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35"/>
  </p:handoutMasterIdLst>
  <p:sldIdLst>
    <p:sldId id="256" r:id="rId2"/>
    <p:sldId id="257" r:id="rId3"/>
    <p:sldId id="258" r:id="rId4"/>
    <p:sldId id="259" r:id="rId5"/>
    <p:sldId id="270" r:id="rId6"/>
    <p:sldId id="262" r:id="rId7"/>
    <p:sldId id="271" r:id="rId8"/>
    <p:sldId id="272" r:id="rId9"/>
    <p:sldId id="269" r:id="rId10"/>
    <p:sldId id="260" r:id="rId11"/>
    <p:sldId id="266" r:id="rId12"/>
    <p:sldId id="267" r:id="rId13"/>
    <p:sldId id="261" r:id="rId14"/>
    <p:sldId id="273" r:id="rId15"/>
    <p:sldId id="274" r:id="rId16"/>
    <p:sldId id="276" r:id="rId17"/>
    <p:sldId id="288" r:id="rId18"/>
    <p:sldId id="286" r:id="rId19"/>
    <p:sldId id="287" r:id="rId20"/>
    <p:sldId id="275" r:id="rId21"/>
    <p:sldId id="263" r:id="rId22"/>
    <p:sldId id="283" r:id="rId23"/>
    <p:sldId id="264" r:id="rId24"/>
    <p:sldId id="268" r:id="rId25"/>
    <p:sldId id="265" r:id="rId26"/>
    <p:sldId id="280" r:id="rId27"/>
    <p:sldId id="281" r:id="rId28"/>
    <p:sldId id="282" r:id="rId29"/>
    <p:sldId id="284" r:id="rId30"/>
    <p:sldId id="285" r:id="rId31"/>
    <p:sldId id="277" r:id="rId32"/>
    <p:sldId id="278" r:id="rId33"/>
    <p:sldId id="279" r:id="rId34"/>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13E90-BCEA-4CC1-9609-C0B8BC9597AE}" type="doc">
      <dgm:prSet loTypeId="urn:microsoft.com/office/officeart/2005/8/layout/gear1" loCatId="cycle" qsTypeId="urn:microsoft.com/office/officeart/2005/8/quickstyle/simple1" qsCatId="simple" csTypeId="urn:microsoft.com/office/officeart/2005/8/colors/accent1_2" csCatId="accent1" phldr="1"/>
      <dgm:spPr/>
    </dgm:pt>
    <dgm:pt modelId="{40C34D4F-452A-41A8-9442-739E30738B33}">
      <dgm:prSet phldrT="[Text]" custT="1"/>
      <dgm:spPr>
        <a:solidFill>
          <a:schemeClr val="tx2">
            <a:lumMod val="25000"/>
          </a:schemeClr>
        </a:solidFill>
      </dgm:spPr>
      <dgm:t>
        <a:bodyPr/>
        <a:lstStyle/>
        <a:p>
          <a:r>
            <a:rPr lang="en-US" sz="1600" dirty="0" smtClean="0"/>
            <a:t>Review Process</a:t>
          </a:r>
          <a:endParaRPr lang="en-US" sz="1600" dirty="0"/>
        </a:p>
      </dgm:t>
    </dgm:pt>
    <dgm:pt modelId="{E664C88A-D4BA-4693-BE85-7DC3579D0604}" type="parTrans" cxnId="{2156BC20-5962-4946-8FC1-B5BE2FDC3183}">
      <dgm:prSet/>
      <dgm:spPr/>
      <dgm:t>
        <a:bodyPr/>
        <a:lstStyle/>
        <a:p>
          <a:endParaRPr lang="en-US"/>
        </a:p>
      </dgm:t>
    </dgm:pt>
    <dgm:pt modelId="{71929158-A82C-460A-AA34-E1F2C1FB5D73}" type="sibTrans" cxnId="{2156BC20-5962-4946-8FC1-B5BE2FDC3183}">
      <dgm:prSet/>
      <dgm:spPr/>
      <dgm:t>
        <a:bodyPr/>
        <a:lstStyle/>
        <a:p>
          <a:endParaRPr lang="en-US"/>
        </a:p>
      </dgm:t>
    </dgm:pt>
    <dgm:pt modelId="{3F8306C7-F10B-451F-8B81-8E3A312C519D}">
      <dgm:prSet phldrT="[Text]" phldr="1"/>
      <dgm:spPr/>
      <dgm:t>
        <a:bodyPr/>
        <a:lstStyle/>
        <a:p>
          <a:endParaRPr lang="en-US" dirty="0"/>
        </a:p>
      </dgm:t>
    </dgm:pt>
    <dgm:pt modelId="{0AFCD9F4-C7C3-4BBE-86D0-B775C655D204}" type="parTrans" cxnId="{B8FDDC74-FDDE-4516-BFCA-241562051336}">
      <dgm:prSet/>
      <dgm:spPr/>
      <dgm:t>
        <a:bodyPr/>
        <a:lstStyle/>
        <a:p>
          <a:endParaRPr lang="en-US"/>
        </a:p>
      </dgm:t>
    </dgm:pt>
    <dgm:pt modelId="{7BE19326-6346-49FF-A364-F241725BFD24}" type="sibTrans" cxnId="{B8FDDC74-FDDE-4516-BFCA-241562051336}">
      <dgm:prSet/>
      <dgm:spPr/>
      <dgm:t>
        <a:bodyPr/>
        <a:lstStyle/>
        <a:p>
          <a:endParaRPr lang="en-US"/>
        </a:p>
      </dgm:t>
    </dgm:pt>
    <dgm:pt modelId="{C3529CE8-D8B7-4E35-878B-666E24DB3D30}">
      <dgm:prSet phldrT="[Text]"/>
      <dgm:spPr>
        <a:solidFill>
          <a:schemeClr val="tx2">
            <a:lumMod val="25000"/>
          </a:schemeClr>
        </a:solidFill>
      </dgm:spPr>
      <dgm:t>
        <a:bodyPr/>
        <a:lstStyle/>
        <a:p>
          <a:r>
            <a:rPr lang="en-US" dirty="0" smtClean="0"/>
            <a:t>Engage Experts</a:t>
          </a:r>
          <a:endParaRPr lang="en-US" dirty="0"/>
        </a:p>
      </dgm:t>
    </dgm:pt>
    <dgm:pt modelId="{89074A5A-C4EF-4866-BD61-69DEF7DF863A}" type="parTrans" cxnId="{F6FF9F8D-6039-47C3-B7BA-1DDAA2B11C68}">
      <dgm:prSet/>
      <dgm:spPr/>
      <dgm:t>
        <a:bodyPr/>
        <a:lstStyle/>
        <a:p>
          <a:endParaRPr lang="en-US"/>
        </a:p>
      </dgm:t>
    </dgm:pt>
    <dgm:pt modelId="{9393F2A8-D49F-496F-80E4-7AAEF0C46A25}" type="sibTrans" cxnId="{F6FF9F8D-6039-47C3-B7BA-1DDAA2B11C68}">
      <dgm:prSet/>
      <dgm:spPr/>
      <dgm:t>
        <a:bodyPr/>
        <a:lstStyle/>
        <a:p>
          <a:endParaRPr lang="en-US"/>
        </a:p>
      </dgm:t>
    </dgm:pt>
    <dgm:pt modelId="{84CE698B-9371-441B-96FB-22A42E233046}">
      <dgm:prSet phldrT="[Text]" custT="1"/>
      <dgm:spPr>
        <a:solidFill>
          <a:schemeClr val="tx2">
            <a:lumMod val="25000"/>
          </a:schemeClr>
        </a:solidFill>
      </dgm:spPr>
      <dgm:t>
        <a:bodyPr/>
        <a:lstStyle/>
        <a:p>
          <a:r>
            <a:rPr lang="en-US" sz="1400" dirty="0" smtClean="0"/>
            <a:t>Document Flows</a:t>
          </a:r>
          <a:endParaRPr lang="en-US" sz="1400" dirty="0"/>
        </a:p>
      </dgm:t>
    </dgm:pt>
    <dgm:pt modelId="{6FDE3845-941B-42EE-A371-F8A0B4727975}" type="parTrans" cxnId="{F8A41D8E-3B76-47EA-8304-DAD4F8760D30}">
      <dgm:prSet/>
      <dgm:spPr/>
      <dgm:t>
        <a:bodyPr/>
        <a:lstStyle/>
        <a:p>
          <a:endParaRPr lang="en-US"/>
        </a:p>
      </dgm:t>
    </dgm:pt>
    <dgm:pt modelId="{845B55DE-00B2-4B2C-ACFC-C85DFE9E8FE2}" type="sibTrans" cxnId="{F8A41D8E-3B76-47EA-8304-DAD4F8760D30}">
      <dgm:prSet/>
      <dgm:spPr/>
      <dgm:t>
        <a:bodyPr/>
        <a:lstStyle/>
        <a:p>
          <a:endParaRPr lang="en-US"/>
        </a:p>
      </dgm:t>
    </dgm:pt>
    <dgm:pt modelId="{3070615D-7EDA-4BD2-9E60-56108D6C6ED7}" type="pres">
      <dgm:prSet presAssocID="{5AD13E90-BCEA-4CC1-9609-C0B8BC9597AE}" presName="composite" presStyleCnt="0">
        <dgm:presLayoutVars>
          <dgm:chMax val="3"/>
          <dgm:animLvl val="lvl"/>
          <dgm:resizeHandles val="exact"/>
        </dgm:presLayoutVars>
      </dgm:prSet>
      <dgm:spPr/>
    </dgm:pt>
    <dgm:pt modelId="{55D680A3-7B63-42E8-9EB6-FA3ACE416E80}" type="pres">
      <dgm:prSet presAssocID="{C3529CE8-D8B7-4E35-878B-666E24DB3D30}" presName="gear1" presStyleLbl="node1" presStyleIdx="0" presStyleCnt="3">
        <dgm:presLayoutVars>
          <dgm:chMax val="1"/>
          <dgm:bulletEnabled val="1"/>
        </dgm:presLayoutVars>
      </dgm:prSet>
      <dgm:spPr/>
      <dgm:t>
        <a:bodyPr/>
        <a:lstStyle/>
        <a:p>
          <a:endParaRPr lang="en-US"/>
        </a:p>
      </dgm:t>
    </dgm:pt>
    <dgm:pt modelId="{13D839E6-8BCF-4F19-974E-68FCD6BD16FC}" type="pres">
      <dgm:prSet presAssocID="{C3529CE8-D8B7-4E35-878B-666E24DB3D30}" presName="gear1srcNode" presStyleLbl="node1" presStyleIdx="0" presStyleCnt="3"/>
      <dgm:spPr/>
      <dgm:t>
        <a:bodyPr/>
        <a:lstStyle/>
        <a:p>
          <a:endParaRPr lang="en-US"/>
        </a:p>
      </dgm:t>
    </dgm:pt>
    <dgm:pt modelId="{44687A40-6B98-4633-9FDB-EC1BD5FCD1C7}" type="pres">
      <dgm:prSet presAssocID="{C3529CE8-D8B7-4E35-878B-666E24DB3D30}" presName="gear1dstNode" presStyleLbl="node1" presStyleIdx="0" presStyleCnt="3"/>
      <dgm:spPr/>
      <dgm:t>
        <a:bodyPr/>
        <a:lstStyle/>
        <a:p>
          <a:endParaRPr lang="en-US"/>
        </a:p>
      </dgm:t>
    </dgm:pt>
    <dgm:pt modelId="{5A700989-C7DA-46E3-BDC5-AAA2EA3C7133}" type="pres">
      <dgm:prSet presAssocID="{84CE698B-9371-441B-96FB-22A42E233046}" presName="gear2" presStyleLbl="node1" presStyleIdx="1" presStyleCnt="3" custScaleX="113125">
        <dgm:presLayoutVars>
          <dgm:chMax val="1"/>
          <dgm:bulletEnabled val="1"/>
        </dgm:presLayoutVars>
      </dgm:prSet>
      <dgm:spPr/>
      <dgm:t>
        <a:bodyPr/>
        <a:lstStyle/>
        <a:p>
          <a:endParaRPr lang="en-US"/>
        </a:p>
      </dgm:t>
    </dgm:pt>
    <dgm:pt modelId="{8ECB6F05-B6DD-49F1-8B63-BA7CCE119DC9}" type="pres">
      <dgm:prSet presAssocID="{84CE698B-9371-441B-96FB-22A42E233046}" presName="gear2srcNode" presStyleLbl="node1" presStyleIdx="1" presStyleCnt="3"/>
      <dgm:spPr/>
      <dgm:t>
        <a:bodyPr/>
        <a:lstStyle/>
        <a:p>
          <a:endParaRPr lang="en-US"/>
        </a:p>
      </dgm:t>
    </dgm:pt>
    <dgm:pt modelId="{202F5CB6-7ED9-4F34-AC03-24F83001008F}" type="pres">
      <dgm:prSet presAssocID="{84CE698B-9371-441B-96FB-22A42E233046}" presName="gear2dstNode" presStyleLbl="node1" presStyleIdx="1" presStyleCnt="3"/>
      <dgm:spPr/>
      <dgm:t>
        <a:bodyPr/>
        <a:lstStyle/>
        <a:p>
          <a:endParaRPr lang="en-US"/>
        </a:p>
      </dgm:t>
    </dgm:pt>
    <dgm:pt modelId="{F47F8763-E3A3-4B38-9A42-3DF7E04E7C01}" type="pres">
      <dgm:prSet presAssocID="{40C34D4F-452A-41A8-9442-739E30738B33}" presName="gear3" presStyleLbl="node1" presStyleIdx="2" presStyleCnt="3"/>
      <dgm:spPr/>
      <dgm:t>
        <a:bodyPr/>
        <a:lstStyle/>
        <a:p>
          <a:endParaRPr lang="en-US"/>
        </a:p>
      </dgm:t>
    </dgm:pt>
    <dgm:pt modelId="{7E46D487-B3A5-4E47-8A6F-226D949FC843}" type="pres">
      <dgm:prSet presAssocID="{40C34D4F-452A-41A8-9442-739E30738B33}" presName="gear3tx" presStyleLbl="node1" presStyleIdx="2" presStyleCnt="3">
        <dgm:presLayoutVars>
          <dgm:chMax val="1"/>
          <dgm:bulletEnabled val="1"/>
        </dgm:presLayoutVars>
      </dgm:prSet>
      <dgm:spPr/>
      <dgm:t>
        <a:bodyPr/>
        <a:lstStyle/>
        <a:p>
          <a:endParaRPr lang="en-US"/>
        </a:p>
      </dgm:t>
    </dgm:pt>
    <dgm:pt modelId="{ACFEF5CA-86EF-4590-BC5F-BE28293D7D96}" type="pres">
      <dgm:prSet presAssocID="{40C34D4F-452A-41A8-9442-739E30738B33}" presName="gear3srcNode" presStyleLbl="node1" presStyleIdx="2" presStyleCnt="3"/>
      <dgm:spPr/>
      <dgm:t>
        <a:bodyPr/>
        <a:lstStyle/>
        <a:p>
          <a:endParaRPr lang="en-US"/>
        </a:p>
      </dgm:t>
    </dgm:pt>
    <dgm:pt modelId="{7802ADFA-30DC-481B-814B-4EE7698E3781}" type="pres">
      <dgm:prSet presAssocID="{40C34D4F-452A-41A8-9442-739E30738B33}" presName="gear3dstNode" presStyleLbl="node1" presStyleIdx="2" presStyleCnt="3"/>
      <dgm:spPr/>
      <dgm:t>
        <a:bodyPr/>
        <a:lstStyle/>
        <a:p>
          <a:endParaRPr lang="en-US"/>
        </a:p>
      </dgm:t>
    </dgm:pt>
    <dgm:pt modelId="{BAC682F3-5749-467C-A87E-9B7949DC5851}" type="pres">
      <dgm:prSet presAssocID="{9393F2A8-D49F-496F-80E4-7AAEF0C46A25}" presName="connector1" presStyleLbl="sibTrans2D1" presStyleIdx="0" presStyleCnt="3"/>
      <dgm:spPr/>
      <dgm:t>
        <a:bodyPr/>
        <a:lstStyle/>
        <a:p>
          <a:endParaRPr lang="en-US"/>
        </a:p>
      </dgm:t>
    </dgm:pt>
    <dgm:pt modelId="{FEE9C205-352C-440A-B26D-BB0AC3391EB4}" type="pres">
      <dgm:prSet presAssocID="{845B55DE-00B2-4B2C-ACFC-C85DFE9E8FE2}" presName="connector2" presStyleLbl="sibTrans2D1" presStyleIdx="1" presStyleCnt="3"/>
      <dgm:spPr/>
      <dgm:t>
        <a:bodyPr/>
        <a:lstStyle/>
        <a:p>
          <a:endParaRPr lang="en-US"/>
        </a:p>
      </dgm:t>
    </dgm:pt>
    <dgm:pt modelId="{4E7C02F4-C4C6-4564-891D-68C93CC87881}" type="pres">
      <dgm:prSet presAssocID="{71929158-A82C-460A-AA34-E1F2C1FB5D73}" presName="connector3" presStyleLbl="sibTrans2D1" presStyleIdx="2" presStyleCnt="3"/>
      <dgm:spPr/>
      <dgm:t>
        <a:bodyPr/>
        <a:lstStyle/>
        <a:p>
          <a:endParaRPr lang="en-US"/>
        </a:p>
      </dgm:t>
    </dgm:pt>
  </dgm:ptLst>
  <dgm:cxnLst>
    <dgm:cxn modelId="{A75C406C-BA87-4127-85E0-23E108E47CAE}" type="presOf" srcId="{40C34D4F-452A-41A8-9442-739E30738B33}" destId="{ACFEF5CA-86EF-4590-BC5F-BE28293D7D96}" srcOrd="2" destOrd="0" presId="urn:microsoft.com/office/officeart/2005/8/layout/gear1"/>
    <dgm:cxn modelId="{B43C88E2-053D-4234-8DD5-EFCCE13A9959}" type="presOf" srcId="{C3529CE8-D8B7-4E35-878B-666E24DB3D30}" destId="{55D680A3-7B63-42E8-9EB6-FA3ACE416E80}" srcOrd="0" destOrd="0" presId="urn:microsoft.com/office/officeart/2005/8/layout/gear1"/>
    <dgm:cxn modelId="{F8A41D8E-3B76-47EA-8304-DAD4F8760D30}" srcId="{5AD13E90-BCEA-4CC1-9609-C0B8BC9597AE}" destId="{84CE698B-9371-441B-96FB-22A42E233046}" srcOrd="1" destOrd="0" parTransId="{6FDE3845-941B-42EE-A371-F8A0B4727975}" sibTransId="{845B55DE-00B2-4B2C-ACFC-C85DFE9E8FE2}"/>
    <dgm:cxn modelId="{E7E3C60A-5758-436C-8D50-BF1D9C132AE2}" type="presOf" srcId="{845B55DE-00B2-4B2C-ACFC-C85DFE9E8FE2}" destId="{FEE9C205-352C-440A-B26D-BB0AC3391EB4}" srcOrd="0" destOrd="0" presId="urn:microsoft.com/office/officeart/2005/8/layout/gear1"/>
    <dgm:cxn modelId="{4518FDEE-1BD2-4334-A68E-A6ACF9E38206}" type="presOf" srcId="{C3529CE8-D8B7-4E35-878B-666E24DB3D30}" destId="{13D839E6-8BCF-4F19-974E-68FCD6BD16FC}" srcOrd="1" destOrd="0" presId="urn:microsoft.com/office/officeart/2005/8/layout/gear1"/>
    <dgm:cxn modelId="{060D863A-2159-420B-9BA4-10CDB2AAD77B}" type="presOf" srcId="{71929158-A82C-460A-AA34-E1F2C1FB5D73}" destId="{4E7C02F4-C4C6-4564-891D-68C93CC87881}" srcOrd="0" destOrd="0" presId="urn:microsoft.com/office/officeart/2005/8/layout/gear1"/>
    <dgm:cxn modelId="{709A1197-6435-4B45-9D01-55F86EA19569}" type="presOf" srcId="{9393F2A8-D49F-496F-80E4-7AAEF0C46A25}" destId="{BAC682F3-5749-467C-A87E-9B7949DC5851}" srcOrd="0" destOrd="0" presId="urn:microsoft.com/office/officeart/2005/8/layout/gear1"/>
    <dgm:cxn modelId="{C5AB845C-38E2-49A1-B893-7677BDE5E05B}" type="presOf" srcId="{C3529CE8-D8B7-4E35-878B-666E24DB3D30}" destId="{44687A40-6B98-4633-9FDB-EC1BD5FCD1C7}" srcOrd="2" destOrd="0" presId="urn:microsoft.com/office/officeart/2005/8/layout/gear1"/>
    <dgm:cxn modelId="{6C324283-89D8-4867-B397-85CD1CEC658E}" type="presOf" srcId="{40C34D4F-452A-41A8-9442-739E30738B33}" destId="{F47F8763-E3A3-4B38-9A42-3DF7E04E7C01}" srcOrd="0" destOrd="0" presId="urn:microsoft.com/office/officeart/2005/8/layout/gear1"/>
    <dgm:cxn modelId="{23C67A11-3CC7-4865-B63F-2B8471046CE4}" type="presOf" srcId="{84CE698B-9371-441B-96FB-22A42E233046}" destId="{202F5CB6-7ED9-4F34-AC03-24F83001008F}" srcOrd="2" destOrd="0" presId="urn:microsoft.com/office/officeart/2005/8/layout/gear1"/>
    <dgm:cxn modelId="{45AD1B9F-B337-4D97-A7D8-E9203F69B358}" type="presOf" srcId="{5AD13E90-BCEA-4CC1-9609-C0B8BC9597AE}" destId="{3070615D-7EDA-4BD2-9E60-56108D6C6ED7}" srcOrd="0" destOrd="0" presId="urn:microsoft.com/office/officeart/2005/8/layout/gear1"/>
    <dgm:cxn modelId="{B8FDDC74-FDDE-4516-BFCA-241562051336}" srcId="{5AD13E90-BCEA-4CC1-9609-C0B8BC9597AE}" destId="{3F8306C7-F10B-451F-8B81-8E3A312C519D}" srcOrd="3" destOrd="0" parTransId="{0AFCD9F4-C7C3-4BBE-86D0-B775C655D204}" sibTransId="{7BE19326-6346-49FF-A364-F241725BFD24}"/>
    <dgm:cxn modelId="{F6FF9F8D-6039-47C3-B7BA-1DDAA2B11C68}" srcId="{5AD13E90-BCEA-4CC1-9609-C0B8BC9597AE}" destId="{C3529CE8-D8B7-4E35-878B-666E24DB3D30}" srcOrd="0" destOrd="0" parTransId="{89074A5A-C4EF-4866-BD61-69DEF7DF863A}" sibTransId="{9393F2A8-D49F-496F-80E4-7AAEF0C46A25}"/>
    <dgm:cxn modelId="{2156BC20-5962-4946-8FC1-B5BE2FDC3183}" srcId="{5AD13E90-BCEA-4CC1-9609-C0B8BC9597AE}" destId="{40C34D4F-452A-41A8-9442-739E30738B33}" srcOrd="2" destOrd="0" parTransId="{E664C88A-D4BA-4693-BE85-7DC3579D0604}" sibTransId="{71929158-A82C-460A-AA34-E1F2C1FB5D73}"/>
    <dgm:cxn modelId="{43ACF87B-FF77-4123-A285-D3C417430235}" type="presOf" srcId="{40C34D4F-452A-41A8-9442-739E30738B33}" destId="{7802ADFA-30DC-481B-814B-4EE7698E3781}" srcOrd="3" destOrd="0" presId="urn:microsoft.com/office/officeart/2005/8/layout/gear1"/>
    <dgm:cxn modelId="{77215BE0-6938-4D4B-A81D-586A9F933EEC}" type="presOf" srcId="{84CE698B-9371-441B-96FB-22A42E233046}" destId="{8ECB6F05-B6DD-49F1-8B63-BA7CCE119DC9}" srcOrd="1" destOrd="0" presId="urn:microsoft.com/office/officeart/2005/8/layout/gear1"/>
    <dgm:cxn modelId="{19139B2E-B3E2-4D71-8453-D0DD1A27EA97}" type="presOf" srcId="{40C34D4F-452A-41A8-9442-739E30738B33}" destId="{7E46D487-B3A5-4E47-8A6F-226D949FC843}" srcOrd="1" destOrd="0" presId="urn:microsoft.com/office/officeart/2005/8/layout/gear1"/>
    <dgm:cxn modelId="{2B6C6BD3-C0BC-48E9-9D83-840BEF9BBD76}" type="presOf" srcId="{84CE698B-9371-441B-96FB-22A42E233046}" destId="{5A700989-C7DA-46E3-BDC5-AAA2EA3C7133}" srcOrd="0" destOrd="0" presId="urn:microsoft.com/office/officeart/2005/8/layout/gear1"/>
    <dgm:cxn modelId="{5D791674-5CE2-4C2F-B9E8-830E7B7808DA}" type="presParOf" srcId="{3070615D-7EDA-4BD2-9E60-56108D6C6ED7}" destId="{55D680A3-7B63-42E8-9EB6-FA3ACE416E80}" srcOrd="0" destOrd="0" presId="urn:microsoft.com/office/officeart/2005/8/layout/gear1"/>
    <dgm:cxn modelId="{1F63926F-71D8-43FE-94E0-DC4E2D575AA8}" type="presParOf" srcId="{3070615D-7EDA-4BD2-9E60-56108D6C6ED7}" destId="{13D839E6-8BCF-4F19-974E-68FCD6BD16FC}" srcOrd="1" destOrd="0" presId="urn:microsoft.com/office/officeart/2005/8/layout/gear1"/>
    <dgm:cxn modelId="{78EC08D8-D1C6-480B-8AD0-1048A84221AE}" type="presParOf" srcId="{3070615D-7EDA-4BD2-9E60-56108D6C6ED7}" destId="{44687A40-6B98-4633-9FDB-EC1BD5FCD1C7}" srcOrd="2" destOrd="0" presId="urn:microsoft.com/office/officeart/2005/8/layout/gear1"/>
    <dgm:cxn modelId="{EE677AB1-8B8C-4146-AF5D-FF3E6D94EF2D}" type="presParOf" srcId="{3070615D-7EDA-4BD2-9E60-56108D6C6ED7}" destId="{5A700989-C7DA-46E3-BDC5-AAA2EA3C7133}" srcOrd="3" destOrd="0" presId="urn:microsoft.com/office/officeart/2005/8/layout/gear1"/>
    <dgm:cxn modelId="{FD98546D-AC0A-4776-BADD-C0CE6435AF95}" type="presParOf" srcId="{3070615D-7EDA-4BD2-9E60-56108D6C6ED7}" destId="{8ECB6F05-B6DD-49F1-8B63-BA7CCE119DC9}" srcOrd="4" destOrd="0" presId="urn:microsoft.com/office/officeart/2005/8/layout/gear1"/>
    <dgm:cxn modelId="{ED051F11-948B-4C05-BB7E-3F2898B001BA}" type="presParOf" srcId="{3070615D-7EDA-4BD2-9E60-56108D6C6ED7}" destId="{202F5CB6-7ED9-4F34-AC03-24F83001008F}" srcOrd="5" destOrd="0" presId="urn:microsoft.com/office/officeart/2005/8/layout/gear1"/>
    <dgm:cxn modelId="{45E86034-4BD0-48D0-90E9-A0671560FD5B}" type="presParOf" srcId="{3070615D-7EDA-4BD2-9E60-56108D6C6ED7}" destId="{F47F8763-E3A3-4B38-9A42-3DF7E04E7C01}" srcOrd="6" destOrd="0" presId="urn:microsoft.com/office/officeart/2005/8/layout/gear1"/>
    <dgm:cxn modelId="{5891D141-4759-43B7-9B69-95A154C9944D}" type="presParOf" srcId="{3070615D-7EDA-4BD2-9E60-56108D6C6ED7}" destId="{7E46D487-B3A5-4E47-8A6F-226D949FC843}" srcOrd="7" destOrd="0" presId="urn:microsoft.com/office/officeart/2005/8/layout/gear1"/>
    <dgm:cxn modelId="{56DB3041-3931-4AB0-AA3C-2DA4938EE909}" type="presParOf" srcId="{3070615D-7EDA-4BD2-9E60-56108D6C6ED7}" destId="{ACFEF5CA-86EF-4590-BC5F-BE28293D7D96}" srcOrd="8" destOrd="0" presId="urn:microsoft.com/office/officeart/2005/8/layout/gear1"/>
    <dgm:cxn modelId="{4B4FDC55-7D6C-41AF-B8E7-4FF5DE0320AB}" type="presParOf" srcId="{3070615D-7EDA-4BD2-9E60-56108D6C6ED7}" destId="{7802ADFA-30DC-481B-814B-4EE7698E3781}" srcOrd="9" destOrd="0" presId="urn:microsoft.com/office/officeart/2005/8/layout/gear1"/>
    <dgm:cxn modelId="{59862566-A2DE-4433-95B7-53A64DC0803D}" type="presParOf" srcId="{3070615D-7EDA-4BD2-9E60-56108D6C6ED7}" destId="{BAC682F3-5749-467C-A87E-9B7949DC5851}" srcOrd="10" destOrd="0" presId="urn:microsoft.com/office/officeart/2005/8/layout/gear1"/>
    <dgm:cxn modelId="{52520BF1-1470-476A-82B8-F1DBA6ADED5C}" type="presParOf" srcId="{3070615D-7EDA-4BD2-9E60-56108D6C6ED7}" destId="{FEE9C205-352C-440A-B26D-BB0AC3391EB4}" srcOrd="11" destOrd="0" presId="urn:microsoft.com/office/officeart/2005/8/layout/gear1"/>
    <dgm:cxn modelId="{B809A500-987A-41BC-A77A-BF0C8D62D78D}" type="presParOf" srcId="{3070615D-7EDA-4BD2-9E60-56108D6C6ED7}" destId="{4E7C02F4-C4C6-4564-891D-68C93CC8788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680A3-7B63-42E8-9EB6-FA3ACE416E80}">
      <dsp:nvSpPr>
        <dsp:cNvPr id="0" name=""/>
        <dsp:cNvSpPr/>
      </dsp:nvSpPr>
      <dsp:spPr>
        <a:xfrm>
          <a:off x="2844800" y="1828800"/>
          <a:ext cx="2235200" cy="2235200"/>
        </a:xfrm>
        <a:prstGeom prst="gear9">
          <a:avLst/>
        </a:prstGeom>
        <a:solidFill>
          <a:schemeClr val="tx2">
            <a:lumMod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Engage Experts</a:t>
          </a:r>
          <a:endParaRPr lang="en-US" sz="2600" kern="1200" dirty="0"/>
        </a:p>
      </dsp:txBody>
      <dsp:txXfrm>
        <a:off x="3294175" y="2352385"/>
        <a:ext cx="1336450" cy="1148939"/>
      </dsp:txXfrm>
    </dsp:sp>
    <dsp:sp modelId="{5A700989-C7DA-46E3-BDC5-AAA2EA3C7133}">
      <dsp:nvSpPr>
        <dsp:cNvPr id="0" name=""/>
        <dsp:cNvSpPr/>
      </dsp:nvSpPr>
      <dsp:spPr>
        <a:xfrm>
          <a:off x="1437640" y="1300480"/>
          <a:ext cx="1838960" cy="1625600"/>
        </a:xfrm>
        <a:prstGeom prst="gear6">
          <a:avLst/>
        </a:prstGeom>
        <a:solidFill>
          <a:schemeClr val="tx2">
            <a:lumMod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Document Flows</a:t>
          </a:r>
          <a:endParaRPr lang="en-US" sz="1400" kern="1200" dirty="0"/>
        </a:p>
      </dsp:txBody>
      <dsp:txXfrm>
        <a:off x="1877904" y="1712203"/>
        <a:ext cx="958432" cy="802154"/>
      </dsp:txXfrm>
    </dsp:sp>
    <dsp:sp modelId="{F47F8763-E3A3-4B38-9A42-3DF7E04E7C01}">
      <dsp:nvSpPr>
        <dsp:cNvPr id="0" name=""/>
        <dsp:cNvSpPr/>
      </dsp:nvSpPr>
      <dsp:spPr>
        <a:xfrm rot="20700000">
          <a:off x="2454821" y="178981"/>
          <a:ext cx="1592756" cy="1592756"/>
        </a:xfrm>
        <a:prstGeom prst="gear6">
          <a:avLst/>
        </a:prstGeom>
        <a:solidFill>
          <a:schemeClr val="tx2">
            <a:lumMod val="2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Review Process</a:t>
          </a:r>
          <a:endParaRPr lang="en-US" sz="1600" kern="1200" dirty="0"/>
        </a:p>
      </dsp:txBody>
      <dsp:txXfrm rot="-20700000">
        <a:off x="2804160" y="528320"/>
        <a:ext cx="894080" cy="894080"/>
      </dsp:txXfrm>
    </dsp:sp>
    <dsp:sp modelId="{BAC682F3-5749-467C-A87E-9B7949DC5851}">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E9C205-352C-440A-B26D-BB0AC3391EB4}">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7C02F4-C4C6-4564-891D-68C93CC87881}">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06DA89B6-03B0-4B92-9C40-C5D6F729F698}" type="datetimeFigureOut">
              <a:rPr lang="en-US" smtClean="0"/>
              <a:t>3/31/2011</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0992A6C-8F9E-40E9-9C04-19CC74B52BE1}" type="slidenum">
              <a:rPr lang="en-US" smtClean="0"/>
              <a:t>‹#›</a:t>
            </a:fld>
            <a:endParaRPr lang="en-US"/>
          </a:p>
        </p:txBody>
      </p:sp>
    </p:spTree>
    <p:extLst>
      <p:ext uri="{BB962C8B-B14F-4D97-AF65-F5344CB8AC3E}">
        <p14:creationId xmlns:p14="http://schemas.microsoft.com/office/powerpoint/2010/main" val="37997140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4F29BEF-58E7-4F40-BA3F-0AE29649A3DE}"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29BEF-58E7-4F40-BA3F-0AE29649A3DE}"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29BEF-58E7-4F40-BA3F-0AE29649A3DE}"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4F29BEF-58E7-4F40-BA3F-0AE29649A3DE}"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29BEF-58E7-4F40-BA3F-0AE29649A3DE}" type="datetimeFigureOut">
              <a:rPr lang="en-US" smtClean="0"/>
              <a:t>3/31/2011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F29BEF-58E7-4F40-BA3F-0AE29649A3DE}" type="datetimeFigureOut">
              <a:rPr lang="en-US" smtClean="0"/>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F29BEF-58E7-4F40-BA3F-0AE29649A3DE}" type="datetimeFigureOut">
              <a:rPr lang="en-US" smtClean="0"/>
              <a:t>3/31/2011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F29BEF-58E7-4F40-BA3F-0AE29649A3DE}" type="datetimeFigureOut">
              <a:rPr lang="en-US" smtClean="0"/>
              <a:t>3/31/2011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29BEF-58E7-4F40-BA3F-0AE29649A3DE}" type="datetimeFigureOut">
              <a:rPr lang="en-US" smtClean="0"/>
              <a:t>3/31/2011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29BEF-58E7-4F40-BA3F-0AE29649A3DE}" type="datetimeFigureOut">
              <a:rPr lang="en-US" smtClean="0"/>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C54A5-0AB6-4BF1-9E93-6F6C2CF3569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29BEF-58E7-4F40-BA3F-0AE29649A3DE}" type="datetimeFigureOut">
              <a:rPr lang="en-US" smtClean="0"/>
              <a:t>3/31/2011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C54A5-0AB6-4BF1-9E93-6F6C2CF35692}"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74F29BEF-58E7-4F40-BA3F-0AE29649A3DE}" type="datetimeFigureOut">
              <a:rPr lang="en-US" smtClean="0"/>
              <a:t>3/31/2011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50AC54A5-0AB6-4BF1-9E93-6F6C2CF35692}"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src.nist.gov/publications/nistpubs/800-66-Rev1/SP-800-66-Revision1.pdf" TargetMode="External"/><Relationship Id="rId2" Type="http://schemas.openxmlformats.org/officeDocument/2006/relationships/hyperlink" Target="http://www.educause.edu/Resources/HIPAARiskAssessmentInventoryWo/15295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bentley.edu/hr/documents/Notice_of_Privacy_Pr.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src.nist.gov/publications/nistpubs/800-111/SP800-111.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src.nist.gov/publications/nistpubs/800-61-rev1/SP800-61rev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ahcancal.org/facility_operations/hipaa/Documents/Sample%20Notification%20Letter%20for%20Affected%20Party.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ppatria@bentley.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smtClean="0">
                <a:effectLst/>
              </a:rPr>
              <a:t>HIPAA Demystified: A Simple Approach to Building a HIPAA Compliance Program</a:t>
            </a:r>
            <a:br>
              <a:rPr lang="en-US" sz="4000" b="1" dirty="0" smtClean="0">
                <a:effectLst/>
              </a:rPr>
            </a:br>
            <a:endParaRPr lang="en-US" sz="4000" dirty="0"/>
          </a:p>
        </p:txBody>
      </p:sp>
      <p:sp>
        <p:nvSpPr>
          <p:cNvPr id="3" name="Subtitle 2"/>
          <p:cNvSpPr>
            <a:spLocks noGrp="1"/>
          </p:cNvSpPr>
          <p:nvPr>
            <p:ph type="subTitle" idx="1"/>
          </p:nvPr>
        </p:nvSpPr>
        <p:spPr/>
        <p:txBody>
          <a:bodyPr/>
          <a:lstStyle/>
          <a:p>
            <a:r>
              <a:rPr lang="en-US" dirty="0" smtClean="0"/>
              <a:t>Patty Patria, Chief Information Security Administrator</a:t>
            </a:r>
          </a:p>
          <a:p>
            <a:r>
              <a:rPr lang="en-US" dirty="0" smtClean="0"/>
              <a:t>Bentley University</a:t>
            </a:r>
            <a:endParaRPr lang="en-US" dirty="0"/>
          </a:p>
        </p:txBody>
      </p:sp>
    </p:spTree>
    <p:extLst>
      <p:ext uri="{BB962C8B-B14F-4D97-AF65-F5344CB8AC3E}">
        <p14:creationId xmlns:p14="http://schemas.microsoft.com/office/powerpoint/2010/main" val="15310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So, what is PHI?</a:t>
            </a:r>
            <a:endParaRPr lang="en-US" dirty="0"/>
          </a:p>
        </p:txBody>
      </p:sp>
      <p:sp>
        <p:nvSpPr>
          <p:cNvPr id="3" name="Content Placeholder 2"/>
          <p:cNvSpPr>
            <a:spLocks noGrp="1"/>
          </p:cNvSpPr>
          <p:nvPr>
            <p:ph idx="1"/>
          </p:nvPr>
        </p:nvSpPr>
        <p:spPr>
          <a:xfrm>
            <a:off x="152400" y="838200"/>
            <a:ext cx="8610600" cy="5486399"/>
          </a:xfrm>
        </p:spPr>
        <p:txBody>
          <a:bodyPr>
            <a:normAutofit fontScale="32500" lnSpcReduction="20000"/>
          </a:bodyPr>
          <a:lstStyle/>
          <a:p>
            <a:r>
              <a:rPr lang="en-US" sz="4000" dirty="0" smtClean="0"/>
              <a:t>Names</a:t>
            </a:r>
            <a:r>
              <a:rPr lang="en-US" sz="4000" dirty="0"/>
              <a:t>;</a:t>
            </a:r>
          </a:p>
          <a:p>
            <a:r>
              <a:rPr lang="en-US" sz="4000" dirty="0" smtClean="0"/>
              <a:t>All </a:t>
            </a:r>
            <a:r>
              <a:rPr lang="en-US" sz="4000" dirty="0"/>
              <a:t>geographic subdivisions smaller than a State, including street address, city, county, precinct, zip </a:t>
            </a:r>
            <a:r>
              <a:rPr lang="en-US" sz="4000" dirty="0" smtClean="0"/>
              <a:t>code</a:t>
            </a:r>
            <a:endParaRPr lang="en-US" sz="4000" dirty="0"/>
          </a:p>
          <a:p>
            <a:r>
              <a:rPr lang="en-US" sz="4000" dirty="0" smtClean="0"/>
              <a:t>All </a:t>
            </a:r>
            <a:r>
              <a:rPr lang="en-US" sz="4000" dirty="0"/>
              <a:t>elements of dates (except year) for dates directly related to an individual, including birth date, admission date</a:t>
            </a:r>
            <a:r>
              <a:rPr lang="en-US" sz="4000" dirty="0" smtClean="0"/>
              <a:t>, </a:t>
            </a:r>
            <a:r>
              <a:rPr lang="en-US" sz="4000" dirty="0"/>
              <a:t>discharge date, date of death; </a:t>
            </a:r>
            <a:r>
              <a:rPr lang="en-US" sz="4000" dirty="0" smtClean="0"/>
              <a:t>Telephone </a:t>
            </a:r>
            <a:r>
              <a:rPr lang="en-US" sz="4000" dirty="0"/>
              <a:t>numbers;</a:t>
            </a:r>
          </a:p>
          <a:p>
            <a:r>
              <a:rPr lang="en-US" sz="4000" dirty="0" smtClean="0"/>
              <a:t>Fax </a:t>
            </a:r>
            <a:r>
              <a:rPr lang="en-US" sz="4000" dirty="0"/>
              <a:t>numbers;</a:t>
            </a:r>
          </a:p>
          <a:p>
            <a:r>
              <a:rPr lang="en-US" sz="4000" dirty="0" smtClean="0"/>
              <a:t>Electronic </a:t>
            </a:r>
            <a:r>
              <a:rPr lang="en-US" sz="4000" dirty="0"/>
              <a:t>mail addresses;</a:t>
            </a:r>
          </a:p>
          <a:p>
            <a:r>
              <a:rPr lang="en-US" sz="4000" dirty="0" smtClean="0"/>
              <a:t>Social </a:t>
            </a:r>
            <a:r>
              <a:rPr lang="en-US" sz="4000" dirty="0"/>
              <a:t>security numbers;</a:t>
            </a:r>
          </a:p>
          <a:p>
            <a:r>
              <a:rPr lang="en-US" sz="4000" dirty="0" smtClean="0"/>
              <a:t>Medical </a:t>
            </a:r>
            <a:r>
              <a:rPr lang="en-US" sz="4000" dirty="0"/>
              <a:t>record numbers;</a:t>
            </a:r>
          </a:p>
          <a:p>
            <a:r>
              <a:rPr lang="en-US" sz="4000" dirty="0" smtClean="0"/>
              <a:t>Health </a:t>
            </a:r>
            <a:r>
              <a:rPr lang="en-US" sz="4000" dirty="0"/>
              <a:t>plan beneficiary numbers;</a:t>
            </a:r>
          </a:p>
          <a:p>
            <a:r>
              <a:rPr lang="en-US" sz="4000" dirty="0" smtClean="0"/>
              <a:t>Account </a:t>
            </a:r>
            <a:r>
              <a:rPr lang="en-US" sz="4000" dirty="0"/>
              <a:t>numbers;</a:t>
            </a:r>
          </a:p>
          <a:p>
            <a:r>
              <a:rPr lang="en-US" sz="4000" dirty="0" smtClean="0"/>
              <a:t>Certificate/license </a:t>
            </a:r>
            <a:r>
              <a:rPr lang="en-US" sz="4000" dirty="0"/>
              <a:t>numbers;</a:t>
            </a:r>
          </a:p>
          <a:p>
            <a:r>
              <a:rPr lang="en-US" sz="4000" dirty="0" smtClean="0"/>
              <a:t>Vehicle </a:t>
            </a:r>
            <a:r>
              <a:rPr lang="en-US" sz="4000" dirty="0"/>
              <a:t>identifiers and serial numbers, including license plate numbers;</a:t>
            </a:r>
          </a:p>
          <a:p>
            <a:r>
              <a:rPr lang="en-US" sz="4000" dirty="0" smtClean="0"/>
              <a:t>Device </a:t>
            </a:r>
            <a:r>
              <a:rPr lang="en-US" sz="4000" dirty="0"/>
              <a:t>identifiers and serial numbers;</a:t>
            </a:r>
          </a:p>
          <a:p>
            <a:r>
              <a:rPr lang="en-US" sz="4000" dirty="0" smtClean="0"/>
              <a:t>Web </a:t>
            </a:r>
            <a:r>
              <a:rPr lang="en-US" sz="4000" dirty="0"/>
              <a:t>Universal Resource Locators (URLs);</a:t>
            </a:r>
          </a:p>
          <a:p>
            <a:r>
              <a:rPr lang="en-US" sz="4000" dirty="0" smtClean="0"/>
              <a:t>Internet </a:t>
            </a:r>
            <a:r>
              <a:rPr lang="en-US" sz="4000" dirty="0"/>
              <a:t>Protocol (IP) address numbers;</a:t>
            </a:r>
          </a:p>
          <a:p>
            <a:r>
              <a:rPr lang="en-US" sz="4000" dirty="0" smtClean="0"/>
              <a:t>Biometric </a:t>
            </a:r>
            <a:r>
              <a:rPr lang="en-US" sz="4000" dirty="0"/>
              <a:t>identifiers, including finger and voice prints;</a:t>
            </a:r>
          </a:p>
          <a:p>
            <a:r>
              <a:rPr lang="en-US" sz="4000" dirty="0" smtClean="0"/>
              <a:t>Full </a:t>
            </a:r>
            <a:r>
              <a:rPr lang="en-US" sz="4000" dirty="0"/>
              <a:t>face photographic images and any comparable images; and</a:t>
            </a:r>
          </a:p>
          <a:p>
            <a:r>
              <a:rPr lang="en-US" sz="4000" dirty="0" smtClean="0"/>
              <a:t>Any </a:t>
            </a:r>
            <a:r>
              <a:rPr lang="en-US" sz="4000" dirty="0"/>
              <a:t>other unique identifying number, characteristic, or code, except as permitted by paragraph (c) of this section; and</a:t>
            </a:r>
          </a:p>
          <a:p>
            <a:pPr marL="0" indent="0">
              <a:buNone/>
            </a:pPr>
            <a:endParaRPr lang="en-US" dirty="0"/>
          </a:p>
        </p:txBody>
      </p:sp>
      <p:sp>
        <p:nvSpPr>
          <p:cNvPr id="4" name="Rectangle 3"/>
          <p:cNvSpPr/>
          <p:nvPr/>
        </p:nvSpPr>
        <p:spPr>
          <a:xfrm>
            <a:off x="228600" y="6324600"/>
            <a:ext cx="8686800" cy="246221"/>
          </a:xfrm>
          <a:prstGeom prst="rect">
            <a:avLst/>
          </a:prstGeom>
        </p:spPr>
        <p:txBody>
          <a:bodyPr wrap="square">
            <a:spAutoFit/>
          </a:bodyPr>
          <a:lstStyle/>
          <a:p>
            <a:r>
              <a:rPr lang="en-US" sz="1000" dirty="0" smtClean="0"/>
              <a:t>Source: http</a:t>
            </a:r>
            <a:r>
              <a:rPr lang="en-US" sz="1000" dirty="0"/>
              <a:t>://www.hipaa.com/2009/09/hipaa-protected-health-information-what-does-phi-include/</a:t>
            </a:r>
          </a:p>
        </p:txBody>
      </p:sp>
    </p:spTree>
    <p:extLst>
      <p:ext uri="{BB962C8B-B14F-4D97-AF65-F5344CB8AC3E}">
        <p14:creationId xmlns:p14="http://schemas.microsoft.com/office/powerpoint/2010/main" val="323251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 calcmode="lin" valueType="num">
                                      <p:cBhvr additive="base">
                                        <p:cTn id="10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771"/>
            <a:ext cx="7125113" cy="924475"/>
          </a:xfrm>
        </p:spPr>
        <p:txBody>
          <a:bodyPr/>
          <a:lstStyle/>
          <a:p>
            <a:r>
              <a:rPr lang="en-US" dirty="0" smtClean="0"/>
              <a:t>What is a covered transaction?</a:t>
            </a:r>
            <a:endParaRPr lang="en-US" dirty="0"/>
          </a:p>
        </p:txBody>
      </p:sp>
      <p:sp>
        <p:nvSpPr>
          <p:cNvPr id="11" name="Rectangle 10"/>
          <p:cNvSpPr/>
          <p:nvPr/>
        </p:nvSpPr>
        <p:spPr>
          <a:xfrm>
            <a:off x="228600" y="914400"/>
            <a:ext cx="8686800" cy="5509200"/>
          </a:xfrm>
          <a:prstGeom prst="rect">
            <a:avLst/>
          </a:prstGeom>
        </p:spPr>
        <p:txBody>
          <a:bodyPr wrap="square">
            <a:spAutoFit/>
          </a:bodyPr>
          <a:lstStyle/>
          <a:p>
            <a:r>
              <a:rPr lang="en-US" sz="1100" dirty="0" smtClean="0"/>
              <a:t>45 C.F.R.162.1101: Health care claims or equivalent encounter information transaction is either of the following:</a:t>
            </a:r>
          </a:p>
          <a:p>
            <a:pPr lvl="1"/>
            <a:r>
              <a:rPr lang="en-US" sz="1100" dirty="0" smtClean="0"/>
              <a:t>(a) A request to obtain payment, and necessary accompanying information, from a health care provider to a health plan, for health care.</a:t>
            </a:r>
          </a:p>
          <a:p>
            <a:pPr lvl="1"/>
            <a:r>
              <a:rPr lang="en-US" sz="1100" dirty="0" smtClean="0"/>
              <a:t>(b) If there is no direct claim, because the reimbursement contract is based on a mechanism other than charges or reimbursement rates for specific services, the transaction is the transmission of encounter information for the purpose of reporting health care.</a:t>
            </a:r>
          </a:p>
          <a:p>
            <a:endParaRPr lang="en-US" sz="1100" dirty="0" smtClean="0"/>
          </a:p>
          <a:p>
            <a:r>
              <a:rPr lang="en-US" sz="1100" dirty="0" smtClean="0"/>
              <a:t>45 C.F.R.162.1201: The eligibility for a health plan transaction is the transmission of either of the following:</a:t>
            </a:r>
          </a:p>
          <a:p>
            <a:pPr lvl="1"/>
            <a:r>
              <a:rPr lang="en-US" sz="1100" dirty="0" smtClean="0"/>
              <a:t>(a) An inquiry from a health care provider to a health plan or from one health plan to another health plan, to obtain any of the following information about a benefit plan for an enrollee:</a:t>
            </a:r>
          </a:p>
          <a:p>
            <a:pPr lvl="1"/>
            <a:r>
              <a:rPr lang="en-US" sz="1100" dirty="0" smtClean="0"/>
              <a:t>(1) Eligibility to receive health care under the health plan.</a:t>
            </a:r>
          </a:p>
          <a:p>
            <a:pPr lvl="1"/>
            <a:r>
              <a:rPr lang="en-US" sz="1100" dirty="0" smtClean="0"/>
              <a:t>(2) Coverage of health care under the health plan.</a:t>
            </a:r>
          </a:p>
          <a:p>
            <a:pPr lvl="1"/>
            <a:r>
              <a:rPr lang="en-US" sz="1100" dirty="0" smtClean="0"/>
              <a:t>(3) Benefits associated with the benefit plan. (b) A response from a health plan to a health care provider's (or another health plan's) inquiry described in paragraph (a) of this section.</a:t>
            </a:r>
          </a:p>
          <a:p>
            <a:endParaRPr lang="en-US" sz="1100" dirty="0" smtClean="0"/>
          </a:p>
          <a:p>
            <a:r>
              <a:rPr lang="en-US" sz="1100" dirty="0" smtClean="0"/>
              <a:t>45 C.F.R.162.1301: The referral certification and authorization transaction is any of the following transmissions:</a:t>
            </a:r>
          </a:p>
          <a:p>
            <a:pPr lvl="1"/>
            <a:r>
              <a:rPr lang="en-US" sz="1100" dirty="0" smtClean="0"/>
              <a:t>(a) A request for the review of health care to obtain an authorization for the health care.</a:t>
            </a:r>
          </a:p>
          <a:p>
            <a:pPr lvl="1"/>
            <a:r>
              <a:rPr lang="en-US" sz="1100" dirty="0" smtClean="0"/>
              <a:t>(b) A request to obtain authorization for referring an individual to another health care provider.</a:t>
            </a:r>
          </a:p>
          <a:p>
            <a:pPr lvl="1"/>
            <a:r>
              <a:rPr lang="en-US" sz="1100" dirty="0" smtClean="0"/>
              <a:t>(c) A response to a request described in paragraph (a) or paragraph (b) of this section.</a:t>
            </a:r>
          </a:p>
          <a:p>
            <a:pPr lvl="1"/>
            <a:r>
              <a:rPr lang="en-US" sz="1100" dirty="0" smtClean="0"/>
              <a:t>45 C.F.R.162.1401: A health care claim status transaction is the transmission of either of the following:</a:t>
            </a:r>
          </a:p>
          <a:p>
            <a:pPr lvl="1"/>
            <a:r>
              <a:rPr lang="en-US" sz="1100" dirty="0" smtClean="0"/>
              <a:t>(a) An inquiry to determine the status of a health care claim.</a:t>
            </a:r>
          </a:p>
          <a:p>
            <a:pPr lvl="1"/>
            <a:r>
              <a:rPr lang="en-US" sz="1100" dirty="0" smtClean="0"/>
              <a:t>(b) A response about the status of a health care claim.</a:t>
            </a:r>
          </a:p>
          <a:p>
            <a:pPr lvl="1"/>
            <a:r>
              <a:rPr lang="en-US" sz="1100" dirty="0" smtClean="0"/>
              <a:t>45 C.F.R.162.1501: The enrollment and disenrollment in a health plan transaction is the transmission of subscriber enrollment information to a health plan to establish or terminate insurance coverage.</a:t>
            </a:r>
          </a:p>
          <a:p>
            <a:endParaRPr lang="en-US" sz="1100" dirty="0" smtClean="0"/>
          </a:p>
          <a:p>
            <a:r>
              <a:rPr lang="en-US" sz="1100" dirty="0" smtClean="0"/>
              <a:t>45 C.F.R.162.1401: A health care claim status transaction is the transmission of either of the following:</a:t>
            </a:r>
          </a:p>
          <a:p>
            <a:pPr lvl="1"/>
            <a:r>
              <a:rPr lang="en-US" sz="1100" dirty="0" smtClean="0"/>
              <a:t>(a) An inquiry to determine the status of a health care claim.</a:t>
            </a:r>
          </a:p>
          <a:p>
            <a:pPr lvl="1"/>
            <a:r>
              <a:rPr lang="en-US" sz="1100" dirty="0" smtClean="0"/>
              <a:t>(b) A response about the status of a health care claim.</a:t>
            </a:r>
          </a:p>
          <a:p>
            <a:endParaRPr lang="en-US" sz="1100" dirty="0" smtClean="0"/>
          </a:p>
          <a:p>
            <a:r>
              <a:rPr lang="en-US" sz="1100" dirty="0" smtClean="0"/>
              <a:t>45 C.F.R.162.1501: The enrollment and disenrollment in a health plan transaction is the transmission of subscriber enrollment information to a health plan to establish or terminate insurance coverage.</a:t>
            </a:r>
          </a:p>
          <a:p>
            <a:endParaRPr lang="en-US" sz="1100" dirty="0"/>
          </a:p>
        </p:txBody>
      </p:sp>
      <p:sp>
        <p:nvSpPr>
          <p:cNvPr id="4" name="Rectangle 3"/>
          <p:cNvSpPr/>
          <p:nvPr/>
        </p:nvSpPr>
        <p:spPr>
          <a:xfrm>
            <a:off x="228600" y="6276201"/>
            <a:ext cx="8686800" cy="276999"/>
          </a:xfrm>
          <a:prstGeom prst="rect">
            <a:avLst/>
          </a:prstGeom>
        </p:spPr>
        <p:txBody>
          <a:bodyPr wrap="square">
            <a:spAutoFit/>
          </a:bodyPr>
          <a:lstStyle/>
          <a:p>
            <a:r>
              <a:rPr lang="en-US" sz="1200" dirty="0" smtClean="0"/>
              <a:t>Source: https</a:t>
            </a:r>
            <a:r>
              <a:rPr lang="en-US" sz="1200" dirty="0"/>
              <a:t>://www.cms.gov/HIPAAGenInfo/Downloads/CoveredEntitycharts.pdf</a:t>
            </a:r>
          </a:p>
        </p:txBody>
      </p:sp>
    </p:spTree>
    <p:extLst>
      <p:ext uri="{BB962C8B-B14F-4D97-AF65-F5344CB8AC3E}">
        <p14:creationId xmlns:p14="http://schemas.microsoft.com/office/powerpoint/2010/main" val="34902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11">
                                            <p:txEl>
                                              <p:pRg st="23" end="23"/>
                                            </p:txEl>
                                          </p:spTgt>
                                        </p:tgtEl>
                                        <p:attrNameLst>
                                          <p:attrName>style.color</p:attrName>
                                        </p:attrNameLst>
                                      </p:cBhvr>
                                      <p:by>
                                        <p:hsl h="7200000" s="0" l="0"/>
                                      </p:by>
                                    </p:animClr>
                                    <p:animClr clrSpc="hsl" dir="cw">
                                      <p:cBhvr>
                                        <p:cTn id="7" dur="500" fill="hold"/>
                                        <p:tgtEl>
                                          <p:spTgt spid="11">
                                            <p:txEl>
                                              <p:pRg st="23" end="23"/>
                                            </p:txEl>
                                          </p:spTgt>
                                        </p:tgtEl>
                                        <p:attrNameLst>
                                          <p:attrName>fillcolor</p:attrName>
                                        </p:attrNameLst>
                                      </p:cBhvr>
                                      <p:by>
                                        <p:hsl h="7200000" s="0" l="0"/>
                                      </p:by>
                                    </p:animClr>
                                    <p:animClr clrSpc="hsl" dir="cw">
                                      <p:cBhvr>
                                        <p:cTn id="8" dur="500" fill="hold"/>
                                        <p:tgtEl>
                                          <p:spTgt spid="11">
                                            <p:txEl>
                                              <p:pRg st="23" end="23"/>
                                            </p:txEl>
                                          </p:spTgt>
                                        </p:tgtEl>
                                        <p:attrNameLst>
                                          <p:attrName>stroke.color</p:attrName>
                                        </p:attrNameLst>
                                      </p:cBhvr>
                                      <p:by>
                                        <p:hsl h="7200000" s="0" l="0"/>
                                      </p:by>
                                    </p:animClr>
                                    <p:set>
                                      <p:cBhvr>
                                        <p:cTn id="9" dur="500" fill="hold"/>
                                        <p:tgtEl>
                                          <p:spTgt spid="11">
                                            <p:txEl>
                                              <p:pRg st="23" end="2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771"/>
            <a:ext cx="7125113" cy="924475"/>
          </a:xfrm>
        </p:spPr>
        <p:txBody>
          <a:bodyPr/>
          <a:lstStyle/>
          <a:p>
            <a:r>
              <a:rPr lang="en-US" dirty="0" smtClean="0"/>
              <a:t>What is a covered transaction?</a:t>
            </a:r>
            <a:endParaRPr lang="en-US" dirty="0"/>
          </a:p>
        </p:txBody>
      </p:sp>
      <p:sp>
        <p:nvSpPr>
          <p:cNvPr id="11" name="Rectangle 10"/>
          <p:cNvSpPr/>
          <p:nvPr/>
        </p:nvSpPr>
        <p:spPr>
          <a:xfrm>
            <a:off x="228600" y="914400"/>
            <a:ext cx="8686800" cy="5262979"/>
          </a:xfrm>
          <a:prstGeom prst="rect">
            <a:avLst/>
          </a:prstGeom>
        </p:spPr>
        <p:txBody>
          <a:bodyPr wrap="square">
            <a:spAutoFit/>
          </a:bodyPr>
          <a:lstStyle/>
          <a:p>
            <a:r>
              <a:rPr lang="en-US" sz="1200" dirty="0" smtClean="0"/>
              <a:t>45 C.F.R.162.1601: The health care payment and remittance advice transaction is the transmission of either of the following for health care:</a:t>
            </a:r>
          </a:p>
          <a:p>
            <a:pPr lvl="1"/>
            <a:r>
              <a:rPr lang="en-US" sz="1200" dirty="0" smtClean="0"/>
              <a:t>(a) The transmission of any of the following from a health plan to a health care provider's financial institution:</a:t>
            </a:r>
          </a:p>
          <a:p>
            <a:pPr lvl="1"/>
            <a:r>
              <a:rPr lang="en-US" sz="1200" dirty="0" smtClean="0"/>
              <a:t>(1) Payment.</a:t>
            </a:r>
          </a:p>
          <a:p>
            <a:pPr lvl="1"/>
            <a:r>
              <a:rPr lang="en-US" sz="1200" dirty="0" smtClean="0"/>
              <a:t>(2) Information about the transfer of funds.</a:t>
            </a:r>
          </a:p>
          <a:p>
            <a:pPr lvl="1"/>
            <a:r>
              <a:rPr lang="en-US" sz="1200" dirty="0" smtClean="0"/>
              <a:t>(3) Payment processing information.</a:t>
            </a:r>
          </a:p>
          <a:p>
            <a:pPr lvl="1"/>
            <a:r>
              <a:rPr lang="en-US" sz="1200" dirty="0" smtClean="0"/>
              <a:t>(b) The transmission of either of the following from a health plan to a health care provider:</a:t>
            </a:r>
          </a:p>
          <a:p>
            <a:pPr lvl="1"/>
            <a:r>
              <a:rPr lang="en-US" sz="1200" dirty="0" smtClean="0"/>
              <a:t>(1) Explanation of benefits.</a:t>
            </a:r>
          </a:p>
          <a:p>
            <a:pPr lvl="1"/>
            <a:r>
              <a:rPr lang="en-US" sz="1200" dirty="0" smtClean="0"/>
              <a:t>(2) Remittance advice.</a:t>
            </a:r>
          </a:p>
          <a:p>
            <a:endParaRPr lang="en-US" sz="1200" dirty="0" smtClean="0"/>
          </a:p>
          <a:p>
            <a:r>
              <a:rPr lang="en-US" sz="1200" dirty="0" smtClean="0"/>
              <a:t>45 C.F.R.162.1701: The health plan premium payment transaction is the transmission of any of the following from the entity that is arranging for the provision of health care or is providing health care coverage payments for an individual to a health plan:</a:t>
            </a:r>
          </a:p>
          <a:p>
            <a:pPr lvl="1"/>
            <a:r>
              <a:rPr lang="en-US" sz="1200" dirty="0" smtClean="0"/>
              <a:t>(a) Payment.</a:t>
            </a:r>
          </a:p>
          <a:p>
            <a:pPr lvl="1"/>
            <a:r>
              <a:rPr lang="en-US" sz="1200" dirty="0" smtClean="0"/>
              <a:t>(b) Information about the transfer of funds.</a:t>
            </a:r>
          </a:p>
          <a:p>
            <a:pPr lvl="1"/>
            <a:r>
              <a:rPr lang="en-US" sz="1200" dirty="0" smtClean="0"/>
              <a:t>(c) Detailed remittance information about individuals for whom premiums are being paid.</a:t>
            </a:r>
          </a:p>
          <a:p>
            <a:pPr lvl="1"/>
            <a:r>
              <a:rPr lang="en-US" sz="1200" dirty="0" smtClean="0"/>
              <a:t>(d) Payment processing information to transmit health care premium payments including any of the following:</a:t>
            </a:r>
          </a:p>
          <a:p>
            <a:pPr lvl="1"/>
            <a:r>
              <a:rPr lang="en-US" sz="1200" dirty="0" smtClean="0"/>
              <a:t>(1) Payroll deductions.</a:t>
            </a:r>
          </a:p>
          <a:p>
            <a:pPr lvl="1"/>
            <a:r>
              <a:rPr lang="en-US" sz="1200" dirty="0" smtClean="0"/>
              <a:t>(2) Other group premium payments.</a:t>
            </a:r>
          </a:p>
          <a:p>
            <a:pPr lvl="1"/>
            <a:r>
              <a:rPr lang="en-US" sz="1200" dirty="0" smtClean="0"/>
              <a:t>(3) Associated group premium payment information.</a:t>
            </a:r>
          </a:p>
          <a:p>
            <a:endParaRPr lang="en-US" sz="1200" dirty="0" smtClean="0"/>
          </a:p>
          <a:p>
            <a:r>
              <a:rPr lang="en-US" sz="1200" dirty="0" smtClean="0"/>
              <a:t>45 C.F.R.162.1801: The coordination of benefits transaction is the transmission from any entity to a health plan for the purpose of determining the relative payment responsibilities of the health plan, of either of the following for health care:</a:t>
            </a:r>
          </a:p>
          <a:p>
            <a:pPr lvl="1"/>
            <a:r>
              <a:rPr lang="en-US" sz="1200" dirty="0" smtClean="0"/>
              <a:t>(a) Claims.</a:t>
            </a:r>
          </a:p>
          <a:p>
            <a:pPr lvl="1"/>
            <a:r>
              <a:rPr lang="en-US" sz="1200" dirty="0" smtClean="0"/>
              <a:t>(b) Payment information.</a:t>
            </a:r>
            <a:endParaRPr lang="en-US" sz="1200" dirty="0"/>
          </a:p>
        </p:txBody>
      </p:sp>
      <p:sp>
        <p:nvSpPr>
          <p:cNvPr id="4" name="Rectangle 3"/>
          <p:cNvSpPr/>
          <p:nvPr/>
        </p:nvSpPr>
        <p:spPr>
          <a:xfrm>
            <a:off x="228600" y="6248400"/>
            <a:ext cx="8686800" cy="276999"/>
          </a:xfrm>
          <a:prstGeom prst="rect">
            <a:avLst/>
          </a:prstGeom>
        </p:spPr>
        <p:txBody>
          <a:bodyPr wrap="square">
            <a:spAutoFit/>
          </a:bodyPr>
          <a:lstStyle/>
          <a:p>
            <a:r>
              <a:rPr lang="en-US" sz="1200" dirty="0" smtClean="0"/>
              <a:t>Source: https</a:t>
            </a:r>
            <a:r>
              <a:rPr lang="en-US" sz="1200" dirty="0"/>
              <a:t>://www.cms.gov/HIPAAGenInfo/Downloads/CoveredEntitycharts.pdf</a:t>
            </a:r>
          </a:p>
        </p:txBody>
      </p:sp>
    </p:spTree>
    <p:extLst>
      <p:ext uri="{BB962C8B-B14F-4D97-AF65-F5344CB8AC3E}">
        <p14:creationId xmlns:p14="http://schemas.microsoft.com/office/powerpoint/2010/main" val="27343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125113" cy="924475"/>
          </a:xfrm>
        </p:spPr>
        <p:txBody>
          <a:bodyPr/>
          <a:lstStyle/>
          <a:p>
            <a:r>
              <a:rPr lang="en-US" dirty="0"/>
              <a:t>Where do I start? </a:t>
            </a:r>
          </a:p>
        </p:txBody>
      </p:sp>
      <p:sp>
        <p:nvSpPr>
          <p:cNvPr id="3" name="Content Placeholder 2"/>
          <p:cNvSpPr>
            <a:spLocks noGrp="1"/>
          </p:cNvSpPr>
          <p:nvPr>
            <p:ph idx="1"/>
          </p:nvPr>
        </p:nvSpPr>
        <p:spPr>
          <a:xfrm>
            <a:off x="21771" y="838200"/>
            <a:ext cx="5083629" cy="5867400"/>
          </a:xfrm>
        </p:spPr>
        <p:txBody>
          <a:bodyPr>
            <a:normAutofit/>
          </a:bodyPr>
          <a:lstStyle/>
          <a:p>
            <a:r>
              <a:rPr lang="en-US" sz="2400" dirty="0" smtClean="0"/>
              <a:t>Find out what PHI you process, where it comes from, where it goes and how you store it. Start with HR and your health center/medical facilities. </a:t>
            </a:r>
          </a:p>
          <a:p>
            <a:r>
              <a:rPr lang="en-US" sz="2400" dirty="0" smtClean="0"/>
              <a:t>Build a flow to help others understand where that information resides and have internal or external counsel confirm if your assumptions are correct.</a:t>
            </a:r>
          </a:p>
          <a:p>
            <a:pPr lvl="1"/>
            <a:endParaRPr lang="en-US" dirty="0" smtClean="0"/>
          </a:p>
          <a:p>
            <a:pPr lvl="1"/>
            <a:endParaRPr lang="en-US" dirty="0"/>
          </a:p>
        </p:txBody>
      </p:sp>
      <p:graphicFrame>
        <p:nvGraphicFramePr>
          <p:cNvPr id="4" name="Diagram 3"/>
          <p:cNvGraphicFramePr/>
          <p:nvPr>
            <p:extLst>
              <p:ext uri="{D42A27DB-BD31-4B8C-83A1-F6EECF244321}">
                <p14:modId xmlns:p14="http://schemas.microsoft.com/office/powerpoint/2010/main" val="4220467488"/>
              </p:ext>
            </p:extLst>
          </p:nvPr>
        </p:nvGraphicFramePr>
        <p:xfrm>
          <a:off x="3657600" y="1295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98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125113" cy="924475"/>
          </a:xfrm>
        </p:spPr>
        <p:txBody>
          <a:bodyPr/>
          <a:lstStyle/>
          <a:p>
            <a:r>
              <a:rPr lang="en-US" dirty="0" smtClean="0"/>
              <a:t>Ask the following questions:</a:t>
            </a:r>
            <a:endParaRPr lang="en-US" dirty="0"/>
          </a:p>
        </p:txBody>
      </p:sp>
      <p:sp>
        <p:nvSpPr>
          <p:cNvPr id="3" name="Content Placeholder 2"/>
          <p:cNvSpPr>
            <a:spLocks noGrp="1"/>
          </p:cNvSpPr>
          <p:nvPr>
            <p:ph idx="1"/>
          </p:nvPr>
        </p:nvSpPr>
        <p:spPr>
          <a:xfrm>
            <a:off x="228600" y="990601"/>
            <a:ext cx="8534400" cy="5410199"/>
          </a:xfrm>
        </p:spPr>
        <p:txBody>
          <a:bodyPr>
            <a:noAutofit/>
          </a:bodyPr>
          <a:lstStyle/>
          <a:p>
            <a:pPr lvl="0"/>
            <a:endParaRPr lang="en-US" sz="1200" dirty="0" smtClean="0"/>
          </a:p>
          <a:p>
            <a:pPr lvl="0"/>
            <a:r>
              <a:rPr lang="en-US" sz="1200" dirty="0" smtClean="0"/>
              <a:t>What information do we exchange with our health and dental plans in paper form? Where do we store this information? Is it separate from other employee information?</a:t>
            </a:r>
          </a:p>
          <a:p>
            <a:pPr lvl="0"/>
            <a:r>
              <a:rPr lang="en-US" sz="1200" dirty="0" smtClean="0"/>
              <a:t>What information do we exchange with our health and dental plans in electronic form? Where do we store this information?</a:t>
            </a:r>
          </a:p>
          <a:p>
            <a:pPr lvl="0"/>
            <a:r>
              <a:rPr lang="en-US" sz="1200" dirty="0" smtClean="0"/>
              <a:t>Who are our Business Associates? Do we have BA agreements on file for each one?</a:t>
            </a:r>
          </a:p>
          <a:p>
            <a:pPr lvl="0"/>
            <a:r>
              <a:rPr lang="en-US" sz="1200" dirty="0" smtClean="0"/>
              <a:t>What information do we exchange with our BA’s in paper form? Where do we store this information?</a:t>
            </a:r>
          </a:p>
          <a:p>
            <a:pPr lvl="0"/>
            <a:r>
              <a:rPr lang="en-US" sz="1200" dirty="0" smtClean="0"/>
              <a:t>What information do we exchange with our BA’s in electronic form? Where do we store this information?</a:t>
            </a:r>
          </a:p>
          <a:p>
            <a:pPr lvl="0"/>
            <a:r>
              <a:rPr lang="en-US" sz="1200" dirty="0" smtClean="0"/>
              <a:t>Do we disclose PHI about individuals? If so, how is it used (other than criminal activity or legal obligation)? Who tracks disclosures and how?</a:t>
            </a:r>
          </a:p>
          <a:p>
            <a:pPr lvl="0"/>
            <a:r>
              <a:rPr lang="en-US" sz="1200" dirty="0" smtClean="0"/>
              <a:t>Do we disclose PHI in situations that might require authorization? If so, do we: </a:t>
            </a:r>
          </a:p>
          <a:p>
            <a:pPr lvl="1"/>
            <a:r>
              <a:rPr lang="en-US" sz="1200" dirty="0" smtClean="0"/>
              <a:t>Do we track disclosures of </a:t>
            </a:r>
            <a:r>
              <a:rPr lang="en-US" sz="1200" dirty="0" err="1" smtClean="0"/>
              <a:t>ePHI</a:t>
            </a:r>
            <a:r>
              <a:rPr lang="en-US" sz="1200" dirty="0" smtClean="0"/>
              <a:t> now (defined as disclosures to third parties for treatment, payment and healthcare operations)? Or do we not disclose information on any of these items? Disclosure could be for law enforcement, judicial, coroner, etc. </a:t>
            </a:r>
          </a:p>
          <a:p>
            <a:pPr lvl="1"/>
            <a:r>
              <a:rPr lang="en-US" sz="1200" dirty="0" smtClean="0"/>
              <a:t>Do we require employees to sign an authorization form to disclose PHI? If so, were do we keep these and then what types of information do we disclose? Do we have a special authorization form for this purpose?</a:t>
            </a:r>
          </a:p>
          <a:p>
            <a:pPr lvl="0"/>
            <a:r>
              <a:rPr lang="en-US" sz="1200" dirty="0" smtClean="0"/>
              <a:t>Who has access to the PHI we store in paper form?</a:t>
            </a:r>
          </a:p>
          <a:p>
            <a:pPr lvl="0"/>
            <a:r>
              <a:rPr lang="en-US" sz="1200" dirty="0" smtClean="0"/>
              <a:t>Who has access to the PHI we store in electronic form?</a:t>
            </a:r>
          </a:p>
          <a:p>
            <a:pPr lvl="0"/>
            <a:r>
              <a:rPr lang="en-US" sz="1200" dirty="0" smtClean="0"/>
              <a:t>Do we share PHI or EPHI with staff outside of HR?</a:t>
            </a:r>
          </a:p>
          <a:p>
            <a:pPr lvl="0"/>
            <a:r>
              <a:rPr lang="en-US" sz="1200" dirty="0" smtClean="0"/>
              <a:t>Do we have HIPAA training in place? Who is required to take it?</a:t>
            </a:r>
          </a:p>
          <a:p>
            <a:r>
              <a:rPr lang="en-US" sz="1200" dirty="0" smtClean="0"/>
              <a:t>Do we have Information Security training in place</a:t>
            </a:r>
            <a:r>
              <a:rPr lang="en-US" sz="1200" dirty="0"/>
              <a:t>? Who is required to take it?</a:t>
            </a:r>
          </a:p>
          <a:p>
            <a:pPr marL="0" lvl="0" indent="0">
              <a:buNone/>
            </a:pPr>
            <a:endParaRPr lang="en-US" sz="1200" dirty="0" smtClean="0"/>
          </a:p>
          <a:p>
            <a:pPr lvl="1"/>
            <a:endParaRPr lang="en-US" sz="1200" dirty="0"/>
          </a:p>
        </p:txBody>
      </p:sp>
    </p:spTree>
    <p:extLst>
      <p:ext uri="{BB962C8B-B14F-4D97-AF65-F5344CB8AC3E}">
        <p14:creationId xmlns:p14="http://schemas.microsoft.com/office/powerpoint/2010/main" val="85182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85800"/>
          </a:xfrm>
        </p:spPr>
        <p:txBody>
          <a:bodyPr/>
          <a:lstStyle/>
          <a:p>
            <a:pPr algn="ctr"/>
            <a:r>
              <a:rPr lang="en-US" dirty="0" smtClean="0"/>
              <a:t>Build a Data Flow</a:t>
            </a:r>
            <a:endParaRPr lang="en-US" dirty="0"/>
          </a:p>
        </p:txBody>
      </p:sp>
      <p:sp>
        <p:nvSpPr>
          <p:cNvPr id="4" name="Content Placeholder 3"/>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48" y="457200"/>
            <a:ext cx="8240852"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817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85800"/>
          </a:xfrm>
        </p:spPr>
        <p:txBody>
          <a:bodyPr/>
          <a:lstStyle/>
          <a:p>
            <a:pPr algn="ctr"/>
            <a:r>
              <a:rPr lang="en-US" dirty="0" smtClean="0"/>
              <a:t>Assessment Results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66057"/>
            <a:ext cx="5827306"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152400" y="1143000"/>
            <a:ext cx="2743200" cy="4051437"/>
          </a:xfrm>
        </p:spPr>
        <p:txBody>
          <a:bodyPr>
            <a:normAutofit lnSpcReduction="10000"/>
          </a:bodyPr>
          <a:lstStyle/>
          <a:p>
            <a:r>
              <a:rPr lang="en-US" dirty="0" smtClean="0"/>
              <a:t>Create a matrix that corresponds to your diagram. List all data elements collected to see if you can determine if the information is PHI. </a:t>
            </a:r>
          </a:p>
          <a:p>
            <a:r>
              <a:rPr lang="en-US" dirty="0" smtClean="0"/>
              <a:t>Use this this grid and the diagram to review with internal stakeholders and appropriate HIPAA experts. </a:t>
            </a:r>
            <a:endParaRPr lang="en-US" dirty="0"/>
          </a:p>
        </p:txBody>
      </p:sp>
    </p:spTree>
    <p:extLst>
      <p:ext uri="{BB962C8B-B14F-4D97-AF65-F5344CB8AC3E}">
        <p14:creationId xmlns:p14="http://schemas.microsoft.com/office/powerpoint/2010/main" val="3763946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85800"/>
          </a:xfrm>
        </p:spPr>
        <p:txBody>
          <a:bodyPr/>
          <a:lstStyle/>
          <a:p>
            <a:pPr algn="ctr"/>
            <a:r>
              <a:rPr lang="en-US" dirty="0" smtClean="0"/>
              <a:t>Assessment Results</a:t>
            </a:r>
            <a:endParaRPr lang="en-US" dirty="0"/>
          </a:p>
        </p:txBody>
      </p:sp>
      <p:sp>
        <p:nvSpPr>
          <p:cNvPr id="6" name="Content Placeholder 2"/>
          <p:cNvSpPr>
            <a:spLocks noGrp="1"/>
          </p:cNvSpPr>
          <p:nvPr>
            <p:ph idx="1"/>
          </p:nvPr>
        </p:nvSpPr>
        <p:spPr>
          <a:xfrm>
            <a:off x="76200" y="977763"/>
            <a:ext cx="2590800" cy="4356237"/>
          </a:xfrm>
        </p:spPr>
        <p:txBody>
          <a:bodyPr>
            <a:normAutofit fontScale="92500"/>
          </a:bodyPr>
          <a:lstStyle/>
          <a:p>
            <a:r>
              <a:rPr lang="en-US" dirty="0" smtClean="0"/>
              <a:t>Create a matrix that corresponds to your diagram. List all data elements collected to see if you can determine if the information is PHI. </a:t>
            </a:r>
          </a:p>
          <a:p>
            <a:r>
              <a:rPr lang="en-US" dirty="0" smtClean="0"/>
              <a:t>Use this this grid and the diagram to review with internal stakeholders and appropriate HIPAA experts.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38200"/>
            <a:ext cx="607695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673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Sample Risk Assessment</a:t>
            </a:r>
            <a:endParaRPr lang="en-US" dirty="0"/>
          </a:p>
        </p:txBody>
      </p:sp>
      <p:sp>
        <p:nvSpPr>
          <p:cNvPr id="4" name="Rectangle 3"/>
          <p:cNvSpPr/>
          <p:nvPr/>
        </p:nvSpPr>
        <p:spPr>
          <a:xfrm>
            <a:off x="152400" y="1066800"/>
            <a:ext cx="8839199" cy="1541961"/>
          </a:xfrm>
          <a:prstGeom prst="rect">
            <a:avLst/>
          </a:prstGeom>
        </p:spPr>
        <p:txBody>
          <a:bodyPr wrap="square">
            <a:spAutoFit/>
          </a:bodyPr>
          <a:lstStyle/>
          <a:p>
            <a:pPr marL="342900" indent="-342900" defTabSz="457200">
              <a:spcBef>
                <a:spcPct val="20000"/>
              </a:spcBef>
              <a:spcAft>
                <a:spcPts val="600"/>
              </a:spcAft>
              <a:buClr>
                <a:schemeClr val="tx2"/>
              </a:buClr>
              <a:buFont typeface="Wingdings 2" charset="2"/>
              <a:buChar char=""/>
            </a:pPr>
            <a:r>
              <a:rPr lang="en-US" dirty="0" smtClean="0"/>
              <a:t>Use the items Identified in the Assessment to create a risk matrix</a:t>
            </a:r>
            <a:endParaRPr lang="en-US" dirty="0"/>
          </a:p>
          <a:p>
            <a:pPr marL="342900" indent="-342900" defTabSz="457200">
              <a:spcBef>
                <a:spcPct val="20000"/>
              </a:spcBef>
              <a:spcAft>
                <a:spcPts val="600"/>
              </a:spcAft>
              <a:buClr>
                <a:schemeClr val="tx2"/>
              </a:buClr>
              <a:buFont typeface="Wingdings 2" charset="2"/>
              <a:buChar char=""/>
            </a:pPr>
            <a:r>
              <a:rPr lang="en-US" dirty="0" smtClean="0"/>
              <a:t>Assign a Likelihood and Impact</a:t>
            </a:r>
          </a:p>
          <a:p>
            <a:pPr marL="342900" indent="-342900" defTabSz="457200">
              <a:spcBef>
                <a:spcPct val="20000"/>
              </a:spcBef>
              <a:spcAft>
                <a:spcPts val="600"/>
              </a:spcAft>
              <a:buClr>
                <a:schemeClr val="tx2"/>
              </a:buClr>
              <a:buFont typeface="Wingdings 2" charset="2"/>
              <a:buChar char=""/>
            </a:pPr>
            <a:r>
              <a:rPr lang="en-US" dirty="0" smtClean="0"/>
              <a:t>Add comments on how to address the risk</a:t>
            </a:r>
            <a:endParaRPr lang="en-US" dirty="0"/>
          </a:p>
          <a:p>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84961"/>
            <a:ext cx="8984594" cy="295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46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Sample Breach Point Analysis</a:t>
            </a:r>
            <a:endParaRPr lang="en-US" dirty="0"/>
          </a:p>
        </p:txBody>
      </p:sp>
      <p:sp>
        <p:nvSpPr>
          <p:cNvPr id="4" name="Rectangle 3"/>
          <p:cNvSpPr/>
          <p:nvPr/>
        </p:nvSpPr>
        <p:spPr>
          <a:xfrm>
            <a:off x="152400" y="1066800"/>
            <a:ext cx="8839199" cy="2095958"/>
          </a:xfrm>
          <a:prstGeom prst="rect">
            <a:avLst/>
          </a:prstGeom>
        </p:spPr>
        <p:txBody>
          <a:bodyPr wrap="square">
            <a:spAutoFit/>
          </a:bodyPr>
          <a:lstStyle/>
          <a:p>
            <a:pPr marL="342900" indent="-342900" defTabSz="457200">
              <a:spcBef>
                <a:spcPct val="20000"/>
              </a:spcBef>
              <a:spcAft>
                <a:spcPts val="600"/>
              </a:spcAft>
              <a:buClr>
                <a:schemeClr val="tx2"/>
              </a:buClr>
              <a:buFont typeface="Wingdings 2" charset="2"/>
              <a:buChar char=""/>
            </a:pPr>
            <a:r>
              <a:rPr lang="en-US" dirty="0" smtClean="0"/>
              <a:t>Use the items from the risk assessment to determine where a breach could occur</a:t>
            </a:r>
            <a:endParaRPr lang="en-US" dirty="0"/>
          </a:p>
          <a:p>
            <a:pPr marL="342900" indent="-342900" defTabSz="457200">
              <a:spcBef>
                <a:spcPct val="20000"/>
              </a:spcBef>
              <a:spcAft>
                <a:spcPts val="600"/>
              </a:spcAft>
              <a:buClr>
                <a:schemeClr val="tx2"/>
              </a:buClr>
              <a:buFont typeface="Wingdings 2" charset="2"/>
              <a:buChar char=""/>
            </a:pPr>
            <a:r>
              <a:rPr lang="en-US" dirty="0" smtClean="0"/>
              <a:t>Discuss potential breach scenarios and ways to mitigate breach</a:t>
            </a:r>
          </a:p>
          <a:p>
            <a:pPr marL="342900" indent="-342900" defTabSz="457200">
              <a:spcBef>
                <a:spcPct val="20000"/>
              </a:spcBef>
              <a:spcAft>
                <a:spcPts val="600"/>
              </a:spcAft>
              <a:buClr>
                <a:schemeClr val="tx2"/>
              </a:buClr>
              <a:buFont typeface="Wingdings 2" charset="2"/>
              <a:buChar char=""/>
            </a:pPr>
            <a:r>
              <a:rPr lang="en-US" dirty="0" smtClean="0"/>
              <a:t>Understand that it is not possible to mitigate all breaches (i.e. paper lost in the mail).</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07" y="2895599"/>
            <a:ext cx="83248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47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125113" cy="924475"/>
          </a:xfrm>
        </p:spPr>
        <p:txBody>
          <a:bodyPr>
            <a:normAutofit fontScale="90000"/>
          </a:bodyPr>
          <a:lstStyle/>
          <a:p>
            <a:r>
              <a:rPr lang="en-US" dirty="0" smtClean="0"/>
              <a:t>What is HIPAA &amp; why should I care?</a:t>
            </a:r>
            <a:endParaRPr lang="en-US" dirty="0"/>
          </a:p>
        </p:txBody>
      </p:sp>
      <p:sp>
        <p:nvSpPr>
          <p:cNvPr id="3" name="Content Placeholder 2"/>
          <p:cNvSpPr>
            <a:spLocks noGrp="1"/>
          </p:cNvSpPr>
          <p:nvPr>
            <p:ph idx="1"/>
          </p:nvPr>
        </p:nvSpPr>
        <p:spPr>
          <a:xfrm>
            <a:off x="304800" y="990600"/>
            <a:ext cx="6019800" cy="5638800"/>
          </a:xfrm>
        </p:spPr>
        <p:txBody>
          <a:bodyPr>
            <a:normAutofit/>
          </a:bodyPr>
          <a:lstStyle/>
          <a:p>
            <a:r>
              <a:rPr lang="en-US" dirty="0" smtClean="0"/>
              <a:t>HIPAA, aka the </a:t>
            </a:r>
            <a:r>
              <a:rPr lang="en-US" dirty="0"/>
              <a:t>Health Insurance Portability and Accountability Act, </a:t>
            </a:r>
            <a:r>
              <a:rPr lang="en-US" dirty="0" smtClean="0"/>
              <a:t>was first enacted in 2003. It was followed by Security and Privacy Rules in 2004.</a:t>
            </a:r>
          </a:p>
          <a:p>
            <a:r>
              <a:rPr lang="en-US" dirty="0" smtClean="0"/>
              <a:t>The HITECH Act, enacted in 2009, requires </a:t>
            </a:r>
            <a:r>
              <a:rPr lang="en-US" dirty="0"/>
              <a:t>any entity that handles protected health information (PHI) to report breaches, whether in paper or electronic form. For colleges and universities with employee health plans or student health centers, this means complying with various aspects of the HIPAA privacy, security, and HITECH rules. </a:t>
            </a:r>
            <a:endParaRPr lang="en-US" dirty="0" smtClean="0"/>
          </a:p>
          <a:p>
            <a:r>
              <a:rPr lang="en-US" dirty="0" smtClean="0"/>
              <a:t>It </a:t>
            </a:r>
            <a:r>
              <a:rPr lang="en-US" dirty="0"/>
              <a:t>is very important to make a good faith effort to </a:t>
            </a:r>
            <a:r>
              <a:rPr lang="en-US" dirty="0" smtClean="0"/>
              <a:t>protect PHI. </a:t>
            </a:r>
            <a:r>
              <a:rPr lang="en-US" dirty="0"/>
              <a:t>Civil penalties can be up to $100 for each offense (with a cap of $25,000 per year for multiple offenses), and criminal penalties can be up to $250,000 and/or 10 years in prison for deliberate, wrongful misuse of personal health information.</a:t>
            </a:r>
          </a:p>
        </p:txBody>
      </p:sp>
      <p:pic>
        <p:nvPicPr>
          <p:cNvPr id="1032" name="Picture 8" descr="claims,fotolia,glasses,health,illnesses,medical insurances,paper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362200"/>
            <a:ext cx="2638425"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2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924475"/>
          </a:xfrm>
        </p:spPr>
        <p:txBody>
          <a:bodyPr/>
          <a:lstStyle/>
          <a:p>
            <a:r>
              <a:rPr lang="en-US" dirty="0" smtClean="0"/>
              <a:t>Additional Items for Consideration:</a:t>
            </a:r>
            <a:endParaRPr lang="en-US" dirty="0"/>
          </a:p>
        </p:txBody>
      </p:sp>
      <p:sp>
        <p:nvSpPr>
          <p:cNvPr id="3" name="Content Placeholder 2"/>
          <p:cNvSpPr>
            <a:spLocks noGrp="1"/>
          </p:cNvSpPr>
          <p:nvPr>
            <p:ph idx="1"/>
          </p:nvPr>
        </p:nvSpPr>
        <p:spPr>
          <a:xfrm>
            <a:off x="152400" y="1143000"/>
            <a:ext cx="8839200" cy="4051437"/>
          </a:xfrm>
        </p:spPr>
        <p:txBody>
          <a:bodyPr/>
          <a:lstStyle/>
          <a:p>
            <a:r>
              <a:rPr lang="en-US" dirty="0"/>
              <a:t>Leverage the </a:t>
            </a:r>
            <a:r>
              <a:rPr lang="en-US" dirty="0">
                <a:hlinkClick r:id="rId2"/>
              </a:rPr>
              <a:t>Risk Assessment tools</a:t>
            </a:r>
            <a:r>
              <a:rPr lang="en-US" dirty="0"/>
              <a:t> on the EDUCAUSE site prepared by UW-Madison to help you get started. This includes:</a:t>
            </a:r>
          </a:p>
          <a:p>
            <a:pPr lvl="1"/>
            <a:r>
              <a:rPr lang="en-US" dirty="0"/>
              <a:t>Finding potential risks and vulnerability of electronic PHI</a:t>
            </a:r>
          </a:p>
          <a:p>
            <a:pPr lvl="1"/>
            <a:r>
              <a:rPr lang="en-US" dirty="0"/>
              <a:t>Implementing security measures to reduce the risk of PHI</a:t>
            </a:r>
          </a:p>
          <a:p>
            <a:r>
              <a:rPr lang="en-US" dirty="0"/>
              <a:t>Review with General Counsel or an outside broker or </a:t>
            </a:r>
            <a:r>
              <a:rPr lang="en-US" dirty="0" smtClean="0"/>
              <a:t>outside counsel </a:t>
            </a:r>
            <a:r>
              <a:rPr lang="en-US" dirty="0"/>
              <a:t>with HIPAA </a:t>
            </a:r>
            <a:r>
              <a:rPr lang="en-US" dirty="0" smtClean="0"/>
              <a:t>experience.</a:t>
            </a:r>
          </a:p>
          <a:p>
            <a:r>
              <a:rPr lang="en-US" dirty="0" smtClean="0"/>
              <a:t>HIPAA regulations are very complex; someone other than you should review and ensure information is accurate. </a:t>
            </a:r>
            <a:endParaRPr lang="en-US" dirty="0"/>
          </a:p>
          <a:p>
            <a:r>
              <a:rPr lang="en-US" dirty="0" smtClean="0"/>
              <a:t>Review National Institute of Standards and Technology (NSIT) “</a:t>
            </a:r>
            <a:r>
              <a:rPr lang="en-US" dirty="0" smtClean="0">
                <a:hlinkClick r:id="rId3"/>
              </a:rPr>
              <a:t>An Introductory Resource Guide for Implementing the Health Insurance Portability and Accountability Act (HIPAA) Security Rule</a:t>
            </a:r>
            <a:r>
              <a:rPr lang="en-US" dirty="0" smtClean="0"/>
              <a:t>” document for additional details. </a:t>
            </a:r>
            <a:endParaRPr lang="en-US" dirty="0"/>
          </a:p>
        </p:txBody>
      </p:sp>
    </p:spTree>
    <p:extLst>
      <p:ext uri="{BB962C8B-B14F-4D97-AF65-F5344CB8AC3E}">
        <p14:creationId xmlns:p14="http://schemas.microsoft.com/office/powerpoint/2010/main" val="1839475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24475"/>
          </a:xfrm>
        </p:spPr>
        <p:txBody>
          <a:bodyPr/>
          <a:lstStyle/>
          <a:p>
            <a:r>
              <a:rPr lang="en-US" dirty="0" smtClean="0"/>
              <a:t>After you find your PHI, create policies &amp; procedures:</a:t>
            </a:r>
            <a:endParaRPr lang="en-US" dirty="0"/>
          </a:p>
        </p:txBody>
      </p:sp>
      <p:sp>
        <p:nvSpPr>
          <p:cNvPr id="3" name="Content Placeholder 2"/>
          <p:cNvSpPr>
            <a:spLocks noGrp="1"/>
          </p:cNvSpPr>
          <p:nvPr>
            <p:ph idx="1"/>
          </p:nvPr>
        </p:nvSpPr>
        <p:spPr>
          <a:xfrm>
            <a:off x="304800" y="2044563"/>
            <a:ext cx="8153400" cy="4051437"/>
          </a:xfrm>
        </p:spPr>
        <p:txBody>
          <a:bodyPr>
            <a:noAutofit/>
          </a:bodyPr>
          <a:lstStyle/>
          <a:p>
            <a:r>
              <a:rPr lang="en-US" sz="2200" dirty="0" smtClean="0"/>
              <a:t>For </a:t>
            </a:r>
            <a:r>
              <a:rPr lang="en-US" sz="2200" dirty="0"/>
              <a:t>the Privacy Rule, </a:t>
            </a:r>
            <a:r>
              <a:rPr lang="en-US" sz="2200" dirty="0" smtClean="0"/>
              <a:t>update your </a:t>
            </a:r>
            <a:r>
              <a:rPr lang="en-US" sz="2200" dirty="0" smtClean="0">
                <a:hlinkClick r:id="rId2"/>
              </a:rPr>
              <a:t>HIPAA Privacy Policy</a:t>
            </a:r>
            <a:r>
              <a:rPr lang="en-US" sz="2200" dirty="0" smtClean="0"/>
              <a:t> and post it to the web. Notification is required to appropriate parties every 2 years. Assign a security official who is responsible for development of policies and procedures.</a:t>
            </a:r>
          </a:p>
          <a:p>
            <a:r>
              <a:rPr lang="en-US" sz="2200" dirty="0" smtClean="0"/>
              <a:t>For the Security Rule, </a:t>
            </a:r>
          </a:p>
          <a:p>
            <a:pPr lvl="1"/>
            <a:r>
              <a:rPr lang="en-US" sz="2000" dirty="0" smtClean="0"/>
              <a:t>Update or create HIPAA Procedure documents for anyone handling PHI.</a:t>
            </a:r>
          </a:p>
          <a:p>
            <a:pPr lvl="1"/>
            <a:r>
              <a:rPr lang="en-US" sz="2000" dirty="0" smtClean="0"/>
              <a:t>Ensure that all employees that handle PHI participate in HIPAA training on a yearly basis.</a:t>
            </a:r>
          </a:p>
          <a:p>
            <a:pPr lvl="1"/>
            <a:r>
              <a:rPr lang="en-US" sz="2000" dirty="0" smtClean="0"/>
              <a:t>Create or update your breach response plan. </a:t>
            </a:r>
          </a:p>
          <a:p>
            <a:pPr lvl="1"/>
            <a:r>
              <a:rPr lang="en-US" sz="2000" dirty="0"/>
              <a:t>Update your Business Associate Agreements if necessary. Ensure that if the BA experiences a breach, that the BA pays the cost of the breach.</a:t>
            </a:r>
          </a:p>
          <a:p>
            <a:pPr marL="457200" lvl="1" indent="0">
              <a:buNone/>
            </a:pPr>
            <a:endParaRPr lang="en-US" sz="2200" dirty="0"/>
          </a:p>
        </p:txBody>
      </p:sp>
    </p:spTree>
    <p:extLst>
      <p:ext uri="{BB962C8B-B14F-4D97-AF65-F5344CB8AC3E}">
        <p14:creationId xmlns:p14="http://schemas.microsoft.com/office/powerpoint/2010/main" val="541104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24475"/>
          </a:xfrm>
        </p:spPr>
        <p:txBody>
          <a:bodyPr/>
          <a:lstStyle/>
          <a:p>
            <a:r>
              <a:rPr lang="en-US" dirty="0" smtClean="0"/>
              <a:t>The Security Rule: Required vs. Addressable</a:t>
            </a:r>
            <a:endParaRPr lang="en-US" dirty="0"/>
          </a:p>
        </p:txBody>
      </p:sp>
      <p:sp>
        <p:nvSpPr>
          <p:cNvPr id="3" name="Content Placeholder 2"/>
          <p:cNvSpPr>
            <a:spLocks noGrp="1"/>
          </p:cNvSpPr>
          <p:nvPr>
            <p:ph idx="1"/>
          </p:nvPr>
        </p:nvSpPr>
        <p:spPr>
          <a:xfrm>
            <a:off x="381000" y="1219200"/>
            <a:ext cx="7125112" cy="5410200"/>
          </a:xfrm>
        </p:spPr>
        <p:txBody>
          <a:bodyPr>
            <a:normAutofit/>
          </a:bodyPr>
          <a:lstStyle/>
          <a:p>
            <a:r>
              <a:rPr lang="en-US" sz="2400" dirty="0" smtClean="0"/>
              <a:t>A “required” implementation specification is similar to a standard. A covered entity (you) must comply with it.</a:t>
            </a:r>
          </a:p>
          <a:p>
            <a:r>
              <a:rPr lang="en-US" sz="2400" dirty="0" smtClean="0"/>
              <a:t>For “addressable” items, you must perform an assessment to determine if it is a reasonable and appropriate safeguard. </a:t>
            </a:r>
          </a:p>
          <a:p>
            <a:r>
              <a:rPr lang="en-US" sz="2400" dirty="0" smtClean="0"/>
              <a:t>For addressable items, you must document the assessments and all decisions.</a:t>
            </a:r>
          </a:p>
          <a:p>
            <a:r>
              <a:rPr lang="en-US" sz="2400" dirty="0" smtClean="0"/>
              <a:t>All EPHI created, received, maintained or transmitted by a covered entity is subject to the Security Rule.</a:t>
            </a:r>
            <a:endParaRPr lang="en-US" sz="2400" dirty="0"/>
          </a:p>
        </p:txBody>
      </p:sp>
      <p:pic>
        <p:nvPicPr>
          <p:cNvPr id="1027" name="Picture 3" descr="C:\Users\ppatria\AppData\Local\Microsoft\Windows\Temporary Internet Files\Content.IE5\Z04X4XO9\MC90029556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31" y="838200"/>
            <a:ext cx="1471613" cy="1860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6459379"/>
            <a:ext cx="8744744" cy="246221"/>
          </a:xfrm>
          <a:prstGeom prst="rect">
            <a:avLst/>
          </a:prstGeom>
        </p:spPr>
        <p:txBody>
          <a:bodyPr wrap="square">
            <a:spAutoFit/>
          </a:bodyPr>
          <a:lstStyle/>
          <a:p>
            <a:r>
              <a:rPr lang="en-US" sz="1000" dirty="0"/>
              <a:t>Source: http://csrc.nist.gov/publications/nistpubs/800-66-Rev1/SP-800-66-Revision1.pdf</a:t>
            </a:r>
          </a:p>
        </p:txBody>
      </p:sp>
    </p:spTree>
    <p:extLst>
      <p:ext uri="{BB962C8B-B14F-4D97-AF65-F5344CB8AC3E}">
        <p14:creationId xmlns:p14="http://schemas.microsoft.com/office/powerpoint/2010/main" val="56465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839200" cy="924475"/>
          </a:xfrm>
        </p:spPr>
        <p:txBody>
          <a:bodyPr/>
          <a:lstStyle/>
          <a:p>
            <a:r>
              <a:rPr lang="en-US" sz="2600" dirty="0" smtClean="0"/>
              <a:t>Procedures: Address the Administrative for </a:t>
            </a:r>
            <a:r>
              <a:rPr lang="en-US" sz="2600" dirty="0" err="1" smtClean="0"/>
              <a:t>ePHI</a:t>
            </a:r>
            <a:r>
              <a:rPr lang="en-US" sz="2600" dirty="0" smtClean="0"/>
              <a:t>:</a:t>
            </a:r>
            <a:endParaRPr lang="en-US" sz="2600" dirty="0"/>
          </a:p>
        </p:txBody>
      </p:sp>
      <p:sp>
        <p:nvSpPr>
          <p:cNvPr id="3" name="Content Placeholder 2"/>
          <p:cNvSpPr>
            <a:spLocks noGrp="1"/>
          </p:cNvSpPr>
          <p:nvPr>
            <p:ph idx="1"/>
          </p:nvPr>
        </p:nvSpPr>
        <p:spPr>
          <a:xfrm>
            <a:off x="228600" y="1532602"/>
            <a:ext cx="7905955" cy="4487198"/>
          </a:xfrm>
        </p:spPr>
        <p:txBody>
          <a:bodyPr>
            <a:normAutofit fontScale="92500" lnSpcReduction="10000"/>
          </a:bodyPr>
          <a:lstStyle/>
          <a:p>
            <a:r>
              <a:rPr lang="en-US" dirty="0" smtClean="0"/>
              <a:t>Risk Analysis</a:t>
            </a:r>
          </a:p>
          <a:p>
            <a:r>
              <a:rPr lang="en-US" dirty="0" smtClean="0"/>
              <a:t>Risk Management</a:t>
            </a:r>
          </a:p>
          <a:p>
            <a:pPr lvl="1"/>
            <a:r>
              <a:rPr lang="en-US" dirty="0"/>
              <a:t>PHI in paper form must be stored in a separate, locked area. The information can not be intermingled with employee files. </a:t>
            </a:r>
          </a:p>
          <a:p>
            <a:r>
              <a:rPr lang="en-US" dirty="0" smtClean="0"/>
              <a:t>Sanction Policy</a:t>
            </a:r>
          </a:p>
          <a:p>
            <a:r>
              <a:rPr lang="en-US" dirty="0" smtClean="0"/>
              <a:t>Information System Activity Review</a:t>
            </a:r>
          </a:p>
          <a:p>
            <a:r>
              <a:rPr lang="en-US" dirty="0" smtClean="0"/>
              <a:t>Assign Security Responsibility</a:t>
            </a:r>
          </a:p>
          <a:p>
            <a:r>
              <a:rPr lang="en-US" dirty="0" smtClean="0"/>
              <a:t>Address Workforce Security (Authorization, Access, Clearance &amp; Termination)</a:t>
            </a:r>
          </a:p>
          <a:p>
            <a:r>
              <a:rPr lang="en-US" dirty="0" smtClean="0"/>
              <a:t>Access Authorization, Establishment &amp; Modification</a:t>
            </a:r>
          </a:p>
          <a:p>
            <a:r>
              <a:rPr lang="en-US" dirty="0" smtClean="0"/>
              <a:t>Security Awareness Training</a:t>
            </a:r>
          </a:p>
          <a:p>
            <a:r>
              <a:rPr lang="en-US" dirty="0" smtClean="0"/>
              <a:t>Security Incident Procedures</a:t>
            </a:r>
          </a:p>
          <a:p>
            <a:r>
              <a:rPr lang="en-US" dirty="0" smtClean="0"/>
              <a:t>Contingency Planning</a:t>
            </a:r>
          </a:p>
          <a:p>
            <a:endParaRPr lang="en-US" dirty="0" smtClean="0"/>
          </a:p>
          <a:p>
            <a:endParaRPr lang="en-US" dirty="0"/>
          </a:p>
        </p:txBody>
      </p:sp>
    </p:spTree>
    <p:extLst>
      <p:ext uri="{BB962C8B-B14F-4D97-AF65-F5344CB8AC3E}">
        <p14:creationId xmlns:p14="http://schemas.microsoft.com/office/powerpoint/2010/main" val="921869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24475"/>
          </a:xfrm>
        </p:spPr>
        <p:txBody>
          <a:bodyPr/>
          <a:lstStyle/>
          <a:p>
            <a:r>
              <a:rPr lang="en-US" sz="2800" dirty="0"/>
              <a:t>Procedures: Address </a:t>
            </a:r>
            <a:r>
              <a:rPr lang="en-US" sz="2800" dirty="0" smtClean="0"/>
              <a:t>the Physical for (</a:t>
            </a:r>
            <a:r>
              <a:rPr lang="en-US" sz="2800" dirty="0" err="1" smtClean="0"/>
              <a:t>ePHI</a:t>
            </a:r>
            <a:r>
              <a:rPr lang="en-US" sz="2800" dirty="0" smtClean="0"/>
              <a:t>):</a:t>
            </a:r>
            <a:endParaRPr lang="en-US" sz="2800" dirty="0"/>
          </a:p>
        </p:txBody>
      </p:sp>
      <p:sp>
        <p:nvSpPr>
          <p:cNvPr id="3" name="Content Placeholder 2"/>
          <p:cNvSpPr>
            <a:spLocks noGrp="1"/>
          </p:cNvSpPr>
          <p:nvPr>
            <p:ph idx="1"/>
          </p:nvPr>
        </p:nvSpPr>
        <p:spPr>
          <a:xfrm>
            <a:off x="304800" y="1295400"/>
            <a:ext cx="7125112" cy="4051437"/>
          </a:xfrm>
        </p:spPr>
        <p:txBody>
          <a:bodyPr/>
          <a:lstStyle/>
          <a:p>
            <a:r>
              <a:rPr lang="en-US" dirty="0"/>
              <a:t>Workstation Use and </a:t>
            </a:r>
            <a:r>
              <a:rPr lang="en-US" dirty="0" smtClean="0"/>
              <a:t>Security</a:t>
            </a:r>
          </a:p>
          <a:p>
            <a:r>
              <a:rPr lang="en-US" dirty="0"/>
              <a:t>Device and Media Controls Disposal and </a:t>
            </a:r>
            <a:r>
              <a:rPr lang="en-US" dirty="0" smtClean="0"/>
              <a:t>Reuse</a:t>
            </a:r>
          </a:p>
          <a:p>
            <a:pPr lvl="1"/>
            <a:r>
              <a:rPr lang="en-US" dirty="0"/>
              <a:t>When destroying PHI (paper, film or other hard copy media), use a cross-cut shredder or shredding service that renders the information unreadable.</a:t>
            </a:r>
          </a:p>
          <a:p>
            <a:r>
              <a:rPr lang="en-US" dirty="0" smtClean="0"/>
              <a:t>Data </a:t>
            </a:r>
            <a:r>
              <a:rPr lang="en-US" dirty="0"/>
              <a:t>backup and </a:t>
            </a:r>
            <a:r>
              <a:rPr lang="en-US" dirty="0" smtClean="0"/>
              <a:t>storage</a:t>
            </a:r>
          </a:p>
          <a:p>
            <a:pPr marL="0" indent="0">
              <a:buNone/>
            </a:pPr>
            <a:endParaRPr lang="en-US" dirty="0"/>
          </a:p>
        </p:txBody>
      </p:sp>
    </p:spTree>
    <p:extLst>
      <p:ext uri="{BB962C8B-B14F-4D97-AF65-F5344CB8AC3E}">
        <p14:creationId xmlns:p14="http://schemas.microsoft.com/office/powerpoint/2010/main" val="1777131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924475"/>
          </a:xfrm>
        </p:spPr>
        <p:txBody>
          <a:bodyPr/>
          <a:lstStyle/>
          <a:p>
            <a:r>
              <a:rPr lang="en-US" sz="2800" dirty="0"/>
              <a:t>Procedures: Address </a:t>
            </a:r>
            <a:r>
              <a:rPr lang="en-US" sz="2800" dirty="0" smtClean="0"/>
              <a:t>the </a:t>
            </a:r>
            <a:r>
              <a:rPr lang="en-US" sz="2800" dirty="0"/>
              <a:t>T</a:t>
            </a:r>
            <a:r>
              <a:rPr lang="en-US" sz="2800" dirty="0" smtClean="0"/>
              <a:t>echnical for </a:t>
            </a:r>
            <a:r>
              <a:rPr lang="en-US" sz="2800" dirty="0" err="1" smtClean="0"/>
              <a:t>ePHI</a:t>
            </a:r>
            <a:r>
              <a:rPr lang="en-US" sz="2800" dirty="0" smtClean="0"/>
              <a:t>:</a:t>
            </a:r>
            <a:endParaRPr lang="en-US" sz="2800" dirty="0"/>
          </a:p>
        </p:txBody>
      </p:sp>
      <p:sp>
        <p:nvSpPr>
          <p:cNvPr id="3" name="Content Placeholder 2"/>
          <p:cNvSpPr>
            <a:spLocks noGrp="1"/>
          </p:cNvSpPr>
          <p:nvPr>
            <p:ph idx="1"/>
          </p:nvPr>
        </p:nvSpPr>
        <p:spPr>
          <a:xfrm>
            <a:off x="304800" y="1295400"/>
            <a:ext cx="8382000" cy="5181600"/>
          </a:xfrm>
        </p:spPr>
        <p:txBody>
          <a:bodyPr>
            <a:normAutofit/>
          </a:bodyPr>
          <a:lstStyle/>
          <a:p>
            <a:r>
              <a:rPr lang="en-US" dirty="0"/>
              <a:t>Unique User Identification</a:t>
            </a:r>
          </a:p>
          <a:p>
            <a:r>
              <a:rPr lang="en-US" dirty="0"/>
              <a:t>Emergency Access Procedures</a:t>
            </a:r>
          </a:p>
          <a:p>
            <a:r>
              <a:rPr lang="en-US" dirty="0"/>
              <a:t>Automatic Logoff</a:t>
            </a:r>
          </a:p>
          <a:p>
            <a:pPr marL="342900" lvl="1" indent="-342900"/>
            <a:r>
              <a:rPr lang="en-US" sz="1800" dirty="0" smtClean="0"/>
              <a:t>Encryption and Decryption</a:t>
            </a:r>
          </a:p>
          <a:p>
            <a:pPr marL="742950" lvl="2" indent="-342900"/>
            <a:r>
              <a:rPr lang="en-US" sz="1800" dirty="0"/>
              <a:t>For encryption of data at rest, review </a:t>
            </a:r>
            <a:r>
              <a:rPr lang="en-US" sz="1800" dirty="0">
                <a:hlinkClick r:id="rId2"/>
              </a:rPr>
              <a:t>NIST Special Publication 800-111</a:t>
            </a:r>
            <a:r>
              <a:rPr lang="en-US" sz="1800" dirty="0"/>
              <a:t>.</a:t>
            </a:r>
          </a:p>
          <a:p>
            <a:pPr marL="742950" lvl="2" indent="-342900"/>
            <a:r>
              <a:rPr lang="en-US" sz="1800" dirty="0"/>
              <a:t>For encryption of data in transit, review Federal Information Processing Standards (FIPS) 140-2</a:t>
            </a:r>
          </a:p>
          <a:p>
            <a:pPr marL="742950" lvl="2" indent="-342900"/>
            <a:r>
              <a:rPr lang="en-US" sz="1800" dirty="0"/>
              <a:t>When scrubbing electronic media for reuse or sale, ensure it is cleared, purged or destroyed consistent with NIST Special Publication 800-88, guidelines for Media Sanitation. </a:t>
            </a:r>
          </a:p>
          <a:p>
            <a:pPr marL="342900" lvl="1" indent="-342900"/>
            <a:r>
              <a:rPr lang="en-US" sz="1800" dirty="0" smtClean="0"/>
              <a:t>Audit </a:t>
            </a:r>
            <a:r>
              <a:rPr lang="en-US" sz="1800" dirty="0"/>
              <a:t>Controls &amp; </a:t>
            </a:r>
            <a:r>
              <a:rPr lang="en-US" sz="1800" dirty="0" smtClean="0"/>
              <a:t>Integrity</a:t>
            </a:r>
          </a:p>
          <a:p>
            <a:pPr marL="342900" lvl="1" indent="-342900"/>
            <a:r>
              <a:rPr lang="en-US" sz="1800" dirty="0"/>
              <a:t>Person or Entity Authentication</a:t>
            </a:r>
            <a:endParaRPr lang="en-US" sz="1800" dirty="0" smtClean="0"/>
          </a:p>
          <a:p>
            <a:endParaRPr lang="en-US" dirty="0"/>
          </a:p>
        </p:txBody>
      </p:sp>
    </p:spTree>
    <p:extLst>
      <p:ext uri="{BB962C8B-B14F-4D97-AF65-F5344CB8AC3E}">
        <p14:creationId xmlns:p14="http://schemas.microsoft.com/office/powerpoint/2010/main" val="879449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Sample Procedure Document</a:t>
            </a:r>
            <a:endParaRPr lang="en-US" dirty="0"/>
          </a:p>
        </p:txBody>
      </p:sp>
      <p:sp>
        <p:nvSpPr>
          <p:cNvPr id="4" name="Rectangle 3"/>
          <p:cNvSpPr/>
          <p:nvPr/>
        </p:nvSpPr>
        <p:spPr>
          <a:xfrm>
            <a:off x="163286" y="1295400"/>
            <a:ext cx="8305799" cy="2317558"/>
          </a:xfrm>
          <a:prstGeom prst="rect">
            <a:avLst/>
          </a:prstGeom>
        </p:spPr>
        <p:txBody>
          <a:bodyPr wrap="square">
            <a:spAutoFit/>
          </a:bodyPr>
          <a:lstStyle/>
          <a:p>
            <a:pPr marL="342900" indent="-342900" defTabSz="457200">
              <a:spcBef>
                <a:spcPct val="20000"/>
              </a:spcBef>
              <a:spcAft>
                <a:spcPts val="600"/>
              </a:spcAft>
              <a:buClr>
                <a:schemeClr val="tx2"/>
              </a:buClr>
              <a:buFont typeface="Wingdings 2" charset="2"/>
              <a:buChar char=""/>
            </a:pPr>
            <a:r>
              <a:rPr lang="en-US" sz="2400" dirty="0"/>
              <a:t>Break out the Administrative, Technical and Physical categories</a:t>
            </a:r>
          </a:p>
          <a:p>
            <a:pPr marL="342900" indent="-342900" defTabSz="457200">
              <a:spcBef>
                <a:spcPct val="20000"/>
              </a:spcBef>
              <a:spcAft>
                <a:spcPts val="600"/>
              </a:spcAft>
              <a:buClr>
                <a:schemeClr val="tx2"/>
              </a:buClr>
              <a:buFont typeface="Wingdings 2" charset="2"/>
              <a:buChar char=""/>
            </a:pPr>
            <a:r>
              <a:rPr lang="en-US" sz="2400" dirty="0"/>
              <a:t>Note if the item </a:t>
            </a:r>
            <a:r>
              <a:rPr lang="en-US" sz="2400" dirty="0" smtClean="0"/>
              <a:t>is </a:t>
            </a:r>
            <a:r>
              <a:rPr lang="en-US" sz="2400" dirty="0"/>
              <a:t>required or addressable</a:t>
            </a:r>
          </a:p>
          <a:p>
            <a:pPr marL="342900" indent="-342900" defTabSz="457200">
              <a:spcBef>
                <a:spcPct val="20000"/>
              </a:spcBef>
              <a:spcAft>
                <a:spcPts val="600"/>
              </a:spcAft>
              <a:buClr>
                <a:schemeClr val="tx2"/>
              </a:buClr>
              <a:buFont typeface="Wingdings 2" charset="2"/>
              <a:buChar char=""/>
            </a:pPr>
            <a:r>
              <a:rPr lang="en-US" sz="2400" dirty="0"/>
              <a:t>Put in the </a:t>
            </a:r>
            <a:r>
              <a:rPr lang="en-US" sz="2400" dirty="0" smtClean="0"/>
              <a:t>reference </a:t>
            </a:r>
            <a:r>
              <a:rPr lang="en-US" sz="2400" dirty="0"/>
              <a:t>that </a:t>
            </a:r>
            <a:r>
              <a:rPr lang="en-US" sz="2400" dirty="0" smtClean="0"/>
              <a:t>the item </a:t>
            </a:r>
            <a:r>
              <a:rPr lang="en-US" sz="2400" dirty="0"/>
              <a:t>pertains to</a:t>
            </a:r>
          </a:p>
          <a:p>
            <a:endParaRPr lang="en-US" sz="2400" dirty="0"/>
          </a:p>
        </p:txBody>
      </p:sp>
    </p:spTree>
    <p:extLst>
      <p:ext uri="{BB962C8B-B14F-4D97-AF65-F5344CB8AC3E}">
        <p14:creationId xmlns:p14="http://schemas.microsoft.com/office/powerpoint/2010/main" val="41467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895350"/>
            <a:ext cx="866775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152400"/>
            <a:ext cx="7125113" cy="924475"/>
          </a:xfrm>
        </p:spPr>
        <p:txBody>
          <a:bodyPr/>
          <a:lstStyle/>
          <a:p>
            <a:r>
              <a:rPr lang="en-US" dirty="0" smtClean="0"/>
              <a:t>Training</a:t>
            </a:r>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494" y="1905000"/>
            <a:ext cx="6557962" cy="43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2564266" y="2209800"/>
            <a:ext cx="6258533"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575153" y="2743200"/>
            <a:ext cx="6258533" cy="390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575153" y="3276600"/>
            <a:ext cx="6258533" cy="390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591410" y="5022395"/>
            <a:ext cx="6264046" cy="3116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591410" y="5410200"/>
            <a:ext cx="6242276" cy="3878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68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125113" cy="924475"/>
          </a:xfrm>
        </p:spPr>
        <p:txBody>
          <a:bodyPr/>
          <a:lstStyle/>
          <a:p>
            <a:r>
              <a:rPr lang="en-US" dirty="0" smtClean="0"/>
              <a:t>Breach/Incident Response Plan</a:t>
            </a:r>
            <a:endParaRPr lang="en-US" dirty="0"/>
          </a:p>
        </p:txBody>
      </p:sp>
      <p:sp>
        <p:nvSpPr>
          <p:cNvPr id="3" name="Content Placeholder 2"/>
          <p:cNvSpPr>
            <a:spLocks noGrp="1"/>
          </p:cNvSpPr>
          <p:nvPr>
            <p:ph idx="1"/>
          </p:nvPr>
        </p:nvSpPr>
        <p:spPr>
          <a:xfrm>
            <a:off x="228600" y="1066800"/>
            <a:ext cx="8610600" cy="5334000"/>
          </a:xfrm>
        </p:spPr>
        <p:txBody>
          <a:bodyPr/>
          <a:lstStyle/>
          <a:p>
            <a:r>
              <a:rPr lang="en-US" dirty="0" smtClean="0"/>
              <a:t>Excellent source for an Incident Response Plan is NIST Guide NIST SP 800-61. It can </a:t>
            </a:r>
            <a:r>
              <a:rPr lang="en-US" dirty="0"/>
              <a:t>be found at: </a:t>
            </a:r>
            <a:r>
              <a:rPr lang="en-US" dirty="0">
                <a:hlinkClick r:id="rId2"/>
              </a:rPr>
              <a:t>http://</a:t>
            </a:r>
            <a:r>
              <a:rPr lang="en-US" dirty="0" smtClean="0">
                <a:hlinkClick r:id="rId2"/>
              </a:rPr>
              <a:t>csrc.nist.gov/publications/nistpubs/800-61-rev1/SP800-61rev1.pdf</a:t>
            </a:r>
            <a:endParaRPr lang="en-US" dirty="0" smtClean="0"/>
          </a:p>
          <a:p>
            <a:r>
              <a:rPr lang="en-US" dirty="0" smtClean="0"/>
              <a:t>Make sure your existing response plan includes updates for HIPAA provisions. These include:</a:t>
            </a:r>
          </a:p>
          <a:p>
            <a:endParaRPr lang="en-US" dirty="0"/>
          </a:p>
        </p:txBody>
      </p:sp>
    </p:spTree>
    <p:extLst>
      <p:ext uri="{BB962C8B-B14F-4D97-AF65-F5344CB8AC3E}">
        <p14:creationId xmlns:p14="http://schemas.microsoft.com/office/powerpoint/2010/main" val="1662862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125113" cy="924475"/>
          </a:xfrm>
        </p:spPr>
        <p:txBody>
          <a:bodyPr/>
          <a:lstStyle/>
          <a:p>
            <a:r>
              <a:rPr lang="en-US" dirty="0" smtClean="0"/>
              <a:t>Breach Investigation</a:t>
            </a:r>
            <a:endParaRPr lang="en-US" dirty="0"/>
          </a:p>
        </p:txBody>
      </p:sp>
      <p:sp>
        <p:nvSpPr>
          <p:cNvPr id="3" name="Content Placeholder 2"/>
          <p:cNvSpPr>
            <a:spLocks noGrp="1"/>
          </p:cNvSpPr>
          <p:nvPr>
            <p:ph idx="1"/>
          </p:nvPr>
        </p:nvSpPr>
        <p:spPr>
          <a:xfrm>
            <a:off x="152400" y="1434963"/>
            <a:ext cx="8686800" cy="4051437"/>
          </a:xfrm>
        </p:spPr>
        <p:txBody>
          <a:bodyPr>
            <a:normAutofit/>
          </a:bodyPr>
          <a:lstStyle/>
          <a:p>
            <a:r>
              <a:rPr lang="en-US" sz="2400" u="sng" dirty="0"/>
              <a:t>Breach Investigation</a:t>
            </a:r>
            <a:r>
              <a:rPr lang="en-US" sz="2400" dirty="0"/>
              <a:t>:  The organization shall name an individual to act as the investigator of the breach (e.g., privacy officer, security officer, risk manager, etc.).   The investigator shall be responsible for the management of the breach investigation, completion of a risk assessment, and coordinating with others in the organization as appropriate. The investigator shall be the key facilitator for all breach notification processes to the appropriate entities (e.g., HHS, media, law enforcement officials, etc.). </a:t>
            </a:r>
          </a:p>
          <a:p>
            <a:pPr marL="0" indent="0">
              <a:buNone/>
            </a:pPr>
            <a:endParaRPr lang="en-US" sz="2400" b="1" dirty="0"/>
          </a:p>
        </p:txBody>
      </p:sp>
    </p:spTree>
    <p:extLst>
      <p:ext uri="{BB962C8B-B14F-4D97-AF65-F5344CB8AC3E}">
        <p14:creationId xmlns:p14="http://schemas.microsoft.com/office/powerpoint/2010/main" val="3673185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125113" cy="924475"/>
          </a:xfrm>
        </p:spPr>
        <p:txBody>
          <a:bodyPr>
            <a:normAutofit/>
          </a:bodyPr>
          <a:lstStyle/>
          <a:p>
            <a:r>
              <a:rPr lang="en-US" dirty="0" smtClean="0"/>
              <a:t>What does that mean for me?</a:t>
            </a:r>
            <a:endParaRPr lang="en-US" dirty="0"/>
          </a:p>
        </p:txBody>
      </p:sp>
      <p:sp>
        <p:nvSpPr>
          <p:cNvPr id="3" name="Content Placeholder 2"/>
          <p:cNvSpPr>
            <a:spLocks noGrp="1"/>
          </p:cNvSpPr>
          <p:nvPr>
            <p:ph idx="1"/>
          </p:nvPr>
        </p:nvSpPr>
        <p:spPr>
          <a:xfrm>
            <a:off x="152400" y="990601"/>
            <a:ext cx="3124200" cy="4800599"/>
          </a:xfrm>
        </p:spPr>
        <p:txBody>
          <a:bodyPr>
            <a:noAutofit/>
          </a:bodyPr>
          <a:lstStyle/>
          <a:p>
            <a:endParaRPr lang="en-US" sz="2000" dirty="0" smtClean="0"/>
          </a:p>
          <a:p>
            <a:r>
              <a:rPr lang="en-US" sz="2000" dirty="0" smtClean="0"/>
              <a:t>If you have a:</a:t>
            </a:r>
          </a:p>
          <a:p>
            <a:pPr lvl="1"/>
            <a:r>
              <a:rPr lang="en-US" sz="2000" dirty="0" smtClean="0"/>
              <a:t>Employee Sponsored Health plan and more than 50 employees; or </a:t>
            </a:r>
          </a:p>
          <a:p>
            <a:pPr lvl="1"/>
            <a:r>
              <a:rPr lang="en-US" sz="2000" dirty="0" smtClean="0"/>
              <a:t>Section 125 Plan and more than 50 employees (even if fulfilled through a vendor)</a:t>
            </a:r>
          </a:p>
          <a:p>
            <a:pPr marL="457200" lvl="1" indent="0">
              <a:buNone/>
            </a:pPr>
            <a:r>
              <a:rPr lang="en-US" sz="2000" dirty="0" smtClean="0"/>
              <a:t>HIPAA applies to you!</a:t>
            </a:r>
            <a:endParaRPr lang="en-US" sz="2000" dirty="0"/>
          </a:p>
        </p:txBody>
      </p:sp>
      <p:sp>
        <p:nvSpPr>
          <p:cNvPr id="4" name="Rectangle 3"/>
          <p:cNvSpPr/>
          <p:nvPr/>
        </p:nvSpPr>
        <p:spPr>
          <a:xfrm>
            <a:off x="228600" y="6428601"/>
            <a:ext cx="8686800" cy="276999"/>
          </a:xfrm>
          <a:prstGeom prst="rect">
            <a:avLst/>
          </a:prstGeom>
        </p:spPr>
        <p:txBody>
          <a:bodyPr wrap="square">
            <a:spAutoFit/>
          </a:bodyPr>
          <a:lstStyle/>
          <a:p>
            <a:r>
              <a:rPr lang="en-US" sz="1200" dirty="0" smtClean="0"/>
              <a:t>Source: https</a:t>
            </a:r>
            <a:r>
              <a:rPr lang="en-US" sz="1200" dirty="0"/>
              <a:t>://www.cms.gov/HIPAAGenInfo/Downloads/CoveredEntitycharts.pdf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655" y="1315092"/>
            <a:ext cx="5624945" cy="4171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366655" y="1600200"/>
            <a:ext cx="1738745"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562600" y="2133600"/>
            <a:ext cx="1905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29600" y="1600200"/>
            <a:ext cx="685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389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125113" cy="924475"/>
          </a:xfrm>
        </p:spPr>
        <p:txBody>
          <a:bodyPr/>
          <a:lstStyle/>
          <a:p>
            <a:r>
              <a:rPr lang="en-US" dirty="0" smtClean="0"/>
              <a:t>Risk Assessment</a:t>
            </a:r>
            <a:endParaRPr lang="en-US" dirty="0"/>
          </a:p>
        </p:txBody>
      </p:sp>
      <p:sp>
        <p:nvSpPr>
          <p:cNvPr id="3" name="Content Placeholder 2"/>
          <p:cNvSpPr>
            <a:spLocks noGrp="1"/>
          </p:cNvSpPr>
          <p:nvPr>
            <p:ph idx="1"/>
          </p:nvPr>
        </p:nvSpPr>
        <p:spPr>
          <a:xfrm>
            <a:off x="304800" y="1219200"/>
            <a:ext cx="8534400" cy="5029200"/>
          </a:xfrm>
        </p:spPr>
        <p:txBody>
          <a:bodyPr>
            <a:normAutofit/>
          </a:bodyPr>
          <a:lstStyle/>
          <a:p>
            <a:pPr>
              <a:lnSpc>
                <a:spcPct val="90000"/>
              </a:lnSpc>
              <a:buFont typeface="Wingdings" pitchFamily="2" charset="2"/>
              <a:buNone/>
            </a:pPr>
            <a:r>
              <a:rPr lang="en-US" sz="2400" dirty="0"/>
              <a:t>To determine if an impermissible use or disclosure of PHI constitutes a breach, the organization will need to perform a risk assessment to determine if there is significant risk of harm to the individual.   The risk assessment shall be fact specific and shall address:</a:t>
            </a:r>
          </a:p>
          <a:p>
            <a:pPr lvl="1">
              <a:lnSpc>
                <a:spcPct val="90000"/>
              </a:lnSpc>
            </a:pPr>
            <a:r>
              <a:rPr lang="en-US" sz="2400" dirty="0"/>
              <a:t>Consideration of who impermissibly used or to whom the information was impermissibly disclosed.</a:t>
            </a:r>
          </a:p>
          <a:p>
            <a:pPr lvl="1">
              <a:lnSpc>
                <a:spcPct val="90000"/>
              </a:lnSpc>
            </a:pPr>
            <a:r>
              <a:rPr lang="en-US" sz="2400" dirty="0"/>
              <a:t>The type and amount of PHI involved.</a:t>
            </a:r>
          </a:p>
          <a:p>
            <a:pPr lvl="1">
              <a:lnSpc>
                <a:spcPct val="90000"/>
              </a:lnSpc>
            </a:pPr>
            <a:r>
              <a:rPr lang="en-US" sz="2400" dirty="0"/>
              <a:t>The potential for significant risk of financial, reputational, or other harm.</a:t>
            </a:r>
          </a:p>
          <a:p>
            <a:endParaRPr lang="en-US" dirty="0"/>
          </a:p>
        </p:txBody>
      </p:sp>
    </p:spTree>
    <p:extLst>
      <p:ext uri="{BB962C8B-B14F-4D97-AF65-F5344CB8AC3E}">
        <p14:creationId xmlns:p14="http://schemas.microsoft.com/office/powerpoint/2010/main" val="3149473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125113" cy="924475"/>
          </a:xfrm>
        </p:spPr>
        <p:txBody>
          <a:bodyPr/>
          <a:lstStyle/>
          <a:p>
            <a:r>
              <a:rPr lang="en-US" dirty="0" smtClean="0"/>
              <a:t>If you have a breach:</a:t>
            </a:r>
            <a:endParaRPr lang="en-US" dirty="0"/>
          </a:p>
        </p:txBody>
      </p:sp>
      <p:sp>
        <p:nvSpPr>
          <p:cNvPr id="3" name="Content Placeholder 2"/>
          <p:cNvSpPr>
            <a:spLocks noGrp="1"/>
          </p:cNvSpPr>
          <p:nvPr>
            <p:ph idx="1"/>
          </p:nvPr>
        </p:nvSpPr>
        <p:spPr>
          <a:xfrm>
            <a:off x="381000" y="1066801"/>
            <a:ext cx="7753555" cy="4791998"/>
          </a:xfrm>
        </p:spPr>
        <p:txBody>
          <a:bodyPr>
            <a:normAutofit lnSpcReduction="10000"/>
          </a:bodyPr>
          <a:lstStyle/>
          <a:p>
            <a:r>
              <a:rPr lang="en-US" dirty="0" smtClean="0"/>
              <a:t>Provide notice to the affected individual and the HHS if more than 500 affected individuals.</a:t>
            </a:r>
          </a:p>
          <a:p>
            <a:r>
              <a:rPr lang="en-US" dirty="0" smtClean="0"/>
              <a:t>For notice to the HHS, it can be immediate, or at the end of the calendar </a:t>
            </a:r>
            <a:r>
              <a:rPr lang="en-US" dirty="0" smtClean="0"/>
              <a:t>year if less than 500 affected individuals.</a:t>
            </a:r>
            <a:endParaRPr lang="en-US" dirty="0" smtClean="0"/>
          </a:p>
          <a:p>
            <a:r>
              <a:rPr lang="en-US" dirty="0" smtClean="0"/>
              <a:t>Notice should contain:</a:t>
            </a:r>
          </a:p>
          <a:p>
            <a:pPr lvl="1"/>
            <a:r>
              <a:rPr lang="en-US" dirty="0" smtClean="0"/>
              <a:t>A brief description of what happened, including dates.</a:t>
            </a:r>
          </a:p>
          <a:p>
            <a:pPr lvl="1"/>
            <a:r>
              <a:rPr lang="en-US" dirty="0" smtClean="0"/>
              <a:t>A description of the types of unsecured PHI </a:t>
            </a:r>
            <a:r>
              <a:rPr lang="en-US" dirty="0" smtClean="0"/>
              <a:t>involved.</a:t>
            </a:r>
            <a:endParaRPr lang="en-US" dirty="0" smtClean="0"/>
          </a:p>
          <a:p>
            <a:pPr lvl="1"/>
            <a:r>
              <a:rPr lang="en-US" dirty="0" smtClean="0"/>
              <a:t>Steps the individual should take to protect against potential </a:t>
            </a:r>
            <a:r>
              <a:rPr lang="en-US" dirty="0" smtClean="0"/>
              <a:t>harm.</a:t>
            </a:r>
            <a:endParaRPr lang="en-US" dirty="0" smtClean="0"/>
          </a:p>
          <a:p>
            <a:pPr lvl="1"/>
            <a:r>
              <a:rPr lang="en-US" dirty="0" smtClean="0"/>
              <a:t>A brief description of the steps that you or your BA took to investigate the incident and mitigate harm and protect from future </a:t>
            </a:r>
            <a:r>
              <a:rPr lang="en-US" dirty="0" smtClean="0"/>
              <a:t>breaches.</a:t>
            </a:r>
            <a:endParaRPr lang="en-US" dirty="0" smtClean="0"/>
          </a:p>
          <a:p>
            <a:pPr lvl="1"/>
            <a:r>
              <a:rPr lang="en-US" dirty="0" smtClean="0"/>
              <a:t>Contact </a:t>
            </a:r>
            <a:r>
              <a:rPr lang="en-US" dirty="0" smtClean="0"/>
              <a:t>Information.</a:t>
            </a:r>
            <a:endParaRPr lang="en-US" dirty="0" smtClean="0"/>
          </a:p>
          <a:p>
            <a:r>
              <a:rPr lang="en-US" dirty="0" smtClean="0"/>
              <a:t>***Federal breach laws supersede contrary state breach laws, but you must ensure that you are simultaneously complying with state notification requirements.***</a:t>
            </a:r>
            <a:endParaRPr lang="en-US" dirty="0"/>
          </a:p>
        </p:txBody>
      </p:sp>
    </p:spTree>
    <p:extLst>
      <p:ext uri="{BB962C8B-B14F-4D97-AF65-F5344CB8AC3E}">
        <p14:creationId xmlns:p14="http://schemas.microsoft.com/office/powerpoint/2010/main" val="1444502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125113" cy="924475"/>
          </a:xfrm>
        </p:spPr>
        <p:txBody>
          <a:bodyPr/>
          <a:lstStyle/>
          <a:p>
            <a:r>
              <a:rPr lang="en-US" dirty="0" smtClean="0"/>
              <a:t>Notice to Individuals</a:t>
            </a:r>
            <a:endParaRPr lang="en-US" dirty="0"/>
          </a:p>
        </p:txBody>
      </p:sp>
      <p:sp>
        <p:nvSpPr>
          <p:cNvPr id="3" name="Content Placeholder 2"/>
          <p:cNvSpPr>
            <a:spLocks noGrp="1"/>
          </p:cNvSpPr>
          <p:nvPr>
            <p:ph idx="1"/>
          </p:nvPr>
        </p:nvSpPr>
        <p:spPr>
          <a:xfrm>
            <a:off x="304800" y="1143000"/>
            <a:ext cx="8458200" cy="4051437"/>
          </a:xfrm>
        </p:spPr>
        <p:txBody>
          <a:bodyPr/>
          <a:lstStyle/>
          <a:p>
            <a:r>
              <a:rPr lang="en-US" dirty="0" smtClean="0"/>
              <a:t>Generally, written notice should be made via first class mail.</a:t>
            </a:r>
          </a:p>
          <a:p>
            <a:pPr lvl="1"/>
            <a:r>
              <a:rPr lang="en-US" dirty="0" smtClean="0"/>
              <a:t>If there is insufficient contact information for 10 or fewer individuals, substitute notice via e-mail or telephone is allowed.</a:t>
            </a:r>
          </a:p>
          <a:p>
            <a:pPr lvl="1"/>
            <a:r>
              <a:rPr lang="en-US" dirty="0"/>
              <a:t>If there is insufficient contact information for 10 or </a:t>
            </a:r>
            <a:r>
              <a:rPr lang="en-US" dirty="0" smtClean="0"/>
              <a:t>more individuals</a:t>
            </a:r>
            <a:r>
              <a:rPr lang="en-US" dirty="0"/>
              <a:t>, substitute notice via </a:t>
            </a:r>
            <a:r>
              <a:rPr lang="en-US" dirty="0" smtClean="0"/>
              <a:t>a conspicuous posting on your web site, major print or major broadcast notice is allowed</a:t>
            </a:r>
            <a:r>
              <a:rPr lang="en-US" dirty="0"/>
              <a:t>.</a:t>
            </a:r>
          </a:p>
          <a:p>
            <a:r>
              <a:rPr lang="en-US" dirty="0" smtClean="0"/>
              <a:t>For breaches involving more than 500 individuals, notice to the HHS must be made at the same time. If less than 500 individuals, notice to the HHS can be provided at the end of the year.</a:t>
            </a:r>
          </a:p>
          <a:p>
            <a:r>
              <a:rPr lang="en-US" dirty="0" smtClean="0"/>
              <a:t>Sample breach </a:t>
            </a:r>
            <a:r>
              <a:rPr lang="en-US"/>
              <a:t>notification letter at </a:t>
            </a:r>
            <a:r>
              <a:rPr lang="en-US">
                <a:hlinkClick r:id="rId2"/>
              </a:rPr>
              <a:t>http://</a:t>
            </a:r>
            <a:r>
              <a:rPr lang="en-US" smtClean="0">
                <a:hlinkClick r:id="rId2"/>
              </a:rPr>
              <a:t>www.ahcancal.org/facility_operations/hipaa/Documents/Sample%20Notification%20Letter%20for%20Affected%20Party.pdf</a:t>
            </a:r>
            <a:r>
              <a:rPr lang="en-US" smtClean="0"/>
              <a:t>. </a:t>
            </a:r>
            <a:endParaRPr lang="en-US" dirty="0"/>
          </a:p>
        </p:txBody>
      </p:sp>
    </p:spTree>
    <p:extLst>
      <p:ext uri="{BB962C8B-B14F-4D97-AF65-F5344CB8AC3E}">
        <p14:creationId xmlns:p14="http://schemas.microsoft.com/office/powerpoint/2010/main" val="3314102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br>
              <a:rPr lang="en-US" dirty="0"/>
            </a:br>
            <a:endParaRPr lang="en-US" dirty="0"/>
          </a:p>
        </p:txBody>
      </p:sp>
      <p:sp>
        <p:nvSpPr>
          <p:cNvPr id="3" name="Content Placeholder 2"/>
          <p:cNvSpPr>
            <a:spLocks noGrp="1"/>
          </p:cNvSpPr>
          <p:nvPr>
            <p:ph idx="1"/>
          </p:nvPr>
        </p:nvSpPr>
        <p:spPr/>
        <p:txBody>
          <a:bodyPr/>
          <a:lstStyle/>
          <a:p>
            <a:pPr marL="0" indent="0" algn="ctr">
              <a:buNone/>
            </a:pPr>
            <a:r>
              <a:rPr lang="en-US" dirty="0" smtClean="0"/>
              <a:t>Contact Patty Patria </a:t>
            </a:r>
            <a:r>
              <a:rPr lang="en-US" smtClean="0"/>
              <a:t>at </a:t>
            </a:r>
            <a:r>
              <a:rPr lang="en-US" smtClean="0">
                <a:hlinkClick r:id="rId2"/>
              </a:rPr>
              <a:t>ppatria@bentley.edu</a:t>
            </a:r>
            <a:r>
              <a:rPr lang="en-US" smtClean="0"/>
              <a:t> </a:t>
            </a:r>
          </a:p>
          <a:p>
            <a:pPr marL="0" indent="0" algn="ctr">
              <a:buNone/>
            </a:pPr>
            <a:r>
              <a:rPr lang="en-US" dirty="0" smtClean="0"/>
              <a:t>for more details. </a:t>
            </a:r>
            <a:endParaRPr lang="en-US" dirty="0"/>
          </a:p>
        </p:txBody>
      </p:sp>
    </p:spTree>
    <p:extLst>
      <p:ext uri="{BB962C8B-B14F-4D97-AF65-F5344CB8AC3E}">
        <p14:creationId xmlns:p14="http://schemas.microsoft.com/office/powerpoint/2010/main" val="89671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normAutofit fontScale="90000"/>
          </a:bodyPr>
          <a:lstStyle/>
          <a:p>
            <a:r>
              <a:rPr lang="en-US" dirty="0" smtClean="0"/>
              <a:t>How did HITECH change the game?</a:t>
            </a:r>
            <a:endParaRPr lang="en-US" dirty="0"/>
          </a:p>
        </p:txBody>
      </p:sp>
      <p:sp>
        <p:nvSpPr>
          <p:cNvPr id="3" name="Content Placeholder 2"/>
          <p:cNvSpPr>
            <a:spLocks noGrp="1"/>
          </p:cNvSpPr>
          <p:nvPr>
            <p:ph idx="1"/>
          </p:nvPr>
        </p:nvSpPr>
        <p:spPr>
          <a:xfrm>
            <a:off x="381000" y="1143000"/>
            <a:ext cx="7125112" cy="5181600"/>
          </a:xfrm>
        </p:spPr>
        <p:txBody>
          <a:bodyPr>
            <a:normAutofit/>
          </a:bodyPr>
          <a:lstStyle/>
          <a:p>
            <a:r>
              <a:rPr lang="en-US" dirty="0" smtClean="0"/>
              <a:t>As part of the American Recovery and Reinvestment Act of 2009, legislation called the Health Information Technology for Economic and Clinical Health Care Act (HITECH Act) was also passed.</a:t>
            </a:r>
          </a:p>
          <a:p>
            <a:r>
              <a:rPr lang="en-US" dirty="0" smtClean="0"/>
              <a:t>You are now required to report a breach of PHI if it occurs. </a:t>
            </a:r>
          </a:p>
          <a:p>
            <a:r>
              <a:rPr lang="en-US" dirty="0" smtClean="0"/>
              <a:t>There are additional privacy and security requirements.</a:t>
            </a:r>
          </a:p>
          <a:p>
            <a:r>
              <a:rPr lang="en-US" dirty="0" smtClean="0"/>
              <a:t>Business Associates (anyone external vendors that handle PHI) are also bound by the HIPAA Security and Privacy rules. </a:t>
            </a:r>
          </a:p>
          <a:p>
            <a:r>
              <a:rPr lang="en-US" dirty="0" smtClean="0"/>
              <a:t>For medical institutions, it establishes a timeframe for the use of electronic health records by 2014.</a:t>
            </a:r>
            <a:endParaRPr lang="en-US" dirty="0"/>
          </a:p>
          <a:p>
            <a:pPr marL="0" indent="0">
              <a:buNone/>
            </a:pPr>
            <a:endParaRPr lang="en-US" dirty="0"/>
          </a:p>
        </p:txBody>
      </p:sp>
      <p:pic>
        <p:nvPicPr>
          <p:cNvPr id="4098" name="Picture 2" descr="C:\Users\ppatria\AppData\Local\Microsoft\Windows\Temporary Internet Files\Content.IE5\CFZ3ZSP0\MC90043163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165" y="1323364"/>
            <a:ext cx="1191235" cy="119123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patria\AppData\Local\Microsoft\Windows\Temporary Internet Files\Content.IE5\NTV1XFB7\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133" y="2971800"/>
            <a:ext cx="1360488" cy="136048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patria\AppData\Local\Microsoft\Windows\Temporary Internet Files\Content.IE5\YHT2O9VG\MC90043385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8706" y="4724400"/>
            <a:ext cx="1338263"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65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924475"/>
          </a:xfrm>
        </p:spPr>
        <p:txBody>
          <a:bodyPr/>
          <a:lstStyle/>
          <a:p>
            <a:r>
              <a:rPr lang="en-US" dirty="0" smtClean="0"/>
              <a:t>What is a breach? What is unsecured PHI?</a:t>
            </a:r>
            <a:endParaRPr lang="en-US" dirty="0"/>
          </a:p>
        </p:txBody>
      </p:sp>
      <p:sp>
        <p:nvSpPr>
          <p:cNvPr id="3" name="Content Placeholder 2"/>
          <p:cNvSpPr>
            <a:spLocks noGrp="1"/>
          </p:cNvSpPr>
          <p:nvPr>
            <p:ph idx="1"/>
          </p:nvPr>
        </p:nvSpPr>
        <p:spPr>
          <a:xfrm>
            <a:off x="228600" y="1066800"/>
            <a:ext cx="6705600" cy="5477798"/>
          </a:xfrm>
        </p:spPr>
        <p:txBody>
          <a:bodyPr>
            <a:normAutofit/>
          </a:bodyPr>
          <a:lstStyle/>
          <a:p>
            <a:r>
              <a:rPr lang="en-US" dirty="0" smtClean="0"/>
              <a:t>“Breach” means unauthorized access, acquisition, use or disclosure of protected health information which compromises the security or privacy of that information.</a:t>
            </a:r>
          </a:p>
          <a:p>
            <a:pPr lvl="1"/>
            <a:r>
              <a:rPr lang="en-US" dirty="0" smtClean="0"/>
              <a:t>If an employee opens mail with PHI, but that employee is not on the designate access list for PHI, is this a breach?</a:t>
            </a:r>
          </a:p>
          <a:p>
            <a:pPr lvl="1"/>
            <a:r>
              <a:rPr lang="en-US" dirty="0" smtClean="0"/>
              <a:t>If a laptop with PHI is lost, but not encrypted, is that a breach? Is it a breach if the laptop is encrypted?</a:t>
            </a:r>
          </a:p>
          <a:p>
            <a:r>
              <a:rPr lang="en-US" dirty="0" smtClean="0"/>
              <a:t>“Unsecured PHI” means PHI that is not secured through use of a technology or methodology identified by the U.S. Department of Health and Human Services (HHS) as rending the informant unusable, unreadable, or indecipherable to unauthorized persons.</a:t>
            </a:r>
          </a:p>
          <a:p>
            <a:pPr lvl="1"/>
            <a:r>
              <a:rPr lang="en-US" dirty="0" smtClean="0"/>
              <a:t>Encryption of data at rest and in transit.</a:t>
            </a:r>
          </a:p>
          <a:p>
            <a:pPr lvl="1"/>
            <a:r>
              <a:rPr lang="en-US" dirty="0" smtClean="0"/>
              <a:t>Scrubbing that uses DOD standards for electronic data when reused, sold or destroyed.</a:t>
            </a:r>
          </a:p>
        </p:txBody>
      </p:sp>
      <p:pic>
        <p:nvPicPr>
          <p:cNvPr id="6154" name="Picture 10" descr="C:\Users\ppatria\AppData\Local\Microsoft\Windows\Temporary Internet Files\Content.IE5\NTV1XFB7\MP9004486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3952" y="1066800"/>
            <a:ext cx="1742848" cy="261427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omputers,doctors,healthcare,males,men,occupations,PCs,people,photographs,scrubs,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4114799"/>
            <a:ext cx="2257425" cy="2257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6553200"/>
            <a:ext cx="8686800" cy="276999"/>
          </a:xfrm>
          <a:prstGeom prst="rect">
            <a:avLst/>
          </a:prstGeom>
        </p:spPr>
        <p:txBody>
          <a:bodyPr wrap="square">
            <a:spAutoFit/>
          </a:bodyPr>
          <a:lstStyle/>
          <a:p>
            <a:r>
              <a:rPr lang="en-US" sz="1200" dirty="0" smtClean="0"/>
              <a:t>Source: </a:t>
            </a:r>
            <a:r>
              <a:rPr lang="en-US" sz="1200" dirty="0"/>
              <a:t>http://www.hhs.gov/ocr/privacy/hipaa/administrative/breachnotificationrule/index.html</a:t>
            </a:r>
          </a:p>
        </p:txBody>
      </p:sp>
    </p:spTree>
    <p:extLst>
      <p:ext uri="{BB962C8B-B14F-4D97-AF65-F5344CB8AC3E}">
        <p14:creationId xmlns:p14="http://schemas.microsoft.com/office/powerpoint/2010/main" val="33308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125113" cy="924475"/>
          </a:xfrm>
        </p:spPr>
        <p:txBody>
          <a:bodyPr>
            <a:normAutofit fontScale="90000"/>
          </a:bodyPr>
          <a:lstStyle/>
          <a:p>
            <a:r>
              <a:rPr lang="en-US" dirty="0"/>
              <a:t>What are the breach notification requirements?</a:t>
            </a:r>
          </a:p>
        </p:txBody>
      </p:sp>
      <p:sp>
        <p:nvSpPr>
          <p:cNvPr id="3" name="Content Placeholder 2"/>
          <p:cNvSpPr>
            <a:spLocks noGrp="1"/>
          </p:cNvSpPr>
          <p:nvPr>
            <p:ph idx="1"/>
          </p:nvPr>
        </p:nvSpPr>
        <p:spPr>
          <a:xfrm>
            <a:off x="152400" y="1219200"/>
            <a:ext cx="2514600" cy="5334000"/>
          </a:xfrm>
        </p:spPr>
        <p:txBody>
          <a:bodyPr>
            <a:normAutofit fontScale="92500" lnSpcReduction="10000"/>
          </a:bodyPr>
          <a:lstStyle/>
          <a:p>
            <a:r>
              <a:rPr lang="en-US" dirty="0" smtClean="0"/>
              <a:t>Notification is required to the affected individuals, the government and in some cases, the media in the event of a breach of “Unsecured Protected Health Information.”</a:t>
            </a:r>
          </a:p>
          <a:p>
            <a:r>
              <a:rPr lang="en-US" dirty="0" smtClean="0"/>
              <a:t>Breach requirements are applicable to both “covered entities” and their “business associates.”</a:t>
            </a:r>
          </a:p>
          <a:p>
            <a:r>
              <a:rPr lang="en-US" dirty="0" smtClean="0"/>
              <a:t>If your BA has a breach, you need to report it.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6103"/>
            <a:ext cx="6200629" cy="373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21600" y="6248400"/>
            <a:ext cx="6200629" cy="400110"/>
          </a:xfrm>
          <a:prstGeom prst="rect">
            <a:avLst/>
          </a:prstGeom>
        </p:spPr>
        <p:txBody>
          <a:bodyPr wrap="square">
            <a:spAutoFit/>
          </a:bodyPr>
          <a:lstStyle/>
          <a:p>
            <a:r>
              <a:rPr lang="en-US" sz="1000" dirty="0" smtClean="0"/>
              <a:t>Source: http</a:t>
            </a:r>
            <a:r>
              <a:rPr lang="en-US" sz="1000" dirty="0"/>
              <a:t>://www.hhs.gov/ocr/privacy/hipaa/administrative/breachnotificationrule/breachtool.html</a:t>
            </a:r>
          </a:p>
        </p:txBody>
      </p:sp>
      <p:sp>
        <p:nvSpPr>
          <p:cNvPr id="6" name="Rounded Rectangle 5"/>
          <p:cNvSpPr/>
          <p:nvPr/>
        </p:nvSpPr>
        <p:spPr>
          <a:xfrm>
            <a:off x="2830286" y="2934051"/>
            <a:ext cx="2488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89343" y="5181600"/>
            <a:ext cx="5664800" cy="646331"/>
          </a:xfrm>
          <a:prstGeom prst="rect">
            <a:avLst/>
          </a:prstGeom>
        </p:spPr>
        <p:txBody>
          <a:bodyPr wrap="square">
            <a:spAutoFit/>
          </a:bodyPr>
          <a:lstStyle/>
          <a:p>
            <a:pPr lvl="1"/>
            <a:r>
              <a:rPr lang="en-US" dirty="0"/>
              <a:t>Breach notification is required within 60 days of finding that a breach occurred.</a:t>
            </a:r>
          </a:p>
        </p:txBody>
      </p:sp>
    </p:spTree>
    <p:extLst>
      <p:ext uri="{BB962C8B-B14F-4D97-AF65-F5344CB8AC3E}">
        <p14:creationId xmlns:p14="http://schemas.microsoft.com/office/powerpoint/2010/main" val="357293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924475"/>
          </a:xfrm>
        </p:spPr>
        <p:txBody>
          <a:bodyPr/>
          <a:lstStyle/>
          <a:p>
            <a:r>
              <a:rPr lang="en-US" dirty="0"/>
              <a:t>No breach notification is required when:</a:t>
            </a:r>
          </a:p>
        </p:txBody>
      </p:sp>
      <p:sp>
        <p:nvSpPr>
          <p:cNvPr id="3" name="Content Placeholder 2"/>
          <p:cNvSpPr>
            <a:spLocks noGrp="1"/>
          </p:cNvSpPr>
          <p:nvPr>
            <p:ph idx="1"/>
          </p:nvPr>
        </p:nvSpPr>
        <p:spPr>
          <a:xfrm>
            <a:off x="304800" y="1143000"/>
            <a:ext cx="7239000" cy="4051437"/>
          </a:xfrm>
        </p:spPr>
        <p:txBody>
          <a:bodyPr/>
          <a:lstStyle/>
          <a:p>
            <a:pPr lvl="1"/>
            <a:r>
              <a:rPr lang="en-US" dirty="0" smtClean="0"/>
              <a:t>The recipient of the information would not reasonably been able to retain the information.</a:t>
            </a:r>
          </a:p>
          <a:p>
            <a:pPr lvl="1"/>
            <a:r>
              <a:rPr lang="en-US" dirty="0" smtClean="0"/>
              <a:t>The breach involved the unintentional acquisition, access or use of information by employees or person’s acting under the authority of a covered entity or business associate.</a:t>
            </a:r>
          </a:p>
          <a:p>
            <a:pPr lvl="1"/>
            <a:r>
              <a:rPr lang="en-US" dirty="0" smtClean="0"/>
              <a:t>Certain inadvertent disclosures among persons similarly authorized to access PHI at a business associate or covered entity. </a:t>
            </a:r>
          </a:p>
        </p:txBody>
      </p:sp>
    </p:spTree>
    <p:extLst>
      <p:ext uri="{BB962C8B-B14F-4D97-AF65-F5344CB8AC3E}">
        <p14:creationId xmlns:p14="http://schemas.microsoft.com/office/powerpoint/2010/main" val="377978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924475"/>
          </a:xfrm>
        </p:spPr>
        <p:txBody>
          <a:bodyPr/>
          <a:lstStyle/>
          <a:p>
            <a:r>
              <a:rPr lang="en-US" dirty="0" smtClean="0"/>
              <a:t>What happens if my BA has a breach:</a:t>
            </a:r>
            <a:endParaRPr lang="en-US" dirty="0"/>
          </a:p>
        </p:txBody>
      </p:sp>
      <p:sp>
        <p:nvSpPr>
          <p:cNvPr id="3" name="Content Placeholder 2"/>
          <p:cNvSpPr>
            <a:spLocks noGrp="1"/>
          </p:cNvSpPr>
          <p:nvPr>
            <p:ph idx="1"/>
          </p:nvPr>
        </p:nvSpPr>
        <p:spPr>
          <a:xfrm>
            <a:off x="228600" y="1066800"/>
            <a:ext cx="7125112" cy="4051437"/>
          </a:xfrm>
        </p:spPr>
        <p:txBody>
          <a:bodyPr/>
          <a:lstStyle/>
          <a:p>
            <a:r>
              <a:rPr lang="en-US" dirty="0" smtClean="0"/>
              <a:t>Business Associates must notify their covered entity in the event of a breach.</a:t>
            </a:r>
          </a:p>
          <a:p>
            <a:r>
              <a:rPr lang="en-US" dirty="0" smtClean="0"/>
              <a:t>The timing is still only 60 days to report the breach, so make sure you BA notifies you in a timely manner.</a:t>
            </a:r>
          </a:p>
          <a:p>
            <a:r>
              <a:rPr lang="en-US" dirty="0" smtClean="0"/>
              <a:t>Work with your BA to assess what happened, how it happened, who is affected and how to correct it for the future.</a:t>
            </a:r>
          </a:p>
          <a:p>
            <a:r>
              <a:rPr lang="en-US" dirty="0" smtClean="0"/>
              <a:t>You must send the letter to affected parties.</a:t>
            </a:r>
          </a:p>
          <a:p>
            <a:r>
              <a:rPr lang="en-US" dirty="0" smtClean="0"/>
              <a:t>You will be listed on the HHS site if more than 500 individuals (not the BA).</a:t>
            </a:r>
            <a:endParaRPr lang="en-US" dirty="0"/>
          </a:p>
        </p:txBody>
      </p:sp>
    </p:spTree>
    <p:extLst>
      <p:ext uri="{BB962C8B-B14F-4D97-AF65-F5344CB8AC3E}">
        <p14:creationId xmlns:p14="http://schemas.microsoft.com/office/powerpoint/2010/main" val="28356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125113" cy="924475"/>
          </a:xfrm>
        </p:spPr>
        <p:txBody>
          <a:bodyPr/>
          <a:lstStyle/>
          <a:p>
            <a:r>
              <a:rPr lang="en-US" dirty="0" smtClean="0"/>
              <a:t>What happens if I don’t comply?</a:t>
            </a:r>
            <a:endParaRPr lang="en-US" dirty="0"/>
          </a:p>
        </p:txBody>
      </p:sp>
      <p:sp>
        <p:nvSpPr>
          <p:cNvPr id="3" name="Content Placeholder 2"/>
          <p:cNvSpPr>
            <a:spLocks noGrp="1"/>
          </p:cNvSpPr>
          <p:nvPr>
            <p:ph idx="1"/>
          </p:nvPr>
        </p:nvSpPr>
        <p:spPr>
          <a:xfrm>
            <a:off x="228600" y="1328057"/>
            <a:ext cx="4629357" cy="5301343"/>
          </a:xfrm>
        </p:spPr>
        <p:txBody>
          <a:bodyPr>
            <a:normAutofit lnSpcReduction="10000"/>
          </a:bodyPr>
          <a:lstStyle/>
          <a:p>
            <a:r>
              <a:rPr lang="en-US" dirty="0"/>
              <a:t>There are stiff penalties for </a:t>
            </a:r>
            <a:r>
              <a:rPr lang="en-US" dirty="0" smtClean="0"/>
              <a:t>non-compliance, ranging from fines of $100 to $50,000 per violation, capped at $25,000 to $1.5 million per violation of the same standard. </a:t>
            </a:r>
          </a:p>
          <a:p>
            <a:r>
              <a:rPr lang="en-US" dirty="0" smtClean="0"/>
              <a:t>Criminal penalties of 1 to 10 years in jail for gross negligence.</a:t>
            </a:r>
          </a:p>
          <a:p>
            <a:r>
              <a:rPr lang="en-US" dirty="0" smtClean="0"/>
              <a:t>HITECH created new avenues for enforcement, allowing state attorney generals to enforce HIPAA regulations. </a:t>
            </a:r>
          </a:p>
          <a:p>
            <a:r>
              <a:rPr lang="en-US" dirty="0" smtClean="0"/>
              <a:t>CT attorney general brought a suit against Health Net for a breach of data on 1.5 million customers and won the suit.</a:t>
            </a:r>
          </a:p>
          <a:p>
            <a:r>
              <a:rPr lang="en-US" dirty="0" smtClean="0"/>
              <a:t>VT Attorney announced he also settled </a:t>
            </a:r>
            <a:r>
              <a:rPr lang="en-US" dirty="0"/>
              <a:t>a lawsuit </a:t>
            </a:r>
            <a:r>
              <a:rPr lang="en-US" dirty="0" smtClean="0"/>
              <a:t>against </a:t>
            </a:r>
            <a:r>
              <a:rPr lang="en-US" dirty="0"/>
              <a:t>Health </a:t>
            </a:r>
            <a:r>
              <a:rPr lang="en-US" dirty="0" smtClean="0"/>
              <a:t>Net for $55,000.</a:t>
            </a:r>
            <a:endParaRPr lang="en-US" dirty="0"/>
          </a:p>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67000"/>
            <a:ext cx="28860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393440"/>
      </p:ext>
    </p:extLst>
  </p:cSld>
  <p:clrMapOvr>
    <a:masterClrMapping/>
  </p:clrMapOvr>
</p:sld>
</file>

<file path=ppt/theme/theme1.xml><?xml version="1.0" encoding="utf-8"?>
<a:theme xmlns:a="http://schemas.openxmlformats.org/drawingml/2006/main" name="Summ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890</TotalTime>
  <Words>3339</Words>
  <Application>Microsoft Office PowerPoint</Application>
  <PresentationFormat>On-screen Show (4:3)</PresentationFormat>
  <Paragraphs>236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Summer</vt:lpstr>
      <vt:lpstr>HIPAA Demystified: A Simple Approach to Building a HIPAA Compliance Program </vt:lpstr>
      <vt:lpstr>What is HIPAA &amp; why should I care?</vt:lpstr>
      <vt:lpstr>What does that mean for me?</vt:lpstr>
      <vt:lpstr>How did HITECH change the game?</vt:lpstr>
      <vt:lpstr>What is a breach? What is unsecured PHI?</vt:lpstr>
      <vt:lpstr>What are the breach notification requirements?</vt:lpstr>
      <vt:lpstr>No breach notification is required when:</vt:lpstr>
      <vt:lpstr>What happens if my BA has a breach:</vt:lpstr>
      <vt:lpstr>What happens if I don’t comply?</vt:lpstr>
      <vt:lpstr>So, what is PHI?</vt:lpstr>
      <vt:lpstr>What is a covered transaction?</vt:lpstr>
      <vt:lpstr>What is a covered transaction?</vt:lpstr>
      <vt:lpstr>Where do I start? </vt:lpstr>
      <vt:lpstr>Ask the following questions:</vt:lpstr>
      <vt:lpstr>Build a Data Flow</vt:lpstr>
      <vt:lpstr>Assessment Results</vt:lpstr>
      <vt:lpstr>Assessment Results</vt:lpstr>
      <vt:lpstr>Sample Risk Assessment</vt:lpstr>
      <vt:lpstr>Sample Breach Point Analysis</vt:lpstr>
      <vt:lpstr>Additional Items for Consideration:</vt:lpstr>
      <vt:lpstr>After you find your PHI, create policies &amp; procedures:</vt:lpstr>
      <vt:lpstr>The Security Rule: Required vs. Addressable</vt:lpstr>
      <vt:lpstr>Procedures: Address the Administrative for ePHI:</vt:lpstr>
      <vt:lpstr>Procedures: Address the Physical for (ePHI):</vt:lpstr>
      <vt:lpstr>Procedures: Address the Technical for ePHI:</vt:lpstr>
      <vt:lpstr>Sample Procedure Document</vt:lpstr>
      <vt:lpstr>Training</vt:lpstr>
      <vt:lpstr>Breach/Incident Response Plan</vt:lpstr>
      <vt:lpstr>Breach Investigation</vt:lpstr>
      <vt:lpstr>Risk Assessment</vt:lpstr>
      <vt:lpstr>If you have a breach:</vt:lpstr>
      <vt:lpstr>Notice to Individuals</vt:lpstr>
      <vt:lpstr>Questions? </vt:lpstr>
    </vt:vector>
  </TitlesOfParts>
  <Company>Bentley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Demystified: A Simple Approach to Building a HIPAA Compliance Program</dc:title>
  <dc:creator>PPATRIA</dc:creator>
  <cp:lastModifiedBy>PPATRIA</cp:lastModifiedBy>
  <cp:revision>57</cp:revision>
  <cp:lastPrinted>2011-02-04T21:02:40Z</cp:lastPrinted>
  <dcterms:created xsi:type="dcterms:W3CDTF">2011-01-28T19:36:05Z</dcterms:created>
  <dcterms:modified xsi:type="dcterms:W3CDTF">2011-03-31T16:39:17Z</dcterms:modified>
</cp:coreProperties>
</file>