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61" r:id="rId2"/>
    <p:sldId id="292" r:id="rId3"/>
    <p:sldId id="293" r:id="rId4"/>
    <p:sldId id="304" r:id="rId5"/>
    <p:sldId id="295" r:id="rId6"/>
    <p:sldId id="299" r:id="rId7"/>
    <p:sldId id="294" r:id="rId8"/>
    <p:sldId id="305" r:id="rId9"/>
    <p:sldId id="298" r:id="rId10"/>
    <p:sldId id="301" r:id="rId11"/>
    <p:sldId id="302" r:id="rId12"/>
    <p:sldId id="306" r:id="rId13"/>
    <p:sldId id="326" r:id="rId14"/>
    <p:sldId id="327" r:id="rId15"/>
    <p:sldId id="328" r:id="rId16"/>
    <p:sldId id="331" r:id="rId17"/>
    <p:sldId id="330" r:id="rId18"/>
    <p:sldId id="308" r:id="rId19"/>
    <p:sldId id="300" r:id="rId20"/>
    <p:sldId id="310" r:id="rId21"/>
    <p:sldId id="309" r:id="rId22"/>
    <p:sldId id="311" r:id="rId23"/>
    <p:sldId id="314" r:id="rId24"/>
    <p:sldId id="318" r:id="rId25"/>
    <p:sldId id="315" r:id="rId26"/>
    <p:sldId id="316" r:id="rId27"/>
    <p:sldId id="320" r:id="rId28"/>
    <p:sldId id="321" r:id="rId29"/>
    <p:sldId id="319" r:id="rId30"/>
    <p:sldId id="317" r:id="rId31"/>
    <p:sldId id="322" r:id="rId32"/>
    <p:sldId id="323" r:id="rId33"/>
    <p:sldId id="332" r:id="rId34"/>
    <p:sldId id="333" r:id="rId35"/>
    <p:sldId id="334" r:id="rId36"/>
    <p:sldId id="335" r:id="rId37"/>
    <p:sldId id="296" r:id="rId38"/>
    <p:sldId id="297" r:id="rId39"/>
    <p:sldId id="324" r:id="rId40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38538" autoAdjust="0"/>
  </p:normalViewPr>
  <p:slideViewPr>
    <p:cSldViewPr snapToGrid="0" snapToObjects="1">
      <p:cViewPr varScale="1">
        <p:scale>
          <a:sx n="28" d="100"/>
          <a:sy n="28" d="100"/>
        </p:scale>
        <p:origin x="-2424" y="-90"/>
      </p:cViewPr>
      <p:guideLst>
        <p:guide orient="horz" pos="41"/>
        <p:guide pos="6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126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185" cy="46481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30" y="0"/>
            <a:ext cx="3043185" cy="46481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80FD4A-5A34-4B20-B9D9-0FBFABAE952F}" type="datetimeFigureOut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91"/>
            <a:ext cx="3043185" cy="464818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30" y="8842691"/>
            <a:ext cx="3043185" cy="464818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9B1680-60C2-4654-8862-4C08BC3E7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2129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185" cy="46481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30" y="0"/>
            <a:ext cx="3043185" cy="46481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3BC2BD-4D36-4B54-9292-E1D40B2BDA7C}" type="datetimeFigureOut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152" y="4422142"/>
            <a:ext cx="5618796" cy="418814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91"/>
            <a:ext cx="3043185" cy="464818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30" y="8842691"/>
            <a:ext cx="3043185" cy="464818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CEA87E-E921-4D8E-AC60-211E1E94E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226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Welcome and Introduction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85056-5DA1-48DA-91CD-A0E9C3461C8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Format changes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Grading keys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Pre-1960 included on reel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Magnification ratio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12-to-1, 17-to-1 or 20-to-1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Organization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Some rolls in reverse</a:t>
            </a:r>
            <a:r>
              <a:rPr lang="en-US" baseline="0" dirty="0" smtClean="0"/>
              <a:t> order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Superseded documents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Some documents with</a:t>
            </a:r>
            <a:r>
              <a:rPr lang="en-US" baseline="0" dirty="0" smtClean="0"/>
              <a:t> hole punched, not to be scanned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Registrar had to find updated paper document and send separately to be scanned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Post-implementation cleanup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Typos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Matching to SIS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Comments/markings on image files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Registrar staff spent much time on this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9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Web-based ordering and tracking for all official transcripts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But not delivery of print transcripts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Payment processing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Credit cards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In-person payments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Charge to student accounts (70-80% of current students use this)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Replacement of legacy transcript components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Old Banner system, Oracle Forms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Meant bringing unofficial transcripts in scope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Automation for both current and former students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Electronic delivery as an option for all transcripts, if possible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Current transcripts from</a:t>
            </a:r>
            <a:r>
              <a:rPr lang="en-US" baseline="0" dirty="0" smtClean="0"/>
              <a:t> SIS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Pre-1994 transcripts from image archive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Best experience for all users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7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Five vendors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Avow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err="1" smtClean="0"/>
              <a:t>Docufide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National Student Clearinghouse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National Transcript Center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SCRIP-SAFE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differences in vendors, pros and cons for each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Docufide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already being used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our Admissions office to receive transcripts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other NSC services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considered homegrown solution, but why reinvent the wheel?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delivery method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long vendor keeps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documents and data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Flexibility and customization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and feel/branding, for pages and emails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SSN and other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Integration/automation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 recommendations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Transaction and/or document fees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Installation and/or maintenance</a:t>
            </a:r>
            <a:r>
              <a:rPr lang="en-US" baseline="0" dirty="0" smtClean="0"/>
              <a:t> fees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MIT and/or students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 Process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RFP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ranked vendors against requirements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Recommendation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Ultimately chose Avow, best met needs of MIT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Document Ordering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PDF Generation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could send data or document and have them produce a PDF for us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We chose to do this ourselves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Produce</a:t>
            </a:r>
            <a:r>
              <a:rPr lang="en-US" baseline="0" dirty="0" smtClean="0"/>
              <a:t> complete document, with cover letter and legend, and transmit to Avow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Document Certification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Document Rights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Document Delivery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9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Hosted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Payment processing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Credit card</a:t>
            </a:r>
            <a:r>
              <a:rPr lang="en-US" baseline="0" dirty="0" smtClean="0"/>
              <a:t> and charge to student account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We can also note or waive payment for a walk-up order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Order tracking and history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Requestor</a:t>
            </a:r>
            <a:r>
              <a:rPr lang="en-US" baseline="0" dirty="0" smtClean="0"/>
              <a:t> can track status changes in the order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Or at individual document level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All transcript requests go through system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Provides basic</a:t>
            </a:r>
            <a:r>
              <a:rPr lang="en-US" baseline="0" dirty="0" smtClean="0"/>
              <a:t> a</a:t>
            </a:r>
            <a:r>
              <a:rPr lang="en-US" dirty="0" smtClean="0"/>
              <a:t>nalytics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Electronic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Paper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Top destinations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Orders by time period (day, months,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03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Certification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Provides digital signature to document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Certifies that document is from MIT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Certifies that document is unchanged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Blue ribbon displays</a:t>
            </a:r>
            <a:r>
              <a:rPr lang="en-US" baseline="0" dirty="0" smtClean="0"/>
              <a:t> on document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Rights Management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Allows us to set rules for document usage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Number of times it can be opened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Period of time it can be opened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Documents can be revoked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Have to balance convenience with security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Uses the Adobe LiveCycle product</a:t>
            </a:r>
            <a:r>
              <a:rPr lang="en-US" baseline="0" dirty="0" smtClean="0"/>
              <a:t> line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Vendor relationships</a:t>
            </a:r>
            <a:r>
              <a:rPr lang="en-US" baseline="0" dirty="0" smtClean="0"/>
              <a:t> were strong</a:t>
            </a:r>
            <a:r>
              <a:rPr lang="en-US" dirty="0" smtClean="0"/>
              <a:t> with both Adobe and </a:t>
            </a:r>
            <a:r>
              <a:rPr lang="en-US" dirty="0" err="1" smtClean="0"/>
              <a:t>GeoTrust</a:t>
            </a: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75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47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Documents stored on Avow servers, never emailed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Vendor handles notifications on MIT’s behalf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Two emails sent to recipient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Notification and link to request passcode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Passcode provides link to download document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Document download expires in 30 days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Can be reset at any time by MIT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72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Out of</a:t>
            </a:r>
            <a:r>
              <a:rPr lang="en-US" b="1" baseline="0" dirty="0" smtClean="0"/>
              <a:t> the box 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direct users to the vendor’s site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Users create accounts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Submit transcript request, FERPA consent, and payment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We review requests in vendor console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Print and mail transcripts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Upload electronic transcripts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Update requests in console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Student tracks requests and/or document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Solution could have been available in weeks</a:t>
            </a:r>
          </a:p>
          <a:p>
            <a:pPr marL="0" lvl="0" indent="0">
              <a:buFont typeface="Arial" pitchFamily="34" charset="0"/>
              <a:buNone/>
            </a:pPr>
            <a:r>
              <a:rPr lang="en-US" b="1" baseline="0" dirty="0" smtClean="0"/>
              <a:t>Next level of service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Authenticate students through our portal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Pre-populate some information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No need for FERPA consent with each request (consent implied)</a:t>
            </a:r>
          </a:p>
          <a:p>
            <a:pPr marL="0" indent="0">
              <a:buFont typeface="Arial" pitchFamily="34" charset="0"/>
              <a:buNone/>
            </a:pPr>
            <a:r>
              <a:rPr lang="en-US" b="1" baseline="0" dirty="0" smtClean="0"/>
              <a:t>Final level of service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Fully automate process wherever possible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Authenticate for all user classes (students and alumni)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Change user experience once, i.e. don’t introduce a service then change it later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85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="1" dirty="0" smtClean="0"/>
              <a:t>Basic setup</a:t>
            </a:r>
            <a:r>
              <a:rPr lang="en-US" b="1" baseline="0" dirty="0" smtClean="0"/>
              <a:t> on vendor’s site</a:t>
            </a:r>
            <a:endParaRPr lang="en-US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Look and feel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Logo, branding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Language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Pages, transcript descriptions, emails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Self-registration settings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Required</a:t>
            </a:r>
            <a:r>
              <a:rPr lang="en-US" baseline="0" dirty="0" smtClean="0"/>
              <a:t> fields</a:t>
            </a:r>
          </a:p>
          <a:p>
            <a:pPr marL="0" lvl="0" indent="0">
              <a:buFont typeface="Arial" pitchFamily="34" charset="0"/>
              <a:buNone/>
            </a:pPr>
            <a:r>
              <a:rPr lang="en-US" b="1" baseline="0" dirty="0" smtClean="0"/>
              <a:t>Customizations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Authentication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Charge to Student Account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Current </a:t>
            </a:r>
            <a:r>
              <a:rPr lang="en-US" dirty="0" err="1" smtClean="0"/>
              <a:t>vs</a:t>
            </a:r>
            <a:r>
              <a:rPr lang="en-US" dirty="0" smtClean="0"/>
              <a:t> former students</a:t>
            </a:r>
            <a:r>
              <a:rPr lang="en-US" baseline="0" dirty="0" smtClean="0"/>
              <a:t> (for our s</a:t>
            </a:r>
            <a:r>
              <a:rPr lang="en-US" dirty="0" smtClean="0"/>
              <a:t>eparate fulfillment sites)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5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hope</a:t>
            </a:r>
            <a:r>
              <a:rPr lang="en-US" baseline="0" dirty="0" smtClean="0"/>
              <a:t> you’ll leave today’s session with answers to the following questions…</a:t>
            </a:r>
          </a:p>
          <a:p>
            <a:endParaRPr lang="en-US" baseline="0" dirty="0" smtClean="0"/>
          </a:p>
          <a:p>
            <a:pPr marL="171450" indent="-171450" algn="l">
              <a:buFont typeface="Arial" pitchFamily="34" charset="0"/>
              <a:buChar char="•"/>
            </a:pPr>
            <a:r>
              <a:rPr lang="en-US" baseline="0" dirty="0" smtClean="0"/>
              <a:t>What are electronic transcripts, and why should I care?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baseline="0" dirty="0" smtClean="0"/>
              <a:t>What decisions did MIT make in implementing electronic transcripts?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What factored into MIT’s decisions?</a:t>
            </a:r>
            <a:endParaRPr lang="en-US" baseline="0" dirty="0" smtClean="0"/>
          </a:p>
          <a:p>
            <a:pPr marL="171450" indent="-171450" algn="l">
              <a:buFont typeface="Arial" pitchFamily="34" charset="0"/>
              <a:buChar char="•"/>
            </a:pPr>
            <a:r>
              <a:rPr lang="en-US" baseline="0" dirty="0" smtClean="0"/>
              <a:t>What can I learn from that?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1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entry points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SSO access for current students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Username/password for Alumni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Check against Infinite</a:t>
            </a:r>
            <a:r>
              <a:rPr lang="en-US" baseline="0" dirty="0" smtClean="0"/>
              <a:t> Connection</a:t>
            </a: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Self-registration</a:t>
            </a:r>
          </a:p>
          <a:p>
            <a:pPr marL="0" lvl="0" indent="0">
              <a:buFont typeface="Arial" pitchFamily="34" charset="0"/>
              <a:buNone/>
            </a:pPr>
            <a:r>
              <a:rPr lang="en-US" dirty="0" smtClean="0"/>
              <a:t>Additional checks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Charge to student account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Disciplinary hold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Authentication only valid if we can send an MIT ID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Not</a:t>
            </a:r>
            <a:r>
              <a:rPr lang="en-US" baseline="0" dirty="0" smtClean="0"/>
              <a:t> an issue for current students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Maybe an issue for former students</a:t>
            </a: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50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System Processing/Automation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Bulk</a:t>
            </a:r>
            <a:r>
              <a:rPr lang="en-US" baseline="0" dirty="0" smtClean="0"/>
              <a:t> of our development effort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web services to receive/send requests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Initial</a:t>
            </a:r>
            <a:r>
              <a:rPr lang="en-US" baseline="0" dirty="0" smtClean="0"/>
              <a:t> authentication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Receiving orders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Sending documents and/or updates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Authentication of self-registrations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If student enters</a:t>
            </a:r>
            <a:r>
              <a:rPr lang="en-US" baseline="0" dirty="0" smtClean="0"/>
              <a:t> birthdate and MIT ID, we try to match it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If matched, user becomes authenticated and can be automated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Process for holds, payment, etc.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Disciplinary</a:t>
            </a:r>
            <a:r>
              <a:rPr lang="en-US" baseline="0" dirty="0" smtClean="0"/>
              <a:t> holds, if not caught in initial authentication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Grade holds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Degree holds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If electronic, generate transcript and send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Automatic printing to correct location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Based on current student status,</a:t>
            </a:r>
            <a:r>
              <a:rPr lang="en-US" baseline="0" dirty="0" smtClean="0"/>
              <a:t> document prints at Registrar or SSC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85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 lookup and/or correction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Self-registrations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ID</a:t>
            </a:r>
            <a:r>
              <a:rPr lang="en-US" baseline="0" dirty="0" smtClean="0"/>
              <a:t> issues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Pre-1994 transcripts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Locate</a:t>
            </a:r>
            <a:r>
              <a:rPr lang="en-US" baseline="0" dirty="0" smtClean="0"/>
              <a:t> in image archive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Associate document with request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Once associated, future requests will be automated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CME transcript retrieval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If</a:t>
            </a:r>
            <a:r>
              <a:rPr lang="en-US" baseline="0" dirty="0" smtClean="0"/>
              <a:t> electronic, upload supplemental document to order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If print, produce document and package it with official transcript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Packaging and mailing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Updating in console to indicate</a:t>
            </a:r>
            <a:r>
              <a:rPr lang="en-US" baseline="0" dirty="0" smtClean="0"/>
              <a:t> completion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74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74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14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46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5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9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18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Two Paths in Higher Education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Incoming = Secondary</a:t>
            </a:r>
            <a:r>
              <a:rPr lang="en-US" baseline="0" dirty="0" smtClean="0"/>
              <a:t> to Postsecondary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Large number of organizations/consortia to manage transfer of electronic transcripts, often managed at the state level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Outgoing = Postsecondary to Employers or Postsecondary to other Postsecondary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This is where we needed to meet a demand</a:t>
            </a:r>
          </a:p>
          <a:p>
            <a:r>
              <a:rPr lang="en-US" b="1" baseline="0" dirty="0" smtClean="0"/>
              <a:t>Formats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Data = transcript data sent in electronic format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SPEEDE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Standardization of Postsecondary Education Electronic Data Exchange)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force of AACRAO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Association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Collegiate Registrars and Admissions Officers)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EDI/EDX – Electronic Date Interchange/Exchange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PESC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Postsecondary Electronic Standards Council)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XML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Documents = transcript document reproduced in electronic format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Often an exact reproduction of print version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But sometimes format is modified</a:t>
            </a:r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We’re focused on outgoing documents, but left </a:t>
            </a:r>
            <a:r>
              <a:rPr lang="en-US" baseline="0" dirty="0" smtClean="0"/>
              <a:t>options </a:t>
            </a:r>
            <a:r>
              <a:rPr lang="en-US" baseline="0" dirty="0" smtClean="0"/>
              <a:t>open for XML delivery in the future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0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50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29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Pre-1994</a:t>
            </a:r>
            <a:r>
              <a:rPr lang="en-US" baseline="0" dirty="0" smtClean="0"/>
              <a:t> transcripts are held in process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Can be found through the main transcript search or through this interface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Interface can also be used to manage image archive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186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30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76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="1" dirty="0" smtClean="0"/>
              <a:t>Collaboration</a:t>
            </a:r>
            <a:r>
              <a:rPr lang="en-US" b="1" baseline="0" dirty="0" smtClean="0"/>
              <a:t> between IS&amp;T and Registrar was key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Registrar was decision maker, but IS&amp;T had strong input</a:t>
            </a:r>
          </a:p>
          <a:p>
            <a:pPr marL="0" indent="0">
              <a:buFont typeface="Arial" pitchFamily="34" charset="0"/>
              <a:buNone/>
            </a:pPr>
            <a:r>
              <a:rPr lang="en-US" b="1" baseline="0" dirty="0" smtClean="0"/>
              <a:t>Communication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Didn’t do mass marketing of effort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But important to be prepared</a:t>
            </a:r>
          </a:p>
          <a:p>
            <a:pPr marL="0" indent="0">
              <a:buFont typeface="Arial" pitchFamily="34" charset="0"/>
              <a:buNone/>
            </a:pPr>
            <a:r>
              <a:rPr lang="en-US" b="1" baseline="0" dirty="0" smtClean="0"/>
              <a:t>Customer Service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Project is all about meeting customer demand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Much of our work was done to speed process and improve workflow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smtClean="0"/>
              <a:t>Don’t have to implement all the bells and whistles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Service can be implemented fairly easily with good benefit to users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191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986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4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Why did MIT implement them now?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MIT is not always on cutting edge with administrative and student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Have needed critical mass of schools and employers demanding electronic transcripts, or even accepting them.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At MIT, we’ve found that critical mass has been reached, based on demands from students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Increasing reports</a:t>
            </a:r>
            <a:r>
              <a:rPr lang="en-US" baseline="0" dirty="0" smtClean="0"/>
              <a:t> of students scanning unofficial transcripts or grade reports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At best, inappropriate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At worst, fraud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To gain efficiencies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Labor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Supplies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Not to cut personnel, but to provide better service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9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Around</a:t>
            </a:r>
            <a:r>
              <a:rPr lang="en-US" baseline="0" dirty="0" smtClean="0"/>
              <a:t> 22,000 official transcripts processed annually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Paper-based process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PDF could be printed, mailed, emailed, delivered in-person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Or bypassed and request made via email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Separate payment processing system for credit cards, required submission of receipt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Or check, money order, charged to student account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70-80% of current students charge to account, and current students are half of all transcript requests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Up to three business days to process, prior to mailing, although usually faster than that.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Mixture of on-demand (generated from SIS) and microfilm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Two offices providing transcripts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Registrar’s Office serving alumni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Student Services Center (part of SFS)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Unofficial transcripts for current students, in person only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5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Between</a:t>
            </a:r>
            <a:r>
              <a:rPr lang="en-US" baseline="0" dirty="0" smtClean="0"/>
              <a:t> 10/13/11 and 3/12/12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~9800 official transcripts requested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35% electronic, 65% paper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All official transcript orders managed online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Anyone</a:t>
            </a:r>
            <a:r>
              <a:rPr lang="en-US" baseline="0" dirty="0" smtClean="0"/>
              <a:t> who can do self-service is asked to do so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Even walk-ups are entered into system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Speed to delivery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Stated</a:t>
            </a:r>
            <a:r>
              <a:rPr lang="en-US" baseline="0" dirty="0" smtClean="0"/>
              <a:t> time to delivery for most </a:t>
            </a:r>
            <a:r>
              <a:rPr lang="en-US" dirty="0" err="1" smtClean="0"/>
              <a:t>eTranscripts</a:t>
            </a:r>
            <a:r>
              <a:rPr lang="en-US" dirty="0" smtClean="0"/>
              <a:t> is 30 minutes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Delivered</a:t>
            </a:r>
            <a:r>
              <a:rPr lang="en-US" baseline="0" dirty="0" smtClean="0"/>
              <a:t> means available to be downloaded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Certain categories up to one business day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Most paper transcripts processed in 1-2 business days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Manual intervention is limited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If no holds, most orders go straight</a:t>
            </a:r>
            <a:r>
              <a:rPr lang="en-US" baseline="0" dirty="0" smtClean="0"/>
              <a:t> to printer or out for electronic delivery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0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Original</a:t>
            </a:r>
            <a:r>
              <a:rPr lang="en-US" b="1" baseline="0" dirty="0" smtClean="0"/>
              <a:t> project had three components, beginning in early 2008: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Transcript Imaging – convert</a:t>
            </a:r>
            <a:r>
              <a:rPr lang="en-US" baseline="0" dirty="0" smtClean="0"/>
              <a:t> legacy transcripts from microfilm to PDF.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Microfilm was cumbersome and hard to support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Web-based ordering system, allow students and former students to place and track requests online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Many have</a:t>
            </a:r>
            <a:r>
              <a:rPr lang="en-US" baseline="0" dirty="0" smtClean="0"/>
              <a:t> this ability through their SIS, but MIT did not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Building data repository and archiving transcripts</a:t>
            </a:r>
            <a:r>
              <a:rPr lang="en-US" baseline="0" dirty="0" smtClean="0"/>
              <a:t> from SIS on PDF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Ended up not needing this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Later</a:t>
            </a:r>
            <a:r>
              <a:rPr lang="en-US" b="1" baseline="0" dirty="0" smtClean="0"/>
              <a:t> addition</a:t>
            </a:r>
            <a:r>
              <a:rPr lang="en-US" baseline="0" dirty="0" smtClean="0"/>
              <a:t>: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Secure electronic delivery of PDFs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Vendor solution, why reinvent</a:t>
            </a:r>
            <a:r>
              <a:rPr lang="en-US" baseline="0" dirty="0" smtClean="0"/>
              <a:t> the wheel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System integration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Custom application to tie vendor’s system</a:t>
            </a:r>
            <a:r>
              <a:rPr lang="en-US" baseline="0" dirty="0" smtClean="0"/>
              <a:t> to ours</a:t>
            </a:r>
            <a:endParaRPr lang="en-US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Replace legacy transcript components</a:t>
            </a:r>
            <a:r>
              <a:rPr lang="en-US" baseline="0" dirty="0" smtClean="0"/>
              <a:t> of 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3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Imaging analysis and implementation were separate and earlier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Analysis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Functional requirements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Vendor analysis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Recommendation to project sponsors (Registrar and IS&amp;T)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Signed contract with vendor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Specifications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User scenarios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Functional specifications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Authentication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System Processing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Special cases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Pre-1994 Transcripts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CME (Cambridge/MIT Exchange) Processing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Grade and Degree Holds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Implementation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Vendor solution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Custom development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Integration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Quality Assurance/Testing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6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imaging project</a:t>
            </a:r>
            <a:r>
              <a:rPr lang="en-US" baseline="0" dirty="0" smtClean="0"/>
              <a:t> was conceived before the electronic transcript project.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Intended to improve process and remove risk from outdated equipment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Analysis done in Spring</a:t>
            </a:r>
            <a:r>
              <a:rPr lang="en-US" baseline="0" dirty="0" smtClean="0"/>
              <a:t> 2009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In combination with analysis for admissions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Registrar needed one-time scanning of legacy documents, not ongoing 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Actual imaging completed in Spring 2010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Outsourced completely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Microfilm mailed to vendor, who returned data on a hard drive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PDFs, with student name and year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Simple file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Scope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~113,000 transcripts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1950-1994 (pre-SIS)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156 reels of microfilm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Resolution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First implemented as a secure, isolated system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Direct connection to printer, not on network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Later moved onto file server and integrated with new application (ETP)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EA87E-E921-4D8E-AC60-211E1E94E6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5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6251575"/>
            <a:ext cx="9429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9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5" y="1252539"/>
            <a:ext cx="1819275" cy="4843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5975" y="1252539"/>
            <a:ext cx="5310188" cy="4843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9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66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77" y="1981200"/>
            <a:ext cx="3533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981200"/>
            <a:ext cx="3535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46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66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14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0"/>
            <a:ext cx="70643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1417638"/>
            <a:ext cx="72215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066800" y="817563"/>
            <a:ext cx="685800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9" name="Group 15"/>
          <p:cNvGrpSpPr>
            <a:grpSpLocks/>
          </p:cNvGrpSpPr>
          <p:nvPr userDrawn="1"/>
        </p:nvGrpSpPr>
        <p:grpSpPr bwMode="auto">
          <a:xfrm>
            <a:off x="1033463" y="6122988"/>
            <a:ext cx="6858000" cy="393700"/>
            <a:chOff x="1143000" y="5757863"/>
            <a:chExt cx="6858000" cy="393700"/>
          </a:xfrm>
        </p:grpSpPr>
        <p:pic>
          <p:nvPicPr>
            <p:cNvPr id="1032" name="Picture 7" descr="mitlogo_ppt.bmp                                                0009C8A7Macintosh HD                   ABA78158: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5"/>
            <a:stretch>
              <a:fillRect/>
            </a:stretch>
          </p:blipFill>
          <p:spPr bwMode="auto">
            <a:xfrm>
              <a:off x="1752600" y="5878513"/>
              <a:ext cx="26130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Line 8"/>
            <p:cNvSpPr>
              <a:spLocks noChangeShapeType="1"/>
            </p:cNvSpPr>
            <p:nvPr/>
          </p:nvSpPr>
          <p:spPr bwMode="auto">
            <a:xfrm>
              <a:off x="1143000" y="5757863"/>
              <a:ext cx="6858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grpSp>
          <p:nvGrpSpPr>
            <p:cNvPr id="1034" name="Group 23"/>
            <p:cNvGrpSpPr>
              <a:grpSpLocks/>
            </p:cNvGrpSpPr>
            <p:nvPr/>
          </p:nvGrpSpPr>
          <p:grpSpPr bwMode="auto">
            <a:xfrm>
              <a:off x="1155702" y="5867401"/>
              <a:ext cx="493713" cy="261938"/>
              <a:chOff x="728" y="3915"/>
              <a:chExt cx="311" cy="165"/>
            </a:xfrm>
          </p:grpSpPr>
          <p:sp>
            <p:nvSpPr>
              <p:cNvPr id="1038" name="Rectangle 14"/>
              <p:cNvSpPr>
                <a:spLocks noChangeAspect="1" noChangeArrowheads="1"/>
              </p:cNvSpPr>
              <p:nvPr userDrawn="1"/>
            </p:nvSpPr>
            <p:spPr bwMode="auto">
              <a:xfrm>
                <a:off x="839" y="3916"/>
                <a:ext cx="33" cy="164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782" y="3916"/>
                <a:ext cx="33" cy="112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4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728" y="3916"/>
                <a:ext cx="33" cy="164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896" y="3967"/>
                <a:ext cx="33" cy="112"/>
              </a:xfrm>
              <a:prstGeom prst="rect">
                <a:avLst/>
              </a:prstGeom>
              <a:solidFill>
                <a:srgbClr val="666A7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42" name="Rectangle 18"/>
              <p:cNvSpPr>
                <a:spLocks noChangeAspect="1" noChangeArrowheads="1"/>
              </p:cNvSpPr>
              <p:nvPr userDrawn="1"/>
            </p:nvSpPr>
            <p:spPr bwMode="auto">
              <a:xfrm>
                <a:off x="950" y="3967"/>
                <a:ext cx="33" cy="112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 userDrawn="1"/>
            </p:nvSpPr>
            <p:spPr bwMode="auto">
              <a:xfrm>
                <a:off x="895" y="3915"/>
                <a:ext cx="32" cy="33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 userDrawn="1"/>
            </p:nvSpPr>
            <p:spPr bwMode="auto">
              <a:xfrm>
                <a:off x="950" y="3915"/>
                <a:ext cx="89" cy="33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030" name="Picture 1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6251575"/>
            <a:ext cx="9429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2475" y="6184900"/>
            <a:ext cx="501650" cy="260350"/>
          </a:xfrm>
          <a:prstGeom prst="rect">
            <a:avLst/>
          </a:prstGeom>
        </p:spPr>
        <p:txBody>
          <a:bodyPr/>
          <a:lstStyle>
            <a:lvl1pPr algn="ctr"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7DF4F4-4008-4CD1-98FB-0A21B2F08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2800" b="1">
          <a:solidFill>
            <a:srgbClr val="99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2800" b="1">
          <a:solidFill>
            <a:srgbClr val="99333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2800" b="1">
          <a:solidFill>
            <a:srgbClr val="99333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2800" b="1">
          <a:solidFill>
            <a:srgbClr val="99333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2800" b="1">
          <a:solidFill>
            <a:srgbClr val="993333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ts val="2700"/>
        </a:lnSpc>
        <a:spcBef>
          <a:spcPct val="0"/>
        </a:spcBef>
        <a:spcAft>
          <a:spcPts val="1400"/>
        </a:spcAft>
        <a:buClr>
          <a:schemeClr val="accent2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rfeind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c.org/interior.php?page_id=183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mit.edu/registrar/records/transcripts/official.html" TargetMode="External"/><Relationship Id="rId5" Type="http://schemas.openxmlformats.org/officeDocument/2006/relationships/hyperlink" Target="http://www.educause.edu/" TargetMode="External"/><Relationship Id="rId4" Type="http://schemas.openxmlformats.org/officeDocument/2006/relationships/hyperlink" Target="http://www.aacrao.org/About-AACRAO/committees/speede.asp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wsystems.com/" TargetMode="External"/><Relationship Id="rId7" Type="http://schemas.openxmlformats.org/officeDocument/2006/relationships/hyperlink" Target="http://www.scrip-safe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arsondatasolutions.com/transcripts/general-info" TargetMode="External"/><Relationship Id="rId5" Type="http://schemas.openxmlformats.org/officeDocument/2006/relationships/hyperlink" Target="http://www.studentclearinghouse.org/colleges/exchange/default.htm" TargetMode="External"/><Relationship Id="rId4" Type="http://schemas.openxmlformats.org/officeDocument/2006/relationships/hyperlink" Target="http://www.docufide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069213" y="1353313"/>
            <a:ext cx="6835775" cy="1463039"/>
          </a:xfrm>
        </p:spPr>
        <p:txBody>
          <a:bodyPr/>
          <a:lstStyle/>
          <a:p>
            <a:pPr eaLnBrk="1" hangingPunct="1"/>
            <a:r>
              <a:rPr lang="en-US" dirty="0" smtClean="0"/>
              <a:t>Electronic Transcripts:</a:t>
            </a:r>
            <a:br>
              <a:rPr lang="en-US" dirty="0" smtClean="0"/>
            </a:br>
            <a:r>
              <a:rPr lang="en-US" dirty="0" smtClean="0"/>
              <a:t>The Future is Now</a:t>
            </a:r>
          </a:p>
        </p:txBody>
      </p:sp>
      <p:sp>
        <p:nvSpPr>
          <p:cNvPr id="13315" name="Slide Number Placeholder 4"/>
          <p:cNvSpPr txBox="1">
            <a:spLocks/>
          </p:cNvSpPr>
          <p:nvPr/>
        </p:nvSpPr>
        <p:spPr bwMode="auto">
          <a:xfrm>
            <a:off x="8262938" y="6229350"/>
            <a:ext cx="763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455ECDEC-F226-4AF3-8BF3-ADF96653EEF4}" type="slidenum">
              <a:rPr lang="en-US" sz="800"/>
              <a:pPr algn="ctr" eaLnBrk="1" hangingPunct="1"/>
              <a:t>1</a:t>
            </a:fld>
            <a:endParaRPr lang="en-US" sz="800"/>
          </a:p>
        </p:txBody>
      </p:sp>
      <p:sp>
        <p:nvSpPr>
          <p:cNvPr id="2" name="TextBox 1"/>
          <p:cNvSpPr txBox="1"/>
          <p:nvPr/>
        </p:nvSpPr>
        <p:spPr>
          <a:xfrm>
            <a:off x="5550649" y="3033883"/>
            <a:ext cx="233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Mar 13th, 2012</a:t>
            </a:r>
          </a:p>
          <a:p>
            <a:pPr algn="r"/>
            <a:r>
              <a:rPr lang="en-US" dirty="0" smtClean="0"/>
              <a:t>11:30 AM - 12:20 PM</a:t>
            </a:r>
          </a:p>
          <a:p>
            <a:pPr algn="r"/>
            <a:r>
              <a:rPr lang="en-US" dirty="0" smtClean="0"/>
              <a:t>Room 554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9213" y="4489704"/>
            <a:ext cx="4079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Matthew </a:t>
            </a:r>
            <a:r>
              <a:rPr lang="en-US" dirty="0" err="1" smtClean="0"/>
              <a:t>Burfeind</a:t>
            </a:r>
            <a:endParaRPr lang="en-US" dirty="0" smtClean="0"/>
          </a:p>
          <a:p>
            <a:r>
              <a:rPr lang="en-US" dirty="0" smtClean="0"/>
              <a:t>Senior Business Analyst</a:t>
            </a:r>
          </a:p>
          <a:p>
            <a:r>
              <a:rPr lang="en-US" dirty="0" smtClean="0"/>
              <a:t>Massachusetts Institute of Technology</a:t>
            </a:r>
          </a:p>
          <a:p>
            <a:r>
              <a:rPr lang="en-US" dirty="0" smtClean="0">
                <a:hlinkClick r:id="rId3"/>
              </a:rPr>
              <a:t>burfeind@mit.edu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- Issues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n-US" dirty="0"/>
              <a:t>changes</a:t>
            </a:r>
          </a:p>
          <a:p>
            <a:r>
              <a:rPr lang="en-US" dirty="0" smtClean="0"/>
              <a:t>Grading keys</a:t>
            </a:r>
          </a:p>
          <a:p>
            <a:r>
              <a:rPr lang="en-US" dirty="0" smtClean="0"/>
              <a:t>Magnification </a:t>
            </a:r>
            <a:r>
              <a:rPr lang="en-US" dirty="0"/>
              <a:t>ratio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Superseded documents</a:t>
            </a:r>
          </a:p>
          <a:p>
            <a:r>
              <a:rPr lang="en-US" dirty="0" smtClean="0"/>
              <a:t>Post-implementation cleanup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Our Project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Ordering and tracking for all official transcripts</a:t>
            </a:r>
          </a:p>
          <a:p>
            <a:r>
              <a:rPr lang="en-US" dirty="0" smtClean="0"/>
              <a:t>Payment processing</a:t>
            </a:r>
          </a:p>
          <a:p>
            <a:r>
              <a:rPr lang="en-US" dirty="0" smtClean="0"/>
              <a:t>Replacement of legacy transcript components in SIS</a:t>
            </a:r>
          </a:p>
          <a:p>
            <a:r>
              <a:rPr lang="en-US" dirty="0" smtClean="0"/>
              <a:t>Automation for all users, if possible</a:t>
            </a:r>
          </a:p>
          <a:p>
            <a:r>
              <a:rPr lang="en-US" dirty="0" smtClean="0"/>
              <a:t>Electronic delivery for all transcripts, if possible</a:t>
            </a:r>
          </a:p>
          <a:p>
            <a:r>
              <a:rPr lang="en-US" dirty="0" smtClean="0"/>
              <a:t>Best experience for all users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Evaluate Vendors?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vendors</a:t>
            </a:r>
          </a:p>
          <a:p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Flexibility/Customization</a:t>
            </a:r>
          </a:p>
          <a:p>
            <a:pPr lvl="1"/>
            <a:r>
              <a:rPr lang="en-US" dirty="0" smtClean="0"/>
              <a:t>Peer recommendations</a:t>
            </a:r>
          </a:p>
          <a:p>
            <a:pPr lvl="1"/>
            <a:r>
              <a:rPr lang="en-US" dirty="0" smtClean="0"/>
              <a:t>Cost</a:t>
            </a:r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Avow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Get From the Vendor?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Ordering</a:t>
            </a:r>
          </a:p>
          <a:p>
            <a:r>
              <a:rPr lang="en-US" dirty="0" smtClean="0"/>
              <a:t>PDF Generation</a:t>
            </a:r>
          </a:p>
          <a:p>
            <a:r>
              <a:rPr lang="en-US" dirty="0" smtClean="0"/>
              <a:t>Document Certification</a:t>
            </a:r>
          </a:p>
          <a:p>
            <a:r>
              <a:rPr lang="en-US" dirty="0" smtClean="0"/>
              <a:t>Document Rights Management</a:t>
            </a:r>
          </a:p>
          <a:p>
            <a:r>
              <a:rPr lang="en-US" dirty="0" smtClean="0"/>
              <a:t>Document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Hosted</a:t>
            </a:r>
          </a:p>
          <a:p>
            <a:r>
              <a:rPr lang="en-US" dirty="0" smtClean="0"/>
              <a:t>Payment processing</a:t>
            </a:r>
          </a:p>
          <a:p>
            <a:r>
              <a:rPr lang="en-US" dirty="0" smtClean="0"/>
              <a:t>Order tracking and history</a:t>
            </a:r>
          </a:p>
          <a:p>
            <a:pPr lvl="1"/>
            <a:r>
              <a:rPr lang="en-US" dirty="0" smtClean="0"/>
              <a:t>Orders and documents</a:t>
            </a:r>
          </a:p>
          <a:p>
            <a:r>
              <a:rPr lang="en-US" dirty="0" smtClean="0"/>
              <a:t>All transcript requests go through system</a:t>
            </a:r>
          </a:p>
          <a:p>
            <a:pPr lvl="1"/>
            <a:r>
              <a:rPr lang="en-US" dirty="0" smtClean="0"/>
              <a:t>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Provides digital signature to document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Certifies that document is from </a:t>
            </a:r>
            <a:r>
              <a:rPr lang="en-US" dirty="0" smtClean="0"/>
              <a:t>MIT and is unchanged</a:t>
            </a:r>
          </a:p>
          <a:p>
            <a:r>
              <a:rPr lang="en-US" dirty="0" smtClean="0"/>
              <a:t>Rights Management</a:t>
            </a:r>
          </a:p>
          <a:p>
            <a:pPr lvl="1"/>
            <a:r>
              <a:rPr lang="en-US" dirty="0"/>
              <a:t>Allows us to set rules for document usage</a:t>
            </a:r>
          </a:p>
          <a:p>
            <a:r>
              <a:rPr lang="en-US" dirty="0" smtClean="0"/>
              <a:t>Adobe LiveCycle</a:t>
            </a:r>
          </a:p>
          <a:p>
            <a:r>
              <a:rPr lang="en-US" dirty="0" smtClean="0"/>
              <a:t>Vendor relationships with Adobe and </a:t>
            </a:r>
            <a:r>
              <a:rPr lang="en-US" dirty="0" err="1" smtClean="0"/>
              <a:t>GeoTrust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75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Document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91" y="1038254"/>
            <a:ext cx="6157046" cy="465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emails sent to recipient</a:t>
            </a:r>
          </a:p>
          <a:p>
            <a:pPr lvl="1"/>
            <a:r>
              <a:rPr lang="en-US" dirty="0" smtClean="0"/>
              <a:t>Notification and link to request passcode</a:t>
            </a:r>
          </a:p>
          <a:p>
            <a:pPr lvl="1"/>
            <a:r>
              <a:rPr lang="en-US" dirty="0" smtClean="0"/>
              <a:t>Passcode provides link to download document</a:t>
            </a:r>
          </a:p>
          <a:p>
            <a:r>
              <a:rPr lang="en-US" dirty="0" smtClean="0"/>
              <a:t>Document download expires in 30 days</a:t>
            </a:r>
          </a:p>
          <a:p>
            <a:r>
              <a:rPr lang="en-US" dirty="0" smtClean="0"/>
              <a:t>Can be reset at any time by 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 of the box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Users place requests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Requests reviewed and processed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Uploaded and/or updated in vendor console</a:t>
            </a:r>
          </a:p>
          <a:p>
            <a:r>
              <a:rPr lang="en-US" dirty="0" smtClean="0"/>
              <a:t>Next level</a:t>
            </a:r>
          </a:p>
          <a:p>
            <a:pPr lvl="1"/>
            <a:r>
              <a:rPr lang="en-US" dirty="0" smtClean="0"/>
              <a:t>Authentication</a:t>
            </a:r>
          </a:p>
          <a:p>
            <a:r>
              <a:rPr lang="en-US" dirty="0" smtClean="0"/>
              <a:t>Goals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Full automation wherever possible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Change user experience once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75" y="1417638"/>
            <a:ext cx="7281863" cy="4114800"/>
          </a:xfrm>
        </p:spPr>
        <p:txBody>
          <a:bodyPr/>
          <a:lstStyle/>
          <a:p>
            <a:r>
              <a:rPr lang="en-US" dirty="0" smtClean="0"/>
              <a:t>Basic setup</a:t>
            </a:r>
          </a:p>
          <a:p>
            <a:pPr lvl="1"/>
            <a:r>
              <a:rPr lang="en-US" dirty="0" smtClean="0"/>
              <a:t>Look and feel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Self-registration settings</a:t>
            </a:r>
          </a:p>
          <a:p>
            <a:r>
              <a:rPr lang="en-US" dirty="0" smtClean="0"/>
              <a:t>Customizations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Charge to Student Account</a:t>
            </a:r>
          </a:p>
          <a:p>
            <a:pPr lvl="1"/>
            <a:r>
              <a:rPr lang="en-US" dirty="0" smtClean="0"/>
              <a:t>Current </a:t>
            </a:r>
            <a:r>
              <a:rPr lang="en-US" dirty="0" err="1" smtClean="0"/>
              <a:t>vs</a:t>
            </a:r>
            <a:r>
              <a:rPr lang="en-US" dirty="0" smtClean="0"/>
              <a:t> former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electronic transcripts, and why should I care?</a:t>
            </a:r>
          </a:p>
          <a:p>
            <a:r>
              <a:rPr lang="en-US" dirty="0" smtClean="0"/>
              <a:t>How did MIT implement electronic transcripts?</a:t>
            </a:r>
          </a:p>
          <a:p>
            <a:r>
              <a:rPr lang="en-US" dirty="0" smtClean="0"/>
              <a:t>How can I implement electronic transcripts?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SSO access for current students</a:t>
            </a:r>
          </a:p>
          <a:p>
            <a:pPr lvl="1"/>
            <a:r>
              <a:rPr lang="en-US" dirty="0" smtClean="0"/>
              <a:t>Certificate or username/password</a:t>
            </a:r>
          </a:p>
          <a:p>
            <a:r>
              <a:rPr lang="en-US" dirty="0" smtClean="0"/>
              <a:t>Username/password for Alumni</a:t>
            </a:r>
          </a:p>
          <a:p>
            <a:r>
              <a:rPr lang="en-US" dirty="0" smtClean="0"/>
              <a:t>Self-registration</a:t>
            </a:r>
          </a:p>
          <a:p>
            <a:r>
              <a:rPr lang="en-US" dirty="0" smtClean="0"/>
              <a:t>Additional checks for authenticated users</a:t>
            </a:r>
          </a:p>
          <a:p>
            <a:pPr lvl="1"/>
            <a:r>
              <a:rPr lang="en-US" dirty="0" smtClean="0"/>
              <a:t>Charge to student account</a:t>
            </a:r>
          </a:p>
          <a:p>
            <a:pPr lvl="1"/>
            <a:r>
              <a:rPr lang="en-US" dirty="0" smtClean="0"/>
              <a:t>Disciplinary hold</a:t>
            </a:r>
          </a:p>
          <a:p>
            <a:r>
              <a:rPr lang="en-US" dirty="0" smtClean="0"/>
              <a:t>Authentication only valid if we can send an MIT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web services  to receive/send requests </a:t>
            </a:r>
          </a:p>
          <a:p>
            <a:r>
              <a:rPr lang="en-US" dirty="0" smtClean="0"/>
              <a:t>Authentication of self-registrations</a:t>
            </a:r>
          </a:p>
          <a:p>
            <a:r>
              <a:rPr lang="en-US" dirty="0" smtClean="0"/>
              <a:t>Process for holds, payment, etc.</a:t>
            </a:r>
          </a:p>
          <a:p>
            <a:r>
              <a:rPr lang="en-US" dirty="0" smtClean="0"/>
              <a:t>If electronic, generate transcript and send</a:t>
            </a:r>
          </a:p>
          <a:p>
            <a:r>
              <a:rPr lang="en-US" dirty="0" smtClean="0"/>
              <a:t>Automatic printing to correct location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lookup and/or </a:t>
            </a:r>
            <a:r>
              <a:rPr lang="en-US" dirty="0" smtClean="0"/>
              <a:t>correction</a:t>
            </a:r>
          </a:p>
          <a:p>
            <a:r>
              <a:rPr lang="en-US" dirty="0" smtClean="0"/>
              <a:t>Pre-1994 transcripts</a:t>
            </a:r>
          </a:p>
          <a:p>
            <a:r>
              <a:rPr lang="en-US" dirty="0" smtClean="0"/>
              <a:t>CME transcripts</a:t>
            </a:r>
          </a:p>
          <a:p>
            <a:r>
              <a:rPr lang="en-US" dirty="0" smtClean="0"/>
              <a:t>Packaging/Mailing </a:t>
            </a:r>
          </a:p>
          <a:p>
            <a:pPr lvl="1"/>
            <a:r>
              <a:rPr lang="en-US" dirty="0" smtClean="0"/>
              <a:t>updating request in console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Avow Login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79" y="984738"/>
            <a:ext cx="5467733" cy="47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1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Avow Account Creation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16" y="912568"/>
            <a:ext cx="3946820" cy="477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Document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43" y="949569"/>
            <a:ext cx="635986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Cart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10" y="953162"/>
            <a:ext cx="5732951" cy="49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1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Avow Console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33" y="1160588"/>
            <a:ext cx="6456106" cy="439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5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Avow Order Details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8" y="949569"/>
            <a:ext cx="7408940" cy="511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0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ETP Home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77" y="1125414"/>
            <a:ext cx="7118261" cy="385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2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Electronic Transcripts?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Transcripts, but electronic!</a:t>
            </a:r>
          </a:p>
          <a:p>
            <a:r>
              <a:rPr lang="en-US" dirty="0" smtClean="0"/>
              <a:t>Two paths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Incoming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Outgoing</a:t>
            </a:r>
          </a:p>
          <a:p>
            <a:r>
              <a:rPr lang="en-US" dirty="0" smtClean="0"/>
              <a:t>Two formats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Document</a:t>
            </a:r>
          </a:p>
          <a:p>
            <a:r>
              <a:rPr lang="en-US" dirty="0" smtClean="0"/>
              <a:t>We’re focusing 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ETP Transcript Request Search</a:t>
            </a:r>
            <a:endParaRPr lang="en-US" dirty="0"/>
          </a:p>
        </p:txBody>
      </p:sp>
      <p:pic>
        <p:nvPicPr>
          <p:cNvPr id="6" name="Picture 5" descr="SearchScree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4016" y="1125416"/>
            <a:ext cx="5996354" cy="45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ETP Search Results</a:t>
            </a:r>
            <a:endParaRPr lang="en-US" dirty="0"/>
          </a:p>
        </p:txBody>
      </p:sp>
      <p:pic>
        <p:nvPicPr>
          <p:cNvPr id="4" name="Picture 3" descr="SearchResultsComplet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019907"/>
            <a:ext cx="5081954" cy="47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ETP Request Details</a:t>
            </a:r>
            <a:endParaRPr lang="en-US" dirty="0"/>
          </a:p>
        </p:txBody>
      </p:sp>
      <p:pic>
        <p:nvPicPr>
          <p:cNvPr id="4" name="Picture 3" descr="Transcript_request_history_detail_Hol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194" y="1107834"/>
            <a:ext cx="5855677" cy="4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Pre-1994 Transcript 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6" y="1028887"/>
            <a:ext cx="6670964" cy="462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Pre-1994 Transcript Details</a:t>
            </a:r>
            <a:endParaRPr lang="en-US" dirty="0"/>
          </a:p>
        </p:txBody>
      </p:sp>
      <p:pic>
        <p:nvPicPr>
          <p:cNvPr id="4" name="Picture 3" descr="Pre94_docID_search_result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003300"/>
            <a:ext cx="5486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Pre-1994 Transcripts Process</a:t>
            </a:r>
            <a:endParaRPr lang="en-US" dirty="0"/>
          </a:p>
        </p:txBody>
      </p:sp>
      <p:pic>
        <p:nvPicPr>
          <p:cNvPr id="4" name="Picture 3" descr="Pre94_docID_attach_docs_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7072" y="1018310"/>
            <a:ext cx="5839691" cy="46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Registrar and IS&amp;T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Have answers ready</a:t>
            </a:r>
          </a:p>
          <a:p>
            <a:r>
              <a:rPr lang="en-US" dirty="0"/>
              <a:t>Customer Service</a:t>
            </a:r>
          </a:p>
          <a:p>
            <a:pPr lvl="1"/>
            <a:r>
              <a:rPr lang="en-US" dirty="0"/>
              <a:t>All about meeting customer demand</a:t>
            </a:r>
          </a:p>
          <a:p>
            <a:pPr lvl="1"/>
            <a:r>
              <a:rPr lang="en-US" dirty="0"/>
              <a:t>Services can be implemented fairly </a:t>
            </a:r>
            <a:r>
              <a:rPr lang="en-US" dirty="0" smtClean="0"/>
              <a:t>easily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PESC Transcript Standards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ea typeface="+mn-ea"/>
                <a:cs typeface="+mn-cs"/>
                <a:hlinkClick r:id="rId3"/>
              </a:rPr>
              <a:t>http://www.pesc.org/interior.php?page_id=183</a:t>
            </a:r>
            <a:endParaRPr lang="en-US" sz="1800" dirty="0"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SPEEDE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ea typeface="+mn-ea"/>
                <a:cs typeface="+mn-cs"/>
                <a:hlinkClick r:id="rId4"/>
              </a:rPr>
              <a:t>http://</a:t>
            </a:r>
            <a:r>
              <a:rPr lang="en-US" sz="1800" dirty="0" smtClean="0">
                <a:ea typeface="+mn-ea"/>
                <a:cs typeface="+mn-cs"/>
                <a:hlinkClick r:id="rId4"/>
              </a:rPr>
              <a:t>www.aacrao.org/About-AACRAO/committees/speede.aspx</a:t>
            </a:r>
            <a:endParaRPr lang="en-US" sz="1800" dirty="0" smtClean="0"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 smtClean="0"/>
              <a:t>Educause</a:t>
            </a:r>
            <a:endParaRPr lang="en-US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ea typeface="+mn-ea"/>
                <a:cs typeface="+mn-cs"/>
                <a:hlinkClick r:id="rId5"/>
              </a:rPr>
              <a:t>http://www.educause.edu</a:t>
            </a:r>
            <a:r>
              <a:rPr lang="en-US" sz="1800" dirty="0" smtClean="0">
                <a:ea typeface="+mn-ea"/>
                <a:cs typeface="+mn-cs"/>
                <a:hlinkClick r:id="rId5"/>
              </a:rPr>
              <a:t>/</a:t>
            </a:r>
            <a:r>
              <a:rPr lang="en-US" sz="1800" dirty="0" smtClean="0">
                <a:ea typeface="+mn-ea"/>
                <a:cs typeface="+mn-cs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MIT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ea typeface="+mn-ea"/>
                <a:cs typeface="+mn-cs"/>
                <a:hlinkClick r:id="rId6"/>
              </a:rPr>
              <a:t>http://</a:t>
            </a:r>
            <a:r>
              <a:rPr lang="en-US" sz="1800" dirty="0" smtClean="0">
                <a:ea typeface="+mn-ea"/>
                <a:cs typeface="+mn-cs"/>
                <a:hlinkClick r:id="rId6"/>
              </a:rPr>
              <a:t>web.mit.edu/registrar/records/transcripts/official.html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93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Avow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hlinkClick r:id="rId3"/>
              </a:rPr>
              <a:t>http://www.avowsystems.com/</a:t>
            </a:r>
            <a:endParaRPr lang="en-US" sz="1800" dirty="0" smtClean="0"/>
          </a:p>
          <a:p>
            <a:pPr fontAlgn="ctr"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 smtClean="0"/>
              <a:t>Docufide</a:t>
            </a:r>
            <a:r>
              <a:rPr lang="en-US" sz="1800" dirty="0" smtClean="0"/>
              <a:t> (now part of Parchment platform)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hlinkClick r:id="rId4"/>
              </a:rPr>
              <a:t>http://www.docufide.com/</a:t>
            </a:r>
            <a:endParaRPr lang="en-US" sz="1800" dirty="0" smtClean="0"/>
          </a:p>
          <a:p>
            <a:pPr fontAlgn="ctr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National </a:t>
            </a:r>
            <a:r>
              <a:rPr lang="en-US" sz="1800" dirty="0"/>
              <a:t>Student </a:t>
            </a:r>
            <a:r>
              <a:rPr lang="en-US" sz="1800" dirty="0" smtClean="0"/>
              <a:t>Clearinghouse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hlinkClick r:id="rId5"/>
              </a:rPr>
              <a:t>http://www.studentclearinghouse.org/colleges/exchange/default.htm</a:t>
            </a:r>
            <a:endParaRPr lang="en-US" sz="1800" dirty="0" smtClean="0"/>
          </a:p>
          <a:p>
            <a:pPr fontAlgn="ctr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Pearson's </a:t>
            </a:r>
            <a:r>
              <a:rPr lang="en-US" sz="1800" dirty="0"/>
              <a:t>National Transcript Center( NTC)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hlinkClick r:id="rId6"/>
              </a:rPr>
              <a:t>http://pearsondatasolutions.com/transcripts/general-info</a:t>
            </a:r>
            <a:endParaRPr lang="en-US" sz="1800" dirty="0"/>
          </a:p>
          <a:p>
            <a:pPr fontAlgn="ctr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SCRIP-SAFE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hlinkClick r:id="rId7"/>
              </a:rPr>
              <a:t>http://www.scrip-safe.com</a:t>
            </a:r>
            <a:r>
              <a:rPr lang="en-US" dirty="0">
                <a:hlinkClick r:id="rId7"/>
              </a:rPr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2290" name="Picture 2" descr="http://upload.wikimedia.org/wikipedia/en/thumb/4/44/MIT_Seal.svg/200px-MIT_Se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98" y="2286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 not always an early adopter, despite reputation</a:t>
            </a:r>
          </a:p>
          <a:p>
            <a:r>
              <a:rPr lang="en-US" dirty="0" smtClean="0"/>
              <a:t>Look for:</a:t>
            </a:r>
          </a:p>
          <a:p>
            <a:pPr lvl="1"/>
            <a:r>
              <a:rPr lang="en-US" dirty="0" smtClean="0"/>
              <a:t>Proven technologies</a:t>
            </a:r>
          </a:p>
          <a:p>
            <a:pPr lvl="1"/>
            <a:r>
              <a:rPr lang="en-US" dirty="0" smtClean="0"/>
              <a:t>Critical mass</a:t>
            </a:r>
          </a:p>
          <a:p>
            <a:r>
              <a:rPr lang="en-US" dirty="0" smtClean="0"/>
              <a:t>Protection against misuse of student records</a:t>
            </a:r>
          </a:p>
          <a:p>
            <a:r>
              <a:rPr lang="en-US" dirty="0" smtClean="0"/>
              <a:t>Gain efficiencies</a:t>
            </a:r>
          </a:p>
          <a:p>
            <a:r>
              <a:rPr lang="en-US" dirty="0" smtClean="0"/>
              <a:t>Improve customer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Before Electronic Transcripts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Processed ~22,000 official transcripts annually</a:t>
            </a:r>
          </a:p>
          <a:p>
            <a:r>
              <a:rPr lang="en-US" dirty="0" smtClean="0"/>
              <a:t>Paper process</a:t>
            </a:r>
          </a:p>
          <a:p>
            <a:pPr lvl="1"/>
            <a:r>
              <a:rPr lang="en-US" dirty="0" smtClean="0"/>
              <a:t>Mail, email, in-person</a:t>
            </a:r>
          </a:p>
          <a:p>
            <a:pPr lvl="1"/>
            <a:r>
              <a:rPr lang="en-US" dirty="0" smtClean="0"/>
              <a:t>Separate payment processing </a:t>
            </a:r>
          </a:p>
          <a:p>
            <a:pPr lvl="1"/>
            <a:r>
              <a:rPr lang="en-US" dirty="0" smtClean="0"/>
              <a:t>Up to three business days to process</a:t>
            </a:r>
          </a:p>
          <a:p>
            <a:r>
              <a:rPr lang="en-US" dirty="0" smtClean="0"/>
              <a:t>Mixture of on-demand (from SIS) and microfilm</a:t>
            </a:r>
          </a:p>
          <a:p>
            <a:r>
              <a:rPr lang="en-US" dirty="0" smtClean="0"/>
              <a:t>Two offices (Registrar and Student Services Center)</a:t>
            </a:r>
          </a:p>
          <a:p>
            <a:r>
              <a:rPr lang="en-US" dirty="0"/>
              <a:t>Unofficial transcripts for current students, in-person </a:t>
            </a:r>
            <a:r>
              <a:rPr lang="en-US" dirty="0" smtClean="0"/>
              <a:t>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After Electronic Transcripts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10/13/11 and 3/12/12 </a:t>
            </a:r>
          </a:p>
          <a:p>
            <a:pPr lvl="1"/>
            <a:r>
              <a:rPr lang="en-US" dirty="0" smtClean="0"/>
              <a:t>~9800 transcripts requested</a:t>
            </a:r>
          </a:p>
          <a:p>
            <a:pPr lvl="1"/>
            <a:r>
              <a:rPr lang="en-US" dirty="0" smtClean="0"/>
              <a:t>35% electronic, 65% paper</a:t>
            </a:r>
          </a:p>
          <a:p>
            <a:r>
              <a:rPr lang="en-US" dirty="0" smtClean="0"/>
              <a:t>All transcript orders managed online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eTranscripts</a:t>
            </a:r>
            <a:r>
              <a:rPr lang="en-US" dirty="0" smtClean="0"/>
              <a:t> processed and delivered in minutes</a:t>
            </a:r>
          </a:p>
          <a:p>
            <a:pPr lvl="1"/>
            <a:r>
              <a:rPr lang="en-US" dirty="0" smtClean="0"/>
              <a:t>Certain categories up to one business day</a:t>
            </a:r>
          </a:p>
          <a:p>
            <a:r>
              <a:rPr lang="en-US" dirty="0" smtClean="0"/>
              <a:t>Most paper transcripts processed in 1-2 business days</a:t>
            </a:r>
          </a:p>
          <a:p>
            <a:r>
              <a:rPr lang="en-US" dirty="0" smtClean="0"/>
              <a:t>Manual intervention is limited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Project:</a:t>
            </a:r>
          </a:p>
          <a:p>
            <a:pPr lvl="1"/>
            <a:r>
              <a:rPr lang="en-US" dirty="0" smtClean="0"/>
              <a:t>Transcript Imaging</a:t>
            </a:r>
          </a:p>
          <a:p>
            <a:pPr lvl="1"/>
            <a:r>
              <a:rPr lang="en-US" dirty="0"/>
              <a:t>Web-based ordering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Repository/Archiving SIS transcripts (not done)</a:t>
            </a:r>
          </a:p>
          <a:p>
            <a:r>
              <a:rPr lang="en-US" dirty="0" smtClean="0"/>
              <a:t>Later additions:</a:t>
            </a:r>
          </a:p>
          <a:p>
            <a:pPr lvl="1"/>
            <a:r>
              <a:rPr lang="en-US" dirty="0" smtClean="0"/>
              <a:t>Electronic delivery (vendor solution)</a:t>
            </a:r>
          </a:p>
          <a:p>
            <a:pPr lvl="1"/>
            <a:r>
              <a:rPr lang="en-US" dirty="0" smtClean="0"/>
              <a:t>Custom application/System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</a:t>
            </a:r>
            <a:r>
              <a:rPr lang="en-US" dirty="0"/>
              <a:t>O</a:t>
            </a:r>
            <a:r>
              <a:rPr lang="en-US" dirty="0" smtClean="0"/>
              <a:t>ur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Imaging Analysis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Functional Requirements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Vendor Evaluation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Recommendation</a:t>
            </a:r>
            <a:endParaRPr lang="en-US" dirty="0" smtClean="0"/>
          </a:p>
          <a:p>
            <a:r>
              <a:rPr lang="en-US" dirty="0" smtClean="0"/>
              <a:t>Functional and Technical Specifications</a:t>
            </a:r>
          </a:p>
          <a:p>
            <a:r>
              <a:rPr lang="en-US" dirty="0" smtClean="0"/>
              <a:t>Implementation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Vendor solution and custom development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QA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done in Spring 2009</a:t>
            </a:r>
          </a:p>
          <a:p>
            <a:pPr lvl="1"/>
            <a:r>
              <a:rPr lang="en-US" dirty="0" smtClean="0"/>
              <a:t>Outsourced implementation in Spring 2010</a:t>
            </a:r>
            <a:endParaRPr lang="en-US" dirty="0"/>
          </a:p>
          <a:p>
            <a:r>
              <a:rPr lang="en-US" dirty="0" smtClean="0"/>
              <a:t>Scope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1950-1994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156 reels of microfilm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113,000 transcripts</a:t>
            </a:r>
          </a:p>
          <a:p>
            <a:r>
              <a:rPr lang="en-US" dirty="0" smtClean="0"/>
              <a:t>Resolution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First implemented as standalone system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Later integrated with new application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66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ofCSS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4854</TotalTime>
  <Words>2441</Words>
  <Application>Microsoft Office PowerPoint</Application>
  <PresentationFormat>On-screen Show (4:3)</PresentationFormat>
  <Paragraphs>539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StateofCSS</vt:lpstr>
      <vt:lpstr>Electronic Transcripts: The Future is Now</vt:lpstr>
      <vt:lpstr>Why Are We Here?</vt:lpstr>
      <vt:lpstr>What are Electronic Transcripts?</vt:lpstr>
      <vt:lpstr>Why Now?</vt:lpstr>
      <vt:lpstr>MIT Before Electronic Transcripts</vt:lpstr>
      <vt:lpstr>MIT After Electronic Transcripts</vt:lpstr>
      <vt:lpstr>What Did We Do?</vt:lpstr>
      <vt:lpstr>What Was Our Process?</vt:lpstr>
      <vt:lpstr>Transcript Imaging</vt:lpstr>
      <vt:lpstr>Imaging - Issues and Challenges</vt:lpstr>
      <vt:lpstr>What Were Our Project Goals?</vt:lpstr>
      <vt:lpstr>How Did We Evaluate Vendors?</vt:lpstr>
      <vt:lpstr>What Did We Get From the Vendor?</vt:lpstr>
      <vt:lpstr>Document Ordering</vt:lpstr>
      <vt:lpstr>Document Security</vt:lpstr>
      <vt:lpstr>Certified Document</vt:lpstr>
      <vt:lpstr>Document Delivery</vt:lpstr>
      <vt:lpstr>Implementation Options</vt:lpstr>
      <vt:lpstr>Vendor Setup</vt:lpstr>
      <vt:lpstr>Authentication</vt:lpstr>
      <vt:lpstr>System Processing</vt:lpstr>
      <vt:lpstr>Manual Processing</vt:lpstr>
      <vt:lpstr>Avow Login</vt:lpstr>
      <vt:lpstr>Avow Account Creation</vt:lpstr>
      <vt:lpstr>Select Document</vt:lpstr>
      <vt:lpstr>Shopping Cart</vt:lpstr>
      <vt:lpstr>Avow Console</vt:lpstr>
      <vt:lpstr>Avow Order Details</vt:lpstr>
      <vt:lpstr>ETP Home</vt:lpstr>
      <vt:lpstr>ETP Transcript Request Search</vt:lpstr>
      <vt:lpstr>ETP Search Results</vt:lpstr>
      <vt:lpstr>ETP Request Details</vt:lpstr>
      <vt:lpstr>Pre-1994 Transcript Search</vt:lpstr>
      <vt:lpstr>Pre-1994 Transcript Details</vt:lpstr>
      <vt:lpstr>Pre-1994 Transcripts Process</vt:lpstr>
      <vt:lpstr>Lessons Learned</vt:lpstr>
      <vt:lpstr>Resources</vt:lpstr>
      <vt:lpstr>Vendors</vt:lpstr>
      <vt:lpstr>Questions?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IS&amp;T Customer Satisfaction Survey</dc:title>
  <dc:creator>Tim McGovern</dc:creator>
  <cp:lastModifiedBy>Matthew S Burfeind</cp:lastModifiedBy>
  <cp:revision>391</cp:revision>
  <cp:lastPrinted>2012-03-09T19:54:10Z</cp:lastPrinted>
  <dcterms:created xsi:type="dcterms:W3CDTF">2010-02-02T21:13:14Z</dcterms:created>
  <dcterms:modified xsi:type="dcterms:W3CDTF">2012-03-14T19:12:01Z</dcterms:modified>
</cp:coreProperties>
</file>