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8" r:id="rId2"/>
  </p:sldMasterIdLst>
  <p:notesMasterIdLst>
    <p:notesMasterId r:id="rId40"/>
  </p:notesMasterIdLst>
  <p:sldIdLst>
    <p:sldId id="256" r:id="rId3"/>
    <p:sldId id="326" r:id="rId4"/>
    <p:sldId id="369" r:id="rId5"/>
    <p:sldId id="294" r:id="rId6"/>
    <p:sldId id="280" r:id="rId7"/>
    <p:sldId id="334" r:id="rId8"/>
    <p:sldId id="270" r:id="rId9"/>
    <p:sldId id="362" r:id="rId10"/>
    <p:sldId id="322" r:id="rId11"/>
    <p:sldId id="329" r:id="rId12"/>
    <p:sldId id="354" r:id="rId13"/>
    <p:sldId id="337" r:id="rId14"/>
    <p:sldId id="365" r:id="rId15"/>
    <p:sldId id="364" r:id="rId16"/>
    <p:sldId id="366" r:id="rId17"/>
    <p:sldId id="359" r:id="rId18"/>
    <p:sldId id="368" r:id="rId19"/>
    <p:sldId id="349" r:id="rId20"/>
    <p:sldId id="360" r:id="rId21"/>
    <p:sldId id="351" r:id="rId22"/>
    <p:sldId id="352" r:id="rId23"/>
    <p:sldId id="355" r:id="rId24"/>
    <p:sldId id="338" r:id="rId25"/>
    <p:sldId id="339" r:id="rId26"/>
    <p:sldId id="340" r:id="rId27"/>
    <p:sldId id="341" r:id="rId28"/>
    <p:sldId id="356" r:id="rId29"/>
    <p:sldId id="357" r:id="rId30"/>
    <p:sldId id="361" r:id="rId31"/>
    <p:sldId id="342" r:id="rId32"/>
    <p:sldId id="343" r:id="rId33"/>
    <p:sldId id="344" r:id="rId34"/>
    <p:sldId id="345" r:id="rId35"/>
    <p:sldId id="346" r:id="rId36"/>
    <p:sldId id="336" r:id="rId37"/>
    <p:sldId id="358" r:id="rId38"/>
    <p:sldId id="293" r:id="rId39"/>
  </p:sldIdLst>
  <p:sldSz cx="9144000" cy="6858000" type="screen4x3"/>
  <p:notesSz cx="700405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CC66FF"/>
    <a:srgbClr val="3EAF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6134" autoAdjust="0"/>
  </p:normalViewPr>
  <p:slideViewPr>
    <p:cSldViewPr>
      <p:cViewPr>
        <p:scale>
          <a:sx n="100" d="100"/>
          <a:sy n="100" d="100"/>
        </p:scale>
        <p:origin x="-258" y="384"/>
      </p:cViewPr>
      <p:guideLst>
        <p:guide orient="horz" pos="2160"/>
        <p:guide pos="2880"/>
      </p:guideLst>
    </p:cSldViewPr>
  </p:slideViewPr>
  <p:outlineViewPr>
    <p:cViewPr>
      <p:scale>
        <a:sx n="33" d="100"/>
        <a:sy n="33" d="100"/>
      </p:scale>
      <p:origin x="36"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5619" cy="464184"/>
          </a:xfrm>
          <a:prstGeom prst="rect">
            <a:avLst/>
          </a:prstGeom>
        </p:spPr>
        <p:txBody>
          <a:bodyPr vert="horz" lIns="91614" tIns="45807" rIns="91614" bIns="45807"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6840" y="0"/>
            <a:ext cx="3035619" cy="464184"/>
          </a:xfrm>
          <a:prstGeom prst="rect">
            <a:avLst/>
          </a:prstGeom>
        </p:spPr>
        <p:txBody>
          <a:bodyPr vert="horz" lIns="91614" tIns="45807" rIns="91614" bIns="45807" rtlCol="0"/>
          <a:lstStyle>
            <a:lvl1pPr algn="r" fontAlgn="auto">
              <a:spcBef>
                <a:spcPts val="0"/>
              </a:spcBef>
              <a:spcAft>
                <a:spcPts val="0"/>
              </a:spcAft>
              <a:defRPr sz="1200">
                <a:latin typeface="+mn-lt"/>
                <a:cs typeface="+mn-cs"/>
              </a:defRPr>
            </a:lvl1pPr>
          </a:lstStyle>
          <a:p>
            <a:pPr>
              <a:defRPr/>
            </a:pPr>
            <a:fld id="{CD818511-11EE-45D6-9878-162E2A5D3537}" type="datetimeFigureOut">
              <a:rPr lang="en-US"/>
              <a:pPr>
                <a:defRPr/>
              </a:pPr>
              <a:t>3/15/2012</a:t>
            </a:fld>
            <a:endParaRPr lang="en-US"/>
          </a:p>
        </p:txBody>
      </p:sp>
      <p:sp>
        <p:nvSpPr>
          <p:cNvPr id="4" name="Slide Image Placeholder 3"/>
          <p:cNvSpPr>
            <a:spLocks noGrp="1" noRot="1" noChangeAspect="1"/>
          </p:cNvSpPr>
          <p:nvPr>
            <p:ph type="sldImg" idx="2"/>
          </p:nvPr>
        </p:nvSpPr>
        <p:spPr>
          <a:xfrm>
            <a:off x="1177925" y="698500"/>
            <a:ext cx="4648200" cy="3486150"/>
          </a:xfrm>
          <a:prstGeom prst="rect">
            <a:avLst/>
          </a:prstGeom>
          <a:noFill/>
          <a:ln w="12700">
            <a:solidFill>
              <a:prstClr val="black"/>
            </a:solidFill>
          </a:ln>
        </p:spPr>
        <p:txBody>
          <a:bodyPr vert="horz" lIns="91614" tIns="45807" rIns="91614" bIns="45807" rtlCol="0" anchor="ctr"/>
          <a:lstStyle/>
          <a:p>
            <a:pPr lvl="0"/>
            <a:endParaRPr lang="en-US" noProof="0"/>
          </a:p>
        </p:txBody>
      </p:sp>
      <p:sp>
        <p:nvSpPr>
          <p:cNvPr id="5" name="Notes Placeholder 4"/>
          <p:cNvSpPr>
            <a:spLocks noGrp="1"/>
          </p:cNvSpPr>
          <p:nvPr>
            <p:ph type="body" sz="quarter" idx="3"/>
          </p:nvPr>
        </p:nvSpPr>
        <p:spPr>
          <a:xfrm>
            <a:off x="700405" y="4416108"/>
            <a:ext cx="5603240" cy="4182427"/>
          </a:xfrm>
          <a:prstGeom prst="rect">
            <a:avLst/>
          </a:prstGeom>
        </p:spPr>
        <p:txBody>
          <a:bodyPr vert="horz" lIns="91614" tIns="45807" rIns="91614" bIns="4580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30627"/>
            <a:ext cx="3035619" cy="464184"/>
          </a:xfrm>
          <a:prstGeom prst="rect">
            <a:avLst/>
          </a:prstGeom>
        </p:spPr>
        <p:txBody>
          <a:bodyPr vert="horz" lIns="91614" tIns="45807" rIns="91614" bIns="45807"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6840" y="8830627"/>
            <a:ext cx="3035619" cy="464184"/>
          </a:xfrm>
          <a:prstGeom prst="rect">
            <a:avLst/>
          </a:prstGeom>
        </p:spPr>
        <p:txBody>
          <a:bodyPr vert="horz" lIns="91614" tIns="45807" rIns="91614" bIns="45807" rtlCol="0" anchor="b"/>
          <a:lstStyle>
            <a:lvl1pPr algn="r" fontAlgn="auto">
              <a:spcBef>
                <a:spcPts val="0"/>
              </a:spcBef>
              <a:spcAft>
                <a:spcPts val="0"/>
              </a:spcAft>
              <a:defRPr sz="1200">
                <a:latin typeface="+mn-lt"/>
                <a:cs typeface="+mn-cs"/>
              </a:defRPr>
            </a:lvl1pPr>
          </a:lstStyle>
          <a:p>
            <a:pPr>
              <a:defRPr/>
            </a:pPr>
            <a:fld id="{4C29E9F3-681E-4A00-ABE4-ED5AA8D97F86}" type="slidenum">
              <a:rPr lang="en-US"/>
              <a:pPr>
                <a:defRPr/>
              </a:pPr>
              <a:t>‹#›</a:t>
            </a:fld>
            <a:endParaRPr lang="en-US"/>
          </a:p>
        </p:txBody>
      </p:sp>
    </p:spTree>
    <p:extLst>
      <p:ext uri="{BB962C8B-B14F-4D97-AF65-F5344CB8AC3E}">
        <p14:creationId xmlns:p14="http://schemas.microsoft.com/office/powerpoint/2010/main" val="28016793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29E9F3-681E-4A00-ABE4-ED5AA8D97F86}"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29E9F3-681E-4A00-ABE4-ED5AA8D97F86}" type="slidenum">
              <a:rPr lang="en-US" smtClean="0"/>
              <a:pPr>
                <a:defRPr/>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 in the Audience</a:t>
            </a:r>
          </a:p>
          <a:p>
            <a:endParaRPr lang="en-US" dirty="0" smtClean="0"/>
          </a:p>
          <a:p>
            <a:r>
              <a:rPr lang="en-US" dirty="0" smtClean="0"/>
              <a:t>Why</a:t>
            </a:r>
            <a:r>
              <a:rPr lang="en-US" baseline="0" dirty="0" smtClean="0"/>
              <a:t> are they pursuing a PM Culture?</a:t>
            </a:r>
          </a:p>
          <a:p>
            <a:r>
              <a:rPr lang="en-US" baseline="0" dirty="0" smtClean="0"/>
              <a:t>What kind of challenges are they facing?</a:t>
            </a:r>
          </a:p>
          <a:p>
            <a:r>
              <a:rPr lang="en-US" baseline="0" dirty="0" smtClean="0"/>
              <a:t>What is motivating the need?</a:t>
            </a:r>
            <a:endParaRPr lang="en-US" dirty="0"/>
          </a:p>
        </p:txBody>
      </p:sp>
      <p:sp>
        <p:nvSpPr>
          <p:cNvPr id="4" name="Slide Number Placeholder 3"/>
          <p:cNvSpPr>
            <a:spLocks noGrp="1"/>
          </p:cNvSpPr>
          <p:nvPr>
            <p:ph type="sldNum" sz="quarter" idx="10"/>
          </p:nvPr>
        </p:nvSpPr>
        <p:spPr/>
        <p:txBody>
          <a:bodyPr/>
          <a:lstStyle/>
          <a:p>
            <a:pPr>
              <a:defRPr/>
            </a:pPr>
            <a:fld id="{4C29E9F3-681E-4A00-ABE4-ED5AA8D97F86}"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Bring in the Audience</a:t>
            </a:r>
          </a:p>
          <a:p>
            <a:endParaRPr lang="en-US" dirty="0" smtClean="0"/>
          </a:p>
          <a:p>
            <a:r>
              <a:rPr lang="en-US" dirty="0" smtClean="0"/>
              <a:t>Why</a:t>
            </a:r>
            <a:r>
              <a:rPr lang="en-US" baseline="0" dirty="0" smtClean="0"/>
              <a:t> are they pursuing a PM Culture?</a:t>
            </a:r>
          </a:p>
          <a:p>
            <a:r>
              <a:rPr lang="en-US" baseline="0" dirty="0" smtClean="0"/>
              <a:t>What kind of challenges are they facing?</a:t>
            </a:r>
          </a:p>
          <a:p>
            <a:r>
              <a:rPr lang="en-US" baseline="0" dirty="0" smtClean="0"/>
              <a:t>What is motivating the need?</a:t>
            </a:r>
            <a:endParaRPr lang="en-US" dirty="0"/>
          </a:p>
        </p:txBody>
      </p:sp>
      <p:sp>
        <p:nvSpPr>
          <p:cNvPr id="4" name="Slide Number Placeholder 3"/>
          <p:cNvSpPr>
            <a:spLocks noGrp="1"/>
          </p:cNvSpPr>
          <p:nvPr>
            <p:ph type="sldNum" sz="quarter" idx="10"/>
          </p:nvPr>
        </p:nvSpPr>
        <p:spPr/>
        <p:txBody>
          <a:bodyPr/>
          <a:lstStyle/>
          <a:p>
            <a:pPr>
              <a:defRPr/>
            </a:pPr>
            <a:fld id="{4C29E9F3-681E-4A00-ABE4-ED5AA8D97F86}"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29E9F3-681E-4A00-ABE4-ED5AA8D97F86}" type="slidenum">
              <a:rPr lang="en-US" smtClean="0"/>
              <a:pPr>
                <a:defRPr/>
              </a:pPr>
              <a:t>37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r>
              <a:rPr lang="en-US" smtClean="0"/>
              <a:t>IT Resource Allocation – Before &amp; After implementing a PPM system                                   NERCOMP 2012 </a:t>
            </a: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E77DB239-4014-48A0-AFB5-818AAA7EC33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a:xfrm>
            <a:off x="5943600" y="4495800"/>
            <a:ext cx="2667000" cy="365125"/>
          </a:xfrm>
          <a:prstGeom prst="rect">
            <a:avLst/>
          </a:prstGeom>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r>
              <a:rPr lang="en-US" smtClean="0"/>
              <a:t>IT Resource Allocation – Before &amp; After implementing a PPM system                                   NERCOMP 2012 </a:t>
            </a:r>
            <a:endParaRPr lang="en-US"/>
          </a:p>
        </p:txBody>
      </p:sp>
      <p:sp>
        <p:nvSpPr>
          <p:cNvPr id="6" name="Slide Number Placeholder 22"/>
          <p:cNvSpPr>
            <a:spLocks noGrp="1"/>
          </p:cNvSpPr>
          <p:nvPr>
            <p:ph type="sldNum" sz="quarter" idx="12"/>
          </p:nvPr>
        </p:nvSpPr>
        <p:spPr/>
        <p:txBody>
          <a:bodyPr/>
          <a:lstStyle>
            <a:lvl1pPr>
              <a:defRPr/>
            </a:lvl1pPr>
          </a:lstStyle>
          <a:p>
            <a:pPr>
              <a:defRPr/>
            </a:pPr>
            <a:fld id="{66A10BC3-8BAE-42CE-8DF2-C5735F7A0D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smtClean="0"/>
              <a:t>IT Resource Allocation – Before &amp; After implementing a PPM system                                   NERCOMP 2012 </a:t>
            </a: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981AAD34-5F15-4759-92C2-C84B8ACCDCE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Title 7"/>
          <p:cNvSpPr>
            <a:spLocks noGrp="1"/>
          </p:cNvSpPr>
          <p:nvPr>
            <p:ph type="ctrTitle"/>
          </p:nvPr>
        </p:nvSpPr>
        <p:spPr>
          <a:xfrm>
            <a:off x="2362200" y="4038600"/>
            <a:ext cx="6477000" cy="1828800"/>
          </a:xfrm>
          <a:solidFill>
            <a:schemeClr val="accent3"/>
          </a:solidFill>
        </p:spPr>
        <p:txBody>
          <a:bodyPr anchor="b"/>
          <a:lstStyle>
            <a:lvl1pPr>
              <a:defRPr cap="none" baseline="0"/>
            </a:lvl1pPr>
          </a:lstStyle>
          <a:p>
            <a:r>
              <a:rPr lang="en-US" dirty="0" smtClean="0"/>
              <a:t>Click to edit Master title style</a:t>
            </a:r>
            <a:endParaRPr lang="en-US" dirty="0"/>
          </a:p>
        </p:txBody>
      </p:sp>
      <p:sp>
        <p:nvSpPr>
          <p:cNvPr id="12" name="TextBox 3"/>
          <p:cNvSpPr txBox="1">
            <a:spLocks noChangeArrowheads="1"/>
          </p:cNvSpPr>
          <p:nvPr userDrawn="1"/>
        </p:nvSpPr>
        <p:spPr bwMode="auto">
          <a:xfrm>
            <a:off x="0" y="6096000"/>
            <a:ext cx="2209800" cy="646113"/>
          </a:xfrm>
          <a:prstGeom prst="rect">
            <a:avLst/>
          </a:prstGeom>
          <a:noFill/>
          <a:ln w="9525">
            <a:noFill/>
            <a:miter lim="800000"/>
            <a:headEnd/>
            <a:tailEnd/>
          </a:ln>
        </p:spPr>
        <p:txBody>
          <a:bodyPr>
            <a:spAutoFit/>
          </a:bodyPr>
          <a:lstStyle/>
          <a:p>
            <a:pPr fontAlgn="auto">
              <a:spcBef>
                <a:spcPts val="0"/>
              </a:spcBef>
              <a:spcAft>
                <a:spcPts val="0"/>
              </a:spcAft>
            </a:pPr>
            <a:r>
              <a:rPr lang="en-US" dirty="0">
                <a:solidFill>
                  <a:prstClr val="white"/>
                </a:solidFill>
                <a:latin typeface="Gill Sans MT" pitchFamily="34" charset="0"/>
                <a:cs typeface="+mn-cs"/>
              </a:rPr>
              <a:t>IT for Higher Education</a:t>
            </a:r>
          </a:p>
        </p:txBody>
      </p:sp>
      <p:pic>
        <p:nvPicPr>
          <p:cNvPr id="13" name="Picture 4" descr="it_ppt_footer_2.gif"/>
          <p:cNvPicPr>
            <a:picLocks noChangeAspect="1"/>
          </p:cNvPicPr>
          <p:nvPr userDrawn="1"/>
        </p:nvPicPr>
        <p:blipFill>
          <a:blip r:embed="rId3" cstate="print"/>
          <a:srcRect/>
          <a:stretch>
            <a:fillRect/>
          </a:stretch>
        </p:blipFill>
        <p:spPr bwMode="auto">
          <a:xfrm>
            <a:off x="4724400" y="6080125"/>
            <a:ext cx="4362450" cy="625475"/>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2"/>
          </p:nvPr>
        </p:nvSpPr>
        <p:spPr/>
        <p:txBody>
          <a:bodyPr/>
          <a:lstStyle>
            <a:lvl1pPr>
              <a:defRPr/>
            </a:lvl1pPr>
          </a:lstStyle>
          <a:p>
            <a:pPr>
              <a:defRPr/>
            </a:pPr>
            <a:fld id="{AF6F1AD3-F32F-41D1-A537-987CBDAD28B7}" type="slidenum">
              <a:rPr lang="en-US"/>
              <a:pPr>
                <a:defRPr/>
              </a:pPr>
              <a:t>‹#›</a:t>
            </a:fld>
            <a:endParaRPr lang="en-US"/>
          </a:p>
        </p:txBody>
      </p:sp>
      <p:sp>
        <p:nvSpPr>
          <p:cNvPr id="7" name="Rectangle 6"/>
          <p:cNvSpPr/>
          <p:nvPr userDrawn="1"/>
        </p:nvSpPr>
        <p:spPr>
          <a:xfrm>
            <a:off x="0" y="6248400"/>
            <a:ext cx="91440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TextBox 7"/>
          <p:cNvSpPr txBox="1">
            <a:spLocks noChangeArrowheads="1"/>
          </p:cNvSpPr>
          <p:nvPr userDrawn="1"/>
        </p:nvSpPr>
        <p:spPr bwMode="auto">
          <a:xfrm>
            <a:off x="457200" y="6400800"/>
            <a:ext cx="3886200" cy="369888"/>
          </a:xfrm>
          <a:prstGeom prst="rect">
            <a:avLst/>
          </a:prstGeom>
          <a:noFill/>
          <a:ln w="9525">
            <a:noFill/>
            <a:miter lim="800000"/>
            <a:headEnd/>
            <a:tailEnd/>
          </a:ln>
        </p:spPr>
        <p:txBody>
          <a:bodyPr>
            <a:spAutoFit/>
          </a:bodyPr>
          <a:lstStyle/>
          <a:p>
            <a:pPr fontAlgn="auto">
              <a:spcBef>
                <a:spcPts val="0"/>
              </a:spcBef>
              <a:spcAft>
                <a:spcPts val="0"/>
              </a:spcAft>
            </a:pPr>
            <a:r>
              <a:rPr lang="en-US">
                <a:solidFill>
                  <a:prstClr val="white"/>
                </a:solidFill>
                <a:latin typeface="Tw Cen MT" pitchFamily="34" charset="0"/>
                <a:cs typeface="+mn-cs"/>
              </a:rPr>
              <a:t>Confidential – Internal Use Only</a:t>
            </a:r>
          </a:p>
        </p:txBody>
      </p:sp>
      <p:pic>
        <p:nvPicPr>
          <p:cNvPr id="10" name="Picture 7" descr="it_ppt_footer_2.gif"/>
          <p:cNvPicPr>
            <a:picLocks noChangeAspect="1"/>
          </p:cNvPicPr>
          <p:nvPr userDrawn="1"/>
        </p:nvPicPr>
        <p:blipFill>
          <a:blip r:embed="rId2" cstate="print"/>
          <a:srcRect/>
          <a:stretch>
            <a:fillRect/>
          </a:stretch>
        </p:blipFill>
        <p:spPr bwMode="auto">
          <a:xfrm>
            <a:off x="4724400" y="6248400"/>
            <a:ext cx="4362450" cy="609600"/>
          </a:xfrm>
          <a:prstGeom prst="rect">
            <a:avLst/>
          </a:prstGeom>
          <a:noFill/>
          <a:ln w="9525">
            <a:noFill/>
            <a:miter lim="800000"/>
            <a:headEnd/>
            <a:tailEnd/>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solidFill>
                <a:srgbClr val="FFFFFF"/>
              </a:solidFill>
            </a:endParaRPr>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EFC08165-C4ED-4151-A2F6-25986E6F0941}"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r>
              <a:rPr lang="en-US" smtClean="0">
                <a:solidFill>
                  <a:srgbClr val="FFFFFF"/>
                </a:solidFill>
              </a:rPr>
              <a:t>IT Resource Allocation – Before &amp; After implementing a PPM system                                   NERCOMP 2012 </a:t>
            </a:r>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solidFill>
                <a:srgbClr val="FFFFFF"/>
              </a:solidFill>
            </a:endParaRPr>
          </a:p>
        </p:txBody>
      </p:sp>
      <p:sp>
        <p:nvSpPr>
          <p:cNvPr id="6" name="Slide Number Placeholder 9"/>
          <p:cNvSpPr>
            <a:spLocks noGrp="1"/>
          </p:cNvSpPr>
          <p:nvPr>
            <p:ph type="sldNum" sz="quarter" idx="11"/>
          </p:nvPr>
        </p:nvSpPr>
        <p:spPr/>
        <p:txBody>
          <a:bodyPr rtlCol="0"/>
          <a:lstStyle>
            <a:lvl1pPr>
              <a:defRPr/>
            </a:lvl1pPr>
          </a:lstStyle>
          <a:p>
            <a:pPr>
              <a:defRPr/>
            </a:pPr>
            <a:fld id="{8B9BD885-5534-44AB-A211-DA046C5F2A92}"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r>
              <a:rPr lang="en-US" smtClean="0">
                <a:solidFill>
                  <a:srgbClr val="FFFFFF"/>
                </a:solidFill>
              </a:rPr>
              <a:t>IT Resource Allocation – Before &amp; After implementing a PPM system                                   NERCOMP 2012 </a:t>
            </a:r>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solidFill>
                <a:srgbClr val="FFFFFF"/>
              </a:solidFill>
            </a:endParaRPr>
          </a:p>
        </p:txBody>
      </p:sp>
      <p:sp>
        <p:nvSpPr>
          <p:cNvPr id="8" name="Slide Number Placeholder 11"/>
          <p:cNvSpPr>
            <a:spLocks noGrp="1"/>
          </p:cNvSpPr>
          <p:nvPr>
            <p:ph type="sldNum" sz="quarter" idx="11"/>
          </p:nvPr>
        </p:nvSpPr>
        <p:spPr/>
        <p:txBody>
          <a:bodyPr rtlCol="0"/>
          <a:lstStyle>
            <a:lvl1pPr>
              <a:defRPr/>
            </a:lvl1pPr>
          </a:lstStyle>
          <a:p>
            <a:pPr>
              <a:defRPr/>
            </a:pPr>
            <a:fld id="{C62A16E4-3ABF-4239-9373-97ADE1B1BA3A}"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r>
              <a:rPr lang="en-US" smtClean="0">
                <a:solidFill>
                  <a:srgbClr val="FFFFFF"/>
                </a:solidFill>
              </a:rPr>
              <a:t>IT Resource Allocation – Before &amp; After implementing a PPM system                                   NERCOMP 2012 </a:t>
            </a:r>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4" name="Footer Placeholder 2"/>
          <p:cNvSpPr>
            <a:spLocks noGrp="1"/>
          </p:cNvSpPr>
          <p:nvPr>
            <p:ph type="ftr" sz="quarter" idx="11"/>
          </p:nvPr>
        </p:nvSpPr>
        <p:spPr/>
        <p:txBody>
          <a:bodyPr/>
          <a:lstStyle>
            <a:lvl1pPr>
              <a:defRPr/>
            </a:lvl1pPr>
          </a:lstStyle>
          <a:p>
            <a:pPr>
              <a:defRPr/>
            </a:pPr>
            <a:r>
              <a:rPr lang="en-US" smtClean="0">
                <a:solidFill>
                  <a:srgbClr val="FFFFFF"/>
                </a:solidFill>
              </a:rPr>
              <a:t>IT Resource Allocation – Before &amp; After implementing a PPM system                                   NERCOMP 2012 </a:t>
            </a:r>
            <a:endParaRPr lang="en-US">
              <a:solidFill>
                <a:srgbClr val="FFFFFF"/>
              </a:solidFill>
            </a:endParaRPr>
          </a:p>
        </p:txBody>
      </p:sp>
      <p:sp>
        <p:nvSpPr>
          <p:cNvPr id="5" name="Slide Number Placeholder 22"/>
          <p:cNvSpPr>
            <a:spLocks noGrp="1"/>
          </p:cNvSpPr>
          <p:nvPr>
            <p:ph type="sldNum" sz="quarter" idx="12"/>
          </p:nvPr>
        </p:nvSpPr>
        <p:spPr/>
        <p:txBody>
          <a:bodyPr/>
          <a:lstStyle>
            <a:lvl1pPr>
              <a:defRPr/>
            </a:lvl1pPr>
          </a:lstStyle>
          <a:p>
            <a:pPr>
              <a:defRPr/>
            </a:pPr>
            <a:fld id="{AFAFE408-509F-4B6B-B5A8-CEF8735F0666}"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pPr>
              <a:defRPr/>
            </a:pPr>
            <a:r>
              <a:rPr lang="en-US" smtClean="0">
                <a:solidFill>
                  <a:srgbClr val="FFFFFF"/>
                </a:solidFill>
              </a:rPr>
              <a:t>IT Resource Allocation – Before &amp; After implementing a PPM system                                   NERCOMP 2012 </a:t>
            </a:r>
            <a:endParaRPr lang="en-US">
              <a:solidFill>
                <a:srgbClr val="FFFFFF"/>
              </a:solidFill>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5826D62-5C1F-4BFD-9EEF-8933FA6A4C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6" name="Footer Placeholder 2"/>
          <p:cNvSpPr>
            <a:spLocks noGrp="1"/>
          </p:cNvSpPr>
          <p:nvPr>
            <p:ph type="ftr" sz="quarter" idx="11"/>
          </p:nvPr>
        </p:nvSpPr>
        <p:spPr/>
        <p:txBody>
          <a:bodyPr/>
          <a:lstStyle>
            <a:lvl1pPr>
              <a:defRPr/>
            </a:lvl1pPr>
          </a:lstStyle>
          <a:p>
            <a:pPr>
              <a:defRPr/>
            </a:pPr>
            <a:r>
              <a:rPr lang="en-US" smtClean="0">
                <a:solidFill>
                  <a:srgbClr val="FFFFFF"/>
                </a:solidFill>
              </a:rPr>
              <a:t>IT Resource Allocation – Before &amp; After implementing a PPM system                                   NERCOMP 2012 </a:t>
            </a:r>
            <a:endParaRPr lang="en-US">
              <a:solidFill>
                <a:srgbClr val="FFFFFF"/>
              </a:solidFill>
            </a:endParaRPr>
          </a:p>
        </p:txBody>
      </p:sp>
      <p:sp>
        <p:nvSpPr>
          <p:cNvPr id="7" name="Slide Number Placeholder 22"/>
          <p:cNvSpPr>
            <a:spLocks noGrp="1"/>
          </p:cNvSpPr>
          <p:nvPr>
            <p:ph type="sldNum" sz="quarter" idx="12"/>
          </p:nvPr>
        </p:nvSpPr>
        <p:spPr/>
        <p:txBody>
          <a:bodyPr/>
          <a:lstStyle>
            <a:lvl1pPr>
              <a:defRPr/>
            </a:lvl1pPr>
          </a:lstStyle>
          <a:p>
            <a:pPr>
              <a:defRPr/>
            </a:pPr>
            <a:fld id="{EA877601-4548-4504-9D43-A68795E2084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lvl1pPr>
              <a:defRPr baseline="0">
                <a:solidFill>
                  <a:schemeClr val="tx1"/>
                </a:solidFill>
              </a:defRPr>
            </a:lvl1p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600200"/>
            <a:ext cx="8153400" cy="4495800"/>
          </a:xfrm>
        </p:spPr>
        <p:txBody>
          <a:bodyPr/>
          <a:lstStyle>
            <a:lvl1pPr>
              <a:defRPr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2"/>
          <p:cNvSpPr>
            <a:spLocks noGrp="1"/>
          </p:cNvSpPr>
          <p:nvPr>
            <p:ph type="ftr" sz="quarter" idx="11"/>
          </p:nvPr>
        </p:nvSpPr>
        <p:spPr>
          <a:xfrm>
            <a:off x="609600" y="6492875"/>
            <a:ext cx="8229600" cy="365125"/>
          </a:xfrm>
        </p:spPr>
        <p:txBody>
          <a:bodyPr/>
          <a:lstStyle>
            <a:lvl1pPr>
              <a:defRPr>
                <a:solidFill>
                  <a:schemeClr val="tx1"/>
                </a:solidFill>
              </a:defRPr>
            </a:lvl1pPr>
          </a:lstStyle>
          <a:p>
            <a:pPr algn="l">
              <a:defRPr/>
            </a:pPr>
            <a:r>
              <a:rPr lang="en-US" smtClean="0"/>
              <a:t>IT Resource Allocation – Before &amp; After implementing a PPM system                                   NERCOMP 2012 </a:t>
            </a: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2BEC5671-520E-41EB-A3C6-CEEDF22F794D}"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solidFill>
                <a:srgbClr val="FFFFFF"/>
              </a:solidFill>
            </a:endParaRPr>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56DCDFBA-0ACA-424D-9FAD-EF4F9DFDAE08}"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smtClean="0">
                <a:solidFill>
                  <a:srgbClr val="FFFFFF"/>
                </a:solidFill>
              </a:rPr>
              <a:t>IT Resource Allocation – Before &amp; After implementing a PPM system                                   NERCOMP 2012 </a:t>
            </a:r>
            <a:endParaRPr lang="en-US">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solidFill>
                <a:srgbClr val="FFFFFF"/>
              </a:solidFill>
            </a:endParaRPr>
          </a:p>
        </p:txBody>
      </p:sp>
      <p:sp>
        <p:nvSpPr>
          <p:cNvPr id="5" name="Footer Placeholder 2"/>
          <p:cNvSpPr>
            <a:spLocks noGrp="1"/>
          </p:cNvSpPr>
          <p:nvPr>
            <p:ph type="ftr" sz="quarter" idx="11"/>
          </p:nvPr>
        </p:nvSpPr>
        <p:spPr/>
        <p:txBody>
          <a:bodyPr/>
          <a:lstStyle>
            <a:lvl1pPr>
              <a:defRPr/>
            </a:lvl1pPr>
          </a:lstStyle>
          <a:p>
            <a:pPr>
              <a:defRPr/>
            </a:pPr>
            <a:r>
              <a:rPr lang="en-US" smtClean="0">
                <a:solidFill>
                  <a:srgbClr val="FFFFFF"/>
                </a:solidFill>
              </a:rPr>
              <a:t>IT Resource Allocation – Before &amp; After implementing a PPM system                                   NERCOMP 2012 </a:t>
            </a:r>
            <a:endParaRPr lang="en-US">
              <a:solidFill>
                <a:srgbClr val="FFFFFF"/>
              </a:solidFill>
            </a:endParaRPr>
          </a:p>
        </p:txBody>
      </p:sp>
      <p:sp>
        <p:nvSpPr>
          <p:cNvPr id="6" name="Slide Number Placeholder 22"/>
          <p:cNvSpPr>
            <a:spLocks noGrp="1"/>
          </p:cNvSpPr>
          <p:nvPr>
            <p:ph type="sldNum" sz="quarter" idx="12"/>
          </p:nvPr>
        </p:nvSpPr>
        <p:spPr/>
        <p:txBody>
          <a:bodyPr/>
          <a:lstStyle>
            <a:lvl1pPr>
              <a:defRPr/>
            </a:lvl1pPr>
          </a:lstStyle>
          <a:p>
            <a:pPr>
              <a:defRPr/>
            </a:pPr>
            <a:fld id="{74BAE52F-5DC1-4EFF-BFCD-E8A92420A72C}"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solidFill>
                <a:srgbClr val="FFFFFF"/>
              </a:solidFill>
            </a:endParaRPr>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r>
              <a:rPr lang="en-US" smtClean="0">
                <a:solidFill>
                  <a:srgbClr val="FFFFFF"/>
                </a:solidFill>
              </a:rPr>
              <a:t>IT Resource Allocation – Before &amp; After implementing a PPM system                                   NERCOMP 2012 </a:t>
            </a:r>
            <a:endParaRPr lang="en-US">
              <a:solidFill>
                <a:srgbClr val="FFFFFF"/>
              </a:solidFill>
            </a:endParaRPr>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5913B8CC-2181-4A64-A88E-13E65A2FD2E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r>
              <a:rPr lang="en-US" smtClean="0">
                <a:solidFill>
                  <a:srgbClr val="FFFFFF"/>
                </a:solidFill>
              </a:rPr>
              <a:t>IT Resource Allocation – Before &amp; After implementing a PPM system                                   NERCOMP 2012 </a:t>
            </a:r>
            <a:endParaRPr lang="en-US">
              <a:solidFill>
                <a:srgbClr val="FFFFFF"/>
              </a:solidFill>
            </a:endParaRPr>
          </a:p>
        </p:txBody>
      </p:sp>
      <p:sp>
        <p:nvSpPr>
          <p:cNvPr id="6" name="Slide Number Placeholder 5"/>
          <p:cNvSpPr>
            <a:spLocks noGrp="1"/>
          </p:cNvSpPr>
          <p:nvPr>
            <p:ph type="sldNum" sz="quarter" idx="12"/>
          </p:nvPr>
        </p:nvSpPr>
        <p:spPr/>
        <p:txBody>
          <a:bodyPr/>
          <a:lstStyle/>
          <a:p>
            <a:fld id="{CAB6EDAD-C5F1-4260-AAB6-33EA2D8B415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5943600" y="4495800"/>
            <a:ext cx="2667000" cy="365125"/>
          </a:xfrm>
          <a:prstGeom prst="rect">
            <a:avLst/>
          </a:prstGeom>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AB68711B-3B71-41EF-81ED-CF837EB74073}"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r>
              <a:rPr lang="en-US" smtClean="0"/>
              <a:t>IT Resource Allocation – Before &amp; After implementing a PPM system                                   NERCOMP 2012 </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9" name="Content Placeholder 8"/>
          <p:cNvSpPr>
            <a:spLocks noGrp="1"/>
          </p:cNvSpPr>
          <p:nvPr>
            <p:ph sz="quarter" idx="1"/>
          </p:nvPr>
        </p:nvSpPr>
        <p:spPr>
          <a:xfrm>
            <a:off x="609600" y="1589567"/>
            <a:ext cx="38862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5943600" y="4495800"/>
            <a:ext cx="2667000" cy="365125"/>
          </a:xfrm>
          <a:prstGeom prst="rect">
            <a:avLst/>
          </a:prstGeom>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0419C35D-8B0D-4112-845F-E7D3C647EB03}"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r>
              <a:rPr lang="en-US" smtClean="0"/>
              <a:t>IT Resource Allocation – Before &amp; After implementing a PPM system                                   NERCOMP 2012 </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a:xfrm>
            <a:off x="5943600" y="4495800"/>
            <a:ext cx="2667000" cy="365125"/>
          </a:xfrm>
          <a:prstGeom prst="rect">
            <a:avLst/>
          </a:prstGeom>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51BF55DE-5350-4125-9AD1-AF3860348719}"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r>
              <a:rPr lang="en-US" smtClean="0"/>
              <a:t>IT Resource Allocation – Before &amp; After implementing a PPM system                                   NERCOMP 2012 </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a:xfrm>
            <a:off x="5943600" y="4495800"/>
            <a:ext cx="2667000" cy="365125"/>
          </a:xfrm>
          <a:prstGeom prst="rect">
            <a:avLst/>
          </a:prstGeom>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r>
              <a:rPr lang="en-US" smtClean="0"/>
              <a:t>IT Resource Allocation – Before &amp; After implementing a PPM system                                   NERCOMP 2012 </a:t>
            </a:r>
            <a:endParaRPr lang="en-US"/>
          </a:p>
        </p:txBody>
      </p:sp>
      <p:sp>
        <p:nvSpPr>
          <p:cNvPr id="5" name="Slide Number Placeholder 22"/>
          <p:cNvSpPr>
            <a:spLocks noGrp="1"/>
          </p:cNvSpPr>
          <p:nvPr>
            <p:ph type="sldNum" sz="quarter" idx="12"/>
          </p:nvPr>
        </p:nvSpPr>
        <p:spPr/>
        <p:txBody>
          <a:bodyPr/>
          <a:lstStyle>
            <a:lvl1pPr>
              <a:defRPr/>
            </a:lvl1pPr>
          </a:lstStyle>
          <a:p>
            <a:pPr>
              <a:defRPr/>
            </a:pPr>
            <a:fld id="{67D33B3F-7D7D-4C8C-9356-F339A55036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43600" y="4495800"/>
            <a:ext cx="2667000" cy="365125"/>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smtClean="0"/>
              <a:t>IT Resource Allocation – Before &amp; After implementing a PPM system                                   NERCOMP 2012 </a:t>
            </a: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29986BE6-32CB-4330-AD2F-E17F8C73A4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a:xfrm>
            <a:off x="5943600" y="4495800"/>
            <a:ext cx="2667000" cy="365125"/>
          </a:xfrm>
          <a:prstGeom prst="rect">
            <a:avLst/>
          </a:prstGeom>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r>
              <a:rPr lang="en-US" smtClean="0"/>
              <a:t>IT Resource Allocation – Before &amp; After implementing a PPM system                                   NERCOMP 2012 </a:t>
            </a:r>
            <a:endParaRPr lang="en-US"/>
          </a:p>
        </p:txBody>
      </p:sp>
      <p:sp>
        <p:nvSpPr>
          <p:cNvPr id="7" name="Slide Number Placeholder 22"/>
          <p:cNvSpPr>
            <a:spLocks noGrp="1"/>
          </p:cNvSpPr>
          <p:nvPr>
            <p:ph type="sldNum" sz="quarter" idx="12"/>
          </p:nvPr>
        </p:nvSpPr>
        <p:spPr/>
        <p:txBody>
          <a:bodyPr/>
          <a:lstStyle>
            <a:lvl1pPr>
              <a:defRPr/>
            </a:lvl1pPr>
          </a:lstStyle>
          <a:p>
            <a:pPr>
              <a:defRPr/>
            </a:pPr>
            <a:fld id="{99D4DDCF-E8F4-4E08-8A80-B5560C3A3F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37F99F95-44B1-4A7B-988C-355E9519898F}"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r>
              <a:rPr lang="en-US" smtClean="0"/>
              <a:t>IT Resource Allocation – Before &amp; After implementing a PPM system                                   NERCOMP 2012 </a:t>
            </a: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 name="Footer Placeholder 2"/>
          <p:cNvSpPr>
            <a:spLocks noGrp="1"/>
          </p:cNvSpPr>
          <p:nvPr>
            <p:ph type="ftr" sz="quarter" idx="3"/>
          </p:nvPr>
        </p:nvSpPr>
        <p:spPr>
          <a:xfrm>
            <a:off x="609600" y="6492875"/>
            <a:ext cx="8153400" cy="365125"/>
          </a:xfrm>
          <a:prstGeom prst="rect">
            <a:avLst/>
          </a:prstGeom>
        </p:spPr>
        <p:txBody>
          <a:bodyPr vert="horz" anchor="ctr"/>
          <a:lstStyle>
            <a:lvl1pPr algn="r" eaLnBrk="1" fontAlgn="auto" latinLnBrk="0" hangingPunct="1">
              <a:spcBef>
                <a:spcPts val="0"/>
              </a:spcBef>
              <a:spcAft>
                <a:spcPts val="0"/>
              </a:spcAft>
              <a:defRPr kumimoji="0" sz="1400">
                <a:solidFill>
                  <a:schemeClr val="tx1"/>
                </a:solidFill>
                <a:latin typeface="+mn-lt"/>
                <a:cs typeface="+mn-cs"/>
              </a:defRPr>
            </a:lvl1pPr>
          </a:lstStyle>
          <a:p>
            <a:pPr algn="l">
              <a:defRPr/>
            </a:pPr>
            <a:r>
              <a:rPr lang="en-US" smtClean="0"/>
              <a:t>IT Resource Allocation – Before &amp; After implementing a PPM system                                   NERCOMP 2012 </a:t>
            </a:r>
            <a:endParaRPr lang="en-US" dirty="0"/>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BC9E7857-54C2-419B-838C-6C7BA0DB96E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1" r:id="rId1"/>
    <p:sldLayoutId id="2147483697" r:id="rId2"/>
    <p:sldLayoutId id="2147483702" r:id="rId3"/>
    <p:sldLayoutId id="2147483703" r:id="rId4"/>
    <p:sldLayoutId id="2147483704" r:id="rId5"/>
    <p:sldLayoutId id="2147483698" r:id="rId6"/>
    <p:sldLayoutId id="2147483705" r:id="rId7"/>
    <p:sldLayoutId id="2147483699" r:id="rId8"/>
    <p:sldLayoutId id="2147483706" r:id="rId9"/>
    <p:sldLayoutId id="2147483700" r:id="rId10"/>
    <p:sldLayoutId id="2147483707" r:id="rId11"/>
  </p:sldLayoutIdLst>
  <p:hf hdr="0" dt="0"/>
  <p:txStyles>
    <p:titleStyle>
      <a:lvl1pPr algn="l" rtl="0" eaLnBrk="1" fontAlgn="base" hangingPunct="1">
        <a:spcBef>
          <a:spcPct val="0"/>
        </a:spcBef>
        <a:spcAft>
          <a:spcPct val="0"/>
        </a:spcAft>
        <a:defRPr sz="4400" kern="1200">
          <a:solidFill>
            <a:schemeClr val="tx1"/>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FFFCC"/>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6996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cs typeface="+mn-cs"/>
              </a:defRPr>
            </a:lvl1pPr>
          </a:lstStyle>
          <a:p>
            <a:pPr>
              <a:defRPr/>
            </a:pPr>
            <a:endParaRPr lang="en-US">
              <a:solidFill>
                <a:srgbClr val="FFFFFF"/>
              </a:solidFill>
            </a:endParaRPr>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cs typeface="+mn-cs"/>
              </a:defRPr>
            </a:lvl1pPr>
          </a:lstStyle>
          <a:p>
            <a:pPr>
              <a:defRPr/>
            </a:pPr>
            <a:r>
              <a:rPr lang="en-US" smtClean="0">
                <a:solidFill>
                  <a:srgbClr val="FFFFFF"/>
                </a:solidFill>
              </a:rPr>
              <a:t>IT Resource Allocation – Before &amp; After implementing a PPM system                                   NERCOMP 2012 </a:t>
            </a:r>
            <a:endParaRPr lang="en-US">
              <a:solidFill>
                <a:srgbClr val="FFFFFF"/>
              </a:solidFill>
            </a:endParaRP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376AC936-7BAD-4BE2-81F2-B757D29EC70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hdr="0" dt="0"/>
  <p:txStyles>
    <p:title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FFFCC"/>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6996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0.gif"/><Relationship Id="rId7" Type="http://schemas.openxmlformats.org/officeDocument/2006/relationships/image" Target="../media/image24.gif"/><Relationship Id="rId12" Type="http://schemas.openxmlformats.org/officeDocument/2006/relationships/image" Target="../media/image29.gif"/><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gif"/><Relationship Id="rId11" Type="http://schemas.openxmlformats.org/officeDocument/2006/relationships/image" Target="../media/image28.gif"/><Relationship Id="rId5" Type="http://schemas.openxmlformats.org/officeDocument/2006/relationships/image" Target="../media/image22.gif"/><Relationship Id="rId10" Type="http://schemas.openxmlformats.org/officeDocument/2006/relationships/image" Target="../media/image27.gif"/><Relationship Id="rId4" Type="http://schemas.openxmlformats.org/officeDocument/2006/relationships/image" Target="../media/image21.gif"/><Relationship Id="rId9"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Deb.timmons@unh.edu"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paul.demello@unh.edu" TargetMode="External"/><Relationship Id="rId4" Type="http://schemas.openxmlformats.org/officeDocument/2006/relationships/hyperlink" Target="mailto:Jackie.snow@unh.edu"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2667000"/>
            <a:ext cx="6629400" cy="3200400"/>
          </a:xfrm>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eaLnBrk="1" fontAlgn="auto" hangingPunct="1">
              <a:spcAft>
                <a:spcPts val="0"/>
              </a:spcAft>
              <a:defRPr/>
            </a:pPr>
            <a:r>
              <a:rPr lang="en-US" sz="3600" cap="none" dirty="0" smtClean="0">
                <a:solidFill>
                  <a:schemeClr val="tx1"/>
                </a:solidFill>
                <a:latin typeface="Gill Sans MT" pitchFamily="34" charset="0"/>
                <a:cs typeface="Vrinda" pitchFamily="2" charset="0"/>
              </a:rPr>
              <a:t>IT Resource Allocation – Before &amp; After implementing a PPM system</a:t>
            </a:r>
            <a:r>
              <a:rPr lang="en-US" sz="3600" cap="small" dirty="0" smtClean="0">
                <a:solidFill>
                  <a:schemeClr val="tx1"/>
                </a:solidFill>
                <a:latin typeface="Gill Sans MT" pitchFamily="34" charset="0"/>
                <a:cs typeface="Vrinda" pitchFamily="2" charset="0"/>
              </a:rPr>
              <a:t/>
            </a:r>
            <a:br>
              <a:rPr lang="en-US" sz="3600" cap="small" dirty="0" smtClean="0">
                <a:solidFill>
                  <a:schemeClr val="tx1"/>
                </a:solidFill>
                <a:latin typeface="Gill Sans MT" pitchFamily="34" charset="0"/>
                <a:cs typeface="Vrinda" pitchFamily="2" charset="0"/>
              </a:rPr>
            </a:br>
            <a:r>
              <a:rPr lang="en-US" sz="3600" cap="small" dirty="0" smtClean="0">
                <a:solidFill>
                  <a:schemeClr val="tx1"/>
                </a:solidFill>
                <a:latin typeface="Gill Sans MT" pitchFamily="34" charset="0"/>
                <a:cs typeface="Vrinda" pitchFamily="2" charset="0"/>
              </a:rPr>
              <a:t/>
            </a:r>
            <a:br>
              <a:rPr lang="en-US" sz="3600" cap="small" dirty="0" smtClean="0">
                <a:solidFill>
                  <a:schemeClr val="tx1"/>
                </a:solidFill>
                <a:latin typeface="Gill Sans MT" pitchFamily="34" charset="0"/>
                <a:cs typeface="Vrinda" pitchFamily="2" charset="0"/>
              </a:rPr>
            </a:br>
            <a:r>
              <a:rPr lang="en-US" sz="3600" cap="small" dirty="0" smtClean="0">
                <a:solidFill>
                  <a:schemeClr val="tx1"/>
                </a:solidFill>
                <a:latin typeface="Gill Sans MT" pitchFamily="34" charset="0"/>
                <a:cs typeface="Vrinda" pitchFamily="2" charset="0"/>
              </a:rPr>
              <a:t>					</a:t>
            </a:r>
            <a:br>
              <a:rPr lang="en-US" sz="3600" cap="small" dirty="0" smtClean="0">
                <a:solidFill>
                  <a:schemeClr val="tx1"/>
                </a:solidFill>
                <a:latin typeface="Gill Sans MT" pitchFamily="34" charset="0"/>
                <a:cs typeface="Vrinda" pitchFamily="2" charset="0"/>
              </a:rPr>
            </a:br>
            <a:r>
              <a:rPr lang="en-US" sz="3600" cap="small" dirty="0" smtClean="0">
                <a:solidFill>
                  <a:schemeClr val="tx1"/>
                </a:solidFill>
                <a:latin typeface="Gill Sans MT" pitchFamily="34" charset="0"/>
                <a:cs typeface="Vrinda" pitchFamily="2" charset="0"/>
              </a:rPr>
              <a:t> 			    </a:t>
            </a:r>
            <a:endParaRPr lang="en-US" sz="3600" cap="small" dirty="0">
              <a:solidFill>
                <a:schemeClr val="tx1"/>
              </a:solidFill>
              <a:latin typeface="Gill Sans MT" pitchFamily="34" charset="0"/>
              <a:cs typeface="Vrinda" pitchFamily="2" charset="0"/>
            </a:endParaRPr>
          </a:p>
        </p:txBody>
      </p:sp>
      <p:sp>
        <p:nvSpPr>
          <p:cNvPr id="5" name="TextBox 4"/>
          <p:cNvSpPr txBox="1"/>
          <p:nvPr/>
        </p:nvSpPr>
        <p:spPr>
          <a:xfrm>
            <a:off x="152400" y="6248400"/>
            <a:ext cx="1937390" cy="369332"/>
          </a:xfrm>
          <a:prstGeom prst="rect">
            <a:avLst/>
          </a:prstGeom>
          <a:noFill/>
        </p:spPr>
        <p:txBody>
          <a:bodyPr wrap="none" rtlCol="0">
            <a:spAutoFit/>
          </a:bodyPr>
          <a:lstStyle/>
          <a:p>
            <a:r>
              <a:rPr lang="en-US" dirty="0" smtClean="0"/>
              <a:t>NERCOMP 2012</a:t>
            </a:r>
            <a:endParaRPr lang="en-US" dirty="0"/>
          </a:p>
        </p:txBody>
      </p:sp>
      <p:pic>
        <p:nvPicPr>
          <p:cNvPr id="6" name="Picture 7" descr="it_ppt_footer_2.gif"/>
          <p:cNvPicPr>
            <a:picLocks noChangeAspect="1"/>
          </p:cNvPicPr>
          <p:nvPr/>
        </p:nvPicPr>
        <p:blipFill>
          <a:blip r:embed="rId3" cstate="print"/>
          <a:srcRect/>
          <a:stretch>
            <a:fillRect/>
          </a:stretch>
        </p:blipFill>
        <p:spPr bwMode="auto">
          <a:xfrm>
            <a:off x="3810000" y="6096000"/>
            <a:ext cx="4972050" cy="609600"/>
          </a:xfrm>
          <a:prstGeom prst="rect">
            <a:avLst/>
          </a:prstGeom>
          <a:noFill/>
          <a:ln w="9525">
            <a:noFill/>
            <a:miter lim="800000"/>
            <a:headEnd/>
            <a:tailEnd/>
          </a:ln>
        </p:spPr>
      </p:pic>
      <p:sp>
        <p:nvSpPr>
          <p:cNvPr id="3" name="TextBox 2"/>
          <p:cNvSpPr txBox="1"/>
          <p:nvPr/>
        </p:nvSpPr>
        <p:spPr>
          <a:xfrm>
            <a:off x="2438400" y="4495800"/>
            <a:ext cx="2362200" cy="1200329"/>
          </a:xfrm>
          <a:prstGeom prst="rect">
            <a:avLst/>
          </a:prstGeom>
          <a:noFill/>
        </p:spPr>
        <p:txBody>
          <a:bodyPr wrap="square" rtlCol="0">
            <a:spAutoFit/>
          </a:bodyPr>
          <a:lstStyle/>
          <a:p>
            <a:r>
              <a:rPr lang="en-US" sz="2400" dirty="0" smtClean="0"/>
              <a:t>Deb Timmons</a:t>
            </a:r>
          </a:p>
          <a:p>
            <a:r>
              <a:rPr lang="en-US" sz="2400" dirty="0" smtClean="0"/>
              <a:t>Jackie Snow</a:t>
            </a:r>
          </a:p>
          <a:p>
            <a:r>
              <a:rPr lang="en-US" sz="2400" dirty="0" smtClean="0"/>
              <a:t>Paul DeMello</a:t>
            </a:r>
            <a:endParaRPr lang="en-US" sz="2400" dirty="0"/>
          </a:p>
        </p:txBody>
      </p:sp>
      <p:sp>
        <p:nvSpPr>
          <p:cNvPr id="4" name="TextBox 3"/>
          <p:cNvSpPr txBox="1"/>
          <p:nvPr/>
        </p:nvSpPr>
        <p:spPr>
          <a:xfrm>
            <a:off x="7086600" y="5181600"/>
            <a:ext cx="1811714" cy="461665"/>
          </a:xfrm>
          <a:prstGeom prst="rect">
            <a:avLst/>
          </a:prstGeom>
          <a:noFill/>
        </p:spPr>
        <p:txBody>
          <a:bodyPr wrap="none" rtlCol="0">
            <a:spAutoFit/>
          </a:bodyPr>
          <a:lstStyle/>
          <a:p>
            <a:r>
              <a:rPr lang="en-US" sz="2400" dirty="0" smtClean="0"/>
              <a:t>March 2012</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background</a:t>
            </a:r>
            <a:br>
              <a:rPr lang="en-US" dirty="0" smtClean="0"/>
            </a:br>
            <a:r>
              <a:rPr lang="en-US" dirty="0" smtClean="0"/>
              <a:t>UNH IT organization</a:t>
            </a:r>
            <a:endParaRPr lang="en-US" dirty="0"/>
          </a:p>
        </p:txBody>
      </p:sp>
      <p:sp>
        <p:nvSpPr>
          <p:cNvPr id="4" name="Footer Placeholder 3"/>
          <p:cNvSpPr>
            <a:spLocks noGrp="1"/>
          </p:cNvSpPr>
          <p:nvPr>
            <p:ph type="ftr" sz="quarter" idx="11"/>
          </p:nvPr>
        </p:nvSpPr>
        <p:spPr/>
        <p:txBody>
          <a:bodyPr/>
          <a:lstStyle/>
          <a:p>
            <a:pPr algn="l">
              <a:defRPr/>
            </a:pPr>
            <a:r>
              <a:rPr lang="en-US" dirty="0"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10</a:t>
            </a:fld>
            <a:endParaRPr lang="en-US"/>
          </a:p>
        </p:txBody>
      </p:sp>
      <p:sp>
        <p:nvSpPr>
          <p:cNvPr id="58" name="Rectangle 4"/>
          <p:cNvSpPr>
            <a:spLocks noChangeArrowheads="1"/>
          </p:cNvSpPr>
          <p:nvPr/>
        </p:nvSpPr>
        <p:spPr bwMode="auto">
          <a:xfrm>
            <a:off x="3276600" y="1600200"/>
            <a:ext cx="2514600" cy="83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dirty="0">
                <a:latin typeface="Times New Roman" pitchFamily="18" charset="0"/>
              </a:rPr>
              <a:t>Associate Vice President</a:t>
            </a:r>
          </a:p>
          <a:p>
            <a:pPr algn="ctr"/>
            <a:r>
              <a:rPr lang="en-US" dirty="0">
                <a:latin typeface="Times New Roman" pitchFamily="18" charset="0"/>
              </a:rPr>
              <a:t>Chief Information Officer</a:t>
            </a:r>
          </a:p>
        </p:txBody>
      </p:sp>
      <p:sp>
        <p:nvSpPr>
          <p:cNvPr id="59" name="Rectangle 5"/>
          <p:cNvSpPr>
            <a:spLocks noChangeArrowheads="1"/>
          </p:cNvSpPr>
          <p:nvPr/>
        </p:nvSpPr>
        <p:spPr bwMode="auto">
          <a:xfrm>
            <a:off x="990600" y="1752600"/>
            <a:ext cx="13716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900">
                <a:latin typeface="Times New Roman" pitchFamily="18" charset="0"/>
              </a:rPr>
              <a:t>Sr. Admin Asst.</a:t>
            </a:r>
          </a:p>
        </p:txBody>
      </p:sp>
      <p:sp>
        <p:nvSpPr>
          <p:cNvPr id="60" name="Rectangle 7"/>
          <p:cNvSpPr>
            <a:spLocks noChangeArrowheads="1"/>
          </p:cNvSpPr>
          <p:nvPr/>
        </p:nvSpPr>
        <p:spPr bwMode="auto">
          <a:xfrm>
            <a:off x="1828800" y="2819400"/>
            <a:ext cx="14478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100" dirty="0">
              <a:latin typeface="Times New Roman" pitchFamily="18" charset="0"/>
            </a:endParaRPr>
          </a:p>
          <a:p>
            <a:pPr algn="ctr"/>
            <a:r>
              <a:rPr lang="en-US" sz="1100" b="1" dirty="0">
                <a:latin typeface="Times New Roman" pitchFamily="18" charset="0"/>
              </a:rPr>
              <a:t>Finance &amp; Planning</a:t>
            </a:r>
          </a:p>
          <a:p>
            <a:pPr algn="ctr"/>
            <a:endParaRPr lang="en-US" sz="900" dirty="0">
              <a:solidFill>
                <a:srgbClr val="FF0000"/>
              </a:solidFill>
              <a:latin typeface="Times New Roman" pitchFamily="18" charset="0"/>
            </a:endParaRPr>
          </a:p>
        </p:txBody>
      </p:sp>
      <p:sp>
        <p:nvSpPr>
          <p:cNvPr id="61" name="Rectangle 8"/>
          <p:cNvSpPr>
            <a:spLocks noChangeArrowheads="1"/>
          </p:cNvSpPr>
          <p:nvPr/>
        </p:nvSpPr>
        <p:spPr bwMode="auto">
          <a:xfrm>
            <a:off x="152400" y="2819400"/>
            <a:ext cx="1524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100" b="1" dirty="0">
                <a:latin typeface="Times New Roman" pitchFamily="18" charset="0"/>
              </a:rPr>
              <a:t>Academic Technology</a:t>
            </a:r>
          </a:p>
        </p:txBody>
      </p:sp>
      <p:sp>
        <p:nvSpPr>
          <p:cNvPr id="62" name="Rectangle 9"/>
          <p:cNvSpPr>
            <a:spLocks noChangeArrowheads="1"/>
          </p:cNvSpPr>
          <p:nvPr/>
        </p:nvSpPr>
        <p:spPr bwMode="auto">
          <a:xfrm>
            <a:off x="3429000" y="2819400"/>
            <a:ext cx="14478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sz="1100" b="1" dirty="0">
                <a:latin typeface="Times New Roman" pitchFamily="18" charset="0"/>
              </a:rPr>
              <a:t>Enterprise Computing</a:t>
            </a:r>
          </a:p>
        </p:txBody>
      </p:sp>
      <p:sp>
        <p:nvSpPr>
          <p:cNvPr id="63" name="Rectangle 10"/>
          <p:cNvSpPr>
            <a:spLocks noChangeArrowheads="1"/>
          </p:cNvSpPr>
          <p:nvPr/>
        </p:nvSpPr>
        <p:spPr bwMode="auto">
          <a:xfrm>
            <a:off x="5181600" y="2819400"/>
            <a:ext cx="14478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900" dirty="0">
              <a:latin typeface="Times New Roman" pitchFamily="18" charset="0"/>
            </a:endParaRPr>
          </a:p>
          <a:p>
            <a:pPr algn="ctr"/>
            <a:endParaRPr lang="en-US" sz="900" dirty="0">
              <a:latin typeface="Times New Roman" pitchFamily="18" charset="0"/>
            </a:endParaRPr>
          </a:p>
          <a:p>
            <a:pPr algn="ctr"/>
            <a:r>
              <a:rPr lang="en-US" sz="1100" b="1" dirty="0">
                <a:latin typeface="Times New Roman" pitchFamily="18" charset="0"/>
              </a:rPr>
              <a:t>Client Services</a:t>
            </a:r>
          </a:p>
          <a:p>
            <a:pPr algn="ctr"/>
            <a:endParaRPr lang="en-US" sz="900" dirty="0">
              <a:latin typeface="Times New Roman" pitchFamily="18" charset="0"/>
            </a:endParaRPr>
          </a:p>
          <a:p>
            <a:pPr algn="ctr"/>
            <a:endParaRPr lang="en-US" sz="900" dirty="0">
              <a:latin typeface="Times New Roman" pitchFamily="18" charset="0"/>
            </a:endParaRPr>
          </a:p>
        </p:txBody>
      </p:sp>
      <p:sp>
        <p:nvSpPr>
          <p:cNvPr id="64" name="Line 11"/>
          <p:cNvSpPr>
            <a:spLocks noChangeShapeType="1"/>
          </p:cNvSpPr>
          <p:nvPr/>
        </p:nvSpPr>
        <p:spPr bwMode="auto">
          <a:xfrm>
            <a:off x="4495800" y="2438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5" name="Line 13"/>
          <p:cNvSpPr>
            <a:spLocks noChangeShapeType="1"/>
          </p:cNvSpPr>
          <p:nvPr/>
        </p:nvSpPr>
        <p:spPr bwMode="auto">
          <a:xfrm>
            <a:off x="2362200" y="1981200"/>
            <a:ext cx="91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 name="Line 14"/>
          <p:cNvSpPr>
            <a:spLocks noChangeShapeType="1"/>
          </p:cNvSpPr>
          <p:nvPr/>
        </p:nvSpPr>
        <p:spPr bwMode="auto">
          <a:xfrm>
            <a:off x="990600" y="2590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 name="Line 15"/>
          <p:cNvSpPr>
            <a:spLocks noChangeShapeType="1"/>
          </p:cNvSpPr>
          <p:nvPr/>
        </p:nvSpPr>
        <p:spPr bwMode="auto">
          <a:xfrm>
            <a:off x="2514600" y="2590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 name="Line 17"/>
          <p:cNvSpPr>
            <a:spLocks noChangeShapeType="1"/>
          </p:cNvSpPr>
          <p:nvPr/>
        </p:nvSpPr>
        <p:spPr bwMode="auto">
          <a:xfrm>
            <a:off x="4191000" y="2590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9" name="Line 18"/>
          <p:cNvSpPr>
            <a:spLocks noChangeShapeType="1"/>
          </p:cNvSpPr>
          <p:nvPr/>
        </p:nvSpPr>
        <p:spPr bwMode="auto">
          <a:xfrm>
            <a:off x="5715000" y="2590800"/>
            <a:ext cx="0" cy="228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0" name="Rectangle 43"/>
          <p:cNvSpPr>
            <a:spLocks noChangeArrowheads="1"/>
          </p:cNvSpPr>
          <p:nvPr/>
        </p:nvSpPr>
        <p:spPr bwMode="auto">
          <a:xfrm>
            <a:off x="7391400" y="3200400"/>
            <a:ext cx="1524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1200" dirty="0">
              <a:latin typeface="Times New Roman" pitchFamily="18" charset="0"/>
            </a:endParaRPr>
          </a:p>
          <a:p>
            <a:pPr algn="ctr"/>
            <a:endParaRPr lang="en-US" sz="900" dirty="0">
              <a:latin typeface="Times New Roman" pitchFamily="18" charset="0"/>
            </a:endParaRPr>
          </a:p>
          <a:p>
            <a:pPr algn="ctr"/>
            <a:r>
              <a:rPr lang="en-US" sz="1100" b="1" dirty="0">
                <a:latin typeface="Times New Roman" pitchFamily="18" charset="0"/>
              </a:rPr>
              <a:t>Strategic Technology</a:t>
            </a:r>
          </a:p>
          <a:p>
            <a:pPr algn="ctr"/>
            <a:endParaRPr lang="en-US" sz="900" dirty="0">
              <a:latin typeface="Times New Roman" pitchFamily="18" charset="0"/>
            </a:endParaRPr>
          </a:p>
          <a:p>
            <a:pPr algn="ctr"/>
            <a:endParaRPr lang="en-US" sz="900" dirty="0">
              <a:latin typeface="Times New Roman" pitchFamily="18" charset="0"/>
            </a:endParaRPr>
          </a:p>
        </p:txBody>
      </p:sp>
      <p:sp>
        <p:nvSpPr>
          <p:cNvPr id="71" name="Rectangle 45"/>
          <p:cNvSpPr>
            <a:spLocks noChangeArrowheads="1"/>
          </p:cNvSpPr>
          <p:nvPr/>
        </p:nvSpPr>
        <p:spPr bwMode="auto">
          <a:xfrm>
            <a:off x="7391400" y="2362200"/>
            <a:ext cx="15240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900" dirty="0">
              <a:latin typeface="Times New Roman" pitchFamily="18" charset="0"/>
            </a:endParaRPr>
          </a:p>
          <a:p>
            <a:pPr algn="ctr"/>
            <a:r>
              <a:rPr lang="en-US" sz="900" dirty="0">
                <a:latin typeface="Times New Roman" pitchFamily="18" charset="0"/>
              </a:rPr>
              <a:t> </a:t>
            </a:r>
          </a:p>
          <a:p>
            <a:pPr algn="ctr"/>
            <a:r>
              <a:rPr lang="en-US" sz="1100" b="1" dirty="0">
                <a:latin typeface="Times New Roman" pitchFamily="18" charset="0"/>
              </a:rPr>
              <a:t>Information Technology</a:t>
            </a:r>
          </a:p>
          <a:p>
            <a:pPr algn="ctr"/>
            <a:r>
              <a:rPr lang="en-US" sz="1100" b="1" dirty="0">
                <a:latin typeface="Times New Roman" pitchFamily="18" charset="0"/>
              </a:rPr>
              <a:t> Security</a:t>
            </a:r>
          </a:p>
          <a:p>
            <a:pPr algn="ctr"/>
            <a:endParaRPr lang="en-US" sz="900" dirty="0">
              <a:latin typeface="Times New Roman" pitchFamily="18" charset="0"/>
            </a:endParaRPr>
          </a:p>
        </p:txBody>
      </p:sp>
      <p:cxnSp>
        <p:nvCxnSpPr>
          <p:cNvPr id="72" name="Straight Connector 71"/>
          <p:cNvCxnSpPr/>
          <p:nvPr/>
        </p:nvCxnSpPr>
        <p:spPr>
          <a:xfrm>
            <a:off x="7086600" y="2590800"/>
            <a:ext cx="0" cy="2514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990600" y="2589212"/>
            <a:ext cx="5715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705600" y="2589212"/>
            <a:ext cx="4572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10400" y="2589212"/>
            <a:ext cx="3810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Rectangle 45"/>
          <p:cNvSpPr>
            <a:spLocks noChangeArrowheads="1"/>
          </p:cNvSpPr>
          <p:nvPr/>
        </p:nvSpPr>
        <p:spPr bwMode="auto">
          <a:xfrm>
            <a:off x="7391400" y="4876800"/>
            <a:ext cx="15240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900" dirty="0">
              <a:latin typeface="Times New Roman" pitchFamily="18" charset="0"/>
            </a:endParaRPr>
          </a:p>
          <a:p>
            <a:pPr algn="ctr"/>
            <a:endParaRPr lang="en-US" sz="900" dirty="0">
              <a:latin typeface="Times New Roman" pitchFamily="18" charset="0"/>
            </a:endParaRPr>
          </a:p>
          <a:p>
            <a:pPr algn="ctr"/>
            <a:r>
              <a:rPr lang="en-US" sz="1100" b="1" dirty="0">
                <a:latin typeface="Times New Roman" pitchFamily="18" charset="0"/>
              </a:rPr>
              <a:t>Program Office</a:t>
            </a:r>
          </a:p>
          <a:p>
            <a:pPr algn="ctr"/>
            <a:r>
              <a:rPr lang="en-US" sz="1100" b="1" dirty="0">
                <a:latin typeface="Times New Roman" pitchFamily="18" charset="0"/>
              </a:rPr>
              <a:t>Process Redesign</a:t>
            </a:r>
          </a:p>
          <a:p>
            <a:pPr algn="ctr"/>
            <a:endParaRPr lang="en-US" sz="900" dirty="0">
              <a:latin typeface="Times New Roman" pitchFamily="18" charset="0"/>
            </a:endParaRPr>
          </a:p>
          <a:p>
            <a:pPr algn="ctr"/>
            <a:endParaRPr lang="en-US" sz="900" dirty="0">
              <a:latin typeface="Times New Roman" pitchFamily="18" charset="0"/>
            </a:endParaRPr>
          </a:p>
        </p:txBody>
      </p:sp>
      <p:sp>
        <p:nvSpPr>
          <p:cNvPr id="77" name="Rectangle 43"/>
          <p:cNvSpPr>
            <a:spLocks noChangeArrowheads="1"/>
          </p:cNvSpPr>
          <p:nvPr/>
        </p:nvSpPr>
        <p:spPr bwMode="auto">
          <a:xfrm>
            <a:off x="7391400" y="4191000"/>
            <a:ext cx="1447800" cy="47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sz="900" dirty="0">
              <a:latin typeface="Times New Roman" pitchFamily="18" charset="0"/>
            </a:endParaRPr>
          </a:p>
          <a:p>
            <a:pPr algn="ctr"/>
            <a:endParaRPr lang="en-US" sz="900" dirty="0">
              <a:latin typeface="Times New Roman" pitchFamily="18" charset="0"/>
            </a:endParaRPr>
          </a:p>
          <a:p>
            <a:pPr algn="ctr"/>
            <a:endParaRPr lang="en-US" sz="900" dirty="0">
              <a:latin typeface="Times New Roman" pitchFamily="18" charset="0"/>
            </a:endParaRPr>
          </a:p>
          <a:p>
            <a:pPr algn="ctr"/>
            <a:r>
              <a:rPr lang="en-US" sz="1100" b="1" dirty="0" err="1">
                <a:latin typeface="Times New Roman" pitchFamily="18" charset="0"/>
              </a:rPr>
              <a:t>Cyberinfrastructure</a:t>
            </a:r>
            <a:endParaRPr lang="en-US" sz="1100" b="1" dirty="0">
              <a:latin typeface="Times New Roman" pitchFamily="18" charset="0"/>
            </a:endParaRPr>
          </a:p>
          <a:p>
            <a:pPr algn="ctr"/>
            <a:endParaRPr lang="en-US" sz="900" dirty="0">
              <a:latin typeface="Times New Roman" pitchFamily="18" charset="0"/>
            </a:endParaRPr>
          </a:p>
          <a:p>
            <a:pPr algn="ctr"/>
            <a:endParaRPr lang="en-US" sz="900" dirty="0">
              <a:latin typeface="Times New Roman" pitchFamily="18" charset="0"/>
            </a:endParaRPr>
          </a:p>
          <a:p>
            <a:pPr algn="ctr"/>
            <a:endParaRPr lang="en-US" sz="900" dirty="0">
              <a:latin typeface="Times New Roman" pitchFamily="18" charset="0"/>
            </a:endParaRPr>
          </a:p>
        </p:txBody>
      </p:sp>
      <p:cxnSp>
        <p:nvCxnSpPr>
          <p:cNvPr id="78" name="Straight Connector 77"/>
          <p:cNvCxnSpPr/>
          <p:nvPr/>
        </p:nvCxnSpPr>
        <p:spPr>
          <a:xfrm>
            <a:off x="7086600" y="5103812"/>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7086600" y="4419600"/>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9753600" y="5562600"/>
            <a:ext cx="13716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buFontTx/>
              <a:buChar char="-"/>
              <a:defRPr/>
            </a:pPr>
            <a:endParaRPr lang="en-US" sz="900" dirty="0">
              <a:solidFill>
                <a:schemeClr val="tx1"/>
              </a:solidFill>
              <a:latin typeface="Times New Roman" pitchFamily="18" charset="0"/>
              <a:cs typeface="Times New Roman" pitchFamily="18" charset="0"/>
            </a:endParaRPr>
          </a:p>
        </p:txBody>
      </p:sp>
      <p:sp>
        <p:nvSpPr>
          <p:cNvPr id="81" name="Line 18"/>
          <p:cNvSpPr>
            <a:spLocks noChangeShapeType="1"/>
          </p:cNvSpPr>
          <p:nvPr/>
        </p:nvSpPr>
        <p:spPr bwMode="auto">
          <a:xfrm>
            <a:off x="8077200" y="3733800"/>
            <a:ext cx="0" cy="45720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txBody>
          <a:bodyPr/>
          <a:lstStyle/>
          <a:p>
            <a:endParaRPr lang="en-US"/>
          </a:p>
        </p:txBody>
      </p:sp>
      <p:cxnSp>
        <p:nvCxnSpPr>
          <p:cNvPr id="82" name="Straight Connector 81"/>
          <p:cNvCxnSpPr/>
          <p:nvPr/>
        </p:nvCxnSpPr>
        <p:spPr>
          <a:xfrm>
            <a:off x="7086600" y="3429000"/>
            <a:ext cx="3048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3" name="Rectangle 5"/>
          <p:cNvSpPr>
            <a:spLocks noChangeArrowheads="1"/>
          </p:cNvSpPr>
          <p:nvPr/>
        </p:nvSpPr>
        <p:spPr bwMode="auto">
          <a:xfrm>
            <a:off x="152400" y="3581400"/>
            <a:ext cx="1524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900" b="1" dirty="0">
                <a:latin typeface="Times New Roman" pitchFamily="18" charset="0"/>
              </a:rPr>
              <a:t>Academic Computing</a:t>
            </a:r>
          </a:p>
          <a:p>
            <a:endParaRPr lang="en-US" sz="900" dirty="0">
              <a:latin typeface="Times New Roman" pitchFamily="18" charset="0"/>
            </a:endParaRPr>
          </a:p>
          <a:p>
            <a:endParaRPr lang="en-US" sz="900" dirty="0">
              <a:latin typeface="Times New Roman" pitchFamily="18" charset="0"/>
            </a:endParaRPr>
          </a:p>
        </p:txBody>
      </p:sp>
      <p:sp>
        <p:nvSpPr>
          <p:cNvPr id="84" name="Rectangle 5"/>
          <p:cNvSpPr>
            <a:spLocks noChangeArrowheads="1"/>
          </p:cNvSpPr>
          <p:nvPr/>
        </p:nvSpPr>
        <p:spPr bwMode="auto">
          <a:xfrm>
            <a:off x="152400" y="4038600"/>
            <a:ext cx="1524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900" b="1" dirty="0">
                <a:latin typeface="Times New Roman" pitchFamily="18" charset="0"/>
              </a:rPr>
              <a:t>Web Solutions</a:t>
            </a:r>
          </a:p>
          <a:p>
            <a:endParaRPr lang="en-US" sz="900" dirty="0">
              <a:latin typeface="Times New Roman" pitchFamily="18" charset="0"/>
            </a:endParaRPr>
          </a:p>
          <a:p>
            <a:endParaRPr lang="en-US" sz="900" dirty="0">
              <a:latin typeface="Times New Roman" pitchFamily="18" charset="0"/>
            </a:endParaRPr>
          </a:p>
        </p:txBody>
      </p:sp>
      <p:sp>
        <p:nvSpPr>
          <p:cNvPr id="85" name="Rectangle 5"/>
          <p:cNvSpPr>
            <a:spLocks noChangeArrowheads="1"/>
          </p:cNvSpPr>
          <p:nvPr/>
        </p:nvSpPr>
        <p:spPr bwMode="auto">
          <a:xfrm>
            <a:off x="152400" y="4953000"/>
            <a:ext cx="15240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900" b="1" dirty="0">
                <a:latin typeface="Times New Roman" pitchFamily="18" charset="0"/>
              </a:rPr>
              <a:t>Portal Admin &amp; </a:t>
            </a:r>
            <a:r>
              <a:rPr lang="en-US" sz="900" b="1" dirty="0" err="1">
                <a:latin typeface="Times New Roman" pitchFamily="18" charset="0"/>
              </a:rPr>
              <a:t>Dev</a:t>
            </a:r>
            <a:endParaRPr lang="en-US" sz="900" b="1" dirty="0">
              <a:latin typeface="Times New Roman" pitchFamily="18" charset="0"/>
            </a:endParaRPr>
          </a:p>
          <a:p>
            <a:endParaRPr lang="en-US" sz="900" dirty="0">
              <a:latin typeface="Times New Roman" pitchFamily="18" charset="0"/>
            </a:endParaRPr>
          </a:p>
          <a:p>
            <a:endParaRPr lang="en-US" sz="900" dirty="0">
              <a:latin typeface="Times New Roman" pitchFamily="18" charset="0"/>
            </a:endParaRPr>
          </a:p>
        </p:txBody>
      </p:sp>
      <p:sp>
        <p:nvSpPr>
          <p:cNvPr id="86" name="Rectangle 5"/>
          <p:cNvSpPr>
            <a:spLocks noChangeArrowheads="1"/>
          </p:cNvSpPr>
          <p:nvPr/>
        </p:nvSpPr>
        <p:spPr bwMode="auto">
          <a:xfrm>
            <a:off x="152400" y="5334000"/>
            <a:ext cx="1524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900" b="1" dirty="0">
                <a:latin typeface="Times New Roman" pitchFamily="18" charset="0"/>
              </a:rPr>
              <a:t>IT Support Center</a:t>
            </a:r>
          </a:p>
          <a:p>
            <a:r>
              <a:rPr lang="en-US" sz="900" b="1" dirty="0">
                <a:latin typeface="Times New Roman" pitchFamily="18" charset="0"/>
              </a:rPr>
              <a:t>Audio Visual Services</a:t>
            </a:r>
          </a:p>
          <a:p>
            <a:endParaRPr lang="en-US" sz="900" dirty="0">
              <a:latin typeface="Times New Roman" pitchFamily="18" charset="0"/>
            </a:endParaRPr>
          </a:p>
        </p:txBody>
      </p:sp>
      <p:sp>
        <p:nvSpPr>
          <p:cNvPr id="87" name="Rectangle 5"/>
          <p:cNvSpPr>
            <a:spLocks noChangeArrowheads="1"/>
          </p:cNvSpPr>
          <p:nvPr/>
        </p:nvSpPr>
        <p:spPr bwMode="auto">
          <a:xfrm>
            <a:off x="152400" y="4419600"/>
            <a:ext cx="1524000" cy="47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900" b="1" dirty="0">
                <a:latin typeface="Times New Roman" pitchFamily="18" charset="0"/>
              </a:rPr>
              <a:t>Instructional </a:t>
            </a:r>
            <a:r>
              <a:rPr lang="en-US" sz="900" b="1" dirty="0" err="1">
                <a:latin typeface="Times New Roman" pitchFamily="18" charset="0"/>
              </a:rPr>
              <a:t>Dev</a:t>
            </a:r>
            <a:r>
              <a:rPr lang="en-US" sz="900" b="1" dirty="0">
                <a:latin typeface="Times New Roman" pitchFamily="18" charset="0"/>
              </a:rPr>
              <a:t> Center</a:t>
            </a:r>
          </a:p>
          <a:p>
            <a:r>
              <a:rPr lang="en-US" sz="900" b="1" dirty="0">
                <a:latin typeface="Times New Roman" pitchFamily="18" charset="0"/>
              </a:rPr>
              <a:t>Documentation &amp; Training</a:t>
            </a:r>
          </a:p>
          <a:p>
            <a:r>
              <a:rPr lang="en-US" sz="900" b="1" dirty="0">
                <a:latin typeface="Times New Roman" pitchFamily="18" charset="0"/>
              </a:rPr>
              <a:t>Media &amp; Collaboration</a:t>
            </a:r>
          </a:p>
        </p:txBody>
      </p:sp>
      <p:sp>
        <p:nvSpPr>
          <p:cNvPr id="88" name="Rectangle 5"/>
          <p:cNvSpPr>
            <a:spLocks noChangeArrowheads="1"/>
          </p:cNvSpPr>
          <p:nvPr/>
        </p:nvSpPr>
        <p:spPr bwMode="auto">
          <a:xfrm>
            <a:off x="1828800" y="3581400"/>
            <a:ext cx="14478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900" b="1" dirty="0">
                <a:latin typeface="Times New Roman" pitchFamily="18" charset="0"/>
              </a:rPr>
              <a:t>Business Service Center</a:t>
            </a:r>
          </a:p>
          <a:p>
            <a:endParaRPr lang="en-US" sz="900" dirty="0">
              <a:latin typeface="Times New Roman" pitchFamily="18" charset="0"/>
            </a:endParaRPr>
          </a:p>
          <a:p>
            <a:endParaRPr lang="en-US" sz="900" dirty="0">
              <a:latin typeface="Times New Roman" pitchFamily="18" charset="0"/>
            </a:endParaRPr>
          </a:p>
        </p:txBody>
      </p:sp>
      <p:sp>
        <p:nvSpPr>
          <p:cNvPr id="89" name="Rectangle 5"/>
          <p:cNvSpPr>
            <a:spLocks noChangeArrowheads="1"/>
          </p:cNvSpPr>
          <p:nvPr/>
        </p:nvSpPr>
        <p:spPr bwMode="auto">
          <a:xfrm>
            <a:off x="1828800" y="4038600"/>
            <a:ext cx="1447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900" b="1" dirty="0">
                <a:latin typeface="Times New Roman" pitchFamily="18" charset="0"/>
              </a:rPr>
              <a:t>Computer Store</a:t>
            </a:r>
          </a:p>
          <a:p>
            <a:endParaRPr lang="en-US" sz="900" dirty="0">
              <a:latin typeface="Times New Roman" pitchFamily="18" charset="0"/>
            </a:endParaRPr>
          </a:p>
          <a:p>
            <a:endParaRPr lang="en-US" sz="900" dirty="0">
              <a:latin typeface="Times New Roman" pitchFamily="18" charset="0"/>
            </a:endParaRPr>
          </a:p>
        </p:txBody>
      </p:sp>
      <p:sp>
        <p:nvSpPr>
          <p:cNvPr id="90" name="Rectangle 5"/>
          <p:cNvSpPr>
            <a:spLocks noChangeArrowheads="1"/>
          </p:cNvSpPr>
          <p:nvPr/>
        </p:nvSpPr>
        <p:spPr bwMode="auto">
          <a:xfrm>
            <a:off x="3429000" y="4114800"/>
            <a:ext cx="1447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endParaRPr lang="en-US" sz="900" b="1" dirty="0">
              <a:latin typeface="Times New Roman" pitchFamily="18" charset="0"/>
            </a:endParaRPr>
          </a:p>
          <a:p>
            <a:r>
              <a:rPr lang="en-US" sz="900" b="1" dirty="0">
                <a:latin typeface="Times New Roman" pitchFamily="18" charset="0"/>
              </a:rPr>
              <a:t>UNH Enterprise </a:t>
            </a:r>
          </a:p>
          <a:p>
            <a:r>
              <a:rPr lang="en-US" sz="900" b="1" dirty="0">
                <a:latin typeface="Times New Roman" pitchFamily="18" charset="0"/>
              </a:rPr>
              <a:t>Applications</a:t>
            </a:r>
          </a:p>
          <a:p>
            <a:endParaRPr lang="en-US" sz="900" dirty="0">
              <a:latin typeface="Times New Roman" pitchFamily="18" charset="0"/>
            </a:endParaRPr>
          </a:p>
          <a:p>
            <a:endParaRPr lang="en-US" sz="900" dirty="0">
              <a:latin typeface="Times New Roman" pitchFamily="18" charset="0"/>
            </a:endParaRPr>
          </a:p>
        </p:txBody>
      </p:sp>
      <p:sp>
        <p:nvSpPr>
          <p:cNvPr id="91" name="Rectangle 5"/>
          <p:cNvSpPr>
            <a:spLocks noChangeArrowheads="1"/>
          </p:cNvSpPr>
          <p:nvPr/>
        </p:nvSpPr>
        <p:spPr bwMode="auto">
          <a:xfrm>
            <a:off x="3429000" y="5257800"/>
            <a:ext cx="1447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endParaRPr lang="en-US" sz="900" b="1" dirty="0">
              <a:latin typeface="Times New Roman" pitchFamily="18" charset="0"/>
            </a:endParaRPr>
          </a:p>
          <a:p>
            <a:r>
              <a:rPr lang="en-US" sz="900" b="1" dirty="0">
                <a:latin typeface="Times New Roman" pitchFamily="18" charset="0"/>
              </a:rPr>
              <a:t>Telecommunication </a:t>
            </a:r>
          </a:p>
          <a:p>
            <a:r>
              <a:rPr lang="en-US" sz="900" b="1" dirty="0">
                <a:latin typeface="Times New Roman" pitchFamily="18" charset="0"/>
              </a:rPr>
              <a:t>Operations</a:t>
            </a:r>
          </a:p>
          <a:p>
            <a:endParaRPr lang="en-US" sz="900" dirty="0">
              <a:latin typeface="Times New Roman" pitchFamily="18" charset="0"/>
            </a:endParaRPr>
          </a:p>
          <a:p>
            <a:endParaRPr lang="en-US" sz="900" dirty="0">
              <a:latin typeface="Times New Roman" pitchFamily="18" charset="0"/>
            </a:endParaRPr>
          </a:p>
        </p:txBody>
      </p:sp>
      <p:sp>
        <p:nvSpPr>
          <p:cNvPr id="92" name="Rectangle 5"/>
          <p:cNvSpPr>
            <a:spLocks noChangeArrowheads="1"/>
          </p:cNvSpPr>
          <p:nvPr/>
        </p:nvSpPr>
        <p:spPr bwMode="auto">
          <a:xfrm>
            <a:off x="3429000" y="3581400"/>
            <a:ext cx="1447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endParaRPr lang="en-US" sz="900" b="1" dirty="0">
              <a:latin typeface="Times New Roman" pitchFamily="18" charset="0"/>
            </a:endParaRPr>
          </a:p>
          <a:p>
            <a:r>
              <a:rPr lang="en-US" sz="900" b="1" dirty="0">
                <a:latin typeface="Times New Roman" pitchFamily="18" charset="0"/>
              </a:rPr>
              <a:t>System Administration</a:t>
            </a:r>
          </a:p>
          <a:p>
            <a:r>
              <a:rPr lang="en-US" sz="900" b="1" dirty="0">
                <a:latin typeface="Times New Roman" pitchFamily="18" charset="0"/>
              </a:rPr>
              <a:t>Database Administration</a:t>
            </a:r>
          </a:p>
          <a:p>
            <a:r>
              <a:rPr lang="en-US" sz="900" b="1" dirty="0">
                <a:latin typeface="Times New Roman" pitchFamily="18" charset="0"/>
              </a:rPr>
              <a:t>Data Center</a:t>
            </a:r>
          </a:p>
          <a:p>
            <a:endParaRPr lang="en-US" sz="900" dirty="0">
              <a:latin typeface="Times New Roman" pitchFamily="18" charset="0"/>
            </a:endParaRPr>
          </a:p>
          <a:p>
            <a:endParaRPr lang="en-US" sz="900" dirty="0">
              <a:latin typeface="Times New Roman" pitchFamily="18" charset="0"/>
            </a:endParaRPr>
          </a:p>
        </p:txBody>
      </p:sp>
      <p:sp>
        <p:nvSpPr>
          <p:cNvPr id="93" name="Rectangle 5"/>
          <p:cNvSpPr>
            <a:spLocks noChangeArrowheads="1"/>
          </p:cNvSpPr>
          <p:nvPr/>
        </p:nvSpPr>
        <p:spPr bwMode="auto">
          <a:xfrm>
            <a:off x="3429000" y="5638800"/>
            <a:ext cx="1447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endParaRPr lang="en-US" sz="900" b="1" dirty="0">
              <a:latin typeface="Times New Roman" pitchFamily="18" charset="0"/>
            </a:endParaRPr>
          </a:p>
          <a:p>
            <a:r>
              <a:rPr lang="en-US" sz="900" b="1" dirty="0">
                <a:latin typeface="Times New Roman" pitchFamily="18" charset="0"/>
              </a:rPr>
              <a:t>Enterprise Collaboration</a:t>
            </a:r>
          </a:p>
          <a:p>
            <a:r>
              <a:rPr lang="en-US" sz="900" b="1" dirty="0">
                <a:latin typeface="Times New Roman" pitchFamily="18" charset="0"/>
              </a:rPr>
              <a:t>&amp; Messaging</a:t>
            </a:r>
          </a:p>
          <a:p>
            <a:endParaRPr lang="en-US" sz="900" dirty="0">
              <a:latin typeface="Times New Roman" pitchFamily="18" charset="0"/>
            </a:endParaRPr>
          </a:p>
          <a:p>
            <a:endParaRPr lang="en-US" sz="900" dirty="0">
              <a:latin typeface="Times New Roman" pitchFamily="18" charset="0"/>
            </a:endParaRPr>
          </a:p>
        </p:txBody>
      </p:sp>
      <p:sp>
        <p:nvSpPr>
          <p:cNvPr id="94" name="Rectangle 5"/>
          <p:cNvSpPr>
            <a:spLocks noChangeArrowheads="1"/>
          </p:cNvSpPr>
          <p:nvPr/>
        </p:nvSpPr>
        <p:spPr bwMode="auto">
          <a:xfrm>
            <a:off x="3429000" y="6019800"/>
            <a:ext cx="1447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endParaRPr lang="en-US" sz="900" b="1" dirty="0">
              <a:latin typeface="Times New Roman" pitchFamily="18" charset="0"/>
            </a:endParaRPr>
          </a:p>
          <a:p>
            <a:r>
              <a:rPr lang="en-US" sz="900" b="1" dirty="0">
                <a:latin typeface="Times New Roman" pitchFamily="18" charset="0"/>
              </a:rPr>
              <a:t>Network Engineering</a:t>
            </a:r>
          </a:p>
          <a:p>
            <a:endParaRPr lang="en-US" sz="900" dirty="0">
              <a:latin typeface="Times New Roman" pitchFamily="18" charset="0"/>
            </a:endParaRPr>
          </a:p>
          <a:p>
            <a:endParaRPr lang="en-US" sz="900" dirty="0">
              <a:latin typeface="Times New Roman" pitchFamily="18" charset="0"/>
            </a:endParaRPr>
          </a:p>
        </p:txBody>
      </p:sp>
      <p:sp>
        <p:nvSpPr>
          <p:cNvPr id="95" name="Rectangle 5"/>
          <p:cNvSpPr>
            <a:spLocks noChangeArrowheads="1"/>
          </p:cNvSpPr>
          <p:nvPr/>
        </p:nvSpPr>
        <p:spPr bwMode="auto">
          <a:xfrm>
            <a:off x="3429000" y="4953000"/>
            <a:ext cx="1447800" cy="304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endParaRPr lang="en-US" sz="900" b="1" dirty="0">
              <a:latin typeface="Times New Roman" pitchFamily="18" charset="0"/>
            </a:endParaRPr>
          </a:p>
          <a:p>
            <a:r>
              <a:rPr lang="en-US" sz="900" b="1" dirty="0">
                <a:latin typeface="Times New Roman" pitchFamily="18" charset="0"/>
              </a:rPr>
              <a:t>Management Reporting</a:t>
            </a:r>
          </a:p>
          <a:p>
            <a:endParaRPr lang="en-US" sz="900" dirty="0">
              <a:latin typeface="Times New Roman" pitchFamily="18" charset="0"/>
            </a:endParaRPr>
          </a:p>
          <a:p>
            <a:endParaRPr lang="en-US" sz="900" dirty="0">
              <a:latin typeface="Times New Roman" pitchFamily="18" charset="0"/>
            </a:endParaRPr>
          </a:p>
        </p:txBody>
      </p:sp>
      <p:sp>
        <p:nvSpPr>
          <p:cNvPr id="96" name="Rectangle 5"/>
          <p:cNvSpPr>
            <a:spLocks noChangeArrowheads="1"/>
          </p:cNvSpPr>
          <p:nvPr/>
        </p:nvSpPr>
        <p:spPr bwMode="auto">
          <a:xfrm>
            <a:off x="3429000" y="4533900"/>
            <a:ext cx="1447800" cy="419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endParaRPr lang="en-US" sz="900" b="1" dirty="0">
              <a:latin typeface="Times New Roman" pitchFamily="18" charset="0"/>
            </a:endParaRPr>
          </a:p>
          <a:p>
            <a:r>
              <a:rPr lang="en-US" sz="900" b="1" dirty="0">
                <a:latin typeface="Times New Roman" pitchFamily="18" charset="0"/>
              </a:rPr>
              <a:t>USNH Enterprise</a:t>
            </a:r>
          </a:p>
          <a:p>
            <a:r>
              <a:rPr lang="en-US" sz="900" b="1" dirty="0">
                <a:latin typeface="Times New Roman" pitchFamily="18" charset="0"/>
              </a:rPr>
              <a:t>Applications</a:t>
            </a:r>
          </a:p>
          <a:p>
            <a:endParaRPr lang="en-US" sz="900" dirty="0">
              <a:latin typeface="Times New Roman" pitchFamily="18" charset="0"/>
            </a:endParaRPr>
          </a:p>
          <a:p>
            <a:endParaRPr lang="en-US" sz="900" dirty="0">
              <a:latin typeface="Times New Roman" pitchFamily="18" charset="0"/>
            </a:endParaRPr>
          </a:p>
        </p:txBody>
      </p:sp>
      <p:sp>
        <p:nvSpPr>
          <p:cNvPr id="97" name="Line 14"/>
          <p:cNvSpPr>
            <a:spLocks noChangeShapeType="1"/>
          </p:cNvSpPr>
          <p:nvPr/>
        </p:nvSpPr>
        <p:spPr bwMode="auto">
          <a:xfrm>
            <a:off x="2590800" y="3429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8" name="Line 14"/>
          <p:cNvSpPr>
            <a:spLocks noChangeShapeType="1"/>
          </p:cNvSpPr>
          <p:nvPr/>
        </p:nvSpPr>
        <p:spPr bwMode="auto">
          <a:xfrm>
            <a:off x="990600" y="3429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9" name="Rectangle 5"/>
          <p:cNvSpPr>
            <a:spLocks noChangeArrowheads="1"/>
          </p:cNvSpPr>
          <p:nvPr/>
        </p:nvSpPr>
        <p:spPr bwMode="auto">
          <a:xfrm>
            <a:off x="5181600" y="4610100"/>
            <a:ext cx="1447800" cy="495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endParaRPr lang="en-US" sz="900" b="1" dirty="0">
              <a:latin typeface="Times New Roman" pitchFamily="18" charset="0"/>
            </a:endParaRPr>
          </a:p>
          <a:p>
            <a:r>
              <a:rPr lang="en-US" sz="900" b="1" dirty="0">
                <a:latin typeface="Times New Roman" pitchFamily="18" charset="0"/>
              </a:rPr>
              <a:t>IT Accounts &amp; Remedy</a:t>
            </a:r>
          </a:p>
          <a:p>
            <a:r>
              <a:rPr lang="en-US" sz="900" b="1" dirty="0">
                <a:latin typeface="Times New Roman" pitchFamily="18" charset="0"/>
              </a:rPr>
              <a:t>Administration</a:t>
            </a:r>
          </a:p>
          <a:p>
            <a:endParaRPr lang="en-US" sz="900" dirty="0">
              <a:latin typeface="Times New Roman" pitchFamily="18" charset="0"/>
            </a:endParaRPr>
          </a:p>
          <a:p>
            <a:endParaRPr lang="en-US" sz="900" dirty="0">
              <a:latin typeface="Times New Roman" pitchFamily="18" charset="0"/>
            </a:endParaRPr>
          </a:p>
        </p:txBody>
      </p:sp>
      <p:sp>
        <p:nvSpPr>
          <p:cNvPr id="100" name="Rectangle 5"/>
          <p:cNvSpPr>
            <a:spLocks noChangeArrowheads="1"/>
          </p:cNvSpPr>
          <p:nvPr/>
        </p:nvSpPr>
        <p:spPr bwMode="auto">
          <a:xfrm>
            <a:off x="5181600" y="4114800"/>
            <a:ext cx="1447800" cy="476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endParaRPr lang="en-US" sz="900" b="1" dirty="0">
              <a:latin typeface="Times New Roman" pitchFamily="18" charset="0"/>
            </a:endParaRPr>
          </a:p>
          <a:p>
            <a:r>
              <a:rPr lang="en-US" sz="900" b="1" dirty="0">
                <a:latin typeface="Times New Roman" pitchFamily="18" charset="0"/>
              </a:rPr>
              <a:t>IT Service Desk</a:t>
            </a:r>
          </a:p>
          <a:p>
            <a:endParaRPr lang="en-US" sz="900" dirty="0">
              <a:latin typeface="Times New Roman" pitchFamily="18" charset="0"/>
            </a:endParaRPr>
          </a:p>
          <a:p>
            <a:endParaRPr lang="en-US" sz="900" dirty="0">
              <a:latin typeface="Times New Roman" pitchFamily="18" charset="0"/>
            </a:endParaRPr>
          </a:p>
        </p:txBody>
      </p:sp>
      <p:sp>
        <p:nvSpPr>
          <p:cNvPr id="101" name="Rectangle 5"/>
          <p:cNvSpPr>
            <a:spLocks noChangeArrowheads="1"/>
          </p:cNvSpPr>
          <p:nvPr/>
        </p:nvSpPr>
        <p:spPr bwMode="auto">
          <a:xfrm>
            <a:off x="5181600" y="3581400"/>
            <a:ext cx="1447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r>
              <a:rPr lang="en-US" sz="900" b="1" dirty="0">
                <a:latin typeface="Times New Roman" pitchFamily="18" charset="0"/>
              </a:rPr>
              <a:t>IT Communications and</a:t>
            </a:r>
          </a:p>
          <a:p>
            <a:r>
              <a:rPr lang="en-US" sz="900" b="1" dirty="0">
                <a:latin typeface="Times New Roman" pitchFamily="18" charset="0"/>
              </a:rPr>
              <a:t>Training</a:t>
            </a:r>
          </a:p>
          <a:p>
            <a:endParaRPr lang="en-US" sz="900" dirty="0">
              <a:latin typeface="Times New Roman" pitchFamily="18" charset="0"/>
            </a:endParaRPr>
          </a:p>
          <a:p>
            <a:endParaRPr lang="en-US" sz="900" dirty="0">
              <a:latin typeface="Times New Roman" pitchFamily="18" charset="0"/>
            </a:endParaRPr>
          </a:p>
        </p:txBody>
      </p:sp>
      <p:sp>
        <p:nvSpPr>
          <p:cNvPr id="102" name="Rectangle 5"/>
          <p:cNvSpPr>
            <a:spLocks noChangeArrowheads="1"/>
          </p:cNvSpPr>
          <p:nvPr/>
        </p:nvSpPr>
        <p:spPr bwMode="auto">
          <a:xfrm>
            <a:off x="5181600" y="5105400"/>
            <a:ext cx="1447800" cy="533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sz="900" b="1" dirty="0">
              <a:latin typeface="Times New Roman" pitchFamily="18" charset="0"/>
            </a:endParaRPr>
          </a:p>
          <a:p>
            <a:endParaRPr lang="en-US" sz="900" b="1" dirty="0">
              <a:latin typeface="Times New Roman" pitchFamily="18" charset="0"/>
            </a:endParaRPr>
          </a:p>
          <a:p>
            <a:r>
              <a:rPr lang="en-US" sz="900" b="1" dirty="0">
                <a:latin typeface="Times New Roman" pitchFamily="18" charset="0"/>
              </a:rPr>
              <a:t>Computer Repair Services</a:t>
            </a:r>
          </a:p>
          <a:p>
            <a:r>
              <a:rPr lang="en-US" sz="900" b="1" dirty="0">
                <a:latin typeface="Times New Roman" pitchFamily="18" charset="0"/>
              </a:rPr>
              <a:t>Desktop Support &amp; </a:t>
            </a:r>
          </a:p>
          <a:p>
            <a:r>
              <a:rPr lang="en-US" sz="900" b="1" dirty="0">
                <a:latin typeface="Times New Roman" pitchFamily="18" charset="0"/>
              </a:rPr>
              <a:t>Service Level Agreements</a:t>
            </a:r>
          </a:p>
          <a:p>
            <a:endParaRPr lang="en-US" sz="900" dirty="0">
              <a:latin typeface="Times New Roman" pitchFamily="18" charset="0"/>
            </a:endParaRPr>
          </a:p>
          <a:p>
            <a:endParaRPr lang="en-US" sz="900" dirty="0">
              <a:latin typeface="Times New Roman" pitchFamily="18" charset="0"/>
            </a:endParaRPr>
          </a:p>
        </p:txBody>
      </p:sp>
      <p:sp>
        <p:nvSpPr>
          <p:cNvPr id="103" name="Line 14"/>
          <p:cNvSpPr>
            <a:spLocks noChangeShapeType="1"/>
          </p:cNvSpPr>
          <p:nvPr/>
        </p:nvSpPr>
        <p:spPr bwMode="auto">
          <a:xfrm>
            <a:off x="5791200" y="3429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 name="Line 14"/>
          <p:cNvSpPr>
            <a:spLocks noChangeShapeType="1"/>
          </p:cNvSpPr>
          <p:nvPr/>
        </p:nvSpPr>
        <p:spPr bwMode="auto">
          <a:xfrm>
            <a:off x="4191000" y="34290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654803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1</a:t>
            </a:r>
            <a:br>
              <a:rPr lang="en-US" dirty="0" smtClean="0"/>
            </a:br>
            <a:r>
              <a:rPr lang="en-US" dirty="0" smtClean="0"/>
              <a:t>Grass Roots</a:t>
            </a: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11</a:t>
            </a:fld>
            <a:endParaRPr lang="en-US"/>
          </a:p>
        </p:txBody>
      </p:sp>
      <p:sp>
        <p:nvSpPr>
          <p:cNvPr id="6" name="Content Placeholder 2"/>
          <p:cNvSpPr>
            <a:spLocks noGrp="1"/>
          </p:cNvSpPr>
          <p:nvPr>
            <p:ph sz="quarter" idx="1"/>
          </p:nvPr>
        </p:nvSpPr>
        <p:spPr>
          <a:xfrm>
            <a:off x="612648" y="1600200"/>
            <a:ext cx="8153400" cy="4495800"/>
          </a:xfrm>
        </p:spPr>
        <p:txBody>
          <a:bodyPr/>
          <a:lstStyle/>
          <a:p>
            <a:pPr marL="0" indent="0">
              <a:buNone/>
            </a:pPr>
            <a:endParaRPr lang="en-US" sz="2400" dirty="0" smtClean="0"/>
          </a:p>
          <a:p>
            <a:endParaRPr lang="en-US" sz="1800" dirty="0">
              <a:cs typeface="Arial" charset="0"/>
            </a:endParaRPr>
          </a:p>
          <a:p>
            <a:pPr marL="0" indent="0">
              <a:buNone/>
            </a:pPr>
            <a:endParaRPr lang="en-US" sz="1100" dirty="0">
              <a:solidFill>
                <a:schemeClr val="accent1">
                  <a:lumMod val="60000"/>
                  <a:lumOff val="40000"/>
                </a:schemeClr>
              </a:solidFill>
              <a:latin typeface="Arial" charset="0"/>
              <a:cs typeface="Arial" charset="0"/>
            </a:endParaRPr>
          </a:p>
          <a:p>
            <a:pPr marL="0" indent="0">
              <a:buNone/>
            </a:pPr>
            <a:endParaRPr lang="en-US" dirty="0" smtClean="0"/>
          </a:p>
          <a:p>
            <a:endParaRPr lang="en-US" sz="1100" dirty="0" smtClean="0">
              <a:solidFill>
                <a:schemeClr val="accent1">
                  <a:lumMod val="60000"/>
                  <a:lumOff val="40000"/>
                </a:schemeClr>
              </a:solidFill>
              <a:latin typeface="Arial" charset="0"/>
              <a:cs typeface="Arial" charset="0"/>
            </a:endParaRPr>
          </a:p>
          <a:p>
            <a:pPr>
              <a:buNone/>
            </a:pPr>
            <a:endParaRPr lang="en-US" i="1" dirty="0" smtClean="0"/>
          </a:p>
        </p:txBody>
      </p:sp>
      <p:sp>
        <p:nvSpPr>
          <p:cNvPr id="44" name="Content Placeholder 2"/>
          <p:cNvSpPr txBox="1">
            <a:spLocks/>
          </p:cNvSpPr>
          <p:nvPr/>
        </p:nvSpPr>
        <p:spPr bwMode="auto">
          <a:xfrm>
            <a:off x="612648" y="1600200"/>
            <a:ext cx="8153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baseline="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FFFCC"/>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6996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smtClean="0"/>
              <a:t>2004: one small IT unit began recording time spent in an existing status report template</a:t>
            </a:r>
          </a:p>
          <a:p>
            <a:r>
              <a:rPr lang="en-US" sz="2400" dirty="0" smtClean="0"/>
              <a:t>Template already included major categories of work, completion and schedule status </a:t>
            </a:r>
          </a:p>
          <a:p>
            <a:r>
              <a:rPr lang="en-US" sz="2400" dirty="0"/>
              <a:t>Administrative assistant compiled summaries</a:t>
            </a:r>
          </a:p>
          <a:p>
            <a:r>
              <a:rPr lang="en-US" sz="2400" dirty="0" smtClean="0"/>
              <a:t>Motivations</a:t>
            </a:r>
          </a:p>
          <a:p>
            <a:pPr lvl="2"/>
            <a:r>
              <a:rPr lang="en-US" sz="2000" dirty="0" smtClean="0"/>
              <a:t>Not able to identify why staff had to postpone project work</a:t>
            </a:r>
          </a:p>
          <a:p>
            <a:pPr lvl="2"/>
            <a:r>
              <a:rPr lang="en-US" sz="2000" dirty="0" smtClean="0"/>
              <a:t>Not able to determine total effort of a specific project</a:t>
            </a:r>
          </a:p>
          <a:p>
            <a:pPr lvl="2"/>
            <a:r>
              <a:rPr lang="en-US" sz="2000" dirty="0" smtClean="0"/>
              <a:t>No solid history on which to base new work estimates</a:t>
            </a:r>
          </a:p>
          <a:p>
            <a:pPr lvl="2"/>
            <a:r>
              <a:rPr lang="en-US" sz="2000" dirty="0" smtClean="0"/>
              <a:t>No baseline effort data for routine work</a:t>
            </a:r>
          </a:p>
          <a:p>
            <a:pPr lvl="2"/>
            <a:endParaRPr lang="en-US" b="1" dirty="0" smtClean="0"/>
          </a:p>
          <a:p>
            <a:pPr lvl="2"/>
            <a:endParaRPr lang="en-US" b="1" dirty="0" smtClean="0"/>
          </a:p>
          <a:p>
            <a:pPr lvl="2"/>
            <a:endParaRPr lang="en-US" dirty="0" smtClean="0"/>
          </a:p>
          <a:p>
            <a:pPr lvl="1">
              <a:buFont typeface="Wingdings 2" pitchFamily="18" charset="2"/>
              <a:buNone/>
            </a:pPr>
            <a:endParaRPr lang="en-US" dirty="0"/>
          </a:p>
        </p:txBody>
      </p:sp>
    </p:spTree>
    <p:extLst>
      <p:ext uri="{BB962C8B-B14F-4D97-AF65-F5344CB8AC3E}">
        <p14:creationId xmlns:p14="http://schemas.microsoft.com/office/powerpoint/2010/main" val="213123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wipe(down)">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xEl>
                                              <p:pRg st="1" end="1"/>
                                            </p:txEl>
                                          </p:spTgt>
                                        </p:tgtEl>
                                        <p:attrNameLst>
                                          <p:attrName>style.visibility</p:attrName>
                                        </p:attrNameLst>
                                      </p:cBhvr>
                                      <p:to>
                                        <p:strVal val="visible"/>
                                      </p:to>
                                    </p:set>
                                    <p:animEffect transition="in" filter="wipe(down)">
                                      <p:cBhvr>
                                        <p:cTn id="12" dur="500"/>
                                        <p:tgtEl>
                                          <p:spTgt spid="4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
                                            <p:txEl>
                                              <p:pRg st="2" end="2"/>
                                            </p:txEl>
                                          </p:spTgt>
                                        </p:tgtEl>
                                        <p:attrNameLst>
                                          <p:attrName>style.visibility</p:attrName>
                                        </p:attrNameLst>
                                      </p:cBhvr>
                                      <p:to>
                                        <p:strVal val="visible"/>
                                      </p:to>
                                    </p:set>
                                    <p:animEffect transition="in" filter="wipe(down)">
                                      <p:cBhvr>
                                        <p:cTn id="17" dur="500"/>
                                        <p:tgtEl>
                                          <p:spTgt spid="4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4">
                                            <p:txEl>
                                              <p:pRg st="3" end="3"/>
                                            </p:txEl>
                                          </p:spTgt>
                                        </p:tgtEl>
                                        <p:attrNameLst>
                                          <p:attrName>style.visibility</p:attrName>
                                        </p:attrNameLst>
                                      </p:cBhvr>
                                      <p:to>
                                        <p:strVal val="visible"/>
                                      </p:to>
                                    </p:set>
                                    <p:animEffect transition="in" filter="wipe(down)">
                                      <p:cBhvr>
                                        <p:cTn id="22" dur="500"/>
                                        <p:tgtEl>
                                          <p:spTgt spid="44">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4">
                                            <p:txEl>
                                              <p:pRg st="4" end="4"/>
                                            </p:txEl>
                                          </p:spTgt>
                                        </p:tgtEl>
                                        <p:attrNameLst>
                                          <p:attrName>style.visibility</p:attrName>
                                        </p:attrNameLst>
                                      </p:cBhvr>
                                      <p:to>
                                        <p:strVal val="visible"/>
                                      </p:to>
                                    </p:set>
                                    <p:animEffect transition="in" filter="wipe(down)">
                                      <p:cBhvr>
                                        <p:cTn id="25" dur="500"/>
                                        <p:tgtEl>
                                          <p:spTgt spid="44">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4">
                                            <p:txEl>
                                              <p:pRg st="5" end="5"/>
                                            </p:txEl>
                                          </p:spTgt>
                                        </p:tgtEl>
                                        <p:attrNameLst>
                                          <p:attrName>style.visibility</p:attrName>
                                        </p:attrNameLst>
                                      </p:cBhvr>
                                      <p:to>
                                        <p:strVal val="visible"/>
                                      </p:to>
                                    </p:set>
                                    <p:animEffect transition="in" filter="wipe(down)">
                                      <p:cBhvr>
                                        <p:cTn id="28" dur="500"/>
                                        <p:tgtEl>
                                          <p:spTgt spid="44">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4">
                                            <p:txEl>
                                              <p:pRg st="6" end="6"/>
                                            </p:txEl>
                                          </p:spTgt>
                                        </p:tgtEl>
                                        <p:attrNameLst>
                                          <p:attrName>style.visibility</p:attrName>
                                        </p:attrNameLst>
                                      </p:cBhvr>
                                      <p:to>
                                        <p:strVal val="visible"/>
                                      </p:to>
                                    </p:set>
                                    <p:animEffect transition="in" filter="wipe(down)">
                                      <p:cBhvr>
                                        <p:cTn id="31" dur="500"/>
                                        <p:tgtEl>
                                          <p:spTgt spid="44">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4">
                                            <p:txEl>
                                              <p:pRg st="7" end="7"/>
                                            </p:txEl>
                                          </p:spTgt>
                                        </p:tgtEl>
                                        <p:attrNameLst>
                                          <p:attrName>style.visibility</p:attrName>
                                        </p:attrNameLst>
                                      </p:cBhvr>
                                      <p:to>
                                        <p:strVal val="visible"/>
                                      </p:to>
                                    </p:set>
                                    <p:animEffect transition="in" filter="wipe(down)">
                                      <p:cBhvr>
                                        <p:cTn id="34" dur="500"/>
                                        <p:tgtEl>
                                          <p:spTgt spid="4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1</a:t>
            </a:r>
            <a:br>
              <a:rPr lang="en-US" dirty="0" smtClean="0"/>
            </a:br>
            <a:r>
              <a:rPr lang="en-US" dirty="0" smtClean="0"/>
              <a:t>2004-2006 Time Tracking</a:t>
            </a: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12</a:t>
            </a:fld>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 y="1628775"/>
            <a:ext cx="7372350" cy="461010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6155" y="304800"/>
            <a:ext cx="1236069" cy="762000"/>
          </a:xfrm>
          <a:prstGeom prst="rect">
            <a:avLst/>
          </a:prstGeom>
        </p:spPr>
      </p:pic>
    </p:spTree>
    <p:extLst>
      <p:ext uri="{BB962C8B-B14F-4D97-AF65-F5344CB8AC3E}">
        <p14:creationId xmlns:p14="http://schemas.microsoft.com/office/powerpoint/2010/main" val="673349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1</a:t>
            </a:r>
            <a:br>
              <a:rPr lang="en-US" dirty="0" smtClean="0"/>
            </a:br>
            <a:r>
              <a:rPr lang="en-US" dirty="0" smtClean="0"/>
              <a:t>Grass Roots</a:t>
            </a: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13</a:t>
            </a:fld>
            <a:endParaRPr lang="en-US"/>
          </a:p>
        </p:txBody>
      </p:sp>
      <p:sp>
        <p:nvSpPr>
          <p:cNvPr id="6" name="Content Placeholder 2"/>
          <p:cNvSpPr>
            <a:spLocks noGrp="1"/>
          </p:cNvSpPr>
          <p:nvPr>
            <p:ph sz="quarter" idx="1"/>
          </p:nvPr>
        </p:nvSpPr>
        <p:spPr>
          <a:xfrm>
            <a:off x="612648" y="1600200"/>
            <a:ext cx="8153400" cy="4495800"/>
          </a:xfrm>
        </p:spPr>
        <p:txBody>
          <a:bodyPr/>
          <a:lstStyle/>
          <a:p>
            <a:pPr marL="0" indent="0">
              <a:buNone/>
            </a:pPr>
            <a:endParaRPr lang="en-US" sz="2400" dirty="0" smtClean="0"/>
          </a:p>
          <a:p>
            <a:endParaRPr lang="en-US" sz="1800" dirty="0">
              <a:cs typeface="Arial" charset="0"/>
            </a:endParaRPr>
          </a:p>
          <a:p>
            <a:pPr marL="0" indent="0">
              <a:buNone/>
            </a:pPr>
            <a:endParaRPr lang="en-US" sz="1100" dirty="0">
              <a:solidFill>
                <a:schemeClr val="accent1">
                  <a:lumMod val="60000"/>
                  <a:lumOff val="40000"/>
                </a:schemeClr>
              </a:solidFill>
              <a:latin typeface="Arial" charset="0"/>
              <a:cs typeface="Arial" charset="0"/>
            </a:endParaRPr>
          </a:p>
          <a:p>
            <a:pPr marL="0" indent="0">
              <a:buNone/>
            </a:pPr>
            <a:endParaRPr lang="en-US" dirty="0" smtClean="0"/>
          </a:p>
          <a:p>
            <a:endParaRPr lang="en-US" sz="1100" dirty="0" smtClean="0">
              <a:solidFill>
                <a:schemeClr val="accent1">
                  <a:lumMod val="60000"/>
                  <a:lumOff val="40000"/>
                </a:schemeClr>
              </a:solidFill>
              <a:latin typeface="Arial" charset="0"/>
              <a:cs typeface="Arial" charset="0"/>
            </a:endParaRPr>
          </a:p>
          <a:p>
            <a:pPr>
              <a:buNone/>
            </a:pPr>
            <a:endParaRPr lang="en-US" i="1" dirty="0" smtClean="0"/>
          </a:p>
        </p:txBody>
      </p:sp>
      <p:sp>
        <p:nvSpPr>
          <p:cNvPr id="44" name="Content Placeholder 2"/>
          <p:cNvSpPr txBox="1">
            <a:spLocks/>
          </p:cNvSpPr>
          <p:nvPr/>
        </p:nvSpPr>
        <p:spPr bwMode="auto">
          <a:xfrm>
            <a:off x="612648" y="1600200"/>
            <a:ext cx="8153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baseline="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FFFCC"/>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6996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smtClean="0"/>
              <a:t>2005: benefits seen from time tracking </a:t>
            </a:r>
          </a:p>
          <a:p>
            <a:pPr lvl="1"/>
            <a:r>
              <a:rPr lang="en-US" sz="2000" dirty="0" smtClean="0"/>
              <a:t>previously unanswerable questions could now be answered</a:t>
            </a:r>
          </a:p>
          <a:p>
            <a:pPr lvl="1"/>
            <a:r>
              <a:rPr lang="en-US" sz="2000" dirty="0"/>
              <a:t>baseline effort data for routine </a:t>
            </a:r>
            <a:r>
              <a:rPr lang="en-US" sz="2000" dirty="0" smtClean="0"/>
              <a:t>work established</a:t>
            </a:r>
          </a:p>
          <a:p>
            <a:pPr lvl="1"/>
            <a:r>
              <a:rPr lang="en-US" sz="2000" dirty="0" smtClean="0"/>
              <a:t>Staff see benefits (big win)!</a:t>
            </a:r>
            <a:endParaRPr lang="en-US" sz="2000" dirty="0"/>
          </a:p>
          <a:p>
            <a:r>
              <a:rPr lang="en-US" sz="2400" dirty="0" smtClean="0"/>
              <a:t>Two additional IT units within the same department opt-in</a:t>
            </a:r>
          </a:p>
          <a:p>
            <a:pPr lvl="1"/>
            <a:r>
              <a:rPr lang="en-US" sz="2100" dirty="0" smtClean="0"/>
              <a:t>Culture of time accountability nearly department-wide</a:t>
            </a:r>
          </a:p>
          <a:p>
            <a:r>
              <a:rPr lang="en-US" sz="2400" dirty="0" smtClean="0"/>
              <a:t>Forward looking resource allocation spreadsheets (quarterly) created</a:t>
            </a:r>
          </a:p>
          <a:p>
            <a:pPr lvl="2"/>
            <a:endParaRPr lang="en-US" b="1" dirty="0" smtClean="0"/>
          </a:p>
          <a:p>
            <a:pPr lvl="2"/>
            <a:endParaRPr lang="en-US" b="1" dirty="0" smtClean="0"/>
          </a:p>
          <a:p>
            <a:pPr lvl="2"/>
            <a:endParaRPr lang="en-US" dirty="0" smtClean="0"/>
          </a:p>
          <a:p>
            <a:pPr lvl="1">
              <a:buFont typeface="Wingdings 2" pitchFamily="18" charset="2"/>
              <a:buNone/>
            </a:pP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3288" y="4800600"/>
            <a:ext cx="1385887" cy="1308212"/>
          </a:xfrm>
          <a:prstGeom prst="rect">
            <a:avLst/>
          </a:prstGeom>
        </p:spPr>
      </p:pic>
    </p:spTree>
    <p:extLst>
      <p:ext uri="{BB962C8B-B14F-4D97-AF65-F5344CB8AC3E}">
        <p14:creationId xmlns:p14="http://schemas.microsoft.com/office/powerpoint/2010/main" val="377428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wipe(down)">
                                      <p:cBhvr>
                                        <p:cTn id="7" dur="500"/>
                                        <p:tgtEl>
                                          <p:spTgt spid="4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xEl>
                                              <p:pRg st="1" end="1"/>
                                            </p:txEl>
                                          </p:spTgt>
                                        </p:tgtEl>
                                        <p:attrNameLst>
                                          <p:attrName>style.visibility</p:attrName>
                                        </p:attrNameLst>
                                      </p:cBhvr>
                                      <p:to>
                                        <p:strVal val="visible"/>
                                      </p:to>
                                    </p:set>
                                    <p:animEffect transition="in" filter="wipe(down)">
                                      <p:cBhvr>
                                        <p:cTn id="10" dur="500"/>
                                        <p:tgtEl>
                                          <p:spTgt spid="4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4">
                                            <p:txEl>
                                              <p:pRg st="2" end="2"/>
                                            </p:txEl>
                                          </p:spTgt>
                                        </p:tgtEl>
                                        <p:attrNameLst>
                                          <p:attrName>style.visibility</p:attrName>
                                        </p:attrNameLst>
                                      </p:cBhvr>
                                      <p:to>
                                        <p:strVal val="visible"/>
                                      </p:to>
                                    </p:set>
                                    <p:animEffect transition="in" filter="wipe(down)">
                                      <p:cBhvr>
                                        <p:cTn id="13" dur="500"/>
                                        <p:tgtEl>
                                          <p:spTgt spid="4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4">
                                            <p:txEl>
                                              <p:pRg st="3" end="3"/>
                                            </p:txEl>
                                          </p:spTgt>
                                        </p:tgtEl>
                                        <p:attrNameLst>
                                          <p:attrName>style.visibility</p:attrName>
                                        </p:attrNameLst>
                                      </p:cBhvr>
                                      <p:to>
                                        <p:strVal val="visible"/>
                                      </p:to>
                                    </p:set>
                                    <p:animEffect transition="in" filter="wipe(down)">
                                      <p:cBhvr>
                                        <p:cTn id="16" dur="500"/>
                                        <p:tgtEl>
                                          <p:spTgt spid="44">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4">
                                            <p:txEl>
                                              <p:pRg st="4" end="4"/>
                                            </p:txEl>
                                          </p:spTgt>
                                        </p:tgtEl>
                                        <p:attrNameLst>
                                          <p:attrName>style.visibility</p:attrName>
                                        </p:attrNameLst>
                                      </p:cBhvr>
                                      <p:to>
                                        <p:strVal val="visible"/>
                                      </p:to>
                                    </p:set>
                                    <p:animEffect transition="in" filter="wipe(down)">
                                      <p:cBhvr>
                                        <p:cTn id="24" dur="500"/>
                                        <p:tgtEl>
                                          <p:spTgt spid="44">
                                            <p:txEl>
                                              <p:pRg st="4" end="4"/>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4">
                                            <p:txEl>
                                              <p:pRg st="5" end="5"/>
                                            </p:txEl>
                                          </p:spTgt>
                                        </p:tgtEl>
                                        <p:attrNameLst>
                                          <p:attrName>style.visibility</p:attrName>
                                        </p:attrNameLst>
                                      </p:cBhvr>
                                      <p:to>
                                        <p:strVal val="visible"/>
                                      </p:to>
                                    </p:set>
                                    <p:animEffect transition="in" filter="wipe(down)">
                                      <p:cBhvr>
                                        <p:cTn id="27" dur="500"/>
                                        <p:tgtEl>
                                          <p:spTgt spid="4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xEl>
                                              <p:pRg st="6" end="6"/>
                                            </p:txEl>
                                          </p:spTgt>
                                        </p:tgtEl>
                                        <p:attrNameLst>
                                          <p:attrName>style.visibility</p:attrName>
                                        </p:attrNameLst>
                                      </p:cBhvr>
                                      <p:to>
                                        <p:strVal val="visible"/>
                                      </p:to>
                                    </p:set>
                                    <p:animEffect transition="in" filter="wipe(down)">
                                      <p:cBhvr>
                                        <p:cTn id="32" dur="500"/>
                                        <p:tgtEl>
                                          <p:spTgt spid="4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1</a:t>
            </a:r>
            <a:br>
              <a:rPr lang="en-US" dirty="0" smtClean="0"/>
            </a:br>
            <a:r>
              <a:rPr lang="en-US" dirty="0" smtClean="0"/>
              <a:t>Grass Roots</a:t>
            </a:r>
            <a:endParaRPr lang="en-US" dirty="0"/>
          </a:p>
        </p:txBody>
      </p:sp>
      <p:sp>
        <p:nvSpPr>
          <p:cNvPr id="4" name="Footer Placeholder 3"/>
          <p:cNvSpPr>
            <a:spLocks noGrp="1"/>
          </p:cNvSpPr>
          <p:nvPr>
            <p:ph type="ftr" sz="quarter" idx="11"/>
          </p:nvPr>
        </p:nvSpPr>
        <p:spPr/>
        <p:txBody>
          <a:bodyPr/>
          <a:lstStyle/>
          <a:p>
            <a:pPr algn="l">
              <a:defRPr/>
            </a:pPr>
            <a:r>
              <a:rPr lang="en-US" dirty="0"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14</a:t>
            </a:fld>
            <a:endParaRPr lang="en-US"/>
          </a:p>
        </p:txBody>
      </p:sp>
      <p:sp>
        <p:nvSpPr>
          <p:cNvPr id="6" name="Content Placeholder 2"/>
          <p:cNvSpPr>
            <a:spLocks noGrp="1"/>
          </p:cNvSpPr>
          <p:nvPr>
            <p:ph sz="quarter" idx="1"/>
          </p:nvPr>
        </p:nvSpPr>
        <p:spPr>
          <a:xfrm>
            <a:off x="612648" y="1600200"/>
            <a:ext cx="8153400" cy="4495800"/>
          </a:xfrm>
        </p:spPr>
        <p:txBody>
          <a:bodyPr/>
          <a:lstStyle/>
          <a:p>
            <a:pPr marL="0" indent="0">
              <a:buNone/>
            </a:pPr>
            <a:endParaRPr lang="en-US" sz="2400" dirty="0" smtClean="0"/>
          </a:p>
          <a:p>
            <a:endParaRPr lang="en-US" sz="1800" dirty="0">
              <a:cs typeface="Arial" charset="0"/>
            </a:endParaRPr>
          </a:p>
          <a:p>
            <a:pPr marL="0" indent="0">
              <a:buNone/>
            </a:pPr>
            <a:endParaRPr lang="en-US" sz="1100" dirty="0">
              <a:solidFill>
                <a:schemeClr val="accent1">
                  <a:lumMod val="60000"/>
                  <a:lumOff val="40000"/>
                </a:schemeClr>
              </a:solidFill>
              <a:latin typeface="Arial" charset="0"/>
              <a:cs typeface="Arial" charset="0"/>
            </a:endParaRPr>
          </a:p>
          <a:p>
            <a:pPr marL="0" indent="0">
              <a:buNone/>
            </a:pPr>
            <a:endParaRPr lang="en-US" dirty="0" smtClean="0"/>
          </a:p>
          <a:p>
            <a:endParaRPr lang="en-US" sz="1100" dirty="0" smtClean="0">
              <a:solidFill>
                <a:schemeClr val="accent1">
                  <a:lumMod val="60000"/>
                  <a:lumOff val="40000"/>
                </a:schemeClr>
              </a:solidFill>
              <a:latin typeface="Arial" charset="0"/>
              <a:cs typeface="Arial" charset="0"/>
            </a:endParaRPr>
          </a:p>
          <a:p>
            <a:pPr>
              <a:buNone/>
            </a:pPr>
            <a:endParaRPr lang="en-US" i="1" dirty="0" smtClean="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524000"/>
            <a:ext cx="7219950" cy="3733800"/>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257800"/>
            <a:ext cx="7248525" cy="1152525"/>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0475" y="304800"/>
            <a:ext cx="1047750" cy="831548"/>
          </a:xfrm>
          <a:prstGeom prst="rect">
            <a:avLst/>
          </a:prstGeom>
        </p:spPr>
      </p:pic>
    </p:spTree>
    <p:extLst>
      <p:ext uri="{BB962C8B-B14F-4D97-AF65-F5344CB8AC3E}">
        <p14:creationId xmlns:p14="http://schemas.microsoft.com/office/powerpoint/2010/main" val="2329675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1</a:t>
            </a:r>
            <a:br>
              <a:rPr lang="en-US" dirty="0" smtClean="0"/>
            </a:br>
            <a:r>
              <a:rPr lang="en-US" dirty="0" smtClean="0"/>
              <a:t>Grass Roots</a:t>
            </a: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15</a:t>
            </a:fld>
            <a:endParaRPr lang="en-US"/>
          </a:p>
        </p:txBody>
      </p:sp>
      <p:sp>
        <p:nvSpPr>
          <p:cNvPr id="6" name="Content Placeholder 2"/>
          <p:cNvSpPr>
            <a:spLocks noGrp="1"/>
          </p:cNvSpPr>
          <p:nvPr>
            <p:ph sz="quarter" idx="1"/>
          </p:nvPr>
        </p:nvSpPr>
        <p:spPr>
          <a:xfrm>
            <a:off x="612648" y="1600200"/>
            <a:ext cx="8153400" cy="4495800"/>
          </a:xfrm>
        </p:spPr>
        <p:txBody>
          <a:bodyPr/>
          <a:lstStyle/>
          <a:p>
            <a:pPr marL="0" indent="0">
              <a:buNone/>
            </a:pPr>
            <a:endParaRPr lang="en-US" sz="2400" dirty="0" smtClean="0"/>
          </a:p>
          <a:p>
            <a:endParaRPr lang="en-US" sz="1800" dirty="0">
              <a:cs typeface="Arial" charset="0"/>
            </a:endParaRPr>
          </a:p>
          <a:p>
            <a:pPr marL="0" indent="0">
              <a:buNone/>
            </a:pPr>
            <a:endParaRPr lang="en-US" sz="1100" dirty="0">
              <a:solidFill>
                <a:schemeClr val="accent1">
                  <a:lumMod val="60000"/>
                  <a:lumOff val="40000"/>
                </a:schemeClr>
              </a:solidFill>
              <a:latin typeface="Arial" charset="0"/>
              <a:cs typeface="Arial" charset="0"/>
            </a:endParaRPr>
          </a:p>
          <a:p>
            <a:pPr marL="0" indent="0">
              <a:buNone/>
            </a:pPr>
            <a:endParaRPr lang="en-US" dirty="0" smtClean="0"/>
          </a:p>
          <a:p>
            <a:endParaRPr lang="en-US" sz="1100" dirty="0" smtClean="0">
              <a:solidFill>
                <a:schemeClr val="accent1">
                  <a:lumMod val="60000"/>
                  <a:lumOff val="40000"/>
                </a:schemeClr>
              </a:solidFill>
              <a:latin typeface="Arial" charset="0"/>
              <a:cs typeface="Arial" charset="0"/>
            </a:endParaRPr>
          </a:p>
          <a:p>
            <a:pPr>
              <a:buNone/>
            </a:pPr>
            <a:endParaRPr lang="en-US" i="1" dirty="0" smtClean="0"/>
          </a:p>
        </p:txBody>
      </p:sp>
      <p:sp>
        <p:nvSpPr>
          <p:cNvPr id="44" name="Content Placeholder 2"/>
          <p:cNvSpPr txBox="1">
            <a:spLocks/>
          </p:cNvSpPr>
          <p:nvPr/>
        </p:nvSpPr>
        <p:spPr bwMode="auto">
          <a:xfrm>
            <a:off x="612648" y="1600200"/>
            <a:ext cx="8153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baseline="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FFFCC"/>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6996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smtClean="0"/>
              <a:t>Despite benefits realized, tool limitations lingered</a:t>
            </a:r>
            <a:endParaRPr lang="en-US" sz="2000" dirty="0"/>
          </a:p>
          <a:p>
            <a:r>
              <a:rPr lang="en-US" sz="2400" dirty="0" smtClean="0"/>
              <a:t>Limited, manual reporting – labor intensive, error prone!</a:t>
            </a:r>
            <a:endParaRPr lang="en-US" sz="2100" dirty="0" smtClean="0"/>
          </a:p>
          <a:p>
            <a:r>
              <a:rPr lang="en-US" sz="2400" dirty="0" smtClean="0"/>
              <a:t>Lack of data dimensionality</a:t>
            </a:r>
          </a:p>
          <a:p>
            <a:r>
              <a:rPr lang="en-US" sz="2400" dirty="0" smtClean="0"/>
              <a:t>Volume of files in various locations – hard to manage and risk of data loss</a:t>
            </a:r>
          </a:p>
          <a:p>
            <a:r>
              <a:rPr lang="en-US" sz="2400" dirty="0" smtClean="0"/>
              <a:t>Tweaks to the templates were difficult to provision</a:t>
            </a:r>
          </a:p>
          <a:p>
            <a:pPr lvl="2"/>
            <a:endParaRPr lang="en-US" b="1" dirty="0" smtClean="0"/>
          </a:p>
          <a:p>
            <a:pPr lvl="2"/>
            <a:endParaRPr lang="en-US" b="1" dirty="0" smtClean="0"/>
          </a:p>
          <a:p>
            <a:pPr lvl="2"/>
            <a:endParaRPr lang="en-US" dirty="0" smtClean="0"/>
          </a:p>
          <a:p>
            <a:pPr lvl="1">
              <a:buFont typeface="Wingdings 2" pitchFamily="18" charset="2"/>
              <a:buNone/>
            </a:pPr>
            <a:endParaRPr lang="en-US" dirty="0"/>
          </a:p>
        </p:txBody>
      </p:sp>
    </p:spTree>
    <p:extLst>
      <p:ext uri="{BB962C8B-B14F-4D97-AF65-F5344CB8AC3E}">
        <p14:creationId xmlns:p14="http://schemas.microsoft.com/office/powerpoint/2010/main" val="304545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wipe(down)">
                                      <p:cBhvr>
                                        <p:cTn id="7" dur="500"/>
                                        <p:tgtEl>
                                          <p:spTgt spid="4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4">
                                            <p:txEl>
                                              <p:pRg st="1" end="1"/>
                                            </p:txEl>
                                          </p:spTgt>
                                        </p:tgtEl>
                                        <p:attrNameLst>
                                          <p:attrName>style.visibility</p:attrName>
                                        </p:attrNameLst>
                                      </p:cBhvr>
                                      <p:to>
                                        <p:strVal val="visible"/>
                                      </p:to>
                                    </p:set>
                                    <p:animEffect transition="in" filter="wipe(down)">
                                      <p:cBhvr>
                                        <p:cTn id="10" dur="500"/>
                                        <p:tgtEl>
                                          <p:spTgt spid="4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4">
                                            <p:txEl>
                                              <p:pRg st="2" end="2"/>
                                            </p:txEl>
                                          </p:spTgt>
                                        </p:tgtEl>
                                        <p:attrNameLst>
                                          <p:attrName>style.visibility</p:attrName>
                                        </p:attrNameLst>
                                      </p:cBhvr>
                                      <p:to>
                                        <p:strVal val="visible"/>
                                      </p:to>
                                    </p:set>
                                    <p:animEffect transition="in" filter="wipe(down)">
                                      <p:cBhvr>
                                        <p:cTn id="15" dur="500"/>
                                        <p:tgtEl>
                                          <p:spTgt spid="4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44">
                                            <p:txEl>
                                              <p:pRg st="3" end="3"/>
                                            </p:txEl>
                                          </p:spTgt>
                                        </p:tgtEl>
                                        <p:attrNameLst>
                                          <p:attrName>style.visibility</p:attrName>
                                        </p:attrNameLst>
                                      </p:cBhvr>
                                      <p:to>
                                        <p:strVal val="visible"/>
                                      </p:to>
                                    </p:set>
                                    <p:animEffect transition="in" filter="wipe(down)">
                                      <p:cBhvr>
                                        <p:cTn id="20" dur="500"/>
                                        <p:tgtEl>
                                          <p:spTgt spid="4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4">
                                            <p:txEl>
                                              <p:pRg st="4" end="4"/>
                                            </p:txEl>
                                          </p:spTgt>
                                        </p:tgtEl>
                                        <p:attrNameLst>
                                          <p:attrName>style.visibility</p:attrName>
                                        </p:attrNameLst>
                                      </p:cBhvr>
                                      <p:to>
                                        <p:strVal val="visible"/>
                                      </p:to>
                                    </p:set>
                                    <p:animEffect transition="in" filter="wipe(down)">
                                      <p:cBhvr>
                                        <p:cTn id="25" dur="500"/>
                                        <p:tgtEl>
                                          <p:spTgt spid="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2</a:t>
            </a:r>
            <a:br>
              <a:rPr lang="en-US" dirty="0" smtClean="0"/>
            </a:br>
            <a:r>
              <a:rPr lang="en-US" sz="3600" dirty="0" smtClean="0"/>
              <a:t>Home-grown request/resource system</a:t>
            </a:r>
            <a:endParaRPr lang="en-US" sz="3600" dirty="0"/>
          </a:p>
        </p:txBody>
      </p:sp>
      <p:sp>
        <p:nvSpPr>
          <p:cNvPr id="3" name="Content Placeholder 2"/>
          <p:cNvSpPr>
            <a:spLocks noGrp="1"/>
          </p:cNvSpPr>
          <p:nvPr>
            <p:ph sz="quarter" idx="1"/>
          </p:nvPr>
        </p:nvSpPr>
        <p:spPr>
          <a:xfrm>
            <a:off x="612648" y="1600200"/>
            <a:ext cx="8153400" cy="4648200"/>
          </a:xfrm>
        </p:spPr>
        <p:txBody>
          <a:bodyPr/>
          <a:lstStyle/>
          <a:p>
            <a:r>
              <a:rPr lang="en-US" sz="2400" dirty="0" smtClean="0"/>
              <a:t>2006: implemented a request and resource tracking system, called R&amp;R.</a:t>
            </a:r>
          </a:p>
          <a:p>
            <a:r>
              <a:rPr lang="en-US" sz="2400" dirty="0" smtClean="0"/>
              <a:t>Home-grown, developed in Oracle Application Express:</a:t>
            </a:r>
          </a:p>
          <a:p>
            <a:pPr lvl="2"/>
            <a:r>
              <a:rPr lang="en-US" sz="2000" dirty="0" smtClean="0"/>
              <a:t>Request tracking and reporting of requested, in process, completed and cancelled projects.</a:t>
            </a:r>
          </a:p>
          <a:p>
            <a:pPr lvl="2"/>
            <a:r>
              <a:rPr lang="en-US" sz="2000" dirty="0" smtClean="0"/>
              <a:t>Resource hours; Actual </a:t>
            </a:r>
            <a:r>
              <a:rPr lang="en-US" sz="2000" dirty="0" err="1" smtClean="0"/>
              <a:t>vs</a:t>
            </a:r>
            <a:r>
              <a:rPr lang="en-US" sz="2000" dirty="0" smtClean="0"/>
              <a:t> Plan.</a:t>
            </a:r>
          </a:p>
          <a:p>
            <a:pPr lvl="2"/>
            <a:r>
              <a:rPr lang="en-US" sz="2000" dirty="0" smtClean="0"/>
              <a:t>Track employee hours per project and type of work within project/effort.</a:t>
            </a:r>
          </a:p>
          <a:p>
            <a:pPr lvl="2"/>
            <a:r>
              <a:rPr lang="en-US" sz="2000" dirty="0" smtClean="0"/>
              <a:t>Provide the ability to query and produce standard reports.</a:t>
            </a:r>
          </a:p>
          <a:p>
            <a:pPr lvl="2"/>
            <a:endParaRPr lang="en-US" b="1" dirty="0" smtClean="0"/>
          </a:p>
          <a:p>
            <a:pPr lvl="2"/>
            <a:endParaRPr lang="en-US" b="1" dirty="0" smtClean="0"/>
          </a:p>
          <a:p>
            <a:pPr lvl="2"/>
            <a:endParaRPr lang="en-US" dirty="0" smtClean="0"/>
          </a:p>
          <a:p>
            <a:pPr lvl="1">
              <a:buNone/>
            </a:pP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16</a:t>
            </a:fld>
            <a:endParaRPr lang="en-US"/>
          </a:p>
        </p:txBody>
      </p:sp>
      <p:pic>
        <p:nvPicPr>
          <p:cNvPr id="1026" name="Picture 2" descr="C:\Users\jph235\AppData\Local\Microsoft\Windows\Temporary Internet Files\Content.IE5\VODQ44VZ\MC90043765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953000"/>
            <a:ext cx="1152525" cy="1822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63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6"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wipe(down)">
                                      <p:cBhvr>
                                        <p:cTn id="27" dur="580">
                                          <p:stCondLst>
                                            <p:cond delay="0"/>
                                          </p:stCondLst>
                                        </p:cTn>
                                        <p:tgtEl>
                                          <p:spTgt spid="1026"/>
                                        </p:tgtEl>
                                      </p:cBhvr>
                                    </p:animEffect>
                                    <p:anim calcmode="lin" valueType="num">
                                      <p:cBhvr>
                                        <p:cTn id="2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33" dur="26">
                                          <p:stCondLst>
                                            <p:cond delay="650"/>
                                          </p:stCondLst>
                                        </p:cTn>
                                        <p:tgtEl>
                                          <p:spTgt spid="1026"/>
                                        </p:tgtEl>
                                      </p:cBhvr>
                                      <p:to x="100000" y="60000"/>
                                    </p:animScale>
                                    <p:animScale>
                                      <p:cBhvr>
                                        <p:cTn id="34" dur="166" decel="50000">
                                          <p:stCondLst>
                                            <p:cond delay="676"/>
                                          </p:stCondLst>
                                        </p:cTn>
                                        <p:tgtEl>
                                          <p:spTgt spid="1026"/>
                                        </p:tgtEl>
                                      </p:cBhvr>
                                      <p:to x="100000" y="100000"/>
                                    </p:animScale>
                                    <p:animScale>
                                      <p:cBhvr>
                                        <p:cTn id="35" dur="26">
                                          <p:stCondLst>
                                            <p:cond delay="1312"/>
                                          </p:stCondLst>
                                        </p:cTn>
                                        <p:tgtEl>
                                          <p:spTgt spid="1026"/>
                                        </p:tgtEl>
                                      </p:cBhvr>
                                      <p:to x="100000" y="80000"/>
                                    </p:animScale>
                                    <p:animScale>
                                      <p:cBhvr>
                                        <p:cTn id="36" dur="166" decel="50000">
                                          <p:stCondLst>
                                            <p:cond delay="1338"/>
                                          </p:stCondLst>
                                        </p:cTn>
                                        <p:tgtEl>
                                          <p:spTgt spid="1026"/>
                                        </p:tgtEl>
                                      </p:cBhvr>
                                      <p:to x="100000" y="100000"/>
                                    </p:animScale>
                                    <p:animScale>
                                      <p:cBhvr>
                                        <p:cTn id="37" dur="26">
                                          <p:stCondLst>
                                            <p:cond delay="1642"/>
                                          </p:stCondLst>
                                        </p:cTn>
                                        <p:tgtEl>
                                          <p:spTgt spid="1026"/>
                                        </p:tgtEl>
                                      </p:cBhvr>
                                      <p:to x="100000" y="90000"/>
                                    </p:animScale>
                                    <p:animScale>
                                      <p:cBhvr>
                                        <p:cTn id="38" dur="166" decel="50000">
                                          <p:stCondLst>
                                            <p:cond delay="1668"/>
                                          </p:stCondLst>
                                        </p:cTn>
                                        <p:tgtEl>
                                          <p:spTgt spid="1026"/>
                                        </p:tgtEl>
                                      </p:cBhvr>
                                      <p:to x="100000" y="100000"/>
                                    </p:animScale>
                                    <p:animScale>
                                      <p:cBhvr>
                                        <p:cTn id="39" dur="26">
                                          <p:stCondLst>
                                            <p:cond delay="1808"/>
                                          </p:stCondLst>
                                        </p:cTn>
                                        <p:tgtEl>
                                          <p:spTgt spid="1026"/>
                                        </p:tgtEl>
                                      </p:cBhvr>
                                      <p:to x="100000" y="95000"/>
                                    </p:animScale>
                                    <p:animScale>
                                      <p:cBhvr>
                                        <p:cTn id="4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2</a:t>
            </a:r>
            <a:br>
              <a:rPr lang="en-US" dirty="0" smtClean="0"/>
            </a:br>
            <a:r>
              <a:rPr lang="en-US" sz="3600" dirty="0" smtClean="0"/>
              <a:t>Home-grown request/resource system</a:t>
            </a:r>
            <a:endParaRPr lang="en-US" sz="3600"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17</a:t>
            </a:fld>
            <a:endParaRPr lang="en-US"/>
          </a:p>
        </p:txBody>
      </p:sp>
      <p:pic>
        <p:nvPicPr>
          <p:cNvPr id="1027" name="Picture 3"/>
          <p:cNvPicPr>
            <a:picLocks noGrp="1" noChangeAspect="1" noChangeArrowheads="1"/>
          </p:cNvPicPr>
          <p:nvPr>
            <p:ph sz="quarter" idx="1"/>
          </p:nvPr>
        </p:nvPicPr>
        <p:blipFill>
          <a:blip r:embed="rId2" cstate="print"/>
          <a:srcRect/>
          <a:stretch>
            <a:fillRect/>
          </a:stretch>
        </p:blipFill>
        <p:spPr bwMode="auto">
          <a:xfrm>
            <a:off x="381000" y="1600200"/>
            <a:ext cx="8534400" cy="4876800"/>
          </a:xfrm>
          <a:prstGeom prst="rect">
            <a:avLst/>
          </a:prstGeom>
          <a:noFill/>
          <a:ln w="9525">
            <a:noFill/>
            <a:miter lim="800000"/>
            <a:headEnd/>
            <a:tailEnd/>
          </a:ln>
        </p:spPr>
      </p:pic>
    </p:spTree>
    <p:extLst>
      <p:ext uri="{BB962C8B-B14F-4D97-AF65-F5344CB8AC3E}">
        <p14:creationId xmlns:p14="http://schemas.microsoft.com/office/powerpoint/2010/main" val="1435802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2</a:t>
            </a:r>
            <a:br>
              <a:rPr lang="en-US" dirty="0" smtClean="0"/>
            </a:br>
            <a:r>
              <a:rPr lang="en-US" sz="3600" dirty="0" smtClean="0"/>
              <a:t>Home-grown request/resource system</a:t>
            </a:r>
            <a:endParaRPr lang="en-US" sz="3600"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18</a:t>
            </a:fld>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381000" y="1600200"/>
            <a:ext cx="8382000" cy="4953000"/>
          </a:xfrm>
          <a:prstGeom prst="rect">
            <a:avLst/>
          </a:prstGeom>
          <a:noFill/>
          <a:ln w="9525">
            <a:noFill/>
            <a:miter lim="800000"/>
            <a:headEnd/>
            <a:tailEnd/>
          </a:ln>
        </p:spPr>
      </p:pic>
    </p:spTree>
    <p:extLst>
      <p:ext uri="{BB962C8B-B14F-4D97-AF65-F5344CB8AC3E}">
        <p14:creationId xmlns:p14="http://schemas.microsoft.com/office/powerpoint/2010/main" val="8586287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2</a:t>
            </a:r>
            <a:br>
              <a:rPr lang="en-US" dirty="0" smtClean="0"/>
            </a:br>
            <a:r>
              <a:rPr lang="en-US" sz="3600" dirty="0" smtClean="0"/>
              <a:t>Home-grown request/resource system</a:t>
            </a:r>
            <a:endParaRPr lang="en-US" sz="3600" dirty="0"/>
          </a:p>
        </p:txBody>
      </p:sp>
      <p:sp>
        <p:nvSpPr>
          <p:cNvPr id="3" name="Content Placeholder 2"/>
          <p:cNvSpPr>
            <a:spLocks noGrp="1"/>
          </p:cNvSpPr>
          <p:nvPr>
            <p:ph sz="quarter" idx="1"/>
          </p:nvPr>
        </p:nvSpPr>
        <p:spPr>
          <a:xfrm>
            <a:off x="609600" y="1752600"/>
            <a:ext cx="8153400" cy="4648200"/>
          </a:xfrm>
        </p:spPr>
        <p:txBody>
          <a:bodyPr/>
          <a:lstStyle/>
          <a:p>
            <a:r>
              <a:rPr lang="en-US" dirty="0" smtClean="0"/>
              <a:t>R&amp;R was a great success:</a:t>
            </a:r>
          </a:p>
          <a:p>
            <a:pPr lvl="1"/>
            <a:r>
              <a:rPr lang="en-US" sz="2400" dirty="0" smtClean="0"/>
              <a:t>Fostered a culture of time tracking </a:t>
            </a:r>
          </a:p>
          <a:p>
            <a:pPr lvl="2"/>
            <a:r>
              <a:rPr lang="en-US" sz="2100" dirty="0" smtClean="0"/>
              <a:t>Understanding where our time was being spent and for </a:t>
            </a:r>
            <a:r>
              <a:rPr lang="en-US" sz="2100" i="1" u="sng" dirty="0" smtClean="0"/>
              <a:t>whom!</a:t>
            </a:r>
          </a:p>
          <a:p>
            <a:pPr lvl="1"/>
            <a:r>
              <a:rPr lang="en-US" sz="2400" dirty="0" smtClean="0"/>
              <a:t>Transparency, and Value!</a:t>
            </a:r>
          </a:p>
          <a:p>
            <a:pPr lvl="2"/>
            <a:r>
              <a:rPr lang="en-US" sz="2100" dirty="0" smtClean="0"/>
              <a:t>What have you done for me lately? </a:t>
            </a:r>
          </a:p>
          <a:p>
            <a:pPr lvl="2"/>
            <a:r>
              <a:rPr lang="en-US" sz="2100" dirty="0" smtClean="0"/>
              <a:t>Where are we focusing our efforts?</a:t>
            </a:r>
          </a:p>
          <a:p>
            <a:pPr lvl="1"/>
            <a:r>
              <a:rPr lang="en-US" sz="2400" dirty="0" smtClean="0"/>
              <a:t>Identify resource constraints due to overlapping projects. </a:t>
            </a:r>
          </a:p>
          <a:p>
            <a:pPr lvl="1"/>
            <a:r>
              <a:rPr lang="en-US" sz="2400" dirty="0" smtClean="0"/>
              <a:t>Ability </a:t>
            </a:r>
            <a:r>
              <a:rPr lang="en-US" sz="2400" dirty="0"/>
              <a:t>to easily report and </a:t>
            </a:r>
            <a:r>
              <a:rPr lang="en-US" sz="2400" dirty="0" smtClean="0"/>
              <a:t>analyze data and trends</a:t>
            </a:r>
            <a:endParaRPr lang="en-US" sz="2400" dirty="0"/>
          </a:p>
          <a:p>
            <a:pPr lvl="2"/>
            <a:endParaRPr lang="en-US" b="1" dirty="0" smtClean="0"/>
          </a:p>
          <a:p>
            <a:pPr lvl="2"/>
            <a:endParaRPr lang="en-US" dirty="0" smtClean="0"/>
          </a:p>
          <a:p>
            <a:pPr lvl="1">
              <a:buNone/>
            </a:pP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19</a:t>
            </a:fld>
            <a:endParaRPr lang="en-US"/>
          </a:p>
        </p:txBody>
      </p:sp>
    </p:spTree>
    <p:extLst>
      <p:ext uri="{BB962C8B-B14F-4D97-AF65-F5344CB8AC3E}">
        <p14:creationId xmlns:p14="http://schemas.microsoft.com/office/powerpoint/2010/main" val="1902771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3" end="3"/>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4" end="4"/>
                                            </p:txEl>
                                          </p:spTgt>
                                        </p:tgtEl>
                                      </p:cBhvr>
                                    </p:animEffect>
                                  </p:childTnLst>
                                </p:cTn>
                              </p:par>
                              <p:par>
                                <p:cTn id="31" presetID="3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p:cTn id="4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5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5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sz="quarter" idx="1"/>
          </p:nvPr>
        </p:nvSpPr>
        <p:spPr>
          <a:xfrm>
            <a:off x="381000" y="2286000"/>
            <a:ext cx="8610600" cy="2133600"/>
          </a:xfrm>
        </p:spPr>
        <p:txBody>
          <a:bodyPr/>
          <a:lstStyle/>
          <a:p>
            <a:pPr marL="366713" lvl="1" indent="0">
              <a:buNone/>
            </a:pPr>
            <a:r>
              <a:rPr lang="en-US" sz="2000" dirty="0"/>
              <a:t>Copyright </a:t>
            </a:r>
            <a:r>
              <a:rPr lang="en-US" sz="2000" dirty="0" smtClean="0"/>
              <a:t>Deb Timmons, 2012. </a:t>
            </a:r>
            <a:r>
              <a:rPr lang="en-US" sz="2000" dirty="0"/>
              <a:t>This work is the intellectual property of the author. Permission is granted for this material to be shared for non-commercial, educational purposes, provided that this copyright statement appears on the reproduced materials and notice is given that the copying is by permission of the author. To disseminate otherwise or to republish requires written permission from the author</a:t>
            </a:r>
            <a:endParaRPr lang="en-US" sz="2000" dirty="0" smtClean="0"/>
          </a:p>
          <a:p>
            <a:pPr lvl="1"/>
            <a:endParaRPr lang="en-US" sz="2000"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2</a:t>
            </a:r>
            <a:br>
              <a:rPr lang="en-US" dirty="0" smtClean="0"/>
            </a:br>
            <a:r>
              <a:rPr lang="en-US" sz="3600" dirty="0" smtClean="0"/>
              <a:t>Home-grown request/resource system</a:t>
            </a:r>
            <a:endParaRPr lang="en-US" sz="3600" dirty="0"/>
          </a:p>
        </p:txBody>
      </p:sp>
      <p:sp>
        <p:nvSpPr>
          <p:cNvPr id="3" name="Content Placeholder 2"/>
          <p:cNvSpPr>
            <a:spLocks noGrp="1"/>
          </p:cNvSpPr>
          <p:nvPr>
            <p:ph sz="quarter" idx="1"/>
          </p:nvPr>
        </p:nvSpPr>
        <p:spPr>
          <a:xfrm>
            <a:off x="612648" y="1600200"/>
            <a:ext cx="8153400" cy="4648200"/>
          </a:xfrm>
        </p:spPr>
        <p:txBody>
          <a:bodyPr/>
          <a:lstStyle/>
          <a:p>
            <a:r>
              <a:rPr lang="en-US" dirty="0" smtClean="0"/>
              <a:t>The R&amp;R system did have limitations and was not meeting all of our resource planning needs:</a:t>
            </a:r>
          </a:p>
          <a:p>
            <a:pPr lvl="1"/>
            <a:r>
              <a:rPr lang="en-US" sz="2400" dirty="0" smtClean="0"/>
              <a:t>It did not provide the ability to allocate effort by time period.  Only total estimates for projects or phase of work could be tracked.  </a:t>
            </a:r>
          </a:p>
          <a:p>
            <a:pPr lvl="1"/>
            <a:r>
              <a:rPr lang="en-US" sz="2400" dirty="0" smtClean="0"/>
              <a:t>Manual spreadsheets were being used to determine a team’s resource allocation and their commitment/availability for a given time period. </a:t>
            </a:r>
          </a:p>
          <a:p>
            <a:pPr lvl="1"/>
            <a:r>
              <a:rPr lang="en-US" sz="2400" dirty="0"/>
              <a:t>No integration between hours estimated in R&amp;R system and staffing/ hours  identified on actual project plan for project/effort</a:t>
            </a:r>
            <a:endParaRPr lang="en-US" sz="2400" b="1" dirty="0" smtClean="0"/>
          </a:p>
          <a:p>
            <a:pPr lvl="2"/>
            <a:endParaRPr lang="en-US" b="1" dirty="0" smtClean="0"/>
          </a:p>
          <a:p>
            <a:pPr lvl="1"/>
            <a:endParaRPr lang="en-US" b="1" dirty="0" smtClean="0"/>
          </a:p>
          <a:p>
            <a:pPr lvl="2"/>
            <a:endParaRPr lang="en-US" sz="1700" b="1" dirty="0" smtClean="0"/>
          </a:p>
          <a:p>
            <a:pPr lvl="2"/>
            <a:endParaRPr lang="en-US" b="1" dirty="0" smtClean="0"/>
          </a:p>
          <a:p>
            <a:pPr lvl="2"/>
            <a:endParaRPr lang="en-US" dirty="0" smtClean="0"/>
          </a:p>
          <a:p>
            <a:pPr lvl="1">
              <a:buNone/>
            </a:pP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20</a:t>
            </a:fld>
            <a:endParaRPr lang="en-US"/>
          </a:p>
        </p:txBody>
      </p:sp>
    </p:spTree>
    <p:extLst>
      <p:ext uri="{BB962C8B-B14F-4D97-AF65-F5344CB8AC3E}">
        <p14:creationId xmlns:p14="http://schemas.microsoft.com/office/powerpoint/2010/main" val="36833330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2</a:t>
            </a:r>
            <a:br>
              <a:rPr lang="en-US" dirty="0" smtClean="0"/>
            </a:br>
            <a:r>
              <a:rPr lang="en-US" sz="2800" dirty="0" smtClean="0"/>
              <a:t>Home-grown request/resource system</a:t>
            </a:r>
            <a:endParaRPr lang="en-US" sz="2800"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21</a:t>
            </a:fld>
            <a:endParaRPr lang="en-US"/>
          </a:p>
        </p:txBody>
      </p:sp>
      <p:pic>
        <p:nvPicPr>
          <p:cNvPr id="2050" name="Picture 2"/>
          <p:cNvPicPr>
            <a:picLocks noGrp="1" noChangeAspect="1" noChangeArrowheads="1"/>
          </p:cNvPicPr>
          <p:nvPr>
            <p:ph sz="quarter" idx="1"/>
          </p:nvPr>
        </p:nvPicPr>
        <p:blipFill>
          <a:blip r:embed="rId2" cstate="print"/>
          <a:srcRect/>
          <a:stretch>
            <a:fillRect/>
          </a:stretch>
        </p:blipFill>
        <p:spPr bwMode="auto">
          <a:xfrm>
            <a:off x="970915" y="1600200"/>
            <a:ext cx="7437120" cy="4648200"/>
          </a:xfrm>
          <a:prstGeom prst="rect">
            <a:avLst/>
          </a:prstGeom>
          <a:noFill/>
          <a:ln w="9525">
            <a:noFill/>
            <a:miter lim="800000"/>
            <a:headEnd/>
            <a:tailEnd/>
          </a:ln>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0" y="311452"/>
            <a:ext cx="1047750" cy="831548"/>
          </a:xfrm>
          <a:prstGeom prst="rect">
            <a:avLst/>
          </a:prstGeom>
        </p:spPr>
      </p:pic>
    </p:spTree>
    <p:extLst>
      <p:ext uri="{BB962C8B-B14F-4D97-AF65-F5344CB8AC3E}">
        <p14:creationId xmlns:p14="http://schemas.microsoft.com/office/powerpoint/2010/main" val="1162310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2</a:t>
            </a:r>
            <a:br>
              <a:rPr lang="en-US" dirty="0" smtClean="0"/>
            </a:br>
            <a:r>
              <a:rPr lang="en-US" sz="3600" dirty="0" smtClean="0"/>
              <a:t>Outcome</a:t>
            </a:r>
            <a:endParaRPr lang="en-US" sz="3600"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22</a:t>
            </a:fld>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2550" y="1600200"/>
            <a:ext cx="6438900" cy="4876800"/>
          </a:xfrm>
          <a:prstGeom prst="rect">
            <a:avLst/>
          </a:prstGeom>
        </p:spPr>
      </p:pic>
    </p:spTree>
    <p:extLst>
      <p:ext uri="{BB962C8B-B14F-4D97-AF65-F5344CB8AC3E}">
        <p14:creationId xmlns:p14="http://schemas.microsoft.com/office/powerpoint/2010/main" val="10263985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3</a:t>
            </a:r>
            <a:br>
              <a:rPr lang="en-US" dirty="0" smtClean="0"/>
            </a:br>
            <a:r>
              <a:rPr lang="en-US" sz="3600" dirty="0" smtClean="0"/>
              <a:t>Who needs a PPM tool anyway!!!</a:t>
            </a:r>
            <a:endParaRPr lang="en-US" sz="3600"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23</a:t>
            </a:fld>
            <a:endParaRPr lang="en-US"/>
          </a:p>
        </p:txBody>
      </p:sp>
      <p:sp>
        <p:nvSpPr>
          <p:cNvPr id="6" name="Content Placeholder 6"/>
          <p:cNvSpPr txBox="1">
            <a:spLocks/>
          </p:cNvSpPr>
          <p:nvPr/>
        </p:nvSpPr>
        <p:spPr bwMode="auto">
          <a:xfrm>
            <a:off x="381000" y="1600200"/>
            <a:ext cx="8610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baseline="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FFFCC"/>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6996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800" dirty="0" smtClean="0"/>
              <a:t>We Did!</a:t>
            </a:r>
          </a:p>
          <a:p>
            <a:pPr lvl="1"/>
            <a:r>
              <a:rPr lang="en-US" sz="2000" dirty="0" smtClean="0"/>
              <a:t>Our processes and tools were not unified</a:t>
            </a:r>
          </a:p>
          <a:p>
            <a:pPr lvl="1"/>
            <a:r>
              <a:rPr lang="en-US" sz="2000" dirty="0" smtClean="0"/>
              <a:t>No seamless way to address our Portfolio and Project Mgt. needs!</a:t>
            </a:r>
          </a:p>
          <a:p>
            <a:pPr lvl="1"/>
            <a:endParaRPr lang="en-US" sz="2300" dirty="0"/>
          </a:p>
          <a:p>
            <a:r>
              <a:rPr lang="en-US" sz="2800" dirty="0" smtClean="0"/>
              <a:t>Internal </a:t>
            </a:r>
            <a:r>
              <a:rPr lang="en-US" sz="2800" dirty="0"/>
              <a:t>Tool Assessment Conducted 9/7/09</a:t>
            </a:r>
          </a:p>
          <a:p>
            <a:pPr lvl="1"/>
            <a:r>
              <a:rPr lang="en-US" sz="2000" dirty="0"/>
              <a:t>56% of the Survey population </a:t>
            </a:r>
            <a:r>
              <a:rPr lang="en-US" sz="2000" dirty="0" smtClean="0"/>
              <a:t>were </a:t>
            </a:r>
            <a:r>
              <a:rPr lang="en-US" sz="2000" dirty="0"/>
              <a:t>using Excel or MS Project for Project Management</a:t>
            </a:r>
          </a:p>
          <a:p>
            <a:pPr lvl="2"/>
            <a:r>
              <a:rPr lang="en-US" sz="2000" dirty="0"/>
              <a:t>29.5% </a:t>
            </a:r>
            <a:r>
              <a:rPr lang="en-US" sz="2000" dirty="0" smtClean="0"/>
              <a:t>using </a:t>
            </a:r>
            <a:r>
              <a:rPr lang="en-US" sz="2000" dirty="0"/>
              <a:t>MS Project vs. 70.5% use Excel</a:t>
            </a:r>
          </a:p>
          <a:p>
            <a:pPr lvl="1"/>
            <a:r>
              <a:rPr lang="en-US" sz="2000" dirty="0"/>
              <a:t>Leveraged R&amp;R </a:t>
            </a:r>
            <a:r>
              <a:rPr lang="en-US" sz="2000" dirty="0" smtClean="0"/>
              <a:t>(Home Grown </a:t>
            </a:r>
            <a:r>
              <a:rPr lang="en-US" sz="2000" dirty="0"/>
              <a:t>Tool) </a:t>
            </a:r>
            <a:r>
              <a:rPr lang="en-US" sz="2000" dirty="0" smtClean="0"/>
              <a:t>to collect </a:t>
            </a:r>
            <a:r>
              <a:rPr lang="en-US" sz="2000" dirty="0"/>
              <a:t>portfolio metrics</a:t>
            </a:r>
          </a:p>
          <a:p>
            <a:pPr lvl="2"/>
            <a:r>
              <a:rPr lang="en-US" sz="2000" dirty="0"/>
              <a:t>Assessed PM maturity and needs</a:t>
            </a:r>
          </a:p>
          <a:p>
            <a:pPr lvl="1"/>
            <a:r>
              <a:rPr lang="en-US" sz="2000" dirty="0"/>
              <a:t>11/5/09 granted permission to evaluate third party tools</a:t>
            </a:r>
          </a:p>
          <a:p>
            <a:endParaRPr lang="en-US" sz="2800" dirty="0" smtClean="0"/>
          </a:p>
        </p:txBody>
      </p:sp>
    </p:spTree>
    <p:extLst>
      <p:ext uri="{BB962C8B-B14F-4D97-AF65-F5344CB8AC3E}">
        <p14:creationId xmlns:p14="http://schemas.microsoft.com/office/powerpoint/2010/main" val="328722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80">
                                          <p:stCondLst>
                                            <p:cond delay="0"/>
                                          </p:stCondLst>
                                        </p:cTn>
                                        <p:tgtEl>
                                          <p:spTgt spid="6">
                                            <p:txEl>
                                              <p:pRg st="0" end="0"/>
                                            </p:txEl>
                                          </p:spTgt>
                                        </p:tgtEl>
                                      </p:cBhvr>
                                    </p:animEffect>
                                    <p:anim calcmode="lin" valueType="num">
                                      <p:cBhvr>
                                        <p:cTn id="8"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xEl>
                                              <p:pRg st="0" end="0"/>
                                            </p:txEl>
                                          </p:spTgt>
                                        </p:tgtEl>
                                      </p:cBhvr>
                                      <p:to x="100000" y="60000"/>
                                    </p:animScale>
                                    <p:animScale>
                                      <p:cBhvr>
                                        <p:cTn id="14" dur="166" decel="50000">
                                          <p:stCondLst>
                                            <p:cond delay="676"/>
                                          </p:stCondLst>
                                        </p:cTn>
                                        <p:tgtEl>
                                          <p:spTgt spid="6">
                                            <p:txEl>
                                              <p:pRg st="0" end="0"/>
                                            </p:txEl>
                                          </p:spTgt>
                                        </p:tgtEl>
                                      </p:cBhvr>
                                      <p:to x="100000" y="100000"/>
                                    </p:animScale>
                                    <p:animScale>
                                      <p:cBhvr>
                                        <p:cTn id="15" dur="26">
                                          <p:stCondLst>
                                            <p:cond delay="1312"/>
                                          </p:stCondLst>
                                        </p:cTn>
                                        <p:tgtEl>
                                          <p:spTgt spid="6">
                                            <p:txEl>
                                              <p:pRg st="0" end="0"/>
                                            </p:txEl>
                                          </p:spTgt>
                                        </p:tgtEl>
                                      </p:cBhvr>
                                      <p:to x="100000" y="80000"/>
                                    </p:animScale>
                                    <p:animScale>
                                      <p:cBhvr>
                                        <p:cTn id="16" dur="166" decel="50000">
                                          <p:stCondLst>
                                            <p:cond delay="1338"/>
                                          </p:stCondLst>
                                        </p:cTn>
                                        <p:tgtEl>
                                          <p:spTgt spid="6">
                                            <p:txEl>
                                              <p:pRg st="0" end="0"/>
                                            </p:txEl>
                                          </p:spTgt>
                                        </p:tgtEl>
                                      </p:cBhvr>
                                      <p:to x="100000" y="100000"/>
                                    </p:animScale>
                                    <p:animScale>
                                      <p:cBhvr>
                                        <p:cTn id="17" dur="26">
                                          <p:stCondLst>
                                            <p:cond delay="1642"/>
                                          </p:stCondLst>
                                        </p:cTn>
                                        <p:tgtEl>
                                          <p:spTgt spid="6">
                                            <p:txEl>
                                              <p:pRg st="0" end="0"/>
                                            </p:txEl>
                                          </p:spTgt>
                                        </p:tgtEl>
                                      </p:cBhvr>
                                      <p:to x="100000" y="90000"/>
                                    </p:animScale>
                                    <p:animScale>
                                      <p:cBhvr>
                                        <p:cTn id="18" dur="166" decel="50000">
                                          <p:stCondLst>
                                            <p:cond delay="1668"/>
                                          </p:stCondLst>
                                        </p:cTn>
                                        <p:tgtEl>
                                          <p:spTgt spid="6">
                                            <p:txEl>
                                              <p:pRg st="0" end="0"/>
                                            </p:txEl>
                                          </p:spTgt>
                                        </p:tgtEl>
                                      </p:cBhvr>
                                      <p:to x="100000" y="100000"/>
                                    </p:animScale>
                                    <p:animScale>
                                      <p:cBhvr>
                                        <p:cTn id="19" dur="26">
                                          <p:stCondLst>
                                            <p:cond delay="1808"/>
                                          </p:stCondLst>
                                        </p:cTn>
                                        <p:tgtEl>
                                          <p:spTgt spid="6">
                                            <p:txEl>
                                              <p:pRg st="0" end="0"/>
                                            </p:txEl>
                                          </p:spTgt>
                                        </p:tgtEl>
                                      </p:cBhvr>
                                      <p:to x="100000" y="95000"/>
                                    </p:animScale>
                                    <p:animScale>
                                      <p:cBhvr>
                                        <p:cTn id="20" dur="166" decel="50000">
                                          <p:stCondLst>
                                            <p:cond delay="1834"/>
                                          </p:stCondLst>
                                        </p:cTn>
                                        <p:tgtEl>
                                          <p:spTgt spid="6">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down)">
                                      <p:cBhvr>
                                        <p:cTn id="23" dur="580">
                                          <p:stCondLst>
                                            <p:cond delay="0"/>
                                          </p:stCondLst>
                                        </p:cTn>
                                        <p:tgtEl>
                                          <p:spTgt spid="6">
                                            <p:txEl>
                                              <p:pRg st="1" end="1"/>
                                            </p:txEl>
                                          </p:spTgt>
                                        </p:tgtEl>
                                      </p:cBhvr>
                                    </p:animEffect>
                                    <p:anim calcmode="lin" valueType="num">
                                      <p:cBhvr>
                                        <p:cTn id="2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1" end="1"/>
                                            </p:txEl>
                                          </p:spTgt>
                                        </p:tgtEl>
                                      </p:cBhvr>
                                      <p:to x="100000" y="60000"/>
                                    </p:animScale>
                                    <p:animScale>
                                      <p:cBhvr>
                                        <p:cTn id="30" dur="166" decel="50000">
                                          <p:stCondLst>
                                            <p:cond delay="676"/>
                                          </p:stCondLst>
                                        </p:cTn>
                                        <p:tgtEl>
                                          <p:spTgt spid="6">
                                            <p:txEl>
                                              <p:pRg st="1" end="1"/>
                                            </p:txEl>
                                          </p:spTgt>
                                        </p:tgtEl>
                                      </p:cBhvr>
                                      <p:to x="100000" y="100000"/>
                                    </p:animScale>
                                    <p:animScale>
                                      <p:cBhvr>
                                        <p:cTn id="31" dur="26">
                                          <p:stCondLst>
                                            <p:cond delay="1312"/>
                                          </p:stCondLst>
                                        </p:cTn>
                                        <p:tgtEl>
                                          <p:spTgt spid="6">
                                            <p:txEl>
                                              <p:pRg st="1" end="1"/>
                                            </p:txEl>
                                          </p:spTgt>
                                        </p:tgtEl>
                                      </p:cBhvr>
                                      <p:to x="100000" y="80000"/>
                                    </p:animScale>
                                    <p:animScale>
                                      <p:cBhvr>
                                        <p:cTn id="32" dur="166" decel="50000">
                                          <p:stCondLst>
                                            <p:cond delay="1338"/>
                                          </p:stCondLst>
                                        </p:cTn>
                                        <p:tgtEl>
                                          <p:spTgt spid="6">
                                            <p:txEl>
                                              <p:pRg st="1" end="1"/>
                                            </p:txEl>
                                          </p:spTgt>
                                        </p:tgtEl>
                                      </p:cBhvr>
                                      <p:to x="100000" y="100000"/>
                                    </p:animScale>
                                    <p:animScale>
                                      <p:cBhvr>
                                        <p:cTn id="33" dur="26">
                                          <p:stCondLst>
                                            <p:cond delay="1642"/>
                                          </p:stCondLst>
                                        </p:cTn>
                                        <p:tgtEl>
                                          <p:spTgt spid="6">
                                            <p:txEl>
                                              <p:pRg st="1" end="1"/>
                                            </p:txEl>
                                          </p:spTgt>
                                        </p:tgtEl>
                                      </p:cBhvr>
                                      <p:to x="100000" y="90000"/>
                                    </p:animScale>
                                    <p:animScale>
                                      <p:cBhvr>
                                        <p:cTn id="34" dur="166" decel="50000">
                                          <p:stCondLst>
                                            <p:cond delay="1668"/>
                                          </p:stCondLst>
                                        </p:cTn>
                                        <p:tgtEl>
                                          <p:spTgt spid="6">
                                            <p:txEl>
                                              <p:pRg st="1" end="1"/>
                                            </p:txEl>
                                          </p:spTgt>
                                        </p:tgtEl>
                                      </p:cBhvr>
                                      <p:to x="100000" y="100000"/>
                                    </p:animScale>
                                    <p:animScale>
                                      <p:cBhvr>
                                        <p:cTn id="35" dur="26">
                                          <p:stCondLst>
                                            <p:cond delay="1808"/>
                                          </p:stCondLst>
                                        </p:cTn>
                                        <p:tgtEl>
                                          <p:spTgt spid="6">
                                            <p:txEl>
                                              <p:pRg st="1" end="1"/>
                                            </p:txEl>
                                          </p:spTgt>
                                        </p:tgtEl>
                                      </p:cBhvr>
                                      <p:to x="100000" y="95000"/>
                                    </p:animScale>
                                    <p:animScale>
                                      <p:cBhvr>
                                        <p:cTn id="36" dur="166" decel="50000">
                                          <p:stCondLst>
                                            <p:cond delay="1834"/>
                                          </p:stCondLst>
                                        </p:cTn>
                                        <p:tgtEl>
                                          <p:spTgt spid="6">
                                            <p:txEl>
                                              <p:pRg st="1" end="1"/>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animEffect transition="in" filter="wipe(down)">
                                      <p:cBhvr>
                                        <p:cTn id="39" dur="580">
                                          <p:stCondLst>
                                            <p:cond delay="0"/>
                                          </p:stCondLst>
                                        </p:cTn>
                                        <p:tgtEl>
                                          <p:spTgt spid="6">
                                            <p:txEl>
                                              <p:pRg st="2" end="2"/>
                                            </p:txEl>
                                          </p:spTgt>
                                        </p:tgtEl>
                                      </p:cBhvr>
                                    </p:animEffect>
                                    <p:anim calcmode="lin" valueType="num">
                                      <p:cBhvr>
                                        <p:cTn id="40"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2" end="2"/>
                                            </p:txEl>
                                          </p:spTgt>
                                        </p:tgtEl>
                                      </p:cBhvr>
                                      <p:to x="100000" y="60000"/>
                                    </p:animScale>
                                    <p:animScale>
                                      <p:cBhvr>
                                        <p:cTn id="46" dur="166" decel="50000">
                                          <p:stCondLst>
                                            <p:cond delay="676"/>
                                          </p:stCondLst>
                                        </p:cTn>
                                        <p:tgtEl>
                                          <p:spTgt spid="6">
                                            <p:txEl>
                                              <p:pRg st="2" end="2"/>
                                            </p:txEl>
                                          </p:spTgt>
                                        </p:tgtEl>
                                      </p:cBhvr>
                                      <p:to x="100000" y="100000"/>
                                    </p:animScale>
                                    <p:animScale>
                                      <p:cBhvr>
                                        <p:cTn id="47" dur="26">
                                          <p:stCondLst>
                                            <p:cond delay="1312"/>
                                          </p:stCondLst>
                                        </p:cTn>
                                        <p:tgtEl>
                                          <p:spTgt spid="6">
                                            <p:txEl>
                                              <p:pRg st="2" end="2"/>
                                            </p:txEl>
                                          </p:spTgt>
                                        </p:tgtEl>
                                      </p:cBhvr>
                                      <p:to x="100000" y="80000"/>
                                    </p:animScale>
                                    <p:animScale>
                                      <p:cBhvr>
                                        <p:cTn id="48" dur="166" decel="50000">
                                          <p:stCondLst>
                                            <p:cond delay="1338"/>
                                          </p:stCondLst>
                                        </p:cTn>
                                        <p:tgtEl>
                                          <p:spTgt spid="6">
                                            <p:txEl>
                                              <p:pRg st="2" end="2"/>
                                            </p:txEl>
                                          </p:spTgt>
                                        </p:tgtEl>
                                      </p:cBhvr>
                                      <p:to x="100000" y="100000"/>
                                    </p:animScale>
                                    <p:animScale>
                                      <p:cBhvr>
                                        <p:cTn id="49" dur="26">
                                          <p:stCondLst>
                                            <p:cond delay="1642"/>
                                          </p:stCondLst>
                                        </p:cTn>
                                        <p:tgtEl>
                                          <p:spTgt spid="6">
                                            <p:txEl>
                                              <p:pRg st="2" end="2"/>
                                            </p:txEl>
                                          </p:spTgt>
                                        </p:tgtEl>
                                      </p:cBhvr>
                                      <p:to x="100000" y="90000"/>
                                    </p:animScale>
                                    <p:animScale>
                                      <p:cBhvr>
                                        <p:cTn id="50" dur="166" decel="50000">
                                          <p:stCondLst>
                                            <p:cond delay="1668"/>
                                          </p:stCondLst>
                                        </p:cTn>
                                        <p:tgtEl>
                                          <p:spTgt spid="6">
                                            <p:txEl>
                                              <p:pRg st="2" end="2"/>
                                            </p:txEl>
                                          </p:spTgt>
                                        </p:tgtEl>
                                      </p:cBhvr>
                                      <p:to x="100000" y="100000"/>
                                    </p:animScale>
                                    <p:animScale>
                                      <p:cBhvr>
                                        <p:cTn id="51" dur="26">
                                          <p:stCondLst>
                                            <p:cond delay="1808"/>
                                          </p:stCondLst>
                                        </p:cTn>
                                        <p:tgtEl>
                                          <p:spTgt spid="6">
                                            <p:txEl>
                                              <p:pRg st="2" end="2"/>
                                            </p:txEl>
                                          </p:spTgt>
                                        </p:tgtEl>
                                      </p:cBhvr>
                                      <p:to x="100000" y="95000"/>
                                    </p:animScale>
                                    <p:animScale>
                                      <p:cBhvr>
                                        <p:cTn id="52" dur="166" decel="50000">
                                          <p:stCondLst>
                                            <p:cond delay="1834"/>
                                          </p:stCondLst>
                                        </p:cTn>
                                        <p:tgtEl>
                                          <p:spTgt spid="6">
                                            <p:txEl>
                                              <p:pRg st="2" end="2"/>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circle(in)">
                                      <p:cBhvr>
                                        <p:cTn id="57" dur="20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wipe(down)">
                                      <p:cBhvr>
                                        <p:cTn id="62" dur="500"/>
                                        <p:tgtEl>
                                          <p:spTgt spid="6">
                                            <p:txEl>
                                              <p:pRg st="5" end="5"/>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6">
                                            <p:txEl>
                                              <p:pRg st="6" end="6"/>
                                            </p:txEl>
                                          </p:spTgt>
                                        </p:tgtEl>
                                        <p:attrNameLst>
                                          <p:attrName>style.visibility</p:attrName>
                                        </p:attrNameLst>
                                      </p:cBhvr>
                                      <p:to>
                                        <p:strVal val="visible"/>
                                      </p:to>
                                    </p:set>
                                    <p:animEffect transition="in" filter="wipe(down)">
                                      <p:cBhvr>
                                        <p:cTn id="65" dur="500"/>
                                        <p:tgtEl>
                                          <p:spTgt spid="6">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animEffect transition="in" filter="randombar(horizontal)">
                                      <p:cBhvr>
                                        <p:cTn id="70" dur="500"/>
                                        <p:tgtEl>
                                          <p:spTgt spid="6">
                                            <p:txEl>
                                              <p:pRg st="7" end="7"/>
                                            </p:txEl>
                                          </p:spTgt>
                                        </p:tgtEl>
                                      </p:cBhvr>
                                    </p:animEffect>
                                  </p:childTnLst>
                                </p:cTn>
                              </p:par>
                              <p:par>
                                <p:cTn id="71" presetID="14" presetClass="entr" presetSubtype="10" fill="hold" nodeType="withEffect">
                                  <p:stCondLst>
                                    <p:cond delay="0"/>
                                  </p:stCondLst>
                                  <p:childTnLst>
                                    <p:set>
                                      <p:cBhvr>
                                        <p:cTn id="72" dur="1" fill="hold">
                                          <p:stCondLst>
                                            <p:cond delay="0"/>
                                          </p:stCondLst>
                                        </p:cTn>
                                        <p:tgtEl>
                                          <p:spTgt spid="6">
                                            <p:txEl>
                                              <p:pRg st="8" end="8"/>
                                            </p:txEl>
                                          </p:spTgt>
                                        </p:tgtEl>
                                        <p:attrNameLst>
                                          <p:attrName>style.visibility</p:attrName>
                                        </p:attrNameLst>
                                      </p:cBhvr>
                                      <p:to>
                                        <p:strVal val="visible"/>
                                      </p:to>
                                    </p:set>
                                    <p:animEffect transition="in" filter="randombar(horizontal)">
                                      <p:cBhvr>
                                        <p:cTn id="73" dur="500"/>
                                        <p:tgtEl>
                                          <p:spTgt spid="6">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6">
                                            <p:txEl>
                                              <p:pRg st="9" end="9"/>
                                            </p:txEl>
                                          </p:spTgt>
                                        </p:tgtEl>
                                        <p:attrNameLst>
                                          <p:attrName>style.visibility</p:attrName>
                                        </p:attrNameLst>
                                      </p:cBhvr>
                                      <p:to>
                                        <p:strVal val="visible"/>
                                      </p:to>
                                    </p:set>
                                    <p:anim calcmode="lin" valueType="num">
                                      <p:cBhvr>
                                        <p:cTn id="78"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79"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8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of the tools investigated</a:t>
            </a:r>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24</a:t>
            </a:fld>
            <a:endParaRPr lang="en-US"/>
          </a:p>
        </p:txBody>
      </p:sp>
      <p:pic>
        <p:nvPicPr>
          <p:cNvPr id="6" name="Picture 5" descr="ScreenHunter_01 Dec. 02 16.54.gif"/>
          <p:cNvPicPr>
            <a:picLocks noChangeAspect="1"/>
          </p:cNvPicPr>
          <p:nvPr/>
        </p:nvPicPr>
        <p:blipFill>
          <a:blip r:embed="rId2" cstate="print"/>
          <a:stretch>
            <a:fillRect/>
          </a:stretch>
        </p:blipFill>
        <p:spPr>
          <a:xfrm>
            <a:off x="990600" y="4295775"/>
            <a:ext cx="2352675" cy="695325"/>
          </a:xfrm>
          <a:prstGeom prst="rect">
            <a:avLst/>
          </a:prstGeom>
        </p:spPr>
      </p:pic>
      <p:pic>
        <p:nvPicPr>
          <p:cNvPr id="7" name="Picture 6" descr="ScreenHunter_02 Dec. 02 16.55.gif"/>
          <p:cNvPicPr>
            <a:picLocks noChangeAspect="1"/>
          </p:cNvPicPr>
          <p:nvPr/>
        </p:nvPicPr>
        <p:blipFill>
          <a:blip r:embed="rId3" cstate="print"/>
          <a:stretch>
            <a:fillRect/>
          </a:stretch>
        </p:blipFill>
        <p:spPr>
          <a:xfrm>
            <a:off x="3048000" y="3048000"/>
            <a:ext cx="3314700" cy="809625"/>
          </a:xfrm>
          <a:prstGeom prst="rect">
            <a:avLst/>
          </a:prstGeom>
        </p:spPr>
      </p:pic>
      <p:pic>
        <p:nvPicPr>
          <p:cNvPr id="8" name="Picture 7" descr="ScreenHunter_03 Dec. 02 16.56.gif"/>
          <p:cNvPicPr>
            <a:picLocks noChangeAspect="1"/>
          </p:cNvPicPr>
          <p:nvPr/>
        </p:nvPicPr>
        <p:blipFill>
          <a:blip r:embed="rId4" cstate="print"/>
          <a:stretch>
            <a:fillRect/>
          </a:stretch>
        </p:blipFill>
        <p:spPr>
          <a:xfrm>
            <a:off x="6934200" y="3048000"/>
            <a:ext cx="1647825" cy="838200"/>
          </a:xfrm>
          <a:prstGeom prst="rect">
            <a:avLst/>
          </a:prstGeom>
        </p:spPr>
      </p:pic>
      <p:pic>
        <p:nvPicPr>
          <p:cNvPr id="9" name="Picture 8" descr="ScreenHunter_04 Dec. 02 16.57.gif"/>
          <p:cNvPicPr>
            <a:picLocks noChangeAspect="1"/>
          </p:cNvPicPr>
          <p:nvPr/>
        </p:nvPicPr>
        <p:blipFill>
          <a:blip r:embed="rId5" cstate="print"/>
          <a:stretch>
            <a:fillRect/>
          </a:stretch>
        </p:blipFill>
        <p:spPr>
          <a:xfrm>
            <a:off x="990600" y="5286375"/>
            <a:ext cx="2257425" cy="657225"/>
          </a:xfrm>
          <a:prstGeom prst="rect">
            <a:avLst/>
          </a:prstGeom>
        </p:spPr>
      </p:pic>
      <p:pic>
        <p:nvPicPr>
          <p:cNvPr id="10" name="Picture 9" descr="ScreenHunter_05 Dec. 02 16.58.gif"/>
          <p:cNvPicPr>
            <a:picLocks noChangeAspect="1"/>
          </p:cNvPicPr>
          <p:nvPr/>
        </p:nvPicPr>
        <p:blipFill>
          <a:blip r:embed="rId6" cstate="print"/>
          <a:stretch>
            <a:fillRect/>
          </a:stretch>
        </p:blipFill>
        <p:spPr>
          <a:xfrm>
            <a:off x="4572000" y="5410200"/>
            <a:ext cx="1257300" cy="409575"/>
          </a:xfrm>
          <a:prstGeom prst="rect">
            <a:avLst/>
          </a:prstGeom>
        </p:spPr>
      </p:pic>
      <p:pic>
        <p:nvPicPr>
          <p:cNvPr id="11" name="Picture 10" descr="ScreenHunter_06 Dec. 02 16.59.gif"/>
          <p:cNvPicPr>
            <a:picLocks noChangeAspect="1"/>
          </p:cNvPicPr>
          <p:nvPr/>
        </p:nvPicPr>
        <p:blipFill>
          <a:blip r:embed="rId7" cstate="print"/>
          <a:stretch>
            <a:fillRect/>
          </a:stretch>
        </p:blipFill>
        <p:spPr>
          <a:xfrm>
            <a:off x="5105400" y="4267200"/>
            <a:ext cx="2095500" cy="533400"/>
          </a:xfrm>
          <a:prstGeom prst="rect">
            <a:avLst/>
          </a:prstGeom>
        </p:spPr>
      </p:pic>
      <p:pic>
        <p:nvPicPr>
          <p:cNvPr id="12" name="Picture 11" descr="ScreenHunter_07 Dec. 02 17.01.gif"/>
          <p:cNvPicPr>
            <a:picLocks noChangeAspect="1"/>
          </p:cNvPicPr>
          <p:nvPr/>
        </p:nvPicPr>
        <p:blipFill>
          <a:blip r:embed="rId8" cstate="print"/>
          <a:stretch>
            <a:fillRect/>
          </a:stretch>
        </p:blipFill>
        <p:spPr>
          <a:xfrm>
            <a:off x="7391400" y="5410200"/>
            <a:ext cx="1047750" cy="333375"/>
          </a:xfrm>
          <a:prstGeom prst="rect">
            <a:avLst/>
          </a:prstGeom>
        </p:spPr>
      </p:pic>
      <p:pic>
        <p:nvPicPr>
          <p:cNvPr id="13" name="Picture 12" descr="logo.jpg"/>
          <p:cNvPicPr>
            <a:picLocks noChangeAspect="1"/>
          </p:cNvPicPr>
          <p:nvPr/>
        </p:nvPicPr>
        <p:blipFill>
          <a:blip r:embed="rId9" cstate="print"/>
          <a:stretch>
            <a:fillRect/>
          </a:stretch>
        </p:blipFill>
        <p:spPr>
          <a:xfrm>
            <a:off x="1295400" y="3124200"/>
            <a:ext cx="1066800" cy="1081024"/>
          </a:xfrm>
          <a:prstGeom prst="rect">
            <a:avLst/>
          </a:prstGeom>
        </p:spPr>
      </p:pic>
      <p:pic>
        <p:nvPicPr>
          <p:cNvPr id="14" name="Picture 13" descr="homepage_logo.gif"/>
          <p:cNvPicPr>
            <a:picLocks noChangeAspect="1"/>
          </p:cNvPicPr>
          <p:nvPr/>
        </p:nvPicPr>
        <p:blipFill>
          <a:blip r:embed="rId10" cstate="print"/>
          <a:stretch>
            <a:fillRect/>
          </a:stretch>
        </p:blipFill>
        <p:spPr>
          <a:xfrm>
            <a:off x="3200400" y="2133600"/>
            <a:ext cx="1875692" cy="381000"/>
          </a:xfrm>
          <a:prstGeom prst="rect">
            <a:avLst/>
          </a:prstGeom>
        </p:spPr>
      </p:pic>
      <p:pic>
        <p:nvPicPr>
          <p:cNvPr id="15" name="Picture 14" descr="TeamDynamix_Logo.gif"/>
          <p:cNvPicPr>
            <a:picLocks noChangeAspect="1"/>
          </p:cNvPicPr>
          <p:nvPr/>
        </p:nvPicPr>
        <p:blipFill>
          <a:blip r:embed="rId11" cstate="print"/>
          <a:stretch>
            <a:fillRect/>
          </a:stretch>
        </p:blipFill>
        <p:spPr>
          <a:xfrm>
            <a:off x="6248400" y="2057400"/>
            <a:ext cx="2338251" cy="457200"/>
          </a:xfrm>
          <a:prstGeom prst="rect">
            <a:avLst/>
          </a:prstGeom>
        </p:spPr>
      </p:pic>
      <p:pic>
        <p:nvPicPr>
          <p:cNvPr id="16" name="Picture 15" descr="header-logo.gif"/>
          <p:cNvPicPr>
            <a:picLocks noChangeAspect="1"/>
          </p:cNvPicPr>
          <p:nvPr/>
        </p:nvPicPr>
        <p:blipFill>
          <a:blip r:embed="rId12" cstate="print"/>
          <a:stretch>
            <a:fillRect/>
          </a:stretch>
        </p:blipFill>
        <p:spPr>
          <a:xfrm>
            <a:off x="1143000" y="2133600"/>
            <a:ext cx="1258824" cy="533400"/>
          </a:xfrm>
          <a:prstGeom prst="rect">
            <a:avLst/>
          </a:prstGeom>
        </p:spPr>
      </p:pic>
    </p:spTree>
    <p:extLst>
      <p:ext uri="{BB962C8B-B14F-4D97-AF65-F5344CB8AC3E}">
        <p14:creationId xmlns:p14="http://schemas.microsoft.com/office/powerpoint/2010/main" val="1387543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The UNH evolution – Phase 3</a:t>
            </a:r>
            <a:r>
              <a:rPr lang="en-US" dirty="0"/>
              <a:t/>
            </a:r>
            <a:br>
              <a:rPr lang="en-US" dirty="0"/>
            </a:br>
            <a:r>
              <a:rPr lang="en-US" sz="4000" dirty="0"/>
              <a:t>PPM System </a:t>
            </a:r>
            <a:r>
              <a:rPr lang="en-US" sz="4000" dirty="0" smtClean="0"/>
              <a:t>initial implementation</a:t>
            </a:r>
            <a:endParaRPr lang="en-US" sz="4000" dirty="0"/>
          </a:p>
        </p:txBody>
      </p:sp>
      <p:sp>
        <p:nvSpPr>
          <p:cNvPr id="3" name="Content Placeholder 2"/>
          <p:cNvSpPr>
            <a:spLocks noGrp="1"/>
          </p:cNvSpPr>
          <p:nvPr>
            <p:ph sz="quarter" idx="1"/>
          </p:nvPr>
        </p:nvSpPr>
        <p:spPr>
          <a:xfrm>
            <a:off x="304800" y="1600200"/>
            <a:ext cx="8461248" cy="4495800"/>
          </a:xfrm>
        </p:spPr>
        <p:txBody>
          <a:bodyPr/>
          <a:lstStyle/>
          <a:p>
            <a:r>
              <a:rPr lang="en-US" b="1" dirty="0" smtClean="0"/>
              <a:t>We Chose   </a:t>
            </a:r>
          </a:p>
          <a:p>
            <a:endParaRPr lang="en-US" dirty="0" smtClean="0"/>
          </a:p>
          <a:p>
            <a:endParaRPr lang="en-US" dirty="0" smtClean="0"/>
          </a:p>
          <a:p>
            <a:r>
              <a:rPr lang="en-US" dirty="0" smtClean="0"/>
              <a:t>Rollout of </a:t>
            </a:r>
            <a:r>
              <a:rPr lang="en-US" dirty="0" err="1" smtClean="0"/>
              <a:t>TeamDynamix</a:t>
            </a:r>
            <a:r>
              <a:rPr lang="en-US" dirty="0" smtClean="0"/>
              <a:t> to IT only!</a:t>
            </a:r>
          </a:p>
          <a:p>
            <a:endParaRPr lang="en-US" dirty="0" smtClean="0"/>
          </a:p>
          <a:p>
            <a:r>
              <a:rPr lang="en-US" dirty="0" smtClean="0"/>
              <a:t>Large Cultural shift; Project &amp; Portfolio Management</a:t>
            </a:r>
          </a:p>
          <a:p>
            <a:pPr lvl="1"/>
            <a:r>
              <a:rPr lang="en-US" dirty="0" smtClean="0"/>
              <a:t>Our Goal:</a:t>
            </a:r>
          </a:p>
          <a:p>
            <a:pPr lvl="2"/>
            <a:r>
              <a:rPr lang="en-US" dirty="0" smtClean="0"/>
              <a:t>To </a:t>
            </a:r>
            <a:r>
              <a:rPr lang="en-US" dirty="0"/>
              <a:t>ensure that we are properly leveraging IT resources and bringing them to bear on those projects that return the maximum value for our business clients and to UNH</a:t>
            </a:r>
            <a:r>
              <a:rPr lang="en-US" dirty="0" smtClean="0"/>
              <a:t>.</a:t>
            </a:r>
          </a:p>
          <a:p>
            <a:pPr lvl="1"/>
            <a:endParaRPr lang="en-US" dirty="0"/>
          </a:p>
          <a:p>
            <a:pPr lvl="1">
              <a:buNone/>
            </a:pPr>
            <a:endParaRPr lang="en-US" dirty="0"/>
          </a:p>
        </p:txBody>
      </p:sp>
      <p:sp>
        <p:nvSpPr>
          <p:cNvPr id="4" name="Footer Placeholder 3"/>
          <p:cNvSpPr>
            <a:spLocks noGrp="1"/>
          </p:cNvSpPr>
          <p:nvPr>
            <p:ph type="ftr" sz="quarter" idx="11"/>
          </p:nvPr>
        </p:nvSpPr>
        <p:spPr/>
        <p:txBody>
          <a:bodyPr/>
          <a:lstStyle/>
          <a:p>
            <a:pPr algn="l">
              <a:defRPr/>
            </a:pPr>
            <a:r>
              <a:rPr lang="en-US" dirty="0"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25</a:t>
            </a:fld>
            <a:endParaRPr lang="en-US"/>
          </a:p>
        </p:txBody>
      </p:sp>
      <p:pic>
        <p:nvPicPr>
          <p:cNvPr id="6" name="Picture 5" descr="ScreenHunter_01 Mar. 27 15.11.gif"/>
          <p:cNvPicPr>
            <a:picLocks noChangeAspect="1"/>
          </p:cNvPicPr>
          <p:nvPr/>
        </p:nvPicPr>
        <p:blipFill>
          <a:blip r:embed="rId2" cstate="print"/>
          <a:stretch>
            <a:fillRect/>
          </a:stretch>
        </p:blipFill>
        <p:spPr>
          <a:xfrm>
            <a:off x="2895600" y="1963615"/>
            <a:ext cx="5181600" cy="703385"/>
          </a:xfrm>
          <a:prstGeom prst="rect">
            <a:avLst/>
          </a:prstGeom>
        </p:spPr>
      </p:pic>
    </p:spTree>
    <p:extLst>
      <p:ext uri="{BB962C8B-B14F-4D97-AF65-F5344CB8AC3E}">
        <p14:creationId xmlns:p14="http://schemas.microsoft.com/office/powerpoint/2010/main" val="312044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p:cTn id="15"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p:cTn id="2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25" dur="500"/>
                                        <p:tgtEl>
                                          <p:spTgt spid="3">
                                            <p:txEl>
                                              <p:pRg st="6" end="6"/>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600200"/>
            <a:ext cx="8308848" cy="4495800"/>
          </a:xfrm>
        </p:spPr>
        <p:txBody>
          <a:bodyPr/>
          <a:lstStyle/>
          <a:p>
            <a:r>
              <a:rPr lang="en-US" sz="2800" dirty="0" smtClean="0"/>
              <a:t>One source of truth for:</a:t>
            </a:r>
          </a:p>
          <a:p>
            <a:pPr lvl="1"/>
            <a:r>
              <a:rPr lang="en-US" sz="2400" dirty="0" smtClean="0"/>
              <a:t>Project Inventory</a:t>
            </a:r>
          </a:p>
          <a:p>
            <a:pPr lvl="2"/>
            <a:r>
              <a:rPr lang="en-US" sz="2000" dirty="0" smtClean="0"/>
              <a:t>What is currently on our plate?</a:t>
            </a:r>
          </a:p>
          <a:p>
            <a:pPr lvl="1"/>
            <a:r>
              <a:rPr lang="en-US" sz="2400" dirty="0" smtClean="0"/>
              <a:t>Request Tracking</a:t>
            </a:r>
          </a:p>
          <a:p>
            <a:pPr lvl="2"/>
            <a:r>
              <a:rPr lang="en-US" sz="2000" dirty="0" smtClean="0"/>
              <a:t>Who is asking us for what, and when do they want it?</a:t>
            </a:r>
          </a:p>
          <a:p>
            <a:pPr lvl="1"/>
            <a:r>
              <a:rPr lang="en-US" sz="2400" dirty="0"/>
              <a:t>Capacity planning</a:t>
            </a:r>
          </a:p>
          <a:p>
            <a:pPr lvl="2"/>
            <a:r>
              <a:rPr lang="en-US" sz="2000" dirty="0" smtClean="0"/>
              <a:t>Do we have the time and resources to deliver what is being asked of us?</a:t>
            </a:r>
          </a:p>
          <a:p>
            <a:pPr lvl="1"/>
            <a:r>
              <a:rPr lang="en-US" sz="2400" dirty="0" smtClean="0"/>
              <a:t>Time Accounting</a:t>
            </a:r>
          </a:p>
          <a:p>
            <a:pPr lvl="2"/>
            <a:r>
              <a:rPr lang="en-US" sz="2000" dirty="0" smtClean="0"/>
              <a:t>Where and on what are we spending our time? </a:t>
            </a:r>
          </a:p>
          <a:p>
            <a:pPr lvl="1"/>
            <a:r>
              <a:rPr lang="en-US" sz="2400" dirty="0" smtClean="0"/>
              <a:t>Project Management</a:t>
            </a:r>
          </a:p>
          <a:p>
            <a:pPr lvl="1"/>
            <a:endParaRPr lang="en-US" sz="2400"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26</a:t>
            </a:fld>
            <a:endParaRPr lang="en-US"/>
          </a:p>
        </p:txBody>
      </p:sp>
      <p:sp>
        <p:nvSpPr>
          <p:cNvPr id="6" name="Title 1"/>
          <p:cNvSpPr txBox="1">
            <a:spLocks/>
          </p:cNvSpPr>
          <p:nvPr/>
        </p:nvSpPr>
        <p:spPr bwMode="auto">
          <a:xfrm>
            <a:off x="533400" y="152400"/>
            <a:ext cx="8153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baseline="0">
                <a:solidFill>
                  <a:schemeClr val="tx1"/>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r>
              <a:rPr lang="en-US" dirty="0" smtClean="0"/>
              <a:t>The UNH evolution – Phase 3</a:t>
            </a:r>
            <a:br>
              <a:rPr lang="en-US" dirty="0" smtClean="0"/>
            </a:br>
            <a:r>
              <a:rPr lang="en-US" sz="4000" dirty="0" smtClean="0"/>
              <a:t>Goals</a:t>
            </a:r>
            <a:endParaRPr lang="en-US" sz="4000" dirty="0"/>
          </a:p>
        </p:txBody>
      </p:sp>
      <p:pic>
        <p:nvPicPr>
          <p:cNvPr id="1028" name="Picture 4" descr="C:\Users\jph235\AppData\Local\Microsoft\Windows\Temporary Internet Files\Content.IE5\JIS7RONM\MP90039874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8243" y="1600200"/>
            <a:ext cx="1480457" cy="207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06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p:cTn id="4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5" dur="500"/>
                                        <p:tgtEl>
                                          <p:spTgt spid="3">
                                            <p:txEl>
                                              <p:pRg st="7" end="7"/>
                                            </p:txEl>
                                          </p:spTgt>
                                        </p:tgtEl>
                                      </p:cBhvr>
                                    </p:animEffect>
                                  </p:childTnLst>
                                </p:cTn>
                              </p:par>
                              <p:par>
                                <p:cTn id="46" presetID="53" presetClass="entr" presetSubtype="16"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p:cTn id="48"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0" dur="500"/>
                                        <p:tgtEl>
                                          <p:spTgt spid="3">
                                            <p:txEl>
                                              <p:pRg st="8" end="8"/>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p:cTn id="55"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56"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27</a:t>
            </a:fld>
            <a:endParaRPr lang="en-US"/>
          </a:p>
        </p:txBody>
      </p:sp>
      <p:sp>
        <p:nvSpPr>
          <p:cNvPr id="6" name="Title 1"/>
          <p:cNvSpPr txBox="1">
            <a:spLocks/>
          </p:cNvSpPr>
          <p:nvPr/>
        </p:nvSpPr>
        <p:spPr bwMode="auto">
          <a:xfrm>
            <a:off x="533400" y="152400"/>
            <a:ext cx="8153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baseline="0">
                <a:solidFill>
                  <a:schemeClr val="tx1"/>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r>
              <a:rPr lang="en-US" dirty="0" smtClean="0"/>
              <a:t>The UNH evolution – Phase 3</a:t>
            </a:r>
            <a:br>
              <a:rPr lang="en-US" dirty="0" smtClean="0"/>
            </a:br>
            <a:r>
              <a:rPr lang="en-US" sz="4000" dirty="0" smtClean="0"/>
              <a:t>Outcome	</a:t>
            </a:r>
            <a:endParaRPr lang="en-US" sz="4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3220" y="2166937"/>
            <a:ext cx="5183380" cy="3624263"/>
          </a:xfrm>
          <a:prstGeom prst="rect">
            <a:avLst/>
          </a:prstGeom>
        </p:spPr>
      </p:pic>
    </p:spTree>
    <p:extLst>
      <p:ext uri="{BB962C8B-B14F-4D97-AF65-F5344CB8AC3E}">
        <p14:creationId xmlns:p14="http://schemas.microsoft.com/office/powerpoint/2010/main" val="42376411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28</a:t>
            </a:fld>
            <a:endParaRPr lang="en-US"/>
          </a:p>
        </p:txBody>
      </p:sp>
      <p:sp>
        <p:nvSpPr>
          <p:cNvPr id="6" name="Title 1"/>
          <p:cNvSpPr txBox="1">
            <a:spLocks/>
          </p:cNvSpPr>
          <p:nvPr/>
        </p:nvSpPr>
        <p:spPr bwMode="auto">
          <a:xfrm>
            <a:off x="533400" y="152400"/>
            <a:ext cx="8153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baseline="0">
                <a:solidFill>
                  <a:schemeClr val="tx1"/>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r>
              <a:rPr lang="en-US" dirty="0" smtClean="0"/>
              <a:t>The UNH evolution – Phase 3</a:t>
            </a:r>
            <a:br>
              <a:rPr lang="en-US" dirty="0" smtClean="0"/>
            </a:br>
            <a:r>
              <a:rPr lang="en-US" sz="4000" dirty="0" smtClean="0"/>
              <a:t>Outcome	</a:t>
            </a:r>
            <a:endParaRPr lang="en-US" sz="4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7784" y="1523734"/>
            <a:ext cx="6668431" cy="381053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300213"/>
            <a:ext cx="1250949" cy="771173"/>
          </a:xfrm>
          <a:prstGeom prst="rect">
            <a:avLst/>
          </a:prstGeom>
        </p:spPr>
      </p:pic>
    </p:spTree>
    <p:extLst>
      <p:ext uri="{BB962C8B-B14F-4D97-AF65-F5344CB8AC3E}">
        <p14:creationId xmlns:p14="http://schemas.microsoft.com/office/powerpoint/2010/main" val="408063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29</a:t>
            </a:fld>
            <a:endParaRPr lang="en-US"/>
          </a:p>
        </p:txBody>
      </p:sp>
      <p:sp>
        <p:nvSpPr>
          <p:cNvPr id="6" name="Title 1"/>
          <p:cNvSpPr txBox="1">
            <a:spLocks/>
          </p:cNvSpPr>
          <p:nvPr/>
        </p:nvSpPr>
        <p:spPr bwMode="auto">
          <a:xfrm>
            <a:off x="533400" y="152400"/>
            <a:ext cx="8153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kern="1200" baseline="0">
                <a:solidFill>
                  <a:schemeClr val="tx1"/>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a:lstStyle>
          <a:p>
            <a:r>
              <a:rPr lang="en-US" dirty="0" smtClean="0"/>
              <a:t>The UNH evolution – Phase 3</a:t>
            </a:r>
            <a:br>
              <a:rPr lang="en-US" dirty="0" smtClean="0"/>
            </a:br>
            <a:r>
              <a:rPr lang="en-US" sz="4000" dirty="0" smtClean="0"/>
              <a:t>Outcome	</a:t>
            </a:r>
            <a:endParaRPr lang="en-US" sz="4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612" y="1938337"/>
            <a:ext cx="8486775" cy="3624263"/>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6174" y="209549"/>
            <a:ext cx="1200151" cy="952501"/>
          </a:xfrm>
          <a:prstGeom prst="rect">
            <a:avLst/>
          </a:prstGeom>
        </p:spPr>
      </p:pic>
    </p:spTree>
    <p:extLst>
      <p:ext uri="{BB962C8B-B14F-4D97-AF65-F5344CB8AC3E}">
        <p14:creationId xmlns:p14="http://schemas.microsoft.com/office/powerpoint/2010/main" val="14468428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Presentation Outline</a:t>
            </a:r>
            <a:endParaRPr lang="en-US" dirty="0"/>
          </a:p>
        </p:txBody>
      </p:sp>
      <p:sp>
        <p:nvSpPr>
          <p:cNvPr id="3" name="Content Placeholder 2"/>
          <p:cNvSpPr>
            <a:spLocks noGrp="1"/>
          </p:cNvSpPr>
          <p:nvPr>
            <p:ph sz="quarter" idx="1"/>
          </p:nvPr>
        </p:nvSpPr>
        <p:spPr>
          <a:xfrm>
            <a:off x="381000" y="1600200"/>
            <a:ext cx="8610600" cy="4495800"/>
          </a:xfrm>
        </p:spPr>
        <p:txBody>
          <a:bodyPr/>
          <a:lstStyle/>
          <a:p>
            <a:r>
              <a:rPr lang="en-US" sz="2400" dirty="0" smtClean="0"/>
              <a:t>Background/opportunity</a:t>
            </a:r>
          </a:p>
          <a:p>
            <a:r>
              <a:rPr lang="en-US" sz="2400" dirty="0" smtClean="0"/>
              <a:t>Session objectives</a:t>
            </a:r>
          </a:p>
          <a:p>
            <a:r>
              <a:rPr lang="en-US" sz="2400" dirty="0" smtClean="0"/>
              <a:t>Definition of key terms</a:t>
            </a:r>
          </a:p>
          <a:p>
            <a:r>
              <a:rPr lang="en-US" sz="2400" dirty="0" smtClean="0"/>
              <a:t>The UNH evolution – 4 phases</a:t>
            </a:r>
          </a:p>
          <a:p>
            <a:r>
              <a:rPr lang="en-US" sz="2400" dirty="0" smtClean="0"/>
              <a:t>Summary/recommendations</a:t>
            </a:r>
          </a:p>
          <a:p>
            <a:pPr lvl="2"/>
            <a:r>
              <a:rPr lang="en-US" sz="2000" dirty="0" smtClean="0"/>
              <a:t>Challenges</a:t>
            </a:r>
            <a:endParaRPr lang="en-US" sz="2000" dirty="0"/>
          </a:p>
          <a:p>
            <a:pPr lvl="2"/>
            <a:r>
              <a:rPr lang="en-US" sz="2000" dirty="0"/>
              <a:t>Successes</a:t>
            </a:r>
          </a:p>
          <a:p>
            <a:pPr lvl="2"/>
            <a:r>
              <a:rPr lang="en-US" sz="2000" dirty="0"/>
              <a:t>Lessons </a:t>
            </a:r>
            <a:r>
              <a:rPr lang="en-US" sz="2000" dirty="0" smtClean="0"/>
              <a:t>learned</a:t>
            </a:r>
          </a:p>
          <a:p>
            <a:r>
              <a:rPr lang="en-US" sz="2300" dirty="0" smtClean="0"/>
              <a:t>Q &amp; A</a:t>
            </a:r>
          </a:p>
          <a:p>
            <a:pPr lvl="1"/>
            <a:endParaRPr lang="en-US" sz="2000" dirty="0" smtClean="0"/>
          </a:p>
          <a:p>
            <a:pPr lvl="1"/>
            <a:endParaRPr lang="en-US" sz="2000"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3</a:t>
            </a:fld>
            <a:endParaRPr lang="en-US"/>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9700" y="2171700"/>
            <a:ext cx="2857500" cy="2857500"/>
          </a:xfrm>
          <a:prstGeom prst="rect">
            <a:avLst/>
          </a:prstGeom>
        </p:spPr>
      </p:pic>
    </p:spTree>
    <p:extLst>
      <p:ext uri="{BB962C8B-B14F-4D97-AF65-F5344CB8AC3E}">
        <p14:creationId xmlns:p14="http://schemas.microsoft.com/office/powerpoint/2010/main" val="231426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down)">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wipe(down)">
                                      <p:cBhvr>
                                        <p:cTn id="4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 UNH evolution – Phase 3</a:t>
            </a:r>
            <a:br>
              <a:rPr lang="en-US" dirty="0"/>
            </a:br>
            <a:r>
              <a:rPr lang="en-US" sz="4000" dirty="0" smtClean="0"/>
              <a:t>Capacity</a:t>
            </a:r>
            <a:endParaRPr lang="en-US" sz="4000"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30</a:t>
            </a:fld>
            <a:endParaRPr lang="en-US"/>
          </a:p>
        </p:txBody>
      </p:sp>
      <p:sp>
        <p:nvSpPr>
          <p:cNvPr id="7" name="Content Placeholder 2"/>
          <p:cNvSpPr txBox="1">
            <a:spLocks/>
          </p:cNvSpPr>
          <p:nvPr/>
        </p:nvSpPr>
        <p:spPr>
          <a:xfrm>
            <a:off x="0" y="1828800"/>
            <a:ext cx="9001496" cy="4495800"/>
          </a:xfrm>
          <a:prstGeom prst="rect">
            <a:avLst/>
          </a:prstGeom>
        </p:spPr>
        <p:txBody>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FFFCC"/>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6996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smtClean="0"/>
              <a:t>IT Capacity Loading &amp; Prioritization Scheme</a:t>
            </a:r>
          </a:p>
          <a:p>
            <a:pPr marL="881063" lvl="1" indent="-514350">
              <a:buFont typeface="+mj-lt"/>
              <a:buAutoNum type="arabicPeriod"/>
            </a:pPr>
            <a:r>
              <a:rPr lang="en-US" sz="1800" b="1" i="1" dirty="0" smtClean="0"/>
              <a:t>G&amp;A General Administrative “Can’t Touch that” </a:t>
            </a:r>
            <a:r>
              <a:rPr lang="en-US" sz="1800" b="1" u="sng" dirty="0" smtClean="0"/>
              <a:t>Estimate 15–20 % total FTE</a:t>
            </a:r>
          </a:p>
          <a:p>
            <a:pPr marL="1155700" lvl="2" indent="-514350"/>
            <a:r>
              <a:rPr lang="en-US" sz="1600" dirty="0" smtClean="0"/>
              <a:t>Vacation, Sick, Non Project Related Meetings, Email, Department / Personnel Management, Personal Development etc…</a:t>
            </a:r>
          </a:p>
          <a:p>
            <a:pPr marL="881063" lvl="1" indent="-514350">
              <a:buFont typeface="+mj-lt"/>
              <a:buAutoNum type="arabicPeriod"/>
            </a:pPr>
            <a:r>
              <a:rPr lang="en-US" sz="1800" b="1" i="1" dirty="0" smtClean="0"/>
              <a:t>Applications Portfolio		</a:t>
            </a:r>
            <a:r>
              <a:rPr lang="en-US" sz="1800" b="1" dirty="0" smtClean="0"/>
              <a:t> </a:t>
            </a:r>
            <a:r>
              <a:rPr lang="en-US" sz="1800" b="1" u="sng" dirty="0" smtClean="0"/>
              <a:t>Estimate 65-70 % total FTE</a:t>
            </a:r>
            <a:endParaRPr lang="en-US" sz="1800" b="1" i="1" dirty="0" smtClean="0"/>
          </a:p>
          <a:p>
            <a:pPr marL="1155700" lvl="2" indent="-514350"/>
            <a:r>
              <a:rPr lang="en-US" sz="1600" dirty="0" smtClean="0"/>
              <a:t>Lights On / Daily operations, SLAs   = estimate &gt; %65 of total available FTE</a:t>
            </a:r>
          </a:p>
          <a:p>
            <a:pPr marL="1155700" lvl="2" indent="-514350"/>
            <a:r>
              <a:rPr lang="en-US" sz="1600" dirty="0" smtClean="0"/>
              <a:t>Regulatory Projects</a:t>
            </a:r>
          </a:p>
          <a:p>
            <a:pPr marL="1155700" lvl="2" indent="-514350"/>
            <a:r>
              <a:rPr lang="en-US" sz="1600" dirty="0" smtClean="0"/>
              <a:t>Maintenance Projects (Upgrades)</a:t>
            </a:r>
          </a:p>
          <a:p>
            <a:pPr marL="881063" lvl="1" indent="-514350">
              <a:buFont typeface="+mj-lt"/>
              <a:buAutoNum type="arabicPeriod"/>
            </a:pPr>
            <a:r>
              <a:rPr lang="en-US" sz="1800" b="1" i="1" dirty="0" smtClean="0"/>
              <a:t>Project Portfolio   </a:t>
            </a:r>
            <a:r>
              <a:rPr lang="en-US" sz="1800" b="1" u="sng" dirty="0" smtClean="0">
                <a:solidFill>
                  <a:srgbClr val="0066FF"/>
                </a:solidFill>
              </a:rPr>
              <a:t>Estimate 10-20 % Potential Capacity </a:t>
            </a:r>
            <a:r>
              <a:rPr lang="en-US" sz="1800" b="1" i="1" dirty="0" smtClean="0"/>
              <a:t>	</a:t>
            </a:r>
          </a:p>
          <a:p>
            <a:pPr marL="1155700" lvl="2" indent="-514350"/>
            <a:r>
              <a:rPr lang="en-US" sz="1600" dirty="0" smtClean="0"/>
              <a:t>Strategic; Cabinet approved</a:t>
            </a:r>
          </a:p>
          <a:p>
            <a:pPr marL="1155700" lvl="2" indent="-514350"/>
            <a:r>
              <a:rPr lang="en-US" sz="1600" dirty="0" smtClean="0"/>
              <a:t>Governing Bodies</a:t>
            </a:r>
          </a:p>
          <a:p>
            <a:pPr marL="1155700" lvl="2" indent="-514350"/>
            <a:r>
              <a:rPr lang="en-US" sz="1600" dirty="0" smtClean="0"/>
              <a:t>UNH Priority Projects</a:t>
            </a:r>
          </a:p>
          <a:p>
            <a:pPr marL="881063" lvl="1" indent="-514350">
              <a:buFont typeface="+mj-lt"/>
              <a:buAutoNum type="arabicPeriod"/>
            </a:pPr>
            <a:endParaRPr lang="en-US" sz="1800" dirty="0" smtClean="0"/>
          </a:p>
          <a:p>
            <a:pPr lvl="3"/>
            <a:endParaRPr lang="en-US" sz="1400" dirty="0" smtClean="0"/>
          </a:p>
          <a:p>
            <a:pPr lvl="1"/>
            <a:endParaRPr lang="en-US" sz="1800" dirty="0"/>
          </a:p>
        </p:txBody>
      </p:sp>
      <p:sp>
        <p:nvSpPr>
          <p:cNvPr id="8" name="Oval 7"/>
          <p:cNvSpPr/>
          <p:nvPr/>
        </p:nvSpPr>
        <p:spPr>
          <a:xfrm>
            <a:off x="6070270" y="4419600"/>
            <a:ext cx="2921330" cy="16506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Best Practice Leverage Operational Projects to track 1 &amp; 2</a:t>
            </a:r>
            <a:endParaRPr lang="en-US" dirty="0"/>
          </a:p>
        </p:txBody>
      </p:sp>
    </p:spTree>
    <p:extLst>
      <p:ext uri="{BB962C8B-B14F-4D97-AF65-F5344CB8AC3E}">
        <p14:creationId xmlns:p14="http://schemas.microsoft.com/office/powerpoint/2010/main" val="2527752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randombar(horizontal)">
                                      <p:cBhvr>
                                        <p:cTn id="17" dur="500"/>
                                        <p:tgtEl>
                                          <p:spTgt spid="7">
                                            <p:txEl>
                                              <p:pRg st="3" end="3"/>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7">
                                            <p:txEl>
                                              <p:pRg st="4" end="4"/>
                                            </p:txEl>
                                          </p:spTgt>
                                        </p:tgtEl>
                                        <p:attrNameLst>
                                          <p:attrName>style.visibility</p:attrName>
                                        </p:attrNameLst>
                                      </p:cBhvr>
                                      <p:to>
                                        <p:strVal val="visible"/>
                                      </p:to>
                                    </p:set>
                                    <p:animEffect transition="in" filter="randombar(horizontal)">
                                      <p:cBhvr>
                                        <p:cTn id="20" dur="500"/>
                                        <p:tgtEl>
                                          <p:spTgt spid="7">
                                            <p:txEl>
                                              <p:pRg st="4" end="4"/>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randombar(horizontal)">
                                      <p:cBhvr>
                                        <p:cTn id="23" dur="500"/>
                                        <p:tgtEl>
                                          <p:spTgt spid="7">
                                            <p:txEl>
                                              <p:pRg st="5" end="5"/>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7">
                                            <p:txEl>
                                              <p:pRg st="6" end="6"/>
                                            </p:txEl>
                                          </p:spTgt>
                                        </p:tgtEl>
                                        <p:attrNameLst>
                                          <p:attrName>style.visibility</p:attrName>
                                        </p:attrNameLst>
                                      </p:cBhvr>
                                      <p:to>
                                        <p:strVal val="visible"/>
                                      </p:to>
                                    </p:set>
                                    <p:animEffect transition="in" filter="randombar(horizontal)">
                                      <p:cBhvr>
                                        <p:cTn id="26" dur="500"/>
                                        <p:tgtEl>
                                          <p:spTgt spid="7">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animEffect transition="in" filter="wipe(down)">
                                      <p:cBhvr>
                                        <p:cTn id="31" dur="580">
                                          <p:stCondLst>
                                            <p:cond delay="0"/>
                                          </p:stCondLst>
                                        </p:cTn>
                                        <p:tgtEl>
                                          <p:spTgt spid="7">
                                            <p:txEl>
                                              <p:pRg st="7" end="7"/>
                                            </p:txEl>
                                          </p:spTgt>
                                        </p:tgtEl>
                                      </p:cBhvr>
                                    </p:animEffect>
                                    <p:anim calcmode="lin" valueType="num">
                                      <p:cBhvr>
                                        <p:cTn id="32" dur="1822" tmFilter="0,0; 0.14,0.36; 0.43,0.73; 0.71,0.91; 1.0,1.0">
                                          <p:stCondLst>
                                            <p:cond delay="0"/>
                                          </p:stCondLst>
                                        </p:cTn>
                                        <p:tgtEl>
                                          <p:spTgt spid="7">
                                            <p:txEl>
                                              <p:pRg st="7" end="7"/>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xEl>
                                              <p:pRg st="7" end="7"/>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xEl>
                                              <p:pRg st="7" end="7"/>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xEl>
                                              <p:pRg st="7" end="7"/>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xEl>
                                              <p:pRg st="7" end="7"/>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xEl>
                                              <p:pRg st="7" end="7"/>
                                            </p:txEl>
                                          </p:spTgt>
                                        </p:tgtEl>
                                      </p:cBhvr>
                                      <p:to x="100000" y="60000"/>
                                    </p:animScale>
                                    <p:animScale>
                                      <p:cBhvr>
                                        <p:cTn id="38" dur="166" decel="50000">
                                          <p:stCondLst>
                                            <p:cond delay="676"/>
                                          </p:stCondLst>
                                        </p:cTn>
                                        <p:tgtEl>
                                          <p:spTgt spid="7">
                                            <p:txEl>
                                              <p:pRg st="7" end="7"/>
                                            </p:txEl>
                                          </p:spTgt>
                                        </p:tgtEl>
                                      </p:cBhvr>
                                      <p:to x="100000" y="100000"/>
                                    </p:animScale>
                                    <p:animScale>
                                      <p:cBhvr>
                                        <p:cTn id="39" dur="26">
                                          <p:stCondLst>
                                            <p:cond delay="1312"/>
                                          </p:stCondLst>
                                        </p:cTn>
                                        <p:tgtEl>
                                          <p:spTgt spid="7">
                                            <p:txEl>
                                              <p:pRg st="7" end="7"/>
                                            </p:txEl>
                                          </p:spTgt>
                                        </p:tgtEl>
                                      </p:cBhvr>
                                      <p:to x="100000" y="80000"/>
                                    </p:animScale>
                                    <p:animScale>
                                      <p:cBhvr>
                                        <p:cTn id="40" dur="166" decel="50000">
                                          <p:stCondLst>
                                            <p:cond delay="1338"/>
                                          </p:stCondLst>
                                        </p:cTn>
                                        <p:tgtEl>
                                          <p:spTgt spid="7">
                                            <p:txEl>
                                              <p:pRg st="7" end="7"/>
                                            </p:txEl>
                                          </p:spTgt>
                                        </p:tgtEl>
                                      </p:cBhvr>
                                      <p:to x="100000" y="100000"/>
                                    </p:animScale>
                                    <p:animScale>
                                      <p:cBhvr>
                                        <p:cTn id="41" dur="26">
                                          <p:stCondLst>
                                            <p:cond delay="1642"/>
                                          </p:stCondLst>
                                        </p:cTn>
                                        <p:tgtEl>
                                          <p:spTgt spid="7">
                                            <p:txEl>
                                              <p:pRg st="7" end="7"/>
                                            </p:txEl>
                                          </p:spTgt>
                                        </p:tgtEl>
                                      </p:cBhvr>
                                      <p:to x="100000" y="90000"/>
                                    </p:animScale>
                                    <p:animScale>
                                      <p:cBhvr>
                                        <p:cTn id="42" dur="166" decel="50000">
                                          <p:stCondLst>
                                            <p:cond delay="1668"/>
                                          </p:stCondLst>
                                        </p:cTn>
                                        <p:tgtEl>
                                          <p:spTgt spid="7">
                                            <p:txEl>
                                              <p:pRg st="7" end="7"/>
                                            </p:txEl>
                                          </p:spTgt>
                                        </p:tgtEl>
                                      </p:cBhvr>
                                      <p:to x="100000" y="100000"/>
                                    </p:animScale>
                                    <p:animScale>
                                      <p:cBhvr>
                                        <p:cTn id="43" dur="26">
                                          <p:stCondLst>
                                            <p:cond delay="1808"/>
                                          </p:stCondLst>
                                        </p:cTn>
                                        <p:tgtEl>
                                          <p:spTgt spid="7">
                                            <p:txEl>
                                              <p:pRg st="7" end="7"/>
                                            </p:txEl>
                                          </p:spTgt>
                                        </p:tgtEl>
                                      </p:cBhvr>
                                      <p:to x="100000" y="95000"/>
                                    </p:animScale>
                                    <p:animScale>
                                      <p:cBhvr>
                                        <p:cTn id="44" dur="166" decel="50000">
                                          <p:stCondLst>
                                            <p:cond delay="1834"/>
                                          </p:stCondLst>
                                        </p:cTn>
                                        <p:tgtEl>
                                          <p:spTgt spid="7">
                                            <p:txEl>
                                              <p:pRg st="7" end="7"/>
                                            </p:txEl>
                                          </p:spTgt>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down)">
                                      <p:cBhvr>
                                        <p:cTn id="47" dur="580">
                                          <p:stCondLst>
                                            <p:cond delay="0"/>
                                          </p:stCondLst>
                                        </p:cTn>
                                        <p:tgtEl>
                                          <p:spTgt spid="7">
                                            <p:txEl>
                                              <p:pRg st="8" end="8"/>
                                            </p:txEl>
                                          </p:spTgt>
                                        </p:tgtEl>
                                      </p:cBhvr>
                                    </p:animEffect>
                                    <p:anim calcmode="lin" valueType="num">
                                      <p:cBhvr>
                                        <p:cTn id="48" dur="1822" tmFilter="0,0; 0.14,0.36; 0.43,0.73; 0.71,0.91; 1.0,1.0">
                                          <p:stCondLst>
                                            <p:cond delay="0"/>
                                          </p:stCondLst>
                                        </p:cTn>
                                        <p:tgtEl>
                                          <p:spTgt spid="7">
                                            <p:txEl>
                                              <p:pRg st="8" end="8"/>
                                            </p:txEl>
                                          </p:spTgt>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
                                            <p:txEl>
                                              <p:pRg st="8" end="8"/>
                                            </p:txEl>
                                          </p:spTgt>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
                                            <p:txEl>
                                              <p:pRg st="8" end="8"/>
                                            </p:txEl>
                                          </p:spTgt>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
                                            <p:txEl>
                                              <p:pRg st="8" end="8"/>
                                            </p:txEl>
                                          </p:spTgt>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
                                            <p:txEl>
                                              <p:pRg st="8" end="8"/>
                                            </p:txEl>
                                          </p:spTgt>
                                        </p:tgtEl>
                                        <p:attrNameLst>
                                          <p:attrName>ppt_y</p:attrName>
                                        </p:attrNameLst>
                                      </p:cBhvr>
                                      <p:tavLst>
                                        <p:tav tm="0" fmla="#ppt_y-sin(pi*$)/81">
                                          <p:val>
                                            <p:fltVal val="0"/>
                                          </p:val>
                                        </p:tav>
                                        <p:tav tm="100000">
                                          <p:val>
                                            <p:fltVal val="1"/>
                                          </p:val>
                                        </p:tav>
                                      </p:tavLst>
                                    </p:anim>
                                    <p:animScale>
                                      <p:cBhvr>
                                        <p:cTn id="53" dur="26">
                                          <p:stCondLst>
                                            <p:cond delay="650"/>
                                          </p:stCondLst>
                                        </p:cTn>
                                        <p:tgtEl>
                                          <p:spTgt spid="7">
                                            <p:txEl>
                                              <p:pRg st="8" end="8"/>
                                            </p:txEl>
                                          </p:spTgt>
                                        </p:tgtEl>
                                      </p:cBhvr>
                                      <p:to x="100000" y="60000"/>
                                    </p:animScale>
                                    <p:animScale>
                                      <p:cBhvr>
                                        <p:cTn id="54" dur="166" decel="50000">
                                          <p:stCondLst>
                                            <p:cond delay="676"/>
                                          </p:stCondLst>
                                        </p:cTn>
                                        <p:tgtEl>
                                          <p:spTgt spid="7">
                                            <p:txEl>
                                              <p:pRg st="8" end="8"/>
                                            </p:txEl>
                                          </p:spTgt>
                                        </p:tgtEl>
                                      </p:cBhvr>
                                      <p:to x="100000" y="100000"/>
                                    </p:animScale>
                                    <p:animScale>
                                      <p:cBhvr>
                                        <p:cTn id="55" dur="26">
                                          <p:stCondLst>
                                            <p:cond delay="1312"/>
                                          </p:stCondLst>
                                        </p:cTn>
                                        <p:tgtEl>
                                          <p:spTgt spid="7">
                                            <p:txEl>
                                              <p:pRg st="8" end="8"/>
                                            </p:txEl>
                                          </p:spTgt>
                                        </p:tgtEl>
                                      </p:cBhvr>
                                      <p:to x="100000" y="80000"/>
                                    </p:animScale>
                                    <p:animScale>
                                      <p:cBhvr>
                                        <p:cTn id="56" dur="166" decel="50000">
                                          <p:stCondLst>
                                            <p:cond delay="1338"/>
                                          </p:stCondLst>
                                        </p:cTn>
                                        <p:tgtEl>
                                          <p:spTgt spid="7">
                                            <p:txEl>
                                              <p:pRg st="8" end="8"/>
                                            </p:txEl>
                                          </p:spTgt>
                                        </p:tgtEl>
                                      </p:cBhvr>
                                      <p:to x="100000" y="100000"/>
                                    </p:animScale>
                                    <p:animScale>
                                      <p:cBhvr>
                                        <p:cTn id="57" dur="26">
                                          <p:stCondLst>
                                            <p:cond delay="1642"/>
                                          </p:stCondLst>
                                        </p:cTn>
                                        <p:tgtEl>
                                          <p:spTgt spid="7">
                                            <p:txEl>
                                              <p:pRg st="8" end="8"/>
                                            </p:txEl>
                                          </p:spTgt>
                                        </p:tgtEl>
                                      </p:cBhvr>
                                      <p:to x="100000" y="90000"/>
                                    </p:animScale>
                                    <p:animScale>
                                      <p:cBhvr>
                                        <p:cTn id="58" dur="166" decel="50000">
                                          <p:stCondLst>
                                            <p:cond delay="1668"/>
                                          </p:stCondLst>
                                        </p:cTn>
                                        <p:tgtEl>
                                          <p:spTgt spid="7">
                                            <p:txEl>
                                              <p:pRg st="8" end="8"/>
                                            </p:txEl>
                                          </p:spTgt>
                                        </p:tgtEl>
                                      </p:cBhvr>
                                      <p:to x="100000" y="100000"/>
                                    </p:animScale>
                                    <p:animScale>
                                      <p:cBhvr>
                                        <p:cTn id="59" dur="26">
                                          <p:stCondLst>
                                            <p:cond delay="1808"/>
                                          </p:stCondLst>
                                        </p:cTn>
                                        <p:tgtEl>
                                          <p:spTgt spid="7">
                                            <p:txEl>
                                              <p:pRg st="8" end="8"/>
                                            </p:txEl>
                                          </p:spTgt>
                                        </p:tgtEl>
                                      </p:cBhvr>
                                      <p:to x="100000" y="95000"/>
                                    </p:animScale>
                                    <p:animScale>
                                      <p:cBhvr>
                                        <p:cTn id="60" dur="166" decel="50000">
                                          <p:stCondLst>
                                            <p:cond delay="1834"/>
                                          </p:stCondLst>
                                        </p:cTn>
                                        <p:tgtEl>
                                          <p:spTgt spid="7">
                                            <p:txEl>
                                              <p:pRg st="8" end="8"/>
                                            </p:txEl>
                                          </p:spTgt>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Effect transition="in" filter="wipe(down)">
                                      <p:cBhvr>
                                        <p:cTn id="63" dur="580">
                                          <p:stCondLst>
                                            <p:cond delay="0"/>
                                          </p:stCondLst>
                                        </p:cTn>
                                        <p:tgtEl>
                                          <p:spTgt spid="7">
                                            <p:txEl>
                                              <p:pRg st="9" end="9"/>
                                            </p:txEl>
                                          </p:spTgt>
                                        </p:tgtEl>
                                      </p:cBhvr>
                                    </p:animEffect>
                                    <p:anim calcmode="lin" valueType="num">
                                      <p:cBhvr>
                                        <p:cTn id="64" dur="1822" tmFilter="0,0; 0.14,0.36; 0.43,0.73; 0.71,0.91; 1.0,1.0">
                                          <p:stCondLst>
                                            <p:cond delay="0"/>
                                          </p:stCondLst>
                                        </p:cTn>
                                        <p:tgtEl>
                                          <p:spTgt spid="7">
                                            <p:txEl>
                                              <p:pRg st="9" end="9"/>
                                            </p:txEl>
                                          </p:spTgt>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xEl>
                                              <p:pRg st="9" end="9"/>
                                            </p:txEl>
                                          </p:spTgt>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xEl>
                                              <p:pRg st="9" end="9"/>
                                            </p:txEl>
                                          </p:spTgt>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xEl>
                                              <p:pRg st="9" end="9"/>
                                            </p:txEl>
                                          </p:spTgt>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xEl>
                                              <p:pRg st="9" end="9"/>
                                            </p:txEl>
                                          </p:spTgt>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xEl>
                                              <p:pRg st="9" end="9"/>
                                            </p:txEl>
                                          </p:spTgt>
                                        </p:tgtEl>
                                      </p:cBhvr>
                                      <p:to x="100000" y="60000"/>
                                    </p:animScale>
                                    <p:animScale>
                                      <p:cBhvr>
                                        <p:cTn id="70" dur="166" decel="50000">
                                          <p:stCondLst>
                                            <p:cond delay="676"/>
                                          </p:stCondLst>
                                        </p:cTn>
                                        <p:tgtEl>
                                          <p:spTgt spid="7">
                                            <p:txEl>
                                              <p:pRg st="9" end="9"/>
                                            </p:txEl>
                                          </p:spTgt>
                                        </p:tgtEl>
                                      </p:cBhvr>
                                      <p:to x="100000" y="100000"/>
                                    </p:animScale>
                                    <p:animScale>
                                      <p:cBhvr>
                                        <p:cTn id="71" dur="26">
                                          <p:stCondLst>
                                            <p:cond delay="1312"/>
                                          </p:stCondLst>
                                        </p:cTn>
                                        <p:tgtEl>
                                          <p:spTgt spid="7">
                                            <p:txEl>
                                              <p:pRg st="9" end="9"/>
                                            </p:txEl>
                                          </p:spTgt>
                                        </p:tgtEl>
                                      </p:cBhvr>
                                      <p:to x="100000" y="80000"/>
                                    </p:animScale>
                                    <p:animScale>
                                      <p:cBhvr>
                                        <p:cTn id="72" dur="166" decel="50000">
                                          <p:stCondLst>
                                            <p:cond delay="1338"/>
                                          </p:stCondLst>
                                        </p:cTn>
                                        <p:tgtEl>
                                          <p:spTgt spid="7">
                                            <p:txEl>
                                              <p:pRg st="9" end="9"/>
                                            </p:txEl>
                                          </p:spTgt>
                                        </p:tgtEl>
                                      </p:cBhvr>
                                      <p:to x="100000" y="100000"/>
                                    </p:animScale>
                                    <p:animScale>
                                      <p:cBhvr>
                                        <p:cTn id="73" dur="26">
                                          <p:stCondLst>
                                            <p:cond delay="1642"/>
                                          </p:stCondLst>
                                        </p:cTn>
                                        <p:tgtEl>
                                          <p:spTgt spid="7">
                                            <p:txEl>
                                              <p:pRg st="9" end="9"/>
                                            </p:txEl>
                                          </p:spTgt>
                                        </p:tgtEl>
                                      </p:cBhvr>
                                      <p:to x="100000" y="90000"/>
                                    </p:animScale>
                                    <p:animScale>
                                      <p:cBhvr>
                                        <p:cTn id="74" dur="166" decel="50000">
                                          <p:stCondLst>
                                            <p:cond delay="1668"/>
                                          </p:stCondLst>
                                        </p:cTn>
                                        <p:tgtEl>
                                          <p:spTgt spid="7">
                                            <p:txEl>
                                              <p:pRg st="9" end="9"/>
                                            </p:txEl>
                                          </p:spTgt>
                                        </p:tgtEl>
                                      </p:cBhvr>
                                      <p:to x="100000" y="100000"/>
                                    </p:animScale>
                                    <p:animScale>
                                      <p:cBhvr>
                                        <p:cTn id="75" dur="26">
                                          <p:stCondLst>
                                            <p:cond delay="1808"/>
                                          </p:stCondLst>
                                        </p:cTn>
                                        <p:tgtEl>
                                          <p:spTgt spid="7">
                                            <p:txEl>
                                              <p:pRg st="9" end="9"/>
                                            </p:txEl>
                                          </p:spTgt>
                                        </p:tgtEl>
                                      </p:cBhvr>
                                      <p:to x="100000" y="95000"/>
                                    </p:animScale>
                                    <p:animScale>
                                      <p:cBhvr>
                                        <p:cTn id="76" dur="166" decel="50000">
                                          <p:stCondLst>
                                            <p:cond delay="1834"/>
                                          </p:stCondLst>
                                        </p:cTn>
                                        <p:tgtEl>
                                          <p:spTgt spid="7">
                                            <p:txEl>
                                              <p:pRg st="9" end="9"/>
                                            </p:txEl>
                                          </p:spTgt>
                                        </p:tgtEl>
                                      </p:cBhvr>
                                      <p:to x="100000" y="100000"/>
                                    </p:animScale>
                                  </p:childTnLst>
                                </p:cTn>
                              </p:par>
                              <p:par>
                                <p:cTn id="77" presetID="26" presetClass="entr" presetSubtype="0" fill="hold" nodeType="with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Effect transition="in" filter="wipe(down)">
                                      <p:cBhvr>
                                        <p:cTn id="79" dur="580">
                                          <p:stCondLst>
                                            <p:cond delay="0"/>
                                          </p:stCondLst>
                                        </p:cTn>
                                        <p:tgtEl>
                                          <p:spTgt spid="7">
                                            <p:txEl>
                                              <p:pRg st="10" end="10"/>
                                            </p:txEl>
                                          </p:spTgt>
                                        </p:tgtEl>
                                      </p:cBhvr>
                                    </p:animEffect>
                                    <p:anim calcmode="lin" valueType="num">
                                      <p:cBhvr>
                                        <p:cTn id="80" dur="1822" tmFilter="0,0; 0.14,0.36; 0.43,0.73; 0.71,0.91; 1.0,1.0">
                                          <p:stCondLst>
                                            <p:cond delay="0"/>
                                          </p:stCondLst>
                                        </p:cTn>
                                        <p:tgtEl>
                                          <p:spTgt spid="7">
                                            <p:txEl>
                                              <p:pRg st="10" end="10"/>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
                                            <p:txEl>
                                              <p:pRg st="10" end="10"/>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
                                            <p:txEl>
                                              <p:pRg st="10" end="10"/>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
                                            <p:txEl>
                                              <p:pRg st="10" end="10"/>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
                                            <p:txEl>
                                              <p:pRg st="10" end="10"/>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7">
                                            <p:txEl>
                                              <p:pRg st="10" end="10"/>
                                            </p:txEl>
                                          </p:spTgt>
                                        </p:tgtEl>
                                      </p:cBhvr>
                                      <p:to x="100000" y="60000"/>
                                    </p:animScale>
                                    <p:animScale>
                                      <p:cBhvr>
                                        <p:cTn id="86" dur="166" decel="50000">
                                          <p:stCondLst>
                                            <p:cond delay="676"/>
                                          </p:stCondLst>
                                        </p:cTn>
                                        <p:tgtEl>
                                          <p:spTgt spid="7">
                                            <p:txEl>
                                              <p:pRg st="10" end="10"/>
                                            </p:txEl>
                                          </p:spTgt>
                                        </p:tgtEl>
                                      </p:cBhvr>
                                      <p:to x="100000" y="100000"/>
                                    </p:animScale>
                                    <p:animScale>
                                      <p:cBhvr>
                                        <p:cTn id="87" dur="26">
                                          <p:stCondLst>
                                            <p:cond delay="1312"/>
                                          </p:stCondLst>
                                        </p:cTn>
                                        <p:tgtEl>
                                          <p:spTgt spid="7">
                                            <p:txEl>
                                              <p:pRg st="10" end="10"/>
                                            </p:txEl>
                                          </p:spTgt>
                                        </p:tgtEl>
                                      </p:cBhvr>
                                      <p:to x="100000" y="80000"/>
                                    </p:animScale>
                                    <p:animScale>
                                      <p:cBhvr>
                                        <p:cTn id="88" dur="166" decel="50000">
                                          <p:stCondLst>
                                            <p:cond delay="1338"/>
                                          </p:stCondLst>
                                        </p:cTn>
                                        <p:tgtEl>
                                          <p:spTgt spid="7">
                                            <p:txEl>
                                              <p:pRg st="10" end="10"/>
                                            </p:txEl>
                                          </p:spTgt>
                                        </p:tgtEl>
                                      </p:cBhvr>
                                      <p:to x="100000" y="100000"/>
                                    </p:animScale>
                                    <p:animScale>
                                      <p:cBhvr>
                                        <p:cTn id="89" dur="26">
                                          <p:stCondLst>
                                            <p:cond delay="1642"/>
                                          </p:stCondLst>
                                        </p:cTn>
                                        <p:tgtEl>
                                          <p:spTgt spid="7">
                                            <p:txEl>
                                              <p:pRg st="10" end="10"/>
                                            </p:txEl>
                                          </p:spTgt>
                                        </p:tgtEl>
                                      </p:cBhvr>
                                      <p:to x="100000" y="90000"/>
                                    </p:animScale>
                                    <p:animScale>
                                      <p:cBhvr>
                                        <p:cTn id="90" dur="166" decel="50000">
                                          <p:stCondLst>
                                            <p:cond delay="1668"/>
                                          </p:stCondLst>
                                        </p:cTn>
                                        <p:tgtEl>
                                          <p:spTgt spid="7">
                                            <p:txEl>
                                              <p:pRg st="10" end="10"/>
                                            </p:txEl>
                                          </p:spTgt>
                                        </p:tgtEl>
                                      </p:cBhvr>
                                      <p:to x="100000" y="100000"/>
                                    </p:animScale>
                                    <p:animScale>
                                      <p:cBhvr>
                                        <p:cTn id="91" dur="26">
                                          <p:stCondLst>
                                            <p:cond delay="1808"/>
                                          </p:stCondLst>
                                        </p:cTn>
                                        <p:tgtEl>
                                          <p:spTgt spid="7">
                                            <p:txEl>
                                              <p:pRg st="10" end="10"/>
                                            </p:txEl>
                                          </p:spTgt>
                                        </p:tgtEl>
                                      </p:cBhvr>
                                      <p:to x="100000" y="95000"/>
                                    </p:animScale>
                                    <p:animScale>
                                      <p:cBhvr>
                                        <p:cTn id="92" dur="166" decel="50000">
                                          <p:stCondLst>
                                            <p:cond delay="1834"/>
                                          </p:stCondLst>
                                        </p:cTn>
                                        <p:tgtEl>
                                          <p:spTgt spid="7">
                                            <p:txEl>
                                              <p:pRg st="10" end="10"/>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31" presetClass="entr" presetSubtype="0" fill="hold" grpId="0" nodeType="clickEffect">
                                  <p:stCondLst>
                                    <p:cond delay="0"/>
                                  </p:stCondLst>
                                  <p:childTnLst>
                                    <p:set>
                                      <p:cBhvr>
                                        <p:cTn id="96" dur="1" fill="hold">
                                          <p:stCondLst>
                                            <p:cond delay="0"/>
                                          </p:stCondLst>
                                        </p:cTn>
                                        <p:tgtEl>
                                          <p:spTgt spid="8"/>
                                        </p:tgtEl>
                                        <p:attrNameLst>
                                          <p:attrName>style.visibility</p:attrName>
                                        </p:attrNameLst>
                                      </p:cBhvr>
                                      <p:to>
                                        <p:strVal val="visible"/>
                                      </p:to>
                                    </p:set>
                                    <p:anim calcmode="lin" valueType="num">
                                      <p:cBhvr>
                                        <p:cTn id="97" dur="1000" fill="hold"/>
                                        <p:tgtEl>
                                          <p:spTgt spid="8"/>
                                        </p:tgtEl>
                                        <p:attrNameLst>
                                          <p:attrName>ppt_w</p:attrName>
                                        </p:attrNameLst>
                                      </p:cBhvr>
                                      <p:tavLst>
                                        <p:tav tm="0">
                                          <p:val>
                                            <p:fltVal val="0"/>
                                          </p:val>
                                        </p:tav>
                                        <p:tav tm="100000">
                                          <p:val>
                                            <p:strVal val="#ppt_w"/>
                                          </p:val>
                                        </p:tav>
                                      </p:tavLst>
                                    </p:anim>
                                    <p:anim calcmode="lin" valueType="num">
                                      <p:cBhvr>
                                        <p:cTn id="98" dur="1000" fill="hold"/>
                                        <p:tgtEl>
                                          <p:spTgt spid="8"/>
                                        </p:tgtEl>
                                        <p:attrNameLst>
                                          <p:attrName>ppt_h</p:attrName>
                                        </p:attrNameLst>
                                      </p:cBhvr>
                                      <p:tavLst>
                                        <p:tav tm="0">
                                          <p:val>
                                            <p:fltVal val="0"/>
                                          </p:val>
                                        </p:tav>
                                        <p:tav tm="100000">
                                          <p:val>
                                            <p:strVal val="#ppt_h"/>
                                          </p:val>
                                        </p:tav>
                                      </p:tavLst>
                                    </p:anim>
                                    <p:anim calcmode="lin" valueType="num">
                                      <p:cBhvr>
                                        <p:cTn id="99" dur="1000" fill="hold"/>
                                        <p:tgtEl>
                                          <p:spTgt spid="8"/>
                                        </p:tgtEl>
                                        <p:attrNameLst>
                                          <p:attrName>style.rotation</p:attrName>
                                        </p:attrNameLst>
                                      </p:cBhvr>
                                      <p:tavLst>
                                        <p:tav tm="0">
                                          <p:val>
                                            <p:fltVal val="90"/>
                                          </p:val>
                                        </p:tav>
                                        <p:tav tm="100000">
                                          <p:val>
                                            <p:fltVal val="0"/>
                                          </p:val>
                                        </p:tav>
                                      </p:tavLst>
                                    </p:anim>
                                    <p:animEffect transition="in" filter="fade">
                                      <p:cBhvr>
                                        <p:cTn id="10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UNH evolution – Phase 3</a:t>
            </a:r>
            <a:br>
              <a:rPr lang="en-US" dirty="0"/>
            </a:br>
            <a:r>
              <a:rPr lang="en-US" sz="4000" dirty="0" smtClean="0"/>
              <a:t>Cultural Gaps and Hurdles</a:t>
            </a:r>
            <a:endParaRPr lang="en-US" sz="4000" dirty="0"/>
          </a:p>
        </p:txBody>
      </p:sp>
      <p:sp>
        <p:nvSpPr>
          <p:cNvPr id="7" name="Content Placeholder 6"/>
          <p:cNvSpPr>
            <a:spLocks noGrp="1"/>
          </p:cNvSpPr>
          <p:nvPr>
            <p:ph sz="quarter" idx="1"/>
          </p:nvPr>
        </p:nvSpPr>
        <p:spPr>
          <a:xfrm>
            <a:off x="533400" y="1589567"/>
            <a:ext cx="3962400" cy="4572000"/>
          </a:xfrm>
        </p:spPr>
        <p:txBody>
          <a:bodyPr/>
          <a:lstStyle/>
          <a:p>
            <a:pPr marL="0" indent="0" algn="ctr">
              <a:buNone/>
            </a:pPr>
            <a:r>
              <a:rPr lang="en-US" sz="3200" b="1" u="sng" dirty="0" smtClean="0">
                <a:solidFill>
                  <a:schemeClr val="accent1">
                    <a:lumMod val="60000"/>
                    <a:lumOff val="40000"/>
                  </a:schemeClr>
                </a:solidFill>
              </a:rPr>
              <a:t>Where We Were</a:t>
            </a:r>
          </a:p>
          <a:p>
            <a:r>
              <a:rPr lang="en-US" sz="2400" b="1" dirty="0" smtClean="0"/>
              <a:t>Time Accountability</a:t>
            </a:r>
          </a:p>
          <a:p>
            <a:pPr lvl="2"/>
            <a:r>
              <a:rPr lang="en-US" sz="1800" dirty="0" smtClean="0"/>
              <a:t>Not an accepted practice</a:t>
            </a:r>
          </a:p>
          <a:p>
            <a:pPr lvl="2"/>
            <a:r>
              <a:rPr lang="en-US" sz="1800" dirty="0" smtClean="0"/>
              <a:t>“Big Brother” Syndrome</a:t>
            </a:r>
          </a:p>
          <a:p>
            <a:pPr lvl="2"/>
            <a:r>
              <a:rPr lang="en-US" sz="1800" dirty="0" smtClean="0"/>
              <a:t>I’m already too busy</a:t>
            </a:r>
          </a:p>
          <a:p>
            <a:r>
              <a:rPr lang="en-US" sz="2400" b="1" dirty="0" smtClean="0"/>
              <a:t>Capacity Planning</a:t>
            </a:r>
          </a:p>
          <a:p>
            <a:pPr lvl="2"/>
            <a:r>
              <a:rPr lang="en-US" sz="1800" dirty="0" smtClean="0"/>
              <a:t>Excel spread sheets</a:t>
            </a:r>
          </a:p>
          <a:p>
            <a:pPr lvl="2"/>
            <a:r>
              <a:rPr lang="en-US" sz="1800" dirty="0" smtClean="0"/>
              <a:t>Distribution of work largely unknown</a:t>
            </a:r>
          </a:p>
          <a:p>
            <a:r>
              <a:rPr lang="en-US" sz="2400" b="1" dirty="0" smtClean="0"/>
              <a:t>Resource Allocation </a:t>
            </a:r>
          </a:p>
          <a:p>
            <a:pPr lvl="2"/>
            <a:r>
              <a:rPr lang="en-US" sz="1800" dirty="0" smtClean="0"/>
              <a:t>Not </a:t>
            </a:r>
            <a:r>
              <a:rPr lang="en-US" sz="1800" dirty="0"/>
              <a:t>s</a:t>
            </a:r>
            <a:r>
              <a:rPr lang="en-US" sz="1800" dirty="0" smtClean="0"/>
              <a:t>trategically aligned</a:t>
            </a:r>
          </a:p>
          <a:p>
            <a:pPr lvl="2"/>
            <a:r>
              <a:rPr lang="en-US" sz="1800" dirty="0" smtClean="0"/>
              <a:t>Only one organization forecasting 12-18 months out</a:t>
            </a:r>
          </a:p>
          <a:p>
            <a:pPr lvl="2"/>
            <a:endParaRPr lang="en-US" sz="2000" dirty="0"/>
          </a:p>
        </p:txBody>
      </p:sp>
      <p:sp>
        <p:nvSpPr>
          <p:cNvPr id="8" name="Content Placeholder 7"/>
          <p:cNvSpPr>
            <a:spLocks noGrp="1"/>
          </p:cNvSpPr>
          <p:nvPr>
            <p:ph sz="quarter" idx="2"/>
          </p:nvPr>
        </p:nvSpPr>
        <p:spPr>
          <a:xfrm>
            <a:off x="4844901" y="1600200"/>
            <a:ext cx="3886200" cy="4572000"/>
          </a:xfrm>
        </p:spPr>
        <p:txBody>
          <a:bodyPr/>
          <a:lstStyle/>
          <a:p>
            <a:pPr marL="0" indent="0" algn="ctr">
              <a:buNone/>
            </a:pPr>
            <a:r>
              <a:rPr lang="en-US" b="1" u="sng" dirty="0" smtClean="0">
                <a:solidFill>
                  <a:schemeClr val="accent1">
                    <a:lumMod val="60000"/>
                    <a:lumOff val="40000"/>
                  </a:schemeClr>
                </a:solidFill>
              </a:rPr>
              <a:t>Where We Went</a:t>
            </a:r>
          </a:p>
          <a:p>
            <a:r>
              <a:rPr lang="en-US" sz="2400" b="1" dirty="0"/>
              <a:t>Time Accountability</a:t>
            </a:r>
          </a:p>
          <a:p>
            <a:pPr lvl="2"/>
            <a:r>
              <a:rPr lang="en-US" sz="1800" dirty="0" smtClean="0"/>
              <a:t>All of IT reporting 100% time</a:t>
            </a:r>
          </a:p>
          <a:p>
            <a:pPr lvl="2"/>
            <a:r>
              <a:rPr lang="en-US" sz="1800" dirty="0" smtClean="0"/>
              <a:t>Capturing in </a:t>
            </a:r>
            <a:r>
              <a:rPr lang="en-US" sz="1800" dirty="0" err="1" smtClean="0"/>
              <a:t>TeamDynamix</a:t>
            </a:r>
            <a:endParaRPr lang="en-US" sz="1800" dirty="0" smtClean="0"/>
          </a:p>
          <a:p>
            <a:pPr lvl="2"/>
            <a:endParaRPr lang="en-US" sz="1800" dirty="0"/>
          </a:p>
          <a:p>
            <a:r>
              <a:rPr lang="en-US" sz="2400" b="1" dirty="0" smtClean="0"/>
              <a:t>Capacity </a:t>
            </a:r>
            <a:r>
              <a:rPr lang="en-US" sz="2400" b="1" dirty="0"/>
              <a:t>Planning</a:t>
            </a:r>
          </a:p>
          <a:p>
            <a:pPr lvl="2"/>
            <a:r>
              <a:rPr lang="en-US" sz="1800" dirty="0" err="1" smtClean="0"/>
              <a:t>TeamDynamix</a:t>
            </a:r>
            <a:endParaRPr lang="en-US" sz="1800" dirty="0"/>
          </a:p>
          <a:p>
            <a:pPr lvl="2"/>
            <a:r>
              <a:rPr lang="en-US" sz="1800" dirty="0" smtClean="0"/>
              <a:t>G&amp;A, Operational, and Project</a:t>
            </a:r>
          </a:p>
          <a:p>
            <a:pPr marL="685800" lvl="2" indent="0">
              <a:buNone/>
            </a:pPr>
            <a:r>
              <a:rPr lang="en-US" sz="1800" dirty="0" smtClean="0"/>
              <a:t> </a:t>
            </a:r>
            <a:endParaRPr lang="en-US" sz="1800" dirty="0"/>
          </a:p>
          <a:p>
            <a:r>
              <a:rPr lang="en-US" sz="2400" b="1" dirty="0" smtClean="0"/>
              <a:t>Resource </a:t>
            </a:r>
            <a:r>
              <a:rPr lang="en-US" sz="2400" b="1" dirty="0"/>
              <a:t>Allocation </a:t>
            </a:r>
          </a:p>
          <a:p>
            <a:pPr lvl="2"/>
            <a:r>
              <a:rPr lang="en-US" sz="1800" dirty="0"/>
              <a:t>Not strategically aligned</a:t>
            </a:r>
          </a:p>
          <a:p>
            <a:pPr lvl="2"/>
            <a:r>
              <a:rPr lang="en-US" sz="1800" dirty="0"/>
              <a:t>Only one organization forecasting 12-18 months out</a:t>
            </a:r>
          </a:p>
          <a:p>
            <a:pPr marL="0" indent="0" algn="ctr">
              <a:buNone/>
            </a:pPr>
            <a:endParaRPr lang="en-US" b="1" u="sng" dirty="0">
              <a:solidFill>
                <a:schemeClr val="accent1">
                  <a:lumMod val="60000"/>
                  <a:lumOff val="40000"/>
                </a:schemeClr>
              </a:solidFill>
            </a:endParaRPr>
          </a:p>
        </p:txBody>
      </p:sp>
      <p:sp>
        <p:nvSpPr>
          <p:cNvPr id="5" name="Slide Number Placeholder 4"/>
          <p:cNvSpPr>
            <a:spLocks noGrp="1"/>
          </p:cNvSpPr>
          <p:nvPr>
            <p:ph type="sldNum" sz="quarter" idx="11"/>
          </p:nvPr>
        </p:nvSpPr>
        <p:spPr/>
        <p:txBody>
          <a:bodyPr>
            <a:normAutofit fontScale="85000" lnSpcReduction="20000"/>
          </a:bodyPr>
          <a:lstStyle/>
          <a:p>
            <a:pPr>
              <a:defRPr/>
            </a:pPr>
            <a:fld id="{2BEC5671-520E-41EB-A3C6-CEEDF22F794D}" type="slidenum">
              <a:rPr lang="en-US" smtClean="0"/>
              <a:pPr>
                <a:defRPr/>
              </a:pPr>
              <a:t>31</a:t>
            </a:fld>
            <a:endParaRPr lang="en-US"/>
          </a:p>
        </p:txBody>
      </p:sp>
      <p:sp>
        <p:nvSpPr>
          <p:cNvPr id="4" name="Footer Placeholder 3"/>
          <p:cNvSpPr>
            <a:spLocks noGrp="1"/>
          </p:cNvSpPr>
          <p:nvPr>
            <p:ph type="ftr" sz="quarter" idx="12"/>
          </p:nvPr>
        </p:nvSpPr>
        <p:spPr/>
        <p:txBody>
          <a:bodyPr/>
          <a:lstStyle/>
          <a:p>
            <a:pPr algn="l">
              <a:defRPr/>
            </a:pPr>
            <a:r>
              <a:rPr lang="en-US" smtClean="0"/>
              <a:t>IT Resource Allocation – Before &amp; After implementing a PPM system                                   NERCOMP 2012 </a:t>
            </a:r>
            <a:endParaRPr lang="en-US" dirty="0"/>
          </a:p>
        </p:txBody>
      </p:sp>
      <p:sp>
        <p:nvSpPr>
          <p:cNvPr id="9" name="Striped Right Arrow 8"/>
          <p:cNvSpPr/>
          <p:nvPr/>
        </p:nvSpPr>
        <p:spPr>
          <a:xfrm>
            <a:off x="3886200" y="2209800"/>
            <a:ext cx="978408" cy="484632"/>
          </a:xfrm>
          <a:prstGeom prst="stripedRightArrow">
            <a:avLst/>
          </a:prstGeom>
          <a:solidFill>
            <a:srgbClr val="3EAF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p:cNvSpPr/>
          <p:nvPr/>
        </p:nvSpPr>
        <p:spPr>
          <a:xfrm>
            <a:off x="3886200" y="3581400"/>
            <a:ext cx="978408" cy="484632"/>
          </a:xfrm>
          <a:prstGeom prst="stripedRightArrow">
            <a:avLst/>
          </a:prstGeom>
          <a:solidFill>
            <a:srgbClr val="3EAF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p:cNvSpPr/>
          <p:nvPr/>
        </p:nvSpPr>
        <p:spPr>
          <a:xfrm>
            <a:off x="3886200" y="5105400"/>
            <a:ext cx="978408" cy="484632"/>
          </a:xfrm>
          <a:prstGeom prst="stripedRightArrow">
            <a:avLst/>
          </a:prstGeom>
          <a:solidFill>
            <a:srgbClr val="3EAF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134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000"/>
                                        <p:tgtEl>
                                          <p:spTgt spid="7">
                                            <p:txEl>
                                              <p:pRg st="2" end="2"/>
                                            </p:txEl>
                                          </p:spTgt>
                                        </p:tgtEl>
                                      </p:cBhvr>
                                    </p:animEffect>
                                    <p:anim calcmode="lin" valueType="num">
                                      <p:cBhvr>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fade">
                                      <p:cBhvr>
                                        <p:cTn id="22" dur="1000"/>
                                        <p:tgtEl>
                                          <p:spTgt spid="7">
                                            <p:txEl>
                                              <p:pRg st="4" end="4"/>
                                            </p:txEl>
                                          </p:spTgt>
                                        </p:tgtEl>
                                      </p:cBhvr>
                                    </p:animEffect>
                                    <p:anim calcmode="lin" valueType="num">
                                      <p:cBhvr>
                                        <p:cTn id="2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
                                            <p:txEl>
                                              <p:pRg st="1" end="1"/>
                                            </p:txEl>
                                          </p:spTgt>
                                        </p:tgtEl>
                                        <p:attrNameLst>
                                          <p:attrName>style.visibility</p:attrName>
                                        </p:attrNameLst>
                                      </p:cBhvr>
                                      <p:to>
                                        <p:strVal val="visible"/>
                                      </p:to>
                                    </p:set>
                                    <p:anim calcmode="lin" valueType="num">
                                      <p:cBhvr additive="base">
                                        <p:cTn id="2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additive="base">
                                        <p:cTn id="3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 calcmode="lin" valueType="num">
                                      <p:cBhvr additive="base">
                                        <p:cTn id="3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 calcmode="lin" valueType="num">
                                      <p:cBhvr additive="base">
                                        <p:cTn id="4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xEl>
                                              <p:pRg st="6" end="6"/>
                                            </p:txEl>
                                          </p:spTgt>
                                        </p:tgtEl>
                                        <p:attrNameLst>
                                          <p:attrName>style.visibility</p:attrName>
                                        </p:attrNameLst>
                                      </p:cBhvr>
                                      <p:to>
                                        <p:strVal val="visible"/>
                                      </p:to>
                                    </p:set>
                                    <p:anim calcmode="lin" valueType="num">
                                      <p:cBhvr additive="base">
                                        <p:cTn id="4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7">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
                                            <p:txEl>
                                              <p:pRg st="7" end="7"/>
                                            </p:txEl>
                                          </p:spTgt>
                                        </p:tgtEl>
                                        <p:attrNameLst>
                                          <p:attrName>style.visibility</p:attrName>
                                        </p:attrNameLst>
                                      </p:cBhvr>
                                      <p:to>
                                        <p:strVal val="visible"/>
                                      </p:to>
                                    </p:set>
                                    <p:anim calcmode="lin" valueType="num">
                                      <p:cBhvr additive="base">
                                        <p:cTn id="5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8">
                                            <p:txEl>
                                              <p:pRg st="5" end="5"/>
                                            </p:txEl>
                                          </p:spTgt>
                                        </p:tgtEl>
                                        <p:attrNameLst>
                                          <p:attrName>style.visibility</p:attrName>
                                        </p:attrNameLst>
                                      </p:cBhvr>
                                      <p:to>
                                        <p:strVal val="visible"/>
                                      </p:to>
                                    </p:set>
                                    <p:anim calcmode="lin" valueType="num">
                                      <p:cBhvr additive="base">
                                        <p:cTn id="5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8">
                                            <p:txEl>
                                              <p:pRg st="5" end="5"/>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8">
                                            <p:txEl>
                                              <p:pRg st="6" end="6"/>
                                            </p:txEl>
                                          </p:spTgt>
                                        </p:tgtEl>
                                        <p:attrNameLst>
                                          <p:attrName>style.visibility</p:attrName>
                                        </p:attrNameLst>
                                      </p:cBhvr>
                                      <p:to>
                                        <p:strVal val="visible"/>
                                      </p:to>
                                    </p:set>
                                    <p:anim calcmode="lin" valueType="num">
                                      <p:cBhvr additive="base">
                                        <p:cTn id="61"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6" end="6"/>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8">
                                            <p:txEl>
                                              <p:pRg st="7" end="7"/>
                                            </p:txEl>
                                          </p:spTgt>
                                        </p:tgtEl>
                                        <p:attrNameLst>
                                          <p:attrName>style.visibility</p:attrName>
                                        </p:attrNameLst>
                                      </p:cBhvr>
                                      <p:to>
                                        <p:strVal val="visible"/>
                                      </p:to>
                                    </p:set>
                                    <p:anim calcmode="lin" valueType="num">
                                      <p:cBhvr additive="base">
                                        <p:cTn id="6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7">
                                            <p:txEl>
                                              <p:pRg st="8" end="8"/>
                                            </p:txEl>
                                          </p:spTgt>
                                        </p:tgtEl>
                                        <p:attrNameLst>
                                          <p:attrName>style.visibility</p:attrName>
                                        </p:attrNameLst>
                                      </p:cBhvr>
                                      <p:to>
                                        <p:strVal val="visible"/>
                                      </p:to>
                                    </p:set>
                                    <p:anim calcmode="lin" valueType="num">
                                      <p:cBhvr additive="base">
                                        <p:cTn id="7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8" end="8"/>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9" end="9"/>
                                            </p:txEl>
                                          </p:spTgt>
                                        </p:tgtEl>
                                        <p:attrNameLst>
                                          <p:attrName>style.visibility</p:attrName>
                                        </p:attrNameLst>
                                      </p:cBhvr>
                                      <p:to>
                                        <p:strVal val="visible"/>
                                      </p:to>
                                    </p:set>
                                    <p:anim calcmode="lin" valueType="num">
                                      <p:cBhvr additive="base">
                                        <p:cTn id="7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
                                            <p:txEl>
                                              <p:pRg st="10" end="10"/>
                                            </p:txEl>
                                          </p:spTgt>
                                        </p:tgtEl>
                                        <p:attrNameLst>
                                          <p:attrName>style.visibility</p:attrName>
                                        </p:attrNameLst>
                                      </p:cBhvr>
                                      <p:to>
                                        <p:strVal val="visible"/>
                                      </p:to>
                                    </p:set>
                                    <p:anim calcmode="lin" valueType="num">
                                      <p:cBhvr additive="base">
                                        <p:cTn id="7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xEl>
                                              <p:pRg st="9" end="9"/>
                                            </p:txEl>
                                          </p:spTgt>
                                        </p:tgtEl>
                                        <p:attrNameLst>
                                          <p:attrName>style.visibility</p:attrName>
                                        </p:attrNameLst>
                                      </p:cBhvr>
                                      <p:to>
                                        <p:strVal val="visible"/>
                                      </p:to>
                                    </p:set>
                                    <p:anim calcmode="lin" valueType="num">
                                      <p:cBhvr additive="base">
                                        <p:cTn id="85"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9" end="9"/>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8">
                                            <p:txEl>
                                              <p:pRg st="10" end="10"/>
                                            </p:txEl>
                                          </p:spTgt>
                                        </p:tgtEl>
                                        <p:attrNameLst>
                                          <p:attrName>style.visibility</p:attrName>
                                        </p:attrNameLst>
                                      </p:cBhvr>
                                      <p:to>
                                        <p:strVal val="visible"/>
                                      </p:to>
                                    </p:set>
                                    <p:anim calcmode="lin" valueType="num">
                                      <p:cBhvr additive="base">
                                        <p:cTn id="89"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8">
                                            <p:txEl>
                                              <p:pRg st="10" end="10"/>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8">
                                            <p:txEl>
                                              <p:pRg st="11" end="11"/>
                                            </p:txEl>
                                          </p:spTgt>
                                        </p:tgtEl>
                                        <p:attrNameLst>
                                          <p:attrName>style.visibility</p:attrName>
                                        </p:attrNameLst>
                                      </p:cBhvr>
                                      <p:to>
                                        <p:strVal val="visible"/>
                                      </p:to>
                                    </p:set>
                                    <p:anim calcmode="lin" valueType="num">
                                      <p:cBhvr additive="base">
                                        <p:cTn id="93"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UNH evolution – Phase 4</a:t>
            </a:r>
            <a:br>
              <a:rPr lang="en-US" dirty="0"/>
            </a:br>
            <a:r>
              <a:rPr lang="en-US" sz="4000" dirty="0" smtClean="0"/>
              <a:t>This is a Journey!!!</a:t>
            </a:r>
            <a:endParaRPr lang="en-US" dirty="0"/>
          </a:p>
        </p:txBody>
      </p:sp>
      <p:sp>
        <p:nvSpPr>
          <p:cNvPr id="7" name="Content Placeholder 6"/>
          <p:cNvSpPr>
            <a:spLocks noGrp="1"/>
          </p:cNvSpPr>
          <p:nvPr>
            <p:ph sz="quarter" idx="1"/>
          </p:nvPr>
        </p:nvSpPr>
        <p:spPr/>
        <p:txBody>
          <a:bodyPr/>
          <a:lstStyle/>
          <a:p>
            <a:r>
              <a:rPr lang="en-US" dirty="0" smtClean="0"/>
              <a:t>Keep true to your Vision and Goals </a:t>
            </a:r>
          </a:p>
          <a:p>
            <a:endParaRPr lang="en-US" dirty="0" smtClean="0"/>
          </a:p>
          <a:p>
            <a:endParaRPr lang="en-US" dirty="0"/>
          </a:p>
          <a:p>
            <a:r>
              <a:rPr lang="en-US" dirty="0" smtClean="0"/>
              <a:t>In the spirit of Continuous Improvement we are never done!</a:t>
            </a:r>
          </a:p>
          <a:p>
            <a:pPr lvl="1"/>
            <a:r>
              <a:rPr lang="en-US" dirty="0" smtClean="0"/>
              <a:t>We will Mature and Evolve</a:t>
            </a:r>
            <a:endParaRPr lang="en-US" dirty="0"/>
          </a:p>
        </p:txBody>
      </p:sp>
      <p:sp>
        <p:nvSpPr>
          <p:cNvPr id="6" name="Footer Placeholder 5"/>
          <p:cNvSpPr>
            <a:spLocks noGrp="1"/>
          </p:cNvSpPr>
          <p:nvPr>
            <p:ph type="ftr" sz="quarter" idx="11"/>
          </p:nvPr>
        </p:nvSpPr>
        <p:spPr/>
        <p:txBody>
          <a:bodyPr/>
          <a:lstStyle/>
          <a:p>
            <a:pPr>
              <a:defRPr/>
            </a:pPr>
            <a:r>
              <a:rPr lang="en-US" smtClean="0"/>
              <a:t>IT Resource Allocation – Before &amp; After implementing a PPM system                                   NERCOMP 2012 </a:t>
            </a:r>
            <a:endParaRPr lang="en-US"/>
          </a:p>
        </p:txBody>
      </p:sp>
      <p:sp>
        <p:nvSpPr>
          <p:cNvPr id="5" name="Slide Number Placeholder 4"/>
          <p:cNvSpPr>
            <a:spLocks noGrp="1"/>
          </p:cNvSpPr>
          <p:nvPr>
            <p:ph type="sldNum" sz="quarter" idx="12"/>
          </p:nvPr>
        </p:nvSpPr>
        <p:spPr/>
        <p:txBody>
          <a:bodyPr>
            <a:normAutofit fontScale="85000" lnSpcReduction="20000"/>
          </a:bodyPr>
          <a:lstStyle/>
          <a:p>
            <a:pPr>
              <a:defRPr/>
            </a:pPr>
            <a:fld id="{0419C35D-8B0D-4112-845F-E7D3C647EB03}" type="slidenum">
              <a:rPr lang="en-US" smtClean="0"/>
              <a:pPr>
                <a:defRPr/>
              </a:pPr>
              <a:t>32</a:t>
            </a:fld>
            <a:endParaRPr lang="en-US"/>
          </a:p>
        </p:txBody>
      </p:sp>
      <p:pic>
        <p:nvPicPr>
          <p:cNvPr id="2050" name="Picture 2" descr="C:\Users\jph235\AppData\Local\Microsoft\Windows\Temporary Internet Files\Content.IE5\JIS7RONM\MP90044831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23623" y="1524000"/>
            <a:ext cx="1215154" cy="182273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jph235\AppData\Local\Microsoft\Windows\Temporary Internet Files\Content.IE5\B8QO96KS\MC9001326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0" y="4102275"/>
            <a:ext cx="6576588" cy="25271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jph235\AppData\Local\Microsoft\Windows\Temporary Internet Files\Content.IE5\B8QO96KS\MP90044237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000" y="2133600"/>
            <a:ext cx="1676400" cy="111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306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1" presetClass="entr" presetSubtype="1" fill="hold" nodeType="withEffect">
                                  <p:stCondLst>
                                    <p:cond delay="0"/>
                                  </p:stCondLst>
                                  <p:childTnLst>
                                    <p:set>
                                      <p:cBhvr>
                                        <p:cTn id="10" dur="1" fill="hold">
                                          <p:stCondLst>
                                            <p:cond delay="0"/>
                                          </p:stCondLst>
                                        </p:cTn>
                                        <p:tgtEl>
                                          <p:spTgt spid="2057"/>
                                        </p:tgtEl>
                                        <p:attrNameLst>
                                          <p:attrName>style.visibility</p:attrName>
                                        </p:attrNameLst>
                                      </p:cBhvr>
                                      <p:to>
                                        <p:strVal val="visible"/>
                                      </p:to>
                                    </p:set>
                                    <p:animEffect transition="in" filter="wheel(1)">
                                      <p:cBhvr>
                                        <p:cTn id="11" dur="2000"/>
                                        <p:tgtEl>
                                          <p:spTgt spid="2057"/>
                                        </p:tgtEl>
                                      </p:cBhvr>
                                    </p:animEffect>
                                  </p:childTnLst>
                                </p:cTn>
                              </p:par>
                              <p:par>
                                <p:cTn id="12" presetID="21" presetClass="entr" presetSubtype="1"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wheel(1)">
                                      <p:cBhvr>
                                        <p:cTn id="14" dur="20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p:cTn id="19"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0"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1"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2" dur="1000"/>
                                        <p:tgtEl>
                                          <p:spTgt spid="7">
                                            <p:txEl>
                                              <p:pRg st="3" end="3"/>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p:cTn id="25"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6"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27"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28" dur="1000"/>
                                        <p:tgtEl>
                                          <p:spTgt spid="7">
                                            <p:txEl>
                                              <p:pRg st="4" end="4"/>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p:cTn id="31" dur="1000" fill="hold"/>
                                        <p:tgtEl>
                                          <p:spTgt spid="2051"/>
                                        </p:tgtEl>
                                        <p:attrNameLst>
                                          <p:attrName>ppt_w</p:attrName>
                                        </p:attrNameLst>
                                      </p:cBhvr>
                                      <p:tavLst>
                                        <p:tav tm="0">
                                          <p:val>
                                            <p:fltVal val="0"/>
                                          </p:val>
                                        </p:tav>
                                        <p:tav tm="100000">
                                          <p:val>
                                            <p:strVal val="#ppt_w"/>
                                          </p:val>
                                        </p:tav>
                                      </p:tavLst>
                                    </p:anim>
                                    <p:anim calcmode="lin" valueType="num">
                                      <p:cBhvr>
                                        <p:cTn id="32" dur="1000" fill="hold"/>
                                        <p:tgtEl>
                                          <p:spTgt spid="2051"/>
                                        </p:tgtEl>
                                        <p:attrNameLst>
                                          <p:attrName>ppt_h</p:attrName>
                                        </p:attrNameLst>
                                      </p:cBhvr>
                                      <p:tavLst>
                                        <p:tav tm="0">
                                          <p:val>
                                            <p:fltVal val="0"/>
                                          </p:val>
                                        </p:tav>
                                        <p:tav tm="100000">
                                          <p:val>
                                            <p:strVal val="#ppt_h"/>
                                          </p:val>
                                        </p:tav>
                                      </p:tavLst>
                                    </p:anim>
                                    <p:anim calcmode="lin" valueType="num">
                                      <p:cBhvr>
                                        <p:cTn id="33" dur="1000" fill="hold"/>
                                        <p:tgtEl>
                                          <p:spTgt spid="2051"/>
                                        </p:tgtEl>
                                        <p:attrNameLst>
                                          <p:attrName>style.rotation</p:attrName>
                                        </p:attrNameLst>
                                      </p:cBhvr>
                                      <p:tavLst>
                                        <p:tav tm="0">
                                          <p:val>
                                            <p:fltVal val="90"/>
                                          </p:val>
                                        </p:tav>
                                        <p:tav tm="100000">
                                          <p:val>
                                            <p:fltVal val="0"/>
                                          </p:val>
                                        </p:tav>
                                      </p:tavLst>
                                    </p:anim>
                                    <p:animEffect transition="in" filter="fade">
                                      <p:cBhvr>
                                        <p:cTn id="34"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UNH evolution </a:t>
            </a:r>
            <a:r>
              <a:rPr lang="en-US" dirty="0" smtClean="0"/>
              <a:t>– Phase 4</a:t>
            </a:r>
            <a:r>
              <a:rPr lang="en-US" dirty="0"/>
              <a:t/>
            </a:r>
            <a:br>
              <a:rPr lang="en-US" dirty="0"/>
            </a:br>
            <a:r>
              <a:rPr lang="en-US" sz="4000" dirty="0"/>
              <a:t>PPM </a:t>
            </a:r>
            <a:r>
              <a:rPr lang="en-US" sz="4000" dirty="0" smtClean="0"/>
              <a:t>Maturity Model</a:t>
            </a:r>
            <a:r>
              <a:rPr lang="en-US" dirty="0" smtClean="0"/>
              <a:t>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33</a:t>
            </a:fld>
            <a:endParaRPr lang="en-US"/>
          </a:p>
        </p:txBody>
      </p:sp>
      <p:sp>
        <p:nvSpPr>
          <p:cNvPr id="8" name="TextBox 7"/>
          <p:cNvSpPr txBox="1"/>
          <p:nvPr/>
        </p:nvSpPr>
        <p:spPr>
          <a:xfrm>
            <a:off x="609600" y="5678269"/>
            <a:ext cx="3048000" cy="646331"/>
          </a:xfrm>
          <a:prstGeom prst="rect">
            <a:avLst/>
          </a:prstGeom>
          <a:solidFill>
            <a:srgbClr val="00B050"/>
          </a:solidFill>
          <a:ln w="31750">
            <a:solidFill>
              <a:srgbClr val="0000CC"/>
            </a:solidFill>
          </a:ln>
        </p:spPr>
        <p:txBody>
          <a:bodyPr wrap="square" rtlCol="0">
            <a:spAutoFit/>
          </a:bodyPr>
          <a:lstStyle/>
          <a:p>
            <a:pPr marL="342900" indent="-342900"/>
            <a:r>
              <a:rPr lang="en-US" dirty="0" smtClean="0"/>
              <a:t>1.  Awareness of </a:t>
            </a:r>
          </a:p>
          <a:p>
            <a:pPr marL="342900" indent="-342900"/>
            <a:r>
              <a:rPr lang="en-US" dirty="0" smtClean="0"/>
              <a:t>     current projects</a:t>
            </a:r>
            <a:endParaRPr lang="en-US" dirty="0"/>
          </a:p>
        </p:txBody>
      </p:sp>
      <p:sp>
        <p:nvSpPr>
          <p:cNvPr id="9" name="TextBox 8"/>
          <p:cNvSpPr txBox="1"/>
          <p:nvPr/>
        </p:nvSpPr>
        <p:spPr>
          <a:xfrm>
            <a:off x="1371600" y="4916269"/>
            <a:ext cx="3429000" cy="646331"/>
          </a:xfrm>
          <a:prstGeom prst="rect">
            <a:avLst/>
          </a:prstGeom>
          <a:solidFill>
            <a:srgbClr val="00B050"/>
          </a:solidFill>
          <a:ln w="31750">
            <a:solidFill>
              <a:srgbClr val="0000CC"/>
            </a:solidFill>
          </a:ln>
        </p:spPr>
        <p:txBody>
          <a:bodyPr wrap="square" rtlCol="0">
            <a:spAutoFit/>
          </a:bodyPr>
          <a:lstStyle/>
          <a:p>
            <a:pPr marL="342900" indent="-342900"/>
            <a:r>
              <a:rPr lang="en-US" dirty="0" smtClean="0"/>
              <a:t>2.  Awareness of the status and balance of projects</a:t>
            </a:r>
            <a:endParaRPr lang="en-US" dirty="0"/>
          </a:p>
        </p:txBody>
      </p:sp>
      <p:sp>
        <p:nvSpPr>
          <p:cNvPr id="10" name="TextBox 9"/>
          <p:cNvSpPr txBox="1"/>
          <p:nvPr/>
        </p:nvSpPr>
        <p:spPr>
          <a:xfrm>
            <a:off x="2362200" y="4117538"/>
            <a:ext cx="3621678" cy="646331"/>
          </a:xfrm>
          <a:prstGeom prst="rect">
            <a:avLst/>
          </a:prstGeom>
          <a:gradFill>
            <a:gsLst>
              <a:gs pos="0">
                <a:srgbClr val="DDEBCF"/>
              </a:gs>
              <a:gs pos="63000">
                <a:srgbClr val="9CB86E"/>
              </a:gs>
              <a:gs pos="100000">
                <a:srgbClr val="156B13"/>
              </a:gs>
            </a:gsLst>
            <a:lin ang="5400000" scaled="0"/>
          </a:gradFill>
          <a:ln w="31750">
            <a:solidFill>
              <a:srgbClr val="0000CC"/>
            </a:solidFill>
          </a:ln>
        </p:spPr>
        <p:txBody>
          <a:bodyPr wrap="square" rtlCol="0">
            <a:spAutoFit/>
          </a:bodyPr>
          <a:lstStyle/>
          <a:p>
            <a:pPr marL="342900" indent="-342900"/>
            <a:r>
              <a:rPr lang="en-US" dirty="0" smtClean="0"/>
              <a:t>3.  Resource management across all projects and all other work</a:t>
            </a:r>
            <a:endParaRPr lang="en-US" dirty="0"/>
          </a:p>
        </p:txBody>
      </p:sp>
      <p:sp>
        <p:nvSpPr>
          <p:cNvPr id="11" name="TextBox 10"/>
          <p:cNvSpPr txBox="1"/>
          <p:nvPr/>
        </p:nvSpPr>
        <p:spPr>
          <a:xfrm>
            <a:off x="3276600" y="3316069"/>
            <a:ext cx="3545478" cy="646331"/>
          </a:xfrm>
          <a:prstGeom prst="rect">
            <a:avLst/>
          </a:prstGeom>
          <a:noFill/>
          <a:ln w="31750">
            <a:solidFill>
              <a:srgbClr val="0000CC"/>
            </a:solidFill>
          </a:ln>
        </p:spPr>
        <p:txBody>
          <a:bodyPr wrap="square" rtlCol="0">
            <a:spAutoFit/>
          </a:bodyPr>
          <a:lstStyle/>
          <a:p>
            <a:pPr marL="342900" indent="-342900"/>
            <a:r>
              <a:rPr lang="en-US" dirty="0" smtClean="0"/>
              <a:t>4.  Systematic project prioritization</a:t>
            </a:r>
            <a:endParaRPr lang="en-US" dirty="0"/>
          </a:p>
        </p:txBody>
      </p:sp>
      <p:sp>
        <p:nvSpPr>
          <p:cNvPr id="12" name="TextBox 11"/>
          <p:cNvSpPr txBox="1"/>
          <p:nvPr/>
        </p:nvSpPr>
        <p:spPr>
          <a:xfrm>
            <a:off x="4226922" y="2209800"/>
            <a:ext cx="3850278" cy="923330"/>
          </a:xfrm>
          <a:prstGeom prst="rect">
            <a:avLst/>
          </a:prstGeom>
          <a:noFill/>
          <a:ln w="31750">
            <a:solidFill>
              <a:srgbClr val="0000CC"/>
            </a:solidFill>
          </a:ln>
        </p:spPr>
        <p:txBody>
          <a:bodyPr wrap="square" rtlCol="0">
            <a:spAutoFit/>
          </a:bodyPr>
          <a:lstStyle/>
          <a:p>
            <a:pPr marL="342900" indent="-342900"/>
            <a:r>
              <a:rPr lang="en-US" dirty="0" smtClean="0"/>
              <a:t>5.  Pre and Post project evaluation of business value, continuous evolution of PM Culture</a:t>
            </a:r>
            <a:endParaRPr lang="en-US" dirty="0"/>
          </a:p>
        </p:txBody>
      </p:sp>
      <p:sp>
        <p:nvSpPr>
          <p:cNvPr id="13" name="Right Arrow 12"/>
          <p:cNvSpPr/>
          <p:nvPr/>
        </p:nvSpPr>
        <p:spPr>
          <a:xfrm rot="19051169">
            <a:off x="18628" y="2656653"/>
            <a:ext cx="3429000" cy="13532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itchFamily="34" charset="0"/>
                <a:cs typeface="Arial" pitchFamily="34" charset="0"/>
              </a:rPr>
              <a:t>Increased Efficiency</a:t>
            </a:r>
          </a:p>
          <a:p>
            <a:pPr algn="ctr"/>
            <a:r>
              <a:rPr lang="en-US" dirty="0" smtClean="0">
                <a:latin typeface="Arial" pitchFamily="34" charset="0"/>
                <a:cs typeface="Arial" pitchFamily="34" charset="0"/>
              </a:rPr>
              <a:t>Maximize IT Value</a:t>
            </a:r>
          </a:p>
        </p:txBody>
      </p:sp>
      <p:sp>
        <p:nvSpPr>
          <p:cNvPr id="14" name="TextBox 13"/>
          <p:cNvSpPr txBox="1"/>
          <p:nvPr/>
        </p:nvSpPr>
        <p:spPr>
          <a:xfrm>
            <a:off x="152400" y="1676400"/>
            <a:ext cx="2980303" cy="369332"/>
          </a:xfrm>
          <a:prstGeom prst="rect">
            <a:avLst/>
          </a:prstGeom>
          <a:noFill/>
        </p:spPr>
        <p:txBody>
          <a:bodyPr wrap="none" rtlCol="0">
            <a:spAutoFit/>
          </a:bodyPr>
          <a:lstStyle/>
          <a:p>
            <a:r>
              <a:rPr lang="en-US" i="1" dirty="0" smtClean="0">
                <a:solidFill>
                  <a:srgbClr val="0000CC"/>
                </a:solidFill>
              </a:rPr>
              <a:t>[Project Institute of Finland]</a:t>
            </a:r>
            <a:endParaRPr lang="en-US" i="1" dirty="0">
              <a:solidFill>
                <a:srgbClr val="0000CC"/>
              </a:solidFill>
            </a:endParaRPr>
          </a:p>
        </p:txBody>
      </p:sp>
      <p:grpSp>
        <p:nvGrpSpPr>
          <p:cNvPr id="7" name="Group 6"/>
          <p:cNvGrpSpPr/>
          <p:nvPr/>
        </p:nvGrpSpPr>
        <p:grpSpPr>
          <a:xfrm>
            <a:off x="6152061" y="4440703"/>
            <a:ext cx="2915739" cy="1883897"/>
            <a:chOff x="6152061" y="4440703"/>
            <a:chExt cx="2915739" cy="1883897"/>
          </a:xfrm>
        </p:grpSpPr>
        <p:sp>
          <p:nvSpPr>
            <p:cNvPr id="3" name="Right Brace 2"/>
            <p:cNvSpPr/>
            <p:nvPr/>
          </p:nvSpPr>
          <p:spPr>
            <a:xfrm>
              <a:off x="6152061" y="4440703"/>
              <a:ext cx="782139" cy="1883897"/>
            </a:xfrm>
            <a:prstGeom prst="righ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6" name="Oval 5"/>
            <p:cNvSpPr/>
            <p:nvPr/>
          </p:nvSpPr>
          <p:spPr>
            <a:xfrm>
              <a:off x="6934200" y="4916268"/>
              <a:ext cx="2133600" cy="95113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TeamDynamix</a:t>
              </a:r>
              <a:endParaRPr lang="en-US" dirty="0" smtClean="0">
                <a:solidFill>
                  <a:schemeClr val="tx1"/>
                </a:solidFill>
              </a:endParaRPr>
            </a:p>
            <a:p>
              <a:pPr algn="ctr"/>
              <a:r>
                <a:rPr lang="en-US" dirty="0" smtClean="0">
                  <a:solidFill>
                    <a:schemeClr val="tx1"/>
                  </a:solidFill>
                </a:rPr>
                <a:t>Initial </a:t>
              </a:r>
            </a:p>
            <a:p>
              <a:pPr algn="ctr"/>
              <a:r>
                <a:rPr lang="en-US" dirty="0" smtClean="0">
                  <a:solidFill>
                    <a:schemeClr val="tx1"/>
                  </a:solidFill>
                </a:rPr>
                <a:t>Roll Out*</a:t>
              </a:r>
              <a:endParaRPr lang="en-US" dirty="0">
                <a:solidFill>
                  <a:schemeClr val="tx1"/>
                </a:solidFill>
              </a:endParaRPr>
            </a:p>
          </p:txBody>
        </p:sp>
      </p:grpSp>
      <p:sp>
        <p:nvSpPr>
          <p:cNvPr id="15" name="Footer Placeholder 3"/>
          <p:cNvSpPr>
            <a:spLocks noGrp="1"/>
          </p:cNvSpPr>
          <p:nvPr>
            <p:ph type="ftr" sz="quarter" idx="11"/>
          </p:nvPr>
        </p:nvSpPr>
        <p:spPr>
          <a:xfrm>
            <a:off x="609600" y="6492875"/>
            <a:ext cx="8229600" cy="365125"/>
          </a:xfrm>
        </p:spPr>
        <p:txBody>
          <a:bodyPr/>
          <a:lstStyle/>
          <a:p>
            <a:pPr algn="l">
              <a:defRPr/>
            </a:pPr>
            <a:r>
              <a:rPr lang="en-US" dirty="0" smtClean="0"/>
              <a:t>IT Resource Allocation – Before &amp; After implementing a PPM system                                   NERCOMP 2012 </a:t>
            </a:r>
            <a:endParaRPr lang="en-US" dirty="0"/>
          </a:p>
        </p:txBody>
      </p:sp>
    </p:spTree>
    <p:extLst>
      <p:ext uri="{BB962C8B-B14F-4D97-AF65-F5344CB8AC3E}">
        <p14:creationId xmlns:p14="http://schemas.microsoft.com/office/powerpoint/2010/main" val="191274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61248" cy="1066800"/>
          </a:xfrm>
        </p:spPr>
        <p:txBody>
          <a:bodyPr/>
          <a:lstStyle/>
          <a:p>
            <a:r>
              <a:rPr lang="en-US" dirty="0"/>
              <a:t>The UNH evolution – Phase 4</a:t>
            </a:r>
            <a:br>
              <a:rPr lang="en-US" dirty="0"/>
            </a:br>
            <a:r>
              <a:rPr lang="en-US" sz="4000" dirty="0" smtClean="0"/>
              <a:t>Process Maturity &amp; Expansion</a:t>
            </a:r>
            <a:endParaRPr lang="en-US" dirty="0"/>
          </a:p>
        </p:txBody>
      </p:sp>
      <p:sp>
        <p:nvSpPr>
          <p:cNvPr id="3" name="Content Placeholder 2"/>
          <p:cNvSpPr>
            <a:spLocks noGrp="1"/>
          </p:cNvSpPr>
          <p:nvPr>
            <p:ph sz="quarter" idx="1"/>
          </p:nvPr>
        </p:nvSpPr>
        <p:spPr>
          <a:xfrm>
            <a:off x="304800" y="1600200"/>
            <a:ext cx="8153400" cy="4495800"/>
          </a:xfrm>
        </p:spPr>
        <p:txBody>
          <a:bodyPr/>
          <a:lstStyle/>
          <a:p>
            <a:r>
              <a:rPr lang="en-US" b="1" dirty="0" smtClean="0"/>
              <a:t>Process Maturity</a:t>
            </a:r>
          </a:p>
          <a:p>
            <a:pPr lvl="1"/>
            <a:r>
              <a:rPr lang="en-US" dirty="0" smtClean="0"/>
              <a:t>Strategic Alignment</a:t>
            </a:r>
          </a:p>
          <a:p>
            <a:pPr lvl="2"/>
            <a:r>
              <a:rPr lang="en-US" dirty="0" smtClean="0"/>
              <a:t>Score Carding </a:t>
            </a:r>
          </a:p>
          <a:p>
            <a:pPr lvl="2"/>
            <a:r>
              <a:rPr lang="en-US" dirty="0" smtClean="0"/>
              <a:t>Intake Process</a:t>
            </a:r>
          </a:p>
          <a:p>
            <a:pPr lvl="2"/>
            <a:r>
              <a:rPr lang="en-US" dirty="0" smtClean="0"/>
              <a:t>Governance</a:t>
            </a:r>
          </a:p>
          <a:p>
            <a:pPr lvl="2"/>
            <a:r>
              <a:rPr lang="en-US" dirty="0" smtClean="0"/>
              <a:t>CPI (Continuous Process Improvement)</a:t>
            </a:r>
            <a:endParaRPr lang="en-US" dirty="0"/>
          </a:p>
          <a:p>
            <a:r>
              <a:rPr lang="en-US" b="1" dirty="0" smtClean="0"/>
              <a:t>Expanding beyond IT</a:t>
            </a:r>
          </a:p>
          <a:p>
            <a:pPr lvl="1"/>
            <a:r>
              <a:rPr lang="en-US" dirty="0" smtClean="0"/>
              <a:t>Targeting Distributed IT Departments</a:t>
            </a:r>
          </a:p>
          <a:p>
            <a:pPr lvl="2"/>
            <a:r>
              <a:rPr lang="en-US" dirty="0" smtClean="0"/>
              <a:t>Internal Intake and Workflow </a:t>
            </a:r>
          </a:p>
          <a:p>
            <a:pPr lvl="1"/>
            <a:r>
              <a:rPr lang="en-US" dirty="0" smtClean="0"/>
              <a:t>Client access for Project Participation </a:t>
            </a:r>
          </a:p>
          <a:p>
            <a:pPr lvl="1"/>
            <a:r>
              <a:rPr lang="en-US" dirty="0" smtClean="0"/>
              <a:t>Enterprise Solutions</a:t>
            </a:r>
          </a:p>
          <a:p>
            <a:endParaRPr lang="en-US" dirty="0" smtClean="0"/>
          </a:p>
          <a:p>
            <a:pPr lvl="1"/>
            <a:endParaRPr lang="en-US" dirty="0" smtClean="0"/>
          </a:p>
          <a:p>
            <a:pPr lvl="1">
              <a:buNone/>
            </a:pP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34</a:t>
            </a:fld>
            <a:endParaRPr lang="en-US"/>
          </a:p>
        </p:txBody>
      </p:sp>
      <p:sp>
        <p:nvSpPr>
          <p:cNvPr id="6" name="Oval 5"/>
          <p:cNvSpPr/>
          <p:nvPr/>
        </p:nvSpPr>
        <p:spPr>
          <a:xfrm>
            <a:off x="4572000" y="2133600"/>
            <a:ext cx="4445000" cy="1600200"/>
          </a:xfrm>
          <a:prstGeom prst="ellipse">
            <a:avLst/>
          </a:prstGeom>
          <a:solidFill>
            <a:srgbClr val="3EAFB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Focus IT resources on those </a:t>
            </a:r>
            <a:r>
              <a:rPr lang="en-US" b="1" dirty="0">
                <a:solidFill>
                  <a:schemeClr val="tx1"/>
                </a:solidFill>
              </a:rPr>
              <a:t>projects </a:t>
            </a:r>
            <a:r>
              <a:rPr lang="en-US" b="1" dirty="0" smtClean="0">
                <a:solidFill>
                  <a:schemeClr val="tx1"/>
                </a:solidFill>
              </a:rPr>
              <a:t>that return maximum </a:t>
            </a:r>
            <a:r>
              <a:rPr lang="en-US" b="1" dirty="0">
                <a:solidFill>
                  <a:schemeClr val="tx1"/>
                </a:solidFill>
              </a:rPr>
              <a:t>value for our business clients and to UNH.</a:t>
            </a:r>
          </a:p>
        </p:txBody>
      </p:sp>
    </p:spTree>
    <p:extLst>
      <p:ext uri="{BB962C8B-B14F-4D97-AF65-F5344CB8AC3E}">
        <p14:creationId xmlns:p14="http://schemas.microsoft.com/office/powerpoint/2010/main" val="46248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 calcmode="lin" valueType="num">
                                      <p:cBhvr additive="base">
                                        <p:cTn id="4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 calcmode="lin" valueType="num">
                                      <p:cBhvr additive="base">
                                        <p:cTn id="54"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Summary/Recommendations</a:t>
            </a:r>
            <a:endParaRPr lang="en-US" dirty="0"/>
          </a:p>
        </p:txBody>
      </p:sp>
      <p:sp>
        <p:nvSpPr>
          <p:cNvPr id="3" name="Content Placeholder 2"/>
          <p:cNvSpPr>
            <a:spLocks noGrp="1"/>
          </p:cNvSpPr>
          <p:nvPr>
            <p:ph sz="quarter" idx="1"/>
          </p:nvPr>
        </p:nvSpPr>
        <p:spPr>
          <a:xfrm>
            <a:off x="612648" y="2133600"/>
            <a:ext cx="8153400" cy="3962400"/>
          </a:xfrm>
        </p:spPr>
        <p:txBody>
          <a:bodyPr/>
          <a:lstStyle/>
          <a:p>
            <a:pPr marL="0" indent="0">
              <a:buNone/>
            </a:pPr>
            <a:r>
              <a:rPr lang="en-US" dirty="0" smtClean="0"/>
              <a:t>Pitfalls to avoid; don’t…</a:t>
            </a:r>
          </a:p>
          <a:p>
            <a:r>
              <a:rPr lang="en-US" sz="2400" dirty="0" smtClean="0"/>
              <a:t>Underestimate the significant culture shift</a:t>
            </a:r>
          </a:p>
          <a:p>
            <a:r>
              <a:rPr lang="en-US" sz="2400" dirty="0" smtClean="0"/>
              <a:t>Use time tracking data punitively!</a:t>
            </a:r>
          </a:p>
          <a:p>
            <a:r>
              <a:rPr lang="en-US" sz="2400" dirty="0" smtClean="0"/>
              <a:t>Rush the job. Accurate time tracking and estimating future work comes with time and experience</a:t>
            </a:r>
          </a:p>
          <a:p>
            <a:r>
              <a:rPr lang="en-US" sz="2400" dirty="0" smtClean="0"/>
              <a:t>Overemphasize the tool; maturity can’t be bought or copied</a:t>
            </a:r>
          </a:p>
          <a:p>
            <a:r>
              <a:rPr lang="en-US" sz="2400" dirty="0" smtClean="0"/>
              <a:t>Attempt to boil the ocean</a:t>
            </a:r>
          </a:p>
          <a:p>
            <a:pPr lvl="1"/>
            <a:endParaRPr lang="en-US" dirty="0" smtClean="0"/>
          </a:p>
          <a:p>
            <a:pPr lvl="1">
              <a:buNone/>
            </a:pP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35</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0400" y="2040065"/>
            <a:ext cx="1537566" cy="1388935"/>
          </a:xfrm>
          <a:prstGeom prst="rect">
            <a:avLst/>
          </a:prstGeom>
        </p:spPr>
      </p:pic>
    </p:spTree>
    <p:extLst>
      <p:ext uri="{BB962C8B-B14F-4D97-AF65-F5344CB8AC3E}">
        <p14:creationId xmlns:p14="http://schemas.microsoft.com/office/powerpoint/2010/main" val="15544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152400"/>
            <a:ext cx="8153400" cy="1066800"/>
          </a:xfrm>
        </p:spPr>
        <p:txBody>
          <a:bodyPr/>
          <a:lstStyle/>
          <a:p>
            <a:r>
              <a:rPr lang="en-US" dirty="0" smtClean="0"/>
              <a:t>Summary/Recommendations</a:t>
            </a:r>
            <a:endParaRPr lang="en-US" dirty="0"/>
          </a:p>
        </p:txBody>
      </p:sp>
      <p:sp>
        <p:nvSpPr>
          <p:cNvPr id="3" name="Content Placeholder 2"/>
          <p:cNvSpPr>
            <a:spLocks noGrp="1"/>
          </p:cNvSpPr>
          <p:nvPr>
            <p:ph sz="quarter" idx="1"/>
          </p:nvPr>
        </p:nvSpPr>
        <p:spPr/>
        <p:txBody>
          <a:bodyPr/>
          <a:lstStyle/>
          <a:p>
            <a:pPr marL="0" indent="0">
              <a:buNone/>
            </a:pPr>
            <a:r>
              <a:rPr lang="en-US" sz="2800" dirty="0" smtClean="0"/>
              <a:t>Must do’s</a:t>
            </a:r>
          </a:p>
          <a:p>
            <a:r>
              <a:rPr lang="en-US" sz="2000" dirty="0" smtClean="0"/>
              <a:t>Communicate and sell the value (regularly)</a:t>
            </a:r>
          </a:p>
          <a:p>
            <a:r>
              <a:rPr lang="en-US" sz="2000" dirty="0" smtClean="0"/>
              <a:t>Transparency is a beautiful thing! Embrace it!</a:t>
            </a:r>
          </a:p>
          <a:p>
            <a:r>
              <a:rPr lang="en-US" sz="2000" dirty="0" smtClean="0"/>
              <a:t>Clearly define key terms; use them consistently</a:t>
            </a:r>
          </a:p>
          <a:p>
            <a:r>
              <a:rPr lang="en-US" sz="2000" dirty="0" smtClean="0"/>
              <a:t>Take advantage of supporters across all organizational levels</a:t>
            </a:r>
          </a:p>
          <a:p>
            <a:r>
              <a:rPr lang="en-US" sz="2000" dirty="0" smtClean="0"/>
              <a:t>This is an evolutionary process</a:t>
            </a:r>
          </a:p>
          <a:p>
            <a:pPr lvl="1"/>
            <a:r>
              <a:rPr lang="en-US" sz="2000" dirty="0" smtClean="0"/>
              <a:t>You don’t need a fancy tool to get started</a:t>
            </a:r>
          </a:p>
          <a:p>
            <a:pPr lvl="1"/>
            <a:r>
              <a:rPr lang="en-US" sz="2000" dirty="0" smtClean="0"/>
              <a:t>Small steps add big value</a:t>
            </a:r>
          </a:p>
          <a:p>
            <a:r>
              <a:rPr lang="en-US" sz="2000" dirty="0" smtClean="0"/>
              <a:t>Use collected data in a meaningful, timely way</a:t>
            </a:r>
          </a:p>
          <a:p>
            <a:r>
              <a:rPr lang="en-US" sz="2000" dirty="0" smtClean="0"/>
              <a:t>Lead by example! Ex: managers start time tracking first</a:t>
            </a:r>
          </a:p>
          <a:p>
            <a:r>
              <a:rPr lang="en-US" sz="2000" dirty="0" smtClean="0"/>
              <a:t>What have you done for me lately? Use your data to demonstrate the answer</a:t>
            </a:r>
          </a:p>
          <a:p>
            <a:pPr lvl="1"/>
            <a:endParaRPr lang="en-US" dirty="0" smtClean="0"/>
          </a:p>
          <a:p>
            <a:pPr lvl="1">
              <a:buNone/>
            </a:pP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36</a:t>
            </a:fld>
            <a:endParaRPr lang="en-US"/>
          </a:p>
        </p:txBody>
      </p:sp>
    </p:spTree>
    <p:extLst>
      <p:ext uri="{BB962C8B-B14F-4D97-AF65-F5344CB8AC3E}">
        <p14:creationId xmlns:p14="http://schemas.microsoft.com/office/powerpoint/2010/main" val="144124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down)">
                                      <p:cBhvr>
                                        <p:cTn id="35" dur="500"/>
                                        <p:tgtEl>
                                          <p:spTgt spid="3">
                                            <p:txEl>
                                              <p:pRg st="6" end="6"/>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wipe(down)">
                                      <p:cBhvr>
                                        <p:cTn id="43" dur="5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wipe(down)">
                                      <p:cBhvr>
                                        <p:cTn id="48" dur="500"/>
                                        <p:tgtEl>
                                          <p:spTgt spid="3">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ipe(down)">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sz="quarter" idx="1"/>
          </p:nvPr>
        </p:nvSpPr>
        <p:spPr>
          <a:xfrm>
            <a:off x="612648" y="1524000"/>
            <a:ext cx="8153400" cy="4572000"/>
          </a:xfrm>
        </p:spPr>
        <p:txBody>
          <a:bodyPr/>
          <a:lstStyle/>
          <a:p>
            <a:pPr algn="ctr">
              <a:buNone/>
            </a:pPr>
            <a:r>
              <a:rPr lang="en-US" sz="4400" dirty="0" smtClean="0"/>
              <a:t>Questions?</a:t>
            </a:r>
          </a:p>
          <a:p>
            <a:pPr algn="ctr">
              <a:buNone/>
            </a:pPr>
            <a:r>
              <a:rPr lang="en-US" sz="2400" dirty="0" smtClean="0"/>
              <a:t>Please remember to fill out the session evaluation by going to the appropriate listing in the conference program on the EDUCAUSE website.</a:t>
            </a:r>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37</a:t>
            </a:fld>
            <a:endParaRPr lang="en-US" dirty="0"/>
          </a:p>
        </p:txBody>
      </p:sp>
      <p:sp>
        <p:nvSpPr>
          <p:cNvPr id="6" name="Footer Placeholder 5"/>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7" name="TextBox 6"/>
          <p:cNvSpPr txBox="1"/>
          <p:nvPr/>
        </p:nvSpPr>
        <p:spPr>
          <a:xfrm>
            <a:off x="1049977" y="3815477"/>
            <a:ext cx="2611612" cy="2585323"/>
          </a:xfrm>
          <a:prstGeom prst="rect">
            <a:avLst/>
          </a:prstGeom>
          <a:noFill/>
        </p:spPr>
        <p:txBody>
          <a:bodyPr wrap="none" rtlCol="0">
            <a:spAutoFit/>
          </a:bodyPr>
          <a:lstStyle/>
          <a:p>
            <a:r>
              <a:rPr lang="en-US" dirty="0" smtClean="0"/>
              <a:t>Deb Timmons</a:t>
            </a:r>
          </a:p>
          <a:p>
            <a:r>
              <a:rPr lang="en-US" dirty="0" smtClean="0">
                <a:hlinkClick r:id="rId3"/>
              </a:rPr>
              <a:t>Deb.timmons@unh.edu</a:t>
            </a:r>
            <a:endParaRPr lang="en-US" dirty="0" smtClean="0"/>
          </a:p>
          <a:p>
            <a:endParaRPr lang="en-US" dirty="0" smtClean="0"/>
          </a:p>
          <a:p>
            <a:r>
              <a:rPr lang="en-US" dirty="0" smtClean="0"/>
              <a:t>Jackie Snow</a:t>
            </a:r>
          </a:p>
          <a:p>
            <a:r>
              <a:rPr lang="en-US" dirty="0" smtClean="0">
                <a:hlinkClick r:id="rId4"/>
              </a:rPr>
              <a:t>Jackie.snow@unh.edu</a:t>
            </a:r>
            <a:endParaRPr lang="en-US" dirty="0" smtClean="0"/>
          </a:p>
          <a:p>
            <a:endParaRPr lang="en-US" dirty="0" smtClean="0"/>
          </a:p>
          <a:p>
            <a:r>
              <a:rPr lang="en-US" dirty="0" smtClean="0"/>
              <a:t>Paul DeMello</a:t>
            </a:r>
          </a:p>
          <a:p>
            <a:r>
              <a:rPr lang="en-US" dirty="0" smtClean="0">
                <a:hlinkClick r:id="rId5"/>
              </a:rPr>
              <a:t>paul.demello@unh.edu</a:t>
            </a:r>
            <a:endParaRPr lang="en-US" dirty="0" smtClean="0"/>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Background/opportunity</a:t>
            </a:r>
            <a:endParaRPr lang="en-US" dirty="0"/>
          </a:p>
        </p:txBody>
      </p:sp>
      <p:sp>
        <p:nvSpPr>
          <p:cNvPr id="3" name="Content Placeholder 2"/>
          <p:cNvSpPr>
            <a:spLocks noGrp="1"/>
          </p:cNvSpPr>
          <p:nvPr>
            <p:ph sz="quarter" idx="1"/>
          </p:nvPr>
        </p:nvSpPr>
        <p:spPr>
          <a:xfrm>
            <a:off x="612648" y="2057400"/>
            <a:ext cx="8153400" cy="3886200"/>
          </a:xfrm>
        </p:spPr>
        <p:txBody>
          <a:bodyPr/>
          <a:lstStyle/>
          <a:p>
            <a:pPr marL="0" indent="0">
              <a:buNone/>
            </a:pPr>
            <a:r>
              <a:rPr lang="en-US" sz="2000" dirty="0"/>
              <a:t>The UNH IT department has faced challenges in servicing a wide range of project requests while balancing operational demands.  Faced with regulatory changes, state funding cuts, new system implementations, </a:t>
            </a:r>
            <a:r>
              <a:rPr lang="en-US" sz="2000" dirty="0" smtClean="0"/>
              <a:t>unfunded mandates, rapidly </a:t>
            </a:r>
            <a:r>
              <a:rPr lang="en-US" sz="2000" dirty="0"/>
              <a:t>evolving technologies, and ever-changing business needs, UNH IT needed to demonstrate alignment of IT resources with strategic institutional </a:t>
            </a:r>
            <a:r>
              <a:rPr lang="en-US" sz="2000" dirty="0" smtClean="0"/>
              <a:t>objectives.  As one key strategy to address that charge, UNH implemented </a:t>
            </a:r>
            <a:r>
              <a:rPr lang="en-US" sz="2000" dirty="0"/>
              <a:t>a methodology to understand and quantify current operational </a:t>
            </a:r>
            <a:r>
              <a:rPr lang="en-US" sz="2000" smtClean="0"/>
              <a:t>demands on and </a:t>
            </a:r>
            <a:r>
              <a:rPr lang="en-US" sz="2000" dirty="0"/>
              <a:t>predict future availability of its IT workforce.</a:t>
            </a:r>
          </a:p>
        </p:txBody>
      </p:sp>
      <p:sp>
        <p:nvSpPr>
          <p:cNvPr id="4" name="Slide Number Placeholder 3"/>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4</a:t>
            </a:fld>
            <a:endParaRPr lang="en-US"/>
          </a:p>
        </p:txBody>
      </p:sp>
      <p:sp>
        <p:nvSpPr>
          <p:cNvPr id="7" name="Footer Placeholder 6"/>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343400"/>
            <a:ext cx="2514600" cy="18859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key terms</a:t>
            </a:r>
            <a:endParaRPr lang="en-US" i="1" dirty="0"/>
          </a:p>
        </p:txBody>
      </p:sp>
      <p:sp>
        <p:nvSpPr>
          <p:cNvPr id="4" name="Slide Number Placeholder 3"/>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5</a:t>
            </a:fld>
            <a:endParaRPr lang="en-US"/>
          </a:p>
        </p:txBody>
      </p:sp>
      <p:sp>
        <p:nvSpPr>
          <p:cNvPr id="7" name="Footer Placeholder 6"/>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11" name="Content Placeholder 2"/>
          <p:cNvSpPr txBox="1">
            <a:spLocks/>
          </p:cNvSpPr>
          <p:nvPr/>
        </p:nvSpPr>
        <p:spPr bwMode="auto">
          <a:xfrm>
            <a:off x="609600" y="1600200"/>
            <a:ext cx="81534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chemeClr val="accent2"/>
              </a:buClr>
              <a:buSzPct val="60000"/>
              <a:buFont typeface="Wingdings" pitchFamily="2" charset="2"/>
              <a:buChar char=""/>
              <a:defRPr sz="2900" kern="1200" baseline="0">
                <a:solidFill>
                  <a:schemeClr val="tx1"/>
                </a:solidFill>
                <a:latin typeface="+mn-lt"/>
                <a:ea typeface="+mn-ea"/>
                <a:cs typeface="+mn-cs"/>
              </a:defRPr>
            </a:lvl1pPr>
            <a:lvl2pPr marL="639763" indent="-273050" algn="l" rtl="0" eaLnBrk="1" fontAlgn="base" hangingPunct="1">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1" fontAlgn="base" hangingPunct="1">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FFFFCC"/>
              </a:buClr>
              <a:buSzPct val="75000"/>
              <a:buFont typeface="Wingdings" pitchFamily="2" charset="2"/>
              <a:buChar char=""/>
              <a:defRPr sz="20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669966"/>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400" dirty="0" smtClean="0"/>
              <a:t>Resource allocation</a:t>
            </a:r>
          </a:p>
          <a:p>
            <a:pPr marL="320675" lvl="1" indent="0">
              <a:buFont typeface="Wingdings 2" pitchFamily="18" charset="2"/>
              <a:buNone/>
            </a:pPr>
            <a:r>
              <a:rPr lang="en-US" sz="1800" dirty="0" smtClean="0">
                <a:cs typeface="Arial" charset="0"/>
              </a:rPr>
              <a:t>The process of dividing up and distributing available, limited resources to competing, alternative uses that satisfy unlimited wants and needs.</a:t>
            </a:r>
          </a:p>
          <a:p>
            <a:pPr marL="320675" lvl="1" indent="0">
              <a:buFont typeface="Wingdings 2" pitchFamily="18" charset="2"/>
              <a:buNone/>
            </a:pPr>
            <a:r>
              <a:rPr lang="en-US" sz="1800" dirty="0" smtClean="0">
                <a:cs typeface="Arial" charset="0"/>
              </a:rPr>
              <a:t>[source: econguru.com]</a:t>
            </a:r>
          </a:p>
          <a:p>
            <a:pPr marL="320675" lvl="1" indent="0">
              <a:buFont typeface="Wingdings 2" pitchFamily="18" charset="2"/>
              <a:buNone/>
            </a:pPr>
            <a:endParaRPr lang="en-US" sz="1800" dirty="0" smtClean="0">
              <a:cs typeface="Arial" charset="0"/>
            </a:endParaRPr>
          </a:p>
          <a:p>
            <a:pPr marL="0" indent="0">
              <a:buFont typeface="Wingdings" pitchFamily="2" charset="2"/>
              <a:buNone/>
            </a:pPr>
            <a:endParaRPr lang="en-US" sz="1100" dirty="0" smtClean="0">
              <a:solidFill>
                <a:schemeClr val="accent1">
                  <a:lumMod val="60000"/>
                  <a:lumOff val="40000"/>
                </a:schemeClr>
              </a:solidFill>
              <a:latin typeface="Arial" charset="0"/>
              <a:cs typeface="Arial" charset="0"/>
            </a:endParaRPr>
          </a:p>
          <a:p>
            <a:r>
              <a:rPr lang="en-US" sz="2400" dirty="0" smtClean="0"/>
              <a:t>PPM system (Project &amp; Portfolio Management system)</a:t>
            </a:r>
          </a:p>
          <a:p>
            <a:pPr marL="320675" lvl="1" indent="0">
              <a:buFont typeface="Wingdings 2" pitchFamily="18" charset="2"/>
              <a:buNone/>
            </a:pPr>
            <a:r>
              <a:rPr lang="en-US" sz="1800" dirty="0" smtClean="0"/>
              <a:t>A methodology which automates and centralizes the collection of data about demand, costs, schedules and resources for investment prioritization, as well as the execution of the programs and projects delivering new technologies and other IT assets to the business. </a:t>
            </a:r>
          </a:p>
          <a:p>
            <a:pPr marL="320675" lvl="1" indent="0">
              <a:buFont typeface="Wingdings 2" pitchFamily="18" charset="2"/>
              <a:buNone/>
            </a:pPr>
            <a:r>
              <a:rPr lang="en-US" sz="1800" dirty="0" smtClean="0"/>
              <a:t>[source: Gartner]							</a:t>
            </a:r>
          </a:p>
          <a:p>
            <a:pPr marL="0" indent="0">
              <a:buFont typeface="Wingdings" pitchFamily="2" charset="2"/>
              <a:buNone/>
            </a:pPr>
            <a:endParaRPr lang="en-US" dirty="0" smtClean="0"/>
          </a:p>
          <a:p>
            <a:endParaRPr lang="en-US" sz="1100" dirty="0" smtClean="0">
              <a:solidFill>
                <a:schemeClr val="accent1">
                  <a:lumMod val="60000"/>
                  <a:lumOff val="40000"/>
                </a:schemeClr>
              </a:solidFill>
              <a:latin typeface="Arial" charset="0"/>
              <a:cs typeface="Arial" charset="0"/>
            </a:endParaRPr>
          </a:p>
          <a:p>
            <a:pPr>
              <a:buFont typeface="Wingdings" pitchFamily="2" charset="2"/>
              <a:buNone/>
            </a:pPr>
            <a:endParaRPr lang="en-US" i="1" dirty="0" smtClean="0"/>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2002" y="2476500"/>
            <a:ext cx="1428750" cy="113392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0" y="5181600"/>
            <a:ext cx="1404164" cy="10267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barn(inVertical)">
                                      <p:cBhvr>
                                        <p:cTn id="10" dur="500"/>
                                        <p:tgtEl>
                                          <p:spTgt spid="11">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barn(inVertical)">
                                      <p:cBhvr>
                                        <p:cTn id="13" dur="500"/>
                                        <p:tgtEl>
                                          <p:spTgt spid="11">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5" end="5"/>
                                            </p:txEl>
                                          </p:spTgt>
                                        </p:tgtEl>
                                        <p:attrNameLst>
                                          <p:attrName>style.visibility</p:attrName>
                                        </p:attrNameLst>
                                      </p:cBhvr>
                                      <p:to>
                                        <p:strVal val="visible"/>
                                      </p:to>
                                    </p:set>
                                    <p:animEffect transition="in" filter="barn(inVertical)">
                                      <p:cBhvr>
                                        <p:cTn id="21" dur="500"/>
                                        <p:tgtEl>
                                          <p:spTgt spid="11">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1">
                                            <p:txEl>
                                              <p:pRg st="6" end="6"/>
                                            </p:txEl>
                                          </p:spTgt>
                                        </p:tgtEl>
                                        <p:attrNameLst>
                                          <p:attrName>style.visibility</p:attrName>
                                        </p:attrNameLst>
                                      </p:cBhvr>
                                      <p:to>
                                        <p:strVal val="visible"/>
                                      </p:to>
                                    </p:set>
                                    <p:animEffect transition="in" filter="barn(inVertical)">
                                      <p:cBhvr>
                                        <p:cTn id="24" dur="500"/>
                                        <p:tgtEl>
                                          <p:spTgt spid="11">
                                            <p:txEl>
                                              <p:pRg st="6" end="6"/>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1">
                                            <p:txEl>
                                              <p:pRg st="7" end="7"/>
                                            </p:txEl>
                                          </p:spTgt>
                                        </p:tgtEl>
                                        <p:attrNameLst>
                                          <p:attrName>style.visibility</p:attrName>
                                        </p:attrNameLst>
                                      </p:cBhvr>
                                      <p:to>
                                        <p:strVal val="visible"/>
                                      </p:to>
                                    </p:set>
                                    <p:animEffect transition="in" filter="barn(inVertical)">
                                      <p:cBhvr>
                                        <p:cTn id="27" dur="500"/>
                                        <p:tgtEl>
                                          <p:spTgt spid="11">
                                            <p:txEl>
                                              <p:pRg st="7" end="7"/>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a:t>
            </a:r>
            <a:endParaRPr lang="en-US" dirty="0"/>
          </a:p>
        </p:txBody>
      </p:sp>
      <p:sp>
        <p:nvSpPr>
          <p:cNvPr id="3" name="Content Placeholder 2"/>
          <p:cNvSpPr>
            <a:spLocks noGrp="1"/>
          </p:cNvSpPr>
          <p:nvPr>
            <p:ph sz="quarter" idx="1"/>
          </p:nvPr>
        </p:nvSpPr>
        <p:spPr>
          <a:xfrm>
            <a:off x="609600" y="1752600"/>
            <a:ext cx="8153400" cy="4419600"/>
          </a:xfrm>
        </p:spPr>
        <p:txBody>
          <a:bodyPr/>
          <a:lstStyle/>
          <a:p>
            <a:pPr marL="0" indent="0">
              <a:buNone/>
            </a:pPr>
            <a:r>
              <a:rPr lang="en-US" sz="2800" dirty="0" smtClean="0"/>
              <a:t>Understand…</a:t>
            </a:r>
          </a:p>
          <a:p>
            <a:r>
              <a:rPr lang="en-US" sz="2800" dirty="0" smtClean="0"/>
              <a:t>the benefits of building a culture of IT time accountability and a predictive resource allocation methodology</a:t>
            </a:r>
          </a:p>
          <a:p>
            <a:pPr lvl="1"/>
            <a:r>
              <a:rPr lang="en-US" sz="2100" dirty="0" smtClean="0"/>
              <a:t>the basic steps</a:t>
            </a:r>
          </a:p>
          <a:p>
            <a:pPr lvl="1"/>
            <a:r>
              <a:rPr lang="en-US" sz="2100" dirty="0" smtClean="0"/>
              <a:t>potential pitfalls</a:t>
            </a:r>
          </a:p>
          <a:p>
            <a:pPr lvl="1"/>
            <a:r>
              <a:rPr lang="en-US" sz="2100" dirty="0" smtClean="0"/>
              <a:t>and the must-do’s </a:t>
            </a:r>
          </a:p>
          <a:p>
            <a:pPr marL="366713" lvl="1" indent="0">
              <a:buNone/>
            </a:pPr>
            <a:r>
              <a:rPr lang="en-US" sz="2500" dirty="0" smtClean="0"/>
              <a:t>in building that culture and methodology</a:t>
            </a:r>
          </a:p>
          <a:p>
            <a:r>
              <a:rPr lang="en-US" sz="2800" dirty="0" smtClean="0"/>
              <a:t>how a Project &amp; Portfolio (PPM) management system can help</a:t>
            </a:r>
          </a:p>
          <a:p>
            <a:endParaRPr lang="en-US" sz="2400" dirty="0" smtClean="0"/>
          </a:p>
          <a:p>
            <a:endParaRPr lang="en-US" sz="2400" dirty="0"/>
          </a:p>
        </p:txBody>
      </p:sp>
      <p:sp>
        <p:nvSpPr>
          <p:cNvPr id="4" name="Slide Number Placeholder 3"/>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6</a:t>
            </a:fld>
            <a:endParaRPr lang="en-US"/>
          </a:p>
        </p:txBody>
      </p:sp>
      <p:sp>
        <p:nvSpPr>
          <p:cNvPr id="7" name="Footer Placeholder 6"/>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Tree>
    <p:extLst>
      <p:ext uri="{BB962C8B-B14F-4D97-AF65-F5344CB8AC3E}">
        <p14:creationId xmlns:p14="http://schemas.microsoft.com/office/powerpoint/2010/main" val="411982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right)">
                                      <p:cBhvr>
                                        <p:cTn id="17" dur="500"/>
                                        <p:tgtEl>
                                          <p:spTgt spid="3">
                                            <p:txEl>
                                              <p:pRg st="4" end="4"/>
                                            </p:txEl>
                                          </p:spTgt>
                                        </p:tgtEl>
                                      </p:cBhvr>
                                    </p:animEffect>
                                  </p:childTnLst>
                                </p:cTn>
                              </p:par>
                              <p:par>
                                <p:cTn id="18" presetID="22" presetClass="entr" presetSubtype="2"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right)">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Why does it matter?</a:t>
            </a:r>
            <a:endParaRPr lang="en-US" dirty="0"/>
          </a:p>
        </p:txBody>
      </p:sp>
      <p:sp>
        <p:nvSpPr>
          <p:cNvPr id="3" name="Content Placeholder 2"/>
          <p:cNvSpPr>
            <a:spLocks noGrp="1"/>
          </p:cNvSpPr>
          <p:nvPr>
            <p:ph sz="quarter" idx="1"/>
          </p:nvPr>
        </p:nvSpPr>
        <p:spPr>
          <a:xfrm>
            <a:off x="304800" y="1600200"/>
            <a:ext cx="8610600" cy="4724400"/>
          </a:xfrm>
        </p:spPr>
        <p:txBody>
          <a:bodyPr/>
          <a:lstStyle/>
          <a:p>
            <a:r>
              <a:rPr lang="en-US" sz="2800" dirty="0" smtClean="0"/>
              <a:t>Increasing pressure to demonstrate IT’s value to the institution</a:t>
            </a:r>
          </a:p>
          <a:p>
            <a:pPr lvl="1"/>
            <a:r>
              <a:rPr lang="en-US" sz="2400" dirty="0" smtClean="0"/>
              <a:t>Demonstrate to campus leadership that our </a:t>
            </a:r>
            <a:r>
              <a:rPr lang="en-US" sz="2400" dirty="0"/>
              <a:t>resources </a:t>
            </a:r>
            <a:r>
              <a:rPr lang="en-US" sz="2400" dirty="0" smtClean="0"/>
              <a:t>are focused on </a:t>
            </a:r>
            <a:r>
              <a:rPr lang="en-US" sz="2400" dirty="0"/>
              <a:t>those projects and initiatives that are most critical to </a:t>
            </a:r>
            <a:r>
              <a:rPr lang="en-US" sz="2400" dirty="0" smtClean="0"/>
              <a:t>institutional strategic goals (data backed!)</a:t>
            </a:r>
          </a:p>
          <a:p>
            <a:r>
              <a:rPr lang="en-US" sz="2800" dirty="0" smtClean="0"/>
              <a:t>Staff salaries constitute around 50% of the IT budget</a:t>
            </a:r>
          </a:p>
          <a:p>
            <a:r>
              <a:rPr lang="en-US" sz="2800" dirty="0" smtClean="0"/>
              <a:t>Desire to identify </a:t>
            </a:r>
            <a:r>
              <a:rPr lang="en-US" sz="2800" dirty="0"/>
              <a:t>competing priority situations before they become painful</a:t>
            </a:r>
          </a:p>
          <a:p>
            <a:pPr lvl="1"/>
            <a:r>
              <a:rPr lang="en-US" sz="2400" dirty="0"/>
              <a:t>Objectively identify options to address competing priority situations </a:t>
            </a:r>
            <a:endParaRPr lang="en-US" sz="2400" dirty="0" smtClean="0"/>
          </a:p>
          <a:p>
            <a:endParaRPr lang="en-US" sz="2400" dirty="0" smtClean="0"/>
          </a:p>
        </p:txBody>
      </p:sp>
      <p:sp>
        <p:nvSpPr>
          <p:cNvPr id="4" name="Slide Number Placeholder 3"/>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7</a:t>
            </a:fld>
            <a:endParaRPr lang="en-US"/>
          </a:p>
        </p:txBody>
      </p:sp>
      <p:sp>
        <p:nvSpPr>
          <p:cNvPr id="8" name="Footer Placeholder 7"/>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990600"/>
          </a:xfrm>
        </p:spPr>
        <p:txBody>
          <a:bodyPr/>
          <a:lstStyle/>
          <a:p>
            <a:r>
              <a:rPr lang="en-US" dirty="0" smtClean="0"/>
              <a:t>Why does it matter?</a:t>
            </a:r>
            <a:endParaRPr lang="en-US" dirty="0"/>
          </a:p>
        </p:txBody>
      </p:sp>
      <p:sp>
        <p:nvSpPr>
          <p:cNvPr id="3" name="Content Placeholder 2"/>
          <p:cNvSpPr>
            <a:spLocks noGrp="1"/>
          </p:cNvSpPr>
          <p:nvPr>
            <p:ph sz="quarter" idx="1"/>
          </p:nvPr>
        </p:nvSpPr>
        <p:spPr>
          <a:xfrm>
            <a:off x="304800" y="2286000"/>
            <a:ext cx="8610600" cy="3810000"/>
          </a:xfrm>
        </p:spPr>
        <p:txBody>
          <a:bodyPr/>
          <a:lstStyle/>
          <a:p>
            <a:r>
              <a:rPr lang="en-US" sz="2800" dirty="0"/>
              <a:t>Solid Resource management is required in order to mature toward systematic prioritization</a:t>
            </a:r>
          </a:p>
          <a:p>
            <a:pPr lvl="1"/>
            <a:r>
              <a:rPr lang="en-US" sz="2400" dirty="0"/>
              <a:t>Understand effort required to run IT’s support, operation and maintenance activities (data backed!)</a:t>
            </a:r>
          </a:p>
          <a:p>
            <a:pPr lvl="1"/>
            <a:r>
              <a:rPr lang="en-US" sz="2400" dirty="0"/>
              <a:t>Understand IT capacity available to support future business initiatives (data backed</a:t>
            </a:r>
            <a:r>
              <a:rPr lang="en-US" sz="2400" dirty="0" smtClean="0"/>
              <a:t>!)</a:t>
            </a:r>
          </a:p>
        </p:txBody>
      </p:sp>
      <p:sp>
        <p:nvSpPr>
          <p:cNvPr id="4" name="Slide Number Placeholder 3"/>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8</a:t>
            </a:fld>
            <a:endParaRPr lang="en-US"/>
          </a:p>
        </p:txBody>
      </p:sp>
      <p:sp>
        <p:nvSpPr>
          <p:cNvPr id="8" name="Footer Placeholder 7"/>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Tree>
    <p:extLst>
      <p:ext uri="{BB962C8B-B14F-4D97-AF65-F5344CB8AC3E}">
        <p14:creationId xmlns:p14="http://schemas.microsoft.com/office/powerpoint/2010/main" val="278437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UNH evolution – 4 phases</a:t>
            </a:r>
            <a:endParaRPr lang="en-US" dirty="0"/>
          </a:p>
        </p:txBody>
      </p:sp>
      <p:sp>
        <p:nvSpPr>
          <p:cNvPr id="4" name="Footer Placeholder 3"/>
          <p:cNvSpPr>
            <a:spLocks noGrp="1"/>
          </p:cNvSpPr>
          <p:nvPr>
            <p:ph type="ftr" sz="quarter" idx="11"/>
          </p:nvPr>
        </p:nvSpPr>
        <p:spPr/>
        <p:txBody>
          <a:bodyPr/>
          <a:lstStyle/>
          <a:p>
            <a:pPr algn="l">
              <a:defRPr/>
            </a:pPr>
            <a:r>
              <a:rPr lang="en-US" smtClean="0"/>
              <a:t>IT Resource Allocation – Before &amp; After implementing a PPM system                                   NERCOMP 2012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2BEC5671-520E-41EB-A3C6-CEEDF22F794D}" type="slidenum">
              <a:rPr lang="en-US" smtClean="0"/>
              <a:pPr>
                <a:defRPr/>
              </a:pPr>
              <a:t>9</a:t>
            </a:fld>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92384"/>
            <a:ext cx="9144000" cy="470841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Joanna's Status Template">
  <a:themeElements>
    <a:clrScheme name="CIS Template">
      <a:dk1>
        <a:sysClr val="windowText" lastClr="000000"/>
      </a:dk1>
      <a:lt1>
        <a:sysClr val="window" lastClr="FFFFFF"/>
      </a:lt1>
      <a:dk2>
        <a:srgbClr val="FFFFFF"/>
      </a:dk2>
      <a:lt2>
        <a:srgbClr val="EEECE1"/>
      </a:lt2>
      <a:accent1>
        <a:srgbClr val="000066"/>
      </a:accent1>
      <a:accent2>
        <a:srgbClr val="CCCC99"/>
      </a:accent2>
      <a:accent3>
        <a:srgbClr val="FFFFCC"/>
      </a:accent3>
      <a:accent4>
        <a:srgbClr val="669966"/>
      </a:accent4>
      <a:accent5>
        <a:srgbClr val="FFFFCC"/>
      </a:accent5>
      <a:accent6>
        <a:srgbClr val="FFFFFF"/>
      </a:accent6>
      <a:hlink>
        <a:srgbClr val="0000FF"/>
      </a:hlink>
      <a:folHlink>
        <a:srgbClr val="800080"/>
      </a:folHlink>
    </a:clrScheme>
    <a:fontScheme name="Custom 1">
      <a:majorFont>
        <a:latin typeface="Garamond"/>
        <a:ea typeface=""/>
        <a:cs typeface=""/>
      </a:majorFont>
      <a:minorFont>
        <a:latin typeface="Garamond"/>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unh_it_ppt_template_2003[1]">
  <a:themeElements>
    <a:clrScheme name="Custom 1">
      <a:dk1>
        <a:sysClr val="windowText" lastClr="000000"/>
      </a:dk1>
      <a:lt1>
        <a:sysClr val="window" lastClr="FFFFFF"/>
      </a:lt1>
      <a:dk2>
        <a:srgbClr val="FFFFFF"/>
      </a:dk2>
      <a:lt2>
        <a:srgbClr val="EEECE1"/>
      </a:lt2>
      <a:accent1>
        <a:srgbClr val="000066"/>
      </a:accent1>
      <a:accent2>
        <a:srgbClr val="CCCC99"/>
      </a:accent2>
      <a:accent3>
        <a:srgbClr val="669966"/>
      </a:accent3>
      <a:accent4>
        <a:srgbClr val="669966"/>
      </a:accent4>
      <a:accent5>
        <a:srgbClr val="FFFFCC"/>
      </a:accent5>
      <a:accent6>
        <a:srgbClr val="FFFFFF"/>
      </a:accent6>
      <a:hlink>
        <a:srgbClr val="0000FF"/>
      </a:hlink>
      <a:folHlink>
        <a:srgbClr val="8000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IS Template">
    <a:dk1>
      <a:sysClr val="windowText" lastClr="000000"/>
    </a:dk1>
    <a:lt1>
      <a:sysClr val="window" lastClr="FFFFFF"/>
    </a:lt1>
    <a:dk2>
      <a:srgbClr val="FFFFFF"/>
    </a:dk2>
    <a:lt2>
      <a:srgbClr val="EEECE1"/>
    </a:lt2>
    <a:accent1>
      <a:srgbClr val="000066"/>
    </a:accent1>
    <a:accent2>
      <a:srgbClr val="CCCC99"/>
    </a:accent2>
    <a:accent3>
      <a:srgbClr val="FFFFCC"/>
    </a:accent3>
    <a:accent4>
      <a:srgbClr val="669966"/>
    </a:accent4>
    <a:accent5>
      <a:srgbClr val="FFFFCC"/>
    </a:accent5>
    <a:accent6>
      <a:srgbClr val="FFFFFF"/>
    </a:accent6>
    <a:hlink>
      <a:srgbClr val="0000FF"/>
    </a:hlink>
    <a:folHlink>
      <a:srgbClr val="800080"/>
    </a:folHlink>
  </a:clr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FFFFFF"/>
    </a:dk2>
    <a:lt2>
      <a:srgbClr val="EEECE1"/>
    </a:lt2>
    <a:accent1>
      <a:srgbClr val="000066"/>
    </a:accent1>
    <a:accent2>
      <a:srgbClr val="CCCC99"/>
    </a:accent2>
    <a:accent3>
      <a:srgbClr val="669966"/>
    </a:accent3>
    <a:accent4>
      <a:srgbClr val="669966"/>
    </a:accent4>
    <a:accent5>
      <a:srgbClr val="FFFFCC"/>
    </a:accent5>
    <a:accent6>
      <a:srgbClr val="FFFFFF"/>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Joanna's Status Template</Template>
  <TotalTime>54049</TotalTime>
  <Words>2274</Words>
  <Application>Microsoft Office PowerPoint</Application>
  <PresentationFormat>On-screen Show (4:3)</PresentationFormat>
  <Paragraphs>433</Paragraphs>
  <Slides>37</Slides>
  <Notes>5</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Joanna's Status Template</vt:lpstr>
      <vt:lpstr>unh_it_ppt_template_2003[1]</vt:lpstr>
      <vt:lpstr>IT Resource Allocation – Before &amp; After implementing a PPM system                </vt:lpstr>
      <vt:lpstr>Presentation Outline</vt:lpstr>
      <vt:lpstr>Presentation Outline</vt:lpstr>
      <vt:lpstr>Background/opportunity</vt:lpstr>
      <vt:lpstr>Definition of key terms</vt:lpstr>
      <vt:lpstr>Session objective</vt:lpstr>
      <vt:lpstr>Why does it matter?</vt:lpstr>
      <vt:lpstr>Why does it matter?</vt:lpstr>
      <vt:lpstr>The UNH evolution – 4 phases</vt:lpstr>
      <vt:lpstr>The UNH evolution – background UNH IT organization</vt:lpstr>
      <vt:lpstr>The UNH evolution – Phase 1 Grass Roots</vt:lpstr>
      <vt:lpstr>The UNH evolution – Phase 1 2004-2006 Time Tracking</vt:lpstr>
      <vt:lpstr>The UNH evolution – Phase 1 Grass Roots</vt:lpstr>
      <vt:lpstr>The UNH evolution – Phase 1 Grass Roots</vt:lpstr>
      <vt:lpstr>The UNH evolution – Phase 1 Grass Roots</vt:lpstr>
      <vt:lpstr>The UNH evolution – Phase 2 Home-grown request/resource system</vt:lpstr>
      <vt:lpstr>The UNH evolution – Phase 2 Home-grown request/resource system</vt:lpstr>
      <vt:lpstr>The UNH evolution – Phase 2 Home-grown request/resource system</vt:lpstr>
      <vt:lpstr>The UNH evolution – Phase 2 Home-grown request/resource system</vt:lpstr>
      <vt:lpstr>The UNH evolution – Phase 2 Home-grown request/resource system</vt:lpstr>
      <vt:lpstr>The UNH evolution – Phase 2 Home-grown request/resource system</vt:lpstr>
      <vt:lpstr>The UNH evolution – Phase 2 Outcome</vt:lpstr>
      <vt:lpstr>The UNH evolution – Phase 3 Who needs a PPM tool anyway!!!</vt:lpstr>
      <vt:lpstr>Some of the tools investigated</vt:lpstr>
      <vt:lpstr>The UNH evolution – Phase 3 PPM System initial implementation</vt:lpstr>
      <vt:lpstr>PowerPoint Presentation</vt:lpstr>
      <vt:lpstr>PowerPoint Presentation</vt:lpstr>
      <vt:lpstr>PowerPoint Presentation</vt:lpstr>
      <vt:lpstr>PowerPoint Presentation</vt:lpstr>
      <vt:lpstr>The UNH evolution – Phase 3 Capacity</vt:lpstr>
      <vt:lpstr>The UNH evolution – Phase 3 Cultural Gaps and Hurdles</vt:lpstr>
      <vt:lpstr>The UNH evolution – Phase 4 This is a Journey!!!</vt:lpstr>
      <vt:lpstr>The UNH evolution – Phase 4 PPM Maturity Model </vt:lpstr>
      <vt:lpstr>The UNH evolution – Phase 4 Process Maturity &amp; Expansion</vt:lpstr>
      <vt:lpstr>Summary/Recommendations</vt:lpstr>
      <vt:lpstr>Summary/Recommendations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Resource Allocation – Before &amp; After implementing a PPM system</dc:title>
  <dc:creator>Snow, Jackie</dc:creator>
  <cp:lastModifiedBy>University of New Hampshire</cp:lastModifiedBy>
  <cp:revision>348</cp:revision>
  <dcterms:created xsi:type="dcterms:W3CDTF">2009-07-21T17:02:30Z</dcterms:created>
  <dcterms:modified xsi:type="dcterms:W3CDTF">2012-03-15T11:51:27Z</dcterms:modified>
</cp:coreProperties>
</file>