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8" r:id="rId2"/>
    <p:sldId id="259" r:id="rId3"/>
  </p:sldIdLst>
  <p:sldSz cx="27432000" cy="36576000"/>
  <p:notesSz cx="32461200" cy="379476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7" autoAdjust="0"/>
    <p:restoredTop sz="94660"/>
  </p:normalViewPr>
  <p:slideViewPr>
    <p:cSldViewPr snapToGrid="0" snapToObjects="1">
      <p:cViewPr>
        <p:scale>
          <a:sx n="35" d="100"/>
          <a:sy n="35" d="100"/>
        </p:scale>
        <p:origin x="-210" y="1536"/>
      </p:cViewPr>
      <p:guideLst>
        <p:guide orient="horz" pos="11520"/>
        <p:guide pos="8640"/>
      </p:guideLst>
    </p:cSldViewPr>
  </p:slideViewPr>
  <p:notesTextViewPr>
    <p:cViewPr>
      <p:scale>
        <a:sx n="100" d="100"/>
        <a:sy n="100" d="100"/>
      </p:scale>
      <p:origin x="0" y="0"/>
    </p:cViewPr>
  </p:notesTextViewPr>
  <p:sorterViewPr>
    <p:cViewPr>
      <p:scale>
        <a:sx n="34" d="100"/>
        <a:sy n="34" d="100"/>
      </p:scale>
      <p:origin x="0" y="0"/>
    </p:cViewPr>
  </p:sorterViewPr>
  <p:notesViewPr>
    <p:cSldViewPr snapToGrid="0" snapToObjects="1">
      <p:cViewPr varScale="1">
        <p:scale>
          <a:sx n="60" d="100"/>
          <a:sy n="60" d="100"/>
        </p:scale>
        <p:origin x="24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Average Compromised Accounts/Week</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Sheet1!$A$2:$A$7</c:f>
              <c:numCache>
                <c:formatCode>[$-409]mmmm\-yy;@</c:formatCode>
                <c:ptCount val="6"/>
                <c:pt idx="0">
                  <c:v>41153</c:v>
                </c:pt>
                <c:pt idx="1">
                  <c:v>41183</c:v>
                </c:pt>
                <c:pt idx="2">
                  <c:v>41214</c:v>
                </c:pt>
                <c:pt idx="3">
                  <c:v>41244</c:v>
                </c:pt>
                <c:pt idx="4">
                  <c:v>41275</c:v>
                </c:pt>
                <c:pt idx="5">
                  <c:v>41306</c:v>
                </c:pt>
              </c:numCache>
            </c:numRef>
          </c:cat>
          <c:val>
            <c:numRef>
              <c:f>Sheet1!$B$2:$B$7</c:f>
              <c:numCache>
                <c:formatCode>General</c:formatCode>
                <c:ptCount val="6"/>
                <c:pt idx="0">
                  <c:v>20</c:v>
                </c:pt>
                <c:pt idx="1">
                  <c:v>19</c:v>
                </c:pt>
                <c:pt idx="2">
                  <c:v>6</c:v>
                </c:pt>
                <c:pt idx="3">
                  <c:v>8</c:v>
                </c:pt>
                <c:pt idx="4">
                  <c:v>2</c:v>
                </c:pt>
                <c:pt idx="5">
                  <c:v>1</c:v>
                </c:pt>
              </c:numCache>
            </c:numRef>
          </c:val>
          <c:smooth val="0"/>
        </c:ser>
        <c:dLbls>
          <c:showLegendKey val="0"/>
          <c:showVal val="0"/>
          <c:showCatName val="0"/>
          <c:showSerName val="0"/>
          <c:showPercent val="0"/>
          <c:showBubbleSize val="0"/>
        </c:dLbls>
        <c:marker val="1"/>
        <c:smooth val="0"/>
        <c:axId val="87519744"/>
        <c:axId val="45741696"/>
      </c:lineChart>
      <c:dateAx>
        <c:axId val="87519744"/>
        <c:scaling>
          <c:orientation val="minMax"/>
        </c:scaling>
        <c:delete val="0"/>
        <c:axPos val="b"/>
        <c:numFmt formatCode="[$-409]mmmm\-yy;@"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5741696"/>
        <c:crosses val="autoZero"/>
        <c:auto val="1"/>
        <c:lblOffset val="100"/>
        <c:baseTimeUnit val="months"/>
      </c:dateAx>
      <c:valAx>
        <c:axId val="45741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7519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14066520" cy="1903969"/>
          </a:xfrm>
          <a:prstGeom prst="rect">
            <a:avLst/>
          </a:prstGeom>
        </p:spPr>
        <p:txBody>
          <a:bodyPr vert="horz" lIns="402313" tIns="201158" rIns="402313" bIns="201158" rtlCol="0"/>
          <a:lstStyle>
            <a:lvl1pPr algn="l">
              <a:defRPr sz="5400"/>
            </a:lvl1pPr>
          </a:lstStyle>
          <a:p>
            <a:endParaRPr lang="en-US" dirty="0"/>
          </a:p>
        </p:txBody>
      </p:sp>
      <p:sp>
        <p:nvSpPr>
          <p:cNvPr id="3" name="Date Placeholder 2"/>
          <p:cNvSpPr>
            <a:spLocks noGrp="1"/>
          </p:cNvSpPr>
          <p:nvPr>
            <p:ph type="dt" sz="quarter" idx="1"/>
          </p:nvPr>
        </p:nvSpPr>
        <p:spPr>
          <a:xfrm>
            <a:off x="18387167" y="2"/>
            <a:ext cx="14066520" cy="1903969"/>
          </a:xfrm>
          <a:prstGeom prst="rect">
            <a:avLst/>
          </a:prstGeom>
        </p:spPr>
        <p:txBody>
          <a:bodyPr vert="horz" lIns="402313" tIns="201158" rIns="402313" bIns="201158" rtlCol="0"/>
          <a:lstStyle>
            <a:lvl1pPr algn="r">
              <a:defRPr sz="5400"/>
            </a:lvl1pPr>
          </a:lstStyle>
          <a:p>
            <a:fld id="{596C1578-6C17-4676-AD24-08A78F2986DF}" type="datetimeFigureOut">
              <a:rPr lang="en-US" smtClean="0"/>
              <a:t>3/18/2013</a:t>
            </a:fld>
            <a:endParaRPr lang="en-US" dirty="0"/>
          </a:p>
        </p:txBody>
      </p:sp>
      <p:sp>
        <p:nvSpPr>
          <p:cNvPr id="4" name="Footer Placeholder 3"/>
          <p:cNvSpPr>
            <a:spLocks noGrp="1"/>
          </p:cNvSpPr>
          <p:nvPr>
            <p:ph type="ftr" sz="quarter" idx="2"/>
          </p:nvPr>
        </p:nvSpPr>
        <p:spPr>
          <a:xfrm>
            <a:off x="0" y="36043635"/>
            <a:ext cx="14066520" cy="1903965"/>
          </a:xfrm>
          <a:prstGeom prst="rect">
            <a:avLst/>
          </a:prstGeom>
        </p:spPr>
        <p:txBody>
          <a:bodyPr vert="horz" lIns="402313" tIns="201158" rIns="402313" bIns="201158" rtlCol="0" anchor="b"/>
          <a:lstStyle>
            <a:lvl1pPr algn="l">
              <a:defRPr sz="5400"/>
            </a:lvl1pPr>
          </a:lstStyle>
          <a:p>
            <a:endParaRPr lang="en-US" dirty="0"/>
          </a:p>
        </p:txBody>
      </p:sp>
      <p:sp>
        <p:nvSpPr>
          <p:cNvPr id="5" name="Slide Number Placeholder 4"/>
          <p:cNvSpPr>
            <a:spLocks noGrp="1"/>
          </p:cNvSpPr>
          <p:nvPr>
            <p:ph type="sldNum" sz="quarter" idx="3"/>
          </p:nvPr>
        </p:nvSpPr>
        <p:spPr>
          <a:xfrm>
            <a:off x="18387167" y="36043635"/>
            <a:ext cx="14066520" cy="1903965"/>
          </a:xfrm>
          <a:prstGeom prst="rect">
            <a:avLst/>
          </a:prstGeom>
        </p:spPr>
        <p:txBody>
          <a:bodyPr vert="horz" lIns="402313" tIns="201158" rIns="402313" bIns="201158" rtlCol="0" anchor="b"/>
          <a:lstStyle>
            <a:lvl1pPr algn="r">
              <a:defRPr sz="5400"/>
            </a:lvl1pPr>
          </a:lstStyle>
          <a:p>
            <a:fld id="{BD073341-0C02-406F-8CDB-0C5DF097D5EC}" type="slidenum">
              <a:rPr lang="en-US" smtClean="0"/>
              <a:t>‹#›</a:t>
            </a:fld>
            <a:endParaRPr lang="en-US" dirty="0"/>
          </a:p>
        </p:txBody>
      </p:sp>
    </p:spTree>
    <p:extLst>
      <p:ext uri="{BB962C8B-B14F-4D97-AF65-F5344CB8AC3E}">
        <p14:creationId xmlns:p14="http://schemas.microsoft.com/office/powerpoint/2010/main" val="207180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1897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8386425" y="0"/>
            <a:ext cx="14066838" cy="1897063"/>
          </a:xfrm>
          <a:prstGeom prst="rect">
            <a:avLst/>
          </a:prstGeom>
        </p:spPr>
        <p:txBody>
          <a:bodyPr vert="horz" lIns="91440" tIns="45720" rIns="91440" bIns="45720" rtlCol="0"/>
          <a:lstStyle>
            <a:lvl1pPr algn="r">
              <a:defRPr sz="1200"/>
            </a:lvl1pPr>
          </a:lstStyle>
          <a:p>
            <a:fld id="{B18FFD5A-EAB4-4609-A9C7-780944D14B1A}" type="datetimeFigureOut">
              <a:rPr lang="en-US" smtClean="0"/>
              <a:t>3/18/2013</a:t>
            </a:fld>
            <a:endParaRPr lang="en-US"/>
          </a:p>
        </p:txBody>
      </p:sp>
      <p:sp>
        <p:nvSpPr>
          <p:cNvPr id="4" name="Slide Image Placeholder 3"/>
          <p:cNvSpPr>
            <a:spLocks noGrp="1" noRot="1" noChangeAspect="1"/>
          </p:cNvSpPr>
          <p:nvPr>
            <p:ph type="sldImg" idx="2"/>
          </p:nvPr>
        </p:nvSpPr>
        <p:spPr>
          <a:xfrm>
            <a:off x="10893425" y="2846388"/>
            <a:ext cx="10674350" cy="14230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246438" y="18024475"/>
            <a:ext cx="25968325" cy="170767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6044188"/>
            <a:ext cx="14066838" cy="1897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8386425" y="36044188"/>
            <a:ext cx="14066838" cy="1897062"/>
          </a:xfrm>
          <a:prstGeom prst="rect">
            <a:avLst/>
          </a:prstGeom>
        </p:spPr>
        <p:txBody>
          <a:bodyPr vert="horz" lIns="91440" tIns="45720" rIns="91440" bIns="45720" rtlCol="0" anchor="b"/>
          <a:lstStyle>
            <a:lvl1pPr algn="r">
              <a:defRPr sz="1200"/>
            </a:lvl1pPr>
          </a:lstStyle>
          <a:p>
            <a:fld id="{85FEEA93-E544-49AF-95E8-181F1646019F}" type="slidenum">
              <a:rPr lang="en-US" smtClean="0"/>
              <a:t>‹#›</a:t>
            </a:fld>
            <a:endParaRPr lang="en-US"/>
          </a:p>
        </p:txBody>
      </p:sp>
    </p:spTree>
    <p:extLst>
      <p:ext uri="{BB962C8B-B14F-4D97-AF65-F5344CB8AC3E}">
        <p14:creationId xmlns:p14="http://schemas.microsoft.com/office/powerpoint/2010/main" val="351697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7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287231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255296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464739"/>
            <a:ext cx="617220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464739"/>
            <a:ext cx="1805940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59458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124342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72"/>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3897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8534403"/>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8534403"/>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418446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77"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133528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377841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6051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69"/>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7653869"/>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47825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dirty="0"/>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FA17F-E91C-AA48-A8EC-856B52F737C5}" type="datetimeFigureOut">
              <a:rPr lang="en-US" smtClean="0"/>
              <a:t>3/18/2013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618D0F-9503-9346-AA48-1050CDEA393C}" type="slidenum">
              <a:rPr lang="en-US" smtClean="0"/>
              <a:t>‹#›</a:t>
            </a:fld>
            <a:endParaRPr lang="en-US" dirty="0"/>
          </a:p>
        </p:txBody>
      </p:sp>
    </p:spTree>
    <p:extLst>
      <p:ext uri="{BB962C8B-B14F-4D97-AF65-F5344CB8AC3E}">
        <p14:creationId xmlns:p14="http://schemas.microsoft.com/office/powerpoint/2010/main" val="188620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03"/>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36"/>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28CFA17F-E91C-AA48-A8EC-856B52F737C5}" type="datetimeFigureOut">
              <a:rPr lang="en-US" smtClean="0"/>
              <a:t>3/18/2013</a:t>
            </a:fld>
            <a:endParaRPr lang="en-US" dirty="0"/>
          </a:p>
        </p:txBody>
      </p:sp>
      <p:sp>
        <p:nvSpPr>
          <p:cNvPr id="5" name="Footer Placeholder 4"/>
          <p:cNvSpPr>
            <a:spLocks noGrp="1"/>
          </p:cNvSpPr>
          <p:nvPr>
            <p:ph type="ftr" sz="quarter" idx="3"/>
          </p:nvPr>
        </p:nvSpPr>
        <p:spPr>
          <a:xfrm>
            <a:off x="9372600" y="33900536"/>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659600" y="33900536"/>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92618D0F-9503-9346-AA48-1050CDEA393C}" type="slidenum">
              <a:rPr lang="en-US" smtClean="0"/>
              <a:t>‹#›</a:t>
            </a:fld>
            <a:endParaRPr lang="en-US" dirty="0"/>
          </a:p>
        </p:txBody>
      </p:sp>
    </p:spTree>
    <p:extLst>
      <p:ext uri="{BB962C8B-B14F-4D97-AF65-F5344CB8AC3E}">
        <p14:creationId xmlns:p14="http://schemas.microsoft.com/office/powerpoint/2010/main" val="12598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8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698" y="220992"/>
            <a:ext cx="7698157" cy="4195496"/>
          </a:xfrm>
          <a:prstGeom prst="rect">
            <a:avLst/>
          </a:prstGeom>
        </p:spPr>
      </p:pic>
      <p:sp>
        <p:nvSpPr>
          <p:cNvPr id="41" name="Rectangle 40"/>
          <p:cNvSpPr/>
          <p:nvPr/>
        </p:nvSpPr>
        <p:spPr>
          <a:xfrm>
            <a:off x="0" y="13370545"/>
            <a:ext cx="27431999" cy="23205455"/>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35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3"/>
          <a:stretch>
            <a:fillRect/>
          </a:stretch>
        </p:blipFill>
        <p:spPr>
          <a:xfrm>
            <a:off x="15875000" y="22069977"/>
            <a:ext cx="10923954" cy="2517630"/>
          </a:xfrm>
          <a:prstGeom prst="rect">
            <a:avLst/>
          </a:prstGeom>
        </p:spPr>
      </p:pic>
      <p:sp>
        <p:nvSpPr>
          <p:cNvPr id="14" name="Right Arrow 13"/>
          <p:cNvSpPr/>
          <p:nvPr/>
        </p:nvSpPr>
        <p:spPr>
          <a:xfrm>
            <a:off x="1304783" y="13687205"/>
            <a:ext cx="15108698" cy="633815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itle 1"/>
          <p:cNvSpPr txBox="1">
            <a:spLocks/>
          </p:cNvSpPr>
          <p:nvPr/>
        </p:nvSpPr>
        <p:spPr bwMode="auto">
          <a:xfrm>
            <a:off x="2667000" y="355602"/>
            <a:ext cx="22428200" cy="2159000"/>
          </a:xfrm>
          <a:prstGeom prst="rect">
            <a:avLst/>
          </a:prstGeom>
        </p:spPr>
        <p:txBody>
          <a:bodyPr>
            <a:normAutofit/>
          </a:bodyPr>
          <a:lstStyle>
            <a:lvl1pPr algn="ctr" defTabSz="1828800" rtl="0" eaLnBrk="1" latinLnBrk="0" hangingPunct="1">
              <a:spcBef>
                <a:spcPct val="0"/>
              </a:spcBef>
              <a:buNone/>
              <a:defRPr sz="17600" kern="1200">
                <a:solidFill>
                  <a:schemeClr val="tx1"/>
                </a:solidFill>
                <a:latin typeface="+mj-lt"/>
                <a:ea typeface="+mj-ea"/>
                <a:cs typeface="+mj-cs"/>
              </a:defRPr>
            </a:lvl1pPr>
          </a:lstStyle>
          <a:p>
            <a:r>
              <a:rPr lang="en-US" sz="8000" b="1" dirty="0" smtClean="0"/>
              <a:t>Phishing, Spear Phishing, and what to do about it.</a:t>
            </a:r>
            <a:endParaRPr lang="en-US" sz="8000" b="1" dirty="0">
              <a:latin typeface="Arial" charset="0"/>
              <a:ea typeface="ＭＳ Ｐゴシック" pitchFamily="96" charset="-128"/>
            </a:endParaRPr>
          </a:p>
        </p:txBody>
      </p:sp>
      <p:sp>
        <p:nvSpPr>
          <p:cNvPr id="3" name="Subtitle 2"/>
          <p:cNvSpPr txBox="1">
            <a:spLocks/>
          </p:cNvSpPr>
          <p:nvPr/>
        </p:nvSpPr>
        <p:spPr>
          <a:xfrm>
            <a:off x="9653465" y="2854848"/>
            <a:ext cx="10375900" cy="1479818"/>
          </a:xfrm>
          <a:prstGeom prst="rect">
            <a:avLst/>
          </a:prstGeom>
        </p:spPr>
        <p:txBody>
          <a:bodyPr>
            <a:normAutofit/>
          </a:bodyPr>
          <a:lst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a:lstStyle>
          <a:p>
            <a:pPr marL="0" indent="0">
              <a:buNone/>
            </a:pPr>
            <a:r>
              <a:rPr lang="en-US" sz="4400" dirty="0" smtClean="0">
                <a:latin typeface="Arial" charset="0"/>
                <a:ea typeface="ＭＳ Ｐゴシック" pitchFamily="96" charset="-128"/>
              </a:rPr>
              <a:t>Mark Berman  |  Angelo Santabarbara</a:t>
            </a:r>
            <a:br>
              <a:rPr lang="en-US" sz="4400" dirty="0" smtClean="0">
                <a:latin typeface="Arial" charset="0"/>
                <a:ea typeface="ＭＳ Ｐゴシック" pitchFamily="96" charset="-128"/>
              </a:rPr>
            </a:br>
            <a:r>
              <a:rPr lang="en-US" sz="4400" dirty="0" smtClean="0">
                <a:latin typeface="Arial" charset="0"/>
                <a:ea typeface="ＭＳ Ｐゴシック" pitchFamily="96" charset="-128"/>
              </a:rPr>
              <a:t>March 13, 2013</a:t>
            </a:r>
          </a:p>
        </p:txBody>
      </p:sp>
      <p:sp>
        <p:nvSpPr>
          <p:cNvPr id="10" name="Rectangle 9"/>
          <p:cNvSpPr/>
          <p:nvPr/>
        </p:nvSpPr>
        <p:spPr>
          <a:xfrm>
            <a:off x="0" y="4701463"/>
            <a:ext cx="27432000" cy="726827"/>
          </a:xfrm>
          <a:prstGeom prst="rect">
            <a:avLst/>
          </a:prstGeom>
        </p:spPr>
        <p:style>
          <a:lnRef idx="1">
            <a:schemeClr val="accent3"/>
          </a:lnRef>
          <a:fillRef idx="1002">
            <a:schemeClr val="dk2"/>
          </a:fillRef>
          <a:effectRef idx="2">
            <a:schemeClr val="accent3"/>
          </a:effectRef>
          <a:fontRef idx="minor">
            <a:schemeClr val="lt1"/>
          </a:fontRef>
        </p:style>
        <p:txBody>
          <a:bodyPr rtlCol="0" anchor="ctr"/>
          <a:lstStyle/>
          <a:p>
            <a:pPr algn="ctr"/>
            <a:endParaRPr lang="en-US" dirty="0"/>
          </a:p>
        </p:txBody>
      </p:sp>
      <p:sp>
        <p:nvSpPr>
          <p:cNvPr id="23" name="Content Placeholder 2"/>
          <p:cNvSpPr txBox="1">
            <a:spLocks/>
          </p:cNvSpPr>
          <p:nvPr/>
        </p:nvSpPr>
        <p:spPr>
          <a:xfrm>
            <a:off x="927101" y="6111244"/>
            <a:ext cx="12718562" cy="7259301"/>
          </a:xfrm>
          <a:prstGeom prst="rect">
            <a:avLst/>
          </a:prstGeom>
          <a:noFill/>
        </p:spPr>
        <p:txBody>
          <a:bodyPr vert="horz" lIns="365760" tIns="182880" rIns="365760" bIns="182880" rtlCol="0">
            <a:normAutofit/>
          </a:bodyPr>
          <a:lst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a:lstStyle>
          <a:p>
            <a:pPr marL="0" indent="0">
              <a:buFont typeface="Arial"/>
              <a:buNone/>
            </a:pPr>
            <a:r>
              <a:rPr lang="en-US" sz="4800" dirty="0" smtClean="0">
                <a:latin typeface="Arial" charset="0"/>
                <a:ea typeface="ＭＳ Ｐゴシック" pitchFamily="96" charset="-128"/>
              </a:rPr>
              <a:t>Abstract</a:t>
            </a:r>
            <a:endParaRPr lang="en-US" sz="4800" dirty="0" smtClean="0"/>
          </a:p>
          <a:p>
            <a:pPr marL="0" indent="0">
              <a:buFont typeface="Arial"/>
              <a:buNone/>
            </a:pPr>
            <a:endParaRPr lang="en-US" sz="2400" dirty="0" smtClean="0"/>
          </a:p>
          <a:p>
            <a:pPr marL="0" indent="0">
              <a:buFont typeface="Arial"/>
              <a:buNone/>
            </a:pPr>
            <a:r>
              <a:rPr lang="en-US" sz="3600" dirty="0" smtClean="0"/>
              <a:t>There has been a dramatic increase in phishing and other hacker attacks this year. Many in our communities have fallen prey to identity theft attacks, have had their e-mail accounts compromised, or have been tricked into downloading malware onto their machines, which has spurred a great deal of discussion among security professionals trying to figure out how to handle the problem. Siena College has taken a multipronged strategy, educational as well as technical. This session will present Siena's approach, detail how successful we have been, and survey approaches used by other institutions.</a:t>
            </a:r>
            <a:endParaRPr lang="en-US" sz="3600" dirty="0" smtClean="0">
              <a:latin typeface="Arial" charset="0"/>
              <a:ea typeface="ＭＳ Ｐゴシック" pitchFamily="96" charset="-128"/>
            </a:endParaRPr>
          </a:p>
        </p:txBody>
      </p:sp>
      <p:sp>
        <p:nvSpPr>
          <p:cNvPr id="24" name="TextBox 23"/>
          <p:cNvSpPr txBox="1"/>
          <p:nvPr/>
        </p:nvSpPr>
        <p:spPr>
          <a:xfrm>
            <a:off x="14841415" y="6014685"/>
            <a:ext cx="11957539" cy="7355860"/>
          </a:xfrm>
          <a:prstGeom prst="rect">
            <a:avLst/>
          </a:prstGeom>
          <a:noFill/>
        </p:spPr>
        <p:txBody>
          <a:bodyPr wrap="square" rtlCol="0">
            <a:spAutoFit/>
          </a:bodyPr>
          <a:lstStyle/>
          <a:p>
            <a:pPr algn="ctr"/>
            <a:r>
              <a:rPr lang="en-US" b="1" dirty="0" smtClean="0"/>
              <a:t>What Are We </a:t>
            </a:r>
          </a:p>
          <a:p>
            <a:pPr algn="ctr"/>
            <a:r>
              <a:rPr lang="en-US" b="1" dirty="0" smtClean="0"/>
              <a:t>DOING</a:t>
            </a:r>
          </a:p>
          <a:p>
            <a:pPr algn="ctr"/>
            <a:r>
              <a:rPr lang="en-US" b="1" dirty="0" smtClean="0"/>
              <a:t>About it?</a:t>
            </a:r>
          </a:p>
          <a:p>
            <a:pPr algn="ctr"/>
            <a:endParaRPr lang="en-US" sz="4000" dirty="0"/>
          </a:p>
          <a:p>
            <a:pPr algn="ctr"/>
            <a:r>
              <a:rPr lang="en-US" dirty="0" smtClean="0"/>
              <a:t>Technical Solutions,</a:t>
            </a:r>
            <a:br>
              <a:rPr lang="en-US" dirty="0" smtClean="0"/>
            </a:br>
            <a:r>
              <a:rPr lang="en-US" dirty="0" smtClean="0"/>
              <a:t>Timely Notifications,</a:t>
            </a:r>
          </a:p>
          <a:p>
            <a:pPr algn="ctr"/>
            <a:r>
              <a:rPr lang="en-US" dirty="0" smtClean="0"/>
              <a:t>&amp; Awareness Training</a:t>
            </a:r>
            <a:endParaRPr lang="en-US" dirty="0"/>
          </a:p>
        </p:txBody>
      </p:sp>
      <p:sp>
        <p:nvSpPr>
          <p:cNvPr id="25" name="Content Placeholder 2"/>
          <p:cNvSpPr txBox="1">
            <a:spLocks/>
          </p:cNvSpPr>
          <p:nvPr/>
        </p:nvSpPr>
        <p:spPr>
          <a:xfrm>
            <a:off x="984742" y="14047770"/>
            <a:ext cx="12590585" cy="7737232"/>
          </a:xfrm>
          <a:prstGeom prst="rect">
            <a:avLst/>
          </a:prstGeom>
          <a:noFill/>
        </p:spPr>
        <p:txBody>
          <a:bodyPr vert="horz" lIns="365760" tIns="182880" rIns="365760" bIns="182880" rtlCol="0">
            <a:normAutofit lnSpcReduction="10000"/>
          </a:bodyPr>
          <a:lst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a:lstStyle>
          <a:p>
            <a:pPr marL="0" indent="0">
              <a:buFont typeface="Arial"/>
              <a:buNone/>
            </a:pPr>
            <a:r>
              <a:rPr lang="en-US" sz="4800" dirty="0">
                <a:solidFill>
                  <a:srgbClr val="4C4C4F"/>
                </a:solidFill>
                <a:latin typeface="Arial" charset="0"/>
                <a:ea typeface="ＭＳ Ｐゴシック" pitchFamily="96" charset="-128"/>
                <a:cs typeface="Arial"/>
              </a:rPr>
              <a:t>Traditional Phishing Response/Prevention</a:t>
            </a:r>
          </a:p>
          <a:p>
            <a:endParaRPr lang="en-US" sz="2400" dirty="0" smtClean="0">
              <a:latin typeface="Arial" charset="0"/>
              <a:ea typeface="ＭＳ Ｐゴシック" pitchFamily="96" charset="-128"/>
            </a:endParaRPr>
          </a:p>
          <a:p>
            <a:pPr marL="230188" indent="-230188" defTabSz="457200" fontAlgn="base">
              <a:spcAft>
                <a:spcPct val="0"/>
              </a:spcAft>
              <a:buClr>
                <a:srgbClr val="004A72"/>
              </a:buClr>
              <a:buSzPct val="80000"/>
              <a:buFont typeface="Wingdings" pitchFamily="96" charset="2"/>
              <a:buChar char="§"/>
            </a:pPr>
            <a:r>
              <a:rPr lang="en-US" sz="3300" dirty="0">
                <a:solidFill>
                  <a:srgbClr val="4C4C4F"/>
                </a:solidFill>
                <a:latin typeface="Arial" charset="0"/>
                <a:ea typeface="ＭＳ Ｐゴシック" pitchFamily="96" charset="-128"/>
                <a:cs typeface="Arial"/>
              </a:rPr>
              <a:t>Not proactive</a:t>
            </a:r>
          </a:p>
          <a:p>
            <a:pPr marL="230188" indent="-230188" defTabSz="457200" fontAlgn="base">
              <a:spcAft>
                <a:spcPct val="0"/>
              </a:spcAft>
              <a:buClr>
                <a:srgbClr val="004A72"/>
              </a:buClr>
              <a:buSzPct val="80000"/>
              <a:buFont typeface="Wingdings" pitchFamily="96" charset="2"/>
              <a:buChar char="§"/>
            </a:pPr>
            <a:r>
              <a:rPr lang="en-US" sz="3300" dirty="0">
                <a:solidFill>
                  <a:srgbClr val="4C4C4F"/>
                </a:solidFill>
                <a:latin typeface="Arial" charset="0"/>
                <a:ea typeface="ＭＳ Ｐゴシック" pitchFamily="96" charset="-128"/>
                <a:cs typeface="Arial"/>
              </a:rPr>
              <a:t>Collected phishing samples, analyzed, blocked at firewall by blocking domain/site (such as Google form)</a:t>
            </a:r>
          </a:p>
          <a:p>
            <a:pPr marL="230188" indent="-230188" defTabSz="457200" fontAlgn="base">
              <a:spcAft>
                <a:spcPct val="0"/>
              </a:spcAft>
              <a:buClr>
                <a:srgbClr val="004A72"/>
              </a:buClr>
              <a:buSzPct val="80000"/>
              <a:buFont typeface="Wingdings" pitchFamily="96" charset="2"/>
              <a:buChar char="§"/>
            </a:pPr>
            <a:r>
              <a:rPr lang="en-US" sz="3300" dirty="0">
                <a:solidFill>
                  <a:srgbClr val="4C4C4F"/>
                </a:solidFill>
                <a:latin typeface="Arial" charset="0"/>
                <a:ea typeface="ＭＳ Ｐゴシック" pitchFamily="96" charset="-128"/>
                <a:cs typeface="Arial"/>
              </a:rPr>
              <a:t>Monitored e-mail queues for suspicious activities to identify compromised accounts to disable</a:t>
            </a:r>
          </a:p>
          <a:p>
            <a:pPr marL="230188" indent="-230188" defTabSz="457200" fontAlgn="base">
              <a:spcAft>
                <a:spcPct val="0"/>
              </a:spcAft>
              <a:buClr>
                <a:srgbClr val="004A72"/>
              </a:buClr>
              <a:buSzPct val="80000"/>
              <a:buFont typeface="Wingdings" pitchFamily="96" charset="2"/>
              <a:buChar char="§"/>
            </a:pPr>
            <a:r>
              <a:rPr lang="en-US" sz="3300" dirty="0">
                <a:solidFill>
                  <a:srgbClr val="4C4C4F"/>
                </a:solidFill>
                <a:latin typeface="Arial" charset="0"/>
                <a:ea typeface="ＭＳ Ｐゴシック" pitchFamily="96" charset="-128"/>
                <a:cs typeface="Arial"/>
              </a:rPr>
              <a:t>Notify user and informally educate user on prevention</a:t>
            </a:r>
          </a:p>
          <a:p>
            <a:pPr marL="0" indent="0">
              <a:buNone/>
            </a:pPr>
            <a:endParaRPr lang="en-US" sz="3600" dirty="0" smtClean="0">
              <a:latin typeface="Arial" charset="0"/>
              <a:ea typeface="ＭＳ Ｐゴシック" pitchFamily="96" charset="-128"/>
            </a:endParaRPr>
          </a:p>
          <a:p>
            <a:pPr marL="0" indent="0">
              <a:buFont typeface="Arial"/>
              <a:buNone/>
            </a:pPr>
            <a:r>
              <a:rPr lang="en-US" sz="3300" dirty="0" smtClean="0">
                <a:latin typeface="Arial" charset="0"/>
                <a:ea typeface="ＭＳ Ｐゴシック" pitchFamily="96" charset="-128"/>
              </a:rPr>
              <a:t>RESULT:  </a:t>
            </a:r>
            <a:r>
              <a:rPr lang="en-US" sz="3400" dirty="0" smtClean="0">
                <a:latin typeface="Arial" charset="0"/>
                <a:ea typeface="ＭＳ Ｐゴシック" pitchFamily="96" charset="-128"/>
              </a:rPr>
              <a:t>Number of compromised accounts continued to grow and hit an all time high in September 2012.  Sophisticated spear phishing attacks were harder for users to identify as malicious content and increasing in number.</a:t>
            </a:r>
          </a:p>
          <a:p>
            <a:endParaRPr lang="en-US" sz="2400" dirty="0" smtClean="0">
              <a:latin typeface="Arial" charset="0"/>
              <a:ea typeface="ＭＳ Ｐゴシック" pitchFamily="96" charset="-128"/>
            </a:endParaRPr>
          </a:p>
        </p:txBody>
      </p:sp>
      <p:sp>
        <p:nvSpPr>
          <p:cNvPr id="29" name="Content Placeholder 2"/>
          <p:cNvSpPr txBox="1">
            <a:spLocks/>
          </p:cNvSpPr>
          <p:nvPr/>
        </p:nvSpPr>
        <p:spPr bwMode="auto">
          <a:xfrm>
            <a:off x="15875000" y="14078307"/>
            <a:ext cx="10923953" cy="7666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96" charset="2"/>
              <a:buNone/>
            </a:pPr>
            <a:r>
              <a:rPr lang="en-US" sz="4400" dirty="0" smtClean="0">
                <a:latin typeface="Arial" charset="0"/>
                <a:ea typeface="ＭＳ Ｐゴシック" pitchFamily="96" charset="-128"/>
              </a:rPr>
              <a:t>Evolving Phishing Response/Prevention</a:t>
            </a:r>
          </a:p>
          <a:p>
            <a:pPr eaLnBrk="1" hangingPunct="1"/>
            <a:endParaRPr lang="en-US" dirty="0" smtClean="0">
              <a:latin typeface="Arial" charset="0"/>
              <a:ea typeface="ＭＳ Ｐゴシック" pitchFamily="96" charset="-128"/>
            </a:endParaRPr>
          </a:p>
          <a:p>
            <a:pPr eaLnBrk="1" hangingPunct="1"/>
            <a:r>
              <a:rPr lang="en-US" sz="3300" dirty="0">
                <a:latin typeface="Arial" charset="0"/>
                <a:ea typeface="ＭＳ Ｐゴシック" pitchFamily="96" charset="-128"/>
              </a:rPr>
              <a:t>Main Objectives</a:t>
            </a:r>
          </a:p>
          <a:p>
            <a:pPr lvl="2" eaLnBrk="1" hangingPunct="1"/>
            <a:r>
              <a:rPr lang="en-US" sz="3300" dirty="0">
                <a:latin typeface="Arial" charset="0"/>
                <a:ea typeface="ＭＳ Ｐゴシック" pitchFamily="96" charset="-128"/>
              </a:rPr>
              <a:t>Formal notifications and preliminary education</a:t>
            </a:r>
          </a:p>
          <a:p>
            <a:pPr lvl="2" eaLnBrk="1" hangingPunct="1"/>
            <a:r>
              <a:rPr lang="en-US" sz="3300" dirty="0">
                <a:latin typeface="Arial" charset="0"/>
                <a:ea typeface="ＭＳ Ｐゴシック" pitchFamily="96" charset="-128"/>
              </a:rPr>
              <a:t>Proactive technical prevention</a:t>
            </a:r>
          </a:p>
          <a:p>
            <a:pPr lvl="2" eaLnBrk="1" hangingPunct="1"/>
            <a:r>
              <a:rPr lang="en-US" sz="3300" dirty="0">
                <a:latin typeface="Arial" charset="0"/>
                <a:ea typeface="ＭＳ Ｐゴシック" pitchFamily="96" charset="-128"/>
              </a:rPr>
              <a:t>Participation in phishing identification systems to bring known phishing attacks to light in the security community</a:t>
            </a:r>
          </a:p>
          <a:p>
            <a:pPr lvl="2" eaLnBrk="1" hangingPunct="1"/>
            <a:r>
              <a:rPr lang="en-US" sz="3300" dirty="0">
                <a:latin typeface="Arial" charset="0"/>
                <a:ea typeface="ＭＳ Ｐゴシック" pitchFamily="96" charset="-128"/>
              </a:rPr>
              <a:t>Education during detected/intercepted activity</a:t>
            </a:r>
          </a:p>
          <a:p>
            <a:pPr lvl="2" eaLnBrk="1" hangingPunct="1"/>
            <a:r>
              <a:rPr lang="en-US" sz="3300" dirty="0">
                <a:latin typeface="Arial" charset="0"/>
                <a:ea typeface="ＭＳ Ｐゴシック" pitchFamily="96" charset="-128"/>
              </a:rPr>
              <a:t>Formal education requirement for re-enabling compromised accounts</a:t>
            </a:r>
          </a:p>
        </p:txBody>
      </p:sp>
      <p:sp>
        <p:nvSpPr>
          <p:cNvPr id="30" name="Content Placeholder 2"/>
          <p:cNvSpPr txBox="1">
            <a:spLocks/>
          </p:cNvSpPr>
          <p:nvPr/>
        </p:nvSpPr>
        <p:spPr bwMode="auto">
          <a:xfrm>
            <a:off x="984741" y="22069977"/>
            <a:ext cx="1259058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96" charset="2"/>
              <a:buNone/>
            </a:pPr>
            <a:r>
              <a:rPr lang="en-US" sz="4800" dirty="0" smtClean="0">
                <a:latin typeface="Arial" charset="0"/>
                <a:ea typeface="ＭＳ Ｐゴシック" pitchFamily="96" charset="-128"/>
              </a:rPr>
              <a:t>Proactive Technical Prevention</a:t>
            </a:r>
          </a:p>
          <a:p>
            <a:pPr eaLnBrk="1" hangingPunct="1"/>
            <a:endParaRPr lang="en-US" dirty="0" smtClean="0">
              <a:latin typeface="Arial" charset="0"/>
              <a:ea typeface="ＭＳ Ｐゴシック" pitchFamily="96" charset="-128"/>
            </a:endParaRPr>
          </a:p>
          <a:p>
            <a:pPr eaLnBrk="1" hangingPunct="1"/>
            <a:r>
              <a:rPr lang="en-US" sz="3300" dirty="0" smtClean="0">
                <a:latin typeface="Arial" charset="0"/>
                <a:ea typeface="ＭＳ Ｐゴシック" pitchFamily="96" charset="-128"/>
              </a:rPr>
              <a:t>Update DNS forwarders on Active Directory DNS servers to OpenDNS</a:t>
            </a:r>
          </a:p>
          <a:p>
            <a:pPr lvl="2" eaLnBrk="1" hangingPunct="1"/>
            <a:r>
              <a:rPr lang="en-US" sz="3300" dirty="0" smtClean="0">
                <a:latin typeface="Arial" charset="0"/>
                <a:ea typeface="ＭＳ Ｐゴシック" pitchFamily="96" charset="-128"/>
              </a:rPr>
              <a:t>Blocks known phishing hosts, botnets, and typosquatters at no cost based on constantly updated security community definitions as well as community driven PhishTank service.</a:t>
            </a:r>
          </a:p>
          <a:p>
            <a:pPr lvl="2" eaLnBrk="1" hangingPunct="1"/>
            <a:r>
              <a:rPr lang="en-US" sz="3300" dirty="0" smtClean="0">
                <a:latin typeface="Arial" charset="0"/>
                <a:ea typeface="ＭＳ Ｐゴシック" pitchFamily="96" charset="-128"/>
              </a:rPr>
              <a:t>Faster DNS response than most ISP DNS servers</a:t>
            </a:r>
          </a:p>
          <a:p>
            <a:pPr lvl="2" eaLnBrk="1" hangingPunct="1"/>
            <a:r>
              <a:rPr lang="en-US" sz="3300" dirty="0" smtClean="0">
                <a:latin typeface="Arial" charset="0"/>
                <a:ea typeface="ＭＳ Ｐゴシック" pitchFamily="96" charset="-128"/>
              </a:rPr>
              <a:t>Customizable intercept pages</a:t>
            </a:r>
          </a:p>
          <a:p>
            <a:pPr lvl="2" eaLnBrk="1" hangingPunct="1"/>
            <a:r>
              <a:rPr lang="en-US" sz="3300" dirty="0" smtClean="0">
                <a:latin typeface="Arial" charset="0"/>
                <a:ea typeface="ＭＳ Ｐゴシック" pitchFamily="96" charset="-128"/>
              </a:rPr>
              <a:t>Reporting on DNS requests, phishing requests, and botnet requests</a:t>
            </a:r>
          </a:p>
        </p:txBody>
      </p:sp>
      <p:sp>
        <p:nvSpPr>
          <p:cNvPr id="31" name="Content Placeholder 2"/>
          <p:cNvSpPr txBox="1">
            <a:spLocks/>
          </p:cNvSpPr>
          <p:nvPr/>
        </p:nvSpPr>
        <p:spPr bwMode="auto">
          <a:xfrm>
            <a:off x="984742" y="30198639"/>
            <a:ext cx="12590584" cy="6377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96" charset="2"/>
              <a:buNone/>
            </a:pPr>
            <a:r>
              <a:rPr lang="en-US" sz="4800" dirty="0" smtClean="0">
                <a:latin typeface="Arial" charset="0"/>
                <a:ea typeface="ＭＳ Ｐゴシック" pitchFamily="96" charset="-128"/>
              </a:rPr>
              <a:t>Participation in Phishing Identification</a:t>
            </a:r>
          </a:p>
          <a:p>
            <a:pPr eaLnBrk="1" hangingPunct="1"/>
            <a:endParaRPr lang="en-US" dirty="0" smtClean="0">
              <a:latin typeface="Arial" charset="0"/>
              <a:ea typeface="ＭＳ Ｐゴシック" pitchFamily="96" charset="-128"/>
            </a:endParaRPr>
          </a:p>
          <a:p>
            <a:pPr eaLnBrk="1" hangingPunct="1"/>
            <a:r>
              <a:rPr lang="en-US" sz="3300" dirty="0" smtClean="0">
                <a:latin typeface="Arial" charset="0"/>
                <a:ea typeface="ＭＳ Ｐゴシック" pitchFamily="96" charset="-128"/>
              </a:rPr>
              <a:t>Process in place for help desk and system admins to report phishing/spear phishing attacks to PhishTank and Google’s Report Phishing</a:t>
            </a:r>
          </a:p>
          <a:p>
            <a:pPr eaLnBrk="1" hangingPunct="1"/>
            <a:r>
              <a:rPr lang="en-US" sz="3300" dirty="0" smtClean="0">
                <a:latin typeface="Arial" charset="0"/>
                <a:ea typeface="ＭＳ Ｐゴシック" pitchFamily="96" charset="-128"/>
              </a:rPr>
              <a:t>PhishTank is community driven and used by many of the biggest security providers as well as OpenDNS</a:t>
            </a:r>
          </a:p>
          <a:p>
            <a:pPr eaLnBrk="1" hangingPunct="1"/>
            <a:r>
              <a:rPr lang="en-US" sz="3300" dirty="0" smtClean="0">
                <a:latin typeface="Arial" charset="0"/>
                <a:ea typeface="ＭＳ Ｐゴシック" pitchFamily="96" charset="-128"/>
              </a:rPr>
              <a:t>Having multiple reports and verification of phishing sites aids in getting phishing sites blocked and taken offline</a:t>
            </a:r>
          </a:p>
          <a:p>
            <a:pPr eaLnBrk="1" hangingPunct="1"/>
            <a:r>
              <a:rPr lang="en-US" sz="3300" dirty="0" smtClean="0">
                <a:latin typeface="Arial" charset="0"/>
                <a:ea typeface="ＭＳ Ｐゴシック" pitchFamily="96" charset="-128"/>
              </a:rPr>
              <a:t>Reporting to Google will increase timely marking of delivered phishing e-mails to be labeled as such in Gmail.</a:t>
            </a:r>
          </a:p>
        </p:txBody>
      </p:sp>
      <p:sp>
        <p:nvSpPr>
          <p:cNvPr id="32" name="TextBox 31"/>
          <p:cNvSpPr txBox="1"/>
          <p:nvPr/>
        </p:nvSpPr>
        <p:spPr>
          <a:xfrm>
            <a:off x="15875000" y="24745262"/>
            <a:ext cx="10923953" cy="4358116"/>
          </a:xfrm>
          <a:prstGeom prst="rect">
            <a:avLst/>
          </a:prstGeom>
          <a:noFill/>
        </p:spPr>
        <p:txBody>
          <a:bodyPr wrap="square" rtlCol="0">
            <a:spAutoFit/>
          </a:bodyPr>
          <a:lstStyle/>
          <a:p>
            <a:pPr marL="230188" indent="-230188" defTabSz="457200" fontAlgn="base">
              <a:spcBef>
                <a:spcPct val="20000"/>
              </a:spcBef>
              <a:spcAft>
                <a:spcPct val="0"/>
              </a:spcAft>
              <a:buClr>
                <a:srgbClr val="004A72"/>
              </a:buClr>
              <a:buSzPct val="80000"/>
              <a:buFont typeface="Wingdings" pitchFamily="96" charset="2"/>
              <a:buChar char="§"/>
            </a:pPr>
            <a:r>
              <a:rPr lang="en-US" sz="3300" dirty="0" smtClean="0">
                <a:solidFill>
                  <a:srgbClr val="4C4C4F"/>
                </a:solidFill>
                <a:latin typeface="Arial" charset="0"/>
                <a:ea typeface="ＭＳ Ｐゴシック" pitchFamily="96" charset="-128"/>
                <a:cs typeface="Arial"/>
              </a:rPr>
              <a:t>OpenDNS </a:t>
            </a:r>
            <a:r>
              <a:rPr lang="en-US" sz="3300" dirty="0">
                <a:solidFill>
                  <a:srgbClr val="4C4C4F"/>
                </a:solidFill>
                <a:latin typeface="Arial" charset="0"/>
                <a:ea typeface="ＭＳ Ｐゴシック" pitchFamily="96" charset="-128"/>
                <a:cs typeface="Arial"/>
              </a:rPr>
              <a:t>is the largest and most reliable recursive DNS service available providing a better Internet experience to more than 50 million Internet users around the world</a:t>
            </a:r>
            <a:r>
              <a:rPr lang="en-US" sz="3300" dirty="0" smtClean="0">
                <a:solidFill>
                  <a:srgbClr val="4C4C4F"/>
                </a:solidFill>
                <a:latin typeface="Arial" charset="0"/>
                <a:ea typeface="ＭＳ Ｐゴシック" pitchFamily="96" charset="-128"/>
                <a:cs typeface="Arial"/>
              </a:rPr>
              <a:t>.</a:t>
            </a:r>
            <a:endParaRPr lang="en-US" sz="3300" dirty="0">
              <a:solidFill>
                <a:srgbClr val="4C4C4F"/>
              </a:solidFill>
              <a:latin typeface="Arial" charset="0"/>
              <a:ea typeface="ＭＳ Ｐゴシック" pitchFamily="96" charset="-128"/>
              <a:cs typeface="Arial"/>
            </a:endParaRPr>
          </a:p>
          <a:p>
            <a:pPr marL="230188" indent="-230188" defTabSz="457200" fontAlgn="base">
              <a:spcBef>
                <a:spcPct val="20000"/>
              </a:spcBef>
              <a:spcAft>
                <a:spcPct val="0"/>
              </a:spcAft>
              <a:buClr>
                <a:srgbClr val="004A72"/>
              </a:buClr>
              <a:buSzPct val="80000"/>
              <a:buFont typeface="Wingdings" pitchFamily="96" charset="2"/>
              <a:buChar char="§"/>
            </a:pPr>
            <a:r>
              <a:rPr lang="en-US" sz="3300" dirty="0" smtClean="0">
                <a:solidFill>
                  <a:srgbClr val="4C4C4F"/>
                </a:solidFill>
                <a:latin typeface="Arial" charset="0"/>
                <a:ea typeface="ＭＳ Ｐゴシック" pitchFamily="96" charset="-128"/>
                <a:cs typeface="Arial"/>
              </a:rPr>
              <a:t>Utilize new methodologies </a:t>
            </a:r>
            <a:r>
              <a:rPr lang="en-US" sz="3300" dirty="0">
                <a:solidFill>
                  <a:srgbClr val="4C4C4F"/>
                </a:solidFill>
                <a:latin typeface="Arial" charset="0"/>
                <a:ea typeface="ＭＳ Ｐゴシック" pitchFamily="96" charset="-128"/>
                <a:cs typeface="Arial"/>
              </a:rPr>
              <a:t>to eradicate malware, botnets and phishing through DNS, and use the system to intelligently route our users around it. </a:t>
            </a:r>
          </a:p>
          <a:p>
            <a:pPr marL="230188" indent="-230188" defTabSz="457200" fontAlgn="base">
              <a:spcBef>
                <a:spcPct val="20000"/>
              </a:spcBef>
              <a:spcAft>
                <a:spcPct val="0"/>
              </a:spcAft>
              <a:buClr>
                <a:srgbClr val="004A72"/>
              </a:buClr>
              <a:buSzPct val="80000"/>
              <a:buFont typeface="Wingdings" pitchFamily="96" charset="2"/>
              <a:buChar char="§"/>
            </a:pPr>
            <a:r>
              <a:rPr lang="en-US" sz="3300" dirty="0">
                <a:solidFill>
                  <a:srgbClr val="4C4C4F"/>
                </a:solidFill>
                <a:latin typeface="Arial" charset="0"/>
                <a:ea typeface="ＭＳ Ｐゴシック" pitchFamily="96" charset="-128"/>
                <a:cs typeface="Arial"/>
              </a:rPr>
              <a:t>OpenDNS uses PhishTank to identify phishing sites.</a:t>
            </a:r>
          </a:p>
        </p:txBody>
      </p:sp>
      <p:pic>
        <p:nvPicPr>
          <p:cNvPr id="36" name="Picture 35"/>
          <p:cNvPicPr>
            <a:picLocks noChangeAspect="1"/>
          </p:cNvPicPr>
          <p:nvPr/>
        </p:nvPicPr>
        <p:blipFill>
          <a:blip r:embed="rId4"/>
          <a:stretch>
            <a:fillRect/>
          </a:stretch>
        </p:blipFill>
        <p:spPr>
          <a:xfrm>
            <a:off x="15874999" y="30198639"/>
            <a:ext cx="10923954" cy="6123361"/>
          </a:xfrm>
          <a:prstGeom prst="rect">
            <a:avLst/>
          </a:prstGeom>
        </p:spPr>
      </p:pic>
    </p:spTree>
    <p:extLst>
      <p:ext uri="{BB962C8B-B14F-4D97-AF65-F5344CB8AC3E}">
        <p14:creationId xmlns:p14="http://schemas.microsoft.com/office/powerpoint/2010/main" val="114589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bwMode="auto">
          <a:xfrm>
            <a:off x="984740" y="6303286"/>
            <a:ext cx="1259058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96" charset="2"/>
              <a:buNone/>
            </a:pPr>
            <a:r>
              <a:rPr lang="en-US" sz="4800" dirty="0" smtClean="0">
                <a:latin typeface="Arial" charset="0"/>
                <a:ea typeface="ＭＳ Ｐゴシック" pitchFamily="96" charset="-128"/>
              </a:rPr>
              <a:t>Education During Phishing Activity</a:t>
            </a:r>
          </a:p>
          <a:p>
            <a:pPr eaLnBrk="1" hangingPunct="1"/>
            <a:endParaRPr lang="en-US" dirty="0" smtClean="0">
              <a:latin typeface="Arial" charset="0"/>
              <a:ea typeface="ＭＳ Ｐゴシック" pitchFamily="96" charset="-128"/>
            </a:endParaRPr>
          </a:p>
          <a:p>
            <a:pPr eaLnBrk="1" hangingPunct="1"/>
            <a:r>
              <a:rPr lang="en-US" sz="3300" dirty="0" smtClean="0">
                <a:latin typeface="Arial" charset="0"/>
                <a:ea typeface="ＭＳ Ｐゴシック" pitchFamily="96" charset="-128"/>
              </a:rPr>
              <a:t>In the event the user falls for a phishing scam and that phishing site is blocked by OpenDNS:</a:t>
            </a:r>
          </a:p>
          <a:p>
            <a:pPr lvl="1" eaLnBrk="1" hangingPunct="1"/>
            <a:r>
              <a:rPr lang="en-US" sz="3300" dirty="0" smtClean="0">
                <a:latin typeface="Arial" charset="0"/>
                <a:ea typeface="ＭＳ Ｐゴシック" pitchFamily="96" charset="-128"/>
              </a:rPr>
              <a:t>Utilize custom page to also educate about what was blocked</a:t>
            </a:r>
          </a:p>
          <a:p>
            <a:pPr lvl="1" eaLnBrk="1" hangingPunct="1"/>
            <a:r>
              <a:rPr lang="en-US" sz="3300" dirty="0" smtClean="0">
                <a:latin typeface="Arial" charset="0"/>
                <a:ea typeface="ＭＳ Ｐゴシック" pitchFamily="96" charset="-128"/>
              </a:rPr>
              <a:t>Provide ITS help desk contact information for concerned user assistance/clarification</a:t>
            </a:r>
          </a:p>
          <a:p>
            <a:pPr lvl="1" eaLnBrk="1" hangingPunct="1"/>
            <a:r>
              <a:rPr lang="en-US" sz="3300" dirty="0" smtClean="0">
                <a:latin typeface="Arial" charset="0"/>
                <a:ea typeface="ＭＳ Ｐゴシック" pitchFamily="96" charset="-128"/>
              </a:rPr>
              <a:t>Provide some type of self test such as the OpenDNS Phishing Quiz or SonicWALL Phishing IQ Test</a:t>
            </a:r>
          </a:p>
        </p:txBody>
      </p:sp>
      <p:sp>
        <p:nvSpPr>
          <p:cNvPr id="41" name="Rectangle 40"/>
          <p:cNvSpPr/>
          <p:nvPr/>
        </p:nvSpPr>
        <p:spPr>
          <a:xfrm>
            <a:off x="0" y="13370545"/>
            <a:ext cx="27431999" cy="23205455"/>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35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bwMode="auto">
          <a:xfrm>
            <a:off x="984742" y="14127722"/>
            <a:ext cx="12590584" cy="7666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4800" dirty="0" smtClean="0">
                <a:latin typeface="Arial" charset="0"/>
                <a:ea typeface="ＭＳ Ｐゴシック" pitchFamily="96" charset="-128"/>
              </a:rPr>
              <a:t>If a user DOES get compromised</a:t>
            </a:r>
          </a:p>
          <a:p>
            <a:pPr eaLnBrk="1" hangingPunct="1"/>
            <a:endParaRPr lang="en-US" dirty="0" smtClean="0">
              <a:latin typeface="Arial" charset="0"/>
              <a:ea typeface="ＭＳ Ｐゴシック" pitchFamily="96" charset="-128"/>
            </a:endParaRPr>
          </a:p>
          <a:p>
            <a:r>
              <a:rPr lang="en-US" sz="3300" dirty="0" smtClean="0">
                <a:latin typeface="Arial" charset="0"/>
                <a:ea typeface="ＭＳ Ｐゴシック" pitchFamily="96" charset="-128"/>
              </a:rPr>
              <a:t>User’s Account is immediately DISABLED!</a:t>
            </a:r>
          </a:p>
          <a:p>
            <a:r>
              <a:rPr lang="en-US" sz="3300" dirty="0" smtClean="0">
                <a:latin typeface="Arial" charset="0"/>
                <a:ea typeface="ＭＳ Ｐゴシック" pitchFamily="96" charset="-128"/>
              </a:rPr>
              <a:t>In order to have a compromised account re-enabled, require formal completion of phishing training</a:t>
            </a:r>
          </a:p>
          <a:p>
            <a:r>
              <a:rPr lang="en-US" sz="3300" dirty="0" smtClean="0">
                <a:latin typeface="Arial" charset="0"/>
                <a:ea typeface="ＭＳ Ｐゴシック" pitchFamily="96" charset="-128"/>
              </a:rPr>
              <a:t>Acquired SANS Securing the Human training that provides quick security training modules that are tracked by our training management system</a:t>
            </a:r>
          </a:p>
          <a:p>
            <a:r>
              <a:rPr lang="en-US" sz="3300" dirty="0" smtClean="0">
                <a:latin typeface="Arial" charset="0"/>
                <a:ea typeface="ＭＳ Ｐゴシック" pitchFamily="96" charset="-128"/>
              </a:rPr>
              <a:t>On site completion of training module required to re-enable account</a:t>
            </a:r>
            <a:endParaRPr lang="en-US" sz="3300" dirty="0">
              <a:latin typeface="Arial" charset="0"/>
              <a:ea typeface="ＭＳ Ｐゴシック" pitchFamily="96" charset="-128"/>
            </a:endParaRPr>
          </a:p>
        </p:txBody>
      </p:sp>
      <p:sp>
        <p:nvSpPr>
          <p:cNvPr id="10" name="Rectangle 9"/>
          <p:cNvSpPr/>
          <p:nvPr/>
        </p:nvSpPr>
        <p:spPr>
          <a:xfrm>
            <a:off x="0" y="4701463"/>
            <a:ext cx="27432000" cy="726827"/>
          </a:xfrm>
          <a:prstGeom prst="rect">
            <a:avLst/>
          </a:prstGeom>
        </p:spPr>
        <p:style>
          <a:lnRef idx="1">
            <a:schemeClr val="accent3"/>
          </a:lnRef>
          <a:fillRef idx="1002">
            <a:schemeClr val="dk2"/>
          </a:fillRef>
          <a:effectRef idx="2">
            <a:schemeClr val="accent3"/>
          </a:effectRef>
          <a:fontRef idx="minor">
            <a:schemeClr val="lt1"/>
          </a:fontRef>
        </p:style>
        <p:txBody>
          <a:bodyPr rtlCol="0" anchor="ctr"/>
          <a:lstStyle/>
          <a:p>
            <a:pPr algn="ctr"/>
            <a:endParaRPr lang="en-US" dirty="0"/>
          </a:p>
        </p:txBody>
      </p:sp>
      <p:sp>
        <p:nvSpPr>
          <p:cNvPr id="30" name="Content Placeholder 2"/>
          <p:cNvSpPr txBox="1">
            <a:spLocks/>
          </p:cNvSpPr>
          <p:nvPr/>
        </p:nvSpPr>
        <p:spPr bwMode="auto">
          <a:xfrm>
            <a:off x="984741" y="21108062"/>
            <a:ext cx="12914139" cy="7362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4400" dirty="0">
                <a:latin typeface="Arial" charset="0"/>
                <a:ea typeface="ＭＳ Ｐゴシック" pitchFamily="96" charset="-128"/>
              </a:rPr>
              <a:t>New Phishing Prevention/Education Model Results</a:t>
            </a:r>
          </a:p>
          <a:p>
            <a:pPr marL="0" indent="0" eaLnBrk="1" hangingPunct="1">
              <a:buNone/>
            </a:pPr>
            <a:endParaRPr lang="en-US" dirty="0" smtClean="0">
              <a:latin typeface="Arial" charset="0"/>
              <a:ea typeface="ＭＳ Ｐゴシック" pitchFamily="96" charset="-128"/>
            </a:endParaRPr>
          </a:p>
        </p:txBody>
      </p:sp>
      <p:sp>
        <p:nvSpPr>
          <p:cNvPr id="31" name="Content Placeholder 2"/>
          <p:cNvSpPr txBox="1">
            <a:spLocks/>
          </p:cNvSpPr>
          <p:nvPr/>
        </p:nvSpPr>
        <p:spPr bwMode="auto">
          <a:xfrm>
            <a:off x="984742" y="30198639"/>
            <a:ext cx="12590584" cy="6377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7200" b="1" dirty="0">
                <a:latin typeface="Arial" charset="0"/>
                <a:ea typeface="ＭＳ Ｐゴシック" pitchFamily="96" charset="-128"/>
              </a:rPr>
              <a:t>It Doesn’t End Here…</a:t>
            </a:r>
            <a:endParaRPr lang="en-US" sz="7200" b="1" dirty="0" smtClean="0">
              <a:latin typeface="Arial" charset="0"/>
              <a:ea typeface="ＭＳ Ｐゴシック" pitchFamily="96" charset="-128"/>
            </a:endParaRPr>
          </a:p>
          <a:p>
            <a:pPr eaLnBrk="1" hangingPunct="1"/>
            <a:r>
              <a:rPr lang="en-US" sz="3300" dirty="0">
                <a:latin typeface="Arial" charset="0"/>
                <a:ea typeface="ＭＳ Ｐゴシック" pitchFamily="96" charset="-128"/>
              </a:rPr>
              <a:t>Unfortunately this is a cat and mouse game</a:t>
            </a:r>
          </a:p>
          <a:p>
            <a:pPr eaLnBrk="1" hangingPunct="1"/>
            <a:r>
              <a:rPr lang="en-US" sz="3300" dirty="0">
                <a:latin typeface="Arial" charset="0"/>
                <a:ea typeface="ＭＳ Ｐゴシック" pitchFamily="96" charset="-128"/>
              </a:rPr>
              <a:t>Users forget, make mistakes, and continue to get tricked by very realistic looking spear phishing attempts customized to include actual Siena elements so continuous education is </a:t>
            </a:r>
            <a:r>
              <a:rPr lang="en-US" sz="3300" dirty="0" smtClean="0">
                <a:latin typeface="Arial" charset="0"/>
                <a:ea typeface="ＭＳ Ｐゴシック" pitchFamily="96" charset="-128"/>
              </a:rPr>
              <a:t>required.  Look at the very well created spear phishing attack we received in December that fooled many in our population.</a:t>
            </a:r>
            <a:endParaRPr lang="en-US" sz="3300" dirty="0">
              <a:latin typeface="Arial" charset="0"/>
              <a:ea typeface="ＭＳ Ｐゴシック" pitchFamily="96" charset="-128"/>
            </a:endParaRPr>
          </a:p>
          <a:p>
            <a:pPr eaLnBrk="1" hangingPunct="1"/>
            <a:r>
              <a:rPr lang="en-US" sz="3300" dirty="0">
                <a:latin typeface="Arial" charset="0"/>
                <a:ea typeface="ＭＳ Ｐゴシック" pitchFamily="96" charset="-128"/>
              </a:rPr>
              <a:t>Participate in anti-phishing efforts and information sharing to foster a community that helps security vendors block and take down these criminal operations</a:t>
            </a:r>
          </a:p>
        </p:txBody>
      </p:sp>
      <p:pic>
        <p:nvPicPr>
          <p:cNvPr id="7" name="Picture 6"/>
          <p:cNvPicPr>
            <a:picLocks noChangeAspect="1"/>
          </p:cNvPicPr>
          <p:nvPr/>
        </p:nvPicPr>
        <p:blipFill>
          <a:blip r:embed="rId2"/>
          <a:stretch>
            <a:fillRect/>
          </a:stretch>
        </p:blipFill>
        <p:spPr>
          <a:xfrm>
            <a:off x="15874999" y="5569716"/>
            <a:ext cx="10923954" cy="7696200"/>
          </a:xfrm>
          <a:prstGeom prst="rect">
            <a:avLst/>
          </a:prstGeom>
        </p:spPr>
      </p:pic>
      <p:pic>
        <p:nvPicPr>
          <p:cNvPr id="8" name="Picture 7"/>
          <p:cNvPicPr>
            <a:picLocks noChangeAspect="1"/>
          </p:cNvPicPr>
          <p:nvPr/>
        </p:nvPicPr>
        <p:blipFill>
          <a:blip r:embed="rId3"/>
          <a:stretch>
            <a:fillRect/>
          </a:stretch>
        </p:blipFill>
        <p:spPr>
          <a:xfrm>
            <a:off x="15948095" y="14127722"/>
            <a:ext cx="10825411" cy="5806198"/>
          </a:xfrm>
          <a:prstGeom prst="rect">
            <a:avLst/>
          </a:prstGeom>
        </p:spPr>
      </p:pic>
      <p:graphicFrame>
        <p:nvGraphicFramePr>
          <p:cNvPr id="33" name="Chart 32"/>
          <p:cNvGraphicFramePr/>
          <p:nvPr>
            <p:extLst>
              <p:ext uri="{D42A27DB-BD31-4B8C-83A1-F6EECF244321}">
                <p14:modId xmlns:p14="http://schemas.microsoft.com/office/powerpoint/2010/main" val="162512369"/>
              </p:ext>
            </p:extLst>
          </p:nvPr>
        </p:nvGraphicFramePr>
        <p:xfrm>
          <a:off x="984739" y="22340464"/>
          <a:ext cx="12914141" cy="6980608"/>
        </p:xfrm>
        <a:graphic>
          <a:graphicData uri="http://schemas.openxmlformats.org/drawingml/2006/chart">
            <c:chart xmlns:c="http://schemas.openxmlformats.org/drawingml/2006/chart" xmlns:r="http://schemas.openxmlformats.org/officeDocument/2006/relationships" r:id="rId4"/>
          </a:graphicData>
        </a:graphic>
      </p:graphicFrame>
      <p:sp>
        <p:nvSpPr>
          <p:cNvPr id="35" name="Content Placeholder 2"/>
          <p:cNvSpPr txBox="1">
            <a:spLocks/>
          </p:cNvSpPr>
          <p:nvPr/>
        </p:nvSpPr>
        <p:spPr bwMode="auto">
          <a:xfrm>
            <a:off x="15948095" y="21108063"/>
            <a:ext cx="10923953" cy="82130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004A72"/>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B3083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004A72"/>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sz="3300" dirty="0" smtClean="0">
                <a:latin typeface="Arial" charset="0"/>
                <a:ea typeface="ＭＳ Ｐゴシック" pitchFamily="96" charset="-128"/>
              </a:rPr>
              <a:t>9/12-10/12</a:t>
            </a:r>
          </a:p>
          <a:p>
            <a:pPr lvl="1" eaLnBrk="1" hangingPunct="1"/>
            <a:r>
              <a:rPr lang="en-US" sz="3300" dirty="0">
                <a:latin typeface="Arial" charset="0"/>
                <a:ea typeface="ＭＳ Ｐゴシック" pitchFamily="96" charset="-128"/>
              </a:rPr>
              <a:t>Email from CIO educating community</a:t>
            </a:r>
          </a:p>
          <a:p>
            <a:pPr lvl="1" eaLnBrk="1" hangingPunct="1"/>
            <a:r>
              <a:rPr lang="en-US" sz="3300" dirty="0">
                <a:latin typeface="Arial" charset="0"/>
                <a:ea typeface="ＭＳ Ｐゴシック" pitchFamily="96" charset="-128"/>
              </a:rPr>
              <a:t>Started New Hire Orientation Malware/Phishing training</a:t>
            </a:r>
          </a:p>
          <a:p>
            <a:pPr eaLnBrk="1" hangingPunct="1"/>
            <a:r>
              <a:rPr lang="en-US" sz="3300" dirty="0" smtClean="0">
                <a:latin typeface="Arial" charset="0"/>
                <a:ea typeface="ＭＳ Ｐゴシック" pitchFamily="96" charset="-128"/>
              </a:rPr>
              <a:t>11/12</a:t>
            </a:r>
          </a:p>
          <a:p>
            <a:pPr lvl="1" eaLnBrk="1" hangingPunct="1"/>
            <a:r>
              <a:rPr lang="en-US" sz="3300" dirty="0">
                <a:latin typeface="Arial" charset="0"/>
                <a:ea typeface="ＭＳ Ｐゴシック" pitchFamily="96" charset="-128"/>
              </a:rPr>
              <a:t>Implemented OpenDNS</a:t>
            </a:r>
          </a:p>
          <a:p>
            <a:pPr eaLnBrk="1" hangingPunct="1"/>
            <a:r>
              <a:rPr lang="en-US" sz="3300" dirty="0" smtClean="0">
                <a:latin typeface="Arial" charset="0"/>
                <a:ea typeface="ＭＳ Ｐゴシック" pitchFamily="96" charset="-128"/>
              </a:rPr>
              <a:t>12/12</a:t>
            </a:r>
          </a:p>
          <a:p>
            <a:pPr lvl="1" eaLnBrk="1" hangingPunct="1"/>
            <a:r>
              <a:rPr lang="en-US" sz="3300" dirty="0">
                <a:latin typeface="Arial" charset="0"/>
                <a:ea typeface="ＭＳ Ｐゴシック" pitchFamily="96" charset="-128"/>
              </a:rPr>
              <a:t>Began using PhishTank submissions</a:t>
            </a:r>
          </a:p>
          <a:p>
            <a:pPr lvl="1" eaLnBrk="1" hangingPunct="1"/>
            <a:r>
              <a:rPr lang="en-US" sz="3300" dirty="0">
                <a:latin typeface="Arial" charset="0"/>
                <a:ea typeface="ＭＳ Ｐゴシック" pitchFamily="96" charset="-128"/>
              </a:rPr>
              <a:t>All Users required to change passwords for Google Apps migration (Population expecting change more apt to fall for phishing attacks)</a:t>
            </a:r>
          </a:p>
          <a:p>
            <a:pPr lvl="1" eaLnBrk="1" hangingPunct="1"/>
            <a:r>
              <a:rPr lang="en-US" sz="3300" dirty="0">
                <a:latin typeface="Arial" charset="0"/>
                <a:ea typeface="ＭＳ Ｐゴシック" pitchFamily="96" charset="-128"/>
              </a:rPr>
              <a:t>Started intercepting BotNet pages w/internal warning and education page</a:t>
            </a:r>
          </a:p>
          <a:p>
            <a:pPr eaLnBrk="1" hangingPunct="1"/>
            <a:r>
              <a:rPr lang="en-US" sz="3300" dirty="0" smtClean="0">
                <a:latin typeface="Arial" charset="0"/>
                <a:ea typeface="ＭＳ Ｐゴシック" pitchFamily="96" charset="-128"/>
              </a:rPr>
              <a:t>1/13 Migrated </a:t>
            </a:r>
            <a:r>
              <a:rPr lang="en-US" sz="3300" dirty="0">
                <a:latin typeface="Arial" charset="0"/>
                <a:ea typeface="ＭＳ Ｐゴシック" pitchFamily="96" charset="-128"/>
              </a:rPr>
              <a:t>students to Google</a:t>
            </a:r>
          </a:p>
        </p:txBody>
      </p:sp>
      <p:pic>
        <p:nvPicPr>
          <p:cNvPr id="37" name="Picture 36"/>
          <p:cNvPicPr>
            <a:picLocks noChangeAspect="1"/>
          </p:cNvPicPr>
          <p:nvPr/>
        </p:nvPicPr>
        <p:blipFill>
          <a:blip r:embed="rId5"/>
          <a:stretch>
            <a:fillRect/>
          </a:stretch>
        </p:blipFill>
        <p:spPr>
          <a:xfrm>
            <a:off x="192698" y="220992"/>
            <a:ext cx="7698157" cy="4195496"/>
          </a:xfrm>
          <a:prstGeom prst="rect">
            <a:avLst/>
          </a:prstGeom>
        </p:spPr>
      </p:pic>
      <p:sp>
        <p:nvSpPr>
          <p:cNvPr id="38" name="Title 1"/>
          <p:cNvSpPr txBox="1">
            <a:spLocks/>
          </p:cNvSpPr>
          <p:nvPr/>
        </p:nvSpPr>
        <p:spPr bwMode="auto">
          <a:xfrm>
            <a:off x="2667000" y="355602"/>
            <a:ext cx="22428200" cy="2159000"/>
          </a:xfrm>
          <a:prstGeom prst="rect">
            <a:avLst/>
          </a:prstGeom>
        </p:spPr>
        <p:txBody>
          <a:bodyPr>
            <a:normAutofit/>
          </a:bodyPr>
          <a:lstStyle>
            <a:lvl1pPr algn="ctr" defTabSz="1828800" rtl="0" eaLnBrk="1" latinLnBrk="0" hangingPunct="1">
              <a:spcBef>
                <a:spcPct val="0"/>
              </a:spcBef>
              <a:buNone/>
              <a:defRPr sz="17600" kern="1200">
                <a:solidFill>
                  <a:schemeClr val="tx1"/>
                </a:solidFill>
                <a:latin typeface="+mj-lt"/>
                <a:ea typeface="+mj-ea"/>
                <a:cs typeface="+mj-cs"/>
              </a:defRPr>
            </a:lvl1pPr>
          </a:lstStyle>
          <a:p>
            <a:r>
              <a:rPr lang="en-US" sz="8000" b="1" dirty="0" smtClean="0"/>
              <a:t>Phishing, Spear Phishing, and what to do about it.</a:t>
            </a:r>
            <a:endParaRPr lang="en-US" sz="8000" b="1" dirty="0">
              <a:latin typeface="Arial" charset="0"/>
              <a:ea typeface="ＭＳ Ｐゴシック" pitchFamily="96" charset="-128"/>
            </a:endParaRPr>
          </a:p>
        </p:txBody>
      </p:sp>
      <p:sp>
        <p:nvSpPr>
          <p:cNvPr id="39" name="Subtitle 2"/>
          <p:cNvSpPr txBox="1">
            <a:spLocks/>
          </p:cNvSpPr>
          <p:nvPr/>
        </p:nvSpPr>
        <p:spPr>
          <a:xfrm>
            <a:off x="9653465" y="2854848"/>
            <a:ext cx="10375900" cy="1479818"/>
          </a:xfrm>
          <a:prstGeom prst="rect">
            <a:avLst/>
          </a:prstGeom>
        </p:spPr>
        <p:txBody>
          <a:bodyPr>
            <a:normAutofit/>
          </a:bodyPr>
          <a:lst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a:lstStyle>
          <a:p>
            <a:pPr marL="0" indent="0">
              <a:buNone/>
            </a:pPr>
            <a:r>
              <a:rPr lang="en-US" sz="4400" dirty="0" smtClean="0">
                <a:latin typeface="Arial" charset="0"/>
                <a:ea typeface="ＭＳ Ｐゴシック" pitchFamily="96" charset="-128"/>
              </a:rPr>
              <a:t>Mark Berman  |  Angelo Santabarbara</a:t>
            </a:r>
            <a:br>
              <a:rPr lang="en-US" sz="4400" dirty="0" smtClean="0">
                <a:latin typeface="Arial" charset="0"/>
                <a:ea typeface="ＭＳ Ｐゴシック" pitchFamily="96" charset="-128"/>
              </a:rPr>
            </a:br>
            <a:r>
              <a:rPr lang="en-US" sz="4400" dirty="0" smtClean="0">
                <a:latin typeface="Arial" charset="0"/>
                <a:ea typeface="ＭＳ Ｐゴシック" pitchFamily="96" charset="-128"/>
              </a:rPr>
              <a:t>March 13, 2013</a:t>
            </a:r>
          </a:p>
        </p:txBody>
      </p:sp>
      <p:pic>
        <p:nvPicPr>
          <p:cNvPr id="9" name="Picture 8"/>
          <p:cNvPicPr>
            <a:picLocks noChangeAspect="1"/>
          </p:cNvPicPr>
          <p:nvPr/>
        </p:nvPicPr>
        <p:blipFill>
          <a:blip r:embed="rId6"/>
          <a:stretch>
            <a:fillRect/>
          </a:stretch>
        </p:blipFill>
        <p:spPr>
          <a:xfrm>
            <a:off x="15874999" y="30198639"/>
            <a:ext cx="5579510" cy="6044851"/>
          </a:xfrm>
          <a:prstGeom prst="rect">
            <a:avLst/>
          </a:prstGeom>
        </p:spPr>
      </p:pic>
      <p:sp>
        <p:nvSpPr>
          <p:cNvPr id="40" name="TextBox 39"/>
          <p:cNvSpPr txBox="1"/>
          <p:nvPr/>
        </p:nvSpPr>
        <p:spPr>
          <a:xfrm>
            <a:off x="21454509" y="30083971"/>
            <a:ext cx="5318997" cy="6389441"/>
          </a:xfrm>
          <a:prstGeom prst="rect">
            <a:avLst/>
          </a:prstGeom>
          <a:noFill/>
        </p:spPr>
        <p:txBody>
          <a:bodyPr wrap="square" rtlCol="0">
            <a:spAutoFit/>
          </a:bodyPr>
          <a:lstStyle/>
          <a:p>
            <a:pPr marL="230188" indent="-230188" defTabSz="457200" fontAlgn="base">
              <a:spcBef>
                <a:spcPct val="20000"/>
              </a:spcBef>
              <a:spcAft>
                <a:spcPct val="0"/>
              </a:spcAft>
              <a:buClr>
                <a:srgbClr val="004A72"/>
              </a:buClr>
              <a:buSzPct val="80000"/>
              <a:buFont typeface="Wingdings" pitchFamily="96" charset="2"/>
              <a:buChar char="§"/>
            </a:pPr>
            <a:r>
              <a:rPr lang="en-US" sz="3300" dirty="0" smtClean="0">
                <a:solidFill>
                  <a:srgbClr val="4C4C4F"/>
                </a:solidFill>
                <a:latin typeface="Arial" charset="0"/>
                <a:ea typeface="ＭＳ Ｐゴシック" pitchFamily="96" charset="-128"/>
                <a:cs typeface="Arial"/>
              </a:rPr>
              <a:t>Very well crafted e-mail asking for user to follow link displayed as actual Siena e-mail login to prepare for migration to Google (as we were)</a:t>
            </a:r>
            <a:endParaRPr lang="en-US" sz="3300" dirty="0">
              <a:solidFill>
                <a:srgbClr val="4C4C4F"/>
              </a:solidFill>
              <a:latin typeface="Arial" charset="0"/>
              <a:ea typeface="ＭＳ Ｐゴシック" pitchFamily="96" charset="-128"/>
              <a:cs typeface="Arial"/>
            </a:endParaRPr>
          </a:p>
          <a:p>
            <a:pPr marL="230188" indent="-230188" defTabSz="457200" fontAlgn="base">
              <a:spcBef>
                <a:spcPct val="20000"/>
              </a:spcBef>
              <a:spcAft>
                <a:spcPct val="0"/>
              </a:spcAft>
              <a:buClr>
                <a:srgbClr val="004A72"/>
              </a:buClr>
              <a:buSzPct val="80000"/>
              <a:buFont typeface="Wingdings" pitchFamily="96" charset="2"/>
              <a:buChar char="§"/>
            </a:pPr>
            <a:r>
              <a:rPr lang="en-US" sz="3300" dirty="0" smtClean="0">
                <a:solidFill>
                  <a:srgbClr val="4C4C4F"/>
                </a:solidFill>
                <a:latin typeface="Arial" charset="0"/>
                <a:ea typeface="ＭＳ Ｐゴシック" pitchFamily="96" charset="-128"/>
                <a:cs typeface="Arial"/>
              </a:rPr>
              <a:t>Page setup on Google forms to look exactly like our OWA login page</a:t>
            </a:r>
          </a:p>
          <a:p>
            <a:pPr marL="230188" indent="-230188" defTabSz="457200" fontAlgn="base">
              <a:spcBef>
                <a:spcPct val="20000"/>
              </a:spcBef>
              <a:spcAft>
                <a:spcPct val="0"/>
              </a:spcAft>
              <a:buClr>
                <a:srgbClr val="004A72"/>
              </a:buClr>
              <a:buSzPct val="80000"/>
              <a:buFont typeface="Wingdings" pitchFamily="96" charset="2"/>
              <a:buChar char="§"/>
            </a:pPr>
            <a:r>
              <a:rPr lang="en-US" sz="3300" dirty="0" smtClean="0">
                <a:solidFill>
                  <a:srgbClr val="4C4C4F"/>
                </a:solidFill>
                <a:latin typeface="Arial" charset="0"/>
                <a:ea typeface="ＭＳ Ｐゴシック" pitchFamily="96" charset="-128"/>
                <a:cs typeface="Arial"/>
              </a:rPr>
              <a:t>Only indication of phishing was page was hosted on </a:t>
            </a:r>
            <a:r>
              <a:rPr lang="en-US" sz="3300" dirty="0">
                <a:solidFill>
                  <a:srgbClr val="4C4C4F"/>
                </a:solidFill>
                <a:latin typeface="Arial" charset="0"/>
                <a:ea typeface="ＭＳ Ｐゴシック" pitchFamily="96" charset="-128"/>
                <a:cs typeface="Arial"/>
              </a:rPr>
              <a:t>G</a:t>
            </a:r>
            <a:r>
              <a:rPr lang="en-US" sz="3300" dirty="0" smtClean="0">
                <a:solidFill>
                  <a:srgbClr val="4C4C4F"/>
                </a:solidFill>
                <a:latin typeface="Arial" charset="0"/>
                <a:ea typeface="ＭＳ Ｐゴシック" pitchFamily="96" charset="-128"/>
                <a:cs typeface="Arial"/>
              </a:rPr>
              <a:t>oogle Form.</a:t>
            </a:r>
            <a:endParaRPr lang="en-US" sz="3300" dirty="0">
              <a:solidFill>
                <a:srgbClr val="4C4C4F"/>
              </a:solidFill>
              <a:latin typeface="Arial" charset="0"/>
              <a:ea typeface="ＭＳ Ｐゴシック" pitchFamily="96" charset="-128"/>
              <a:cs typeface="Arial"/>
            </a:endParaRPr>
          </a:p>
        </p:txBody>
      </p:sp>
      <p:sp>
        <p:nvSpPr>
          <p:cNvPr id="12" name="Right Arrow 11"/>
          <p:cNvSpPr/>
          <p:nvPr/>
        </p:nvSpPr>
        <p:spPr>
          <a:xfrm>
            <a:off x="13575325" y="32891505"/>
            <a:ext cx="2299674" cy="8068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88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758</Words>
  <Application>Microsoft Office PowerPoint</Application>
  <PresentationFormat>Custom</PresentationFormat>
  <Paragraphs>75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Siena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Angelo D. Santabarbara</dc:creator>
  <cp:lastModifiedBy>Santabarbara, Angelo</cp:lastModifiedBy>
  <cp:revision>35</cp:revision>
  <cp:lastPrinted>2013-03-18T18:34:36Z</cp:lastPrinted>
  <dcterms:created xsi:type="dcterms:W3CDTF">2013-03-07T15:21:41Z</dcterms:created>
  <dcterms:modified xsi:type="dcterms:W3CDTF">2013-03-18T18:40:44Z</dcterms:modified>
</cp:coreProperties>
</file>