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29" r:id="rId1"/>
  </p:sldMasterIdLst>
  <p:notesMasterIdLst>
    <p:notesMasterId r:id="rId24"/>
  </p:notesMasterIdLst>
  <p:handoutMasterIdLst>
    <p:handoutMasterId r:id="rId25"/>
  </p:handoutMasterIdLst>
  <p:sldIdLst>
    <p:sldId id="256" r:id="rId2"/>
    <p:sldId id="257" r:id="rId3"/>
    <p:sldId id="262" r:id="rId4"/>
    <p:sldId id="263" r:id="rId5"/>
    <p:sldId id="258" r:id="rId6"/>
    <p:sldId id="266" r:id="rId7"/>
    <p:sldId id="264" r:id="rId8"/>
    <p:sldId id="269" r:id="rId9"/>
    <p:sldId id="265" r:id="rId10"/>
    <p:sldId id="280" r:id="rId11"/>
    <p:sldId id="268" r:id="rId12"/>
    <p:sldId id="270" r:id="rId13"/>
    <p:sldId id="272" r:id="rId14"/>
    <p:sldId id="273" r:id="rId15"/>
    <p:sldId id="274" r:id="rId16"/>
    <p:sldId id="282" r:id="rId17"/>
    <p:sldId id="281" r:id="rId18"/>
    <p:sldId id="276" r:id="rId19"/>
    <p:sldId id="260" r:id="rId20"/>
    <p:sldId id="278" r:id="rId21"/>
    <p:sldId id="279" r:id="rId22"/>
    <p:sldId id="261" r:id="rId23"/>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96"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96"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96"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96"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96" charset="-128"/>
        <a:cs typeface="+mn-cs"/>
      </a:defRPr>
    </a:lvl5pPr>
    <a:lvl6pPr marL="2286000" algn="l" defTabSz="914400" rtl="0" eaLnBrk="1" latinLnBrk="0" hangingPunct="1">
      <a:defRPr kern="1200">
        <a:solidFill>
          <a:schemeClr val="tx1"/>
        </a:solidFill>
        <a:latin typeface="Arial" charset="0"/>
        <a:ea typeface="ＭＳ Ｐゴシック" pitchFamily="96" charset="-128"/>
        <a:cs typeface="+mn-cs"/>
      </a:defRPr>
    </a:lvl6pPr>
    <a:lvl7pPr marL="2743200" algn="l" defTabSz="914400" rtl="0" eaLnBrk="1" latinLnBrk="0" hangingPunct="1">
      <a:defRPr kern="1200">
        <a:solidFill>
          <a:schemeClr val="tx1"/>
        </a:solidFill>
        <a:latin typeface="Arial" charset="0"/>
        <a:ea typeface="ＭＳ Ｐゴシック" pitchFamily="96" charset="-128"/>
        <a:cs typeface="+mn-cs"/>
      </a:defRPr>
    </a:lvl7pPr>
    <a:lvl8pPr marL="3200400" algn="l" defTabSz="914400" rtl="0" eaLnBrk="1" latinLnBrk="0" hangingPunct="1">
      <a:defRPr kern="1200">
        <a:solidFill>
          <a:schemeClr val="tx1"/>
        </a:solidFill>
        <a:latin typeface="Arial" charset="0"/>
        <a:ea typeface="ＭＳ Ｐゴシック" pitchFamily="96" charset="-128"/>
        <a:cs typeface="+mn-cs"/>
      </a:defRPr>
    </a:lvl8pPr>
    <a:lvl9pPr marL="3657600" algn="l" defTabSz="914400" rtl="0" eaLnBrk="1" latinLnBrk="0" hangingPunct="1">
      <a:defRPr kern="1200">
        <a:solidFill>
          <a:schemeClr val="tx1"/>
        </a:solidFill>
        <a:latin typeface="Arial" charset="0"/>
        <a:ea typeface="ＭＳ Ｐゴシック" pitchFamily="96"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4A9"/>
    <a:srgbClr val="F58025"/>
    <a:srgbClr val="B30838"/>
    <a:srgbClr val="EC922E"/>
    <a:srgbClr val="FCD866"/>
    <a:srgbClr val="F3E570"/>
    <a:srgbClr val="DA5919"/>
    <a:srgbClr val="5D717E"/>
    <a:srgbClr val="3D6117"/>
    <a:srgbClr val="004A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78" d="100"/>
          <a:sy n="78" d="100"/>
        </p:scale>
        <p:origin x="-924" y="-6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45ADED9B-6D03-47BF-AFAE-5ECB447ECAAB}" type="datetime1">
              <a:rPr lang="en-US"/>
              <a:pPr/>
              <a:t>3/18/2013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7AABB746-9A00-4CD7-8078-9815D0DE0F59}" type="slidenum">
              <a:rPr lang="en-US"/>
              <a:pPr/>
              <a:t>‹#›</a:t>
            </a:fld>
            <a:endParaRPr lang="en-US"/>
          </a:p>
        </p:txBody>
      </p:sp>
    </p:spTree>
    <p:extLst>
      <p:ext uri="{BB962C8B-B14F-4D97-AF65-F5344CB8AC3E}">
        <p14:creationId xmlns:p14="http://schemas.microsoft.com/office/powerpoint/2010/main" val="25371875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05CA550B-4A0B-4E63-BAD4-F7B1E362DA3D}" type="datetime1">
              <a:rPr lang="en-US"/>
              <a:pPr/>
              <a:t>3/18/2013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8954E0C0-7263-45AD-BDE4-6C593E369808}" type="slidenum">
              <a:rPr lang="en-US"/>
              <a:pPr/>
              <a:t>‹#›</a:t>
            </a:fld>
            <a:endParaRPr lang="en-US"/>
          </a:p>
        </p:txBody>
      </p:sp>
    </p:spTree>
    <p:extLst>
      <p:ext uri="{BB962C8B-B14F-4D97-AF65-F5344CB8AC3E}">
        <p14:creationId xmlns:p14="http://schemas.microsoft.com/office/powerpoint/2010/main" val="821694837"/>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pitchFamily="48" charset="-128"/>
        <a:cs typeface="ＭＳ Ｐゴシック" pitchFamily="48"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48"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48"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48"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4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a:t>
            </a:r>
          </a:p>
          <a:p>
            <a:r>
              <a:rPr lang="en-US" dirty="0" smtClean="0"/>
              <a:t>How many of you use students to support</a:t>
            </a:r>
            <a:r>
              <a:rPr lang="en-US" baseline="0" dirty="0" smtClean="0"/>
              <a:t> your technology projects?  Beyond hardware support?  IN a more collaborative, innovative, </a:t>
            </a:r>
            <a:r>
              <a:rPr lang="en-US" baseline="0" dirty="0" err="1" smtClean="0"/>
              <a:t>eduational</a:t>
            </a:r>
            <a:r>
              <a:rPr lang="en-US" baseline="0" dirty="0" smtClean="0"/>
              <a:t> way?</a:t>
            </a:r>
            <a:endParaRPr lang="en-US" dirty="0" smtClean="0"/>
          </a:p>
          <a:p>
            <a:endParaRPr lang="en-US" dirty="0"/>
          </a:p>
        </p:txBody>
      </p:sp>
      <p:sp>
        <p:nvSpPr>
          <p:cNvPr id="4" name="Slide Number Placeholder 3"/>
          <p:cNvSpPr>
            <a:spLocks noGrp="1"/>
          </p:cNvSpPr>
          <p:nvPr>
            <p:ph type="sldNum" sz="quarter" idx="10"/>
          </p:nvPr>
        </p:nvSpPr>
        <p:spPr/>
        <p:txBody>
          <a:bodyPr/>
          <a:lstStyle/>
          <a:p>
            <a:fld id="{8954E0C0-7263-45AD-BDE4-6C593E369808}" type="slidenum">
              <a:rPr lang="en-US" smtClean="0"/>
              <a:pPr/>
              <a:t>1</a:t>
            </a:fld>
            <a:endParaRPr lang="en-US"/>
          </a:p>
        </p:txBody>
      </p:sp>
    </p:spTree>
    <p:extLst>
      <p:ext uri="{BB962C8B-B14F-4D97-AF65-F5344CB8AC3E}">
        <p14:creationId xmlns:p14="http://schemas.microsoft.com/office/powerpoint/2010/main" val="33867113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SAM – add percent increase</a:t>
            </a:r>
          </a:p>
          <a:p>
            <a:endParaRPr lang="en-US" dirty="0"/>
          </a:p>
        </p:txBody>
      </p:sp>
      <p:sp>
        <p:nvSpPr>
          <p:cNvPr id="4" name="Slide Number Placeholder 3"/>
          <p:cNvSpPr>
            <a:spLocks noGrp="1"/>
          </p:cNvSpPr>
          <p:nvPr>
            <p:ph type="sldNum" sz="quarter" idx="10"/>
          </p:nvPr>
        </p:nvSpPr>
        <p:spPr/>
        <p:txBody>
          <a:bodyPr/>
          <a:lstStyle/>
          <a:p>
            <a:fld id="{8954E0C0-7263-45AD-BDE4-6C593E369808}" type="slidenum">
              <a:rPr lang="en-US" smtClean="0"/>
              <a:pPr/>
              <a:t>11</a:t>
            </a:fld>
            <a:endParaRPr lang="en-US"/>
          </a:p>
        </p:txBody>
      </p:sp>
    </p:spTree>
    <p:extLst>
      <p:ext uri="{BB962C8B-B14F-4D97-AF65-F5344CB8AC3E}">
        <p14:creationId xmlns:p14="http://schemas.microsoft.com/office/powerpoint/2010/main" val="24054749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SAM</a:t>
            </a:r>
          </a:p>
          <a:p>
            <a:endParaRPr lang="en-US" dirty="0"/>
          </a:p>
        </p:txBody>
      </p:sp>
      <p:sp>
        <p:nvSpPr>
          <p:cNvPr id="4" name="Slide Number Placeholder 3"/>
          <p:cNvSpPr>
            <a:spLocks noGrp="1"/>
          </p:cNvSpPr>
          <p:nvPr>
            <p:ph type="sldNum" sz="quarter" idx="10"/>
          </p:nvPr>
        </p:nvSpPr>
        <p:spPr/>
        <p:txBody>
          <a:bodyPr/>
          <a:lstStyle/>
          <a:p>
            <a:fld id="{8954E0C0-7263-45AD-BDE4-6C593E369808}" type="slidenum">
              <a:rPr lang="en-US" smtClean="0"/>
              <a:pPr/>
              <a:t>12</a:t>
            </a:fld>
            <a:endParaRPr lang="en-US"/>
          </a:p>
        </p:txBody>
      </p:sp>
    </p:spTree>
    <p:extLst>
      <p:ext uri="{BB962C8B-B14F-4D97-AF65-F5344CB8AC3E}">
        <p14:creationId xmlns:p14="http://schemas.microsoft.com/office/powerpoint/2010/main" val="31864838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MEG</a:t>
            </a:r>
          </a:p>
          <a:p>
            <a:endParaRPr lang="en-US" dirty="0"/>
          </a:p>
        </p:txBody>
      </p:sp>
      <p:sp>
        <p:nvSpPr>
          <p:cNvPr id="4" name="Slide Number Placeholder 3"/>
          <p:cNvSpPr>
            <a:spLocks noGrp="1"/>
          </p:cNvSpPr>
          <p:nvPr>
            <p:ph type="sldNum" sz="quarter" idx="10"/>
          </p:nvPr>
        </p:nvSpPr>
        <p:spPr/>
        <p:txBody>
          <a:bodyPr/>
          <a:lstStyle/>
          <a:p>
            <a:fld id="{8954E0C0-7263-45AD-BDE4-6C593E369808}" type="slidenum">
              <a:rPr lang="en-US" smtClean="0"/>
              <a:pPr/>
              <a:t>13</a:t>
            </a:fld>
            <a:endParaRPr lang="en-US"/>
          </a:p>
        </p:txBody>
      </p:sp>
    </p:spTree>
    <p:extLst>
      <p:ext uri="{BB962C8B-B14F-4D97-AF65-F5344CB8AC3E}">
        <p14:creationId xmlns:p14="http://schemas.microsoft.com/office/powerpoint/2010/main" val="26227684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BGK</a:t>
            </a:r>
          </a:p>
          <a:p>
            <a:endParaRPr lang="en-US" dirty="0"/>
          </a:p>
        </p:txBody>
      </p:sp>
      <p:sp>
        <p:nvSpPr>
          <p:cNvPr id="4" name="Slide Number Placeholder 3"/>
          <p:cNvSpPr>
            <a:spLocks noGrp="1"/>
          </p:cNvSpPr>
          <p:nvPr>
            <p:ph type="sldNum" sz="quarter" idx="10"/>
          </p:nvPr>
        </p:nvSpPr>
        <p:spPr/>
        <p:txBody>
          <a:bodyPr/>
          <a:lstStyle/>
          <a:p>
            <a:fld id="{8954E0C0-7263-45AD-BDE4-6C593E369808}" type="slidenum">
              <a:rPr lang="en-US" smtClean="0"/>
              <a:pPr/>
              <a:t>14</a:t>
            </a:fld>
            <a:endParaRPr lang="en-US"/>
          </a:p>
        </p:txBody>
      </p:sp>
    </p:spTree>
    <p:extLst>
      <p:ext uri="{BB962C8B-B14F-4D97-AF65-F5344CB8AC3E}">
        <p14:creationId xmlns:p14="http://schemas.microsoft.com/office/powerpoint/2010/main" val="20058737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MEG</a:t>
            </a:r>
          </a:p>
          <a:p>
            <a:endParaRPr lang="en-US" dirty="0"/>
          </a:p>
        </p:txBody>
      </p:sp>
      <p:sp>
        <p:nvSpPr>
          <p:cNvPr id="4" name="Slide Number Placeholder 3"/>
          <p:cNvSpPr>
            <a:spLocks noGrp="1"/>
          </p:cNvSpPr>
          <p:nvPr>
            <p:ph type="sldNum" sz="quarter" idx="10"/>
          </p:nvPr>
        </p:nvSpPr>
        <p:spPr/>
        <p:txBody>
          <a:bodyPr/>
          <a:lstStyle/>
          <a:p>
            <a:fld id="{8954E0C0-7263-45AD-BDE4-6C593E369808}" type="slidenum">
              <a:rPr lang="en-US" smtClean="0"/>
              <a:pPr/>
              <a:t>15</a:t>
            </a:fld>
            <a:endParaRPr lang="en-US"/>
          </a:p>
        </p:txBody>
      </p:sp>
    </p:spTree>
    <p:extLst>
      <p:ext uri="{BB962C8B-B14F-4D97-AF65-F5344CB8AC3E}">
        <p14:creationId xmlns:p14="http://schemas.microsoft.com/office/powerpoint/2010/main" val="37871553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SAM-</a:t>
            </a:r>
          </a:p>
          <a:p>
            <a:endParaRPr lang="en-US" dirty="0"/>
          </a:p>
        </p:txBody>
      </p:sp>
      <p:sp>
        <p:nvSpPr>
          <p:cNvPr id="4" name="Slide Number Placeholder 3"/>
          <p:cNvSpPr>
            <a:spLocks noGrp="1"/>
          </p:cNvSpPr>
          <p:nvPr>
            <p:ph type="sldNum" sz="quarter" idx="10"/>
          </p:nvPr>
        </p:nvSpPr>
        <p:spPr/>
        <p:txBody>
          <a:bodyPr/>
          <a:lstStyle/>
          <a:p>
            <a:fld id="{8954E0C0-7263-45AD-BDE4-6C593E369808}" type="slidenum">
              <a:rPr lang="en-US" smtClean="0"/>
              <a:pPr/>
              <a:t>16</a:t>
            </a:fld>
            <a:endParaRPr lang="en-US"/>
          </a:p>
        </p:txBody>
      </p:sp>
    </p:spTree>
    <p:extLst>
      <p:ext uri="{BB962C8B-B14F-4D97-AF65-F5344CB8AC3E}">
        <p14:creationId xmlns:p14="http://schemas.microsoft.com/office/powerpoint/2010/main" val="20361067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BGK</a:t>
            </a:r>
          </a:p>
          <a:p>
            <a:endParaRPr lang="en-US" dirty="0"/>
          </a:p>
        </p:txBody>
      </p:sp>
      <p:sp>
        <p:nvSpPr>
          <p:cNvPr id="4" name="Slide Number Placeholder 3"/>
          <p:cNvSpPr>
            <a:spLocks noGrp="1"/>
          </p:cNvSpPr>
          <p:nvPr>
            <p:ph type="sldNum" sz="quarter" idx="10"/>
          </p:nvPr>
        </p:nvSpPr>
        <p:spPr/>
        <p:txBody>
          <a:bodyPr/>
          <a:lstStyle/>
          <a:p>
            <a:fld id="{8954E0C0-7263-45AD-BDE4-6C593E369808}" type="slidenum">
              <a:rPr lang="en-US" smtClean="0"/>
              <a:pPr/>
              <a:t>17</a:t>
            </a:fld>
            <a:endParaRPr lang="en-US"/>
          </a:p>
        </p:txBody>
      </p:sp>
    </p:spTree>
    <p:extLst>
      <p:ext uri="{BB962C8B-B14F-4D97-AF65-F5344CB8AC3E}">
        <p14:creationId xmlns:p14="http://schemas.microsoft.com/office/powerpoint/2010/main" val="40967994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MEG</a:t>
            </a:r>
          </a:p>
          <a:p>
            <a:endParaRPr lang="en-US" dirty="0"/>
          </a:p>
        </p:txBody>
      </p:sp>
      <p:sp>
        <p:nvSpPr>
          <p:cNvPr id="4" name="Slide Number Placeholder 3"/>
          <p:cNvSpPr>
            <a:spLocks noGrp="1"/>
          </p:cNvSpPr>
          <p:nvPr>
            <p:ph type="sldNum" sz="quarter" idx="10"/>
          </p:nvPr>
        </p:nvSpPr>
        <p:spPr/>
        <p:txBody>
          <a:bodyPr/>
          <a:lstStyle/>
          <a:p>
            <a:fld id="{8954E0C0-7263-45AD-BDE4-6C593E369808}" type="slidenum">
              <a:rPr lang="en-US" smtClean="0"/>
              <a:pPr/>
              <a:t>18</a:t>
            </a:fld>
            <a:endParaRPr lang="en-US"/>
          </a:p>
        </p:txBody>
      </p:sp>
    </p:spTree>
    <p:extLst>
      <p:ext uri="{BB962C8B-B14F-4D97-AF65-F5344CB8AC3E}">
        <p14:creationId xmlns:p14="http://schemas.microsoft.com/office/powerpoint/2010/main" val="8745191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SAM Our multi-campus structure gave us the unique challenge of managing half of our students from a distance</a:t>
            </a:r>
          </a:p>
          <a:p>
            <a:r>
              <a:rPr lang="en-US" sz="1200" dirty="0" smtClean="0"/>
              <a:t>-no investment in additional software</a:t>
            </a:r>
          </a:p>
          <a:p>
            <a:endParaRPr lang="en-US" sz="1200" dirty="0" smtClean="0"/>
          </a:p>
          <a:p>
            <a:endParaRPr lang="en-US" dirty="0"/>
          </a:p>
        </p:txBody>
      </p:sp>
      <p:sp>
        <p:nvSpPr>
          <p:cNvPr id="4" name="Slide Number Placeholder 3"/>
          <p:cNvSpPr>
            <a:spLocks noGrp="1"/>
          </p:cNvSpPr>
          <p:nvPr>
            <p:ph type="sldNum" sz="quarter" idx="10"/>
          </p:nvPr>
        </p:nvSpPr>
        <p:spPr/>
        <p:txBody>
          <a:bodyPr/>
          <a:lstStyle/>
          <a:p>
            <a:fld id="{8954E0C0-7263-45AD-BDE4-6C593E369808}" type="slidenum">
              <a:rPr lang="en-US" smtClean="0"/>
              <a:pPr/>
              <a:t>19</a:t>
            </a:fld>
            <a:endParaRPr lang="en-US"/>
          </a:p>
        </p:txBody>
      </p:sp>
    </p:spTree>
    <p:extLst>
      <p:ext uri="{BB962C8B-B14F-4D97-AF65-F5344CB8AC3E}">
        <p14:creationId xmlns:p14="http://schemas.microsoft.com/office/powerpoint/2010/main" val="12139338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sz="1200" dirty="0" smtClean="0"/>
              <a:t>MEG</a:t>
            </a:r>
          </a:p>
          <a:p>
            <a:endParaRPr lang="en-US" dirty="0"/>
          </a:p>
        </p:txBody>
      </p:sp>
      <p:sp>
        <p:nvSpPr>
          <p:cNvPr id="4" name="Slide Number Placeholder 3"/>
          <p:cNvSpPr>
            <a:spLocks noGrp="1"/>
          </p:cNvSpPr>
          <p:nvPr>
            <p:ph type="sldNum" sz="quarter" idx="10"/>
          </p:nvPr>
        </p:nvSpPr>
        <p:spPr/>
        <p:txBody>
          <a:bodyPr/>
          <a:lstStyle/>
          <a:p>
            <a:fld id="{8954E0C0-7263-45AD-BDE4-6C593E369808}" type="slidenum">
              <a:rPr lang="en-US" smtClean="0"/>
              <a:pPr/>
              <a:t>20</a:t>
            </a:fld>
            <a:endParaRPr lang="en-US"/>
          </a:p>
        </p:txBody>
      </p:sp>
    </p:spTree>
    <p:extLst>
      <p:ext uri="{BB962C8B-B14F-4D97-AF65-F5344CB8AC3E}">
        <p14:creationId xmlns:p14="http://schemas.microsoft.com/office/powerpoint/2010/main" val="29716892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BGK</a:t>
            </a:r>
            <a:endParaRPr lang="en-US" dirty="0"/>
          </a:p>
        </p:txBody>
      </p:sp>
      <p:sp>
        <p:nvSpPr>
          <p:cNvPr id="4" name="Slide Number Placeholder 3"/>
          <p:cNvSpPr>
            <a:spLocks noGrp="1"/>
          </p:cNvSpPr>
          <p:nvPr>
            <p:ph type="sldNum" sz="quarter" idx="10"/>
          </p:nvPr>
        </p:nvSpPr>
        <p:spPr/>
        <p:txBody>
          <a:bodyPr/>
          <a:lstStyle/>
          <a:p>
            <a:fld id="{8954E0C0-7263-45AD-BDE4-6C593E369808}" type="slidenum">
              <a:rPr lang="en-US" smtClean="0"/>
              <a:pPr/>
              <a:t>3</a:t>
            </a:fld>
            <a:endParaRPr lang="en-US"/>
          </a:p>
        </p:txBody>
      </p:sp>
    </p:spTree>
    <p:extLst>
      <p:ext uri="{BB962C8B-B14F-4D97-AF65-F5344CB8AC3E}">
        <p14:creationId xmlns:p14="http://schemas.microsoft.com/office/powerpoint/2010/main" val="32369108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sz="1200" dirty="0" smtClean="0"/>
              <a:t>MEG</a:t>
            </a:r>
          </a:p>
          <a:p>
            <a:endParaRPr lang="en-US" dirty="0"/>
          </a:p>
        </p:txBody>
      </p:sp>
      <p:sp>
        <p:nvSpPr>
          <p:cNvPr id="4" name="Slide Number Placeholder 3"/>
          <p:cNvSpPr>
            <a:spLocks noGrp="1"/>
          </p:cNvSpPr>
          <p:nvPr>
            <p:ph type="sldNum" sz="quarter" idx="10"/>
          </p:nvPr>
        </p:nvSpPr>
        <p:spPr/>
        <p:txBody>
          <a:bodyPr/>
          <a:lstStyle/>
          <a:p>
            <a:fld id="{8954E0C0-7263-45AD-BDE4-6C593E369808}" type="slidenum">
              <a:rPr lang="en-US" smtClean="0"/>
              <a:pPr/>
              <a:t>21</a:t>
            </a:fld>
            <a:endParaRPr lang="en-US"/>
          </a:p>
        </p:txBody>
      </p:sp>
    </p:spTree>
    <p:extLst>
      <p:ext uri="{BB962C8B-B14F-4D97-AF65-F5344CB8AC3E}">
        <p14:creationId xmlns:p14="http://schemas.microsoft.com/office/powerpoint/2010/main" val="24283523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BGK</a:t>
            </a:r>
          </a:p>
          <a:p>
            <a:r>
              <a:rPr lang="en-US" sz="1200" dirty="0" smtClean="0"/>
              <a:t>What</a:t>
            </a:r>
            <a:r>
              <a:rPr lang="en-US" sz="1200" baseline="0" dirty="0" smtClean="0"/>
              <a:t> are the questions?</a:t>
            </a:r>
          </a:p>
          <a:p>
            <a:r>
              <a:rPr lang="en-US" sz="1200" baseline="0" dirty="0" smtClean="0"/>
              <a:t>Does this give you any ideas about using students to advance your </a:t>
            </a:r>
            <a:r>
              <a:rPr lang="en-US" sz="1200" baseline="0" smtClean="0"/>
              <a:t>technology initiatives?</a:t>
            </a:r>
            <a:endParaRPr lang="en-US" dirty="0" smtClean="0"/>
          </a:p>
          <a:p>
            <a:endParaRPr lang="en-US" dirty="0"/>
          </a:p>
        </p:txBody>
      </p:sp>
      <p:sp>
        <p:nvSpPr>
          <p:cNvPr id="4" name="Slide Number Placeholder 3"/>
          <p:cNvSpPr>
            <a:spLocks noGrp="1"/>
          </p:cNvSpPr>
          <p:nvPr>
            <p:ph type="sldNum" sz="quarter" idx="10"/>
          </p:nvPr>
        </p:nvSpPr>
        <p:spPr/>
        <p:txBody>
          <a:bodyPr/>
          <a:lstStyle/>
          <a:p>
            <a:fld id="{8954E0C0-7263-45AD-BDE4-6C593E369808}" type="slidenum">
              <a:rPr lang="en-US" smtClean="0"/>
              <a:pPr/>
              <a:t>22</a:t>
            </a:fld>
            <a:endParaRPr lang="en-US"/>
          </a:p>
        </p:txBody>
      </p:sp>
    </p:spTree>
    <p:extLst>
      <p:ext uri="{BB962C8B-B14F-4D97-AF65-F5344CB8AC3E}">
        <p14:creationId xmlns:p14="http://schemas.microsoft.com/office/powerpoint/2010/main" val="8278107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BGK</a:t>
            </a:r>
          </a:p>
          <a:p>
            <a:endParaRPr lang="en-US" dirty="0"/>
          </a:p>
        </p:txBody>
      </p:sp>
      <p:sp>
        <p:nvSpPr>
          <p:cNvPr id="4" name="Slide Number Placeholder 3"/>
          <p:cNvSpPr>
            <a:spLocks noGrp="1"/>
          </p:cNvSpPr>
          <p:nvPr>
            <p:ph type="sldNum" sz="quarter" idx="10"/>
          </p:nvPr>
        </p:nvSpPr>
        <p:spPr/>
        <p:txBody>
          <a:bodyPr/>
          <a:lstStyle/>
          <a:p>
            <a:fld id="{8954E0C0-7263-45AD-BDE4-6C593E369808}" type="slidenum">
              <a:rPr lang="en-US" smtClean="0"/>
              <a:pPr/>
              <a:t>4</a:t>
            </a:fld>
            <a:endParaRPr lang="en-US"/>
          </a:p>
        </p:txBody>
      </p:sp>
    </p:spTree>
    <p:extLst>
      <p:ext uri="{BB962C8B-B14F-4D97-AF65-F5344CB8AC3E}">
        <p14:creationId xmlns:p14="http://schemas.microsoft.com/office/powerpoint/2010/main" val="33001559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BGK</a:t>
            </a:r>
          </a:p>
          <a:p>
            <a:endParaRPr lang="en-US" dirty="0"/>
          </a:p>
        </p:txBody>
      </p:sp>
      <p:sp>
        <p:nvSpPr>
          <p:cNvPr id="4" name="Slide Number Placeholder 3"/>
          <p:cNvSpPr>
            <a:spLocks noGrp="1"/>
          </p:cNvSpPr>
          <p:nvPr>
            <p:ph type="sldNum" sz="quarter" idx="10"/>
          </p:nvPr>
        </p:nvSpPr>
        <p:spPr/>
        <p:txBody>
          <a:bodyPr/>
          <a:lstStyle/>
          <a:p>
            <a:fld id="{8954E0C0-7263-45AD-BDE4-6C593E369808}" type="slidenum">
              <a:rPr lang="en-US" smtClean="0"/>
              <a:pPr/>
              <a:t>5</a:t>
            </a:fld>
            <a:endParaRPr lang="en-US"/>
          </a:p>
        </p:txBody>
      </p:sp>
    </p:spTree>
    <p:extLst>
      <p:ext uri="{BB962C8B-B14F-4D97-AF65-F5344CB8AC3E}">
        <p14:creationId xmlns:p14="http://schemas.microsoft.com/office/powerpoint/2010/main" val="21913601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BGK</a:t>
            </a:r>
          </a:p>
          <a:p>
            <a:endParaRPr lang="en-US" dirty="0"/>
          </a:p>
        </p:txBody>
      </p:sp>
      <p:sp>
        <p:nvSpPr>
          <p:cNvPr id="4" name="Slide Number Placeholder 3"/>
          <p:cNvSpPr>
            <a:spLocks noGrp="1"/>
          </p:cNvSpPr>
          <p:nvPr>
            <p:ph type="sldNum" sz="quarter" idx="10"/>
          </p:nvPr>
        </p:nvSpPr>
        <p:spPr/>
        <p:txBody>
          <a:bodyPr/>
          <a:lstStyle/>
          <a:p>
            <a:fld id="{8954E0C0-7263-45AD-BDE4-6C593E369808}" type="slidenum">
              <a:rPr lang="en-US" smtClean="0"/>
              <a:pPr/>
              <a:t>6</a:t>
            </a:fld>
            <a:endParaRPr lang="en-US"/>
          </a:p>
        </p:txBody>
      </p:sp>
    </p:spTree>
    <p:extLst>
      <p:ext uri="{BB962C8B-B14F-4D97-AF65-F5344CB8AC3E}">
        <p14:creationId xmlns:p14="http://schemas.microsoft.com/office/powerpoint/2010/main" val="25732959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BGK</a:t>
            </a:r>
          </a:p>
          <a:p>
            <a:endParaRPr lang="en-US" dirty="0"/>
          </a:p>
        </p:txBody>
      </p:sp>
      <p:sp>
        <p:nvSpPr>
          <p:cNvPr id="4" name="Slide Number Placeholder 3"/>
          <p:cNvSpPr>
            <a:spLocks noGrp="1"/>
          </p:cNvSpPr>
          <p:nvPr>
            <p:ph type="sldNum" sz="quarter" idx="10"/>
          </p:nvPr>
        </p:nvSpPr>
        <p:spPr/>
        <p:txBody>
          <a:bodyPr/>
          <a:lstStyle/>
          <a:p>
            <a:fld id="{8954E0C0-7263-45AD-BDE4-6C593E369808}" type="slidenum">
              <a:rPr lang="en-US" smtClean="0"/>
              <a:pPr/>
              <a:t>7</a:t>
            </a:fld>
            <a:endParaRPr lang="en-US"/>
          </a:p>
        </p:txBody>
      </p:sp>
    </p:spTree>
    <p:extLst>
      <p:ext uri="{BB962C8B-B14F-4D97-AF65-F5344CB8AC3E}">
        <p14:creationId xmlns:p14="http://schemas.microsoft.com/office/powerpoint/2010/main" val="12754945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MEG</a:t>
            </a:r>
          </a:p>
          <a:p>
            <a:r>
              <a:rPr lang="en-US" dirty="0" smtClean="0"/>
              <a:t>As</a:t>
            </a:r>
            <a:r>
              <a:rPr lang="en-US" baseline="0" dirty="0" smtClean="0"/>
              <a:t> academic technology grows so does the work of our eterns</a:t>
            </a:r>
          </a:p>
          <a:p>
            <a:r>
              <a:rPr lang="en-US" baseline="0" dirty="0" smtClean="0"/>
              <a:t>Graphic to show growth and tools</a:t>
            </a:r>
            <a:endParaRPr lang="en-US" dirty="0"/>
          </a:p>
        </p:txBody>
      </p:sp>
      <p:sp>
        <p:nvSpPr>
          <p:cNvPr id="4" name="Slide Number Placeholder 3"/>
          <p:cNvSpPr>
            <a:spLocks noGrp="1"/>
          </p:cNvSpPr>
          <p:nvPr>
            <p:ph type="sldNum" sz="quarter" idx="10"/>
          </p:nvPr>
        </p:nvSpPr>
        <p:spPr/>
        <p:txBody>
          <a:bodyPr/>
          <a:lstStyle/>
          <a:p>
            <a:fld id="{8954E0C0-7263-45AD-BDE4-6C593E369808}" type="slidenum">
              <a:rPr lang="en-US" smtClean="0"/>
              <a:pPr/>
              <a:t>8</a:t>
            </a:fld>
            <a:endParaRPr lang="en-US"/>
          </a:p>
        </p:txBody>
      </p:sp>
    </p:spTree>
    <p:extLst>
      <p:ext uri="{BB962C8B-B14F-4D97-AF65-F5344CB8AC3E}">
        <p14:creationId xmlns:p14="http://schemas.microsoft.com/office/powerpoint/2010/main" val="4616733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Sam</a:t>
            </a:r>
          </a:p>
          <a:p>
            <a:endParaRPr lang="en-US" dirty="0"/>
          </a:p>
        </p:txBody>
      </p:sp>
      <p:sp>
        <p:nvSpPr>
          <p:cNvPr id="4" name="Slide Number Placeholder 3"/>
          <p:cNvSpPr>
            <a:spLocks noGrp="1"/>
          </p:cNvSpPr>
          <p:nvPr>
            <p:ph type="sldNum" sz="quarter" idx="10"/>
          </p:nvPr>
        </p:nvSpPr>
        <p:spPr/>
        <p:txBody>
          <a:bodyPr/>
          <a:lstStyle/>
          <a:p>
            <a:fld id="{8954E0C0-7263-45AD-BDE4-6C593E369808}" type="slidenum">
              <a:rPr lang="en-US" smtClean="0"/>
              <a:pPr/>
              <a:t>9</a:t>
            </a:fld>
            <a:endParaRPr lang="en-US"/>
          </a:p>
        </p:txBody>
      </p:sp>
    </p:spTree>
    <p:extLst>
      <p:ext uri="{BB962C8B-B14F-4D97-AF65-F5344CB8AC3E}">
        <p14:creationId xmlns:p14="http://schemas.microsoft.com/office/powerpoint/2010/main" val="15866295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SAM</a:t>
            </a:r>
          </a:p>
          <a:p>
            <a:endParaRPr lang="en-US" dirty="0"/>
          </a:p>
        </p:txBody>
      </p:sp>
      <p:sp>
        <p:nvSpPr>
          <p:cNvPr id="4" name="Slide Number Placeholder 3"/>
          <p:cNvSpPr>
            <a:spLocks noGrp="1"/>
          </p:cNvSpPr>
          <p:nvPr>
            <p:ph type="sldNum" sz="quarter" idx="10"/>
          </p:nvPr>
        </p:nvSpPr>
        <p:spPr/>
        <p:txBody>
          <a:bodyPr/>
          <a:lstStyle/>
          <a:p>
            <a:fld id="{8954E0C0-7263-45AD-BDE4-6C593E369808}" type="slidenum">
              <a:rPr lang="en-US" smtClean="0"/>
              <a:pPr/>
              <a:t>10</a:t>
            </a:fld>
            <a:endParaRPr lang="en-US"/>
          </a:p>
        </p:txBody>
      </p:sp>
    </p:spTree>
    <p:extLst>
      <p:ext uri="{BB962C8B-B14F-4D97-AF65-F5344CB8AC3E}">
        <p14:creationId xmlns:p14="http://schemas.microsoft.com/office/powerpoint/2010/main" val="39186861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186895"/>
            <a:ext cx="7772400" cy="1470025"/>
          </a:xfrm>
        </p:spPr>
        <p:txBody>
          <a:bodyPr/>
          <a:lstStyle>
            <a:lvl1pPr algn="ctr">
              <a:defRPr sz="3000">
                <a:solidFill>
                  <a:srgbClr val="0000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447800" y="2450545"/>
            <a:ext cx="6400800" cy="1219200"/>
          </a:xfrm>
        </p:spPr>
        <p:txBody>
          <a:bodyPr>
            <a:normAutofit/>
          </a:bodyPr>
          <a:lstStyle>
            <a:lvl1pPr marL="0" indent="0" algn="ctr">
              <a:buNone/>
              <a:defRPr sz="2000">
                <a:solidFill>
                  <a:srgbClr val="38434D"/>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Date Placeholder 3"/>
          <p:cNvSpPr>
            <a:spLocks noGrp="1"/>
          </p:cNvSpPr>
          <p:nvPr userDrawn="1">
            <p:ph type="dt" sz="half" idx="10"/>
          </p:nvPr>
        </p:nvSpPr>
        <p:spPr/>
        <p:txBody>
          <a:bodyPr/>
          <a:lstStyle>
            <a:lvl1pPr>
              <a:defRPr/>
            </a:lvl1pPr>
          </a:lstStyle>
          <a:p>
            <a:fld id="{5D66243B-66F9-4E4B-AC5B-7350CD8F700B}" type="datetime1">
              <a:rPr lang="en-US"/>
              <a:pPr/>
              <a:t>3/18/2013</a:t>
            </a:fld>
            <a:endParaRPr lang="en-US"/>
          </a:p>
        </p:txBody>
      </p:sp>
      <p:sp>
        <p:nvSpPr>
          <p:cNvPr id="7" name="Footer Placeholder 4"/>
          <p:cNvSpPr>
            <a:spLocks noGrp="1"/>
          </p:cNvSpPr>
          <p:nvPr userDrawn="1">
            <p:ph type="ftr" sz="quarter" idx="11"/>
          </p:nvPr>
        </p:nvSpPr>
        <p:spPr/>
        <p:txBody>
          <a:bodyPr/>
          <a:lstStyle>
            <a:lvl1pPr>
              <a:defRPr/>
            </a:lvl1pPr>
          </a:lstStyle>
          <a:p>
            <a:r>
              <a:rPr lang="en-US" dirty="0"/>
              <a:t>Presentation 1</a:t>
            </a:r>
          </a:p>
        </p:txBody>
      </p:sp>
      <p:sp>
        <p:nvSpPr>
          <p:cNvPr id="8" name="Slide Number Placeholder 5"/>
          <p:cNvSpPr>
            <a:spLocks noGrp="1"/>
          </p:cNvSpPr>
          <p:nvPr userDrawn="1">
            <p:ph type="sldNum" sz="quarter" idx="12"/>
          </p:nvPr>
        </p:nvSpPr>
        <p:spPr/>
        <p:txBody>
          <a:bodyPr/>
          <a:lstStyle>
            <a:lvl1pPr>
              <a:defRPr/>
            </a:lvl1pPr>
          </a:lstStyle>
          <a:p>
            <a:fld id="{6F004417-4D29-481F-BA71-CE255D0BB3A6}" type="slidenum">
              <a:rPr lang="en-US"/>
              <a:pPr/>
              <a:t>‹#›</a:t>
            </a:fld>
            <a:endParaRPr lang="en-US"/>
          </a:p>
        </p:txBody>
      </p:sp>
    </p:spTree>
    <p:extLst>
      <p:ext uri="{BB962C8B-B14F-4D97-AF65-F5344CB8AC3E}">
        <p14:creationId xmlns:p14="http://schemas.microsoft.com/office/powerpoint/2010/main" val="3195714000"/>
      </p:ext>
    </p:extLst>
  </p:cSld>
  <p:clrMapOvr>
    <a:masterClrMapping/>
  </p:clrMapOvr>
  <p:transition spd="med" advClick="0" advTm="10000">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263095"/>
            <a:ext cx="7772400" cy="1470025"/>
          </a:xfrm>
        </p:spPr>
        <p:txBody>
          <a:bodyPr/>
          <a:lstStyle>
            <a:lvl1pPr algn="ctr">
              <a:defRPr sz="3000">
                <a:solidFill>
                  <a:srgbClr val="0000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447800" y="2526745"/>
            <a:ext cx="6400800" cy="1219200"/>
          </a:xfrm>
        </p:spPr>
        <p:txBody>
          <a:bodyPr>
            <a:normAutofit/>
          </a:bodyPr>
          <a:lstStyle>
            <a:lvl1pPr marL="0" indent="0" algn="ctr">
              <a:buNone/>
              <a:defRPr sz="2000">
                <a:solidFill>
                  <a:srgbClr val="38434D"/>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Date Placeholder 3"/>
          <p:cNvSpPr>
            <a:spLocks noGrp="1"/>
          </p:cNvSpPr>
          <p:nvPr userDrawn="1">
            <p:ph type="dt" sz="half" idx="10"/>
          </p:nvPr>
        </p:nvSpPr>
        <p:spPr/>
        <p:txBody>
          <a:bodyPr/>
          <a:lstStyle>
            <a:lvl1pPr>
              <a:defRPr/>
            </a:lvl1pPr>
          </a:lstStyle>
          <a:p>
            <a:fld id="{5D66243B-66F9-4E4B-AC5B-7350CD8F700B}" type="datetime1">
              <a:rPr lang="en-US"/>
              <a:pPr/>
              <a:t>3/18/2013</a:t>
            </a:fld>
            <a:endParaRPr lang="en-US"/>
          </a:p>
        </p:txBody>
      </p:sp>
      <p:sp>
        <p:nvSpPr>
          <p:cNvPr id="7" name="Footer Placeholder 4"/>
          <p:cNvSpPr>
            <a:spLocks noGrp="1"/>
          </p:cNvSpPr>
          <p:nvPr userDrawn="1">
            <p:ph type="ftr" sz="quarter" idx="11"/>
          </p:nvPr>
        </p:nvSpPr>
        <p:spPr/>
        <p:txBody>
          <a:bodyPr/>
          <a:lstStyle>
            <a:lvl1pPr>
              <a:defRPr/>
            </a:lvl1pPr>
          </a:lstStyle>
          <a:p>
            <a:r>
              <a:rPr lang="en-US" dirty="0"/>
              <a:t>Presentation 1</a:t>
            </a:r>
          </a:p>
        </p:txBody>
      </p:sp>
      <p:sp>
        <p:nvSpPr>
          <p:cNvPr id="8" name="Slide Number Placeholder 5"/>
          <p:cNvSpPr>
            <a:spLocks noGrp="1"/>
          </p:cNvSpPr>
          <p:nvPr userDrawn="1">
            <p:ph type="sldNum" sz="quarter" idx="12"/>
          </p:nvPr>
        </p:nvSpPr>
        <p:spPr/>
        <p:txBody>
          <a:bodyPr/>
          <a:lstStyle>
            <a:lvl1pPr>
              <a:defRPr/>
            </a:lvl1pPr>
          </a:lstStyle>
          <a:p>
            <a:fld id="{6F004417-4D29-481F-BA71-CE255D0BB3A6}" type="slidenum">
              <a:rPr lang="en-US"/>
              <a:pPr/>
              <a:t>‹#›</a:t>
            </a:fld>
            <a:endParaRPr lang="en-US"/>
          </a:p>
        </p:txBody>
      </p:sp>
    </p:spTree>
  </p:cSld>
  <p:clrMapOvr>
    <a:masterClrMapping/>
  </p:clrMapOvr>
  <p:transition spd="med" advClick="0" advTm="10000">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D7B7E46D-61C3-45BF-A4EE-F9F431134C7D}" type="datetime1">
              <a:rPr lang="en-US"/>
              <a:pPr/>
              <a:t>3/18/2013</a:t>
            </a:fld>
            <a:endParaRPr lang="en-US"/>
          </a:p>
        </p:txBody>
      </p:sp>
      <p:sp>
        <p:nvSpPr>
          <p:cNvPr id="5" name="Footer Placeholder 4"/>
          <p:cNvSpPr>
            <a:spLocks noGrp="1"/>
          </p:cNvSpPr>
          <p:nvPr>
            <p:ph type="ftr" sz="quarter" idx="11"/>
          </p:nvPr>
        </p:nvSpPr>
        <p:spPr/>
        <p:txBody>
          <a:bodyPr/>
          <a:lstStyle>
            <a:lvl1pPr>
              <a:defRPr/>
            </a:lvl1pPr>
          </a:lstStyle>
          <a:p>
            <a:r>
              <a:rPr lang="en-US"/>
              <a:t>Presentation 1</a:t>
            </a:r>
          </a:p>
        </p:txBody>
      </p:sp>
      <p:sp>
        <p:nvSpPr>
          <p:cNvPr id="6" name="Slide Number Placeholder 5"/>
          <p:cNvSpPr>
            <a:spLocks noGrp="1"/>
          </p:cNvSpPr>
          <p:nvPr>
            <p:ph type="sldNum" sz="quarter" idx="12"/>
          </p:nvPr>
        </p:nvSpPr>
        <p:spPr/>
        <p:txBody>
          <a:bodyPr/>
          <a:lstStyle>
            <a:lvl1pPr>
              <a:defRPr/>
            </a:lvl1pPr>
          </a:lstStyle>
          <a:p>
            <a:fld id="{0A9D9E75-A596-481B-9CC1-322F7111E17E}" type="slidenum">
              <a:rPr lang="en-US"/>
              <a:pPr/>
              <a:t>‹#›</a:t>
            </a:fld>
            <a:endParaRPr lang="en-US"/>
          </a:p>
        </p:txBody>
      </p:sp>
    </p:spTree>
    <p:extLst>
      <p:ext uri="{BB962C8B-B14F-4D97-AF65-F5344CB8AC3E}">
        <p14:creationId xmlns:p14="http://schemas.microsoft.com/office/powerpoint/2010/main" val="530912686"/>
      </p:ext>
    </p:extLst>
  </p:cSld>
  <p:clrMapOvr>
    <a:masterClrMapping/>
  </p:clrMapOvr>
  <p:transition spd="med" advClick="0" advTm="10000">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p:nvPr userDrawn="1"/>
        </p:nvSpPr>
        <p:spPr>
          <a:xfrm>
            <a:off x="0" y="0"/>
            <a:ext cx="9144000" cy="5697538"/>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n-US">
              <a:solidFill>
                <a:srgbClr val="FFFFFF"/>
              </a:solidFill>
              <a:ea typeface="ＭＳ Ｐゴシック" pitchFamily="96" charset="-128"/>
            </a:endParaRPr>
          </a:p>
        </p:txBody>
      </p:sp>
      <p:sp>
        <p:nvSpPr>
          <p:cNvPr id="3" name="Date Placeholder 1"/>
          <p:cNvSpPr>
            <a:spLocks noGrp="1"/>
          </p:cNvSpPr>
          <p:nvPr>
            <p:ph type="dt" sz="half" idx="10"/>
          </p:nvPr>
        </p:nvSpPr>
        <p:spPr/>
        <p:txBody>
          <a:bodyPr/>
          <a:lstStyle>
            <a:lvl1pPr>
              <a:defRPr/>
            </a:lvl1pPr>
          </a:lstStyle>
          <a:p>
            <a:fld id="{F9C1056D-E189-44C2-8AF7-6990464A4B59}" type="datetime1">
              <a:rPr lang="en-US"/>
              <a:pPr/>
              <a:t>3/18/2013</a:t>
            </a:fld>
            <a:endParaRPr lang="en-US"/>
          </a:p>
        </p:txBody>
      </p:sp>
      <p:sp>
        <p:nvSpPr>
          <p:cNvPr id="4" name="Footer Placeholder 2"/>
          <p:cNvSpPr>
            <a:spLocks noGrp="1"/>
          </p:cNvSpPr>
          <p:nvPr>
            <p:ph type="ftr" sz="quarter" idx="11"/>
          </p:nvPr>
        </p:nvSpPr>
        <p:spPr/>
        <p:txBody>
          <a:bodyPr/>
          <a:lstStyle>
            <a:lvl1pPr>
              <a:defRPr/>
            </a:lvl1pPr>
          </a:lstStyle>
          <a:p>
            <a:r>
              <a:rPr lang="en-US"/>
              <a:t>Presentation 1</a:t>
            </a:r>
          </a:p>
        </p:txBody>
      </p:sp>
      <p:sp>
        <p:nvSpPr>
          <p:cNvPr id="5" name="Slide Number Placeholder 3"/>
          <p:cNvSpPr>
            <a:spLocks noGrp="1"/>
          </p:cNvSpPr>
          <p:nvPr>
            <p:ph type="sldNum" sz="quarter" idx="12"/>
          </p:nvPr>
        </p:nvSpPr>
        <p:spPr/>
        <p:txBody>
          <a:bodyPr/>
          <a:lstStyle>
            <a:lvl1pPr>
              <a:defRPr/>
            </a:lvl1pPr>
          </a:lstStyle>
          <a:p>
            <a:fld id="{CF86267F-2ABF-4CAB-863A-D923FD4D4988}" type="slidenum">
              <a:rPr lang="en-US"/>
              <a:pPr/>
              <a:t>‹#›</a:t>
            </a:fld>
            <a:endParaRPr lang="en-US"/>
          </a:p>
        </p:txBody>
      </p:sp>
    </p:spTree>
    <p:extLst>
      <p:ext uri="{BB962C8B-B14F-4D97-AF65-F5344CB8AC3E}">
        <p14:creationId xmlns:p14="http://schemas.microsoft.com/office/powerpoint/2010/main" val="1536117958"/>
      </p:ext>
    </p:extLst>
  </p:cSld>
  <p:clrMapOvr>
    <a:masterClrMapping/>
  </p:clrMapOvr>
  <p:transition spd="med" advClick="0" advTm="10000">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B2A4E108-A864-4C15-82CB-65A2B039B6CB}" type="datetime1">
              <a:rPr lang="en-US"/>
              <a:pPr/>
              <a:t>3/18/2013</a:t>
            </a:fld>
            <a:endParaRPr lang="en-US"/>
          </a:p>
        </p:txBody>
      </p:sp>
      <p:sp>
        <p:nvSpPr>
          <p:cNvPr id="6" name="Footer Placeholder 4"/>
          <p:cNvSpPr>
            <a:spLocks noGrp="1"/>
          </p:cNvSpPr>
          <p:nvPr>
            <p:ph type="ftr" sz="quarter" idx="11"/>
          </p:nvPr>
        </p:nvSpPr>
        <p:spPr/>
        <p:txBody>
          <a:bodyPr/>
          <a:lstStyle>
            <a:lvl1pPr>
              <a:defRPr/>
            </a:lvl1pPr>
          </a:lstStyle>
          <a:p>
            <a:r>
              <a:rPr lang="en-US"/>
              <a:t>Presentation 1</a:t>
            </a:r>
          </a:p>
        </p:txBody>
      </p:sp>
      <p:sp>
        <p:nvSpPr>
          <p:cNvPr id="7" name="Slide Number Placeholder 5"/>
          <p:cNvSpPr>
            <a:spLocks noGrp="1"/>
          </p:cNvSpPr>
          <p:nvPr>
            <p:ph type="sldNum" sz="quarter" idx="12"/>
          </p:nvPr>
        </p:nvSpPr>
        <p:spPr/>
        <p:txBody>
          <a:bodyPr/>
          <a:lstStyle>
            <a:lvl1pPr>
              <a:defRPr/>
            </a:lvl1pPr>
          </a:lstStyle>
          <a:p>
            <a:fld id="{3E0F6464-6A89-48A5-A7F9-9D43FA41D5CA}" type="slidenum">
              <a:rPr lang="en-US"/>
              <a:pPr/>
              <a:t>‹#›</a:t>
            </a:fld>
            <a:endParaRPr lang="en-US"/>
          </a:p>
        </p:txBody>
      </p:sp>
    </p:spTree>
    <p:extLst>
      <p:ext uri="{BB962C8B-B14F-4D97-AF65-F5344CB8AC3E}">
        <p14:creationId xmlns:p14="http://schemas.microsoft.com/office/powerpoint/2010/main" val="1156095588"/>
      </p:ext>
    </p:extLst>
  </p:cSld>
  <p:clrMapOvr>
    <a:masterClrMapping/>
  </p:clrMapOvr>
  <p:transition spd="med" advClick="0" advTm="10000">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19CA15C1-00CB-4218-9B0B-5AE6A96C6867}" type="datetime1">
              <a:rPr lang="en-US"/>
              <a:pPr/>
              <a:t>3/18/2013</a:t>
            </a:fld>
            <a:endParaRPr lang="en-US"/>
          </a:p>
        </p:txBody>
      </p:sp>
      <p:sp>
        <p:nvSpPr>
          <p:cNvPr id="8" name="Footer Placeholder 4"/>
          <p:cNvSpPr>
            <a:spLocks noGrp="1"/>
          </p:cNvSpPr>
          <p:nvPr>
            <p:ph type="ftr" sz="quarter" idx="11"/>
          </p:nvPr>
        </p:nvSpPr>
        <p:spPr/>
        <p:txBody>
          <a:bodyPr/>
          <a:lstStyle>
            <a:lvl1pPr>
              <a:defRPr/>
            </a:lvl1pPr>
          </a:lstStyle>
          <a:p>
            <a:r>
              <a:rPr lang="en-US"/>
              <a:t>Presentation 1</a:t>
            </a:r>
          </a:p>
        </p:txBody>
      </p:sp>
      <p:sp>
        <p:nvSpPr>
          <p:cNvPr id="9" name="Slide Number Placeholder 5"/>
          <p:cNvSpPr>
            <a:spLocks noGrp="1"/>
          </p:cNvSpPr>
          <p:nvPr>
            <p:ph type="sldNum" sz="quarter" idx="12"/>
          </p:nvPr>
        </p:nvSpPr>
        <p:spPr/>
        <p:txBody>
          <a:bodyPr/>
          <a:lstStyle>
            <a:lvl1pPr>
              <a:defRPr/>
            </a:lvl1pPr>
          </a:lstStyle>
          <a:p>
            <a:fld id="{9CEBA5DA-B4AB-42A9-A3DE-97E2C7812ED5}" type="slidenum">
              <a:rPr lang="en-US"/>
              <a:pPr/>
              <a:t>‹#›</a:t>
            </a:fld>
            <a:endParaRPr lang="en-US"/>
          </a:p>
        </p:txBody>
      </p:sp>
    </p:spTree>
    <p:extLst>
      <p:ext uri="{BB962C8B-B14F-4D97-AF65-F5344CB8AC3E}">
        <p14:creationId xmlns:p14="http://schemas.microsoft.com/office/powerpoint/2010/main" val="3255339647"/>
      </p:ext>
    </p:extLst>
  </p:cSld>
  <p:clrMapOvr>
    <a:masterClrMapping/>
  </p:clrMapOvr>
  <p:transition spd="med" advClick="0" advTm="10000">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3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B9D79FB9-3E8E-4D34-8466-9949FD87EDAE}" type="datetime1">
              <a:rPr lang="en-US"/>
              <a:pPr/>
              <a:t>3/18/2013</a:t>
            </a:fld>
            <a:endParaRPr lang="en-US"/>
          </a:p>
        </p:txBody>
      </p:sp>
      <p:sp>
        <p:nvSpPr>
          <p:cNvPr id="5" name="Footer Placeholder 4"/>
          <p:cNvSpPr>
            <a:spLocks noGrp="1"/>
          </p:cNvSpPr>
          <p:nvPr>
            <p:ph type="ftr" sz="quarter" idx="11"/>
          </p:nvPr>
        </p:nvSpPr>
        <p:spPr/>
        <p:txBody>
          <a:bodyPr/>
          <a:lstStyle>
            <a:lvl1pPr>
              <a:defRPr/>
            </a:lvl1pPr>
          </a:lstStyle>
          <a:p>
            <a:r>
              <a:rPr lang="en-US"/>
              <a:t>Presentation 1</a:t>
            </a:r>
          </a:p>
        </p:txBody>
      </p:sp>
      <p:sp>
        <p:nvSpPr>
          <p:cNvPr id="6" name="Slide Number Placeholder 5"/>
          <p:cNvSpPr>
            <a:spLocks noGrp="1"/>
          </p:cNvSpPr>
          <p:nvPr>
            <p:ph type="sldNum" sz="quarter" idx="12"/>
          </p:nvPr>
        </p:nvSpPr>
        <p:spPr/>
        <p:txBody>
          <a:bodyPr/>
          <a:lstStyle>
            <a:lvl1pPr>
              <a:defRPr/>
            </a:lvl1pPr>
          </a:lstStyle>
          <a:p>
            <a:fld id="{3C631B8C-9282-4BBE-B005-5B7B683B7974}" type="slidenum">
              <a:rPr lang="en-US"/>
              <a:pPr/>
              <a:t>‹#›</a:t>
            </a:fld>
            <a:endParaRPr lang="en-US"/>
          </a:p>
        </p:txBody>
      </p:sp>
    </p:spTree>
    <p:extLst>
      <p:ext uri="{BB962C8B-B14F-4D97-AF65-F5344CB8AC3E}">
        <p14:creationId xmlns:p14="http://schemas.microsoft.com/office/powerpoint/2010/main" val="2254428115"/>
      </p:ext>
    </p:extLst>
  </p:cSld>
  <p:clrMapOvr>
    <a:masterClrMapping/>
  </p:clrMapOvr>
  <p:transition spd="med" advClick="0" advTm="10000">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fld id="{5E7FDAB4-07BE-444D-B3B6-277A260B7CA1}" type="datetime1">
              <a:rPr lang="en-US"/>
              <a:pPr/>
              <a:t>3/18/2013</a:t>
            </a:fld>
            <a:endParaRPr lang="en-US"/>
          </a:p>
        </p:txBody>
      </p:sp>
      <p:sp>
        <p:nvSpPr>
          <p:cNvPr id="4" name="Footer Placeholder 4"/>
          <p:cNvSpPr>
            <a:spLocks noGrp="1"/>
          </p:cNvSpPr>
          <p:nvPr>
            <p:ph type="ftr" sz="quarter" idx="11"/>
          </p:nvPr>
        </p:nvSpPr>
        <p:spPr/>
        <p:txBody>
          <a:bodyPr/>
          <a:lstStyle>
            <a:lvl1pPr>
              <a:defRPr/>
            </a:lvl1pPr>
          </a:lstStyle>
          <a:p>
            <a:r>
              <a:rPr lang="en-US"/>
              <a:t>Presentation 1</a:t>
            </a:r>
          </a:p>
        </p:txBody>
      </p:sp>
      <p:sp>
        <p:nvSpPr>
          <p:cNvPr id="5" name="Slide Number Placeholder 5"/>
          <p:cNvSpPr>
            <a:spLocks noGrp="1"/>
          </p:cNvSpPr>
          <p:nvPr>
            <p:ph type="sldNum" sz="quarter" idx="12"/>
          </p:nvPr>
        </p:nvSpPr>
        <p:spPr/>
        <p:txBody>
          <a:bodyPr/>
          <a:lstStyle>
            <a:lvl1pPr>
              <a:defRPr/>
            </a:lvl1pPr>
          </a:lstStyle>
          <a:p>
            <a:fld id="{8FB973DB-D0DA-4DEF-8270-AD720F80014D}" type="slidenum">
              <a:rPr lang="en-US"/>
              <a:pPr/>
              <a:t>‹#›</a:t>
            </a:fld>
            <a:endParaRPr lang="en-US"/>
          </a:p>
        </p:txBody>
      </p:sp>
    </p:spTree>
    <p:extLst>
      <p:ext uri="{BB962C8B-B14F-4D97-AF65-F5344CB8AC3E}">
        <p14:creationId xmlns:p14="http://schemas.microsoft.com/office/powerpoint/2010/main" val="2506212029"/>
      </p:ext>
    </p:extLst>
  </p:cSld>
  <p:clrMapOvr>
    <a:masterClrMapping/>
  </p:clrMapOvr>
  <p:transition spd="med" advClick="0" advTm="10000">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buClr>
                <a:srgbClr val="558B34"/>
              </a:buClr>
              <a:defRPr sz="3200"/>
            </a:lvl1pPr>
            <a:lvl2pPr>
              <a:buClrTx/>
              <a:defRPr sz="2800"/>
            </a:lvl2pPr>
            <a:lvl3pPr>
              <a:buClr>
                <a:srgbClr val="558B34"/>
              </a:buClr>
              <a:defRPr sz="2400"/>
            </a:lvl3pPr>
            <a:lvl4pPr>
              <a:buClrTx/>
              <a:defRPr sz="2000"/>
            </a:lvl4pPr>
            <a:lvl5pPr>
              <a:buClr>
                <a:srgbClr val="558B34"/>
              </a:buCl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FC69F5B4-D945-49C9-BEA0-3A9609CA2B70}" type="datetime1">
              <a:rPr lang="en-US"/>
              <a:pPr/>
              <a:t>3/18/2013</a:t>
            </a:fld>
            <a:endParaRPr lang="en-US"/>
          </a:p>
        </p:txBody>
      </p:sp>
      <p:sp>
        <p:nvSpPr>
          <p:cNvPr id="6" name="Footer Placeholder 4"/>
          <p:cNvSpPr>
            <a:spLocks noGrp="1"/>
          </p:cNvSpPr>
          <p:nvPr>
            <p:ph type="ftr" sz="quarter" idx="11"/>
          </p:nvPr>
        </p:nvSpPr>
        <p:spPr/>
        <p:txBody>
          <a:bodyPr/>
          <a:lstStyle>
            <a:lvl1pPr>
              <a:defRPr/>
            </a:lvl1pPr>
          </a:lstStyle>
          <a:p>
            <a:r>
              <a:rPr lang="en-US"/>
              <a:t>Presentation 1</a:t>
            </a:r>
          </a:p>
        </p:txBody>
      </p:sp>
      <p:sp>
        <p:nvSpPr>
          <p:cNvPr id="7" name="Slide Number Placeholder 5"/>
          <p:cNvSpPr>
            <a:spLocks noGrp="1"/>
          </p:cNvSpPr>
          <p:nvPr>
            <p:ph type="sldNum" sz="quarter" idx="12"/>
          </p:nvPr>
        </p:nvSpPr>
        <p:spPr/>
        <p:txBody>
          <a:bodyPr/>
          <a:lstStyle>
            <a:lvl1pPr>
              <a:defRPr/>
            </a:lvl1pPr>
          </a:lstStyle>
          <a:p>
            <a:fld id="{A48F9A39-EA43-41F0-82D4-E795A7B372B2}" type="slidenum">
              <a:rPr lang="en-US"/>
              <a:pPr/>
              <a:t>‹#›</a:t>
            </a:fld>
            <a:endParaRPr lang="en-US"/>
          </a:p>
        </p:txBody>
      </p:sp>
    </p:spTree>
    <p:extLst>
      <p:ext uri="{BB962C8B-B14F-4D97-AF65-F5344CB8AC3E}">
        <p14:creationId xmlns:p14="http://schemas.microsoft.com/office/powerpoint/2010/main" val="1622023437"/>
      </p:ext>
    </p:extLst>
  </p:cSld>
  <p:clrMapOvr>
    <a:masterClrMapping/>
  </p:clrMapOvr>
  <p:transition spd="med" advClick="0" advTm="10000">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71F29641-4493-4C36-AB8E-614F816A8236}" type="datetime1">
              <a:rPr lang="en-US"/>
              <a:pPr/>
              <a:t>3/18/2013</a:t>
            </a:fld>
            <a:endParaRPr lang="en-US"/>
          </a:p>
        </p:txBody>
      </p:sp>
      <p:sp>
        <p:nvSpPr>
          <p:cNvPr id="6" name="Footer Placeholder 4"/>
          <p:cNvSpPr>
            <a:spLocks noGrp="1"/>
          </p:cNvSpPr>
          <p:nvPr>
            <p:ph type="ftr" sz="quarter" idx="11"/>
          </p:nvPr>
        </p:nvSpPr>
        <p:spPr/>
        <p:txBody>
          <a:bodyPr/>
          <a:lstStyle>
            <a:lvl1pPr>
              <a:defRPr/>
            </a:lvl1pPr>
          </a:lstStyle>
          <a:p>
            <a:r>
              <a:rPr lang="en-US"/>
              <a:t>Presentation 1</a:t>
            </a:r>
          </a:p>
        </p:txBody>
      </p:sp>
      <p:sp>
        <p:nvSpPr>
          <p:cNvPr id="7" name="Slide Number Placeholder 5"/>
          <p:cNvSpPr>
            <a:spLocks noGrp="1"/>
          </p:cNvSpPr>
          <p:nvPr>
            <p:ph type="sldNum" sz="quarter" idx="12"/>
          </p:nvPr>
        </p:nvSpPr>
        <p:spPr/>
        <p:txBody>
          <a:bodyPr/>
          <a:lstStyle>
            <a:lvl1pPr>
              <a:defRPr/>
            </a:lvl1pPr>
          </a:lstStyle>
          <a:p>
            <a:fld id="{6B0AEC60-31EA-459D-9997-E57A41FD0E72}" type="slidenum">
              <a:rPr lang="en-US"/>
              <a:pPr/>
              <a:t>‹#›</a:t>
            </a:fld>
            <a:endParaRPr lang="en-US"/>
          </a:p>
        </p:txBody>
      </p:sp>
    </p:spTree>
    <p:extLst>
      <p:ext uri="{BB962C8B-B14F-4D97-AF65-F5344CB8AC3E}">
        <p14:creationId xmlns:p14="http://schemas.microsoft.com/office/powerpoint/2010/main" val="3134370516"/>
      </p:ext>
    </p:extLst>
  </p:cSld>
  <p:clrMapOvr>
    <a:masterClrMapping/>
  </p:clrMapOvr>
  <p:transition spd="med" advClick="0" advTm="10000">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12759" y="6039362"/>
            <a:ext cx="9118481" cy="816864"/>
          </a:xfrm>
          <a:prstGeom prst="rect">
            <a:avLst/>
          </a:prstGeom>
        </p:spPr>
      </p:pic>
      <p:sp>
        <p:nvSpPr>
          <p:cNvPr id="2" name="Title Placeholder 1"/>
          <p:cNvSpPr>
            <a:spLocks noGrp="1"/>
          </p:cNvSpPr>
          <p:nvPr>
            <p:ph type="title"/>
          </p:nvPr>
        </p:nvSpPr>
        <p:spPr>
          <a:xfrm>
            <a:off x="457200" y="458788"/>
            <a:ext cx="8382000" cy="1143000"/>
          </a:xfrm>
          <a:prstGeom prst="rect">
            <a:avLst/>
          </a:prstGeom>
        </p:spPr>
        <p:txBody>
          <a:bodyPr vert="horz" wrap="square" lIns="91440" tIns="45720" rIns="91440" bIns="45720" numCol="1" anchor="ctr" anchorCtr="0" compatLnSpc="1">
            <a:prstTxWarp prst="textNoShape">
              <a:avLst/>
            </a:prstTxWarp>
            <a:normAutofit/>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3820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000">
                <a:solidFill>
                  <a:srgbClr val="A6A6A6"/>
                </a:solidFill>
                <a:cs typeface="Arial" charset="0"/>
              </a:defRPr>
            </a:lvl1pPr>
          </a:lstStyle>
          <a:p>
            <a:fld id="{85439748-91FE-4A4B-AF2D-FB64EE129116}" type="datetime1">
              <a:rPr lang="en-US"/>
              <a:pPr/>
              <a:t>3/18/2013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000">
                <a:solidFill>
                  <a:srgbClr val="A6A6A6"/>
                </a:solidFill>
                <a:cs typeface="Arial" charset="0"/>
              </a:defRPr>
            </a:lvl1pPr>
          </a:lstStyle>
          <a:p>
            <a:r>
              <a:rPr lang="en-US"/>
              <a:t>Presentation 1</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A6A6A6"/>
                </a:solidFill>
                <a:cs typeface="Arial" charset="0"/>
              </a:defRPr>
            </a:lvl1pPr>
          </a:lstStyle>
          <a:p>
            <a:fld id="{271DCC74-33F1-497A-AA2E-7BE49694F730}" type="slidenum">
              <a:rPr lang="en-US"/>
              <a:pPr/>
              <a:t>‹#›</a:t>
            </a:fld>
            <a:endParaRPr lang="en-US"/>
          </a:p>
        </p:txBody>
      </p:sp>
    </p:spTree>
    <p:extLst>
      <p:ext uri="{BB962C8B-B14F-4D97-AF65-F5344CB8AC3E}">
        <p14:creationId xmlns:p14="http://schemas.microsoft.com/office/powerpoint/2010/main" val="892830070"/>
      </p:ext>
    </p:extLst>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27" r:id="rId10"/>
  </p:sldLayoutIdLst>
  <p:transition spd="med" advClick="0" advTm="10000">
    <p:fade/>
  </p:transition>
  <p:timing>
    <p:tnLst>
      <p:par>
        <p:cTn id="1" dur="indefinite" restart="never" nodeType="tmRoot"/>
      </p:par>
    </p:tnLst>
  </p:timing>
  <p:hf sldNum="0" hdr="0" ftr="0" dt="0"/>
  <p:txStyles>
    <p:titleStyle>
      <a:lvl1pPr algn="l" defTabSz="457200" rtl="0" eaLnBrk="0" fontAlgn="base" hangingPunct="0">
        <a:spcBef>
          <a:spcPct val="0"/>
        </a:spcBef>
        <a:spcAft>
          <a:spcPct val="0"/>
        </a:spcAft>
        <a:defRPr sz="3000" b="1" kern="1200" cap="all">
          <a:solidFill>
            <a:schemeClr val="tx1"/>
          </a:solidFill>
          <a:latin typeface="Arial"/>
          <a:ea typeface="ＭＳ Ｐゴシック" pitchFamily="48" charset="-128"/>
          <a:cs typeface="Arial"/>
        </a:defRPr>
      </a:lvl1pPr>
      <a:lvl2pPr algn="l" defTabSz="457200" rtl="0" eaLnBrk="0" fontAlgn="base" hangingPunct="0">
        <a:spcBef>
          <a:spcPct val="0"/>
        </a:spcBef>
        <a:spcAft>
          <a:spcPct val="0"/>
        </a:spcAft>
        <a:defRPr sz="3000" b="1">
          <a:solidFill>
            <a:schemeClr val="tx1"/>
          </a:solidFill>
          <a:latin typeface="Arial" pitchFamily="48" charset="0"/>
          <a:ea typeface="ＭＳ Ｐゴシック" pitchFamily="48" charset="-128"/>
        </a:defRPr>
      </a:lvl2pPr>
      <a:lvl3pPr algn="l" defTabSz="457200" rtl="0" eaLnBrk="0" fontAlgn="base" hangingPunct="0">
        <a:spcBef>
          <a:spcPct val="0"/>
        </a:spcBef>
        <a:spcAft>
          <a:spcPct val="0"/>
        </a:spcAft>
        <a:defRPr sz="3000" b="1">
          <a:solidFill>
            <a:schemeClr val="tx1"/>
          </a:solidFill>
          <a:latin typeface="Arial" pitchFamily="48" charset="0"/>
          <a:ea typeface="ＭＳ Ｐゴシック" pitchFamily="48" charset="-128"/>
        </a:defRPr>
      </a:lvl3pPr>
      <a:lvl4pPr algn="l" defTabSz="457200" rtl="0" eaLnBrk="0" fontAlgn="base" hangingPunct="0">
        <a:spcBef>
          <a:spcPct val="0"/>
        </a:spcBef>
        <a:spcAft>
          <a:spcPct val="0"/>
        </a:spcAft>
        <a:defRPr sz="3000" b="1">
          <a:solidFill>
            <a:schemeClr val="tx1"/>
          </a:solidFill>
          <a:latin typeface="Arial" pitchFamily="48" charset="0"/>
          <a:ea typeface="ＭＳ Ｐゴシック" pitchFamily="48" charset="-128"/>
        </a:defRPr>
      </a:lvl4pPr>
      <a:lvl5pPr algn="l" defTabSz="457200" rtl="0" eaLnBrk="0" fontAlgn="base" hangingPunct="0">
        <a:spcBef>
          <a:spcPct val="0"/>
        </a:spcBef>
        <a:spcAft>
          <a:spcPct val="0"/>
        </a:spcAft>
        <a:defRPr sz="3000" b="1">
          <a:solidFill>
            <a:schemeClr val="tx1"/>
          </a:solidFill>
          <a:latin typeface="Arial" pitchFamily="48" charset="0"/>
          <a:ea typeface="ＭＳ Ｐゴシック" pitchFamily="48" charset="-128"/>
        </a:defRPr>
      </a:lvl5pPr>
      <a:lvl6pPr marL="457200" algn="l" defTabSz="457200" rtl="0" fontAlgn="base">
        <a:spcBef>
          <a:spcPct val="0"/>
        </a:spcBef>
        <a:spcAft>
          <a:spcPct val="0"/>
        </a:spcAft>
        <a:defRPr sz="3000" b="1">
          <a:solidFill>
            <a:srgbClr val="FC7F1D"/>
          </a:solidFill>
          <a:latin typeface="Arial" pitchFamily="48" charset="0"/>
          <a:ea typeface="ＭＳ Ｐゴシック" pitchFamily="48" charset="-128"/>
        </a:defRPr>
      </a:lvl6pPr>
      <a:lvl7pPr marL="914400" algn="l" defTabSz="457200" rtl="0" fontAlgn="base">
        <a:spcBef>
          <a:spcPct val="0"/>
        </a:spcBef>
        <a:spcAft>
          <a:spcPct val="0"/>
        </a:spcAft>
        <a:defRPr sz="3000" b="1">
          <a:solidFill>
            <a:srgbClr val="FC7F1D"/>
          </a:solidFill>
          <a:latin typeface="Arial" pitchFamily="48" charset="0"/>
          <a:ea typeface="ＭＳ Ｐゴシック" pitchFamily="48" charset="-128"/>
        </a:defRPr>
      </a:lvl7pPr>
      <a:lvl8pPr marL="1371600" algn="l" defTabSz="457200" rtl="0" fontAlgn="base">
        <a:spcBef>
          <a:spcPct val="0"/>
        </a:spcBef>
        <a:spcAft>
          <a:spcPct val="0"/>
        </a:spcAft>
        <a:defRPr sz="3000" b="1">
          <a:solidFill>
            <a:srgbClr val="FC7F1D"/>
          </a:solidFill>
          <a:latin typeface="Arial" pitchFamily="48" charset="0"/>
          <a:ea typeface="ＭＳ Ｐゴシック" pitchFamily="48" charset="-128"/>
        </a:defRPr>
      </a:lvl8pPr>
      <a:lvl9pPr marL="1828800" algn="l" defTabSz="457200" rtl="0" fontAlgn="base">
        <a:spcBef>
          <a:spcPct val="0"/>
        </a:spcBef>
        <a:spcAft>
          <a:spcPct val="0"/>
        </a:spcAft>
        <a:defRPr sz="3000" b="1">
          <a:solidFill>
            <a:srgbClr val="FC7F1D"/>
          </a:solidFill>
          <a:latin typeface="Arial" pitchFamily="48" charset="0"/>
          <a:ea typeface="ＭＳ Ｐゴシック" pitchFamily="48" charset="-128"/>
        </a:defRPr>
      </a:lvl9pPr>
    </p:titleStyle>
    <p:bodyStyle>
      <a:lvl1pPr marL="230188" indent="-230188" algn="l" defTabSz="457200" rtl="0" eaLnBrk="0" fontAlgn="base" hangingPunct="0">
        <a:spcBef>
          <a:spcPct val="20000"/>
        </a:spcBef>
        <a:spcAft>
          <a:spcPct val="0"/>
        </a:spcAft>
        <a:buClr>
          <a:srgbClr val="004A72"/>
        </a:buClr>
        <a:buSzPct val="80000"/>
        <a:buFont typeface="Wingdings" pitchFamily="96" charset="2"/>
        <a:buChar char="§"/>
        <a:defRPr sz="2800" kern="1200">
          <a:solidFill>
            <a:srgbClr val="4C4C4F"/>
          </a:solidFill>
          <a:latin typeface="Arial"/>
          <a:ea typeface="ＭＳ Ｐゴシック" pitchFamily="48" charset="-128"/>
          <a:cs typeface="Arial"/>
        </a:defRPr>
      </a:lvl1pPr>
      <a:lvl2pPr marL="511175" indent="-222250" algn="l" defTabSz="457200" rtl="0" eaLnBrk="0" fontAlgn="base" hangingPunct="0">
        <a:spcBef>
          <a:spcPct val="20000"/>
        </a:spcBef>
        <a:spcAft>
          <a:spcPct val="0"/>
        </a:spcAft>
        <a:buClrTx/>
        <a:buSzPct val="80000"/>
        <a:buFont typeface="Wingdings" pitchFamily="96" charset="2"/>
        <a:buChar char="§"/>
        <a:defRPr sz="2400" kern="1200">
          <a:solidFill>
            <a:srgbClr val="4C4C4F"/>
          </a:solidFill>
          <a:latin typeface="Arial"/>
          <a:ea typeface="ＭＳ Ｐゴシック" pitchFamily="48" charset="-128"/>
          <a:cs typeface="Arial"/>
        </a:defRPr>
      </a:lvl2pPr>
      <a:lvl3pPr marL="857250" indent="-230188" algn="l" defTabSz="457200" rtl="0" eaLnBrk="0" fontAlgn="base" hangingPunct="0">
        <a:spcBef>
          <a:spcPct val="20000"/>
        </a:spcBef>
        <a:spcAft>
          <a:spcPct val="0"/>
        </a:spcAft>
        <a:buClr>
          <a:srgbClr val="B30838"/>
        </a:buClr>
        <a:buSzPct val="80000"/>
        <a:buFont typeface="Wingdings" pitchFamily="96" charset="2"/>
        <a:buChar char="§"/>
        <a:defRPr sz="2000" kern="1200">
          <a:solidFill>
            <a:srgbClr val="4C4C4F"/>
          </a:solidFill>
          <a:latin typeface="Arial"/>
          <a:ea typeface="ＭＳ Ｐゴシック" pitchFamily="48" charset="-128"/>
          <a:cs typeface="Arial"/>
        </a:defRPr>
      </a:lvl3pPr>
      <a:lvl4pPr marL="1146175" indent="-173038" algn="l" defTabSz="457200" rtl="0" eaLnBrk="0" fontAlgn="base" hangingPunct="0">
        <a:spcBef>
          <a:spcPct val="20000"/>
        </a:spcBef>
        <a:spcAft>
          <a:spcPct val="0"/>
        </a:spcAft>
        <a:buClrTx/>
        <a:buSzPct val="80000"/>
        <a:buFont typeface="Wingdings" pitchFamily="96" charset="2"/>
        <a:buChar char="§"/>
        <a:defRPr kern="1200">
          <a:solidFill>
            <a:srgbClr val="4C4C4F"/>
          </a:solidFill>
          <a:latin typeface="Arial"/>
          <a:ea typeface="ＭＳ Ｐゴシック" pitchFamily="48" charset="-128"/>
          <a:cs typeface="Arial"/>
        </a:defRPr>
      </a:lvl4pPr>
      <a:lvl5pPr marL="1427163" indent="-173038" algn="l" defTabSz="457200" rtl="0" eaLnBrk="0" fontAlgn="base" hangingPunct="0">
        <a:spcBef>
          <a:spcPct val="20000"/>
        </a:spcBef>
        <a:spcAft>
          <a:spcPct val="0"/>
        </a:spcAft>
        <a:buClr>
          <a:srgbClr val="004A72"/>
        </a:buClr>
        <a:buSzPct val="80000"/>
        <a:buFont typeface="Wingdings" pitchFamily="96" charset="2"/>
        <a:buChar char="§"/>
        <a:defRPr sz="1600" kern="1200">
          <a:solidFill>
            <a:srgbClr val="4C4C4F"/>
          </a:solidFill>
          <a:latin typeface="Arial"/>
          <a:ea typeface="ＭＳ Ｐゴシック" pitchFamily="48"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pace.edu/information-technology-services/about-its/key-performance-indicators/academic-technology-kpi"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image" Target="../media/image2.png"/><Relationship Id="rId5" Type="http://schemas.openxmlformats.org/officeDocument/2006/relationships/image" Target="../media/image8.png"/><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7.xml"/><Relationship Id="rId5" Type="http://schemas.openxmlformats.org/officeDocument/2006/relationships/image" Target="../media/image12.png"/><Relationship Id="rId4" Type="http://schemas.openxmlformats.org/officeDocument/2006/relationships/hyperlink" Target="http://www.youtube.com/watch?v=zmvpsedOVKA"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6.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8.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www.pace.edu/information-technology-services/academic-technology" TargetMode="External"/><Relationship Id="rId7" Type="http://schemas.openxmlformats.org/officeDocument/2006/relationships/hyperlink" Target="http://eportfolio.blogs.pace.edu/" TargetMode="External"/><Relationship Id="rId2" Type="http://schemas.openxmlformats.org/officeDocument/2006/relationships/notesSlide" Target="../notesSlides/notesSlide19.xml"/><Relationship Id="rId1" Type="http://schemas.openxmlformats.org/officeDocument/2006/relationships/slideLayout" Target="../slideLayouts/slideLayout7.xml"/><Relationship Id="rId6" Type="http://schemas.openxmlformats.org/officeDocument/2006/relationships/hyperlink" Target="http://www.youtube.com/watch?v=zmvpsedOVKA" TargetMode="External"/><Relationship Id="rId5" Type="http://schemas.openxmlformats.org/officeDocument/2006/relationships/hyperlink" Target="http://www.pace.edu/ctlt/eportfolios/tutorials" TargetMode="External"/><Relationship Id="rId4" Type="http://schemas.openxmlformats.org/officeDocument/2006/relationships/hyperlink" Target="https://eportfolio.pace.edu/"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mailto:bklingner@pace.edu" TargetMode="External"/><Relationship Id="rId2" Type="http://schemas.openxmlformats.org/officeDocument/2006/relationships/notesSlide" Target="../notesSlides/notesSlide20.xml"/><Relationship Id="rId1" Type="http://schemas.openxmlformats.org/officeDocument/2006/relationships/slideLayout" Target="../slideLayouts/slideLayout7.xml"/><Relationship Id="rId6" Type="http://schemas.openxmlformats.org/officeDocument/2006/relationships/image" Target="../media/image2.png"/><Relationship Id="rId5" Type="http://schemas.openxmlformats.org/officeDocument/2006/relationships/hyperlink" Target="mailto:mb91342p@pace.edu" TargetMode="External"/><Relationship Id="rId4" Type="http://schemas.openxmlformats.org/officeDocument/2006/relationships/hyperlink" Target="mailto:segan@pace.edu"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ctrTitle"/>
          </p:nvPr>
        </p:nvSpPr>
        <p:spPr bwMode="auto">
          <a:xfrm>
            <a:off x="762000" y="1696949"/>
            <a:ext cx="7772400" cy="1470025"/>
          </a:xfrm>
        </p:spPr>
        <p:txBody>
          <a:bodyPr>
            <a:normAutofit fontScale="90000"/>
          </a:bodyPr>
          <a:lstStyle/>
          <a:p>
            <a:pPr eaLnBrk="1" hangingPunct="1"/>
            <a:r>
              <a:rPr lang="en-US" sz="3600" dirty="0" err="1" smtClean="0">
                <a:solidFill>
                  <a:schemeClr val="tx2">
                    <a:lumMod val="75000"/>
                  </a:schemeClr>
                </a:solidFill>
              </a:rPr>
              <a:t>eTerns</a:t>
            </a:r>
            <a:r>
              <a:rPr lang="en-US" sz="3600" dirty="0">
                <a:solidFill>
                  <a:schemeClr val="tx2">
                    <a:lumMod val="75000"/>
                  </a:schemeClr>
                </a:solidFill>
              </a:rPr>
              <a:t>: What Every Campus Needs to Pull Off a Technology Revolution</a:t>
            </a:r>
            <a:endParaRPr lang="en-US" sz="3600" cap="none" dirty="0" smtClean="0">
              <a:latin typeface="Arial" charset="0"/>
              <a:ea typeface="ＭＳ Ｐゴシック" pitchFamily="96" charset="-128"/>
            </a:endParaRPr>
          </a:p>
        </p:txBody>
      </p:sp>
      <p:sp>
        <p:nvSpPr>
          <p:cNvPr id="15363" name="Subtitle 2"/>
          <p:cNvSpPr>
            <a:spLocks noGrp="1"/>
          </p:cNvSpPr>
          <p:nvPr>
            <p:ph type="subTitle" idx="1"/>
          </p:nvPr>
        </p:nvSpPr>
        <p:spPr>
          <a:xfrm>
            <a:off x="243840" y="4500284"/>
            <a:ext cx="8558784" cy="1219200"/>
          </a:xfrm>
        </p:spPr>
        <p:txBody>
          <a:bodyPr/>
          <a:lstStyle/>
          <a:p>
            <a:pPr eaLnBrk="1" hangingPunct="1"/>
            <a:r>
              <a:rPr lang="en-US" dirty="0">
                <a:solidFill>
                  <a:schemeClr val="tx2">
                    <a:lumMod val="75000"/>
                  </a:schemeClr>
                </a:solidFill>
              </a:rPr>
              <a:t>Beth Gordon </a:t>
            </a:r>
            <a:r>
              <a:rPr lang="en-US" dirty="0" err="1" smtClean="0">
                <a:solidFill>
                  <a:schemeClr val="tx2">
                    <a:lumMod val="75000"/>
                  </a:schemeClr>
                </a:solidFill>
              </a:rPr>
              <a:t>Klingner</a:t>
            </a:r>
            <a:r>
              <a:rPr lang="en-US" dirty="0" smtClean="0">
                <a:solidFill>
                  <a:schemeClr val="tx2">
                    <a:lumMod val="75000"/>
                  </a:schemeClr>
                </a:solidFill>
              </a:rPr>
              <a:t>, </a:t>
            </a:r>
            <a:r>
              <a:rPr lang="en-US" dirty="0">
                <a:solidFill>
                  <a:schemeClr val="tx2">
                    <a:lumMod val="75000"/>
                  </a:schemeClr>
                </a:solidFill>
              </a:rPr>
              <a:t>Samantha Egan, Megan Burke </a:t>
            </a:r>
            <a:r>
              <a:rPr lang="en-US" dirty="0" smtClean="0">
                <a:latin typeface="Arial" charset="0"/>
                <a:ea typeface="ＭＳ Ｐゴシック" pitchFamily="96" charset="-128"/>
              </a:rPr>
              <a:t>| 3/12/</a:t>
            </a:r>
            <a:r>
              <a:rPr lang="en-US" dirty="0" smtClean="0">
                <a:solidFill>
                  <a:schemeClr val="tx2">
                    <a:lumMod val="75000"/>
                  </a:schemeClr>
                </a:solidFill>
              </a:rPr>
              <a:t>2013</a:t>
            </a:r>
            <a:endParaRPr lang="en-US" dirty="0" smtClean="0">
              <a:latin typeface="Arial" charset="0"/>
              <a:ea typeface="ＭＳ Ｐゴシック" pitchFamily="96" charset="-128"/>
            </a:endParaRPr>
          </a:p>
        </p:txBody>
      </p:sp>
      <p:pic>
        <p:nvPicPr>
          <p:cNvPr id="5" name="Picture 8" descr="ePortfolio_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868255" y="121285"/>
            <a:ext cx="1055527" cy="466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advClick="0" advTm="10000">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bwMode="auto">
          <a:xfrm>
            <a:off x="471287" y="0"/>
            <a:ext cx="8382000" cy="1143000"/>
          </a:xfrm>
        </p:spPr>
        <p:txBody>
          <a:bodyPr/>
          <a:lstStyle/>
          <a:p>
            <a:pPr eaLnBrk="1" hangingPunct="1"/>
            <a:r>
              <a:rPr lang="en-US" dirty="0"/>
              <a:t>Success Rates</a:t>
            </a:r>
            <a:endParaRPr lang="en-US" cap="none" dirty="0" smtClean="0">
              <a:latin typeface="Arial" charset="0"/>
              <a:ea typeface="ＭＳ Ｐゴシック" pitchFamily="96" charset="-128"/>
            </a:endParaRPr>
          </a:p>
        </p:txBody>
      </p:sp>
      <p:sp>
        <p:nvSpPr>
          <p:cNvPr id="18435" name="Content Placeholder 2"/>
          <p:cNvSpPr>
            <a:spLocks noGrp="1"/>
          </p:cNvSpPr>
          <p:nvPr>
            <p:ph sz="half" idx="1"/>
          </p:nvPr>
        </p:nvSpPr>
        <p:spPr>
          <a:xfrm>
            <a:off x="385943" y="960417"/>
            <a:ext cx="4038600" cy="4525963"/>
          </a:xfrm>
        </p:spPr>
        <p:txBody>
          <a:bodyPr/>
          <a:lstStyle/>
          <a:p>
            <a:pPr algn="ctr"/>
            <a:r>
              <a:rPr lang="en-US" dirty="0"/>
              <a:t>Our students’ success is reflected in our department’s Key Performance Indicators (KPIs) that show growing numbers within each category.</a:t>
            </a:r>
          </a:p>
        </p:txBody>
      </p:sp>
      <p:pic>
        <p:nvPicPr>
          <p:cNvPr id="7" name="Picture 4">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1143000"/>
            <a:ext cx="4205087" cy="299303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6304" y="4651254"/>
            <a:ext cx="8851392" cy="122783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8" descr="ePortfolio_logo.pn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7868255" y="121285"/>
            <a:ext cx="1055527" cy="466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34747084"/>
      </p:ext>
    </p:extLst>
  </p:cSld>
  <p:clrMapOvr>
    <a:masterClrMapping/>
  </p:clrMapOvr>
  <p:transition spd="med" advClick="0" advTm="10000">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Content Placeholder 2"/>
          <p:cNvSpPr txBox="1">
            <a:spLocks/>
          </p:cNvSpPr>
          <p:nvPr/>
        </p:nvSpPr>
        <p:spPr bwMode="auto">
          <a:xfrm>
            <a:off x="533400" y="563563"/>
            <a:ext cx="8229600" cy="884237"/>
          </a:xfrm>
          <a:prstGeom prst="rect">
            <a:avLst/>
          </a:prstGeom>
          <a:noFill/>
          <a:ln w="9525">
            <a:noFill/>
            <a:miter lim="800000"/>
            <a:headEnd/>
            <a:tailEnd/>
          </a:ln>
        </p:spPr>
        <p:txBody>
          <a:bodyPr/>
          <a:lstStyle/>
          <a:p>
            <a:pPr marL="230188" indent="-230188" algn="ctr">
              <a:spcBef>
                <a:spcPct val="20000"/>
              </a:spcBef>
              <a:buClr>
                <a:srgbClr val="FFD862"/>
              </a:buClr>
              <a:buSzPct val="80000"/>
            </a:pPr>
            <a:r>
              <a:rPr lang="en-US" sz="2800" dirty="0"/>
              <a:t>Growth</a:t>
            </a:r>
            <a:endParaRPr lang="en-US" sz="1600" dirty="0">
              <a:solidFill>
                <a:srgbClr val="4C4C4F"/>
              </a:solidFill>
              <a:cs typeface="Arial" charset="0"/>
            </a:endParaRPr>
          </a:p>
        </p:txBody>
      </p:sp>
      <p:pic>
        <p:nvPicPr>
          <p:cNvPr id="5" name="Picture 2" descr="C:\Users\mb91342p\Desktop\char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9347" y="1447800"/>
            <a:ext cx="6268183" cy="4641413"/>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6" name="Picture 8" descr="ePortfolio_logo.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868255" y="121285"/>
            <a:ext cx="1055527" cy="466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91865694"/>
      </p:ext>
    </p:extLst>
  </p:cSld>
  <p:clrMapOvr>
    <a:masterClrMapping/>
  </p:clrMapOvr>
  <p:transition spd="med" advClick="0" advTm="10000">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bwMode="auto">
          <a:xfrm>
            <a:off x="457200" y="166180"/>
            <a:ext cx="8382000" cy="1143000"/>
          </a:xfrm>
        </p:spPr>
        <p:txBody>
          <a:bodyPr/>
          <a:lstStyle/>
          <a:p>
            <a:pPr eaLnBrk="1" hangingPunct="1"/>
            <a:r>
              <a:rPr lang="en-US" sz="3200" dirty="0"/>
              <a:t>eTern </a:t>
            </a:r>
            <a:r>
              <a:rPr lang="en-US" sz="3200" dirty="0" smtClean="0"/>
              <a:t>Innovations</a:t>
            </a:r>
            <a:endParaRPr lang="en-US" cap="none" dirty="0" smtClean="0">
              <a:latin typeface="Arial" charset="0"/>
              <a:ea typeface="ＭＳ Ｐゴシック" pitchFamily="96" charset="-128"/>
            </a:endParaRPr>
          </a:p>
        </p:txBody>
      </p:sp>
      <p:sp>
        <p:nvSpPr>
          <p:cNvPr id="16387" name="Content Placeholder 2"/>
          <p:cNvSpPr>
            <a:spLocks noGrp="1"/>
          </p:cNvSpPr>
          <p:nvPr>
            <p:ph idx="4294967295"/>
          </p:nvPr>
        </p:nvSpPr>
        <p:spPr>
          <a:xfrm>
            <a:off x="914400" y="1210056"/>
            <a:ext cx="8229600" cy="4525963"/>
          </a:xfrm>
        </p:spPr>
        <p:txBody>
          <a:bodyPr/>
          <a:lstStyle/>
          <a:p>
            <a:r>
              <a:rPr lang="en-US" dirty="0"/>
              <a:t>Designed template</a:t>
            </a:r>
          </a:p>
          <a:p>
            <a:r>
              <a:rPr lang="en-US" dirty="0"/>
              <a:t>Play an essential role in bi-annual teaching circle seminars</a:t>
            </a:r>
          </a:p>
          <a:p>
            <a:r>
              <a:rPr lang="en-US" dirty="0"/>
              <a:t>Presented at leadership conferences </a:t>
            </a:r>
          </a:p>
          <a:p>
            <a:r>
              <a:rPr lang="en-US" dirty="0"/>
              <a:t>Conduct on-site research </a:t>
            </a:r>
          </a:p>
          <a:p>
            <a:r>
              <a:rPr lang="en-US" dirty="0"/>
              <a:t>Co-presented at Board of Trustees meetings</a:t>
            </a:r>
          </a:p>
          <a:p>
            <a:r>
              <a:rPr lang="en-US" dirty="0"/>
              <a:t>Published in </a:t>
            </a:r>
            <a:r>
              <a:rPr lang="en-US" i="1" dirty="0" err="1"/>
              <a:t>Mahara</a:t>
            </a:r>
            <a:r>
              <a:rPr lang="en-US" i="1" dirty="0"/>
              <a:t> Newsletter</a:t>
            </a:r>
          </a:p>
          <a:p>
            <a:r>
              <a:rPr lang="en-US" dirty="0"/>
              <a:t>Use their role as a basis in their academic work</a:t>
            </a:r>
          </a:p>
          <a:p>
            <a:r>
              <a:rPr lang="en-US" dirty="0"/>
              <a:t>Use their role to network in their field</a:t>
            </a:r>
          </a:p>
          <a:p>
            <a:r>
              <a:rPr lang="en-US" dirty="0"/>
              <a:t>Design and publish internal communication</a:t>
            </a:r>
          </a:p>
        </p:txBody>
      </p:sp>
      <p:pic>
        <p:nvPicPr>
          <p:cNvPr id="4" name="Picture 8" descr="ePortfolio_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868255" y="121285"/>
            <a:ext cx="1055527" cy="466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22368121"/>
      </p:ext>
    </p:extLst>
  </p:cSld>
  <p:clrMapOvr>
    <a:masterClrMapping/>
  </p:clrMapOvr>
  <p:transition spd="med" advClick="0" advTm="10000">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bwMode="auto">
          <a:xfrm>
            <a:off x="457200" y="-170688"/>
            <a:ext cx="8382000" cy="1143000"/>
          </a:xfrm>
        </p:spPr>
        <p:txBody>
          <a:bodyPr/>
          <a:lstStyle/>
          <a:p>
            <a:r>
              <a:rPr lang="en-US" sz="3200" dirty="0"/>
              <a:t>eTern Testimonials</a:t>
            </a:r>
          </a:p>
        </p:txBody>
      </p:sp>
      <p:sp>
        <p:nvSpPr>
          <p:cNvPr id="16387" name="Content Placeholder 2"/>
          <p:cNvSpPr>
            <a:spLocks noGrp="1"/>
          </p:cNvSpPr>
          <p:nvPr>
            <p:ph idx="4294967295"/>
          </p:nvPr>
        </p:nvSpPr>
        <p:spPr>
          <a:xfrm>
            <a:off x="304800" y="758953"/>
            <a:ext cx="4326253" cy="3496056"/>
          </a:xfrm>
        </p:spPr>
        <p:txBody>
          <a:bodyPr/>
          <a:lstStyle/>
          <a:p>
            <a:pPr marL="0" indent="0">
              <a:buNone/>
            </a:pPr>
            <a:r>
              <a:rPr lang="en-US" sz="1600" dirty="0"/>
              <a:t>“I had the opportunity to work alongside dedicated faculty and staff members, who have become great mentors and friends.” </a:t>
            </a:r>
          </a:p>
          <a:p>
            <a:pPr marL="0" indent="0">
              <a:buNone/>
            </a:pPr>
            <a:r>
              <a:rPr lang="en-US" sz="1600" dirty="0"/>
              <a:t>-</a:t>
            </a:r>
            <a:r>
              <a:rPr lang="en-US" sz="1600" dirty="0" err="1"/>
              <a:t>Jemma</a:t>
            </a:r>
            <a:r>
              <a:rPr lang="en-US" sz="1600" dirty="0"/>
              <a:t> York, ‘13</a:t>
            </a:r>
          </a:p>
          <a:p>
            <a:pPr marL="0" indent="0">
              <a:buNone/>
            </a:pPr>
            <a:endParaRPr lang="en-US" sz="1600" dirty="0"/>
          </a:p>
          <a:p>
            <a:pPr marL="0" indent="0">
              <a:buNone/>
            </a:pPr>
            <a:r>
              <a:rPr lang="en-US" sz="1600" dirty="0"/>
              <a:t>“I gained a lot of perspective and organization skills that I can apply to classwork.” </a:t>
            </a:r>
          </a:p>
          <a:p>
            <a:pPr marL="0" indent="0">
              <a:buNone/>
            </a:pPr>
            <a:r>
              <a:rPr lang="en-US" sz="1600" dirty="0"/>
              <a:t>-</a:t>
            </a:r>
            <a:r>
              <a:rPr lang="en-US" sz="1600" dirty="0" err="1"/>
              <a:t>Breanna</a:t>
            </a:r>
            <a:r>
              <a:rPr lang="en-US" sz="1600" dirty="0"/>
              <a:t> Romaine </a:t>
            </a:r>
            <a:r>
              <a:rPr lang="en-US" sz="1600" dirty="0" err="1"/>
              <a:t>Guiliano</a:t>
            </a:r>
            <a:r>
              <a:rPr lang="en-US" sz="1600" dirty="0"/>
              <a:t>, ‘13</a:t>
            </a:r>
          </a:p>
          <a:p>
            <a:pPr marL="0" indent="0">
              <a:buNone/>
            </a:pPr>
            <a:endParaRPr lang="en-US" sz="1600" dirty="0"/>
          </a:p>
          <a:p>
            <a:pPr marL="0" indent="0">
              <a:buNone/>
            </a:pPr>
            <a:r>
              <a:rPr lang="en-US" sz="1600" dirty="0"/>
              <a:t>“What I learned from being an eTern will help me be an innovative and technologically savvy educator.” </a:t>
            </a:r>
            <a:endParaRPr lang="en-US" sz="1600" dirty="0" smtClean="0"/>
          </a:p>
          <a:p>
            <a:pPr marL="0" indent="0">
              <a:buNone/>
            </a:pPr>
            <a:r>
              <a:rPr lang="en-US" sz="1600" dirty="0" smtClean="0"/>
              <a:t>-</a:t>
            </a:r>
            <a:r>
              <a:rPr lang="en-US" sz="1600" dirty="0"/>
              <a:t>Hana </a:t>
            </a:r>
            <a:r>
              <a:rPr lang="en-US" sz="1600" dirty="0" err="1"/>
              <a:t>Ljubicic</a:t>
            </a:r>
            <a:r>
              <a:rPr lang="en-US" sz="1600" dirty="0"/>
              <a:t>, </a:t>
            </a:r>
            <a:r>
              <a:rPr lang="en-US" sz="1600" dirty="0" smtClean="0"/>
              <a:t>‘14</a:t>
            </a:r>
          </a:p>
          <a:p>
            <a:pPr marL="0" indent="0">
              <a:buNone/>
            </a:pPr>
            <a:endParaRPr lang="en-US" sz="1600" dirty="0"/>
          </a:p>
          <a:p>
            <a:pPr marL="0" indent="0">
              <a:buNone/>
            </a:pPr>
            <a:r>
              <a:rPr lang="en-US" sz="1600" dirty="0" smtClean="0"/>
              <a:t>“These </a:t>
            </a:r>
            <a:r>
              <a:rPr lang="en-US" sz="1600" dirty="0"/>
              <a:t>are skills I will carry with me throughout anything I do in life and I am grateful for the opportunity to be here</a:t>
            </a:r>
            <a:r>
              <a:rPr lang="en-US" sz="1600" dirty="0" smtClean="0"/>
              <a:t>.”</a:t>
            </a:r>
          </a:p>
          <a:p>
            <a:pPr marL="0" indent="0">
              <a:buNone/>
            </a:pPr>
            <a:r>
              <a:rPr lang="en-US" sz="1600" dirty="0" smtClean="0"/>
              <a:t>-Adam </a:t>
            </a:r>
            <a:r>
              <a:rPr lang="en-US" sz="1600" dirty="0" err="1" smtClean="0"/>
              <a:t>Yogel</a:t>
            </a:r>
            <a:r>
              <a:rPr lang="en-US" sz="1600" dirty="0" smtClean="0"/>
              <a:t>, ‘14</a:t>
            </a:r>
            <a:endParaRPr lang="en-US" sz="1600" dirty="0"/>
          </a:p>
        </p:txBody>
      </p:sp>
      <p:pic>
        <p:nvPicPr>
          <p:cNvPr id="4" name="Picture 2" descr="C:\Users\mb91342p\Downloads\eTern achievement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31053" y="655320"/>
            <a:ext cx="4362452" cy="515282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8" descr="ePortfolio_logo.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868255" y="121285"/>
            <a:ext cx="1055527" cy="466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17845318"/>
      </p:ext>
    </p:extLst>
  </p:cSld>
  <p:clrMapOvr>
    <a:masterClrMapping/>
  </p:clrMapOvr>
  <p:transition spd="med" advClick="0" advTm="10000">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bwMode="auto">
          <a:xfrm>
            <a:off x="457200" y="32068"/>
            <a:ext cx="7516368" cy="1143000"/>
          </a:xfrm>
        </p:spPr>
        <p:txBody>
          <a:bodyPr/>
          <a:lstStyle/>
          <a:p>
            <a:pPr eaLnBrk="1" hangingPunct="1"/>
            <a:r>
              <a:rPr lang="en-US" dirty="0" err="1"/>
              <a:t>eTerns</a:t>
            </a:r>
            <a:r>
              <a:rPr lang="en-US" dirty="0"/>
              <a:t> at Work: Meeting the Needs of Faculty</a:t>
            </a:r>
            <a:endParaRPr lang="en-US" cap="none" dirty="0" smtClean="0">
              <a:latin typeface="Arial" charset="0"/>
              <a:ea typeface="ＭＳ Ｐゴシック" pitchFamily="96" charset="-128"/>
            </a:endParaRPr>
          </a:p>
        </p:txBody>
      </p:sp>
      <p:sp>
        <p:nvSpPr>
          <p:cNvPr id="16387" name="Content Placeholder 2"/>
          <p:cNvSpPr>
            <a:spLocks noGrp="1"/>
          </p:cNvSpPr>
          <p:nvPr>
            <p:ph idx="4294967295"/>
          </p:nvPr>
        </p:nvSpPr>
        <p:spPr>
          <a:xfrm>
            <a:off x="158496" y="1158241"/>
            <a:ext cx="8680704" cy="2767584"/>
          </a:xfrm>
        </p:spPr>
        <p:txBody>
          <a:bodyPr/>
          <a:lstStyle/>
          <a:p>
            <a:pPr marL="342900" indent="-342900">
              <a:buFont typeface="Arial" pitchFamily="34" charset="0"/>
              <a:buChar char="•"/>
            </a:pPr>
            <a:r>
              <a:rPr lang="en-US" dirty="0"/>
              <a:t>Situation: An eTern received a call from a frustrated professor with a web conferencing issue</a:t>
            </a:r>
          </a:p>
          <a:p>
            <a:pPr marL="342900" indent="-342900">
              <a:buFont typeface="Arial" pitchFamily="34" charset="0"/>
              <a:buChar char="•"/>
            </a:pPr>
            <a:r>
              <a:rPr lang="en-US" dirty="0"/>
              <a:t>Kept the professor calm by answering quickly, collecting information, &amp; troubleshooting the issue.  Helped connect with the people who would be able to solve the </a:t>
            </a:r>
            <a:r>
              <a:rPr lang="en-US" dirty="0" smtClean="0"/>
              <a:t>problem</a:t>
            </a:r>
            <a:endParaRPr lang="en-US"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300" y="3500905"/>
            <a:ext cx="3499482" cy="24969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158496" y="3903346"/>
            <a:ext cx="5388864" cy="2954655"/>
          </a:xfrm>
          <a:prstGeom prst="rect">
            <a:avLst/>
          </a:prstGeom>
          <a:noFill/>
        </p:spPr>
        <p:txBody>
          <a:bodyPr wrap="square" rtlCol="0">
            <a:spAutoFit/>
          </a:bodyPr>
          <a:lstStyle/>
          <a:p>
            <a:pPr marL="457200" indent="-457200">
              <a:buClr>
                <a:schemeClr val="tx2">
                  <a:lumMod val="75000"/>
                </a:schemeClr>
              </a:buClr>
              <a:buSzPct val="80000"/>
              <a:buFont typeface="Arial" pitchFamily="34" charset="0"/>
              <a:buChar char="•"/>
            </a:pPr>
            <a:r>
              <a:rPr lang="en-US" sz="2800" dirty="0" smtClean="0">
                <a:solidFill>
                  <a:schemeClr val="tx1">
                    <a:lumMod val="65000"/>
                    <a:lumOff val="35000"/>
                  </a:schemeClr>
                </a:solidFill>
              </a:rPr>
              <a:t>Although she could not solve the technology problem alone, she was able to document information to keep the issue from escalating.</a:t>
            </a:r>
          </a:p>
          <a:p>
            <a:endParaRPr lang="en-US" sz="2800" dirty="0" smtClean="0">
              <a:solidFill>
                <a:schemeClr val="tx1">
                  <a:lumMod val="65000"/>
                  <a:lumOff val="35000"/>
                </a:schemeClr>
              </a:solidFill>
            </a:endParaRPr>
          </a:p>
          <a:p>
            <a:endParaRPr lang="en-US" dirty="0"/>
          </a:p>
        </p:txBody>
      </p:sp>
      <p:pic>
        <p:nvPicPr>
          <p:cNvPr id="6" name="Picture 8" descr="ePortfolio_logo.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868255" y="121285"/>
            <a:ext cx="1055527" cy="466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7920871"/>
      </p:ext>
    </p:extLst>
  </p:cSld>
  <p:clrMapOvr>
    <a:masterClrMapping/>
  </p:clrMapOvr>
  <p:transition spd="med" advClick="0" advTm="10000">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ePortfolio_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868255" y="121285"/>
            <a:ext cx="1055527" cy="466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C:\Users\mb91342p\AppData\Local\Temp\Capture.PN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67968" y="1212351"/>
            <a:ext cx="6790944" cy="42458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3855659"/>
      </p:ext>
    </p:extLst>
  </p:cSld>
  <p:clrMapOvr>
    <a:masterClrMapping/>
  </p:clrMapOvr>
  <p:transition spd="med" advClick="0" advTm="10000">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bwMode="auto"/>
        <p:txBody>
          <a:bodyPr/>
          <a:lstStyle/>
          <a:p>
            <a:pPr eaLnBrk="1" hangingPunct="1"/>
            <a:r>
              <a:rPr lang="en-US" dirty="0"/>
              <a:t>Looking Forward</a:t>
            </a:r>
            <a:endParaRPr lang="en-US" cap="none" dirty="0" smtClean="0">
              <a:latin typeface="Arial" charset="0"/>
              <a:ea typeface="ＭＳ Ｐゴシック" pitchFamily="96" charset="-128"/>
            </a:endParaRPr>
          </a:p>
        </p:txBody>
      </p:sp>
      <p:sp>
        <p:nvSpPr>
          <p:cNvPr id="16387" name="Content Placeholder 2"/>
          <p:cNvSpPr>
            <a:spLocks noGrp="1"/>
          </p:cNvSpPr>
          <p:nvPr>
            <p:ph idx="4294967295"/>
          </p:nvPr>
        </p:nvSpPr>
        <p:spPr>
          <a:xfrm>
            <a:off x="914400" y="1600200"/>
            <a:ext cx="8229600" cy="4525963"/>
          </a:xfrm>
        </p:spPr>
        <p:txBody>
          <a:bodyPr/>
          <a:lstStyle/>
          <a:p>
            <a:pPr marL="800100" lvl="1" indent="-342900">
              <a:lnSpc>
                <a:spcPct val="150000"/>
              </a:lnSpc>
              <a:buFont typeface="Arial" pitchFamily="34" charset="0"/>
              <a:buChar char="•"/>
            </a:pPr>
            <a:r>
              <a:rPr lang="en-US" sz="3200" dirty="0"/>
              <a:t>Exit survey</a:t>
            </a:r>
          </a:p>
          <a:p>
            <a:pPr marL="800100" lvl="1" indent="-342900">
              <a:lnSpc>
                <a:spcPct val="150000"/>
              </a:lnSpc>
              <a:buFont typeface="Arial" pitchFamily="34" charset="0"/>
              <a:buChar char="•"/>
            </a:pPr>
            <a:r>
              <a:rPr lang="en-US" sz="3200" dirty="0"/>
              <a:t>Develop department </a:t>
            </a:r>
            <a:r>
              <a:rPr lang="en-US" sz="3200" dirty="0" err="1"/>
              <a:t>eTerns</a:t>
            </a:r>
            <a:r>
              <a:rPr lang="en-US" sz="3200" dirty="0"/>
              <a:t> </a:t>
            </a:r>
          </a:p>
          <a:p>
            <a:pPr marL="800100" lvl="1" indent="-342900">
              <a:lnSpc>
                <a:spcPct val="150000"/>
              </a:lnSpc>
              <a:buFont typeface="Arial" pitchFamily="34" charset="0"/>
              <a:buChar char="•"/>
            </a:pPr>
            <a:r>
              <a:rPr lang="en-US" sz="3200" dirty="0"/>
              <a:t>Increase eTern decision making</a:t>
            </a:r>
          </a:p>
          <a:p>
            <a:pPr marL="800100" lvl="1" indent="-342900">
              <a:lnSpc>
                <a:spcPct val="150000"/>
              </a:lnSpc>
              <a:buFont typeface="Arial" pitchFamily="34" charset="0"/>
              <a:buChar char="•"/>
            </a:pPr>
            <a:r>
              <a:rPr lang="en-US" sz="3200" dirty="0"/>
              <a:t>Refine Reports</a:t>
            </a:r>
          </a:p>
          <a:p>
            <a:pPr marL="800100" lvl="1" indent="-342900">
              <a:lnSpc>
                <a:spcPct val="150000"/>
              </a:lnSpc>
              <a:buFont typeface="Arial" pitchFamily="34" charset="0"/>
              <a:buChar char="•"/>
            </a:pPr>
            <a:r>
              <a:rPr lang="en-US" sz="3200" dirty="0"/>
              <a:t>Continue to increase transferable skills</a:t>
            </a:r>
          </a:p>
        </p:txBody>
      </p:sp>
      <p:pic>
        <p:nvPicPr>
          <p:cNvPr id="4" name="Picture 8" descr="ePortfolio_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868255" y="121285"/>
            <a:ext cx="1055527" cy="466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90307676"/>
      </p:ext>
    </p:extLst>
  </p:cSld>
  <p:clrMapOvr>
    <a:masterClrMapping/>
  </p:clrMapOvr>
  <p:transition spd="med" advClick="0" advTm="10000">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bwMode="auto"/>
        <p:txBody>
          <a:bodyPr/>
          <a:lstStyle/>
          <a:p>
            <a:pPr eaLnBrk="1" hangingPunct="1"/>
            <a:r>
              <a:rPr lang="en-US" sz="3200" dirty="0"/>
              <a:t>Your Student Team: </a:t>
            </a:r>
            <a:br>
              <a:rPr lang="en-US" sz="3200" dirty="0"/>
            </a:br>
            <a:r>
              <a:rPr lang="en-US" sz="3200" dirty="0"/>
              <a:t>Recruiting Students</a:t>
            </a:r>
            <a:endParaRPr lang="en-US" cap="none" dirty="0" smtClean="0">
              <a:latin typeface="Arial" charset="0"/>
              <a:ea typeface="ＭＳ Ｐゴシック" pitchFamily="96" charset="-128"/>
            </a:endParaRPr>
          </a:p>
        </p:txBody>
      </p:sp>
      <p:sp>
        <p:nvSpPr>
          <p:cNvPr id="18435" name="Content Placeholder 2"/>
          <p:cNvSpPr>
            <a:spLocks noGrp="1"/>
          </p:cNvSpPr>
          <p:nvPr>
            <p:ph sz="half" idx="1"/>
          </p:nvPr>
        </p:nvSpPr>
        <p:spPr/>
        <p:txBody>
          <a:bodyPr/>
          <a:lstStyle/>
          <a:p>
            <a:pPr marL="342900" lvl="0" indent="-342900">
              <a:buFont typeface="Arial" pitchFamily="34" charset="0"/>
              <a:buChar char="•"/>
            </a:pPr>
            <a:r>
              <a:rPr lang="en-US" dirty="0"/>
              <a:t>Think about the skills your department truly requires</a:t>
            </a:r>
          </a:p>
          <a:p>
            <a:pPr marL="342900" lvl="0" indent="-342900">
              <a:buFont typeface="Arial" pitchFamily="34" charset="0"/>
              <a:buChar char="•"/>
            </a:pPr>
            <a:r>
              <a:rPr lang="en-US" dirty="0"/>
              <a:t>Outline your department’s tasks</a:t>
            </a:r>
          </a:p>
          <a:p>
            <a:pPr marL="342900" lvl="0" indent="-342900">
              <a:buFont typeface="Arial" pitchFamily="34" charset="0"/>
              <a:buChar char="•"/>
            </a:pPr>
            <a:r>
              <a:rPr lang="en-US" dirty="0"/>
              <a:t>Require students to demonstrate competency </a:t>
            </a:r>
          </a:p>
          <a:p>
            <a:pPr marL="342900" lvl="0" indent="-342900">
              <a:buFont typeface="Arial" pitchFamily="34" charset="0"/>
              <a:buChar char="•"/>
            </a:pPr>
            <a:r>
              <a:rPr lang="en-US" dirty="0"/>
              <a:t>Seek referrals from faculty</a:t>
            </a:r>
          </a:p>
        </p:txBody>
      </p:sp>
      <p:pic>
        <p:nvPicPr>
          <p:cNvPr id="7" name="Picture 2" descr="https://encrypted-tbn2.gstatic.com/images?q=tbn:ANd9GcS9f1nRj9ZAHXIqcOHDF4jaTai6RlHaT3DtW2dDeN5uQDxUdeP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09424" y="2163699"/>
            <a:ext cx="3997149" cy="262628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8" descr="ePortfolio_logo.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868255" y="121285"/>
            <a:ext cx="1055527" cy="466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33619361"/>
      </p:ext>
    </p:extLst>
  </p:cSld>
  <p:clrMapOvr>
    <a:masterClrMapping/>
  </p:clrMapOvr>
  <p:transition spd="med" advClick="0" advTm="10000">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bwMode="auto">
          <a:xfrm>
            <a:off x="457200" y="-27368"/>
            <a:ext cx="8382000" cy="1143000"/>
          </a:xfrm>
        </p:spPr>
        <p:txBody>
          <a:bodyPr/>
          <a:lstStyle/>
          <a:p>
            <a:pPr eaLnBrk="1" hangingPunct="1"/>
            <a:r>
              <a:rPr lang="en-US" dirty="0"/>
              <a:t>“Hello Team</a:t>
            </a:r>
            <a:r>
              <a:rPr lang="en-US" dirty="0" smtClean="0"/>
              <a:t>!”: Creating a Positive Environment</a:t>
            </a:r>
            <a:endParaRPr lang="en-US" cap="none" dirty="0" smtClean="0">
              <a:latin typeface="Arial" charset="0"/>
              <a:ea typeface="ＭＳ Ｐゴシック" pitchFamily="96" charset="-128"/>
            </a:endParaRPr>
          </a:p>
        </p:txBody>
      </p:sp>
      <p:sp>
        <p:nvSpPr>
          <p:cNvPr id="16387" name="Content Placeholder 2"/>
          <p:cNvSpPr>
            <a:spLocks noGrp="1"/>
          </p:cNvSpPr>
          <p:nvPr>
            <p:ph idx="4294967295"/>
          </p:nvPr>
        </p:nvSpPr>
        <p:spPr>
          <a:xfrm>
            <a:off x="97536" y="1210056"/>
            <a:ext cx="9046464" cy="4525963"/>
          </a:xfrm>
        </p:spPr>
        <p:txBody>
          <a:bodyPr/>
          <a:lstStyle/>
          <a:p>
            <a:pPr marL="285750" lvl="0" indent="-285750">
              <a:buFont typeface="Arial" pitchFamily="34" charset="0"/>
              <a:buChar char="•"/>
            </a:pPr>
            <a:r>
              <a:rPr lang="en-US" dirty="0"/>
              <a:t>A team atmosphere brings greater job satisfaction.</a:t>
            </a:r>
          </a:p>
          <a:p>
            <a:pPr marL="285750" lvl="0" indent="-285750">
              <a:buFont typeface="Arial" pitchFamily="34" charset="0"/>
              <a:buChar char="•"/>
            </a:pPr>
            <a:r>
              <a:rPr lang="en-US" dirty="0"/>
              <a:t>We work hard to develop a team-like structure by having students partner-up on projects, holding check-in meetings &amp; using shared resources in </a:t>
            </a:r>
            <a:r>
              <a:rPr lang="en-US" dirty="0" err="1"/>
              <a:t>Dropbox</a:t>
            </a:r>
            <a:r>
              <a:rPr lang="en-US" dirty="0"/>
              <a:t> &amp; ePortfolio.</a:t>
            </a:r>
          </a:p>
          <a:p>
            <a:pPr marL="285750" lvl="0" indent="-285750">
              <a:buFont typeface="Arial" pitchFamily="34" charset="0"/>
              <a:buChar char="•"/>
            </a:pPr>
            <a:r>
              <a:rPr lang="en-US" dirty="0"/>
              <a:t>Small end-of-the-semester celebrations also help build a camaraderie that helps students feel connected to the department.</a:t>
            </a:r>
          </a:p>
        </p:txBody>
      </p:sp>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7040" y="4958042"/>
            <a:ext cx="2791968" cy="13349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8" descr="ePortfolio_logo.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965790" y="540308"/>
            <a:ext cx="1055527" cy="466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68034697"/>
      </p:ext>
    </p:extLst>
  </p:cSld>
  <p:clrMapOvr>
    <a:masterClrMapping/>
  </p:clrMapOvr>
  <p:transition spd="med" advClick="0" advTm="10000">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bwMode="auto"/>
        <p:txBody>
          <a:bodyPr/>
          <a:lstStyle/>
          <a:p>
            <a:pPr eaLnBrk="1" hangingPunct="1"/>
            <a:r>
              <a:rPr lang="en-US" dirty="0"/>
              <a:t>Your Student Team: Managing the Workflow</a:t>
            </a:r>
            <a:endParaRPr lang="en-US" cap="none" dirty="0" smtClean="0">
              <a:latin typeface="Arial" charset="0"/>
              <a:ea typeface="ＭＳ Ｐゴシック" pitchFamily="96" charset="-128"/>
            </a:endParaRPr>
          </a:p>
        </p:txBody>
      </p:sp>
      <p:sp>
        <p:nvSpPr>
          <p:cNvPr id="18435" name="Content Placeholder 2"/>
          <p:cNvSpPr>
            <a:spLocks noGrp="1"/>
          </p:cNvSpPr>
          <p:nvPr>
            <p:ph sz="half" idx="1"/>
          </p:nvPr>
        </p:nvSpPr>
        <p:spPr/>
        <p:txBody>
          <a:bodyPr/>
          <a:lstStyle/>
          <a:p>
            <a:pPr marL="285750" indent="-285750">
              <a:buFont typeface="Arial" pitchFamily="34" charset="0"/>
              <a:buChar char="•"/>
            </a:pPr>
            <a:r>
              <a:rPr lang="en-US" dirty="0"/>
              <a:t>Recruit students who are up for the challenge of working </a:t>
            </a:r>
            <a:r>
              <a:rPr lang="en-US" dirty="0" smtClean="0"/>
              <a:t>independently</a:t>
            </a:r>
            <a:endParaRPr lang="en-US" dirty="0"/>
          </a:p>
          <a:p>
            <a:pPr marL="285750" lvl="0" indent="-285750">
              <a:buFont typeface="Arial" pitchFamily="34" charset="0"/>
              <a:buChar char="•"/>
            </a:pPr>
            <a:r>
              <a:rPr lang="en-US" dirty="0"/>
              <a:t>Be receptive to eTern </a:t>
            </a:r>
            <a:r>
              <a:rPr lang="en-US" dirty="0" smtClean="0"/>
              <a:t>ideas</a:t>
            </a:r>
            <a:endParaRPr lang="en-US" dirty="0"/>
          </a:p>
          <a:p>
            <a:pPr marL="285750" lvl="0" indent="-285750">
              <a:buFont typeface="Arial" pitchFamily="34" charset="0"/>
              <a:buChar char="•"/>
            </a:pPr>
            <a:r>
              <a:rPr lang="en-US" dirty="0"/>
              <a:t>Utilize technology to strengthen communication and efficiency</a:t>
            </a:r>
            <a:endParaRPr lang="en-US" dirty="0" smtClean="0">
              <a:latin typeface="Arial" charset="0"/>
              <a:ea typeface="ＭＳ Ｐゴシック" pitchFamily="96" charset="-128"/>
            </a:endParaRPr>
          </a:p>
        </p:txBody>
      </p:sp>
      <p:sp>
        <p:nvSpPr>
          <p:cNvPr id="2" name="Content Placeholder 1"/>
          <p:cNvSpPr>
            <a:spLocks noGrp="1"/>
          </p:cNvSpPr>
          <p:nvPr>
            <p:ph sz="half" idx="2"/>
          </p:nvPr>
        </p:nvSpPr>
        <p:spPr/>
        <p:txBody>
          <a:bodyPr/>
          <a:lstStyle/>
          <a:p>
            <a:endParaRPr lang="en-US"/>
          </a:p>
        </p:txBody>
      </p:sp>
      <p:pic>
        <p:nvPicPr>
          <p:cNvPr id="6" name="Picture 2" descr="C:\Users\mb91342p\Downloads\work flow (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0455" y="1308355"/>
            <a:ext cx="4572002" cy="481780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8" descr="ePortfolio_logo.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868255" y="121285"/>
            <a:ext cx="1055527" cy="466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advClick="0" advTm="10000">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Content Placeholder 2"/>
          <p:cNvSpPr>
            <a:spLocks noGrp="1"/>
          </p:cNvSpPr>
          <p:nvPr>
            <p:ph idx="4294967295"/>
          </p:nvPr>
        </p:nvSpPr>
        <p:spPr>
          <a:xfrm>
            <a:off x="573024" y="966216"/>
            <a:ext cx="8229600" cy="4525963"/>
          </a:xfrm>
        </p:spPr>
        <p:txBody>
          <a:bodyPr/>
          <a:lstStyle/>
          <a:p>
            <a:pPr marL="0" indent="0" eaLnBrk="1" hangingPunct="1">
              <a:buNone/>
            </a:pPr>
            <a:r>
              <a:rPr lang="en-US" i="1" dirty="0" smtClean="0"/>
              <a:t>Copyright </a:t>
            </a:r>
            <a:r>
              <a:rPr lang="en-US" i="1" dirty="0"/>
              <a:t>[Beth Gordon </a:t>
            </a:r>
            <a:r>
              <a:rPr lang="en-US" i="1" dirty="0" err="1"/>
              <a:t>Klingner</a:t>
            </a:r>
            <a:r>
              <a:rPr lang="en-US" i="1" dirty="0"/>
              <a:t> (Ph.D.), Samantha Egan, and Megan Burke] [2013]. This work is the intellectual property of the authors. Permission is granted for this material to be shared for non-commercial, educational purposes, provided that this copyright statement appears on the reproduced materials and notice is given that the copying is by permission of the author. To disseminate otherwise or to republish requires written permission from the </a:t>
            </a:r>
            <a:r>
              <a:rPr lang="en-US" i="1" dirty="0" smtClean="0"/>
              <a:t>author.</a:t>
            </a:r>
            <a:endParaRPr lang="en-US" dirty="0" smtClean="0">
              <a:latin typeface="Arial" charset="0"/>
              <a:ea typeface="ＭＳ Ｐゴシック" pitchFamily="96" charset="-128"/>
            </a:endParaRPr>
          </a:p>
        </p:txBody>
      </p:sp>
      <p:pic>
        <p:nvPicPr>
          <p:cNvPr id="4" name="Picture 8" descr="ePortfolio_logo.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68255" y="121285"/>
            <a:ext cx="1055527" cy="466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advClick="0" advTm="10000">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bwMode="auto"/>
        <p:txBody>
          <a:bodyPr/>
          <a:lstStyle/>
          <a:p>
            <a:pPr eaLnBrk="1" hangingPunct="1"/>
            <a:r>
              <a:rPr lang="en-US" dirty="0"/>
              <a:t>Links</a:t>
            </a:r>
            <a:endParaRPr lang="en-US" cap="none" dirty="0" smtClean="0">
              <a:latin typeface="Arial" charset="0"/>
              <a:ea typeface="ＭＳ Ｐゴシック" pitchFamily="96" charset="-128"/>
            </a:endParaRPr>
          </a:p>
        </p:txBody>
      </p:sp>
      <p:sp>
        <p:nvSpPr>
          <p:cNvPr id="16387" name="Content Placeholder 2"/>
          <p:cNvSpPr>
            <a:spLocks noGrp="1"/>
          </p:cNvSpPr>
          <p:nvPr>
            <p:ph idx="4294967295"/>
          </p:nvPr>
        </p:nvSpPr>
        <p:spPr>
          <a:xfrm>
            <a:off x="914400" y="1600200"/>
            <a:ext cx="8229600" cy="4525963"/>
          </a:xfrm>
        </p:spPr>
        <p:txBody>
          <a:bodyPr/>
          <a:lstStyle/>
          <a:p>
            <a:pPr marL="285750" indent="-285750">
              <a:buFont typeface="Arial" pitchFamily="34" charset="0"/>
              <a:buChar char="•"/>
            </a:pPr>
            <a:r>
              <a:rPr lang="en-US" dirty="0">
                <a:hlinkClick r:id="rId3"/>
              </a:rPr>
              <a:t>Academic Technology page</a:t>
            </a:r>
            <a:endParaRPr lang="en-US" dirty="0"/>
          </a:p>
          <a:p>
            <a:pPr marL="285750" indent="-285750">
              <a:buFont typeface="Arial" pitchFamily="34" charset="0"/>
              <a:buChar char="•"/>
            </a:pPr>
            <a:r>
              <a:rPr lang="en-US" dirty="0" smtClean="0">
                <a:hlinkClick r:id="rId4"/>
              </a:rPr>
              <a:t>ePortfolio</a:t>
            </a:r>
            <a:endParaRPr lang="en-US" dirty="0"/>
          </a:p>
          <a:p>
            <a:pPr marL="285750" indent="-285750">
              <a:buFont typeface="Arial" pitchFamily="34" charset="0"/>
              <a:buChar char="•"/>
            </a:pPr>
            <a:r>
              <a:rPr lang="en-US" dirty="0">
                <a:hlinkClick r:id="rId5"/>
              </a:rPr>
              <a:t>Tutorials</a:t>
            </a:r>
            <a:endParaRPr lang="en-US" dirty="0"/>
          </a:p>
          <a:p>
            <a:pPr marL="285750" indent="-285750">
              <a:buFont typeface="Arial" pitchFamily="34" charset="0"/>
              <a:buChar char="•"/>
            </a:pPr>
            <a:r>
              <a:rPr lang="en-US" dirty="0">
                <a:hlinkClick r:id="rId6"/>
              </a:rPr>
              <a:t>eTern Video</a:t>
            </a:r>
            <a:endParaRPr lang="en-US" dirty="0"/>
          </a:p>
          <a:p>
            <a:pPr marL="285750" indent="-285750">
              <a:buFont typeface="Arial" pitchFamily="34" charset="0"/>
              <a:buChar char="•"/>
            </a:pPr>
            <a:r>
              <a:rPr lang="en-US" dirty="0" smtClean="0">
                <a:hlinkClick r:id="rId7"/>
              </a:rPr>
              <a:t>ePortfolio Blog</a:t>
            </a:r>
            <a:endParaRPr lang="en-US" dirty="0"/>
          </a:p>
        </p:txBody>
      </p:sp>
      <p:pic>
        <p:nvPicPr>
          <p:cNvPr id="4" name="Picture 8" descr="ePortfolio_logo.png"/>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7868255" y="121285"/>
            <a:ext cx="1055527" cy="466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11482117"/>
      </p:ext>
    </p:extLst>
  </p:cSld>
  <p:clrMapOvr>
    <a:masterClrMapping/>
  </p:clrMapOvr>
  <p:transition spd="med" advClick="0" advTm="10000">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bwMode="auto"/>
        <p:txBody>
          <a:bodyPr/>
          <a:lstStyle/>
          <a:p>
            <a:pPr eaLnBrk="1" hangingPunct="1"/>
            <a:r>
              <a:rPr lang="en-US" dirty="0"/>
              <a:t>Contact </a:t>
            </a:r>
            <a:r>
              <a:rPr lang="en-US" dirty="0" smtClean="0"/>
              <a:t>Us</a:t>
            </a:r>
            <a:endParaRPr lang="en-US" cap="none" dirty="0" smtClean="0">
              <a:latin typeface="Arial" charset="0"/>
              <a:ea typeface="ＭＳ Ｐゴシック" pitchFamily="96" charset="-128"/>
            </a:endParaRPr>
          </a:p>
        </p:txBody>
      </p:sp>
      <p:sp>
        <p:nvSpPr>
          <p:cNvPr id="16387" name="Content Placeholder 2"/>
          <p:cNvSpPr>
            <a:spLocks noGrp="1"/>
          </p:cNvSpPr>
          <p:nvPr>
            <p:ph idx="4294967295"/>
          </p:nvPr>
        </p:nvSpPr>
        <p:spPr>
          <a:xfrm>
            <a:off x="914400" y="1600200"/>
            <a:ext cx="8229600" cy="4525963"/>
          </a:xfrm>
        </p:spPr>
        <p:txBody>
          <a:bodyPr/>
          <a:lstStyle/>
          <a:p>
            <a:pPr marL="285750" indent="-285750">
              <a:buFont typeface="Arial" pitchFamily="34" charset="0"/>
              <a:buChar char="•"/>
            </a:pPr>
            <a:r>
              <a:rPr lang="en-US" dirty="0"/>
              <a:t>Beth Gordon </a:t>
            </a:r>
            <a:r>
              <a:rPr lang="en-US" dirty="0" err="1"/>
              <a:t>Klingner</a:t>
            </a:r>
            <a:r>
              <a:rPr lang="en-US" dirty="0"/>
              <a:t>: </a:t>
            </a:r>
            <a:r>
              <a:rPr lang="en-US" dirty="0">
                <a:hlinkClick r:id="rId3"/>
              </a:rPr>
              <a:t>bklingner@pace.edu</a:t>
            </a:r>
            <a:endParaRPr lang="en-US" dirty="0"/>
          </a:p>
          <a:p>
            <a:pPr marL="285750" indent="-285750">
              <a:buFont typeface="Arial" pitchFamily="34" charset="0"/>
              <a:buChar char="•"/>
            </a:pPr>
            <a:r>
              <a:rPr lang="en-US" dirty="0"/>
              <a:t>Samantha Egan: </a:t>
            </a:r>
            <a:r>
              <a:rPr lang="en-US" dirty="0">
                <a:hlinkClick r:id="rId4"/>
              </a:rPr>
              <a:t>segan@pace.edu</a:t>
            </a:r>
            <a:endParaRPr lang="en-US" dirty="0"/>
          </a:p>
          <a:p>
            <a:pPr marL="285750" indent="-285750">
              <a:buFont typeface="Arial" pitchFamily="34" charset="0"/>
              <a:buChar char="•"/>
            </a:pPr>
            <a:r>
              <a:rPr lang="en-US" dirty="0"/>
              <a:t>Megan Burke: </a:t>
            </a:r>
            <a:r>
              <a:rPr lang="en-US" dirty="0">
                <a:hlinkClick r:id="rId5"/>
              </a:rPr>
              <a:t>mb91342p@pace.edu</a:t>
            </a:r>
            <a:r>
              <a:rPr lang="en-US" dirty="0"/>
              <a:t> </a:t>
            </a:r>
          </a:p>
        </p:txBody>
      </p:sp>
      <p:pic>
        <p:nvPicPr>
          <p:cNvPr id="4" name="Picture 8" descr="ePortfolio_logo.pn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7868255" y="121285"/>
            <a:ext cx="1055527" cy="466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12694878"/>
      </p:ext>
    </p:extLst>
  </p:cSld>
  <p:clrMapOvr>
    <a:masterClrMapping/>
  </p:clrMapOvr>
  <p:transition spd="med" advClick="0" advTm="10000">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bwMode="auto">
          <a:xfrm>
            <a:off x="896471" y="1624651"/>
            <a:ext cx="7333129" cy="2985246"/>
          </a:xfrm>
        </p:spPr>
        <p:txBody>
          <a:bodyPr>
            <a:normAutofit fontScale="90000"/>
          </a:bodyPr>
          <a:lstStyle/>
          <a:p>
            <a:pPr eaLnBrk="1" hangingPunct="1"/>
            <a:r>
              <a:rPr lang="en-US" sz="4400" i="1" cap="none" dirty="0" smtClean="0">
                <a:latin typeface="Arial" charset="0"/>
                <a:ea typeface="ＭＳ Ｐゴシック" pitchFamily="96" charset="-128"/>
              </a:rPr>
              <a:t>Thank you for attending!</a:t>
            </a:r>
            <a:r>
              <a:rPr lang="en-US" sz="4000" cap="none" dirty="0" smtClean="0">
                <a:latin typeface="Arial" charset="0"/>
                <a:ea typeface="ＭＳ Ｐゴシック" pitchFamily="96" charset="-128"/>
              </a:rPr>
              <a:t/>
            </a:r>
            <a:br>
              <a:rPr lang="en-US" sz="4000" cap="none" dirty="0" smtClean="0">
                <a:latin typeface="Arial" charset="0"/>
                <a:ea typeface="ＭＳ Ｐゴシック" pitchFamily="96" charset="-128"/>
              </a:rPr>
            </a:br>
            <a:r>
              <a:rPr lang="en-US" cap="none" dirty="0">
                <a:latin typeface="Arial" charset="0"/>
                <a:ea typeface="ＭＳ Ｐゴシック" pitchFamily="96" charset="-128"/>
              </a:rPr>
              <a:t/>
            </a:r>
            <a:br>
              <a:rPr lang="en-US" cap="none" dirty="0">
                <a:latin typeface="Arial" charset="0"/>
                <a:ea typeface="ＭＳ Ｐゴシック" pitchFamily="96" charset="-128"/>
              </a:rPr>
            </a:br>
            <a:r>
              <a:rPr lang="en-US" sz="2700" b="0" cap="none" dirty="0" smtClean="0">
                <a:solidFill>
                  <a:schemeClr val="tx1">
                    <a:lumMod val="65000"/>
                    <a:lumOff val="35000"/>
                  </a:schemeClr>
                </a:solidFill>
                <a:latin typeface="Arial" charset="0"/>
                <a:ea typeface="ＭＳ Ｐゴシック" pitchFamily="96" charset="-128"/>
              </a:rPr>
              <a:t>Please remember to fill out this </a:t>
            </a:r>
            <a:br>
              <a:rPr lang="en-US" sz="2700" b="0" cap="none" dirty="0" smtClean="0">
                <a:solidFill>
                  <a:schemeClr val="tx1">
                    <a:lumMod val="65000"/>
                    <a:lumOff val="35000"/>
                  </a:schemeClr>
                </a:solidFill>
                <a:latin typeface="Arial" charset="0"/>
                <a:ea typeface="ＭＳ Ｐゴシック" pitchFamily="96" charset="-128"/>
              </a:rPr>
            </a:br>
            <a:r>
              <a:rPr lang="en-US" sz="2700" b="0" cap="none" dirty="0" smtClean="0">
                <a:solidFill>
                  <a:schemeClr val="tx1">
                    <a:lumMod val="65000"/>
                    <a:lumOff val="35000"/>
                  </a:schemeClr>
                </a:solidFill>
                <a:latin typeface="Arial" charset="0"/>
                <a:ea typeface="ＭＳ Ｐゴシック" pitchFamily="96" charset="-128"/>
              </a:rPr>
              <a:t>session’s evaluation by going to the daily agenda on the conference website.</a:t>
            </a:r>
            <a:r>
              <a:rPr lang="en-US" b="0" cap="none" dirty="0" smtClean="0">
                <a:solidFill>
                  <a:schemeClr val="tx1">
                    <a:lumMod val="65000"/>
                    <a:lumOff val="35000"/>
                  </a:schemeClr>
                </a:solidFill>
                <a:latin typeface="Arial" charset="0"/>
                <a:ea typeface="ＭＳ Ｐゴシック" pitchFamily="96" charset="-128"/>
              </a:rPr>
              <a:t/>
            </a:r>
            <a:br>
              <a:rPr lang="en-US" b="0" cap="none" dirty="0" smtClean="0">
                <a:solidFill>
                  <a:schemeClr val="tx1">
                    <a:lumMod val="65000"/>
                    <a:lumOff val="35000"/>
                  </a:schemeClr>
                </a:solidFill>
                <a:latin typeface="Arial" charset="0"/>
                <a:ea typeface="ＭＳ Ｐゴシック" pitchFamily="96" charset="-128"/>
              </a:rPr>
            </a:br>
            <a:r>
              <a:rPr lang="en-US" b="0" cap="none" dirty="0">
                <a:solidFill>
                  <a:schemeClr val="tx1">
                    <a:lumMod val="65000"/>
                    <a:lumOff val="35000"/>
                  </a:schemeClr>
                </a:solidFill>
                <a:latin typeface="Arial" charset="0"/>
                <a:ea typeface="ＭＳ Ｐゴシック" pitchFamily="96" charset="-128"/>
              </a:rPr>
              <a:t/>
            </a:r>
            <a:br>
              <a:rPr lang="en-US" b="0" cap="none" dirty="0">
                <a:solidFill>
                  <a:schemeClr val="tx1">
                    <a:lumMod val="65000"/>
                    <a:lumOff val="35000"/>
                  </a:schemeClr>
                </a:solidFill>
                <a:latin typeface="Arial" charset="0"/>
                <a:ea typeface="ＭＳ Ｐゴシック" pitchFamily="96" charset="-128"/>
              </a:rPr>
            </a:br>
            <a:r>
              <a:rPr lang="en-US" sz="2700" b="0" cap="none" dirty="0" smtClean="0">
                <a:solidFill>
                  <a:schemeClr val="tx1">
                    <a:lumMod val="65000"/>
                    <a:lumOff val="35000"/>
                  </a:schemeClr>
                </a:solidFill>
                <a:latin typeface="Arial" charset="0"/>
                <a:ea typeface="ＭＳ Ｐゴシック" pitchFamily="96" charset="-128"/>
              </a:rPr>
              <a:t>Your feedback directly affects future events.</a:t>
            </a:r>
          </a:p>
        </p:txBody>
      </p:sp>
      <p:pic>
        <p:nvPicPr>
          <p:cNvPr id="3" name="Picture 8" descr="ePortfolio_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868255" y="121285"/>
            <a:ext cx="1055527" cy="466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advClick="0" advTm="10000">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bwMode="auto">
          <a:xfrm>
            <a:off x="462438" y="-126428"/>
            <a:ext cx="8382000" cy="1143000"/>
          </a:xfrm>
        </p:spPr>
        <p:txBody>
          <a:bodyPr/>
          <a:lstStyle/>
          <a:p>
            <a:pPr eaLnBrk="1" hangingPunct="1"/>
            <a:r>
              <a:rPr lang="en-US" dirty="0"/>
              <a:t>Overview</a:t>
            </a:r>
            <a:endParaRPr lang="en-US" cap="none" dirty="0" smtClean="0">
              <a:latin typeface="Arial" charset="0"/>
              <a:ea typeface="ＭＳ Ｐゴシック" pitchFamily="96" charset="-128"/>
            </a:endParaRPr>
          </a:p>
        </p:txBody>
      </p:sp>
      <p:sp>
        <p:nvSpPr>
          <p:cNvPr id="16387" name="Content Placeholder 2"/>
          <p:cNvSpPr>
            <a:spLocks noGrp="1"/>
          </p:cNvSpPr>
          <p:nvPr>
            <p:ph idx="4294967295"/>
          </p:nvPr>
        </p:nvSpPr>
        <p:spPr>
          <a:xfrm>
            <a:off x="316992" y="756946"/>
            <a:ext cx="8229600" cy="4525963"/>
          </a:xfrm>
        </p:spPr>
        <p:txBody>
          <a:bodyPr/>
          <a:lstStyle/>
          <a:p>
            <a:pPr marL="571500" indent="-571500">
              <a:buFont typeface="+mj-lt"/>
              <a:buAutoNum type="romanUcPeriod"/>
            </a:pPr>
            <a:r>
              <a:rPr lang="en-US" dirty="0"/>
              <a:t>Academic Technology History</a:t>
            </a:r>
          </a:p>
          <a:p>
            <a:pPr marL="571500" indent="-571500">
              <a:buFont typeface="+mj-lt"/>
              <a:buAutoNum type="romanUcPeriod"/>
            </a:pPr>
            <a:r>
              <a:rPr lang="en-US" dirty="0"/>
              <a:t>How our ePortfolio Program led to </a:t>
            </a:r>
            <a:r>
              <a:rPr lang="en-US" dirty="0" err="1"/>
              <a:t>eTerns</a:t>
            </a:r>
            <a:endParaRPr lang="en-US" sz="1200" dirty="0"/>
          </a:p>
          <a:p>
            <a:pPr marL="571500" indent="-571500">
              <a:buFont typeface="+mj-lt"/>
              <a:buAutoNum type="romanUcPeriod"/>
            </a:pPr>
            <a:r>
              <a:rPr lang="en-US" dirty="0"/>
              <a:t>Our Student “Army”</a:t>
            </a:r>
          </a:p>
          <a:p>
            <a:pPr marL="1028700" lvl="1" indent="-571500">
              <a:buFont typeface="+mj-lt"/>
              <a:buAutoNum type="romanLcPeriod"/>
            </a:pPr>
            <a:r>
              <a:rPr lang="en-US" sz="2800" dirty="0"/>
              <a:t>Funding</a:t>
            </a:r>
          </a:p>
          <a:p>
            <a:pPr marL="1028700" lvl="1" indent="-571500">
              <a:buFont typeface="+mj-lt"/>
              <a:buAutoNum type="romanLcPeriod"/>
            </a:pPr>
            <a:r>
              <a:rPr lang="en-US" sz="2800" dirty="0"/>
              <a:t>KPIs</a:t>
            </a:r>
          </a:p>
          <a:p>
            <a:pPr marL="1028700" lvl="1" indent="-571500">
              <a:buFont typeface="+mj-lt"/>
              <a:buAutoNum type="romanLcPeriod"/>
            </a:pPr>
            <a:r>
              <a:rPr lang="en-US" sz="2800" dirty="0"/>
              <a:t>Responsibilities</a:t>
            </a:r>
          </a:p>
          <a:p>
            <a:pPr marL="1028700" lvl="1" indent="-571500">
              <a:buFont typeface="+mj-lt"/>
              <a:buAutoNum type="romanLcPeriod"/>
            </a:pPr>
            <a:r>
              <a:rPr lang="en-US" sz="2800" dirty="0"/>
              <a:t>Impact</a:t>
            </a:r>
          </a:p>
          <a:p>
            <a:pPr marL="1028700" lvl="1" indent="-571500">
              <a:buFont typeface="+mj-lt"/>
              <a:buAutoNum type="romanLcPeriod"/>
            </a:pPr>
            <a:r>
              <a:rPr lang="en-US" sz="2800" dirty="0"/>
              <a:t>Future goals</a:t>
            </a:r>
          </a:p>
          <a:p>
            <a:pPr marL="571500" indent="-571500">
              <a:buFont typeface="+mj-lt"/>
              <a:buAutoNum type="romanUcPeriod"/>
            </a:pPr>
            <a:r>
              <a:rPr lang="en-US" dirty="0"/>
              <a:t>Take-</a:t>
            </a:r>
            <a:r>
              <a:rPr lang="en-US" dirty="0" err="1"/>
              <a:t>aways</a:t>
            </a:r>
            <a:r>
              <a:rPr lang="en-US" dirty="0"/>
              <a:t> for your student team</a:t>
            </a:r>
          </a:p>
          <a:p>
            <a:pPr marL="571500" indent="-571500">
              <a:buFont typeface="+mj-lt"/>
              <a:buAutoNum type="romanUcPeriod"/>
            </a:pPr>
            <a:r>
              <a:rPr lang="en-US" dirty="0"/>
              <a:t>Resources and Contact Info.</a:t>
            </a:r>
          </a:p>
          <a:p>
            <a:pPr marL="571500" indent="-571500">
              <a:buFont typeface="+mj-lt"/>
              <a:buAutoNum type="romanUcPeriod"/>
            </a:pPr>
            <a:r>
              <a:rPr lang="en-US" dirty="0"/>
              <a:t>Questions</a:t>
            </a:r>
          </a:p>
        </p:txBody>
      </p:sp>
      <p:sp>
        <p:nvSpPr>
          <p:cNvPr id="4" name="TextBox 3"/>
          <p:cNvSpPr txBox="1"/>
          <p:nvPr/>
        </p:nvSpPr>
        <p:spPr>
          <a:xfrm>
            <a:off x="5933889" y="2773602"/>
            <a:ext cx="2612703" cy="646331"/>
          </a:xfrm>
          <a:prstGeom prst="rect">
            <a:avLst/>
          </a:prstGeom>
          <a:noFill/>
        </p:spPr>
        <p:txBody>
          <a:bodyPr wrap="none" rtlCol="0">
            <a:spAutoFit/>
          </a:bodyPr>
          <a:lstStyle/>
          <a:p>
            <a:r>
              <a:rPr lang="en-US" b="1" dirty="0" smtClean="0"/>
              <a:t>Tweet about this session!</a:t>
            </a:r>
          </a:p>
          <a:p>
            <a:r>
              <a:rPr lang="en-US" b="1" dirty="0" smtClean="0"/>
              <a:t>#NERCOMP2013</a:t>
            </a:r>
            <a:endParaRPr lang="en-US" b="1"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01384" y="3096767"/>
            <a:ext cx="989268" cy="681922"/>
          </a:xfrm>
          <a:prstGeom prst="rect">
            <a:avLst/>
          </a:prstGeom>
        </p:spPr>
      </p:pic>
      <p:pic>
        <p:nvPicPr>
          <p:cNvPr id="6" name="Picture 8" descr="ePortfolio_logo.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868255" y="121285"/>
            <a:ext cx="1055527" cy="466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75425299"/>
      </p:ext>
    </p:extLst>
  </p:cSld>
  <p:clrMapOvr>
    <a:masterClrMapping/>
  </p:clrMapOvr>
  <p:transition spd="med" advClick="0" advTm="10000">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bwMode="auto">
          <a:xfrm>
            <a:off x="457200" y="-176784"/>
            <a:ext cx="8382000" cy="1143000"/>
          </a:xfrm>
        </p:spPr>
        <p:txBody>
          <a:bodyPr/>
          <a:lstStyle/>
          <a:p>
            <a:pPr eaLnBrk="1" hangingPunct="1"/>
            <a:r>
              <a:rPr lang="en-US" dirty="0"/>
              <a:t>About Academic Technology</a:t>
            </a:r>
            <a:endParaRPr lang="en-US" cap="none" dirty="0" smtClean="0">
              <a:latin typeface="Arial" charset="0"/>
              <a:ea typeface="ＭＳ Ｐゴシック" pitchFamily="96" charset="-128"/>
            </a:endParaRPr>
          </a:p>
        </p:txBody>
      </p:sp>
      <p:sp>
        <p:nvSpPr>
          <p:cNvPr id="16387" name="Content Placeholder 2"/>
          <p:cNvSpPr>
            <a:spLocks noGrp="1"/>
          </p:cNvSpPr>
          <p:nvPr>
            <p:ph idx="4294967295"/>
          </p:nvPr>
        </p:nvSpPr>
        <p:spPr>
          <a:xfrm>
            <a:off x="731520" y="795528"/>
            <a:ext cx="8229600" cy="4525963"/>
          </a:xfrm>
        </p:spPr>
        <p:txBody>
          <a:bodyPr/>
          <a:lstStyle/>
          <a:p>
            <a:pPr marL="342900" indent="-342900">
              <a:buFont typeface="Arial" pitchFamily="34" charset="0"/>
              <a:buChar char="•"/>
            </a:pPr>
            <a:r>
              <a:rPr lang="en-US" dirty="0"/>
              <a:t>Established in </a:t>
            </a:r>
            <a:r>
              <a:rPr lang="en-US" dirty="0" smtClean="0"/>
              <a:t>2011 </a:t>
            </a:r>
            <a:r>
              <a:rPr lang="en-US" dirty="0"/>
              <a:t>as the newest branch of ITS</a:t>
            </a:r>
          </a:p>
          <a:p>
            <a:pPr marL="342900" indent="-342900">
              <a:buFont typeface="Arial" pitchFamily="34" charset="0"/>
              <a:buChar char="•"/>
            </a:pPr>
            <a:r>
              <a:rPr lang="en-US" dirty="0"/>
              <a:t>Connects the IT department and the academic community</a:t>
            </a:r>
          </a:p>
          <a:p>
            <a:pPr marL="342900" indent="-342900">
              <a:buFont typeface="Arial" pitchFamily="34" charset="0"/>
              <a:buChar char="•"/>
            </a:pPr>
            <a:r>
              <a:rPr lang="en-US" dirty="0"/>
              <a:t>Explores, evaluates, and implements various instructional technologies </a:t>
            </a:r>
          </a:p>
          <a:p>
            <a:pPr marL="342900" indent="-342900">
              <a:buFont typeface="Arial" pitchFamily="34" charset="0"/>
              <a:buChar char="•"/>
            </a:pPr>
            <a:r>
              <a:rPr lang="en-US" dirty="0"/>
              <a:t>Educates faculty and students about the effective use of these technologies through workshops, teaching circles, user groups, and tutorials</a:t>
            </a:r>
          </a:p>
          <a:p>
            <a:pPr marL="342900" indent="-342900">
              <a:buFont typeface="Arial" pitchFamily="34" charset="0"/>
              <a:buChar char="•"/>
            </a:pPr>
            <a:r>
              <a:rPr lang="en-US" dirty="0"/>
              <a:t>Focuses on: learning management systems, web conferencing, lecture capture software, electronic portfolios and more </a:t>
            </a:r>
          </a:p>
        </p:txBody>
      </p:sp>
      <p:pic>
        <p:nvPicPr>
          <p:cNvPr id="4" name="Picture 8" descr="ePortfolio_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868255" y="121285"/>
            <a:ext cx="1055527" cy="466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77659114"/>
      </p:ext>
    </p:extLst>
  </p:cSld>
  <p:clrMapOvr>
    <a:masterClrMapping/>
  </p:clrMapOvr>
  <p:transition spd="med" advClick="0" advTm="10000">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4575" y="1042415"/>
            <a:ext cx="7994845" cy="412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8" descr="ePortfolio_logo.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868255" y="121285"/>
            <a:ext cx="1055527" cy="466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advClick="0" advTm="10000">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8" descr="ePortfolio_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868255" y="121285"/>
            <a:ext cx="1055527" cy="466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C:\Users\Administrator\Desktop\Capture.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40" y="1207008"/>
            <a:ext cx="9121918" cy="4577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0732342"/>
      </p:ext>
    </p:extLst>
  </p:cSld>
  <p:clrMapOvr>
    <a:masterClrMapping/>
  </p:clrMapOvr>
  <p:transition spd="med" advClick="0" advTm="10000">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bwMode="auto"/>
        <p:txBody>
          <a:bodyPr/>
          <a:lstStyle/>
          <a:p>
            <a:pPr eaLnBrk="1" hangingPunct="1"/>
            <a:r>
              <a:rPr lang="en-US" sz="3200" dirty="0"/>
              <a:t>eTern </a:t>
            </a:r>
            <a:r>
              <a:rPr lang="en-US" sz="3200" dirty="0" smtClean="0"/>
              <a:t>Support</a:t>
            </a:r>
            <a:endParaRPr lang="en-US" cap="none" dirty="0" smtClean="0">
              <a:latin typeface="Arial" charset="0"/>
              <a:ea typeface="ＭＳ Ｐゴシック" pitchFamily="96" charset="-128"/>
            </a:endParaRPr>
          </a:p>
        </p:txBody>
      </p:sp>
      <p:sp>
        <p:nvSpPr>
          <p:cNvPr id="16387" name="Content Placeholder 2"/>
          <p:cNvSpPr>
            <a:spLocks noGrp="1"/>
          </p:cNvSpPr>
          <p:nvPr>
            <p:ph idx="4294967295"/>
          </p:nvPr>
        </p:nvSpPr>
        <p:spPr>
          <a:xfrm>
            <a:off x="914400" y="1600200"/>
            <a:ext cx="8229600" cy="4525963"/>
          </a:xfrm>
        </p:spPr>
        <p:txBody>
          <a:bodyPr/>
          <a:lstStyle/>
          <a:p>
            <a:r>
              <a:rPr lang="en-US" sz="3400" dirty="0"/>
              <a:t>eTern support was critical in educating the Pace community about this new tool</a:t>
            </a:r>
          </a:p>
          <a:p>
            <a:pPr lvl="1"/>
            <a:r>
              <a:rPr lang="en-US" sz="3000" dirty="0"/>
              <a:t>eTern team grew each semester</a:t>
            </a:r>
          </a:p>
          <a:p>
            <a:r>
              <a:rPr lang="en-US" sz="3400" dirty="0"/>
              <a:t>Led workshops/demos and provided one-on-one assistance</a:t>
            </a:r>
          </a:p>
          <a:p>
            <a:r>
              <a:rPr lang="en-US" sz="3400" dirty="0"/>
              <a:t>Immerse themselves in the ins and outs of </a:t>
            </a:r>
            <a:r>
              <a:rPr lang="en-US" sz="3400" dirty="0" err="1"/>
              <a:t>Mahara</a:t>
            </a:r>
            <a:r>
              <a:rPr lang="en-US" sz="3400" dirty="0"/>
              <a:t> and provide feedback and guidance for development</a:t>
            </a:r>
          </a:p>
        </p:txBody>
      </p:sp>
      <p:pic>
        <p:nvPicPr>
          <p:cNvPr id="4" name="Picture 8" descr="ePortfolio_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868255" y="121285"/>
            <a:ext cx="1055527" cy="466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48069808"/>
      </p:ext>
    </p:extLst>
  </p:cSld>
  <p:clrMapOvr>
    <a:masterClrMapping/>
  </p:clrMapOvr>
  <p:transition spd="med" advClick="0" advTm="10000">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Content Placeholder 2"/>
          <p:cNvSpPr txBox="1">
            <a:spLocks/>
          </p:cNvSpPr>
          <p:nvPr/>
        </p:nvSpPr>
        <p:spPr bwMode="auto">
          <a:xfrm>
            <a:off x="533400" y="563563"/>
            <a:ext cx="8229600" cy="884237"/>
          </a:xfrm>
          <a:prstGeom prst="rect">
            <a:avLst/>
          </a:prstGeom>
          <a:noFill/>
          <a:ln w="9525">
            <a:noFill/>
            <a:miter lim="800000"/>
            <a:headEnd/>
            <a:tailEnd/>
          </a:ln>
        </p:spPr>
        <p:txBody>
          <a:bodyPr/>
          <a:lstStyle/>
          <a:p>
            <a:pPr algn="ctr"/>
            <a:r>
              <a:rPr lang="en-US" sz="2800" dirty="0"/>
              <a:t>Beyond ePortfolio</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00187" y="1133473"/>
            <a:ext cx="5876925" cy="5210215"/>
          </a:xfrm>
          <a:prstGeom prst="rect">
            <a:avLst/>
          </a:prstGeom>
        </p:spPr>
      </p:pic>
      <p:pic>
        <p:nvPicPr>
          <p:cNvPr id="5" name="Picture 8" descr="ePortfolio_logo.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868255" y="121285"/>
            <a:ext cx="1055527" cy="466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15469478"/>
      </p:ext>
    </p:extLst>
  </p:cSld>
  <p:clrMapOvr>
    <a:masterClrMapping/>
  </p:clrMapOvr>
  <p:transition spd="med" advClick="0" advTm="10000">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bwMode="auto"/>
        <p:txBody>
          <a:bodyPr/>
          <a:lstStyle/>
          <a:p>
            <a:pPr eaLnBrk="1" hangingPunct="1"/>
            <a:r>
              <a:rPr lang="en-US" sz="3200" dirty="0"/>
              <a:t>Funding </a:t>
            </a:r>
            <a:r>
              <a:rPr lang="en-US" sz="3200" dirty="0" err="1" smtClean="0"/>
              <a:t>eTerns</a:t>
            </a:r>
            <a:endParaRPr lang="en-US" cap="none" dirty="0" smtClean="0">
              <a:latin typeface="Arial" charset="0"/>
              <a:ea typeface="ＭＳ Ｐゴシック" pitchFamily="96" charset="-128"/>
            </a:endParaRPr>
          </a:p>
        </p:txBody>
      </p:sp>
      <p:sp>
        <p:nvSpPr>
          <p:cNvPr id="16387" name="Content Placeholder 2"/>
          <p:cNvSpPr>
            <a:spLocks noGrp="1"/>
          </p:cNvSpPr>
          <p:nvPr>
            <p:ph idx="4294967295"/>
          </p:nvPr>
        </p:nvSpPr>
        <p:spPr>
          <a:xfrm>
            <a:off x="914400" y="1600200"/>
            <a:ext cx="8229600" cy="4525963"/>
          </a:xfrm>
        </p:spPr>
        <p:txBody>
          <a:bodyPr/>
          <a:lstStyle/>
          <a:p>
            <a:r>
              <a:rPr lang="en-US" dirty="0"/>
              <a:t>Combination of internal and external grants help us support our growing eTern team</a:t>
            </a:r>
          </a:p>
          <a:p>
            <a:pPr lvl="1"/>
            <a:r>
              <a:rPr lang="en-US" dirty="0"/>
              <a:t>Making Connections (</a:t>
            </a:r>
            <a:r>
              <a:rPr lang="en-US" dirty="0" err="1"/>
              <a:t>Laguardia</a:t>
            </a:r>
            <a:r>
              <a:rPr lang="en-US" dirty="0"/>
              <a:t> Community College)</a:t>
            </a:r>
          </a:p>
          <a:p>
            <a:pPr lvl="1"/>
            <a:r>
              <a:rPr lang="en-US" dirty="0" err="1"/>
              <a:t>Thinkfinity</a:t>
            </a:r>
            <a:r>
              <a:rPr lang="en-US" dirty="0"/>
              <a:t>: 2010-present</a:t>
            </a:r>
          </a:p>
          <a:p>
            <a:pPr lvl="1"/>
            <a:r>
              <a:rPr lang="en-US" dirty="0"/>
              <a:t>Connect to Learn (national, three-year FIPSE)</a:t>
            </a:r>
          </a:p>
          <a:p>
            <a:r>
              <a:rPr lang="en-US" dirty="0"/>
              <a:t>ITS support</a:t>
            </a:r>
          </a:p>
        </p:txBody>
      </p:sp>
      <p:pic>
        <p:nvPicPr>
          <p:cNvPr id="4" name="Picture 8" descr="ePortfolio_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868255" y="121285"/>
            <a:ext cx="1055527" cy="466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36528040"/>
      </p:ext>
    </p:extLst>
  </p:cSld>
  <p:clrMapOvr>
    <a:masterClrMapping/>
  </p:clrMapOvr>
  <p:transition spd="med" advClick="0" advTm="10000">
    <p:fade/>
  </p:transition>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2511</TotalTime>
  <Words>753</Words>
  <Application>Microsoft Office PowerPoint</Application>
  <PresentationFormat>On-screen Show (4:3)</PresentationFormat>
  <Paragraphs>142</Paragraphs>
  <Slides>22</Slides>
  <Notes>21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1_Office Theme</vt:lpstr>
      <vt:lpstr>eTerns: What Every Campus Needs to Pull Off a Technology Revolution</vt:lpstr>
      <vt:lpstr>PowerPoint Presentation</vt:lpstr>
      <vt:lpstr>Overview</vt:lpstr>
      <vt:lpstr>About Academic Technology</vt:lpstr>
      <vt:lpstr>PowerPoint Presentation</vt:lpstr>
      <vt:lpstr>PowerPoint Presentation</vt:lpstr>
      <vt:lpstr>eTern Support</vt:lpstr>
      <vt:lpstr>PowerPoint Presentation</vt:lpstr>
      <vt:lpstr>Funding eTerns</vt:lpstr>
      <vt:lpstr>Success Rates</vt:lpstr>
      <vt:lpstr>PowerPoint Presentation</vt:lpstr>
      <vt:lpstr>eTern Innovations</vt:lpstr>
      <vt:lpstr>eTern Testimonials</vt:lpstr>
      <vt:lpstr>eTerns at Work: Meeting the Needs of Faculty</vt:lpstr>
      <vt:lpstr>PowerPoint Presentation</vt:lpstr>
      <vt:lpstr>Looking Forward</vt:lpstr>
      <vt:lpstr>Your Student Team:  Recruiting Students</vt:lpstr>
      <vt:lpstr>“Hello Team!”: Creating a Positive Environment</vt:lpstr>
      <vt:lpstr>Your Student Team: Managing the Workflow</vt:lpstr>
      <vt:lpstr>Links</vt:lpstr>
      <vt:lpstr>Contact Us</vt:lpstr>
      <vt:lpstr>Thank you for attending!  Please remember to fill out this  session’s evaluation by going to the daily agenda on the conference website.  Your feedback directly affects future events.</vt:lpstr>
    </vt:vector>
  </TitlesOfParts>
  <Company>brain bolts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eric boelts</dc:creator>
  <cp:lastModifiedBy>Windows User</cp:lastModifiedBy>
  <cp:revision>82</cp:revision>
  <dcterms:created xsi:type="dcterms:W3CDTF">2009-07-28T17:41:50Z</dcterms:created>
  <dcterms:modified xsi:type="dcterms:W3CDTF">2013-03-18T18:39:22Z</dcterms:modified>
</cp:coreProperties>
</file>