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72" r:id="rId3"/>
    <p:sldId id="274" r:id="rId4"/>
    <p:sldId id="273" r:id="rId5"/>
    <p:sldId id="279" r:id="rId6"/>
    <p:sldId id="27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960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01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guides.library.umass.edu/oer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guides.library.umass.edu/oe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682C3-5014-43F9-9496-070E4A073FE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2_4" csCatId="accent2" phldr="1"/>
      <dgm:spPr/>
    </dgm:pt>
    <dgm:pt modelId="{7C526C62-09EB-4DC8-81B4-8BECEC4BE633}">
      <dgm:prSet phldrT="[Text]" custT="1"/>
      <dgm:spPr/>
      <dgm:t>
        <a:bodyPr/>
        <a:lstStyle/>
        <a:p>
          <a:pPr algn="l"/>
          <a:r>
            <a:rPr lang="en-US" sz="1400" b="1" dirty="0" smtClean="0"/>
            <a:t>February 2011</a:t>
          </a:r>
          <a:r>
            <a:rPr lang="en-US" sz="1400" b="0" dirty="0" smtClean="0"/>
            <a:t>: Temple </a:t>
          </a:r>
          <a:r>
            <a:rPr lang="en-US" sz="1400" b="0" i="0" dirty="0" smtClean="0"/>
            <a:t>University’s </a:t>
          </a:r>
          <a:r>
            <a:rPr lang="en-US" sz="1400" b="0" i="1" dirty="0" smtClean="0"/>
            <a:t>Teaching, Learning and Technology Roundtable</a:t>
          </a:r>
          <a:r>
            <a:rPr lang="en-US" sz="1400" b="0" i="0" dirty="0" smtClean="0"/>
            <a:t> launches e-text project</a:t>
          </a:r>
          <a:endParaRPr lang="en-US" sz="1400" b="0" dirty="0"/>
        </a:p>
      </dgm:t>
    </dgm:pt>
    <dgm:pt modelId="{2758F7FF-51B3-4B9E-AF05-1BF9B60555AB}" type="parTrans" cxnId="{5AFF5539-0DCE-4035-B16C-644347B26329}">
      <dgm:prSet/>
      <dgm:spPr/>
      <dgm:t>
        <a:bodyPr/>
        <a:lstStyle/>
        <a:p>
          <a:endParaRPr lang="en-US"/>
        </a:p>
      </dgm:t>
    </dgm:pt>
    <dgm:pt modelId="{DABA0762-3E34-4B3E-891A-27754529D61D}" type="sibTrans" cxnId="{5AFF5539-0DCE-4035-B16C-644347B26329}">
      <dgm:prSet/>
      <dgm:spPr/>
      <dgm:t>
        <a:bodyPr/>
        <a:lstStyle/>
        <a:p>
          <a:endParaRPr lang="en-US"/>
        </a:p>
      </dgm:t>
    </dgm:pt>
    <dgm:pt modelId="{17CDD117-CB55-45F5-8DF9-314F09ED4223}">
      <dgm:prSet phldrT="[Text]" custT="1"/>
      <dgm:spPr/>
      <dgm:t>
        <a:bodyPr/>
        <a:lstStyle/>
        <a:p>
          <a:pPr algn="l"/>
          <a:r>
            <a:rPr lang="en-US" sz="1400" b="1" dirty="0" smtClean="0"/>
            <a:t>March 2011</a:t>
          </a:r>
          <a:r>
            <a:rPr lang="en-US" sz="1400" dirty="0" smtClean="0"/>
            <a:t>: Director of UMass Libraries and Provost establish a fund of $10,000 for open education initiative grants</a:t>
          </a:r>
          <a:endParaRPr lang="en-US" sz="1400" dirty="0"/>
        </a:p>
      </dgm:t>
    </dgm:pt>
    <dgm:pt modelId="{95CEBDFB-F797-4160-B82B-EFFA3079F41A}" type="parTrans" cxnId="{EFED1C5E-B696-4E46-BEC0-D481226F25D5}">
      <dgm:prSet/>
      <dgm:spPr/>
      <dgm:t>
        <a:bodyPr/>
        <a:lstStyle/>
        <a:p>
          <a:endParaRPr lang="en-US"/>
        </a:p>
      </dgm:t>
    </dgm:pt>
    <dgm:pt modelId="{B5039DDB-DB75-44EC-AB44-449F3B7BE85F}" type="sibTrans" cxnId="{EFED1C5E-B696-4E46-BEC0-D481226F25D5}">
      <dgm:prSet/>
      <dgm:spPr/>
      <dgm:t>
        <a:bodyPr/>
        <a:lstStyle/>
        <a:p>
          <a:endParaRPr lang="en-US"/>
        </a:p>
      </dgm:t>
    </dgm:pt>
    <dgm:pt modelId="{637AF2F3-FA83-4D8A-B53A-DFBC35243B4E}">
      <dgm:prSet phldrT="[Text]" custT="1"/>
      <dgm:spPr/>
      <dgm:t>
        <a:bodyPr/>
        <a:lstStyle/>
        <a:p>
          <a:pPr algn="l"/>
          <a:r>
            <a:rPr lang="en-US" sz="1400" b="1" dirty="0" smtClean="0"/>
            <a:t>March 2011: </a:t>
          </a:r>
          <a:r>
            <a:rPr lang="en-US" sz="1400" dirty="0" smtClean="0"/>
            <a:t>The University Libraries Open Educational Resources LibGuide is created </a:t>
          </a:r>
          <a:r>
            <a:rPr lang="en-US" sz="1400" dirty="0" smtClean="0">
              <a:hlinkClick xmlns:r="http://schemas.openxmlformats.org/officeDocument/2006/relationships" r:id="rId1"/>
            </a:rPr>
            <a:t>http://guides.library.umass.edu/oer</a:t>
          </a:r>
          <a:r>
            <a:rPr lang="en-US" sz="1400" dirty="0" smtClean="0"/>
            <a:t> </a:t>
          </a:r>
          <a:endParaRPr lang="en-US" sz="1400" dirty="0"/>
        </a:p>
      </dgm:t>
    </dgm:pt>
    <dgm:pt modelId="{278BB09E-BB05-4ADF-A6FF-EA00B0DA8CC3}" type="parTrans" cxnId="{268534E3-20D3-4876-975D-D16B57B7BC09}">
      <dgm:prSet/>
      <dgm:spPr/>
      <dgm:t>
        <a:bodyPr/>
        <a:lstStyle/>
        <a:p>
          <a:endParaRPr lang="en-US"/>
        </a:p>
      </dgm:t>
    </dgm:pt>
    <dgm:pt modelId="{497D52B3-549B-442F-8E5A-1AACB886F6E7}" type="sibTrans" cxnId="{268534E3-20D3-4876-975D-D16B57B7BC09}">
      <dgm:prSet/>
      <dgm:spPr/>
      <dgm:t>
        <a:bodyPr/>
        <a:lstStyle/>
        <a:p>
          <a:endParaRPr lang="en-US"/>
        </a:p>
      </dgm:t>
    </dgm:pt>
    <dgm:pt modelId="{77B2678A-40F8-4F2B-8798-513139D47CE6}" type="pres">
      <dgm:prSet presAssocID="{78F682C3-5014-43F9-9496-070E4A073FEE}" presName="Name0" presStyleCnt="0">
        <dgm:presLayoutVars>
          <dgm:dir/>
          <dgm:resizeHandles val="exact"/>
        </dgm:presLayoutVars>
      </dgm:prSet>
      <dgm:spPr/>
    </dgm:pt>
    <dgm:pt modelId="{0825292F-BF55-4023-9062-D02F3995A540}" type="pres">
      <dgm:prSet presAssocID="{7C526C62-09EB-4DC8-81B4-8BECEC4BE633}" presName="composite" presStyleCnt="0"/>
      <dgm:spPr/>
    </dgm:pt>
    <dgm:pt modelId="{D98C7A13-390F-49EC-9D43-B710924CBF23}" type="pres">
      <dgm:prSet presAssocID="{7C526C62-09EB-4DC8-81B4-8BECEC4BE633}" presName="bgChev" presStyleLbl="node1" presStyleIdx="0" presStyleCnt="3"/>
      <dgm:spPr/>
    </dgm:pt>
    <dgm:pt modelId="{A0FAB575-B054-48A3-96BB-F1F1645DF6A5}" type="pres">
      <dgm:prSet presAssocID="{7C526C62-09EB-4DC8-81B4-8BECEC4BE633}" presName="txNode" presStyleLbl="fgAcc1" presStyleIdx="0" presStyleCnt="3" custScaleX="100299" custScaleY="117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1AE09-ADCC-4E9D-8825-9F8BD9A5EE9A}" type="pres">
      <dgm:prSet presAssocID="{DABA0762-3E34-4B3E-891A-27754529D61D}" presName="compositeSpace" presStyleCnt="0"/>
      <dgm:spPr/>
    </dgm:pt>
    <dgm:pt modelId="{2C3EE93B-5528-4349-9CA1-5DD8C80B09D6}" type="pres">
      <dgm:prSet presAssocID="{17CDD117-CB55-45F5-8DF9-314F09ED4223}" presName="composite" presStyleCnt="0"/>
      <dgm:spPr/>
    </dgm:pt>
    <dgm:pt modelId="{A9A9742E-827D-42E7-B2A7-3540890878A0}" type="pres">
      <dgm:prSet presAssocID="{17CDD117-CB55-45F5-8DF9-314F09ED4223}" presName="bgChev" presStyleLbl="node1" presStyleIdx="1" presStyleCnt="3"/>
      <dgm:spPr/>
    </dgm:pt>
    <dgm:pt modelId="{F96F1623-1431-4BF4-979A-703657E99F21}" type="pres">
      <dgm:prSet presAssocID="{17CDD117-CB55-45F5-8DF9-314F09ED4223}" presName="txNode" presStyleLbl="fgAcc1" presStyleIdx="1" presStyleCnt="3" custScaleX="105399" custScaleY="121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5C43B-767F-43FB-8137-83560AA3F018}" type="pres">
      <dgm:prSet presAssocID="{B5039DDB-DB75-44EC-AB44-449F3B7BE85F}" presName="compositeSpace" presStyleCnt="0"/>
      <dgm:spPr/>
    </dgm:pt>
    <dgm:pt modelId="{B59A8BAB-064E-4792-950A-D78A9D8EED92}" type="pres">
      <dgm:prSet presAssocID="{637AF2F3-FA83-4D8A-B53A-DFBC35243B4E}" presName="composite" presStyleCnt="0"/>
      <dgm:spPr/>
    </dgm:pt>
    <dgm:pt modelId="{6E7FDB5E-17DC-41D5-94AC-B8A2FB518627}" type="pres">
      <dgm:prSet presAssocID="{637AF2F3-FA83-4D8A-B53A-DFBC35243B4E}" presName="bgChev" presStyleLbl="node1" presStyleIdx="2" presStyleCnt="3"/>
      <dgm:spPr/>
    </dgm:pt>
    <dgm:pt modelId="{2853765F-E2A5-4002-8E73-FF80ED46D475}" type="pres">
      <dgm:prSet presAssocID="{637AF2F3-FA83-4D8A-B53A-DFBC35243B4E}" presName="txNode" presStyleLbl="fgAcc1" presStyleIdx="2" presStyleCnt="3" custScaleX="109148" custScaleY="122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8534E3-20D3-4876-975D-D16B57B7BC09}" srcId="{78F682C3-5014-43F9-9496-070E4A073FEE}" destId="{637AF2F3-FA83-4D8A-B53A-DFBC35243B4E}" srcOrd="2" destOrd="0" parTransId="{278BB09E-BB05-4ADF-A6FF-EA00B0DA8CC3}" sibTransId="{497D52B3-549B-442F-8E5A-1AACB886F6E7}"/>
    <dgm:cxn modelId="{51AE67D3-1131-44FE-94D8-FB0C317794FF}" type="presOf" srcId="{17CDD117-CB55-45F5-8DF9-314F09ED4223}" destId="{F96F1623-1431-4BF4-979A-703657E99F21}" srcOrd="0" destOrd="0" presId="urn:microsoft.com/office/officeart/2005/8/layout/chevronAccent+Icon"/>
    <dgm:cxn modelId="{60D0EBA1-ECED-42C7-B884-3EE79D681FCD}" type="presOf" srcId="{78F682C3-5014-43F9-9496-070E4A073FEE}" destId="{77B2678A-40F8-4F2B-8798-513139D47CE6}" srcOrd="0" destOrd="0" presId="urn:microsoft.com/office/officeart/2005/8/layout/chevronAccent+Icon"/>
    <dgm:cxn modelId="{5AFF5539-0DCE-4035-B16C-644347B26329}" srcId="{78F682C3-5014-43F9-9496-070E4A073FEE}" destId="{7C526C62-09EB-4DC8-81B4-8BECEC4BE633}" srcOrd="0" destOrd="0" parTransId="{2758F7FF-51B3-4B9E-AF05-1BF9B60555AB}" sibTransId="{DABA0762-3E34-4B3E-891A-27754529D61D}"/>
    <dgm:cxn modelId="{C2488122-6919-47DB-A02C-7AC679676E8C}" type="presOf" srcId="{637AF2F3-FA83-4D8A-B53A-DFBC35243B4E}" destId="{2853765F-E2A5-4002-8E73-FF80ED46D475}" srcOrd="0" destOrd="0" presId="urn:microsoft.com/office/officeart/2005/8/layout/chevronAccent+Icon"/>
    <dgm:cxn modelId="{EFED1C5E-B696-4E46-BEC0-D481226F25D5}" srcId="{78F682C3-5014-43F9-9496-070E4A073FEE}" destId="{17CDD117-CB55-45F5-8DF9-314F09ED4223}" srcOrd="1" destOrd="0" parTransId="{95CEBDFB-F797-4160-B82B-EFFA3079F41A}" sibTransId="{B5039DDB-DB75-44EC-AB44-449F3B7BE85F}"/>
    <dgm:cxn modelId="{C21B3F61-40CA-48A3-947A-4C4D953BF4E2}" type="presOf" srcId="{7C526C62-09EB-4DC8-81B4-8BECEC4BE633}" destId="{A0FAB575-B054-48A3-96BB-F1F1645DF6A5}" srcOrd="0" destOrd="0" presId="urn:microsoft.com/office/officeart/2005/8/layout/chevronAccent+Icon"/>
    <dgm:cxn modelId="{07F3D564-82A0-4866-848A-0E82A07230CF}" type="presParOf" srcId="{77B2678A-40F8-4F2B-8798-513139D47CE6}" destId="{0825292F-BF55-4023-9062-D02F3995A540}" srcOrd="0" destOrd="0" presId="urn:microsoft.com/office/officeart/2005/8/layout/chevronAccent+Icon"/>
    <dgm:cxn modelId="{99206309-1DF3-49F4-87C9-46CD4CA7E08E}" type="presParOf" srcId="{0825292F-BF55-4023-9062-D02F3995A540}" destId="{D98C7A13-390F-49EC-9D43-B710924CBF23}" srcOrd="0" destOrd="0" presId="urn:microsoft.com/office/officeart/2005/8/layout/chevronAccent+Icon"/>
    <dgm:cxn modelId="{5FBFA066-9902-44D7-B825-210F567C5DBC}" type="presParOf" srcId="{0825292F-BF55-4023-9062-D02F3995A540}" destId="{A0FAB575-B054-48A3-96BB-F1F1645DF6A5}" srcOrd="1" destOrd="0" presId="urn:microsoft.com/office/officeart/2005/8/layout/chevronAccent+Icon"/>
    <dgm:cxn modelId="{5D9F27DA-AE20-4065-8F9A-17860948E08E}" type="presParOf" srcId="{77B2678A-40F8-4F2B-8798-513139D47CE6}" destId="{86A1AE09-ADCC-4E9D-8825-9F8BD9A5EE9A}" srcOrd="1" destOrd="0" presId="urn:microsoft.com/office/officeart/2005/8/layout/chevronAccent+Icon"/>
    <dgm:cxn modelId="{A24CF769-F819-4B7B-8DE1-A48F5920045B}" type="presParOf" srcId="{77B2678A-40F8-4F2B-8798-513139D47CE6}" destId="{2C3EE93B-5528-4349-9CA1-5DD8C80B09D6}" srcOrd="2" destOrd="0" presId="urn:microsoft.com/office/officeart/2005/8/layout/chevronAccent+Icon"/>
    <dgm:cxn modelId="{E6D33ECC-3EF0-443A-B0DE-258071B0A623}" type="presParOf" srcId="{2C3EE93B-5528-4349-9CA1-5DD8C80B09D6}" destId="{A9A9742E-827D-42E7-B2A7-3540890878A0}" srcOrd="0" destOrd="0" presId="urn:microsoft.com/office/officeart/2005/8/layout/chevronAccent+Icon"/>
    <dgm:cxn modelId="{A1DCB74F-657B-4948-82AE-E69137C56C65}" type="presParOf" srcId="{2C3EE93B-5528-4349-9CA1-5DD8C80B09D6}" destId="{F96F1623-1431-4BF4-979A-703657E99F21}" srcOrd="1" destOrd="0" presId="urn:microsoft.com/office/officeart/2005/8/layout/chevronAccent+Icon"/>
    <dgm:cxn modelId="{55E6E2E7-C7C5-434B-AE8C-0F2ACA7405AB}" type="presParOf" srcId="{77B2678A-40F8-4F2B-8798-513139D47CE6}" destId="{1A75C43B-767F-43FB-8137-83560AA3F018}" srcOrd="3" destOrd="0" presId="urn:microsoft.com/office/officeart/2005/8/layout/chevronAccent+Icon"/>
    <dgm:cxn modelId="{52CCE5A7-6599-4EAC-85C3-4ACA7A0D4207}" type="presParOf" srcId="{77B2678A-40F8-4F2B-8798-513139D47CE6}" destId="{B59A8BAB-064E-4792-950A-D78A9D8EED92}" srcOrd="4" destOrd="0" presId="urn:microsoft.com/office/officeart/2005/8/layout/chevronAccent+Icon"/>
    <dgm:cxn modelId="{69692D06-EC89-4F83-AB69-52D488918203}" type="presParOf" srcId="{B59A8BAB-064E-4792-950A-D78A9D8EED92}" destId="{6E7FDB5E-17DC-41D5-94AC-B8A2FB518627}" srcOrd="0" destOrd="0" presId="urn:microsoft.com/office/officeart/2005/8/layout/chevronAccent+Icon"/>
    <dgm:cxn modelId="{FE0C6C2E-C1B7-41F2-A4AD-C7D1E134DEF7}" type="presParOf" srcId="{B59A8BAB-064E-4792-950A-D78A9D8EED92}" destId="{2853765F-E2A5-4002-8E73-FF80ED46D47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AD99D-7571-4DDB-868A-7D8C39FE4E20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2_5" csCatId="accent2" phldr="1"/>
      <dgm:spPr/>
    </dgm:pt>
    <dgm:pt modelId="{4F4AA15F-0F3F-43A6-A3AD-958FBF5E62ED}">
      <dgm:prSet phldrT="[Text]" custT="1"/>
      <dgm:spPr/>
      <dgm:t>
        <a:bodyPr anchor="t"/>
        <a:lstStyle/>
        <a:p>
          <a:pPr algn="l"/>
          <a:r>
            <a:rPr lang="en-US" sz="1400" b="1" dirty="0" smtClean="0"/>
            <a:t>March 2011: </a:t>
          </a:r>
          <a:r>
            <a:rPr lang="en-US" sz="1400" b="0" dirty="0" smtClean="0"/>
            <a:t>Workshops held for librarians to learn about OERs</a:t>
          </a:r>
          <a:endParaRPr lang="en-US" sz="1400" dirty="0"/>
        </a:p>
      </dgm:t>
    </dgm:pt>
    <dgm:pt modelId="{0C3A6C97-CFB6-411D-A6ED-E3081E7C698F}" type="parTrans" cxnId="{E393A1EB-07D8-4C53-B5D1-2F6496577340}">
      <dgm:prSet/>
      <dgm:spPr/>
      <dgm:t>
        <a:bodyPr/>
        <a:lstStyle/>
        <a:p>
          <a:endParaRPr lang="en-US"/>
        </a:p>
      </dgm:t>
    </dgm:pt>
    <dgm:pt modelId="{565480CA-4223-4B2E-9E1A-72865EA2CA26}" type="sibTrans" cxnId="{E393A1EB-07D8-4C53-B5D1-2F6496577340}">
      <dgm:prSet/>
      <dgm:spPr/>
      <dgm:t>
        <a:bodyPr/>
        <a:lstStyle/>
        <a:p>
          <a:endParaRPr lang="en-US"/>
        </a:p>
      </dgm:t>
    </dgm:pt>
    <dgm:pt modelId="{2A739F81-52AE-428C-A9DB-4FDA6BC93E26}">
      <dgm:prSet phldrT="[Text]" custT="1"/>
      <dgm:spPr/>
      <dgm:t>
        <a:bodyPr anchor="t"/>
        <a:lstStyle/>
        <a:p>
          <a:pPr algn="l"/>
          <a:r>
            <a:rPr lang="en-US" sz="1400" b="1" dirty="0" smtClean="0"/>
            <a:t>April 2011</a:t>
          </a:r>
          <a:r>
            <a:rPr lang="en-US" sz="1400" dirty="0" smtClean="0"/>
            <a:t>: Round one of the Open Education Initiative Begins</a:t>
          </a:r>
          <a:endParaRPr lang="en-US" sz="1400" dirty="0"/>
        </a:p>
      </dgm:t>
    </dgm:pt>
    <dgm:pt modelId="{C15433BC-0AD0-4B8E-A12E-51CEBDB0DE17}" type="parTrans" cxnId="{17F12DA2-5BAE-4700-AE18-B3E6CA876B60}">
      <dgm:prSet/>
      <dgm:spPr/>
      <dgm:t>
        <a:bodyPr/>
        <a:lstStyle/>
        <a:p>
          <a:endParaRPr lang="en-US"/>
        </a:p>
      </dgm:t>
    </dgm:pt>
    <dgm:pt modelId="{D9E692C4-7B38-4D4E-9FC4-432127315778}" type="sibTrans" cxnId="{17F12DA2-5BAE-4700-AE18-B3E6CA876B60}">
      <dgm:prSet/>
      <dgm:spPr/>
      <dgm:t>
        <a:bodyPr/>
        <a:lstStyle/>
        <a:p>
          <a:endParaRPr lang="en-US"/>
        </a:p>
      </dgm:t>
    </dgm:pt>
    <dgm:pt modelId="{91496FD3-EDC9-424A-8859-9379C40CA1B3}">
      <dgm:prSet phldrT="[Text]" custT="1"/>
      <dgm:spPr/>
      <dgm:t>
        <a:bodyPr anchor="t"/>
        <a:lstStyle/>
        <a:p>
          <a:pPr algn="l"/>
          <a:r>
            <a:rPr lang="en-US" sz="1400" b="1" dirty="0" smtClean="0"/>
            <a:t>April 2011: </a:t>
          </a:r>
          <a:r>
            <a:rPr lang="en-US" sz="1400" dirty="0" smtClean="0"/>
            <a:t>Workshops, consultation sessions held for faculty</a:t>
          </a:r>
          <a:endParaRPr lang="en-US" sz="1400" dirty="0"/>
        </a:p>
      </dgm:t>
    </dgm:pt>
    <dgm:pt modelId="{90CEDEAA-37E5-4833-A605-50BD7ED03874}" type="parTrans" cxnId="{6141315E-ABAE-4F10-B018-0BA5E1999996}">
      <dgm:prSet/>
      <dgm:spPr/>
      <dgm:t>
        <a:bodyPr/>
        <a:lstStyle/>
        <a:p>
          <a:endParaRPr lang="en-US"/>
        </a:p>
      </dgm:t>
    </dgm:pt>
    <dgm:pt modelId="{055F58F4-3FB2-4079-B4D3-D1D56F4B2765}" type="sibTrans" cxnId="{6141315E-ABAE-4F10-B018-0BA5E1999996}">
      <dgm:prSet/>
      <dgm:spPr/>
      <dgm:t>
        <a:bodyPr/>
        <a:lstStyle/>
        <a:p>
          <a:endParaRPr lang="en-US"/>
        </a:p>
      </dgm:t>
    </dgm:pt>
    <dgm:pt modelId="{73AAC1B6-F541-4015-BC37-C5D5FACFCC24}" type="pres">
      <dgm:prSet presAssocID="{149AD99D-7571-4DDB-868A-7D8C39FE4E20}" presName="Name0" presStyleCnt="0">
        <dgm:presLayoutVars>
          <dgm:dir/>
          <dgm:resizeHandles val="exact"/>
        </dgm:presLayoutVars>
      </dgm:prSet>
      <dgm:spPr/>
    </dgm:pt>
    <dgm:pt modelId="{A77D9C19-B582-485A-A488-5436180BA78D}" type="pres">
      <dgm:prSet presAssocID="{4F4AA15F-0F3F-43A6-A3AD-958FBF5E62ED}" presName="composite" presStyleCnt="0"/>
      <dgm:spPr/>
    </dgm:pt>
    <dgm:pt modelId="{2E644C16-CF17-4EF6-933B-687A2C00AD5D}" type="pres">
      <dgm:prSet presAssocID="{4F4AA15F-0F3F-43A6-A3AD-958FBF5E62ED}" presName="bgChev" presStyleLbl="node1" presStyleIdx="0" presStyleCnt="3"/>
      <dgm:spPr/>
    </dgm:pt>
    <dgm:pt modelId="{99B295BA-507B-46C0-B30C-011202F7765F}" type="pres">
      <dgm:prSet presAssocID="{4F4AA15F-0F3F-43A6-A3AD-958FBF5E62ED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0A700-D570-4A61-8A56-B73515FFD5D4}" type="pres">
      <dgm:prSet presAssocID="{565480CA-4223-4B2E-9E1A-72865EA2CA26}" presName="compositeSpace" presStyleCnt="0"/>
      <dgm:spPr/>
    </dgm:pt>
    <dgm:pt modelId="{1AC76F32-F521-4326-810E-CB437908724A}" type="pres">
      <dgm:prSet presAssocID="{2A739F81-52AE-428C-A9DB-4FDA6BC93E26}" presName="composite" presStyleCnt="0"/>
      <dgm:spPr/>
    </dgm:pt>
    <dgm:pt modelId="{4B823723-2795-4D35-9098-6AFD49978ABB}" type="pres">
      <dgm:prSet presAssocID="{2A739F81-52AE-428C-A9DB-4FDA6BC93E26}" presName="bgChev" presStyleLbl="node1" presStyleIdx="1" presStyleCnt="3"/>
      <dgm:spPr/>
    </dgm:pt>
    <dgm:pt modelId="{12526723-0463-463C-9033-F7A1CB032C8B}" type="pres">
      <dgm:prSet presAssocID="{2A739F81-52AE-428C-A9DB-4FDA6BC93E26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D672D-1085-45C4-B391-7F868226DCE1}" type="pres">
      <dgm:prSet presAssocID="{D9E692C4-7B38-4D4E-9FC4-432127315778}" presName="compositeSpace" presStyleCnt="0"/>
      <dgm:spPr/>
    </dgm:pt>
    <dgm:pt modelId="{D53A2E4E-2369-413B-BBDC-E2C1978B0F56}" type="pres">
      <dgm:prSet presAssocID="{91496FD3-EDC9-424A-8859-9379C40CA1B3}" presName="composite" presStyleCnt="0"/>
      <dgm:spPr/>
    </dgm:pt>
    <dgm:pt modelId="{1BC0A535-C54E-4F3E-BE3E-1811916AAD40}" type="pres">
      <dgm:prSet presAssocID="{91496FD3-EDC9-424A-8859-9379C40CA1B3}" presName="bgChev" presStyleLbl="node1" presStyleIdx="2" presStyleCnt="3"/>
      <dgm:spPr/>
    </dgm:pt>
    <dgm:pt modelId="{86562F62-1199-469F-A517-BB6BBB4BAA18}" type="pres">
      <dgm:prSet presAssocID="{91496FD3-EDC9-424A-8859-9379C40CA1B3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4DE89-2CE0-4D4C-BA14-A113ADB2091D}" type="presOf" srcId="{149AD99D-7571-4DDB-868A-7D8C39FE4E20}" destId="{73AAC1B6-F541-4015-BC37-C5D5FACFCC24}" srcOrd="0" destOrd="0" presId="urn:microsoft.com/office/officeart/2005/8/layout/chevronAccent+Icon"/>
    <dgm:cxn modelId="{EE95ADF3-C93F-412B-8906-B0B4EDFD7B48}" type="presOf" srcId="{4F4AA15F-0F3F-43A6-A3AD-958FBF5E62ED}" destId="{99B295BA-507B-46C0-B30C-011202F7765F}" srcOrd="0" destOrd="0" presId="urn:microsoft.com/office/officeart/2005/8/layout/chevronAccent+Icon"/>
    <dgm:cxn modelId="{E393A1EB-07D8-4C53-B5D1-2F6496577340}" srcId="{149AD99D-7571-4DDB-868A-7D8C39FE4E20}" destId="{4F4AA15F-0F3F-43A6-A3AD-958FBF5E62ED}" srcOrd="0" destOrd="0" parTransId="{0C3A6C97-CFB6-411D-A6ED-E3081E7C698F}" sibTransId="{565480CA-4223-4B2E-9E1A-72865EA2CA26}"/>
    <dgm:cxn modelId="{8013DA7E-AFA8-41D4-ACE8-4E8FF927E49B}" type="presOf" srcId="{91496FD3-EDC9-424A-8859-9379C40CA1B3}" destId="{86562F62-1199-469F-A517-BB6BBB4BAA18}" srcOrd="0" destOrd="0" presId="urn:microsoft.com/office/officeart/2005/8/layout/chevronAccent+Icon"/>
    <dgm:cxn modelId="{17F12DA2-5BAE-4700-AE18-B3E6CA876B60}" srcId="{149AD99D-7571-4DDB-868A-7D8C39FE4E20}" destId="{2A739F81-52AE-428C-A9DB-4FDA6BC93E26}" srcOrd="1" destOrd="0" parTransId="{C15433BC-0AD0-4B8E-A12E-51CEBDB0DE17}" sibTransId="{D9E692C4-7B38-4D4E-9FC4-432127315778}"/>
    <dgm:cxn modelId="{6141315E-ABAE-4F10-B018-0BA5E1999996}" srcId="{149AD99D-7571-4DDB-868A-7D8C39FE4E20}" destId="{91496FD3-EDC9-424A-8859-9379C40CA1B3}" srcOrd="2" destOrd="0" parTransId="{90CEDEAA-37E5-4833-A605-50BD7ED03874}" sibTransId="{055F58F4-3FB2-4079-B4D3-D1D56F4B2765}"/>
    <dgm:cxn modelId="{9FB89711-57B9-4B64-95CB-A5A56C180C40}" type="presOf" srcId="{2A739F81-52AE-428C-A9DB-4FDA6BC93E26}" destId="{12526723-0463-463C-9033-F7A1CB032C8B}" srcOrd="0" destOrd="0" presId="urn:microsoft.com/office/officeart/2005/8/layout/chevronAccent+Icon"/>
    <dgm:cxn modelId="{FD5290E3-83A4-46DA-B3BC-3EE60004A5A9}" type="presParOf" srcId="{73AAC1B6-F541-4015-BC37-C5D5FACFCC24}" destId="{A77D9C19-B582-485A-A488-5436180BA78D}" srcOrd="0" destOrd="0" presId="urn:microsoft.com/office/officeart/2005/8/layout/chevronAccent+Icon"/>
    <dgm:cxn modelId="{EE3A30CF-24BA-4EA9-AA70-92151FEC22AD}" type="presParOf" srcId="{A77D9C19-B582-485A-A488-5436180BA78D}" destId="{2E644C16-CF17-4EF6-933B-687A2C00AD5D}" srcOrd="0" destOrd="0" presId="urn:microsoft.com/office/officeart/2005/8/layout/chevronAccent+Icon"/>
    <dgm:cxn modelId="{B983FE61-70D3-47E9-AC03-B66F16762F42}" type="presParOf" srcId="{A77D9C19-B582-485A-A488-5436180BA78D}" destId="{99B295BA-507B-46C0-B30C-011202F7765F}" srcOrd="1" destOrd="0" presId="urn:microsoft.com/office/officeart/2005/8/layout/chevronAccent+Icon"/>
    <dgm:cxn modelId="{5AA2B821-A891-461C-9DD9-A3362B534B0A}" type="presParOf" srcId="{73AAC1B6-F541-4015-BC37-C5D5FACFCC24}" destId="{0500A700-D570-4A61-8A56-B73515FFD5D4}" srcOrd="1" destOrd="0" presId="urn:microsoft.com/office/officeart/2005/8/layout/chevronAccent+Icon"/>
    <dgm:cxn modelId="{2C8DC52C-1258-4424-B5DA-42C3D584AB09}" type="presParOf" srcId="{73AAC1B6-F541-4015-BC37-C5D5FACFCC24}" destId="{1AC76F32-F521-4326-810E-CB437908724A}" srcOrd="2" destOrd="0" presId="urn:microsoft.com/office/officeart/2005/8/layout/chevronAccent+Icon"/>
    <dgm:cxn modelId="{746C4566-829C-4369-820E-4555A5ABDD3A}" type="presParOf" srcId="{1AC76F32-F521-4326-810E-CB437908724A}" destId="{4B823723-2795-4D35-9098-6AFD49978ABB}" srcOrd="0" destOrd="0" presId="urn:microsoft.com/office/officeart/2005/8/layout/chevronAccent+Icon"/>
    <dgm:cxn modelId="{95F55D78-CF63-400B-A973-195601B8E39D}" type="presParOf" srcId="{1AC76F32-F521-4326-810E-CB437908724A}" destId="{12526723-0463-463C-9033-F7A1CB032C8B}" srcOrd="1" destOrd="0" presId="urn:microsoft.com/office/officeart/2005/8/layout/chevronAccent+Icon"/>
    <dgm:cxn modelId="{566D80AB-DA0C-4C27-8665-4473FC0641C7}" type="presParOf" srcId="{73AAC1B6-F541-4015-BC37-C5D5FACFCC24}" destId="{123D672D-1085-45C4-B391-7F868226DCE1}" srcOrd="3" destOrd="0" presId="urn:microsoft.com/office/officeart/2005/8/layout/chevronAccent+Icon"/>
    <dgm:cxn modelId="{03AEA11B-87B2-4A44-B12D-29C613E15222}" type="presParOf" srcId="{73AAC1B6-F541-4015-BC37-C5D5FACFCC24}" destId="{D53A2E4E-2369-413B-BBDC-E2C1978B0F56}" srcOrd="4" destOrd="0" presId="urn:microsoft.com/office/officeart/2005/8/layout/chevronAccent+Icon"/>
    <dgm:cxn modelId="{A478C47C-6768-49DE-BC6E-61789527D0CD}" type="presParOf" srcId="{D53A2E4E-2369-413B-BBDC-E2C1978B0F56}" destId="{1BC0A535-C54E-4F3E-BE3E-1811916AAD40}" srcOrd="0" destOrd="0" presId="urn:microsoft.com/office/officeart/2005/8/layout/chevronAccent+Icon"/>
    <dgm:cxn modelId="{CB9F2BDF-B4B1-4B59-ADA0-44DAF117804D}" type="presParOf" srcId="{D53A2E4E-2369-413B-BBDC-E2C1978B0F56}" destId="{86562F62-1199-469F-A517-BB6BBB4BAA1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F682C3-5014-43F9-9496-070E4A073FE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2_4" csCatId="accent2" phldr="1"/>
      <dgm:spPr/>
    </dgm:pt>
    <dgm:pt modelId="{7C526C62-09EB-4DC8-81B4-8BECEC4BE633}">
      <dgm:prSet phldrT="[Text]" custT="1"/>
      <dgm:spPr/>
      <dgm:t>
        <a:bodyPr anchor="t"/>
        <a:lstStyle/>
        <a:p>
          <a:pPr algn="l"/>
          <a:r>
            <a:rPr lang="en-US" sz="1400" b="1" dirty="0" smtClean="0"/>
            <a:t>April 2011</a:t>
          </a:r>
          <a:r>
            <a:rPr lang="en-US" sz="1400" b="0" dirty="0" smtClean="0"/>
            <a:t>: OEI grant review team established</a:t>
          </a:r>
        </a:p>
        <a:p>
          <a:pPr algn="l"/>
          <a:r>
            <a:rPr lang="en-US" sz="1400" b="0" dirty="0" smtClean="0"/>
            <a:t>Faculty, librarians, and support staff</a:t>
          </a:r>
          <a:endParaRPr lang="en-US" sz="1400" b="0" dirty="0"/>
        </a:p>
      </dgm:t>
    </dgm:pt>
    <dgm:pt modelId="{2758F7FF-51B3-4B9E-AF05-1BF9B60555AB}" type="parTrans" cxnId="{5AFF5539-0DCE-4035-B16C-644347B26329}">
      <dgm:prSet/>
      <dgm:spPr/>
      <dgm:t>
        <a:bodyPr/>
        <a:lstStyle/>
        <a:p>
          <a:endParaRPr lang="en-US"/>
        </a:p>
      </dgm:t>
    </dgm:pt>
    <dgm:pt modelId="{DABA0762-3E34-4B3E-891A-27754529D61D}" type="sibTrans" cxnId="{5AFF5539-0DCE-4035-B16C-644347B26329}">
      <dgm:prSet/>
      <dgm:spPr/>
      <dgm:t>
        <a:bodyPr/>
        <a:lstStyle/>
        <a:p>
          <a:endParaRPr lang="en-US"/>
        </a:p>
      </dgm:t>
    </dgm:pt>
    <dgm:pt modelId="{17CDD117-CB55-45F5-8DF9-314F09ED4223}">
      <dgm:prSet phldrT="[Text]" custT="1"/>
      <dgm:spPr/>
      <dgm:t>
        <a:bodyPr anchor="t"/>
        <a:lstStyle/>
        <a:p>
          <a:pPr algn="l"/>
          <a:r>
            <a:rPr lang="en-US" sz="1400" b="1" dirty="0" smtClean="0"/>
            <a:t>May 2011</a:t>
          </a:r>
          <a:r>
            <a:rPr lang="en-US" sz="1400" dirty="0" smtClean="0"/>
            <a:t>: Deadline for OEI grants. Review team awards 11 grants to 8 faculty members.</a:t>
          </a:r>
          <a:endParaRPr lang="en-US" sz="1400" dirty="0"/>
        </a:p>
      </dgm:t>
    </dgm:pt>
    <dgm:pt modelId="{95CEBDFB-F797-4160-B82B-EFFA3079F41A}" type="parTrans" cxnId="{EFED1C5E-B696-4E46-BEC0-D481226F25D5}">
      <dgm:prSet/>
      <dgm:spPr/>
      <dgm:t>
        <a:bodyPr/>
        <a:lstStyle/>
        <a:p>
          <a:endParaRPr lang="en-US"/>
        </a:p>
      </dgm:t>
    </dgm:pt>
    <dgm:pt modelId="{B5039DDB-DB75-44EC-AB44-449F3B7BE85F}" type="sibTrans" cxnId="{EFED1C5E-B696-4E46-BEC0-D481226F25D5}">
      <dgm:prSet/>
      <dgm:spPr/>
      <dgm:t>
        <a:bodyPr/>
        <a:lstStyle/>
        <a:p>
          <a:endParaRPr lang="en-US"/>
        </a:p>
      </dgm:t>
    </dgm:pt>
    <dgm:pt modelId="{637AF2F3-FA83-4D8A-B53A-DFBC35243B4E}">
      <dgm:prSet phldrT="[Text]" custT="1"/>
      <dgm:spPr/>
      <dgm:t>
        <a:bodyPr anchor="t"/>
        <a:lstStyle/>
        <a:p>
          <a:pPr algn="l"/>
          <a:r>
            <a:rPr lang="en-US" sz="1400" b="1" dirty="0" smtClean="0"/>
            <a:t>July 2011: </a:t>
          </a:r>
          <a:r>
            <a:rPr lang="en-US" sz="1400" dirty="0" smtClean="0"/>
            <a:t>Money allocated to faculty through the Libraries’ business office</a:t>
          </a:r>
          <a:endParaRPr lang="en-US" sz="1400" dirty="0"/>
        </a:p>
      </dgm:t>
    </dgm:pt>
    <dgm:pt modelId="{278BB09E-BB05-4ADF-A6FF-EA00B0DA8CC3}" type="parTrans" cxnId="{268534E3-20D3-4876-975D-D16B57B7BC09}">
      <dgm:prSet/>
      <dgm:spPr/>
      <dgm:t>
        <a:bodyPr/>
        <a:lstStyle/>
        <a:p>
          <a:endParaRPr lang="en-US"/>
        </a:p>
      </dgm:t>
    </dgm:pt>
    <dgm:pt modelId="{497D52B3-549B-442F-8E5A-1AACB886F6E7}" type="sibTrans" cxnId="{268534E3-20D3-4876-975D-D16B57B7BC09}">
      <dgm:prSet/>
      <dgm:spPr/>
      <dgm:t>
        <a:bodyPr/>
        <a:lstStyle/>
        <a:p>
          <a:endParaRPr lang="en-US"/>
        </a:p>
      </dgm:t>
    </dgm:pt>
    <dgm:pt modelId="{77B2678A-40F8-4F2B-8798-513139D47CE6}" type="pres">
      <dgm:prSet presAssocID="{78F682C3-5014-43F9-9496-070E4A073FEE}" presName="Name0" presStyleCnt="0">
        <dgm:presLayoutVars>
          <dgm:dir/>
          <dgm:resizeHandles val="exact"/>
        </dgm:presLayoutVars>
      </dgm:prSet>
      <dgm:spPr/>
    </dgm:pt>
    <dgm:pt modelId="{0825292F-BF55-4023-9062-D02F3995A540}" type="pres">
      <dgm:prSet presAssocID="{7C526C62-09EB-4DC8-81B4-8BECEC4BE633}" presName="composite" presStyleCnt="0"/>
      <dgm:spPr/>
    </dgm:pt>
    <dgm:pt modelId="{D98C7A13-390F-49EC-9D43-B710924CBF23}" type="pres">
      <dgm:prSet presAssocID="{7C526C62-09EB-4DC8-81B4-8BECEC4BE633}" presName="bgChev" presStyleLbl="node1" presStyleIdx="0" presStyleCnt="3"/>
      <dgm:spPr/>
    </dgm:pt>
    <dgm:pt modelId="{A0FAB575-B054-48A3-96BB-F1F1645DF6A5}" type="pres">
      <dgm:prSet presAssocID="{7C526C62-09EB-4DC8-81B4-8BECEC4BE633}" presName="txNode" presStyleLbl="fgAcc1" presStyleIdx="0" presStyleCnt="3" custScaleX="100299" custScaleY="117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1AE09-ADCC-4E9D-8825-9F8BD9A5EE9A}" type="pres">
      <dgm:prSet presAssocID="{DABA0762-3E34-4B3E-891A-27754529D61D}" presName="compositeSpace" presStyleCnt="0"/>
      <dgm:spPr/>
    </dgm:pt>
    <dgm:pt modelId="{2C3EE93B-5528-4349-9CA1-5DD8C80B09D6}" type="pres">
      <dgm:prSet presAssocID="{17CDD117-CB55-45F5-8DF9-314F09ED4223}" presName="composite" presStyleCnt="0"/>
      <dgm:spPr/>
    </dgm:pt>
    <dgm:pt modelId="{A9A9742E-827D-42E7-B2A7-3540890878A0}" type="pres">
      <dgm:prSet presAssocID="{17CDD117-CB55-45F5-8DF9-314F09ED4223}" presName="bgChev" presStyleLbl="node1" presStyleIdx="1" presStyleCnt="3"/>
      <dgm:spPr/>
    </dgm:pt>
    <dgm:pt modelId="{F96F1623-1431-4BF4-979A-703657E99F21}" type="pres">
      <dgm:prSet presAssocID="{17CDD117-CB55-45F5-8DF9-314F09ED4223}" presName="txNode" presStyleLbl="fgAcc1" presStyleIdx="1" presStyleCnt="3" custScaleX="105399" custScaleY="121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5C43B-767F-43FB-8137-83560AA3F018}" type="pres">
      <dgm:prSet presAssocID="{B5039DDB-DB75-44EC-AB44-449F3B7BE85F}" presName="compositeSpace" presStyleCnt="0"/>
      <dgm:spPr/>
    </dgm:pt>
    <dgm:pt modelId="{B59A8BAB-064E-4792-950A-D78A9D8EED92}" type="pres">
      <dgm:prSet presAssocID="{637AF2F3-FA83-4D8A-B53A-DFBC35243B4E}" presName="composite" presStyleCnt="0"/>
      <dgm:spPr/>
    </dgm:pt>
    <dgm:pt modelId="{6E7FDB5E-17DC-41D5-94AC-B8A2FB518627}" type="pres">
      <dgm:prSet presAssocID="{637AF2F3-FA83-4D8A-B53A-DFBC35243B4E}" presName="bgChev" presStyleLbl="node1" presStyleIdx="2" presStyleCnt="3"/>
      <dgm:spPr/>
    </dgm:pt>
    <dgm:pt modelId="{2853765F-E2A5-4002-8E73-FF80ED46D475}" type="pres">
      <dgm:prSet presAssocID="{637AF2F3-FA83-4D8A-B53A-DFBC35243B4E}" presName="txNode" presStyleLbl="fgAcc1" presStyleIdx="2" presStyleCnt="3" custScaleX="109148" custScaleY="122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FF5539-0DCE-4035-B16C-644347B26329}" srcId="{78F682C3-5014-43F9-9496-070E4A073FEE}" destId="{7C526C62-09EB-4DC8-81B4-8BECEC4BE633}" srcOrd="0" destOrd="0" parTransId="{2758F7FF-51B3-4B9E-AF05-1BF9B60555AB}" sibTransId="{DABA0762-3E34-4B3E-891A-27754529D61D}"/>
    <dgm:cxn modelId="{EFED1C5E-B696-4E46-BEC0-D481226F25D5}" srcId="{78F682C3-5014-43F9-9496-070E4A073FEE}" destId="{17CDD117-CB55-45F5-8DF9-314F09ED4223}" srcOrd="1" destOrd="0" parTransId="{95CEBDFB-F797-4160-B82B-EFFA3079F41A}" sibTransId="{B5039DDB-DB75-44EC-AB44-449F3B7BE85F}"/>
    <dgm:cxn modelId="{407713EE-77BE-4580-9E85-94DF15D2A24B}" type="presOf" srcId="{17CDD117-CB55-45F5-8DF9-314F09ED4223}" destId="{F96F1623-1431-4BF4-979A-703657E99F21}" srcOrd="0" destOrd="0" presId="urn:microsoft.com/office/officeart/2005/8/layout/chevronAccent+Icon"/>
    <dgm:cxn modelId="{268534E3-20D3-4876-975D-D16B57B7BC09}" srcId="{78F682C3-5014-43F9-9496-070E4A073FEE}" destId="{637AF2F3-FA83-4D8A-B53A-DFBC35243B4E}" srcOrd="2" destOrd="0" parTransId="{278BB09E-BB05-4ADF-A6FF-EA00B0DA8CC3}" sibTransId="{497D52B3-549B-442F-8E5A-1AACB886F6E7}"/>
    <dgm:cxn modelId="{6782EBB6-9F7D-4725-AEB9-4CABC93228F6}" type="presOf" srcId="{78F682C3-5014-43F9-9496-070E4A073FEE}" destId="{77B2678A-40F8-4F2B-8798-513139D47CE6}" srcOrd="0" destOrd="0" presId="urn:microsoft.com/office/officeart/2005/8/layout/chevronAccent+Icon"/>
    <dgm:cxn modelId="{36B4E160-AB1F-4ED9-AFCA-4D0E9DD9E102}" type="presOf" srcId="{637AF2F3-FA83-4D8A-B53A-DFBC35243B4E}" destId="{2853765F-E2A5-4002-8E73-FF80ED46D475}" srcOrd="0" destOrd="0" presId="urn:microsoft.com/office/officeart/2005/8/layout/chevronAccent+Icon"/>
    <dgm:cxn modelId="{8A69E2B5-2FDC-43D0-9E13-409E9DE870AD}" type="presOf" srcId="{7C526C62-09EB-4DC8-81B4-8BECEC4BE633}" destId="{A0FAB575-B054-48A3-96BB-F1F1645DF6A5}" srcOrd="0" destOrd="0" presId="urn:microsoft.com/office/officeart/2005/8/layout/chevronAccent+Icon"/>
    <dgm:cxn modelId="{F434AA16-E390-45C4-B828-C484C6762412}" type="presParOf" srcId="{77B2678A-40F8-4F2B-8798-513139D47CE6}" destId="{0825292F-BF55-4023-9062-D02F3995A540}" srcOrd="0" destOrd="0" presId="urn:microsoft.com/office/officeart/2005/8/layout/chevronAccent+Icon"/>
    <dgm:cxn modelId="{34F1A60E-8AC0-4642-A76B-80609D548DD0}" type="presParOf" srcId="{0825292F-BF55-4023-9062-D02F3995A540}" destId="{D98C7A13-390F-49EC-9D43-B710924CBF23}" srcOrd="0" destOrd="0" presId="urn:microsoft.com/office/officeart/2005/8/layout/chevronAccent+Icon"/>
    <dgm:cxn modelId="{0D498958-E7D4-4563-BDC7-0F952101D366}" type="presParOf" srcId="{0825292F-BF55-4023-9062-D02F3995A540}" destId="{A0FAB575-B054-48A3-96BB-F1F1645DF6A5}" srcOrd="1" destOrd="0" presId="urn:microsoft.com/office/officeart/2005/8/layout/chevronAccent+Icon"/>
    <dgm:cxn modelId="{A56A53BB-238A-4551-B443-F37527FB9F4A}" type="presParOf" srcId="{77B2678A-40F8-4F2B-8798-513139D47CE6}" destId="{86A1AE09-ADCC-4E9D-8825-9F8BD9A5EE9A}" srcOrd="1" destOrd="0" presId="urn:microsoft.com/office/officeart/2005/8/layout/chevronAccent+Icon"/>
    <dgm:cxn modelId="{6D426152-8575-4A06-8589-65F965EBA82E}" type="presParOf" srcId="{77B2678A-40F8-4F2B-8798-513139D47CE6}" destId="{2C3EE93B-5528-4349-9CA1-5DD8C80B09D6}" srcOrd="2" destOrd="0" presId="urn:microsoft.com/office/officeart/2005/8/layout/chevronAccent+Icon"/>
    <dgm:cxn modelId="{F896AFFF-C6D6-414B-B66C-10AC7C7E2856}" type="presParOf" srcId="{2C3EE93B-5528-4349-9CA1-5DD8C80B09D6}" destId="{A9A9742E-827D-42E7-B2A7-3540890878A0}" srcOrd="0" destOrd="0" presId="urn:microsoft.com/office/officeart/2005/8/layout/chevronAccent+Icon"/>
    <dgm:cxn modelId="{E9E25B1B-48ED-41D8-A4A2-047C5EF39CFE}" type="presParOf" srcId="{2C3EE93B-5528-4349-9CA1-5DD8C80B09D6}" destId="{F96F1623-1431-4BF4-979A-703657E99F21}" srcOrd="1" destOrd="0" presId="urn:microsoft.com/office/officeart/2005/8/layout/chevronAccent+Icon"/>
    <dgm:cxn modelId="{184E4BEF-B0A3-4071-990C-99282E7E498F}" type="presParOf" srcId="{77B2678A-40F8-4F2B-8798-513139D47CE6}" destId="{1A75C43B-767F-43FB-8137-83560AA3F018}" srcOrd="3" destOrd="0" presId="urn:microsoft.com/office/officeart/2005/8/layout/chevronAccent+Icon"/>
    <dgm:cxn modelId="{D803FCDF-45C1-490F-8D6E-D9A5B77167D9}" type="presParOf" srcId="{77B2678A-40F8-4F2B-8798-513139D47CE6}" destId="{B59A8BAB-064E-4792-950A-D78A9D8EED92}" srcOrd="4" destOrd="0" presId="urn:microsoft.com/office/officeart/2005/8/layout/chevronAccent+Icon"/>
    <dgm:cxn modelId="{03F6E3A2-D32C-4F24-BF0E-88E032D1D2C3}" type="presParOf" srcId="{B59A8BAB-064E-4792-950A-D78A9D8EED92}" destId="{6E7FDB5E-17DC-41D5-94AC-B8A2FB518627}" srcOrd="0" destOrd="0" presId="urn:microsoft.com/office/officeart/2005/8/layout/chevronAccent+Icon"/>
    <dgm:cxn modelId="{5C3102DF-C52F-463B-88D5-2448870D3F88}" type="presParOf" srcId="{B59A8BAB-064E-4792-950A-D78A9D8EED92}" destId="{2853765F-E2A5-4002-8E73-FF80ED46D47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F682C3-5014-43F9-9496-070E4A073FE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2_3" csCatId="accent2" phldr="1"/>
      <dgm:spPr/>
    </dgm:pt>
    <dgm:pt modelId="{7C526C62-09EB-4DC8-81B4-8BECEC4BE633}">
      <dgm:prSet phldrT="[Text]" custT="1"/>
      <dgm:spPr/>
      <dgm:t>
        <a:bodyPr anchor="t"/>
        <a:lstStyle/>
        <a:p>
          <a:pPr algn="l"/>
          <a:r>
            <a:rPr lang="en-US" sz="1100" b="1" dirty="0" smtClean="0"/>
            <a:t>September 2011</a:t>
          </a:r>
          <a:r>
            <a:rPr lang="en-US" sz="1100" b="0" dirty="0" smtClean="0"/>
            <a:t>: Based on the success of the OEI the Provost and Director of Libraries co-found a second round of 15 grants</a:t>
          </a:r>
          <a:endParaRPr lang="en-US" sz="1100" b="0" dirty="0"/>
        </a:p>
      </dgm:t>
    </dgm:pt>
    <dgm:pt modelId="{2758F7FF-51B3-4B9E-AF05-1BF9B60555AB}" type="parTrans" cxnId="{5AFF5539-0DCE-4035-B16C-644347B26329}">
      <dgm:prSet/>
      <dgm:spPr/>
      <dgm:t>
        <a:bodyPr/>
        <a:lstStyle/>
        <a:p>
          <a:endParaRPr lang="en-US"/>
        </a:p>
      </dgm:t>
    </dgm:pt>
    <dgm:pt modelId="{DABA0762-3E34-4B3E-891A-27754529D61D}" type="sibTrans" cxnId="{5AFF5539-0DCE-4035-B16C-644347B26329}">
      <dgm:prSet/>
      <dgm:spPr/>
      <dgm:t>
        <a:bodyPr/>
        <a:lstStyle/>
        <a:p>
          <a:endParaRPr lang="en-US"/>
        </a:p>
      </dgm:t>
    </dgm:pt>
    <dgm:pt modelId="{17CDD117-CB55-45F5-8DF9-314F09ED4223}">
      <dgm:prSet phldrT="[Text]" custT="1"/>
      <dgm:spPr/>
      <dgm:t>
        <a:bodyPr anchor="t"/>
        <a:lstStyle/>
        <a:p>
          <a:pPr algn="l"/>
          <a:r>
            <a:rPr lang="en-US" sz="1100" b="1" dirty="0" smtClean="0"/>
            <a:t>October 2011</a:t>
          </a:r>
          <a:r>
            <a:rPr lang="en-US" sz="1100" dirty="0" smtClean="0"/>
            <a:t>: Round two launched  during Open Access Week faculty panel presentation</a:t>
          </a:r>
          <a:endParaRPr lang="en-US" sz="1100" dirty="0"/>
        </a:p>
      </dgm:t>
    </dgm:pt>
    <dgm:pt modelId="{95CEBDFB-F797-4160-B82B-EFFA3079F41A}" type="parTrans" cxnId="{EFED1C5E-B696-4E46-BEC0-D481226F25D5}">
      <dgm:prSet/>
      <dgm:spPr/>
      <dgm:t>
        <a:bodyPr/>
        <a:lstStyle/>
        <a:p>
          <a:endParaRPr lang="en-US"/>
        </a:p>
      </dgm:t>
    </dgm:pt>
    <dgm:pt modelId="{B5039DDB-DB75-44EC-AB44-449F3B7BE85F}" type="sibTrans" cxnId="{EFED1C5E-B696-4E46-BEC0-D481226F25D5}">
      <dgm:prSet/>
      <dgm:spPr/>
      <dgm:t>
        <a:bodyPr/>
        <a:lstStyle/>
        <a:p>
          <a:endParaRPr lang="en-US"/>
        </a:p>
      </dgm:t>
    </dgm:pt>
    <dgm:pt modelId="{637AF2F3-FA83-4D8A-B53A-DFBC35243B4E}">
      <dgm:prSet phldrT="[Text]" custT="1"/>
      <dgm:spPr/>
      <dgm:t>
        <a:bodyPr anchor="t"/>
        <a:lstStyle/>
        <a:p>
          <a:pPr algn="l"/>
          <a:r>
            <a:rPr lang="en-US" sz="1100" b="1" dirty="0" smtClean="0"/>
            <a:t>December 2011: </a:t>
          </a:r>
          <a:r>
            <a:rPr lang="en-US" sz="1100" b="0" dirty="0" smtClean="0"/>
            <a:t>OEI review team awards 15 grants to 13 faculty members</a:t>
          </a:r>
          <a:endParaRPr lang="en-US" sz="1100" dirty="0"/>
        </a:p>
      </dgm:t>
    </dgm:pt>
    <dgm:pt modelId="{278BB09E-BB05-4ADF-A6FF-EA00B0DA8CC3}" type="parTrans" cxnId="{268534E3-20D3-4876-975D-D16B57B7BC09}">
      <dgm:prSet/>
      <dgm:spPr/>
      <dgm:t>
        <a:bodyPr/>
        <a:lstStyle/>
        <a:p>
          <a:endParaRPr lang="en-US"/>
        </a:p>
      </dgm:t>
    </dgm:pt>
    <dgm:pt modelId="{497D52B3-549B-442F-8E5A-1AACB886F6E7}" type="sibTrans" cxnId="{268534E3-20D3-4876-975D-D16B57B7BC09}">
      <dgm:prSet/>
      <dgm:spPr/>
      <dgm:t>
        <a:bodyPr/>
        <a:lstStyle/>
        <a:p>
          <a:endParaRPr lang="en-US"/>
        </a:p>
      </dgm:t>
    </dgm:pt>
    <dgm:pt modelId="{A03A18B1-DCD7-4F43-9A73-082399AD3AD8}">
      <dgm:prSet custT="1"/>
      <dgm:spPr/>
      <dgm:t>
        <a:bodyPr anchor="t"/>
        <a:lstStyle/>
        <a:p>
          <a:pPr algn="l"/>
          <a:r>
            <a:rPr lang="en-US" sz="1200" b="1" dirty="0" smtClean="0"/>
            <a:t>November 2011</a:t>
          </a:r>
          <a:r>
            <a:rPr lang="en-US" sz="1200" dirty="0" smtClean="0"/>
            <a:t>: Workshops and consultations offered</a:t>
          </a:r>
          <a:endParaRPr lang="en-US" sz="1200" dirty="0"/>
        </a:p>
      </dgm:t>
    </dgm:pt>
    <dgm:pt modelId="{7FF0540F-170A-4324-857F-96AF5EF66519}" type="parTrans" cxnId="{F41E29C4-E9B1-4B19-A3D8-0B76330744E7}">
      <dgm:prSet/>
      <dgm:spPr/>
      <dgm:t>
        <a:bodyPr/>
        <a:lstStyle/>
        <a:p>
          <a:endParaRPr lang="en-US"/>
        </a:p>
      </dgm:t>
    </dgm:pt>
    <dgm:pt modelId="{213D9342-DE57-411B-97E1-D4C7509C27A7}" type="sibTrans" cxnId="{F41E29C4-E9B1-4B19-A3D8-0B76330744E7}">
      <dgm:prSet/>
      <dgm:spPr/>
      <dgm:t>
        <a:bodyPr/>
        <a:lstStyle/>
        <a:p>
          <a:endParaRPr lang="en-US"/>
        </a:p>
      </dgm:t>
    </dgm:pt>
    <dgm:pt modelId="{77B2678A-40F8-4F2B-8798-513139D47CE6}" type="pres">
      <dgm:prSet presAssocID="{78F682C3-5014-43F9-9496-070E4A073FEE}" presName="Name0" presStyleCnt="0">
        <dgm:presLayoutVars>
          <dgm:dir/>
          <dgm:resizeHandles val="exact"/>
        </dgm:presLayoutVars>
      </dgm:prSet>
      <dgm:spPr/>
    </dgm:pt>
    <dgm:pt modelId="{0825292F-BF55-4023-9062-D02F3995A540}" type="pres">
      <dgm:prSet presAssocID="{7C526C62-09EB-4DC8-81B4-8BECEC4BE633}" presName="composite" presStyleCnt="0"/>
      <dgm:spPr/>
    </dgm:pt>
    <dgm:pt modelId="{D98C7A13-390F-49EC-9D43-B710924CBF23}" type="pres">
      <dgm:prSet presAssocID="{7C526C62-09EB-4DC8-81B4-8BECEC4BE633}" presName="bgChev" presStyleLbl="node1" presStyleIdx="0" presStyleCnt="4"/>
      <dgm:spPr/>
    </dgm:pt>
    <dgm:pt modelId="{A0FAB575-B054-48A3-96BB-F1F1645DF6A5}" type="pres">
      <dgm:prSet presAssocID="{7C526C62-09EB-4DC8-81B4-8BECEC4BE633}" presName="txNode" presStyleLbl="fgAcc1" presStyleIdx="0" presStyleCnt="4" custScaleX="111739" custScaleY="162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1AE09-ADCC-4E9D-8825-9F8BD9A5EE9A}" type="pres">
      <dgm:prSet presAssocID="{DABA0762-3E34-4B3E-891A-27754529D61D}" presName="compositeSpace" presStyleCnt="0"/>
      <dgm:spPr/>
    </dgm:pt>
    <dgm:pt modelId="{2C3EE93B-5528-4349-9CA1-5DD8C80B09D6}" type="pres">
      <dgm:prSet presAssocID="{17CDD117-CB55-45F5-8DF9-314F09ED4223}" presName="composite" presStyleCnt="0"/>
      <dgm:spPr/>
    </dgm:pt>
    <dgm:pt modelId="{A9A9742E-827D-42E7-B2A7-3540890878A0}" type="pres">
      <dgm:prSet presAssocID="{17CDD117-CB55-45F5-8DF9-314F09ED4223}" presName="bgChev" presStyleLbl="node1" presStyleIdx="1" presStyleCnt="4"/>
      <dgm:spPr/>
    </dgm:pt>
    <dgm:pt modelId="{F96F1623-1431-4BF4-979A-703657E99F21}" type="pres">
      <dgm:prSet presAssocID="{17CDD117-CB55-45F5-8DF9-314F09ED4223}" presName="txNode" presStyleLbl="fgAcc1" presStyleIdx="1" presStyleCnt="4" custScaleX="114370" custScaleY="149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5C43B-767F-43FB-8137-83560AA3F018}" type="pres">
      <dgm:prSet presAssocID="{B5039DDB-DB75-44EC-AB44-449F3B7BE85F}" presName="compositeSpace" presStyleCnt="0"/>
      <dgm:spPr/>
    </dgm:pt>
    <dgm:pt modelId="{6D010B38-6A88-4F1B-8C64-CA2053B405F5}" type="pres">
      <dgm:prSet presAssocID="{A03A18B1-DCD7-4F43-9A73-082399AD3AD8}" presName="composite" presStyleCnt="0"/>
      <dgm:spPr/>
    </dgm:pt>
    <dgm:pt modelId="{190F40D6-6E6E-4B8A-8DAC-0C8BACDFB2BA}" type="pres">
      <dgm:prSet presAssocID="{A03A18B1-DCD7-4F43-9A73-082399AD3AD8}" presName="bgChev" presStyleLbl="node1" presStyleIdx="2" presStyleCnt="4"/>
      <dgm:spPr/>
    </dgm:pt>
    <dgm:pt modelId="{87FF4F87-DEFC-48A1-842D-D13E1A5F44F8}" type="pres">
      <dgm:prSet presAssocID="{A03A18B1-DCD7-4F43-9A73-082399AD3AD8}" presName="txNode" presStyleLbl="fgAcc1" presStyleIdx="2" presStyleCnt="4" custScaleX="112806" custScaleY="124518" custLinFactNeighborX="-2538" custLinFactNeighborY="-18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01C0-6805-4E4E-B057-A7F30C27F785}" type="pres">
      <dgm:prSet presAssocID="{213D9342-DE57-411B-97E1-D4C7509C27A7}" presName="compositeSpace" presStyleCnt="0"/>
      <dgm:spPr/>
    </dgm:pt>
    <dgm:pt modelId="{B59A8BAB-064E-4792-950A-D78A9D8EED92}" type="pres">
      <dgm:prSet presAssocID="{637AF2F3-FA83-4D8A-B53A-DFBC35243B4E}" presName="composite" presStyleCnt="0"/>
      <dgm:spPr/>
    </dgm:pt>
    <dgm:pt modelId="{6E7FDB5E-17DC-41D5-94AC-B8A2FB518627}" type="pres">
      <dgm:prSet presAssocID="{637AF2F3-FA83-4D8A-B53A-DFBC35243B4E}" presName="bgChev" presStyleLbl="node1" presStyleIdx="3" presStyleCnt="4"/>
      <dgm:spPr/>
    </dgm:pt>
    <dgm:pt modelId="{2853765F-E2A5-4002-8E73-FF80ED46D475}" type="pres">
      <dgm:prSet presAssocID="{637AF2F3-FA83-4D8A-B53A-DFBC35243B4E}" presName="txNode" presStyleLbl="fgAcc1" presStyleIdx="3" presStyleCnt="4" custScaleX="109148" custScaleY="122915" custLinFactNeighborX="-3131" custLinFactNeighborY="-19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E29C4-E9B1-4B19-A3D8-0B76330744E7}" srcId="{78F682C3-5014-43F9-9496-070E4A073FEE}" destId="{A03A18B1-DCD7-4F43-9A73-082399AD3AD8}" srcOrd="2" destOrd="0" parTransId="{7FF0540F-170A-4324-857F-96AF5EF66519}" sibTransId="{213D9342-DE57-411B-97E1-D4C7509C27A7}"/>
    <dgm:cxn modelId="{268534E3-20D3-4876-975D-D16B57B7BC09}" srcId="{78F682C3-5014-43F9-9496-070E4A073FEE}" destId="{637AF2F3-FA83-4D8A-B53A-DFBC35243B4E}" srcOrd="3" destOrd="0" parTransId="{278BB09E-BB05-4ADF-A6FF-EA00B0DA8CC3}" sibTransId="{497D52B3-549B-442F-8E5A-1AACB886F6E7}"/>
    <dgm:cxn modelId="{4CDAB8C8-F9F7-4FC6-BF3D-0A3B3295E461}" type="presOf" srcId="{7C526C62-09EB-4DC8-81B4-8BECEC4BE633}" destId="{A0FAB575-B054-48A3-96BB-F1F1645DF6A5}" srcOrd="0" destOrd="0" presId="urn:microsoft.com/office/officeart/2005/8/layout/chevronAccent+Icon"/>
    <dgm:cxn modelId="{5AFF5539-0DCE-4035-B16C-644347B26329}" srcId="{78F682C3-5014-43F9-9496-070E4A073FEE}" destId="{7C526C62-09EB-4DC8-81B4-8BECEC4BE633}" srcOrd="0" destOrd="0" parTransId="{2758F7FF-51B3-4B9E-AF05-1BF9B60555AB}" sibTransId="{DABA0762-3E34-4B3E-891A-27754529D61D}"/>
    <dgm:cxn modelId="{9C8BE3B0-9DA6-461A-B8E6-2DA3286E2881}" type="presOf" srcId="{A03A18B1-DCD7-4F43-9A73-082399AD3AD8}" destId="{87FF4F87-DEFC-48A1-842D-D13E1A5F44F8}" srcOrd="0" destOrd="0" presId="urn:microsoft.com/office/officeart/2005/8/layout/chevronAccent+Icon"/>
    <dgm:cxn modelId="{EFED1C5E-B696-4E46-BEC0-D481226F25D5}" srcId="{78F682C3-5014-43F9-9496-070E4A073FEE}" destId="{17CDD117-CB55-45F5-8DF9-314F09ED4223}" srcOrd="1" destOrd="0" parTransId="{95CEBDFB-F797-4160-B82B-EFFA3079F41A}" sibTransId="{B5039DDB-DB75-44EC-AB44-449F3B7BE85F}"/>
    <dgm:cxn modelId="{C523A11C-BF66-4CC2-A6D6-B78615232E3C}" type="presOf" srcId="{17CDD117-CB55-45F5-8DF9-314F09ED4223}" destId="{F96F1623-1431-4BF4-979A-703657E99F21}" srcOrd="0" destOrd="0" presId="urn:microsoft.com/office/officeart/2005/8/layout/chevronAccent+Icon"/>
    <dgm:cxn modelId="{71124971-3712-422E-AB69-11DD9BE67FEF}" type="presOf" srcId="{78F682C3-5014-43F9-9496-070E4A073FEE}" destId="{77B2678A-40F8-4F2B-8798-513139D47CE6}" srcOrd="0" destOrd="0" presId="urn:microsoft.com/office/officeart/2005/8/layout/chevronAccent+Icon"/>
    <dgm:cxn modelId="{A7CF68C6-F98A-4F36-8D84-AB57D874D79A}" type="presOf" srcId="{637AF2F3-FA83-4D8A-B53A-DFBC35243B4E}" destId="{2853765F-E2A5-4002-8E73-FF80ED46D475}" srcOrd="0" destOrd="0" presId="urn:microsoft.com/office/officeart/2005/8/layout/chevronAccent+Icon"/>
    <dgm:cxn modelId="{720E2F90-F91F-4307-9B9F-6163F38E0772}" type="presParOf" srcId="{77B2678A-40F8-4F2B-8798-513139D47CE6}" destId="{0825292F-BF55-4023-9062-D02F3995A540}" srcOrd="0" destOrd="0" presId="urn:microsoft.com/office/officeart/2005/8/layout/chevronAccent+Icon"/>
    <dgm:cxn modelId="{BE815EAF-F969-4208-BF76-A444C2401B52}" type="presParOf" srcId="{0825292F-BF55-4023-9062-D02F3995A540}" destId="{D98C7A13-390F-49EC-9D43-B710924CBF23}" srcOrd="0" destOrd="0" presId="urn:microsoft.com/office/officeart/2005/8/layout/chevronAccent+Icon"/>
    <dgm:cxn modelId="{6EA1BBC6-9490-4B3E-A489-1F5B224C6513}" type="presParOf" srcId="{0825292F-BF55-4023-9062-D02F3995A540}" destId="{A0FAB575-B054-48A3-96BB-F1F1645DF6A5}" srcOrd="1" destOrd="0" presId="urn:microsoft.com/office/officeart/2005/8/layout/chevronAccent+Icon"/>
    <dgm:cxn modelId="{CC90A9EC-BAA6-47EF-B466-1E1CBDFB7765}" type="presParOf" srcId="{77B2678A-40F8-4F2B-8798-513139D47CE6}" destId="{86A1AE09-ADCC-4E9D-8825-9F8BD9A5EE9A}" srcOrd="1" destOrd="0" presId="urn:microsoft.com/office/officeart/2005/8/layout/chevronAccent+Icon"/>
    <dgm:cxn modelId="{0EBAED13-21F8-4970-9EB0-9D20DABB6385}" type="presParOf" srcId="{77B2678A-40F8-4F2B-8798-513139D47CE6}" destId="{2C3EE93B-5528-4349-9CA1-5DD8C80B09D6}" srcOrd="2" destOrd="0" presId="urn:microsoft.com/office/officeart/2005/8/layout/chevronAccent+Icon"/>
    <dgm:cxn modelId="{226369FA-766E-46E2-BE80-36FA82622AE0}" type="presParOf" srcId="{2C3EE93B-5528-4349-9CA1-5DD8C80B09D6}" destId="{A9A9742E-827D-42E7-B2A7-3540890878A0}" srcOrd="0" destOrd="0" presId="urn:microsoft.com/office/officeart/2005/8/layout/chevronAccent+Icon"/>
    <dgm:cxn modelId="{C938C40C-2839-4408-A5E9-A5645989CC8D}" type="presParOf" srcId="{2C3EE93B-5528-4349-9CA1-5DD8C80B09D6}" destId="{F96F1623-1431-4BF4-979A-703657E99F21}" srcOrd="1" destOrd="0" presId="urn:microsoft.com/office/officeart/2005/8/layout/chevronAccent+Icon"/>
    <dgm:cxn modelId="{5C264898-81A5-4094-A77C-CC4214491AAE}" type="presParOf" srcId="{77B2678A-40F8-4F2B-8798-513139D47CE6}" destId="{1A75C43B-767F-43FB-8137-83560AA3F018}" srcOrd="3" destOrd="0" presId="urn:microsoft.com/office/officeart/2005/8/layout/chevronAccent+Icon"/>
    <dgm:cxn modelId="{01756A8B-CBDF-4228-A4FE-76C1B5298FBA}" type="presParOf" srcId="{77B2678A-40F8-4F2B-8798-513139D47CE6}" destId="{6D010B38-6A88-4F1B-8C64-CA2053B405F5}" srcOrd="4" destOrd="0" presId="urn:microsoft.com/office/officeart/2005/8/layout/chevronAccent+Icon"/>
    <dgm:cxn modelId="{5434DBDD-03E2-481A-9F92-92AC872377E8}" type="presParOf" srcId="{6D010B38-6A88-4F1B-8C64-CA2053B405F5}" destId="{190F40D6-6E6E-4B8A-8DAC-0C8BACDFB2BA}" srcOrd="0" destOrd="0" presId="urn:microsoft.com/office/officeart/2005/8/layout/chevronAccent+Icon"/>
    <dgm:cxn modelId="{FA880D7E-5EE6-4AB1-8D5D-6FE5F586EBAA}" type="presParOf" srcId="{6D010B38-6A88-4F1B-8C64-CA2053B405F5}" destId="{87FF4F87-DEFC-48A1-842D-D13E1A5F44F8}" srcOrd="1" destOrd="0" presId="urn:microsoft.com/office/officeart/2005/8/layout/chevronAccent+Icon"/>
    <dgm:cxn modelId="{9D0B2926-EB6C-4318-B2F9-E5E2B75B495D}" type="presParOf" srcId="{77B2678A-40F8-4F2B-8798-513139D47CE6}" destId="{F60301C0-6805-4E4E-B057-A7F30C27F785}" srcOrd="5" destOrd="0" presId="urn:microsoft.com/office/officeart/2005/8/layout/chevronAccent+Icon"/>
    <dgm:cxn modelId="{88C64CC9-BF40-414B-8849-B8808FA6918C}" type="presParOf" srcId="{77B2678A-40F8-4F2B-8798-513139D47CE6}" destId="{B59A8BAB-064E-4792-950A-D78A9D8EED92}" srcOrd="6" destOrd="0" presId="urn:microsoft.com/office/officeart/2005/8/layout/chevronAccent+Icon"/>
    <dgm:cxn modelId="{47622E39-C5A7-4E7E-BD26-F4CE27FA3BC0}" type="presParOf" srcId="{B59A8BAB-064E-4792-950A-D78A9D8EED92}" destId="{6E7FDB5E-17DC-41D5-94AC-B8A2FB518627}" srcOrd="0" destOrd="0" presId="urn:microsoft.com/office/officeart/2005/8/layout/chevronAccent+Icon"/>
    <dgm:cxn modelId="{00B24600-85BE-4C64-881A-55860808F1F0}" type="presParOf" srcId="{B59A8BAB-064E-4792-950A-D78A9D8EED92}" destId="{2853765F-E2A5-4002-8E73-FF80ED46D47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07464A-45CF-4318-BEB2-A92433B00E7D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7D331D1-9025-4187-8DDC-69450097E126}">
      <dgm:prSet phldrT="[Text]"/>
      <dgm:spPr/>
      <dgm:t>
        <a:bodyPr/>
        <a:lstStyle/>
        <a:p>
          <a:r>
            <a:rPr lang="en-US" dirty="0" smtClean="0"/>
            <a:t>Assessment of OEI courses through the 2012-2013 academic year</a:t>
          </a:r>
          <a:endParaRPr lang="en-US" dirty="0"/>
        </a:p>
      </dgm:t>
    </dgm:pt>
    <dgm:pt modelId="{465204AA-3D9C-496F-BEDF-6389165D5967}" type="parTrans" cxnId="{16052A72-CD0A-4BFE-9EB7-EC36B3FD7850}">
      <dgm:prSet/>
      <dgm:spPr/>
      <dgm:t>
        <a:bodyPr/>
        <a:lstStyle/>
        <a:p>
          <a:endParaRPr lang="en-US"/>
        </a:p>
      </dgm:t>
    </dgm:pt>
    <dgm:pt modelId="{4E557A89-ED80-4989-A5D5-0108367A4BBC}" type="sibTrans" cxnId="{16052A72-CD0A-4BFE-9EB7-EC36B3FD7850}">
      <dgm:prSet/>
      <dgm:spPr/>
      <dgm:t>
        <a:bodyPr/>
        <a:lstStyle/>
        <a:p>
          <a:endParaRPr lang="en-US"/>
        </a:p>
      </dgm:t>
    </dgm:pt>
    <dgm:pt modelId="{914B8246-C33E-44C0-AB63-37B0EA7CF31B}">
      <dgm:prSet/>
      <dgm:spPr/>
      <dgm:t>
        <a:bodyPr/>
        <a:lstStyle/>
        <a:p>
          <a:r>
            <a:rPr lang="en-US" dirty="0" smtClean="0"/>
            <a:t>OEI Round Three in Fall 2013, 10 grants plus grants for 2 large general education courses</a:t>
          </a:r>
          <a:endParaRPr lang="en-US" dirty="0"/>
        </a:p>
      </dgm:t>
    </dgm:pt>
    <dgm:pt modelId="{B346743D-BC82-404B-BD79-B1E6465753A8}" type="parTrans" cxnId="{2FA1949B-691F-4ABA-95E7-2343B63CD103}">
      <dgm:prSet/>
      <dgm:spPr/>
      <dgm:t>
        <a:bodyPr/>
        <a:lstStyle/>
        <a:p>
          <a:endParaRPr lang="en-US"/>
        </a:p>
      </dgm:t>
    </dgm:pt>
    <dgm:pt modelId="{D4C42E77-3910-440B-A318-6130E1C063C3}" type="sibTrans" cxnId="{2FA1949B-691F-4ABA-95E7-2343B63CD103}">
      <dgm:prSet/>
      <dgm:spPr/>
      <dgm:t>
        <a:bodyPr/>
        <a:lstStyle/>
        <a:p>
          <a:endParaRPr lang="en-US"/>
        </a:p>
      </dgm:t>
    </dgm:pt>
    <dgm:pt modelId="{975DC451-89F2-4683-9A07-596EA2EEBC61}">
      <dgm:prSet/>
      <dgm:spPr/>
      <dgm:t>
        <a:bodyPr/>
        <a:lstStyle/>
        <a:p>
          <a:r>
            <a:rPr lang="en-US" dirty="0" smtClean="0"/>
            <a:t>Formation of the Faculty Senate Ad-hoc Committee on Open Educational Resources</a:t>
          </a:r>
        </a:p>
      </dgm:t>
    </dgm:pt>
    <dgm:pt modelId="{7F93BAFB-6CAE-4DDC-BDD2-DCCD01FA17F6}" type="parTrans" cxnId="{5DA9F0FE-7302-4277-913C-B9520BEE2D5E}">
      <dgm:prSet/>
      <dgm:spPr/>
      <dgm:t>
        <a:bodyPr/>
        <a:lstStyle/>
        <a:p>
          <a:endParaRPr lang="en-US"/>
        </a:p>
      </dgm:t>
    </dgm:pt>
    <dgm:pt modelId="{96E4D92A-83BF-4235-A8BD-A7D122706CBF}" type="sibTrans" cxnId="{5DA9F0FE-7302-4277-913C-B9520BEE2D5E}">
      <dgm:prSet/>
      <dgm:spPr/>
      <dgm:t>
        <a:bodyPr/>
        <a:lstStyle/>
        <a:p>
          <a:endParaRPr lang="en-US"/>
        </a:p>
      </dgm:t>
    </dgm:pt>
    <dgm:pt modelId="{B25EA67B-2F01-49BA-9D1D-6CAD9E13BCA7}" type="pres">
      <dgm:prSet presAssocID="{E307464A-45CF-4318-BEB2-A92433B00E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D2DDE-3581-41CA-AD15-B81ED81EBBC1}" type="pres">
      <dgm:prSet presAssocID="{47D331D1-9025-4187-8DDC-69450097E12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85CC7-25F3-408F-9952-B920D56C89C9}" type="pres">
      <dgm:prSet presAssocID="{4E557A89-ED80-4989-A5D5-0108367A4BBC}" presName="spacer" presStyleCnt="0"/>
      <dgm:spPr/>
    </dgm:pt>
    <dgm:pt modelId="{F8D6E790-5704-4507-8E0C-97181FB9D678}" type="pres">
      <dgm:prSet presAssocID="{975DC451-89F2-4683-9A07-596EA2EEBC6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7405F-4755-495C-87D5-2972545B29C3}" type="pres">
      <dgm:prSet presAssocID="{96E4D92A-83BF-4235-A8BD-A7D122706CBF}" presName="spacer" presStyleCnt="0"/>
      <dgm:spPr/>
    </dgm:pt>
    <dgm:pt modelId="{59E52843-4EAD-483E-B9ED-3024AD6E97FF}" type="pres">
      <dgm:prSet presAssocID="{914B8246-C33E-44C0-AB63-37B0EA7CF31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A9F0FE-7302-4277-913C-B9520BEE2D5E}" srcId="{E307464A-45CF-4318-BEB2-A92433B00E7D}" destId="{975DC451-89F2-4683-9A07-596EA2EEBC61}" srcOrd="1" destOrd="0" parTransId="{7F93BAFB-6CAE-4DDC-BDD2-DCCD01FA17F6}" sibTransId="{96E4D92A-83BF-4235-A8BD-A7D122706CBF}"/>
    <dgm:cxn modelId="{7CF9D2D4-3BDB-46F4-977F-B57AE5B6E0DE}" type="presOf" srcId="{975DC451-89F2-4683-9A07-596EA2EEBC61}" destId="{F8D6E790-5704-4507-8E0C-97181FB9D678}" srcOrd="0" destOrd="0" presId="urn:microsoft.com/office/officeart/2005/8/layout/vList2"/>
    <dgm:cxn modelId="{9B274A2F-921B-45FF-AC92-826E305DBE65}" type="presOf" srcId="{914B8246-C33E-44C0-AB63-37B0EA7CF31B}" destId="{59E52843-4EAD-483E-B9ED-3024AD6E97FF}" srcOrd="0" destOrd="0" presId="urn:microsoft.com/office/officeart/2005/8/layout/vList2"/>
    <dgm:cxn modelId="{DD895507-B7CC-4C25-970F-EF381D9BD86A}" type="presOf" srcId="{E307464A-45CF-4318-BEB2-A92433B00E7D}" destId="{B25EA67B-2F01-49BA-9D1D-6CAD9E13BCA7}" srcOrd="0" destOrd="0" presId="urn:microsoft.com/office/officeart/2005/8/layout/vList2"/>
    <dgm:cxn modelId="{2FA1949B-691F-4ABA-95E7-2343B63CD103}" srcId="{E307464A-45CF-4318-BEB2-A92433B00E7D}" destId="{914B8246-C33E-44C0-AB63-37B0EA7CF31B}" srcOrd="2" destOrd="0" parTransId="{B346743D-BC82-404B-BD79-B1E6465753A8}" sibTransId="{D4C42E77-3910-440B-A318-6130E1C063C3}"/>
    <dgm:cxn modelId="{83ED951D-0289-4863-8739-5FD67996FBF0}" type="presOf" srcId="{47D331D1-9025-4187-8DDC-69450097E126}" destId="{D36D2DDE-3581-41CA-AD15-B81ED81EBBC1}" srcOrd="0" destOrd="0" presId="urn:microsoft.com/office/officeart/2005/8/layout/vList2"/>
    <dgm:cxn modelId="{16052A72-CD0A-4BFE-9EB7-EC36B3FD7850}" srcId="{E307464A-45CF-4318-BEB2-A92433B00E7D}" destId="{47D331D1-9025-4187-8DDC-69450097E126}" srcOrd="0" destOrd="0" parTransId="{465204AA-3D9C-496F-BEDF-6389165D5967}" sibTransId="{4E557A89-ED80-4989-A5D5-0108367A4BBC}"/>
    <dgm:cxn modelId="{E79FF079-8899-4698-8D56-3AA37C203267}" type="presParOf" srcId="{B25EA67B-2F01-49BA-9D1D-6CAD9E13BCA7}" destId="{D36D2DDE-3581-41CA-AD15-B81ED81EBBC1}" srcOrd="0" destOrd="0" presId="urn:microsoft.com/office/officeart/2005/8/layout/vList2"/>
    <dgm:cxn modelId="{4BF32924-1ED2-419D-94EA-9B6872A70735}" type="presParOf" srcId="{B25EA67B-2F01-49BA-9D1D-6CAD9E13BCA7}" destId="{D1B85CC7-25F3-408F-9952-B920D56C89C9}" srcOrd="1" destOrd="0" presId="urn:microsoft.com/office/officeart/2005/8/layout/vList2"/>
    <dgm:cxn modelId="{F5689FC4-A5BC-4A8A-BC54-DA2A208D767C}" type="presParOf" srcId="{B25EA67B-2F01-49BA-9D1D-6CAD9E13BCA7}" destId="{F8D6E790-5704-4507-8E0C-97181FB9D678}" srcOrd="2" destOrd="0" presId="urn:microsoft.com/office/officeart/2005/8/layout/vList2"/>
    <dgm:cxn modelId="{A4B580EF-5141-4C8B-A2A2-CF90EF0C6A0D}" type="presParOf" srcId="{B25EA67B-2F01-49BA-9D1D-6CAD9E13BCA7}" destId="{9D27405F-4755-495C-87D5-2972545B29C3}" srcOrd="3" destOrd="0" presId="urn:microsoft.com/office/officeart/2005/8/layout/vList2"/>
    <dgm:cxn modelId="{10478654-BB0E-4EAF-83DE-BE2A6DC9CDD1}" type="presParOf" srcId="{B25EA67B-2F01-49BA-9D1D-6CAD9E13BCA7}" destId="{59E52843-4EAD-483E-B9ED-3024AD6E97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C7A13-390F-49EC-9D43-B710924CBF23}">
      <dsp:nvSpPr>
        <dsp:cNvPr id="0" name=""/>
        <dsp:cNvSpPr/>
      </dsp:nvSpPr>
      <dsp:spPr>
        <a:xfrm>
          <a:off x="63" y="1013740"/>
          <a:ext cx="2423740" cy="935563"/>
        </a:xfrm>
        <a:prstGeom prst="chevron">
          <a:avLst>
            <a:gd name="adj" fmla="val 4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AB575-B054-48A3-96BB-F1F1645DF6A5}">
      <dsp:nvSpPr>
        <dsp:cNvPr id="0" name=""/>
        <dsp:cNvSpPr/>
      </dsp:nvSpPr>
      <dsp:spPr>
        <a:xfrm>
          <a:off x="643334" y="1167968"/>
          <a:ext cx="2052833" cy="1094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February 2011</a:t>
          </a:r>
          <a:r>
            <a:rPr lang="en-US" sz="1400" b="0" kern="1200" dirty="0" smtClean="0"/>
            <a:t>: Temple </a:t>
          </a:r>
          <a:r>
            <a:rPr lang="en-US" sz="1400" b="0" i="0" kern="1200" dirty="0" smtClean="0"/>
            <a:t>University’s </a:t>
          </a:r>
          <a:r>
            <a:rPr lang="en-US" sz="1400" b="0" i="1" kern="1200" dirty="0" smtClean="0"/>
            <a:t>Teaching, Learning and Technology Roundtable</a:t>
          </a:r>
          <a:r>
            <a:rPr lang="en-US" sz="1400" b="0" i="0" kern="1200" dirty="0" smtClean="0"/>
            <a:t> launches e-text project</a:t>
          </a:r>
          <a:endParaRPr lang="en-US" sz="1400" b="0" kern="1200" dirty="0"/>
        </a:p>
      </dsp:txBody>
      <dsp:txXfrm>
        <a:off x="675402" y="1200036"/>
        <a:ext cx="1988697" cy="1030754"/>
      </dsp:txXfrm>
    </dsp:sp>
    <dsp:sp modelId="{A9A9742E-827D-42E7-B2A7-3540890878A0}">
      <dsp:nvSpPr>
        <dsp:cNvPr id="0" name=""/>
        <dsp:cNvSpPr/>
      </dsp:nvSpPr>
      <dsp:spPr>
        <a:xfrm>
          <a:off x="2771573" y="1003480"/>
          <a:ext cx="2423740" cy="935563"/>
        </a:xfrm>
        <a:prstGeom prst="chevron">
          <a:avLst>
            <a:gd name="adj" fmla="val 4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F1623-1431-4BF4-979A-703657E99F21}">
      <dsp:nvSpPr>
        <dsp:cNvPr id="0" name=""/>
        <dsp:cNvSpPr/>
      </dsp:nvSpPr>
      <dsp:spPr>
        <a:xfrm>
          <a:off x="3362653" y="1137186"/>
          <a:ext cx="2157216" cy="1135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8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March 2011</a:t>
          </a:r>
          <a:r>
            <a:rPr lang="en-US" sz="1400" kern="1200" dirty="0" smtClean="0"/>
            <a:t>: Director of UMass Libraries and Provost establish a fund of $10,000 for open education initiative grants</a:t>
          </a:r>
          <a:endParaRPr lang="en-US" sz="1400" kern="1200" dirty="0"/>
        </a:p>
      </dsp:txBody>
      <dsp:txXfrm>
        <a:off x="3395923" y="1170456"/>
        <a:ext cx="2090676" cy="1069393"/>
      </dsp:txXfrm>
    </dsp:sp>
    <dsp:sp modelId="{6E7FDB5E-17DC-41D5-94AC-B8A2FB518627}">
      <dsp:nvSpPr>
        <dsp:cNvPr id="0" name=""/>
        <dsp:cNvSpPr/>
      </dsp:nvSpPr>
      <dsp:spPr>
        <a:xfrm>
          <a:off x="5595274" y="999976"/>
          <a:ext cx="2423740" cy="935563"/>
        </a:xfrm>
        <a:prstGeom prst="chevron">
          <a:avLst>
            <a:gd name="adj" fmla="val 4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3765F-E2A5-4002-8E73-FF80ED46D475}">
      <dsp:nvSpPr>
        <dsp:cNvPr id="0" name=""/>
        <dsp:cNvSpPr/>
      </dsp:nvSpPr>
      <dsp:spPr>
        <a:xfrm>
          <a:off x="6147988" y="1126675"/>
          <a:ext cx="2233947" cy="1149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8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March 2011: </a:t>
          </a:r>
          <a:r>
            <a:rPr lang="en-US" sz="1400" kern="1200" dirty="0" smtClean="0"/>
            <a:t>The University Libraries Open Educational Resources LibGuide is created </a:t>
          </a:r>
          <a:r>
            <a:rPr lang="en-US" sz="1400" kern="1200" dirty="0" smtClean="0">
              <a:hlinkClick xmlns:r="http://schemas.openxmlformats.org/officeDocument/2006/relationships" r:id="rId1"/>
            </a:rPr>
            <a:t>http://guides.library.umass.edu/oer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6181669" y="1160356"/>
        <a:ext cx="2166585" cy="108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44C16-CF17-4EF6-933B-687A2C00AD5D}">
      <dsp:nvSpPr>
        <dsp:cNvPr id="0" name=""/>
        <dsp:cNvSpPr/>
      </dsp:nvSpPr>
      <dsp:spPr>
        <a:xfrm>
          <a:off x="1044" y="1386020"/>
          <a:ext cx="2624993" cy="1013247"/>
        </a:xfrm>
        <a:prstGeom prst="chevron">
          <a:avLst>
            <a:gd name="adj" fmla="val 4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295BA-507B-46C0-B30C-011202F7765F}">
      <dsp:nvSpPr>
        <dsp:cNvPr id="0" name=""/>
        <dsp:cNvSpPr/>
      </dsp:nvSpPr>
      <dsp:spPr>
        <a:xfrm>
          <a:off x="701042" y="1639332"/>
          <a:ext cx="2216660" cy="1013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March 2011: </a:t>
          </a:r>
          <a:r>
            <a:rPr lang="en-US" sz="1400" b="0" kern="1200" dirty="0" smtClean="0"/>
            <a:t>Workshops held for librarians to learn about OERs</a:t>
          </a:r>
          <a:endParaRPr lang="en-US" sz="1400" kern="1200" dirty="0"/>
        </a:p>
      </dsp:txBody>
      <dsp:txXfrm>
        <a:off x="730719" y="1669009"/>
        <a:ext cx="2157306" cy="953893"/>
      </dsp:txXfrm>
    </dsp:sp>
    <dsp:sp modelId="{4B823723-2795-4D35-9098-6AFD49978ABB}">
      <dsp:nvSpPr>
        <dsp:cNvPr id="0" name=""/>
        <dsp:cNvSpPr/>
      </dsp:nvSpPr>
      <dsp:spPr>
        <a:xfrm>
          <a:off x="2999370" y="1386020"/>
          <a:ext cx="2624993" cy="1013247"/>
        </a:xfrm>
        <a:prstGeom prst="chevron">
          <a:avLst>
            <a:gd name="adj" fmla="val 4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26723-0463-463C-9033-F7A1CB032C8B}">
      <dsp:nvSpPr>
        <dsp:cNvPr id="0" name=""/>
        <dsp:cNvSpPr/>
      </dsp:nvSpPr>
      <dsp:spPr>
        <a:xfrm>
          <a:off x="3699368" y="1639332"/>
          <a:ext cx="2216660" cy="1013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April 2011</a:t>
          </a:r>
          <a:r>
            <a:rPr lang="en-US" sz="1400" kern="1200" dirty="0" smtClean="0"/>
            <a:t>: Round one of the Open Education Initiative Begins</a:t>
          </a:r>
          <a:endParaRPr lang="en-US" sz="1400" kern="1200" dirty="0"/>
        </a:p>
      </dsp:txBody>
      <dsp:txXfrm>
        <a:off x="3729045" y="1669009"/>
        <a:ext cx="2157306" cy="953893"/>
      </dsp:txXfrm>
    </dsp:sp>
    <dsp:sp modelId="{1BC0A535-C54E-4F3E-BE3E-1811916AAD40}">
      <dsp:nvSpPr>
        <dsp:cNvPr id="0" name=""/>
        <dsp:cNvSpPr/>
      </dsp:nvSpPr>
      <dsp:spPr>
        <a:xfrm>
          <a:off x="5997696" y="1386020"/>
          <a:ext cx="2624993" cy="1013247"/>
        </a:xfrm>
        <a:prstGeom prst="chevron">
          <a:avLst>
            <a:gd name="adj" fmla="val 4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62F62-1199-469F-A517-BB6BBB4BAA18}">
      <dsp:nvSpPr>
        <dsp:cNvPr id="0" name=""/>
        <dsp:cNvSpPr/>
      </dsp:nvSpPr>
      <dsp:spPr>
        <a:xfrm>
          <a:off x="6697694" y="1639332"/>
          <a:ext cx="2216660" cy="1013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April 2011: </a:t>
          </a:r>
          <a:r>
            <a:rPr lang="en-US" sz="1400" kern="1200" dirty="0" smtClean="0"/>
            <a:t>Workshops, consultation sessions held for faculty</a:t>
          </a:r>
          <a:endParaRPr lang="en-US" sz="1400" kern="1200" dirty="0"/>
        </a:p>
      </dsp:txBody>
      <dsp:txXfrm>
        <a:off x="6727371" y="1669009"/>
        <a:ext cx="2157306" cy="953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C7A13-390F-49EC-9D43-B710924CBF23}">
      <dsp:nvSpPr>
        <dsp:cNvPr id="0" name=""/>
        <dsp:cNvSpPr/>
      </dsp:nvSpPr>
      <dsp:spPr>
        <a:xfrm>
          <a:off x="63" y="1013740"/>
          <a:ext cx="2423740" cy="935563"/>
        </a:xfrm>
        <a:prstGeom prst="chevron">
          <a:avLst>
            <a:gd name="adj" fmla="val 4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AB575-B054-48A3-96BB-F1F1645DF6A5}">
      <dsp:nvSpPr>
        <dsp:cNvPr id="0" name=""/>
        <dsp:cNvSpPr/>
      </dsp:nvSpPr>
      <dsp:spPr>
        <a:xfrm>
          <a:off x="643334" y="1167968"/>
          <a:ext cx="2052833" cy="1094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April 2011</a:t>
          </a:r>
          <a:r>
            <a:rPr lang="en-US" sz="1400" b="0" kern="1200" dirty="0" smtClean="0"/>
            <a:t>: OEI grant review team established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Faculty, librarians, and support staff</a:t>
          </a:r>
          <a:endParaRPr lang="en-US" sz="1400" b="0" kern="1200" dirty="0"/>
        </a:p>
      </dsp:txBody>
      <dsp:txXfrm>
        <a:off x="675402" y="1200036"/>
        <a:ext cx="1988697" cy="1030754"/>
      </dsp:txXfrm>
    </dsp:sp>
    <dsp:sp modelId="{A9A9742E-827D-42E7-B2A7-3540890878A0}">
      <dsp:nvSpPr>
        <dsp:cNvPr id="0" name=""/>
        <dsp:cNvSpPr/>
      </dsp:nvSpPr>
      <dsp:spPr>
        <a:xfrm>
          <a:off x="2771573" y="1003480"/>
          <a:ext cx="2423740" cy="935563"/>
        </a:xfrm>
        <a:prstGeom prst="chevron">
          <a:avLst>
            <a:gd name="adj" fmla="val 4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F1623-1431-4BF4-979A-703657E99F21}">
      <dsp:nvSpPr>
        <dsp:cNvPr id="0" name=""/>
        <dsp:cNvSpPr/>
      </dsp:nvSpPr>
      <dsp:spPr>
        <a:xfrm>
          <a:off x="3362653" y="1137186"/>
          <a:ext cx="2157216" cy="1135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8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May 2011</a:t>
          </a:r>
          <a:r>
            <a:rPr lang="en-US" sz="1400" kern="1200" dirty="0" smtClean="0"/>
            <a:t>: Deadline for OEI grants. Review team awards 11 grants to 8 faculty members.</a:t>
          </a:r>
          <a:endParaRPr lang="en-US" sz="1400" kern="1200" dirty="0"/>
        </a:p>
      </dsp:txBody>
      <dsp:txXfrm>
        <a:off x="3395923" y="1170456"/>
        <a:ext cx="2090676" cy="1069393"/>
      </dsp:txXfrm>
    </dsp:sp>
    <dsp:sp modelId="{6E7FDB5E-17DC-41D5-94AC-B8A2FB518627}">
      <dsp:nvSpPr>
        <dsp:cNvPr id="0" name=""/>
        <dsp:cNvSpPr/>
      </dsp:nvSpPr>
      <dsp:spPr>
        <a:xfrm>
          <a:off x="5595274" y="999976"/>
          <a:ext cx="2423740" cy="935563"/>
        </a:xfrm>
        <a:prstGeom prst="chevron">
          <a:avLst>
            <a:gd name="adj" fmla="val 4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3765F-E2A5-4002-8E73-FF80ED46D475}">
      <dsp:nvSpPr>
        <dsp:cNvPr id="0" name=""/>
        <dsp:cNvSpPr/>
      </dsp:nvSpPr>
      <dsp:spPr>
        <a:xfrm>
          <a:off x="6147988" y="1126675"/>
          <a:ext cx="2233947" cy="1149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8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July 2011: </a:t>
          </a:r>
          <a:r>
            <a:rPr lang="en-US" sz="1400" kern="1200" dirty="0" smtClean="0"/>
            <a:t>Money allocated to faculty through the Libraries’ business office</a:t>
          </a:r>
          <a:endParaRPr lang="en-US" sz="1400" kern="1200" dirty="0"/>
        </a:p>
      </dsp:txBody>
      <dsp:txXfrm>
        <a:off x="6181669" y="1160356"/>
        <a:ext cx="2166585" cy="108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C7A13-390F-49EC-9D43-B710924CBF23}">
      <dsp:nvSpPr>
        <dsp:cNvPr id="0" name=""/>
        <dsp:cNvSpPr/>
      </dsp:nvSpPr>
      <dsp:spPr>
        <a:xfrm>
          <a:off x="26" y="1126441"/>
          <a:ext cx="1768078" cy="682478"/>
        </a:xfrm>
        <a:prstGeom prst="chevron">
          <a:avLst>
            <a:gd name="adj" fmla="val 4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AB575-B054-48A3-96BB-F1F1645DF6A5}">
      <dsp:nvSpPr>
        <dsp:cNvPr id="0" name=""/>
        <dsp:cNvSpPr/>
      </dsp:nvSpPr>
      <dsp:spPr>
        <a:xfrm>
          <a:off x="383880" y="1082769"/>
          <a:ext cx="1668312" cy="1111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September 2011</a:t>
          </a:r>
          <a:r>
            <a:rPr lang="en-US" sz="1100" b="0" kern="1200" dirty="0" smtClean="0"/>
            <a:t>: Based on the success of the OEI the Provost and Director of Libraries co-found a second round of 15 grants</a:t>
          </a:r>
          <a:endParaRPr lang="en-US" sz="1100" b="0" kern="1200" dirty="0"/>
        </a:p>
      </dsp:txBody>
      <dsp:txXfrm>
        <a:off x="416422" y="1115311"/>
        <a:ext cx="1603228" cy="1045976"/>
      </dsp:txXfrm>
    </dsp:sp>
    <dsp:sp modelId="{A9A9742E-827D-42E7-B2A7-3540890878A0}">
      <dsp:nvSpPr>
        <dsp:cNvPr id="0" name=""/>
        <dsp:cNvSpPr/>
      </dsp:nvSpPr>
      <dsp:spPr>
        <a:xfrm>
          <a:off x="2107199" y="1126844"/>
          <a:ext cx="1768078" cy="682478"/>
        </a:xfrm>
        <a:prstGeom prst="chevron">
          <a:avLst>
            <a:gd name="adj" fmla="val 40000"/>
          </a:avLst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F1623-1431-4BF4-979A-703657E99F21}">
      <dsp:nvSpPr>
        <dsp:cNvPr id="0" name=""/>
        <dsp:cNvSpPr/>
      </dsp:nvSpPr>
      <dsp:spPr>
        <a:xfrm>
          <a:off x="2471411" y="1127649"/>
          <a:ext cx="1707594" cy="1022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October 2011</a:t>
          </a:r>
          <a:r>
            <a:rPr lang="en-US" sz="1100" kern="1200" dirty="0" smtClean="0"/>
            <a:t>: Round two launched  during Open Access Week faculty panel presentation</a:t>
          </a:r>
          <a:endParaRPr lang="en-US" sz="1100" kern="1200" dirty="0"/>
        </a:p>
      </dsp:txBody>
      <dsp:txXfrm>
        <a:off x="2501347" y="1157585"/>
        <a:ext cx="1647722" cy="962234"/>
      </dsp:txXfrm>
    </dsp:sp>
    <dsp:sp modelId="{190F40D6-6E6E-4B8A-8DAC-0C8BACDFB2BA}">
      <dsp:nvSpPr>
        <dsp:cNvPr id="0" name=""/>
        <dsp:cNvSpPr/>
      </dsp:nvSpPr>
      <dsp:spPr>
        <a:xfrm>
          <a:off x="4234012" y="1169918"/>
          <a:ext cx="1768078" cy="682478"/>
        </a:xfrm>
        <a:prstGeom prst="chevron">
          <a:avLst>
            <a:gd name="adj" fmla="val 40000"/>
          </a:avLst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F4F87-DEFC-48A1-842D-D13E1A5F44F8}">
      <dsp:nvSpPr>
        <dsp:cNvPr id="0" name=""/>
        <dsp:cNvSpPr/>
      </dsp:nvSpPr>
      <dsp:spPr>
        <a:xfrm>
          <a:off x="4572006" y="1133474"/>
          <a:ext cx="1684242" cy="849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November 2011</a:t>
          </a:r>
          <a:r>
            <a:rPr lang="en-US" sz="1200" kern="1200" dirty="0" smtClean="0"/>
            <a:t>: Workshops and consultations offered</a:t>
          </a:r>
          <a:endParaRPr lang="en-US" sz="1200" kern="1200" dirty="0"/>
        </a:p>
      </dsp:txBody>
      <dsp:txXfrm>
        <a:off x="4596896" y="1158364"/>
        <a:ext cx="1634462" cy="800028"/>
      </dsp:txXfrm>
    </dsp:sp>
    <dsp:sp modelId="{6E7FDB5E-17DC-41D5-94AC-B8A2FB518627}">
      <dsp:nvSpPr>
        <dsp:cNvPr id="0" name=""/>
        <dsp:cNvSpPr/>
      </dsp:nvSpPr>
      <dsp:spPr>
        <a:xfrm>
          <a:off x="6349150" y="1172653"/>
          <a:ext cx="1768078" cy="682478"/>
        </a:xfrm>
        <a:prstGeom prst="chevron">
          <a:avLst>
            <a:gd name="adj" fmla="val 4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3765F-E2A5-4002-8E73-FF80ED46D475}">
      <dsp:nvSpPr>
        <dsp:cNvPr id="0" name=""/>
        <dsp:cNvSpPr/>
      </dsp:nvSpPr>
      <dsp:spPr>
        <a:xfrm>
          <a:off x="6705598" y="1133476"/>
          <a:ext cx="1629627" cy="838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December 2011: </a:t>
          </a:r>
          <a:r>
            <a:rPr lang="en-US" sz="1100" b="0" kern="1200" dirty="0" smtClean="0"/>
            <a:t>OEI review team awards 15 grants to 13 faculty members</a:t>
          </a:r>
          <a:endParaRPr lang="en-US" sz="1100" kern="1200" dirty="0"/>
        </a:p>
      </dsp:txBody>
      <dsp:txXfrm>
        <a:off x="6730168" y="1158046"/>
        <a:ext cx="1580487" cy="789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D2DDE-3581-41CA-AD15-B81ED81EBBC1}">
      <dsp:nvSpPr>
        <dsp:cNvPr id="0" name=""/>
        <dsp:cNvSpPr/>
      </dsp:nvSpPr>
      <dsp:spPr>
        <a:xfrm>
          <a:off x="0" y="17700"/>
          <a:ext cx="7848600" cy="12729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Assessment of OEI courses through the 2012-2013 academic year</a:t>
          </a:r>
          <a:endParaRPr lang="en-US" sz="3200" kern="1200" dirty="0"/>
        </a:p>
      </dsp:txBody>
      <dsp:txXfrm>
        <a:off x="62141" y="79841"/>
        <a:ext cx="7724318" cy="1148678"/>
      </dsp:txXfrm>
    </dsp:sp>
    <dsp:sp modelId="{F8D6E790-5704-4507-8E0C-97181FB9D678}">
      <dsp:nvSpPr>
        <dsp:cNvPr id="0" name=""/>
        <dsp:cNvSpPr/>
      </dsp:nvSpPr>
      <dsp:spPr>
        <a:xfrm>
          <a:off x="0" y="1382820"/>
          <a:ext cx="7848600" cy="1272960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Formation of the Faculty Senate Ad-hoc Committee on Open Educational Resources</a:t>
          </a:r>
        </a:p>
      </dsp:txBody>
      <dsp:txXfrm>
        <a:off x="62141" y="1444961"/>
        <a:ext cx="7724318" cy="1148678"/>
      </dsp:txXfrm>
    </dsp:sp>
    <dsp:sp modelId="{59E52843-4EAD-483E-B9ED-3024AD6E97FF}">
      <dsp:nvSpPr>
        <dsp:cNvPr id="0" name=""/>
        <dsp:cNvSpPr/>
      </dsp:nvSpPr>
      <dsp:spPr>
        <a:xfrm>
          <a:off x="0" y="2747940"/>
          <a:ext cx="7848600" cy="127296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OEI Round Three in Fall 2013, 10 grants plus grants for 2 large general education courses</a:t>
          </a:r>
          <a:endParaRPr lang="en-US" sz="3200" kern="1200" dirty="0"/>
        </a:p>
      </dsp:txBody>
      <dsp:txXfrm>
        <a:off x="62141" y="2810081"/>
        <a:ext cx="7724318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A51B-98E8-4CBB-9A40-AD0588E23B97}" type="datetimeFigureOut">
              <a:rPr lang="en-US" smtClean="0"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2A862-898D-42FD-9838-5C07B556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34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A4F08-A264-DA4A-9666-3B60BEC6BC56}" type="datetimeFigureOut">
              <a:rPr lang="en-US" smtClean="0"/>
              <a:t>3/12/13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3280A-B794-4A4F-8852-8C9DA6A9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81AEC-6994-4096-91B9-0F977AC742D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2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Director of Libraries Jay Schafer and Scholarly Communication and Special Initiatives Librarian Marilyn Billings speak with Temple’s Stephen Bell about the program.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Provost and Director of Libraries each contribute $5,000 to the fund with the goal of making free or inexpensive textbooks for students. Faculty could do this by using any combination of OERs and library resources.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Liaisons had to learn about available OERs in their subject fields and Scholarly Communication librarians had to learn how the available OERs could work with library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E46D-0B6D-4407-A8C3-1385873B95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1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Creative</a:t>
            </a:r>
            <a:r>
              <a:rPr lang="en-US" baseline="0" dirty="0" smtClean="0"/>
              <a:t> Commons Licensing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280A-B794-4A4F-8852-8C9DA6A971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8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E46D-0B6D-4407-A8C3-1385873B95D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1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E46D-0B6D-4407-A8C3-1385873B95D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1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699-E6CB-DA4A-B61D-69898BC5EE32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D0-B6DB-FF4C-984E-513CA904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4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699-E6CB-DA4A-B61D-69898BC5EE32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D0-B6DB-FF4C-984E-513CA904E8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6346"/>
            <a:ext cx="9146796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788681" y="6577540"/>
            <a:ext cx="3355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Curriculum Redesign</a:t>
            </a:r>
            <a:r>
              <a:rPr lang="en-US" sz="900" b="1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Summit| 16 January 2013</a:t>
            </a:r>
            <a:endParaRPr lang="en-US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4" y="6429375"/>
            <a:ext cx="1981200" cy="263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24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699-E6CB-DA4A-B61D-69898BC5EE32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D0-B6DB-FF4C-984E-513CA904E8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6346"/>
            <a:ext cx="9146796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788681" y="6577540"/>
            <a:ext cx="3355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Curriculum Redesign</a:t>
            </a:r>
            <a:r>
              <a:rPr lang="en-US" sz="900" b="1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Summit| 16 January 2013</a:t>
            </a:r>
            <a:endParaRPr lang="en-US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4" y="6429375"/>
            <a:ext cx="1981200" cy="263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63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6346"/>
            <a:ext cx="9146796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EB44-DD3A-461B-BDD4-E63801EB6A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BEFD-AA6E-4CB3-8BDE-837C9C8DA9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36735" y="6577540"/>
            <a:ext cx="3607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Curriculum Redesign</a:t>
            </a:r>
            <a:r>
              <a:rPr lang="en-US" sz="900" b="1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Symposium | 16 January 2013</a:t>
            </a:r>
            <a:endParaRPr lang="en-US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4" y="6429375"/>
            <a:ext cx="1981200" cy="263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60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699-E6CB-DA4A-B61D-69898BC5EE32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D0-B6DB-FF4C-984E-513CA904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1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699-E6CB-DA4A-B61D-69898BC5EE32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D0-B6DB-FF4C-984E-513CA904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8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699-E6CB-DA4A-B61D-69898BC5EE32}" type="datetimeFigureOut">
              <a:rPr lang="en-US" smtClean="0"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D0-B6DB-FF4C-984E-513CA904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1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699-E6CB-DA4A-B61D-69898BC5EE32}" type="datetimeFigureOut">
              <a:rPr lang="en-US" smtClean="0"/>
              <a:t>3/12/13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D0-B6DB-FF4C-984E-513CA904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699-E6CB-DA4A-B61D-69898BC5EE32}" type="datetimeFigureOut">
              <a:rPr lang="en-US" smtClean="0"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D0-B6DB-FF4C-984E-513CA904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7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699-E6CB-DA4A-B61D-69898BC5EE32}" type="datetimeFigureOut">
              <a:rPr lang="en-US" smtClean="0"/>
              <a:t>3/12/13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D0-B6DB-FF4C-984E-513CA904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6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699-E6CB-DA4A-B61D-69898BC5EE32}" type="datetimeFigureOut">
              <a:rPr lang="en-US" smtClean="0"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D0-B6DB-FF4C-984E-513CA904E8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6346"/>
            <a:ext cx="9146796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4" y="6429375"/>
            <a:ext cx="1981200" cy="2635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5528345" y="6577540"/>
            <a:ext cx="36156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Curriculum Redesign</a:t>
            </a:r>
            <a:r>
              <a:rPr lang="en-US" sz="900" b="1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Symposium | 16 January 2013</a:t>
            </a:r>
            <a:endParaRPr lang="en-US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6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D699-E6CB-DA4A-B61D-69898BC5EE32}" type="datetimeFigureOut">
              <a:rPr lang="en-US" smtClean="0"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D0-B6DB-FF4C-984E-513CA904E8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6346"/>
            <a:ext cx="9146796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519957" y="6577540"/>
            <a:ext cx="3624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Curriculum Redesign</a:t>
            </a:r>
            <a:r>
              <a:rPr lang="en-US" sz="900" b="1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Symposium | 16 January 2013</a:t>
            </a:r>
            <a:endParaRPr lang="en-US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4" y="6429375"/>
            <a:ext cx="1981200" cy="263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18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CD699-E6CB-DA4A-B61D-69898BC5EE32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0B6D0-B6DB-FF4C-984E-513CA904E8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6346"/>
            <a:ext cx="9146796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511567" y="6577540"/>
            <a:ext cx="3632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Curriculum Redesign</a:t>
            </a:r>
            <a:r>
              <a:rPr lang="en-US" sz="900" b="1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Symposium| 16 January 2013</a:t>
            </a:r>
            <a:endParaRPr lang="en-US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4" y="6429375"/>
            <a:ext cx="1981200" cy="263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93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13180" y="4826225"/>
            <a:ext cx="8305800" cy="1371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100" b="0" kern="1200" baseline="0" smtClean="0">
                <a:solidFill>
                  <a:schemeClr val="tx1">
                    <a:tint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Curriculum Redesign Symposium | Shrewsbury, MA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Marilyn Billings</a:t>
            </a:r>
            <a:r>
              <a:rPr lang="en-US" dirty="0" smtClean="0"/>
              <a:t>| Scholarly Communication Librarian, University Libraries</a:t>
            </a:r>
            <a:br>
              <a:rPr lang="en-US" dirty="0" smtClean="0"/>
            </a:br>
            <a:r>
              <a:rPr lang="en-US" b="1" dirty="0" smtClean="0"/>
              <a:t>Sarah Hutton </a:t>
            </a:r>
            <a:r>
              <a:rPr lang="en-US" dirty="0" smtClean="0"/>
              <a:t>| Head, Undergraduate Teaching and Learning Services, University Libraries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180" y="2754495"/>
            <a:ext cx="8305800" cy="17716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The Open Education Initiative </a:t>
            </a:r>
            <a:br>
              <a:rPr lang="en-US" dirty="0" smtClean="0"/>
            </a:br>
            <a:r>
              <a:rPr lang="en-US" dirty="0" smtClean="0"/>
              <a:t>@ UMass Amherst</a:t>
            </a:r>
          </a:p>
          <a:p>
            <a:r>
              <a:rPr lang="en-US" sz="1900" dirty="0" smtClean="0"/>
              <a:t>Taking a Bite Out of High-Cost Textbooks</a:t>
            </a:r>
            <a:endParaRPr lang="en-US" sz="19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75"/>
                    </a14:imgEffect>
                    <a14:imgEffect>
                      <a14:saturation sat="80000"/>
                    </a14:imgEffect>
                    <a14:imgEffect>
                      <a14:brightnessContrast bright="12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8" y="-76200"/>
            <a:ext cx="9155837" cy="2442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7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017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The UMass-Amherst Open Education </a:t>
            </a: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Initiative: Genesis</a:t>
            </a:r>
            <a:endParaRPr lang="en-US" sz="3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4791716"/>
              </p:ext>
            </p:extLst>
          </p:nvPr>
        </p:nvGraphicFramePr>
        <p:xfrm>
          <a:off x="304800" y="609600"/>
          <a:ext cx="8382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73120863"/>
              </p:ext>
            </p:extLst>
          </p:nvPr>
        </p:nvGraphicFramePr>
        <p:xfrm>
          <a:off x="76200" y="2667000"/>
          <a:ext cx="8915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683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Workshop &amp; Consultation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Two one-hour workshops reviewing available Open Educational Resources and library resources</a:t>
            </a:r>
          </a:p>
          <a:p>
            <a:endParaRPr lang="en-US" sz="2800" dirty="0" smtClean="0"/>
          </a:p>
          <a:p>
            <a:r>
              <a:rPr lang="en-US" sz="2800" dirty="0" smtClean="0"/>
              <a:t>Individual consulting sessions for faculty with Scholarly Communication librarians and subject liaisons</a:t>
            </a:r>
          </a:p>
          <a:p>
            <a:endParaRPr lang="en-US" sz="2800" dirty="0"/>
          </a:p>
          <a:p>
            <a:r>
              <a:rPr lang="en-US" sz="2800" dirty="0" smtClean="0"/>
              <a:t>Topics covered: OER availability, copyright and licensing issues, accessibility concerns, creating a sustainable curriculum with OERs, managing resources in the LMS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209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umalstf2\Profileredir\masherid\ProfileSettings\Desktop\ACRL Presentation\OER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38738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45769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Copyright resources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371600" y="4572000"/>
            <a:ext cx="609600" cy="41773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67626" y="4180700"/>
            <a:ext cx="144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access images and videos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7086600" y="4588996"/>
            <a:ext cx="581026" cy="400735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67626" y="1447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OER information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7086600" y="1693396"/>
            <a:ext cx="581026" cy="400735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3200400" y="5638800"/>
            <a:ext cx="457200" cy="533400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590919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Annotated list of available OERs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1371600" y="2134968"/>
            <a:ext cx="609600" cy="41773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547" y="2020669"/>
            <a:ext cx="1321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OER insight </a:t>
            </a:r>
          </a:p>
          <a:p>
            <a:r>
              <a:rPr lang="en-US" dirty="0" smtClean="0"/>
              <a:t>from faculty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2895600" y="533400"/>
            <a:ext cx="3810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17359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OERs for faculty and students; local examples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2362200" y="533400"/>
            <a:ext cx="3810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4255902" y="533400"/>
            <a:ext cx="3810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80" y="0"/>
            <a:ext cx="6414455" cy="64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83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40176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Open Education Initiative: Round One</a:t>
            </a:r>
            <a:endParaRPr lang="en-US" sz="2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8349678"/>
              </p:ext>
            </p:extLst>
          </p:nvPr>
        </p:nvGraphicFramePr>
        <p:xfrm>
          <a:off x="304800" y="9525"/>
          <a:ext cx="8382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84895"/>
              </p:ext>
            </p:extLst>
          </p:nvPr>
        </p:nvGraphicFramePr>
        <p:xfrm>
          <a:off x="533400" y="2590800"/>
          <a:ext cx="8153400" cy="28779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4395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Faculty</a:t>
                      </a:r>
                      <a:r>
                        <a:rPr lang="en-US" sz="1400" b="1" baseline="0" dirty="0" smtClean="0"/>
                        <a:t> Member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Course Offered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Number of Students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Savings for Each Student</a:t>
                      </a:r>
                      <a:endParaRPr lang="en-US" sz="1400" b="1" dirty="0"/>
                    </a:p>
                  </a:txBody>
                  <a:tcPr/>
                </a:tc>
              </a:tr>
              <a:tr h="2974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Maria Botelho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Education 615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$105</a:t>
                      </a:r>
                      <a:endParaRPr lang="en-US" sz="1400" dirty="0"/>
                    </a:p>
                  </a:txBody>
                  <a:tcPr/>
                </a:tc>
              </a:tr>
              <a:tr h="2974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Leda Cooks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Comm. 620 &amp; 694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r>
                        <a:rPr lang="en-US" sz="1400" baseline="0" dirty="0" smtClean="0"/>
                        <a:t> &amp; 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$150 &amp; 175</a:t>
                      </a:r>
                      <a:endParaRPr lang="en-US" sz="1400" dirty="0"/>
                    </a:p>
                  </a:txBody>
                  <a:tcPr/>
                </a:tc>
              </a:tr>
              <a:tr h="2974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Carlos Gradil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Animal Sciences 421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$80</a:t>
                      </a:r>
                      <a:endParaRPr lang="en-US" sz="1400" dirty="0"/>
                    </a:p>
                  </a:txBody>
                  <a:tcPr/>
                </a:tc>
              </a:tr>
              <a:tr h="2974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Sanjiv Gupta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Sociology 212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$90</a:t>
                      </a:r>
                      <a:endParaRPr lang="en-US" sz="1400" dirty="0"/>
                    </a:p>
                  </a:txBody>
                  <a:tcPr/>
                </a:tc>
              </a:tr>
              <a:tr h="2974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Miliann Kang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Women’s Studies</a:t>
                      </a:r>
                      <a:r>
                        <a:rPr lang="en-US" sz="1400" baseline="0" dirty="0" smtClean="0"/>
                        <a:t> 187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$75</a:t>
                      </a:r>
                      <a:endParaRPr lang="en-US" sz="1400" dirty="0"/>
                    </a:p>
                  </a:txBody>
                  <a:tcPr/>
                </a:tc>
              </a:tr>
              <a:tr h="2974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Shona Macdonald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Art 697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$50</a:t>
                      </a:r>
                      <a:endParaRPr lang="en-US" sz="1400" dirty="0"/>
                    </a:p>
                  </a:txBody>
                  <a:tcPr/>
                </a:tc>
              </a:tr>
              <a:tr h="2974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Charlie Schweik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Env.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Conserv. 409 &amp; 592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 &amp;</a:t>
                      </a:r>
                      <a:r>
                        <a:rPr lang="en-US" sz="1400" baseline="0" dirty="0" smtClean="0"/>
                        <a:t> 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$50 &amp; $50</a:t>
                      </a:r>
                      <a:endParaRPr lang="en-US" sz="1400" dirty="0"/>
                    </a:p>
                  </a:txBody>
                  <a:tcPr/>
                </a:tc>
              </a:tr>
              <a:tr h="2974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Pam Trafford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Management 630</a:t>
                      </a:r>
                      <a:r>
                        <a:rPr lang="en-US" sz="1400" baseline="0" dirty="0" smtClean="0"/>
                        <a:t> &amp; 797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120&amp; 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$200 &amp; $200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4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686800" cy="140176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Open Education Initiative: Round Two</a:t>
            </a:r>
            <a:endParaRPr lang="en-US" sz="2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39979026"/>
              </p:ext>
            </p:extLst>
          </p:nvPr>
        </p:nvGraphicFramePr>
        <p:xfrm>
          <a:off x="304800" y="-304800"/>
          <a:ext cx="8382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804"/>
              </p:ext>
            </p:extLst>
          </p:nvPr>
        </p:nvGraphicFramePr>
        <p:xfrm>
          <a:off x="152400" y="1981200"/>
          <a:ext cx="8763000" cy="4267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2612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Faculty</a:t>
                      </a:r>
                      <a:r>
                        <a:rPr lang="en-US" sz="1400" b="1" baseline="0" dirty="0" smtClean="0"/>
                        <a:t> Member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Course Offered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Number of Students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Savings for Each Student</a:t>
                      </a:r>
                      <a:endParaRPr lang="en-US" sz="1400" b="1" dirty="0"/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Allen Barker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Plant,</a:t>
                      </a:r>
                      <a:r>
                        <a:rPr lang="en-US" sz="1400" baseline="0" dirty="0" smtClean="0"/>
                        <a:t> Soil Sciences 530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$60</a:t>
                      </a:r>
                      <a:endParaRPr lang="en-US" sz="1400" dirty="0"/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Patricia Bianconi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Chemistry 342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$235</a:t>
                      </a:r>
                      <a:endParaRPr lang="en-US" sz="1400" dirty="0"/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Sergio Brena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Civil &amp; Envir. Eng.</a:t>
                      </a:r>
                      <a:r>
                        <a:rPr lang="en-US" sz="1400" baseline="0" dirty="0" smtClean="0"/>
                        <a:t> 433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$120</a:t>
                      </a:r>
                      <a:endParaRPr lang="en-US" sz="1400" dirty="0"/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Briankle Chang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Communication 318 &amp;491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 &amp; 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$70 &amp; $50</a:t>
                      </a:r>
                      <a:endParaRPr lang="en-US" sz="1400" dirty="0"/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Elizabeth Chilton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Anthropology 396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$75</a:t>
                      </a:r>
                      <a:endParaRPr lang="en-US" sz="1400" dirty="0"/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Lisa DePiano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Permaculture 197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$200</a:t>
                      </a:r>
                      <a:endParaRPr lang="en-US" sz="1400" dirty="0"/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John Gerber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Plant, Soil Sciences 290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$122</a:t>
                      </a:r>
                      <a:endParaRPr lang="en-US" sz="1400" dirty="0"/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Christine Hatch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Geoscience</a:t>
                      </a:r>
                      <a:r>
                        <a:rPr lang="en-US" sz="1400" baseline="0" dirty="0" smtClean="0"/>
                        <a:t> 297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$100</a:t>
                      </a:r>
                      <a:endParaRPr lang="en-US" sz="1400" dirty="0"/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HK Hsieh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Statistics 501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$150</a:t>
                      </a:r>
                      <a:endParaRPr lang="en-US" sz="1400" dirty="0"/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Laetitia La Follette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Art History</a:t>
                      </a:r>
                      <a:r>
                        <a:rPr lang="en-US" sz="1400" baseline="0" dirty="0" smtClean="0"/>
                        <a:t> 100 &amp; 115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$175</a:t>
                      </a:r>
                      <a:endParaRPr lang="en-US" sz="1400" dirty="0"/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Daiheng 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Civil &amp; Envir. Eng. 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$150</a:t>
                      </a:r>
                      <a:endParaRPr lang="en-US" sz="1400" dirty="0"/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Nicholas Reich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Public Health 590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$130</a:t>
                      </a:r>
                      <a:endParaRPr lang="en-US" sz="1400" dirty="0"/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Barbara Roche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Journalism 397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9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Open Education Initiative: Summary of Rounds One and Two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" y="1981200"/>
            <a:ext cx="91916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Total investment of $26,000 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000" dirty="0" smtClean="0"/>
              <a:t>$11,000 in Round One, $15,000 in Round Two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Grants awarded to 21 faculty members teaching 26 courses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000" dirty="0" smtClean="0"/>
              <a:t>8 faculty, 11 courses in Round One; 13 faculty, 15 courses in Round Two</a:t>
            </a:r>
            <a:r>
              <a:rPr lang="en-US" sz="2600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Total of 1,616 </a:t>
            </a:r>
            <a:r>
              <a:rPr lang="en-US" sz="2600" dirty="0"/>
              <a:t>students </a:t>
            </a:r>
            <a:r>
              <a:rPr lang="en-US" sz="2600" dirty="0" smtClean="0"/>
              <a:t>affected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000" dirty="0" smtClean="0"/>
              <a:t>Average savings of ~ $127 per student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/>
              <a:t>Total recurring savings </a:t>
            </a:r>
            <a:r>
              <a:rPr lang="en-US" sz="2600" dirty="0"/>
              <a:t>of $</a:t>
            </a:r>
            <a:r>
              <a:rPr lang="en-US" sz="2600" dirty="0" smtClean="0"/>
              <a:t>205,500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862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Next Steps for OEI at UMass Amherst</a:t>
            </a:r>
            <a:endParaRPr lang="en-US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85424139"/>
              </p:ext>
            </p:extLst>
          </p:nvPr>
        </p:nvGraphicFramePr>
        <p:xfrm>
          <a:off x="685800" y="1905000"/>
          <a:ext cx="784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684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747</Words>
  <Application>Microsoft Macintosh PowerPoint</Application>
  <PresentationFormat>On-screen Show (4:3)</PresentationFormat>
  <Paragraphs>150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The UMass-Amherst Open Education Initiative: Genesis</vt:lpstr>
      <vt:lpstr>Workshop &amp; Consultation Process</vt:lpstr>
      <vt:lpstr>PowerPoint Presentation</vt:lpstr>
      <vt:lpstr>PowerPoint Presentation</vt:lpstr>
      <vt:lpstr>The Open Education Initiative: Round One</vt:lpstr>
      <vt:lpstr>The Open Education Initiative: Round Two</vt:lpstr>
      <vt:lpstr>The Open Education Initiative: Summary of Rounds One and Two</vt:lpstr>
      <vt:lpstr>Next Steps for OEI at UMass Amherst</vt:lpstr>
    </vt:vector>
  </TitlesOfParts>
  <Company>UMass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Hutton</dc:creator>
  <cp:lastModifiedBy>Bowdoin IT</cp:lastModifiedBy>
  <cp:revision>24</cp:revision>
  <dcterms:created xsi:type="dcterms:W3CDTF">2012-11-06T13:14:09Z</dcterms:created>
  <dcterms:modified xsi:type="dcterms:W3CDTF">2013-03-13T02:42:34Z</dcterms:modified>
</cp:coreProperties>
</file>