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74" r:id="rId15"/>
    <p:sldId id="275" r:id="rId16"/>
    <p:sldId id="268" r:id="rId17"/>
    <p:sldId id="277" r:id="rId18"/>
    <p:sldId id="278" r:id="rId19"/>
    <p:sldId id="279" r:id="rId20"/>
    <p:sldId id="269" r:id="rId21"/>
    <p:sldId id="284" r:id="rId22"/>
    <p:sldId id="280" r:id="rId23"/>
    <p:sldId id="281" r:id="rId24"/>
    <p:sldId id="270" r:id="rId25"/>
    <p:sldId id="285" r:id="rId26"/>
    <p:sldId id="282" r:id="rId27"/>
    <p:sldId id="283" r:id="rId28"/>
    <p:sldId id="271" r:id="rId2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50" autoAdjust="0"/>
  </p:normalViewPr>
  <p:slideViewPr>
    <p:cSldViewPr snapToGrid="0" snapToObjects="1">
      <p:cViewPr varScale="1">
        <p:scale>
          <a:sx n="79" d="100"/>
          <a:sy n="79" d="100"/>
        </p:scale>
        <p:origin x="-16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3477128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Jenn:</a:t>
            </a:r>
          </a:p>
          <a:p>
            <a:endParaRPr lang="en"/>
          </a:p>
          <a:p>
            <a:pPr lvl="0" rtl="0">
              <a:buNone/>
            </a:pPr>
            <a:r>
              <a:rPr lang="en"/>
              <a:t>Disclaimer: we have not solved it at all. This is not like the signs that restaurants put out advertising "fresh" lobster - we really mean these quotation marks.</a:t>
            </a:r>
          </a:p>
          <a:p>
            <a:endParaRPr lang="en"/>
          </a:p>
          <a:p>
            <a:pPr lvl="0" rtl="0">
              <a:buNone/>
            </a:pPr>
            <a:r>
              <a:rPr lang="en"/>
              <a:t>We are a small school of about 4300 students and 450 faculty. We are located right in downtown Boston on the corner of Boston Common, so space is always tight. We're a liberal arts school that has a strong concentration in the arts and communication.</a:t>
            </a:r>
          </a:p>
          <a:p>
            <a:endParaRPr lang="en"/>
          </a:p>
          <a:p>
            <a:pPr>
              <a:buNone/>
            </a:pPr>
            <a:r>
              <a:rPr lang="en"/>
              <a:t>Because of that, we have a lot of demand to use media in our classes, so we wrestle with fair use daily. We'll share our process of working together and the questions and issues we face. We would ask that you save questions until we get through our little intro - there will be lots of lively discussion time in a few minutes when we all get to use the tool.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US" dirty="0" smtClean="0"/>
              <a:t>M</a:t>
            </a:r>
            <a:r>
              <a:rPr lang="en" dirty="0" smtClean="0"/>
              <a:t>odeled </a:t>
            </a:r>
            <a:r>
              <a:rPr lang="en" dirty="0"/>
              <a:t>on an American LIbrary Association tool.</a:t>
            </a:r>
          </a:p>
          <a:p>
            <a:endParaRPr lang="en" dirty="0"/>
          </a:p>
          <a:p>
            <a:pPr lvl="0" rtl="0">
              <a:buNone/>
            </a:pPr>
            <a:r>
              <a:rPr lang="en" dirty="0"/>
              <a:t>We wanted to keep this as simple as possible. People tend to skim over a lot of print. Our copyright policy is very thoughtful, but very... </a:t>
            </a:r>
            <a:r>
              <a:rPr lang="en" dirty="0" smtClean="0"/>
              <a:t>comprehensive.</a:t>
            </a:r>
            <a:r>
              <a:rPr lang="en-US" dirty="0" smtClean="0"/>
              <a:t>This had to be shorter.</a:t>
            </a:r>
            <a:r>
              <a:rPr lang="en" dirty="0" smtClean="0"/>
              <a:t> </a:t>
            </a:r>
            <a:r>
              <a:rPr lang="en" dirty="0"/>
              <a:t>We wanted </a:t>
            </a:r>
            <a:r>
              <a:rPr lang="en-US" dirty="0" smtClean="0"/>
              <a:t>this</a:t>
            </a:r>
            <a:r>
              <a:rPr lang="en" dirty="0" smtClean="0"/>
              <a:t> </a:t>
            </a:r>
            <a:r>
              <a:rPr lang="en" dirty="0"/>
              <a:t>to be responsive so that it can be used on mobiles, so </a:t>
            </a:r>
            <a:r>
              <a:rPr lang="en-US" dirty="0" smtClean="0"/>
              <a:t>it’d designed using </a:t>
            </a:r>
            <a:r>
              <a:rPr lang="en" dirty="0" smtClean="0"/>
              <a:t>the </a:t>
            </a:r>
            <a:r>
              <a:rPr lang="en" dirty="0"/>
              <a:t>Foundations framework.</a:t>
            </a:r>
          </a:p>
          <a:p>
            <a:endParaRPr lang="en" dirty="0"/>
          </a:p>
          <a:p>
            <a:pPr lvl="0" rtl="0">
              <a:buNone/>
            </a:pPr>
            <a:r>
              <a:rPr lang="en" dirty="0"/>
              <a:t>Another design decision was that we do not keep any info. We do not want any records of who assessed what in which way at what time. We are not interested in having that info anywhere on our servers for legal reasons, and also we want to put the onus on the faculty member to assess and keep their own records.</a:t>
            </a:r>
          </a:p>
          <a:p>
            <a:endParaRPr lang="en" dirty="0"/>
          </a:p>
          <a:p>
            <a:pPr lvl="0" rtl="0">
              <a:buNone/>
            </a:pPr>
            <a:r>
              <a:rPr lang="en" dirty="0"/>
              <a:t>For that reason, the tool itself is just a flat html page with a very visible print button. We want faculty to be conscious that it is important to not only do a fair use analysis, but to keep your results and justifications so that you can later prove that you were acting in good faith.</a:t>
            </a:r>
          </a:p>
          <a:p>
            <a:endParaRPr lang="en" dirty="0"/>
          </a:p>
          <a:p>
            <a:endParaRPr lang="en" dirty="0"/>
          </a:p>
          <a:p>
            <a:endParaRPr lang="e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US" dirty="0" smtClean="0"/>
              <a:t>H</a:t>
            </a:r>
            <a:r>
              <a:rPr lang="en" dirty="0" smtClean="0"/>
              <a:t>ow </a:t>
            </a:r>
            <a:r>
              <a:rPr lang="en" dirty="0"/>
              <a:t>we promoted it: posters, faculty assembly, faculty focus newsletter, blog posts, individual consultations. </a:t>
            </a:r>
          </a:p>
          <a:p>
            <a:endParaRPr lang="en" dirty="0"/>
          </a:p>
          <a:p>
            <a:pPr lvl="0" rtl="0">
              <a:buNone/>
            </a:pPr>
            <a:r>
              <a:rPr lang="en-US" dirty="0" smtClean="0"/>
              <a:t>S</a:t>
            </a:r>
            <a:r>
              <a:rPr lang="en" dirty="0" smtClean="0"/>
              <a:t>pikes </a:t>
            </a:r>
            <a:r>
              <a:rPr lang="en" dirty="0"/>
              <a:t>are: faculty assembly, blog post.</a:t>
            </a:r>
          </a:p>
          <a:p>
            <a:endParaRPr lang="en" dirty="0"/>
          </a:p>
          <a:p>
            <a:pPr lvl="0" rtl="0">
              <a:buNone/>
            </a:pPr>
            <a:r>
              <a:rPr lang="en" dirty="0"/>
              <a:t>Usage: not gigantic. Faculty do not always like the answers they get, but luckily that sparks conversations, and that's </a:t>
            </a:r>
            <a:r>
              <a:rPr lang="en-US" dirty="0" smtClean="0"/>
              <a:t>been </a:t>
            </a:r>
            <a:r>
              <a:rPr lang="en" dirty="0" smtClean="0"/>
              <a:t>the </a:t>
            </a:r>
            <a:r>
              <a:rPr lang="en" dirty="0"/>
              <a:t>most valuable part of </a:t>
            </a:r>
            <a:r>
              <a:rPr lang="en-US" dirty="0" smtClean="0"/>
              <a:t>this whole process.</a:t>
            </a:r>
            <a:endParaRPr lang="e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Scenario 1</a:t>
            </a:r>
          </a:p>
          <a:p>
            <a:pPr lvl="0" rtl="0">
              <a:buNone/>
            </a:pPr>
            <a:r>
              <a:rPr lang="en" dirty="0"/>
              <a:t>Right now you have a chance to try it out yourself.</a:t>
            </a:r>
          </a:p>
          <a:p>
            <a:endParaRPr lang="en" dirty="0"/>
          </a:p>
          <a:p>
            <a:pPr lvl="0" rtl="0">
              <a:buNone/>
            </a:pPr>
            <a:r>
              <a:rPr lang="en" dirty="0"/>
              <a:t>Go to fairuse.emerson.edu on your devices, and rate this scenario. If you are in person, we have post-it notes for you. On this wall, we have the spectrum of fair use. We have blue post-it notes for you to put where on this spectrum fairuse answered. Not everyone agrees with its findings! We also have pink post-its for you to place on the spectrum where you think this use is.</a:t>
            </a:r>
          </a:p>
          <a:p>
            <a:endParaRPr lang="en" dirty="0"/>
          </a:p>
          <a:p>
            <a:pPr lvl="0" rtl="0">
              <a:buNone/>
            </a:pPr>
            <a:r>
              <a:rPr lang="en" dirty="0"/>
              <a:t>For those of you online, we have polleverywhere set up. Sadly, there is not a spectrum option, so you only get to answer multiple choice.</a:t>
            </a:r>
          </a:p>
          <a:p>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US" dirty="0" smtClean="0"/>
              <a:t>Scenario 1</a:t>
            </a:r>
          </a:p>
          <a:p>
            <a:pPr lvl="0" rtl="0">
              <a:buNone/>
            </a:pPr>
            <a:r>
              <a:rPr lang="en-US" dirty="0" smtClean="0"/>
              <a:t>Right now you have a chance to try it out yourself.</a:t>
            </a:r>
          </a:p>
          <a:p>
            <a:pPr lvl="0" rtl="0">
              <a:buNone/>
            </a:pPr>
            <a:endParaRPr lang="en-US" dirty="0" smtClean="0"/>
          </a:p>
          <a:p>
            <a:pPr lvl="0" rtl="0">
              <a:buNone/>
            </a:pPr>
            <a:r>
              <a:rPr lang="en-US" dirty="0" smtClean="0"/>
              <a:t>Go to </a:t>
            </a:r>
            <a:r>
              <a:rPr lang="en-US" dirty="0" err="1" smtClean="0"/>
              <a:t>fairuse.emerson.edu</a:t>
            </a:r>
            <a:r>
              <a:rPr lang="en-US" dirty="0" smtClean="0"/>
              <a:t> on your devices, and rate this scenario. If you are in person, we have post-it notes for you. On this wall, we have the spectrum of fair use. We have blue post-it notes for you to put where on this spectrum </a:t>
            </a:r>
            <a:r>
              <a:rPr lang="en-US" dirty="0" err="1" smtClean="0"/>
              <a:t>fairuse</a:t>
            </a:r>
            <a:r>
              <a:rPr lang="en-US" dirty="0" smtClean="0"/>
              <a:t> answered. Not everyone agrees with its findings! We also have pink post-its for you to place on the spectrum where you think this use is.</a:t>
            </a:r>
          </a:p>
          <a:p>
            <a:pPr lvl="0" rtl="0">
              <a:buNone/>
            </a:pPr>
            <a:endParaRPr lang="en-US" dirty="0" smtClean="0"/>
          </a:p>
          <a:p>
            <a:pPr lvl="0" rtl="0">
              <a:buNone/>
            </a:pPr>
            <a:r>
              <a:rPr lang="en-US" dirty="0" smtClean="0"/>
              <a:t>For those of you online, we have </a:t>
            </a:r>
            <a:r>
              <a:rPr lang="en-US" dirty="0" err="1" smtClean="0"/>
              <a:t>polleverywhere</a:t>
            </a:r>
            <a:r>
              <a:rPr lang="en-US" dirty="0" smtClean="0"/>
              <a:t> set up. Sadly, there is not a spectrum option, so you only get to answer multiple choice.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rtl="0">
              <a:buNone/>
            </a:pPr>
            <a:endParaRPr lang="en-US" dirty="0" smtClean="0"/>
          </a:p>
          <a:p>
            <a:pPr lvl="0" rtl="0">
              <a:buNone/>
            </a:pPr>
            <a:r>
              <a:rPr lang="en-US" dirty="0" smtClean="0"/>
              <a:t>&lt;?xml version="1.0" encoding="ISO-8859-1" ?&gt;</a:t>
            </a:r>
          </a:p>
          <a:p>
            <a:pPr lvl="0" rtl="0">
              <a:buNone/>
            </a:pPr>
            <a:r>
              <a:rPr lang="en-US" dirty="0" smtClean="0"/>
              <a:t>&lt;poll </a:t>
            </a:r>
            <a:r>
              <a:rPr lang="en-US" dirty="0" err="1" smtClean="0"/>
              <a:t>url</a:t>
            </a:r>
            <a:r>
              <a:rPr lang="en-US" dirty="0" smtClean="0"/>
              <a:t>="http://</a:t>
            </a:r>
            <a:r>
              <a:rPr lang="en-US" dirty="0" err="1" smtClean="0"/>
              <a:t>www.polleverywhere.com</a:t>
            </a:r>
            <a:r>
              <a:rPr lang="en-US" dirty="0" smtClean="0"/>
              <a:t>/</a:t>
            </a:r>
            <a:r>
              <a:rPr lang="en-US" dirty="0" err="1" smtClean="0"/>
              <a:t>multiple_choice_polls</a:t>
            </a:r>
            <a:r>
              <a:rPr lang="en-US" dirty="0" smtClean="0"/>
              <a:t>/PaIeERUqsja2E17"&gt;</a:t>
            </a:r>
          </a:p>
          <a:p>
            <a:pPr lvl="0" rtl="0">
              <a:buNone/>
            </a:pPr>
            <a:r>
              <a:rPr lang="en-US" dirty="0" smtClean="0"/>
              <a:t>  &lt;!-- This snippet was inserted via the Poll Everywhere Mac Presenter --&gt;</a:t>
            </a:r>
          </a:p>
          <a:p>
            <a:pPr lvl="0" rtl="0">
              <a:buNone/>
            </a:pPr>
            <a:r>
              <a:rPr lang="en-US" dirty="0" smtClean="0"/>
              <a:t>  &lt;!-- The presence of this snippet is used to indicate that a poll will be shown during the slideshow --&gt;</a:t>
            </a:r>
          </a:p>
          <a:p>
            <a:pPr lvl="0" rtl="0">
              <a:buNone/>
            </a:pPr>
            <a:r>
              <a:rPr lang="en-US" dirty="0" smtClean="0"/>
              <a:t>  &lt;!-- TIP: You can draw a solid, filled rectangle on your slide and the Mac Presenter will automatically display your poll in that area. --&gt;</a:t>
            </a:r>
          </a:p>
          <a:p>
            <a:pPr lvl="0" rtl="0">
              <a:buNone/>
            </a:pPr>
            <a:r>
              <a:rPr lang="en-US" dirty="0" smtClean="0"/>
              <a:t>  &lt;!-- The Mac Presenter application must also be running and logged in for this to work. --&gt;</a:t>
            </a:r>
          </a:p>
          <a:p>
            <a:pPr lvl="0" rtl="0">
              <a:buNone/>
            </a:pPr>
            <a:r>
              <a:rPr lang="en-US" dirty="0" smtClean="0"/>
              <a:t>  &lt;!-- To remove this, simply delete it from the notes yourself or use the Mac Presenter to remove it for you. --&gt;</a:t>
            </a:r>
          </a:p>
          <a:p>
            <a:pPr lvl="0" rtl="0">
              <a:buNone/>
            </a:pPr>
            <a:r>
              <a:rPr lang="en-US" dirty="0" smtClean="0"/>
              <a:t>  &lt;title&gt;Scenario 1, Novel Into Film: what did </a:t>
            </a:r>
            <a:r>
              <a:rPr lang="en-US" dirty="0" err="1" smtClean="0"/>
              <a:t>fairuse</a:t>
            </a:r>
            <a:r>
              <a:rPr lang="en-US" dirty="0" smtClean="0"/>
              <a:t> say?&lt;/title&gt;</a:t>
            </a:r>
          </a:p>
          <a:p>
            <a:pPr lvl="0" rtl="0">
              <a:buNone/>
            </a:pPr>
            <a:r>
              <a:rPr lang="en-US" dirty="0" smtClean="0"/>
              <a:t>&lt;/poll&gt;</a:t>
            </a:r>
          </a:p>
        </p:txBody>
      </p:sp>
    </p:spTree>
    <p:extLst>
      <p:ext uri="{BB962C8B-B14F-4D97-AF65-F5344CB8AC3E}">
        <p14:creationId xmlns:p14="http://schemas.microsoft.com/office/powerpoint/2010/main" val="65769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4188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Scenario 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a:p>
            <a:r>
              <a:rPr lang="en-US" dirty="0" smtClean="0"/>
              <a:t>&lt;?xml version="1.0" encoding="ISO-8859-1" ?&gt;</a:t>
            </a:r>
          </a:p>
          <a:p>
            <a:r>
              <a:rPr lang="en-US" dirty="0" smtClean="0"/>
              <a:t>&lt;poll </a:t>
            </a:r>
            <a:r>
              <a:rPr lang="en-US" dirty="0" err="1" smtClean="0"/>
              <a:t>url</a:t>
            </a:r>
            <a:r>
              <a:rPr lang="en-US" dirty="0" smtClean="0"/>
              <a:t>="http://</a:t>
            </a:r>
            <a:r>
              <a:rPr lang="en-US" dirty="0" err="1" smtClean="0"/>
              <a:t>www.polleverywhere.com</a:t>
            </a:r>
            <a:r>
              <a:rPr lang="en-US" dirty="0" smtClean="0"/>
              <a:t>/</a:t>
            </a:r>
            <a:r>
              <a:rPr lang="en-US" dirty="0" err="1" smtClean="0"/>
              <a:t>multiple_choice_polls</a:t>
            </a:r>
            <a:r>
              <a:rPr lang="en-US" dirty="0" smtClean="0"/>
              <a:t>/sozW0mCaIqjTZZz"&gt;</a:t>
            </a:r>
          </a:p>
          <a:p>
            <a:r>
              <a:rPr lang="en-US" dirty="0" smtClean="0"/>
              <a:t>  &lt;!-- This snippet was inserted via the Poll Everywhere Mac Presenter --&gt;</a:t>
            </a:r>
          </a:p>
          <a:p>
            <a:r>
              <a:rPr lang="en-US" dirty="0" smtClean="0"/>
              <a:t>  &lt;!-- The presence of this snippet is used to indicate that a poll will be shown during the slideshow --&gt;</a:t>
            </a:r>
          </a:p>
          <a:p>
            <a:r>
              <a:rPr lang="en-US" dirty="0" smtClean="0"/>
              <a:t>  &lt;!-- TIP: You can draw a solid, filled rectangle on your slide and the Mac Presenter will automatically display your poll in that area. --&gt;</a:t>
            </a:r>
          </a:p>
          <a:p>
            <a:r>
              <a:rPr lang="en-US" dirty="0" smtClean="0"/>
              <a:t>  &lt;!-- The Mac Presenter application must also be running and logged in for this to work. --&gt;</a:t>
            </a:r>
          </a:p>
          <a:p>
            <a:r>
              <a:rPr lang="en-US" dirty="0" smtClean="0"/>
              <a:t>  &lt;!-- To remove this, simply delete it from the notes yourself or use the Mac Presenter to remove it for you. --&gt;</a:t>
            </a:r>
          </a:p>
          <a:p>
            <a:r>
              <a:rPr lang="en-US" dirty="0" smtClean="0"/>
              <a:t>  &lt;title&gt;Scenario 2, History of Music: what did </a:t>
            </a:r>
            <a:r>
              <a:rPr lang="en-US" dirty="0" err="1" smtClean="0"/>
              <a:t>fairuse</a:t>
            </a:r>
            <a:r>
              <a:rPr lang="en-US" dirty="0" smtClean="0"/>
              <a:t> say? (1)&lt;/title&gt;</a:t>
            </a:r>
          </a:p>
          <a:p>
            <a:r>
              <a:rPr lang="en-US" dirty="0" smtClean="0"/>
              <a:t>&lt;/poll&gt;</a:t>
            </a:r>
            <a:endParaRPr lang="en-US" dirty="0"/>
          </a:p>
        </p:txBody>
      </p:sp>
    </p:spTree>
    <p:extLst>
      <p:ext uri="{BB962C8B-B14F-4D97-AF65-F5344CB8AC3E}">
        <p14:creationId xmlns:p14="http://schemas.microsoft.com/office/powerpoint/2010/main" val="1474188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418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Jenn:</a:t>
            </a:r>
          </a:p>
          <a:p>
            <a:endParaRPr lang="en"/>
          </a:p>
          <a:p>
            <a:pPr>
              <a:buNone/>
            </a:pPr>
            <a:r>
              <a:rPr lang="en"/>
              <a:t>... Especially for faculty. No one has black and white answers, and that's really tough for faculty who are busy people and are trying to juggle a million things at once.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4188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4188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4188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4188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Bob: Emerson's library was traditionally responsible for assisting faculty with course reserve.  As result, library staff often advised faculty on issues of copyright and fair use.  In era of print reserves, we were sole gatekeepers in this area.</a:t>
            </a:r>
          </a:p>
          <a:p>
            <a:endParaRPr lang="en"/>
          </a:p>
          <a:p>
            <a:pPr lvl="0" rtl="0">
              <a:buNone/>
            </a:pPr>
            <a:r>
              <a:rPr lang="en"/>
              <a:t>When Blackboard chosen as Emerson's LMS in 1990s, library staff continued to assist some faculty by scanning and uploading articles and book chapter, or linking to full text in subscription databases.  Library continued to advise about copyright but we were no longer sole gatekeepers.</a:t>
            </a:r>
          </a:p>
          <a:p>
            <a:endParaRPr lang="en"/>
          </a:p>
          <a:p>
            <a:pPr lvl="0" rtl="0">
              <a:buNone/>
            </a:pPr>
            <a:r>
              <a:rPr lang="en"/>
              <a:t>Given Emerson's focus on communication and the arts, and the fact that our film program has one of the largest enrollments on campus, there were many faculty members interested to make full length feature films available through LMS.  If they asked librarians for advice,we would refer to copyright policy, which included TEACH act, and pay special attention to the  language "reasonable and limited amounts".  If they didn't like the answer they got from us, they could continue to ask their question of others on campus....</a:t>
            </a:r>
          </a:p>
          <a:p>
            <a:endParaRPr lang="en"/>
          </a:p>
          <a:p>
            <a:pPr>
              <a:buNone/>
            </a:pPr>
            <a:r>
              <a:rPr lang="en"/>
              <a:t>Turn over to Cheryl...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dirty="0"/>
              <a:t>Cheryl: </a:t>
            </a:r>
            <a:r>
              <a:rPr lang="en" dirty="0" smtClean="0"/>
              <a:t>Decision </a:t>
            </a:r>
            <a:r>
              <a:rPr lang="en" dirty="0"/>
              <a:t>making was with 1 senior admin. Concerns about legality of what my staff asked to do. Needed guidance.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dirty="0"/>
              <a:t>Cyle</a:t>
            </a:r>
            <a:r>
              <a:rPr lang="en" dirty="0" smtClean="0"/>
              <a:t>:</a:t>
            </a:r>
            <a:r>
              <a:rPr lang="en-US" dirty="0" smtClean="0"/>
              <a:t> As an undergrad, I built</a:t>
            </a:r>
            <a:r>
              <a:rPr lang="en" dirty="0" smtClean="0"/>
              <a:t> </a:t>
            </a:r>
            <a:r>
              <a:rPr lang="en" dirty="0"/>
              <a:t>Median: </a:t>
            </a:r>
            <a:r>
              <a:rPr lang="en-US" dirty="0" smtClean="0"/>
              <a:t>a</a:t>
            </a:r>
            <a:r>
              <a:rPr lang="en-US" baseline="0" dirty="0" smtClean="0"/>
              <a:t> </a:t>
            </a:r>
            <a:r>
              <a:rPr lang="en" dirty="0" smtClean="0"/>
              <a:t>streaming video</a:t>
            </a:r>
            <a:r>
              <a:rPr lang="en-US" dirty="0" smtClean="0"/>
              <a:t> service</a:t>
            </a:r>
            <a:r>
              <a:rPr lang="en" dirty="0" smtClean="0"/>
              <a:t> </a:t>
            </a:r>
            <a:r>
              <a:rPr lang="en" dirty="0"/>
              <a:t>integrated with active directory groups, video limited to classes. Uploading large files used to require staff, now is available to everyone. </a:t>
            </a:r>
            <a:r>
              <a:rPr lang="en-US" dirty="0" smtClean="0"/>
              <a:t>D</a:t>
            </a:r>
            <a:r>
              <a:rPr lang="en" dirty="0" smtClean="0"/>
              <a:t>iscovering </a:t>
            </a:r>
            <a:r>
              <a:rPr lang="en" dirty="0"/>
              <a:t>2 hour movies on median. </a:t>
            </a:r>
            <a:r>
              <a:rPr lang="en" dirty="0" smtClean="0"/>
              <a:t>What</a:t>
            </a:r>
            <a:r>
              <a:rPr lang="en-US" dirty="0" smtClean="0"/>
              <a:t> to</a:t>
            </a:r>
            <a:r>
              <a:rPr lang="en" dirty="0" smtClean="0"/>
              <a:t> </a:t>
            </a:r>
            <a:r>
              <a:rPr lang="en" dirty="0"/>
              <a:t>do?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dirty="0"/>
              <a:t>Cyle: originally we had a very complicated set of options to determine how restrictive uploads should be - the trouble was that even though there was a lot of assessment and cascading permissions going on, people still managed to game it and say yes to whatever they had to say yes to </a:t>
            </a:r>
            <a:r>
              <a:rPr lang="en-US" dirty="0" smtClean="0"/>
              <a:t>in order </a:t>
            </a:r>
            <a:r>
              <a:rPr lang="en" dirty="0" smtClean="0"/>
              <a:t>to </a:t>
            </a:r>
            <a:r>
              <a:rPr lang="en" dirty="0"/>
              <a:t>get what they want. Changed it so that the default was that every upload was treated as full copyright (the most restrictive setting), and people still changed 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Jenn: We hear a lot from faculty members. No one knew who to go to for a definitive ruling, and people got different interpretations of fair use depending on who was asked. As the newest person on this panel, I got a lot of questions that could be characterized as "how can I get around this”no”?"</a:t>
            </a:r>
          </a:p>
          <a:p>
            <a:endParaRPr lang="en" dirty="0"/>
          </a:p>
          <a:p>
            <a:pPr>
              <a:buNone/>
            </a:pPr>
            <a:r>
              <a:rPr lang="en" dirty="0"/>
              <a:t>Further, changes in the law and announcements of lawsuits and decisions also caused confusion. You can make clips! UCLA </a:t>
            </a:r>
            <a:r>
              <a:rPr lang="en" dirty="0" smtClean="0"/>
              <a:t>“</a:t>
            </a:r>
            <a:r>
              <a:rPr lang="en-US" dirty="0" smtClean="0"/>
              <a:t>won</a:t>
            </a:r>
            <a:r>
              <a:rPr lang="en" dirty="0" smtClean="0"/>
              <a:t>”!</a:t>
            </a:r>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Jenn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Bob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PollEv.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PollEv.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PollEv.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PollEv.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cyle/fairuse-utility" TargetMode="External"/><Relationship Id="rId4" Type="http://schemas.openxmlformats.org/officeDocument/2006/relationships/hyperlink" Target="http://librarycopyright.net/resources/fairuse/" TargetMode="External"/><Relationship Id="rId5" Type="http://schemas.openxmlformats.org/officeDocument/2006/relationships/hyperlink" Target="http://median.emerson.edu" TargetMode="External"/><Relationship Id="rId6" Type="http://schemas.openxmlformats.org/officeDocument/2006/relationships/hyperlink" Target="https://github.com/cyle/transcode-farm"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fairuse.emerson.edu/faq.html" TargetMode="External"/><Relationship Id="rId4" Type="http://schemas.openxmlformats.org/officeDocument/2006/relationships/hyperlink" Target="http://fairuse.emerson.edu"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164473"/>
            <a:ext cx="7772400" cy="1546500"/>
          </a:xfrm>
          <a:prstGeom prst="rect">
            <a:avLst/>
          </a:prstGeom>
        </p:spPr>
        <p:txBody>
          <a:bodyPr lIns="91425" tIns="91425" rIns="91425" bIns="91425" anchor="b" anchorCtr="0">
            <a:noAutofit/>
          </a:bodyPr>
          <a:lstStyle/>
          <a:p>
            <a:pPr>
              <a:buNone/>
            </a:pPr>
            <a:r>
              <a:rPr lang="en" sz="5200"/>
              <a:t>Fair Use or Fair Game?</a:t>
            </a:r>
          </a:p>
        </p:txBody>
      </p:sp>
      <p:sp>
        <p:nvSpPr>
          <p:cNvPr id="24" name="Shape 24"/>
          <p:cNvSpPr txBox="1">
            <a:spLocks noGrp="1"/>
          </p:cNvSpPr>
          <p:nvPr>
            <p:ph type="subTitle" idx="1"/>
          </p:nvPr>
        </p:nvSpPr>
        <p:spPr>
          <a:xfrm>
            <a:off x="685799" y="3071487"/>
            <a:ext cx="7772400" cy="1046400"/>
          </a:xfrm>
          <a:prstGeom prst="rect">
            <a:avLst/>
          </a:prstGeom>
        </p:spPr>
        <p:txBody>
          <a:bodyPr lIns="91425" tIns="91425" rIns="91425" bIns="91425" anchor="t" anchorCtr="0">
            <a:noAutofit/>
          </a:bodyPr>
          <a:lstStyle/>
          <a:p>
            <a:pPr>
              <a:buNone/>
            </a:pPr>
            <a:r>
              <a:rPr lang="en"/>
              <a:t>How one college "solved" fair use...</a:t>
            </a:r>
          </a:p>
        </p:txBody>
      </p:sp>
      <p:sp>
        <p:nvSpPr>
          <p:cNvPr id="25" name="Shape 25"/>
          <p:cNvSpPr txBox="1"/>
          <p:nvPr/>
        </p:nvSpPr>
        <p:spPr>
          <a:xfrm>
            <a:off x="2061600" y="4420075"/>
            <a:ext cx="5216999" cy="1666499"/>
          </a:xfrm>
          <a:prstGeom prst="rect">
            <a:avLst/>
          </a:prstGeom>
          <a:noFill/>
        </p:spPr>
        <p:txBody>
          <a:bodyPr lIns="91425" tIns="91425" rIns="91425" bIns="91425" anchor="t" anchorCtr="0">
            <a:noAutofit/>
          </a:bodyPr>
          <a:lstStyle/>
          <a:p>
            <a:pPr lvl="0" algn="ctr" rtl="0">
              <a:buNone/>
            </a:pPr>
            <a:r>
              <a:rPr lang="en" b="1"/>
              <a:t>Emerson College</a:t>
            </a:r>
          </a:p>
          <a:p>
            <a:endParaRPr lang="en" b="1"/>
          </a:p>
          <a:p>
            <a:pPr lvl="0" algn="ctr" rtl="0">
              <a:buNone/>
            </a:pPr>
            <a:r>
              <a:rPr lang="en"/>
              <a:t>Jenn Stevens, Director of Instructional Technology</a:t>
            </a:r>
          </a:p>
          <a:p>
            <a:pPr lvl="0" algn="ctr" rtl="0">
              <a:buNone/>
            </a:pPr>
            <a:r>
              <a:rPr lang="en"/>
              <a:t>Robert Fleming, Executive Director of Iwasaki Library</a:t>
            </a:r>
          </a:p>
          <a:p>
            <a:pPr lvl="0" algn="ctr" rtl="0">
              <a:buNone/>
            </a:pPr>
            <a:r>
              <a:rPr lang="en"/>
              <a:t>Cyle Gage, Systems Architect, IT</a:t>
            </a:r>
          </a:p>
          <a:p>
            <a:pPr algn="ctr">
              <a:buNone/>
            </a:pPr>
            <a:r>
              <a:rPr lang="en"/>
              <a:t>Cheryl Schaffer, Head of Media Services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About Fairuse.emerson.edu:</a:t>
            </a:r>
          </a:p>
        </p:txBody>
      </p:sp>
      <p:sp>
        <p:nvSpPr>
          <p:cNvPr id="72" name="Shape 72"/>
          <p:cNvSpPr/>
          <p:nvPr/>
        </p:nvSpPr>
        <p:spPr>
          <a:xfrm>
            <a:off x="1215545" y="1491297"/>
            <a:ext cx="6712909" cy="4766589"/>
          </a:xfrm>
          <a:prstGeom prst="rect">
            <a:avLst/>
          </a:prstGeom>
          <a:blipFill>
            <a:blip r:embed="rId3"/>
            <a:stretch>
              <a:fillRect/>
            </a:stretch>
          </a:blipFill>
          <a:ln>
            <a:noFill/>
          </a:ln>
        </p:spPr>
        <p:txBody>
          <a:bodyPr/>
          <a:lstStyle/>
          <a:p>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sz="4800"/>
              <a:t>Promotion and Use:</a:t>
            </a:r>
          </a:p>
        </p:txBody>
      </p:sp>
      <p:sp>
        <p:nvSpPr>
          <p:cNvPr id="78" name="Shape 78"/>
          <p:cNvSpPr/>
          <p:nvPr/>
        </p:nvSpPr>
        <p:spPr>
          <a:xfrm>
            <a:off x="1057275" y="2552700"/>
            <a:ext cx="7029450" cy="1752600"/>
          </a:xfrm>
          <a:prstGeom prst="rect">
            <a:avLst/>
          </a:prstGeom>
          <a:blipFill>
            <a:blip r:embed="rId3"/>
            <a:stretch>
              <a:fillRect/>
            </a:stretch>
          </a:blipFill>
          <a:ln>
            <a:noFill/>
          </a:ln>
        </p:spPr>
        <p:txBody>
          <a:bodyPr/>
          <a:lstStyle/>
          <a:p>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199" y="464470"/>
            <a:ext cx="8229600" cy="633599"/>
          </a:xfrm>
          <a:prstGeom prst="rect">
            <a:avLst/>
          </a:prstGeom>
        </p:spPr>
        <p:txBody>
          <a:bodyPr lIns="91425" tIns="91425" rIns="91425" bIns="91425" anchor="b" anchorCtr="0">
            <a:noAutofit/>
          </a:bodyPr>
          <a:lstStyle/>
          <a:p>
            <a:pPr>
              <a:buNone/>
            </a:pPr>
            <a:r>
              <a:rPr lang="en" dirty="0"/>
              <a:t>Scenario 1:</a:t>
            </a:r>
          </a:p>
        </p:txBody>
      </p:sp>
      <p:sp>
        <p:nvSpPr>
          <p:cNvPr id="84" name="Shape 84"/>
          <p:cNvSpPr txBox="1">
            <a:spLocks noGrp="1"/>
          </p:cNvSpPr>
          <p:nvPr>
            <p:ph type="body" idx="1"/>
          </p:nvPr>
        </p:nvSpPr>
        <p:spPr>
          <a:xfrm>
            <a:off x="457200" y="1168400"/>
            <a:ext cx="8229600" cy="5388900"/>
          </a:xfrm>
          <a:prstGeom prst="rect">
            <a:avLst/>
          </a:prstGeom>
        </p:spPr>
        <p:txBody>
          <a:bodyPr lIns="91425" tIns="91425" rIns="91425" bIns="91425" anchor="t" anchorCtr="0">
            <a:noAutofit/>
          </a:bodyPr>
          <a:lstStyle/>
          <a:p>
            <a:pPr>
              <a:buNone/>
            </a:pPr>
            <a:r>
              <a:rPr lang="en" sz="2800" dirty="0"/>
              <a:t>You teach Novel into Film. Students need to view each movie and read the novel. A student calculated that showing the movie in class is like asking students to pay for a $155 movie ticket. Students could get the movies from the </a:t>
            </a:r>
            <a:r>
              <a:rPr lang="en" sz="2800" dirty="0" smtClean="0"/>
              <a:t>library</a:t>
            </a:r>
            <a:r>
              <a:rPr lang="en-US" sz="2800" dirty="0" smtClean="0"/>
              <a:t>, but most find it inconvenient</a:t>
            </a:r>
            <a:r>
              <a:rPr lang="en" sz="2800" dirty="0" smtClean="0"/>
              <a:t>. </a:t>
            </a:r>
            <a:r>
              <a:rPr lang="en" sz="2800" dirty="0"/>
              <a:t>Netflix is not a reliable source - in the past you've asked students to buy Netflix streaming, only to have the movie pulled halfway through the semester. You think the TEACH Act should allow you to put the full length movie on Median, and restrict it to members of the class.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199" y="464470"/>
            <a:ext cx="8229600" cy="633599"/>
          </a:xfrm>
          <a:prstGeom prst="rect">
            <a:avLst/>
          </a:prstGeom>
        </p:spPr>
        <p:txBody>
          <a:bodyPr lIns="91425" tIns="91425" rIns="91425" bIns="91425" anchor="b" anchorCtr="0">
            <a:noAutofit/>
          </a:bodyPr>
          <a:lstStyle/>
          <a:p>
            <a:pPr>
              <a:buNone/>
            </a:pPr>
            <a:r>
              <a:rPr lang="en" dirty="0"/>
              <a:t>Scenario 1:</a:t>
            </a:r>
          </a:p>
        </p:txBody>
      </p:sp>
      <p:sp>
        <p:nvSpPr>
          <p:cNvPr id="84" name="Shape 84"/>
          <p:cNvSpPr txBox="1">
            <a:spLocks noGrp="1"/>
          </p:cNvSpPr>
          <p:nvPr>
            <p:ph type="body" idx="1"/>
          </p:nvPr>
        </p:nvSpPr>
        <p:spPr>
          <a:xfrm>
            <a:off x="457200" y="1168400"/>
            <a:ext cx="8229600" cy="2641600"/>
          </a:xfrm>
          <a:prstGeom prst="rect">
            <a:avLst/>
          </a:prstGeom>
        </p:spPr>
        <p:txBody>
          <a:bodyPr lIns="91425" tIns="91425" rIns="91425" bIns="91425" anchor="t" anchorCtr="0">
            <a:noAutofit/>
          </a:bodyPr>
          <a:lstStyle/>
          <a:p>
            <a:pPr>
              <a:buNone/>
            </a:pPr>
            <a:r>
              <a:rPr lang="en" sz="1800" dirty="0"/>
              <a:t>You teach Novel into Film. Students need to view each movie and read the novel. A student calculated that showing the movie in class is like asking students to pay for a $155 movie ticket. Students could get the movies from the </a:t>
            </a:r>
            <a:r>
              <a:rPr lang="en" sz="1800" dirty="0" smtClean="0"/>
              <a:t>library</a:t>
            </a:r>
            <a:r>
              <a:rPr lang="en-US" sz="1800" dirty="0" smtClean="0"/>
              <a:t>, but most find it inconvenient</a:t>
            </a:r>
            <a:r>
              <a:rPr lang="en" sz="1800" dirty="0" smtClean="0"/>
              <a:t>. </a:t>
            </a:r>
            <a:r>
              <a:rPr lang="en" sz="1800" dirty="0"/>
              <a:t>Netflix is not a reliable source - in the past you've asked students to buy Netflix streaming, only to have the movie pulled halfway through the semester. You think the TEACH Act should allow you to put the full length movie on Median, and restrict it to members of the class. </a:t>
            </a:r>
          </a:p>
        </p:txBody>
      </p:sp>
      <p:sp>
        <p:nvSpPr>
          <p:cNvPr id="7" name="TextBox 6"/>
          <p:cNvSpPr txBox="1"/>
          <p:nvPr/>
        </p:nvSpPr>
        <p:spPr>
          <a:xfrm>
            <a:off x="4699125" y="3962400"/>
            <a:ext cx="3608524" cy="2062103"/>
          </a:xfrm>
          <a:prstGeom prst="rect">
            <a:avLst/>
          </a:prstGeom>
          <a:noFill/>
        </p:spPr>
        <p:txBody>
          <a:bodyPr wrap="square" rtlCol="0">
            <a:spAutoFit/>
          </a:bodyPr>
          <a:lstStyle/>
          <a:p>
            <a:r>
              <a:rPr lang="en-US" sz="1600" b="1" dirty="0" smtClean="0"/>
              <a:t>What did you think?</a:t>
            </a:r>
          </a:p>
          <a:p>
            <a:endParaRPr lang="en-US" sz="1600" dirty="0"/>
          </a:p>
          <a:p>
            <a:r>
              <a:rPr lang="en-US" sz="1600" dirty="0" smtClean="0"/>
              <a:t>Text to 37607 or submit to </a:t>
            </a:r>
            <a:r>
              <a:rPr lang="en-US" sz="1600" dirty="0" smtClean="0">
                <a:hlinkClick r:id="rId3"/>
              </a:rPr>
              <a:t>http://PollEv.com</a:t>
            </a:r>
            <a:endParaRPr lang="en-US" sz="1600" dirty="0" smtClean="0"/>
          </a:p>
          <a:p>
            <a:endParaRPr lang="en-US" sz="1600" dirty="0"/>
          </a:p>
          <a:p>
            <a:r>
              <a:rPr lang="en-US" sz="1600" dirty="0" smtClean="0"/>
              <a:t>Leans TOWARD fair use: 792749</a:t>
            </a:r>
          </a:p>
          <a:p>
            <a:r>
              <a:rPr lang="en-US" sz="1600" dirty="0" smtClean="0"/>
              <a:t>Cannot assess: 792750</a:t>
            </a:r>
          </a:p>
          <a:p>
            <a:r>
              <a:rPr lang="en-US" sz="1600" dirty="0" smtClean="0"/>
              <a:t>Leans AWAY from fair use: 792751</a:t>
            </a:r>
            <a:endParaRPr lang="en-US" sz="1600" dirty="0"/>
          </a:p>
        </p:txBody>
      </p:sp>
      <p:sp>
        <p:nvSpPr>
          <p:cNvPr id="9" name="TextBox 8"/>
          <p:cNvSpPr txBox="1"/>
          <p:nvPr/>
        </p:nvSpPr>
        <p:spPr>
          <a:xfrm>
            <a:off x="1021899" y="3962400"/>
            <a:ext cx="3608524" cy="2062103"/>
          </a:xfrm>
          <a:prstGeom prst="rect">
            <a:avLst/>
          </a:prstGeom>
          <a:noFill/>
        </p:spPr>
        <p:txBody>
          <a:bodyPr wrap="square" rtlCol="0">
            <a:spAutoFit/>
          </a:bodyPr>
          <a:lstStyle/>
          <a:p>
            <a:r>
              <a:rPr lang="en-US" sz="1600" b="1" dirty="0" smtClean="0"/>
              <a:t>What did </a:t>
            </a:r>
            <a:r>
              <a:rPr lang="en-US" sz="1600" b="1" dirty="0" err="1" smtClean="0"/>
              <a:t>fairuse.emerson.edu</a:t>
            </a:r>
            <a:r>
              <a:rPr lang="en-US" sz="1600" b="1" dirty="0" smtClean="0"/>
              <a:t> say?</a:t>
            </a:r>
          </a:p>
          <a:p>
            <a:endParaRPr lang="en-US" sz="1600" dirty="0"/>
          </a:p>
          <a:p>
            <a:r>
              <a:rPr lang="en-US" sz="1600" dirty="0" smtClean="0"/>
              <a:t>Text to 37607 or submit to </a:t>
            </a:r>
            <a:r>
              <a:rPr lang="en-US" sz="1600" dirty="0" smtClean="0">
                <a:hlinkClick r:id="rId3"/>
              </a:rPr>
              <a:t>http://PollEv.com</a:t>
            </a:r>
            <a:endParaRPr lang="en-US" sz="1600" dirty="0" smtClean="0"/>
          </a:p>
          <a:p>
            <a:endParaRPr lang="en-US" sz="1600" dirty="0"/>
          </a:p>
          <a:p>
            <a:r>
              <a:rPr lang="en-US" sz="1600" dirty="0" smtClean="0"/>
              <a:t>Leans TOWARD fair use: 792752</a:t>
            </a:r>
          </a:p>
          <a:p>
            <a:r>
              <a:rPr lang="en-US" sz="1600" dirty="0" smtClean="0"/>
              <a:t>Cannot assess: 792753</a:t>
            </a:r>
          </a:p>
          <a:p>
            <a:r>
              <a:rPr lang="en-US" sz="1600" dirty="0" smtClean="0"/>
              <a:t>Leans AWAY from fair use: 792754</a:t>
            </a:r>
            <a:endParaRPr lang="en-US" sz="1600" dirty="0"/>
          </a:p>
        </p:txBody>
      </p:sp>
    </p:spTree>
    <p:extLst>
      <p:ext uri="{BB962C8B-B14F-4D97-AF65-F5344CB8AC3E}">
        <p14:creationId xmlns:p14="http://schemas.microsoft.com/office/powerpoint/2010/main" val="17891532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3-14 at 5.47.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0"/>
            <a:ext cx="9144000" cy="4815299"/>
          </a:xfrm>
          <a:prstGeom prst="rect">
            <a:avLst/>
          </a:prstGeom>
        </p:spPr>
      </p:pic>
    </p:spTree>
    <p:extLst>
      <p:ext uri="{BB962C8B-B14F-4D97-AF65-F5344CB8AC3E}">
        <p14:creationId xmlns:p14="http://schemas.microsoft.com/office/powerpoint/2010/main" val="2653253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3-14 at 5.48.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700"/>
            <a:ext cx="9144000" cy="4782857"/>
          </a:xfrm>
          <a:prstGeom prst="rect">
            <a:avLst/>
          </a:prstGeom>
        </p:spPr>
      </p:pic>
    </p:spTree>
    <p:extLst>
      <p:ext uri="{BB962C8B-B14F-4D97-AF65-F5344CB8AC3E}">
        <p14:creationId xmlns:p14="http://schemas.microsoft.com/office/powerpoint/2010/main" val="7955277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Scenario 2:</a:t>
            </a:r>
          </a:p>
        </p:txBody>
      </p:sp>
      <p:sp>
        <p:nvSpPr>
          <p:cNvPr id="90" name="Shape 9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a:buNone/>
            </a:pPr>
            <a:r>
              <a:rPr lang="en" dirty="0"/>
              <a:t>You teach History of Music. Your students need to hear samples of many different types of artists and musical styles. You have a pile of CDs. You want to take one song off each cd, digitize it and stream it. Students can access them outside of class to study for finals. Fair use?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199" y="464470"/>
            <a:ext cx="8229600" cy="633599"/>
          </a:xfrm>
          <a:prstGeom prst="rect">
            <a:avLst/>
          </a:prstGeom>
        </p:spPr>
        <p:txBody>
          <a:bodyPr lIns="91425" tIns="91425" rIns="91425" bIns="91425" anchor="b" anchorCtr="0">
            <a:noAutofit/>
          </a:bodyPr>
          <a:lstStyle/>
          <a:p>
            <a:pPr>
              <a:buNone/>
            </a:pPr>
            <a:r>
              <a:rPr lang="en" dirty="0"/>
              <a:t>Scenario </a:t>
            </a:r>
            <a:r>
              <a:rPr lang="en-US" dirty="0" smtClean="0"/>
              <a:t>2</a:t>
            </a:r>
            <a:r>
              <a:rPr lang="en" dirty="0" smtClean="0"/>
              <a:t>:</a:t>
            </a:r>
            <a:endParaRPr lang="en" dirty="0"/>
          </a:p>
        </p:txBody>
      </p:sp>
      <p:sp>
        <p:nvSpPr>
          <p:cNvPr id="84" name="Shape 84"/>
          <p:cNvSpPr txBox="1">
            <a:spLocks noGrp="1"/>
          </p:cNvSpPr>
          <p:nvPr>
            <p:ph type="body" idx="1"/>
          </p:nvPr>
        </p:nvSpPr>
        <p:spPr>
          <a:xfrm>
            <a:off x="457200" y="1168400"/>
            <a:ext cx="8229600" cy="2641600"/>
          </a:xfrm>
          <a:prstGeom prst="rect">
            <a:avLst/>
          </a:prstGeom>
        </p:spPr>
        <p:txBody>
          <a:bodyPr lIns="91425" tIns="91425" rIns="91425" bIns="91425" anchor="t" anchorCtr="0">
            <a:noAutofit/>
          </a:bodyPr>
          <a:lstStyle/>
          <a:p>
            <a:pPr>
              <a:buNone/>
            </a:pPr>
            <a:r>
              <a:rPr lang="en" sz="2400" dirty="0"/>
              <a:t>You teach History of Music. Your students need to hear samples of many different types of artists and musical styles. You have a pile of CDs. You want to take one song off each cd, digitize it and stream it. Students can access them outside of class to study for finals. Fair use?</a:t>
            </a:r>
          </a:p>
        </p:txBody>
      </p:sp>
      <p:sp>
        <p:nvSpPr>
          <p:cNvPr id="7" name="TextBox 6"/>
          <p:cNvSpPr txBox="1"/>
          <p:nvPr/>
        </p:nvSpPr>
        <p:spPr>
          <a:xfrm>
            <a:off x="4699125" y="3962400"/>
            <a:ext cx="3608524" cy="2062103"/>
          </a:xfrm>
          <a:prstGeom prst="rect">
            <a:avLst/>
          </a:prstGeom>
          <a:noFill/>
        </p:spPr>
        <p:txBody>
          <a:bodyPr wrap="square" rtlCol="0">
            <a:spAutoFit/>
          </a:bodyPr>
          <a:lstStyle/>
          <a:p>
            <a:r>
              <a:rPr lang="en-US" sz="1600" b="1" dirty="0" smtClean="0"/>
              <a:t>What did you think?</a:t>
            </a:r>
          </a:p>
          <a:p>
            <a:endParaRPr lang="en-US" sz="1600" dirty="0"/>
          </a:p>
          <a:p>
            <a:r>
              <a:rPr lang="en-US" sz="1600" dirty="0" smtClean="0"/>
              <a:t>Text to 37607 or submit to </a:t>
            </a:r>
            <a:r>
              <a:rPr lang="en-US" sz="1600" dirty="0" smtClean="0">
                <a:hlinkClick r:id="rId3"/>
              </a:rPr>
              <a:t>http://PollEv.com</a:t>
            </a:r>
            <a:endParaRPr lang="en-US" sz="1600" dirty="0" smtClean="0"/>
          </a:p>
          <a:p>
            <a:endParaRPr lang="en-US" sz="1600" dirty="0"/>
          </a:p>
          <a:p>
            <a:r>
              <a:rPr lang="en-US" sz="1600" dirty="0" smtClean="0"/>
              <a:t>Leans TOWARD fair use: 792848</a:t>
            </a:r>
          </a:p>
          <a:p>
            <a:r>
              <a:rPr lang="en-US" sz="1600" dirty="0" smtClean="0"/>
              <a:t>Cannot assess: 792849</a:t>
            </a:r>
          </a:p>
          <a:p>
            <a:r>
              <a:rPr lang="en-US" sz="1600" dirty="0" smtClean="0"/>
              <a:t>Leans AWAY from fair use: 792840</a:t>
            </a:r>
            <a:endParaRPr lang="en-US" sz="1600" dirty="0"/>
          </a:p>
        </p:txBody>
      </p:sp>
      <p:sp>
        <p:nvSpPr>
          <p:cNvPr id="9" name="TextBox 8"/>
          <p:cNvSpPr txBox="1"/>
          <p:nvPr/>
        </p:nvSpPr>
        <p:spPr>
          <a:xfrm>
            <a:off x="1021899" y="3962400"/>
            <a:ext cx="3608524" cy="2062103"/>
          </a:xfrm>
          <a:prstGeom prst="rect">
            <a:avLst/>
          </a:prstGeom>
          <a:noFill/>
        </p:spPr>
        <p:txBody>
          <a:bodyPr wrap="square" rtlCol="0">
            <a:spAutoFit/>
          </a:bodyPr>
          <a:lstStyle/>
          <a:p>
            <a:r>
              <a:rPr lang="en-US" sz="1600" b="1" dirty="0" smtClean="0"/>
              <a:t>What did </a:t>
            </a:r>
            <a:r>
              <a:rPr lang="en-US" sz="1600" b="1" dirty="0" err="1" smtClean="0"/>
              <a:t>fairuse.emerson.edu</a:t>
            </a:r>
            <a:r>
              <a:rPr lang="en-US" sz="1600" b="1" dirty="0" smtClean="0"/>
              <a:t> say?</a:t>
            </a:r>
          </a:p>
          <a:p>
            <a:endParaRPr lang="en-US" sz="1600" dirty="0"/>
          </a:p>
          <a:p>
            <a:r>
              <a:rPr lang="en-US" sz="1600" dirty="0" smtClean="0"/>
              <a:t>Text to 37607 or submit to </a:t>
            </a:r>
            <a:r>
              <a:rPr lang="en-US" sz="1600" dirty="0" smtClean="0">
                <a:hlinkClick r:id="rId3"/>
              </a:rPr>
              <a:t>http://PollEv.com</a:t>
            </a:r>
            <a:endParaRPr lang="en-US" sz="1600" dirty="0" smtClean="0"/>
          </a:p>
          <a:p>
            <a:endParaRPr lang="en-US" sz="1600" dirty="0"/>
          </a:p>
          <a:p>
            <a:r>
              <a:rPr lang="en-US" sz="1600" dirty="0" smtClean="0"/>
              <a:t>Leans TOWARD fair use: 792841</a:t>
            </a:r>
          </a:p>
          <a:p>
            <a:r>
              <a:rPr lang="en-US" sz="1600" dirty="0" smtClean="0"/>
              <a:t>Cannot assess: 792842</a:t>
            </a:r>
          </a:p>
          <a:p>
            <a:r>
              <a:rPr lang="en-US" sz="1600" dirty="0" smtClean="0"/>
              <a:t>Leans AWAY from fair use: 792843</a:t>
            </a:r>
            <a:endParaRPr lang="en-US" sz="1600" dirty="0"/>
          </a:p>
        </p:txBody>
      </p:sp>
    </p:spTree>
    <p:extLst>
      <p:ext uri="{BB962C8B-B14F-4D97-AF65-F5344CB8AC3E}">
        <p14:creationId xmlns:p14="http://schemas.microsoft.com/office/powerpoint/2010/main" val="412708878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3-14 at 5.50.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0"/>
            <a:ext cx="9144000" cy="4819693"/>
          </a:xfrm>
          <a:prstGeom prst="rect">
            <a:avLst/>
          </a:prstGeom>
        </p:spPr>
      </p:pic>
    </p:spTree>
    <p:extLst>
      <p:ext uri="{BB962C8B-B14F-4D97-AF65-F5344CB8AC3E}">
        <p14:creationId xmlns:p14="http://schemas.microsoft.com/office/powerpoint/2010/main" val="28836364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3-14 at 5.50.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1400"/>
            <a:ext cx="9144000" cy="4767649"/>
          </a:xfrm>
          <a:prstGeom prst="rect">
            <a:avLst/>
          </a:prstGeom>
        </p:spPr>
      </p:pic>
    </p:spTree>
    <p:extLst>
      <p:ext uri="{BB962C8B-B14F-4D97-AF65-F5344CB8AC3E}">
        <p14:creationId xmlns:p14="http://schemas.microsoft.com/office/powerpoint/2010/main" val="28836364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857500"/>
            <a:ext cx="8229600" cy="1143000"/>
          </a:xfrm>
          <a:prstGeom prst="rect">
            <a:avLst/>
          </a:prstGeom>
        </p:spPr>
        <p:txBody>
          <a:bodyPr lIns="91425" tIns="91425" rIns="91425" bIns="91425" anchor="b" anchorCtr="0">
            <a:noAutofit/>
          </a:bodyPr>
          <a:lstStyle/>
          <a:p>
            <a:pPr algn="ctr">
              <a:buNone/>
            </a:pPr>
            <a:r>
              <a:rPr lang="en" sz="4800"/>
              <a:t>Problem: Fair Use is complicated.</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Scenario 3:</a:t>
            </a:r>
          </a:p>
        </p:txBody>
      </p:sp>
      <p:sp>
        <p:nvSpPr>
          <p:cNvPr id="96" name="Shape 9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a:buNone/>
            </a:pPr>
            <a:r>
              <a:rPr lang="en" dirty="0"/>
              <a:t>You teach the History of World Drama. You usually show a performance of a Lysistrata in the original Greek. It was performed in 1965, and is not available streaming or for sale. The library owns a VHS copy, and it is deteriorating. Is it okay to digitize it and stream it to students?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199" y="464470"/>
            <a:ext cx="8229600" cy="633599"/>
          </a:xfrm>
          <a:prstGeom prst="rect">
            <a:avLst/>
          </a:prstGeom>
        </p:spPr>
        <p:txBody>
          <a:bodyPr lIns="91425" tIns="91425" rIns="91425" bIns="91425" anchor="b" anchorCtr="0">
            <a:noAutofit/>
          </a:bodyPr>
          <a:lstStyle/>
          <a:p>
            <a:pPr>
              <a:buNone/>
            </a:pPr>
            <a:r>
              <a:rPr lang="en" dirty="0"/>
              <a:t>Scenario </a:t>
            </a:r>
            <a:r>
              <a:rPr lang="en-US" dirty="0" smtClean="0"/>
              <a:t>3</a:t>
            </a:r>
            <a:r>
              <a:rPr lang="en" dirty="0" smtClean="0"/>
              <a:t>:</a:t>
            </a:r>
            <a:endParaRPr lang="en" dirty="0"/>
          </a:p>
        </p:txBody>
      </p:sp>
      <p:sp>
        <p:nvSpPr>
          <p:cNvPr id="84" name="Shape 84"/>
          <p:cNvSpPr txBox="1">
            <a:spLocks noGrp="1"/>
          </p:cNvSpPr>
          <p:nvPr>
            <p:ph type="body" idx="1"/>
          </p:nvPr>
        </p:nvSpPr>
        <p:spPr>
          <a:xfrm>
            <a:off x="457200" y="1168400"/>
            <a:ext cx="8229600" cy="2641600"/>
          </a:xfrm>
          <a:prstGeom prst="rect">
            <a:avLst/>
          </a:prstGeom>
        </p:spPr>
        <p:txBody>
          <a:bodyPr lIns="91425" tIns="91425" rIns="91425" bIns="91425" anchor="t" anchorCtr="0">
            <a:noAutofit/>
          </a:bodyPr>
          <a:lstStyle/>
          <a:p>
            <a:pPr>
              <a:buNone/>
            </a:pPr>
            <a:r>
              <a:rPr lang="en" sz="2400" dirty="0"/>
              <a:t>You teach the History of World Drama. You usually show a performance of a Lysistrata in the original Greek. It was performed in 1965, and is not available streaming or for sale. The library owns a VHS copy, and it is deteriorating. Is it okay to digitize it and stream it to students?</a:t>
            </a:r>
          </a:p>
        </p:txBody>
      </p:sp>
      <p:sp>
        <p:nvSpPr>
          <p:cNvPr id="7" name="TextBox 6"/>
          <p:cNvSpPr txBox="1"/>
          <p:nvPr/>
        </p:nvSpPr>
        <p:spPr>
          <a:xfrm>
            <a:off x="4699125" y="3962400"/>
            <a:ext cx="3608524" cy="2062103"/>
          </a:xfrm>
          <a:prstGeom prst="rect">
            <a:avLst/>
          </a:prstGeom>
          <a:noFill/>
        </p:spPr>
        <p:txBody>
          <a:bodyPr wrap="square" rtlCol="0">
            <a:spAutoFit/>
          </a:bodyPr>
          <a:lstStyle/>
          <a:p>
            <a:r>
              <a:rPr lang="en-US" sz="1600" b="1" dirty="0" smtClean="0"/>
              <a:t>What did you think?</a:t>
            </a:r>
          </a:p>
          <a:p>
            <a:endParaRPr lang="en-US" sz="1600" dirty="0"/>
          </a:p>
          <a:p>
            <a:r>
              <a:rPr lang="en-US" sz="1600" dirty="0" smtClean="0"/>
              <a:t>Text to 37607 or submit to </a:t>
            </a:r>
            <a:r>
              <a:rPr lang="en-US" sz="1600" dirty="0" smtClean="0">
                <a:hlinkClick r:id="rId3"/>
              </a:rPr>
              <a:t>http://PollEv.com</a:t>
            </a:r>
            <a:endParaRPr lang="en-US" sz="1600" dirty="0" smtClean="0"/>
          </a:p>
          <a:p>
            <a:endParaRPr lang="en-US" sz="1600" dirty="0"/>
          </a:p>
          <a:p>
            <a:r>
              <a:rPr lang="en-US" sz="1600" dirty="0" smtClean="0"/>
              <a:t>Leans TOWARD fair use: 792863</a:t>
            </a:r>
          </a:p>
          <a:p>
            <a:r>
              <a:rPr lang="en-US" sz="1600" dirty="0" smtClean="0"/>
              <a:t>Cannot assess: 792864</a:t>
            </a:r>
          </a:p>
          <a:p>
            <a:r>
              <a:rPr lang="en-US" sz="1600" dirty="0" smtClean="0"/>
              <a:t>Leans AWAY from fair use: 792865</a:t>
            </a:r>
            <a:endParaRPr lang="en-US" sz="1600" dirty="0"/>
          </a:p>
        </p:txBody>
      </p:sp>
      <p:sp>
        <p:nvSpPr>
          <p:cNvPr id="9" name="TextBox 8"/>
          <p:cNvSpPr txBox="1"/>
          <p:nvPr/>
        </p:nvSpPr>
        <p:spPr>
          <a:xfrm>
            <a:off x="1021899" y="3962400"/>
            <a:ext cx="3608524" cy="2062103"/>
          </a:xfrm>
          <a:prstGeom prst="rect">
            <a:avLst/>
          </a:prstGeom>
          <a:noFill/>
        </p:spPr>
        <p:txBody>
          <a:bodyPr wrap="square" rtlCol="0">
            <a:spAutoFit/>
          </a:bodyPr>
          <a:lstStyle/>
          <a:p>
            <a:r>
              <a:rPr lang="en-US" sz="1600" b="1" dirty="0" smtClean="0"/>
              <a:t>What did </a:t>
            </a:r>
            <a:r>
              <a:rPr lang="en-US" sz="1600" b="1" dirty="0" err="1" smtClean="0"/>
              <a:t>fairuse.emerson.edu</a:t>
            </a:r>
            <a:r>
              <a:rPr lang="en-US" sz="1600" b="1" dirty="0" smtClean="0"/>
              <a:t> say?</a:t>
            </a:r>
          </a:p>
          <a:p>
            <a:endParaRPr lang="en-US" sz="1600" dirty="0"/>
          </a:p>
          <a:p>
            <a:r>
              <a:rPr lang="en-US" sz="1600" dirty="0" smtClean="0"/>
              <a:t>Text to 37607 or submit to </a:t>
            </a:r>
            <a:r>
              <a:rPr lang="en-US" sz="1600" dirty="0" smtClean="0">
                <a:hlinkClick r:id="rId3"/>
              </a:rPr>
              <a:t>http://PollEv.com</a:t>
            </a:r>
            <a:endParaRPr lang="en-US" sz="1600" dirty="0" smtClean="0"/>
          </a:p>
          <a:p>
            <a:endParaRPr lang="en-US" sz="1600" dirty="0"/>
          </a:p>
          <a:p>
            <a:r>
              <a:rPr lang="en-US" sz="1600" dirty="0" smtClean="0"/>
              <a:t>Leans TOWARD fair use: 792860</a:t>
            </a:r>
          </a:p>
          <a:p>
            <a:r>
              <a:rPr lang="en-US" sz="1600" dirty="0" smtClean="0"/>
              <a:t>Cannot assess: 792861</a:t>
            </a:r>
          </a:p>
          <a:p>
            <a:r>
              <a:rPr lang="en-US" sz="1600" dirty="0" smtClean="0"/>
              <a:t>Leans AWAY from fair use: 792862</a:t>
            </a:r>
            <a:endParaRPr lang="en-US" sz="1600" dirty="0"/>
          </a:p>
        </p:txBody>
      </p:sp>
    </p:spTree>
    <p:extLst>
      <p:ext uri="{BB962C8B-B14F-4D97-AF65-F5344CB8AC3E}">
        <p14:creationId xmlns:p14="http://schemas.microsoft.com/office/powerpoint/2010/main" val="172100528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3-14 at 5.51.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700"/>
            <a:ext cx="9144000" cy="4799566"/>
          </a:xfrm>
          <a:prstGeom prst="rect">
            <a:avLst/>
          </a:prstGeom>
        </p:spPr>
      </p:pic>
    </p:spTree>
    <p:extLst>
      <p:ext uri="{BB962C8B-B14F-4D97-AF65-F5344CB8AC3E}">
        <p14:creationId xmlns:p14="http://schemas.microsoft.com/office/powerpoint/2010/main" val="30547614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3-14 at 5.52.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3300"/>
            <a:ext cx="9144000" cy="4831773"/>
          </a:xfrm>
          <a:prstGeom prst="rect">
            <a:avLst/>
          </a:prstGeom>
        </p:spPr>
      </p:pic>
    </p:spTree>
    <p:extLst>
      <p:ext uri="{BB962C8B-B14F-4D97-AF65-F5344CB8AC3E}">
        <p14:creationId xmlns:p14="http://schemas.microsoft.com/office/powerpoint/2010/main" val="30547614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182254"/>
            <a:ext cx="8229600" cy="854399"/>
          </a:xfrm>
          <a:prstGeom prst="rect">
            <a:avLst/>
          </a:prstGeom>
        </p:spPr>
        <p:txBody>
          <a:bodyPr lIns="91425" tIns="91425" rIns="91425" bIns="91425" anchor="b" anchorCtr="0">
            <a:noAutofit/>
          </a:bodyPr>
          <a:lstStyle/>
          <a:p>
            <a:pPr>
              <a:buNone/>
            </a:pPr>
            <a:r>
              <a:rPr lang="en"/>
              <a:t>Scenario 4:</a:t>
            </a:r>
          </a:p>
        </p:txBody>
      </p:sp>
      <p:sp>
        <p:nvSpPr>
          <p:cNvPr id="102" name="Shape 102"/>
          <p:cNvSpPr txBox="1">
            <a:spLocks noGrp="1"/>
          </p:cNvSpPr>
          <p:nvPr>
            <p:ph type="body" idx="1"/>
          </p:nvPr>
        </p:nvSpPr>
        <p:spPr>
          <a:xfrm>
            <a:off x="457200" y="990600"/>
            <a:ext cx="8229600" cy="5521199"/>
          </a:xfrm>
          <a:prstGeom prst="rect">
            <a:avLst/>
          </a:prstGeom>
        </p:spPr>
        <p:txBody>
          <a:bodyPr lIns="91425" tIns="91425" rIns="91425" bIns="91425" anchor="t" anchorCtr="0">
            <a:noAutofit/>
          </a:bodyPr>
          <a:lstStyle/>
          <a:p>
            <a:pPr lvl="0" rtl="0">
              <a:buNone/>
            </a:pPr>
            <a:r>
              <a:rPr lang="en" sz="2800" dirty="0"/>
              <a:t>You teach a seminar on the narrative structure of Lost. Assignments are things like "examine the performance of Michael Emerson over the course of the series", or "how does location play into the narrative?" You feel that students need to have the entire work. Buying it costs ~ $200, whether on DVD or streaming. The library has one copy, but that's not enough for all 25 students. A student wrote on your evaluation that you are "encouraging torrenting". Is it okay to break the DRM and stream all 81 hours for the students?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199" y="464470"/>
            <a:ext cx="8229600" cy="633599"/>
          </a:xfrm>
          <a:prstGeom prst="rect">
            <a:avLst/>
          </a:prstGeom>
        </p:spPr>
        <p:txBody>
          <a:bodyPr lIns="91425" tIns="91425" rIns="91425" bIns="91425" anchor="b" anchorCtr="0">
            <a:noAutofit/>
          </a:bodyPr>
          <a:lstStyle/>
          <a:p>
            <a:pPr>
              <a:buNone/>
            </a:pPr>
            <a:r>
              <a:rPr lang="en" dirty="0"/>
              <a:t>Scenario </a:t>
            </a:r>
            <a:r>
              <a:rPr lang="en-US" dirty="0" smtClean="0"/>
              <a:t>4</a:t>
            </a:r>
            <a:r>
              <a:rPr lang="en" dirty="0" smtClean="0"/>
              <a:t>:</a:t>
            </a:r>
            <a:endParaRPr lang="en" dirty="0"/>
          </a:p>
        </p:txBody>
      </p:sp>
      <p:sp>
        <p:nvSpPr>
          <p:cNvPr id="84" name="Shape 84"/>
          <p:cNvSpPr txBox="1">
            <a:spLocks noGrp="1"/>
          </p:cNvSpPr>
          <p:nvPr>
            <p:ph type="body" idx="1"/>
          </p:nvPr>
        </p:nvSpPr>
        <p:spPr>
          <a:xfrm>
            <a:off x="457200" y="1168400"/>
            <a:ext cx="8229600" cy="2641600"/>
          </a:xfrm>
          <a:prstGeom prst="rect">
            <a:avLst/>
          </a:prstGeom>
        </p:spPr>
        <p:txBody>
          <a:bodyPr lIns="91425" tIns="91425" rIns="91425" bIns="91425" anchor="t" anchorCtr="0">
            <a:noAutofit/>
          </a:bodyPr>
          <a:lstStyle/>
          <a:p>
            <a:pPr lvl="0">
              <a:buNone/>
            </a:pPr>
            <a:r>
              <a:rPr lang="en" sz="1800" dirty="0"/>
              <a:t>You teach a seminar on the narrative structure of Lost. Assignments are things like "examine the performance of Michael Emerson over the course of the series", or "how does location play into the narrative?" You feel that students need to have the entire work. Buying it costs ~ $200, whether on DVD or streaming. The library has one copy, but that's not enough for all 25 students. A student wrote on your evaluation that you are "encouraging torrenting". Is it okay to break the DRM and stream all 81 hours for the students?</a:t>
            </a:r>
          </a:p>
        </p:txBody>
      </p:sp>
      <p:sp>
        <p:nvSpPr>
          <p:cNvPr id="7" name="TextBox 6"/>
          <p:cNvSpPr txBox="1"/>
          <p:nvPr/>
        </p:nvSpPr>
        <p:spPr>
          <a:xfrm>
            <a:off x="4699125" y="3962400"/>
            <a:ext cx="3608524" cy="2062103"/>
          </a:xfrm>
          <a:prstGeom prst="rect">
            <a:avLst/>
          </a:prstGeom>
          <a:noFill/>
        </p:spPr>
        <p:txBody>
          <a:bodyPr wrap="square" rtlCol="0">
            <a:spAutoFit/>
          </a:bodyPr>
          <a:lstStyle/>
          <a:p>
            <a:r>
              <a:rPr lang="en-US" sz="1600" b="1" dirty="0" smtClean="0"/>
              <a:t>What did you think?</a:t>
            </a:r>
          </a:p>
          <a:p>
            <a:endParaRPr lang="en-US" sz="1600" dirty="0"/>
          </a:p>
          <a:p>
            <a:r>
              <a:rPr lang="en-US" sz="1600" dirty="0" smtClean="0"/>
              <a:t>Text to 37607 or submit to </a:t>
            </a:r>
            <a:r>
              <a:rPr lang="en-US" sz="1600" dirty="0" smtClean="0">
                <a:hlinkClick r:id="rId3"/>
              </a:rPr>
              <a:t>http://PollEv.com</a:t>
            </a:r>
            <a:endParaRPr lang="en-US" sz="1600" dirty="0" smtClean="0"/>
          </a:p>
          <a:p>
            <a:endParaRPr lang="en-US" sz="1600" dirty="0"/>
          </a:p>
          <a:p>
            <a:r>
              <a:rPr lang="en-US" sz="1600" dirty="0" smtClean="0"/>
              <a:t>Leans TOWARD fair use: 792878</a:t>
            </a:r>
          </a:p>
          <a:p>
            <a:r>
              <a:rPr lang="en-US" sz="1600" dirty="0" smtClean="0"/>
              <a:t>Cannot assess: 792879</a:t>
            </a:r>
          </a:p>
          <a:p>
            <a:r>
              <a:rPr lang="en-US" sz="1600" dirty="0" smtClean="0"/>
              <a:t>Leans AWAY from fair use: 792880</a:t>
            </a:r>
            <a:endParaRPr lang="en-US" sz="1600" dirty="0"/>
          </a:p>
        </p:txBody>
      </p:sp>
      <p:sp>
        <p:nvSpPr>
          <p:cNvPr id="9" name="TextBox 8"/>
          <p:cNvSpPr txBox="1"/>
          <p:nvPr/>
        </p:nvSpPr>
        <p:spPr>
          <a:xfrm>
            <a:off x="1021899" y="3962400"/>
            <a:ext cx="3608524" cy="2062103"/>
          </a:xfrm>
          <a:prstGeom prst="rect">
            <a:avLst/>
          </a:prstGeom>
          <a:noFill/>
        </p:spPr>
        <p:txBody>
          <a:bodyPr wrap="square" rtlCol="0">
            <a:spAutoFit/>
          </a:bodyPr>
          <a:lstStyle/>
          <a:p>
            <a:r>
              <a:rPr lang="en-US" sz="1600" b="1" dirty="0" smtClean="0"/>
              <a:t>What did </a:t>
            </a:r>
            <a:r>
              <a:rPr lang="en-US" sz="1600" b="1" dirty="0" err="1" smtClean="0"/>
              <a:t>fairuse.emerson.edu</a:t>
            </a:r>
            <a:r>
              <a:rPr lang="en-US" sz="1600" b="1" dirty="0" smtClean="0"/>
              <a:t> say?</a:t>
            </a:r>
          </a:p>
          <a:p>
            <a:endParaRPr lang="en-US" sz="1600" dirty="0"/>
          </a:p>
          <a:p>
            <a:r>
              <a:rPr lang="en-US" sz="1600" dirty="0" smtClean="0"/>
              <a:t>Text to 37607 or submit to </a:t>
            </a:r>
            <a:r>
              <a:rPr lang="en-US" sz="1600" dirty="0" smtClean="0">
                <a:hlinkClick r:id="rId3"/>
              </a:rPr>
              <a:t>http://PollEv.com</a:t>
            </a:r>
            <a:endParaRPr lang="en-US" sz="1600" dirty="0" smtClean="0"/>
          </a:p>
          <a:p>
            <a:endParaRPr lang="en-US" sz="1600" dirty="0"/>
          </a:p>
          <a:p>
            <a:r>
              <a:rPr lang="en-US" sz="1600" dirty="0" smtClean="0"/>
              <a:t>Leans TOWARD fair use: 792765</a:t>
            </a:r>
          </a:p>
          <a:p>
            <a:r>
              <a:rPr lang="en-US" sz="1600" dirty="0" smtClean="0"/>
              <a:t>Cannot assess: 792766</a:t>
            </a:r>
          </a:p>
          <a:p>
            <a:r>
              <a:rPr lang="en-US" sz="1600" dirty="0" smtClean="0"/>
              <a:t>Leans AWAY from fair use: 792877</a:t>
            </a:r>
            <a:endParaRPr lang="en-US" sz="1600" dirty="0"/>
          </a:p>
        </p:txBody>
      </p:sp>
    </p:spTree>
    <p:extLst>
      <p:ext uri="{BB962C8B-B14F-4D97-AF65-F5344CB8AC3E}">
        <p14:creationId xmlns:p14="http://schemas.microsoft.com/office/powerpoint/2010/main" val="172100528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3-14 at 5.53.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700"/>
            <a:ext cx="9144000" cy="4784290"/>
          </a:xfrm>
          <a:prstGeom prst="rect">
            <a:avLst/>
          </a:prstGeom>
        </p:spPr>
      </p:pic>
    </p:spTree>
    <p:extLst>
      <p:ext uri="{BB962C8B-B14F-4D97-AF65-F5344CB8AC3E}">
        <p14:creationId xmlns:p14="http://schemas.microsoft.com/office/powerpoint/2010/main" val="30547614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3-14 at 5.54.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700"/>
            <a:ext cx="9144000" cy="4794646"/>
          </a:xfrm>
          <a:prstGeom prst="rect">
            <a:avLst/>
          </a:prstGeom>
        </p:spPr>
      </p:pic>
    </p:spTree>
    <p:extLst>
      <p:ext uri="{BB962C8B-B14F-4D97-AF65-F5344CB8AC3E}">
        <p14:creationId xmlns:p14="http://schemas.microsoft.com/office/powerpoint/2010/main" val="30547614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sz="4800"/>
              <a:t>Resources:</a:t>
            </a:r>
          </a:p>
        </p:txBody>
      </p:sp>
      <p:sp>
        <p:nvSpPr>
          <p:cNvPr id="108" name="Shape 10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u="sng">
                <a:solidFill>
                  <a:schemeClr val="hlink"/>
                </a:solidFill>
                <a:hlinkClick r:id="rId3"/>
              </a:rPr>
              <a:t>fairuse@github</a:t>
            </a:r>
            <a:r>
              <a:rPr lang="en"/>
              <a:t> </a:t>
            </a:r>
          </a:p>
          <a:p>
            <a:pPr marL="457200" lvl="0" indent="-419100" rtl="0">
              <a:buClr>
                <a:schemeClr val="dk1"/>
              </a:buClr>
              <a:buSzPct val="166666"/>
              <a:buFont typeface="Arial"/>
              <a:buChar char="•"/>
            </a:pPr>
            <a:r>
              <a:rPr lang="en" u="sng">
                <a:solidFill>
                  <a:schemeClr val="hlink"/>
                </a:solidFill>
                <a:hlinkClick r:id="rId4"/>
              </a:rPr>
              <a:t>ALA's Fair Use Evaluator</a:t>
            </a:r>
          </a:p>
          <a:p>
            <a:pPr marL="457200" lvl="0" indent="-419100" rtl="0">
              <a:buClr>
                <a:schemeClr val="dk1"/>
              </a:buClr>
              <a:buSzPct val="166666"/>
              <a:buFont typeface="Arial"/>
              <a:buChar char="•"/>
            </a:pPr>
            <a:r>
              <a:rPr lang="en" u="sng">
                <a:solidFill>
                  <a:schemeClr val="hlink"/>
                </a:solidFill>
                <a:hlinkClick r:id="rId5"/>
              </a:rPr>
              <a:t>median.emerson.edu</a:t>
            </a:r>
          </a:p>
          <a:p>
            <a:pPr marL="457200" lvl="0" indent="-419100">
              <a:buClr>
                <a:schemeClr val="dk1"/>
              </a:buClr>
              <a:buSzPct val="166666"/>
              <a:buFont typeface="Arial"/>
              <a:buChar char="•"/>
            </a:pPr>
            <a:r>
              <a:rPr lang="en" u="sng">
                <a:solidFill>
                  <a:schemeClr val="hlink"/>
                </a:solidFill>
                <a:hlinkClick r:id="rId6"/>
              </a:rPr>
              <a:t>Median's transcoding farm @ github</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857500"/>
            <a:ext cx="8229600" cy="1143000"/>
          </a:xfrm>
          <a:prstGeom prst="rect">
            <a:avLst/>
          </a:prstGeom>
        </p:spPr>
        <p:txBody>
          <a:bodyPr lIns="91425" tIns="91425" rIns="91425" bIns="91425" anchor="b" anchorCtr="0">
            <a:noAutofit/>
          </a:bodyPr>
          <a:lstStyle/>
          <a:p>
            <a:pPr algn="ctr">
              <a:buNone/>
            </a:pPr>
            <a:r>
              <a:rPr lang="en" sz="4800"/>
              <a:t>Library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857500"/>
            <a:ext cx="8229600" cy="1143000"/>
          </a:xfrm>
          <a:prstGeom prst="rect">
            <a:avLst/>
          </a:prstGeom>
        </p:spPr>
        <p:txBody>
          <a:bodyPr lIns="91425" tIns="91425" rIns="91425" bIns="91425" anchor="b" anchorCtr="0">
            <a:noAutofit/>
          </a:bodyPr>
          <a:lstStyle/>
          <a:p>
            <a:pPr algn="ctr">
              <a:buNone/>
            </a:pPr>
            <a:r>
              <a:rPr lang="en" sz="4800"/>
              <a:t>Media Services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583800" y="2857500"/>
            <a:ext cx="8229600" cy="1143000"/>
          </a:xfrm>
          <a:prstGeom prst="rect">
            <a:avLst/>
          </a:prstGeom>
        </p:spPr>
        <p:txBody>
          <a:bodyPr lIns="91425" tIns="91425" rIns="91425" bIns="91425" anchor="b" anchorCtr="0">
            <a:noAutofit/>
          </a:bodyPr>
          <a:lstStyle/>
          <a:p>
            <a:pPr algn="ctr">
              <a:buNone/>
            </a:pPr>
            <a:r>
              <a:rPr lang="en" sz="4800"/>
              <a:t>IT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p:nvPr/>
        </p:nvSpPr>
        <p:spPr>
          <a:xfrm>
            <a:off x="2186169" y="179752"/>
            <a:ext cx="4540687" cy="6525846"/>
          </a:xfrm>
          <a:prstGeom prst="rect">
            <a:avLst/>
          </a:prstGeom>
          <a:blipFill>
            <a:blip r:embed="rId3"/>
            <a:stretch>
              <a:fillRect/>
            </a:stretch>
          </a:blipFill>
          <a:ln>
            <a:noFill/>
          </a:ln>
        </p:spPr>
        <p:txBody>
          <a:bodyPr/>
          <a:lstStyle/>
          <a:p>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857500"/>
            <a:ext cx="8229600" cy="1143000"/>
          </a:xfrm>
          <a:prstGeom prst="rect">
            <a:avLst/>
          </a:prstGeom>
        </p:spPr>
        <p:txBody>
          <a:bodyPr lIns="91425" tIns="91425" rIns="91425" bIns="91425" anchor="b" anchorCtr="0">
            <a:noAutofit/>
          </a:bodyPr>
          <a:lstStyle/>
          <a:p>
            <a:pPr algn="ctr">
              <a:buNone/>
            </a:pPr>
            <a:r>
              <a:rPr lang="en" sz="4800"/>
              <a:t>Instructional Technology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09750"/>
            <a:ext cx="8229600" cy="3267300"/>
          </a:xfrm>
          <a:prstGeom prst="rect">
            <a:avLst/>
          </a:prstGeom>
        </p:spPr>
        <p:txBody>
          <a:bodyPr lIns="91425" tIns="91425" rIns="91425" bIns="91425" anchor="b" anchorCtr="0">
            <a:noAutofit/>
          </a:bodyPr>
          <a:lstStyle/>
          <a:p>
            <a:pPr lvl="0" algn="ctr" rtl="0">
              <a:buNone/>
            </a:pPr>
            <a:r>
              <a:rPr lang="en" sz="4800"/>
              <a:t>How do we speak with a consistent voice? </a:t>
            </a:r>
          </a:p>
          <a:p>
            <a:endParaRPr lang="en" sz="4800"/>
          </a:p>
          <a:p>
            <a:pPr algn="ctr">
              <a:buNone/>
            </a:pPr>
            <a:r>
              <a:rPr lang="en" sz="4800"/>
              <a:t>How do we involve faculty members to take responsibility for making copyright decisions?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sz="4800"/>
              <a:t>"Solutions":</a:t>
            </a:r>
          </a:p>
        </p:txBody>
      </p:sp>
      <p:sp>
        <p:nvSpPr>
          <p:cNvPr id="66" name="Shape 66"/>
          <p:cNvSpPr txBox="1">
            <a:spLocks noGrp="1"/>
          </p:cNvSpPr>
          <p:nvPr>
            <p:ph type="body" idx="1"/>
          </p:nvPr>
        </p:nvSpPr>
        <p:spPr>
          <a:xfrm>
            <a:off x="457200" y="2310300"/>
            <a:ext cx="8229600" cy="3293700"/>
          </a:xfrm>
          <a:prstGeom prst="rect">
            <a:avLst/>
          </a:prstGeom>
        </p:spPr>
        <p:txBody>
          <a:bodyPr lIns="91425" tIns="91425" rIns="91425" bIns="91425" anchor="t" anchorCtr="0">
            <a:noAutofit/>
          </a:bodyPr>
          <a:lstStyle/>
          <a:p>
            <a:pPr marL="1828800" lvl="0" indent="-419100" rtl="0">
              <a:buClr>
                <a:schemeClr val="dk1"/>
              </a:buClr>
              <a:buSzPct val="166666"/>
              <a:buFont typeface="Arial"/>
              <a:buChar char="•"/>
            </a:pPr>
            <a:r>
              <a:rPr lang="en"/>
              <a:t>Fair Use </a:t>
            </a:r>
            <a:r>
              <a:rPr lang="en" u="sng">
                <a:solidFill>
                  <a:schemeClr val="hlink"/>
                </a:solidFill>
                <a:hlinkClick r:id="rId3"/>
              </a:rPr>
              <a:t>FAQ</a:t>
            </a:r>
          </a:p>
          <a:p>
            <a:endParaRPr lang="en" u="sng">
              <a:solidFill>
                <a:schemeClr val="hlink"/>
              </a:solidFill>
              <a:hlinkClick r:id="rId3"/>
            </a:endParaRPr>
          </a:p>
          <a:p>
            <a:pPr marL="1828800" lvl="0" indent="-419100" rtl="0">
              <a:buClr>
                <a:schemeClr val="dk1"/>
              </a:buClr>
              <a:buSzPct val="166666"/>
              <a:buFont typeface="Arial"/>
              <a:buChar char="•"/>
            </a:pPr>
            <a:r>
              <a:rPr lang="en"/>
              <a:t>faculty education</a:t>
            </a:r>
          </a:p>
          <a:p>
            <a:pPr marL="2286000" lvl="1" indent="-381000" rtl="0">
              <a:buClr>
                <a:schemeClr val="dk1"/>
              </a:buClr>
              <a:buSzPct val="80000"/>
              <a:buFont typeface="Courier New"/>
              <a:buChar char="o"/>
            </a:pPr>
            <a:r>
              <a:rPr lang="en"/>
              <a:t>workshops with copyright lawyer</a:t>
            </a:r>
          </a:p>
          <a:p>
            <a:endParaRPr lang="en"/>
          </a:p>
          <a:p>
            <a:pPr marL="1828800" lvl="0" indent="-419100" rtl="0">
              <a:buClr>
                <a:schemeClr val="dk1"/>
              </a:buClr>
              <a:buSzPct val="166666"/>
              <a:buFont typeface="Arial"/>
              <a:buChar char="•"/>
            </a:pPr>
            <a:r>
              <a:rPr lang="en" u="sng">
                <a:solidFill>
                  <a:schemeClr val="hlink"/>
                </a:solidFill>
                <a:hlinkClick r:id="rId4"/>
              </a:rPr>
              <a:t>fairuse.emerson.edu</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2610</Words>
  <Application>Microsoft Macintosh PowerPoint</Application>
  <PresentationFormat>On-screen Show (4:3)</PresentationFormat>
  <Paragraphs>173</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
      <vt:lpstr>Fair Use or Fair Game?</vt:lpstr>
      <vt:lpstr>Problem: Fair Use is complicated.</vt:lpstr>
      <vt:lpstr>Library</vt:lpstr>
      <vt:lpstr>Media Services</vt:lpstr>
      <vt:lpstr>IT</vt:lpstr>
      <vt:lpstr>PowerPoint Presentation</vt:lpstr>
      <vt:lpstr>Instructional Technology</vt:lpstr>
      <vt:lpstr>How do we speak with a consistent voice?   How do we involve faculty members to take responsibility for making copyright decisions?</vt:lpstr>
      <vt:lpstr>"Solutions":</vt:lpstr>
      <vt:lpstr>About Fairuse.emerson.edu:</vt:lpstr>
      <vt:lpstr>Promotion and Use:</vt:lpstr>
      <vt:lpstr>Scenario 1:</vt:lpstr>
      <vt:lpstr>Scenario 1:</vt:lpstr>
      <vt:lpstr>PowerPoint Presentation</vt:lpstr>
      <vt:lpstr>PowerPoint Presentation</vt:lpstr>
      <vt:lpstr>Scenario 2:</vt:lpstr>
      <vt:lpstr>Scenario 2:</vt:lpstr>
      <vt:lpstr>PowerPoint Presentation</vt:lpstr>
      <vt:lpstr>PowerPoint Presentation</vt:lpstr>
      <vt:lpstr>Scenario 3:</vt:lpstr>
      <vt:lpstr>Scenario 3:</vt:lpstr>
      <vt:lpstr>PowerPoint Presentation</vt:lpstr>
      <vt:lpstr>PowerPoint Presentation</vt:lpstr>
      <vt:lpstr>Scenario 4:</vt:lpstr>
      <vt:lpstr>Scenario 4:</vt:lpstr>
      <vt:lpstr>PowerPoint Presentation</vt:lpstr>
      <vt:lpstr>PowerPoint Presentation</vt:lpstr>
      <vt:lpstr>Resources: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Use or Fair Game?</dc:title>
  <dc:subject>NERCOMP 2013</dc:subject>
  <dc:creator>Jenn Stevens, Robert Fleming, Cheryl Schaffer, Cyle Gage</dc:creator>
  <cp:keywords/>
  <dc:description/>
  <cp:lastModifiedBy>Jennifer Stevens</cp:lastModifiedBy>
  <cp:revision>13</cp:revision>
  <dcterms:modified xsi:type="dcterms:W3CDTF">2013-03-14T21:59:03Z</dcterms:modified>
  <cp:category/>
</cp:coreProperties>
</file>