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http://en.wikipedia.org/wiki/Server-side_scripting" Type="http://schemas.openxmlformats.org/officeDocument/2006/relationships/hyperlink" TargetMode="External" Id="rId2"/><Relationship Target="../notesMasters/notesMaster1.xml" Type="http://schemas.openxmlformats.org/officeDocument/2006/relationships/notesMaster" Id="rId1"/><Relationship Target="http://en.wikipedia.org/wiki/Dynamic_Web_page" Type="http://schemas.openxmlformats.org/officeDocument/2006/relationships/hyperlink" TargetMode="External" Id="rId4"/><Relationship Target="http://en.wikipedia.org/wiki/Web_development" Type="http://schemas.openxmlformats.org/officeDocument/2006/relationships/hyperlink" TargetMode="External" Id="rId3"/></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 name="Shape 26"/>
        <p:cNvGrpSpPr/>
        <p:nvPr/>
      </p:nvGrpSpPr>
      <p:grpSpPr>
        <a:xfrm>
          <a:off y="0" x="0"/>
          <a:ext cy="0" cx="0"/>
          <a:chOff y="0" x="0"/>
          <a:chExt cy="0" cx="0"/>
        </a:xfrm>
      </p:grpSpPr>
      <p:sp>
        <p:nvSpPr>
          <p:cNvPr id="27" name="Shape 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8" name="Shape 2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Introduce Self</a:t>
            </a:r>
          </a:p>
          <a:p>
            <a:r>
              <a:t/>
            </a:r>
          </a:p>
          <a:p>
            <a:pPr rtl="0" lvl="0">
              <a:buNone/>
            </a:pPr>
            <a:r>
              <a:rPr lang="en"/>
              <a:t>Apologise for John</a:t>
            </a:r>
          </a:p>
          <a:p>
            <a:r>
              <a:t/>
            </a:r>
          </a:p>
          <a:p>
            <a:r>
              <a:t/>
            </a:r>
          </a:p>
          <a:p>
            <a:pPr rtl="0" lvl="0">
              <a:buNone/>
            </a:pPr>
            <a:r>
              <a:rPr lang="en"/>
              <a:t>LEAD IN:</a:t>
            </a:r>
          </a:p>
          <a:p>
            <a:r>
              <a:t/>
            </a:r>
          </a:p>
          <a:p>
            <a:pPr>
              <a:buNone/>
            </a:pPr>
            <a:r>
              <a:rPr lang="en"/>
              <a:t>So to get started, what is php?</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400" lang="en">
                <a:solidFill>
                  <a:schemeClr val="dk1"/>
                </a:solidFill>
              </a:rPr>
              <a:t>Allows Developers to Create base level Apps in ~45 seconds</a:t>
            </a:r>
          </a:p>
          <a:p>
            <a:r>
              <a:t/>
            </a:r>
          </a:p>
          <a:p>
            <a:pPr rtl="0" lvl="0">
              <a:buNone/>
            </a:pPr>
            <a:r>
              <a:rPr u="sng" b="1" lang="en"/>
              <a:t>45 Seconds</a:t>
            </a:r>
          </a:p>
          <a:p>
            <a:pPr rtl="0" lvl="0" indent="-317500" marL="457200">
              <a:buClr>
                <a:srgbClr val="000000"/>
              </a:buClr>
              <a:buSzPct val="212121"/>
              <a:buFont typeface="Arial"/>
              <a:buChar char="•"/>
            </a:pPr>
            <a:r>
              <a:rPr lang="en"/>
              <a:t>Instantiate Apps using Linux CLI and the framework's "App Creation Script"</a:t>
            </a:r>
          </a:p>
          <a:p>
            <a:pPr rtl="0" lvl="1" indent="-317500" marL="914400">
              <a:buClr>
                <a:srgbClr val="000000"/>
              </a:buClr>
              <a:buSzPct val="127272"/>
              <a:buFont typeface="Courier New"/>
              <a:buChar char="o"/>
            </a:pPr>
            <a:r>
              <a:rPr lang="en"/>
              <a:t>Script prompts us for configuration variables used to create directory structure and database connections</a:t>
            </a:r>
          </a:p>
          <a:p>
            <a:pPr rtl="0" lvl="0" indent="-317500" marL="457200">
              <a:buClr>
                <a:srgbClr val="000000"/>
              </a:buClr>
              <a:buSzPct val="212121"/>
              <a:buFont typeface="Arial"/>
              <a:buChar char="•"/>
            </a:pPr>
            <a:r>
              <a:rPr lang="en"/>
              <a:t>Base level apps capable of talking to our Identity Management software to log in users via App URL -or- Student/FacStaff Portal, automatically create our database connections, and instantiate our working classes</a:t>
            </a:r>
          </a:p>
          <a:p>
            <a:r>
              <a:t/>
            </a:r>
          </a:p>
          <a:p>
            <a:pPr rtl="0" lvl="0">
              <a:buNone/>
            </a:pPr>
            <a:r>
              <a:rPr sz="1400" lang="en">
                <a:solidFill>
                  <a:schemeClr val="dk1"/>
                </a:solidFill>
              </a:rPr>
              <a:t>Supplies Developers with a Standard Library of Oracle, MySQL, and Utility Functions</a:t>
            </a:r>
          </a:p>
          <a:p>
            <a:pPr rtl="0" lvl="0">
              <a:buNone/>
            </a:pPr>
            <a:r>
              <a:rPr u="sng" b="1" lang="en"/>
              <a:t>Standard Library</a:t>
            </a:r>
          </a:p>
          <a:p>
            <a:pPr rtl="0" lvl="0" indent="-317500" marL="457200">
              <a:buClr>
                <a:srgbClr val="000000"/>
              </a:buClr>
              <a:buSzPct val="212121"/>
              <a:buFont typeface="Arial"/>
              <a:buChar char="•"/>
            </a:pPr>
            <a:r>
              <a:rPr lang="en"/>
              <a:t>"Global" functions that are standard across all applications</a:t>
            </a:r>
          </a:p>
          <a:p>
            <a:pPr rtl="0" lvl="1" indent="-317500" marL="914400">
              <a:buClr>
                <a:srgbClr val="000000"/>
              </a:buClr>
              <a:buSzPct val="127272"/>
              <a:buFont typeface="Courier New"/>
              <a:buChar char="o"/>
            </a:pPr>
            <a:r>
              <a:rPr lang="en"/>
              <a:t>User Logins, Student/Faculty/Staff lookups</a:t>
            </a:r>
          </a:p>
          <a:p>
            <a:pPr rtl="0" lvl="0" indent="-317500" marL="457200">
              <a:buClr>
                <a:srgbClr val="000000"/>
              </a:buClr>
              <a:buSzPct val="212121"/>
              <a:buFont typeface="Arial"/>
              <a:buChar char="•"/>
            </a:pPr>
            <a:r>
              <a:rPr lang="en"/>
              <a:t>Added to if a developer creates a function/class s/he thinks would be useful to other applications</a:t>
            </a:r>
          </a:p>
          <a:p>
            <a:pPr rtl="0" lvl="1" indent="-317500" marL="914400">
              <a:buClr>
                <a:srgbClr val="000000"/>
              </a:buClr>
              <a:buSzPct val="127272"/>
              <a:buFont typeface="Courier New"/>
              <a:buChar char="o"/>
            </a:pPr>
            <a:r>
              <a:rPr lang="en"/>
              <a:t>App specific functions are placed in classes local to the application itself</a:t>
            </a:r>
          </a:p>
          <a:p>
            <a:pPr rtl="0" lvl="1" indent="-317500" marL="914400">
              <a:buClr>
                <a:srgbClr val="000000"/>
              </a:buClr>
              <a:buSzPct val="127272"/>
              <a:buFont typeface="Courier New"/>
              <a:buChar char="o"/>
            </a:pPr>
            <a:r>
              <a:rPr lang="en"/>
              <a:t>We want a robust global library but not a cluttered library</a:t>
            </a:r>
          </a:p>
          <a:p>
            <a:r>
              <a:t/>
            </a:r>
          </a:p>
          <a:p>
            <a:pPr rtl="0" lvl="0">
              <a:buNone/>
            </a:pPr>
            <a:r>
              <a:rPr sz="1400" lang="en">
                <a:solidFill>
                  <a:schemeClr val="dk1"/>
                </a:solidFill>
              </a:rPr>
              <a:t>Governs the "Look and Feel" of the Applications</a:t>
            </a:r>
          </a:p>
          <a:p>
            <a:pPr rtl="0" lvl="0">
              <a:buNone/>
            </a:pPr>
            <a:r>
              <a:rPr u="sng" b="1" lang="en"/>
              <a:t>Look and Feel</a:t>
            </a:r>
          </a:p>
          <a:p>
            <a:pPr rtl="0" lvl="0" indent="-317500" marL="457200">
              <a:buClr>
                <a:srgbClr val="000000"/>
              </a:buClr>
              <a:buSzPct val="212121"/>
              <a:buFont typeface="Arial"/>
              <a:buChar char="•"/>
            </a:pPr>
            <a:r>
              <a:rPr lang="en"/>
              <a:t>95% of our applications look the same</a:t>
            </a:r>
          </a:p>
          <a:p>
            <a:pPr rtl="0" lvl="0" indent="-317500" marL="457200">
              <a:buClr>
                <a:srgbClr val="000000"/>
              </a:buClr>
              <a:buSzPct val="212121"/>
              <a:buFont typeface="Arial"/>
              <a:buChar char="•"/>
            </a:pPr>
            <a:r>
              <a:rPr lang="en"/>
              <a:t>All have the same header, same style of navigation, Page title and subtitle, and data/forms displayed in Yahoo UI Datatables</a:t>
            </a:r>
          </a:p>
          <a:p>
            <a:pPr rtl="0" lvl="1" indent="-317500" marL="914400">
              <a:buClr>
                <a:srgbClr val="000000"/>
              </a:buClr>
              <a:buSzPct val="127272"/>
              <a:buFont typeface="Courier New"/>
              <a:buChar char="o"/>
            </a:pPr>
            <a:r>
              <a:rPr lang="en"/>
              <a:t>Incredibly important for usability across applications</a:t>
            </a:r>
          </a:p>
          <a:p>
            <a:pPr rtl="0" lvl="2" indent="-317500" marL="1371600">
              <a:buClr>
                <a:srgbClr val="000000"/>
              </a:buClr>
              <a:buSzPct val="127272"/>
              <a:buFont typeface="Wingdings"/>
              <a:buChar char="§"/>
            </a:pPr>
            <a:r>
              <a:rPr lang="en"/>
              <a:t>If you can use one App, you should be familiar with how they all work</a:t>
            </a:r>
          </a:p>
          <a:p>
            <a:pPr rtl="0" lvl="1" indent="-317500" marL="914400">
              <a:buClr>
                <a:srgbClr val="000000"/>
              </a:buClr>
              <a:buSzPct val="127272"/>
              <a:buFont typeface="Courier New"/>
              <a:buChar char="o"/>
            </a:pPr>
            <a:r>
              <a:rPr lang="en"/>
              <a:t>Helped us get buy-in from technology resistant individuals</a:t>
            </a:r>
          </a:p>
          <a:p>
            <a:r>
              <a:t/>
            </a:r>
          </a:p>
          <a:p>
            <a:pPr rtl="0" lvl="0">
              <a:buNone/>
            </a:pPr>
            <a:r>
              <a:rPr sz="1400" lang="en">
                <a:solidFill>
                  <a:schemeClr val="dk1"/>
                </a:solidFill>
              </a:rPr>
              <a:t>Handles User Roles, Allowing for Role Based Access Control</a:t>
            </a:r>
          </a:p>
          <a:p>
            <a:pPr rtl="0" lvl="0">
              <a:buNone/>
            </a:pPr>
            <a:r>
              <a:rPr u="sng" b="1" lang="en"/>
              <a:t>User Roles and RBAC</a:t>
            </a:r>
          </a:p>
          <a:p>
            <a:pPr rtl="0" lvl="0" indent="-317500" marL="457200">
              <a:buClr>
                <a:srgbClr val="000000"/>
              </a:buClr>
              <a:buSzPct val="212121"/>
              <a:buFont typeface="Arial"/>
              <a:buChar char="•"/>
            </a:pPr>
            <a:r>
              <a:rPr lang="en"/>
              <a:t>Ability to create and assign user roles is standard "out of the box" functionality</a:t>
            </a:r>
          </a:p>
          <a:p>
            <a:pPr rtl="0" lvl="0" indent="-317500" marL="457200">
              <a:buClr>
                <a:srgbClr val="000000"/>
              </a:buClr>
              <a:buSzPct val="212121"/>
              <a:buFont typeface="Arial"/>
              <a:buChar char="•"/>
            </a:pPr>
            <a:r>
              <a:rPr lang="en"/>
              <a:t>Create as many distinct roles as you want</a:t>
            </a:r>
          </a:p>
          <a:p>
            <a:pPr rtl="0" lvl="1" indent="-317500" marL="914400">
              <a:buClr>
                <a:srgbClr val="000000"/>
              </a:buClr>
              <a:buSzPct val="127272"/>
              <a:buFont typeface="Courier New"/>
              <a:buChar char="o"/>
            </a:pPr>
            <a:r>
              <a:rPr lang="en"/>
              <a:t>Adding and removing individuals to roles is incredibly easy</a:t>
            </a:r>
          </a:p>
          <a:p>
            <a:pPr rtl="0" lvl="0" indent="-317500" marL="457200">
              <a:buClr>
                <a:srgbClr val="000000"/>
              </a:buClr>
              <a:buSzPct val="212121"/>
              <a:buFont typeface="Arial"/>
              <a:buChar char="•"/>
            </a:pPr>
            <a:r>
              <a:rPr lang="en"/>
              <a:t>Allows developers to spend time on creating new functionality and not setting up a hierarchical role system</a:t>
            </a:r>
          </a:p>
          <a:p>
            <a: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78571"/>
              <a:buFont typeface="Arial"/>
              <a:buNone/>
            </a:pPr>
            <a:r>
              <a:rPr sz="1400" lang="en"/>
              <a:t>Administrators can Proxy Login as Any Other User</a:t>
            </a:r>
          </a:p>
          <a:p>
            <a:pPr rtl="0" lvl="0">
              <a:buClr>
                <a:srgbClr val="000000"/>
              </a:buClr>
              <a:buSzPct val="100000"/>
              <a:buFont typeface="Arial"/>
              <a:buNone/>
            </a:pPr>
            <a:r>
              <a:rPr u="sng" b="1" lang="en"/>
              <a:t>Proxy Logins</a:t>
            </a:r>
          </a:p>
          <a:p>
            <a:pPr rtl="0" lvl="0" indent="-317500" marL="457200">
              <a:buClr>
                <a:srgbClr val="000000"/>
              </a:buClr>
              <a:buSzPct val="212121"/>
              <a:buFont typeface="Arial"/>
              <a:buChar char="•"/>
            </a:pPr>
            <a:r>
              <a:rPr lang="en"/>
              <a:t>Incredibly helpful for bug testing as you can log in as the individual having the problem and see what they're seeing</a:t>
            </a:r>
          </a:p>
          <a:p>
            <a:pPr rtl="0" lvl="0" indent="-317500" marL="457200">
              <a:buClr>
                <a:srgbClr val="000000"/>
              </a:buClr>
              <a:buSzPct val="212121"/>
              <a:buFont typeface="Arial"/>
              <a:buChar char="•"/>
            </a:pPr>
            <a:r>
              <a:rPr lang="en"/>
              <a:t>We don't have to rely on fuzzy descriptions of problems</a:t>
            </a:r>
          </a:p>
          <a:p>
            <a:r>
              <a:t/>
            </a:r>
          </a:p>
          <a:p>
            <a:pPr rtl="0" lvl="0">
              <a:buNone/>
            </a:pPr>
            <a:r>
              <a:rPr sz="1400" lang="en"/>
              <a:t>Automatically Loads JQuery and YahooUI Datatable Libraries</a:t>
            </a:r>
            <a:r>
              <a:rPr sz="3000" lang="en"/>
              <a:t> </a:t>
            </a:r>
          </a:p>
          <a:p>
            <a:pPr rtl="0" lvl="0">
              <a:buNone/>
            </a:pPr>
            <a:r>
              <a:rPr u="sng" b="1" lang="en"/>
              <a:t>Automatic Loading of JQuery and YahooUI</a:t>
            </a:r>
          </a:p>
          <a:p>
            <a:pPr rtl="0" lvl="0" indent="-317500" marL="457200">
              <a:buClr>
                <a:srgbClr val="000000"/>
              </a:buClr>
              <a:buSzPct val="212121"/>
              <a:buFont typeface="Arial"/>
              <a:buChar char="•"/>
            </a:pPr>
            <a:r>
              <a:rPr lang="en"/>
              <a:t>This is again another standardization that is also a significant time saver</a:t>
            </a:r>
          </a:p>
          <a:p>
            <a:pPr rtl="0" lvl="0" indent="-317500" marL="457200">
              <a:buClr>
                <a:srgbClr val="000000"/>
              </a:buClr>
              <a:buSzPct val="212121"/>
              <a:buFont typeface="Arial"/>
              <a:buChar char="•"/>
            </a:pPr>
            <a:r>
              <a:rPr lang="en"/>
              <a:t>Developers don't have to manually code in all of the JQuery and YahooUI script sources</a:t>
            </a:r>
          </a:p>
          <a:p>
            <a:pPr rtl="0" lvl="0" indent="-317500" marL="457200">
              <a:buClr>
                <a:srgbClr val="000000"/>
              </a:buClr>
              <a:buSzPct val="212121"/>
              <a:buFont typeface="Arial"/>
              <a:buChar char="•"/>
            </a:pPr>
            <a:r>
              <a:rPr lang="en"/>
              <a:t>All Developers work with, and are familiar with the JQuery and YahooUI toolset</a:t>
            </a:r>
          </a:p>
          <a:p>
            <a:r>
              <a:t/>
            </a:r>
          </a:p>
          <a:p>
            <a:pPr rtl="0" lvl="0">
              <a:buNone/>
            </a:pPr>
            <a:r>
              <a:rPr sz="1400" lang="en"/>
              <a:t>Allows "Single Sign-on" between our Fac/Staff/Student portal "MyWellesley" and the application</a:t>
            </a:r>
          </a:p>
          <a:p>
            <a:pPr rtl="0" lvl="0">
              <a:buNone/>
            </a:pPr>
            <a:r>
              <a:rPr u="sng" b="1" lang="en"/>
              <a:t>Single Sign-on</a:t>
            </a:r>
          </a:p>
          <a:p>
            <a:pPr rtl="0" lvl="0" indent="-317500" marL="457200">
              <a:buClr>
                <a:srgbClr val="000000"/>
              </a:buClr>
              <a:buSzPct val="212121"/>
              <a:buFont typeface="Arial"/>
              <a:buChar char="•"/>
            </a:pPr>
            <a:r>
              <a:rPr lang="en"/>
              <a:t>Important for preventing people form having to log in 2-3 times in different locations to access an appliction</a:t>
            </a:r>
          </a:p>
          <a:p>
            <a:pPr rtl="0" lvl="0" indent="-317500" marL="457200">
              <a:buClr>
                <a:srgbClr val="000000"/>
              </a:buClr>
              <a:buSzPct val="212121"/>
              <a:buFont typeface="Arial"/>
              <a:buChar char="•"/>
            </a:pPr>
            <a:r>
              <a:rPr lang="en"/>
              <a:t>Can be thought of like the Google sign-in.  If you log into gmail you automatically get access to your Drive, Calendar, Youtube Acct, ect</a:t>
            </a:r>
          </a:p>
          <a:p>
            <a:r>
              <a:t/>
            </a:r>
          </a:p>
          <a:p>
            <a:pPr rtl="0" lvl="0">
              <a:buNone/>
            </a:pPr>
            <a:r>
              <a:rPr lang="en"/>
              <a:t>LEAD IN:</a:t>
            </a:r>
          </a:p>
          <a:p>
            <a:r>
              <a:t/>
            </a:r>
          </a:p>
          <a:p>
            <a:pPr>
              <a:buNone/>
            </a:pPr>
            <a:r>
              <a:rPr lang="en"/>
              <a:t>Now that you have a bit of knowledge about what our Framework does lets examine the transformation in action...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Created in Spring/Summer of 2012 and opened to Fall 2012 students in late August</a:t>
            </a:r>
          </a:p>
          <a:p>
            <a:r>
              <a:t/>
            </a:r>
          </a:p>
          <a:p>
            <a:r>
              <a:t/>
            </a:r>
          </a:p>
          <a:p>
            <a: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400" lang="en">
                <a:solidFill>
                  <a:schemeClr val="dk1"/>
                </a:solidFill>
              </a:rPr>
              <a:t>Create a solution to help enrolled students manage required form submission prior to arrival on campus, and allow administrators to easily monitor student progress and compile data</a:t>
            </a:r>
          </a:p>
          <a:p>
            <a:r>
              <a:t/>
            </a:r>
          </a:p>
          <a:p>
            <a:pPr rtl="0" lvl="0">
              <a:buNone/>
            </a:pPr>
            <a:r>
              <a:rPr u="sng" b="1" lang="en"/>
              <a:t>Problem:</a:t>
            </a:r>
          </a:p>
          <a:p>
            <a:pPr rtl="0" lvl="0" indent="-317500" marL="457200">
              <a:buClr>
                <a:srgbClr val="000000"/>
              </a:buClr>
              <a:buSzPct val="212121"/>
              <a:buFont typeface="Arial"/>
              <a:buChar char="•"/>
            </a:pPr>
            <a:r>
              <a:rPr lang="en"/>
              <a:t>18 Departments across 5 Divisions Required pre-arrival information from enrolled students</a:t>
            </a:r>
          </a:p>
          <a:p>
            <a:pPr rtl="0" lvl="0" indent="-317500" marL="457200">
              <a:buClr>
                <a:srgbClr val="000000"/>
              </a:buClr>
              <a:buSzPct val="212121"/>
              <a:buFont typeface="Arial"/>
              <a:buChar char="•"/>
            </a:pPr>
            <a:r>
              <a:rPr lang="en"/>
              <a:t>Data Collection Forms were spread across a variety of locations (department websites) and mediums (electronic, paper mailed ect)</a:t>
            </a:r>
          </a:p>
          <a:p>
            <a:pPr rtl="0" lvl="1" indent="-317500" marL="914400">
              <a:buClr>
                <a:srgbClr val="000000"/>
              </a:buClr>
              <a:buSzPct val="127272"/>
              <a:buFont typeface="Courier New"/>
              <a:buChar char="o"/>
            </a:pPr>
            <a:r>
              <a:rPr lang="en"/>
              <a:t>Made it hard for students to locate and obtain these forms</a:t>
            </a:r>
          </a:p>
          <a:p>
            <a:pPr rtl="0" lvl="1" indent="-317500" marL="914400">
              <a:buClr>
                <a:srgbClr val="000000"/>
              </a:buClr>
              <a:buSzPct val="127272"/>
              <a:buFont typeface="Courier New"/>
              <a:buChar char="o"/>
            </a:pPr>
            <a:r>
              <a:rPr lang="en"/>
              <a:t>Sending in these forms was painful as they were sent to a variety of locations on campus</a:t>
            </a:r>
          </a:p>
          <a:p>
            <a:pPr rtl="0" lvl="0" indent="-317500" marL="457200">
              <a:buClr>
                <a:srgbClr val="000000"/>
              </a:buClr>
              <a:buSzPct val="212121"/>
              <a:buFont typeface="Arial"/>
              <a:buChar char="•"/>
            </a:pPr>
            <a:r>
              <a:rPr lang="en"/>
              <a:t>Student's had no reliable way to track how they were progressing on their requirements, and no quick way to check that requirements had been met (financial, health)</a:t>
            </a:r>
          </a:p>
          <a:p>
            <a:pPr rtl="0" lvl="0" indent="-317500" marL="457200">
              <a:buClr>
                <a:srgbClr val="000000"/>
              </a:buClr>
              <a:buSzPct val="212121"/>
              <a:buFont typeface="Arial"/>
              <a:buChar char="•"/>
            </a:pPr>
            <a:r>
              <a:rPr lang="en"/>
              <a:t>Administrators couldn't easily monitor student progress and communicate with students who had missed a deadline</a:t>
            </a:r>
          </a:p>
          <a:p>
            <a:pPr rtl="0" lvl="0" indent="-317500" marL="457200">
              <a:buClr>
                <a:srgbClr val="000000"/>
              </a:buClr>
              <a:buSzPct val="212121"/>
              <a:buFont typeface="Arial"/>
              <a:buChar char="•"/>
            </a:pPr>
            <a:r>
              <a:rPr lang="en"/>
              <a:t>The compilation of Data used by Departments to prepare for students was labor intensive (international, disability services)</a:t>
            </a:r>
          </a:p>
          <a:p>
            <a:r>
              <a:t/>
            </a:r>
          </a:p>
          <a:p>
            <a:pPr rtl="0" lvl="0">
              <a:buNone/>
            </a:pPr>
            <a:r>
              <a:rPr lang="en"/>
              <a:t>LEAD IN:</a:t>
            </a:r>
          </a:p>
          <a:p>
            <a:r>
              <a:t/>
            </a:r>
          </a:p>
          <a:p>
            <a:pPr>
              <a:buNone/>
            </a:pPr>
            <a:r>
              <a:rPr lang="en"/>
              <a:t>LTS' proposed solution to the problem we were presented was too...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600"/>
              </a:spcBef>
              <a:buClr>
                <a:schemeClr val="dk1"/>
              </a:buClr>
              <a:buSzPct val="166666"/>
              <a:buFont typeface="Arial"/>
              <a:buChar char="•"/>
            </a:pPr>
            <a:r>
              <a:rPr sz="1400" lang="en">
                <a:solidFill>
                  <a:schemeClr val="dk1"/>
                </a:solidFill>
              </a:rPr>
              <a:t>Transform all paper based forms into PHP forms supported by a MySQL backend</a:t>
            </a:r>
          </a:p>
          <a:p>
            <a:pPr rtl="0" lvl="0" indent="-317500" marL="457200">
              <a:spcBef>
                <a:spcPts val="600"/>
              </a:spcBef>
              <a:buClr>
                <a:schemeClr val="dk1"/>
              </a:buClr>
              <a:buSzPct val="166666"/>
              <a:buFont typeface="Arial"/>
              <a:buChar char="•"/>
            </a:pPr>
            <a:r>
              <a:rPr sz="1400" lang="en">
                <a:solidFill>
                  <a:schemeClr val="dk1"/>
                </a:solidFill>
              </a:rPr>
              <a:t>Create a UI layer to easily show students what they had/hadn't completed with easy access to the required forms</a:t>
            </a:r>
          </a:p>
          <a:p>
            <a:pPr rtl="0" lvl="0" indent="-317500" marL="457200">
              <a:spcBef>
                <a:spcPts val="600"/>
              </a:spcBef>
              <a:buClr>
                <a:schemeClr val="dk1"/>
              </a:buClr>
              <a:buSzPct val="166666"/>
              <a:buFont typeface="Arial"/>
              <a:buChar char="•"/>
            </a:pPr>
            <a:r>
              <a:rPr sz="1400" lang="en">
                <a:solidFill>
                  <a:schemeClr val="dk1"/>
                </a:solidFill>
              </a:rPr>
              <a:t>Allow Administrators to keep tabs on meta-data as well as drill down to individual students</a:t>
            </a:r>
          </a:p>
          <a:p>
            <a:pPr rtl="0" lvl="0" indent="-317500" marL="457200">
              <a:spcBef>
                <a:spcPts val="600"/>
              </a:spcBef>
              <a:buClr>
                <a:schemeClr val="dk1"/>
              </a:buClr>
              <a:buSzPct val="166666"/>
              <a:buFont typeface="Arial"/>
              <a:buChar char="•"/>
            </a:pPr>
            <a:r>
              <a:rPr sz="1400" lang="en">
                <a:solidFill>
                  <a:schemeClr val="dk1"/>
                </a:solidFill>
              </a:rPr>
              <a:t>Automate Administrator data compilation/workflow where applicable</a:t>
            </a:r>
          </a:p>
          <a:p>
            <a:r>
              <a:t/>
            </a:r>
          </a:p>
          <a:p>
            <a:pPr rtl="0" lvl="0">
              <a:spcBef>
                <a:spcPts val="600"/>
              </a:spcBef>
              <a:buNone/>
            </a:pPr>
            <a:r>
              <a:rPr sz="1400" lang="en"/>
              <a:t>LEAD IN:</a:t>
            </a:r>
          </a:p>
          <a:p>
            <a:r>
              <a:t/>
            </a:r>
          </a:p>
          <a:p>
            <a:pPr lvl="0">
              <a:spcBef>
                <a:spcPts val="600"/>
              </a:spcBef>
              <a:buNone/>
            </a:pPr>
            <a:r>
              <a:rPr sz="1400" lang="en"/>
              <a:t>To accomplish these goals we adhered to some fairly new development philosophies...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5" name="Shape 12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400" lang="en">
                <a:solidFill>
                  <a:schemeClr val="dk1"/>
                </a:solidFill>
              </a:rPr>
              <a:t>Used an Agile design philosophy to simultaneously develop and test different parts of the application</a:t>
            </a:r>
          </a:p>
          <a:p>
            <a:r>
              <a:t/>
            </a:r>
          </a:p>
          <a:p>
            <a:pPr rtl="0" lvl="0">
              <a:buNone/>
            </a:pPr>
            <a:r>
              <a:rPr u="sng" b="1" lang="en"/>
              <a:t>Agile Design</a:t>
            </a:r>
          </a:p>
          <a:p>
            <a:pPr rtl="0" lvl="0" indent="-317500" marL="457200">
              <a:buClr>
                <a:srgbClr val="000000"/>
              </a:buClr>
              <a:buSzPct val="212121"/>
              <a:buFont typeface="Arial"/>
              <a:buChar char="•"/>
            </a:pPr>
            <a:r>
              <a:rPr lang="en"/>
              <a:t>As a developer worked on one part of the application, another part was being tested by the project leaders</a:t>
            </a:r>
          </a:p>
          <a:p>
            <a:pPr rtl="0" lvl="0" indent="-317500" marL="457200">
              <a:buClr>
                <a:srgbClr val="000000"/>
              </a:buClr>
              <a:buSzPct val="212121"/>
              <a:buFont typeface="Arial"/>
              <a:buChar char="•"/>
            </a:pPr>
            <a:r>
              <a:rPr lang="en"/>
              <a:t>Allowed for very rapid development and iteration and ensured that the primary Administrators on the project knew the application intimately</a:t>
            </a:r>
          </a:p>
          <a:p>
            <a:pPr rtl="0" lvl="0" indent="-317500" marL="457200">
              <a:buClr>
                <a:srgbClr val="000000"/>
              </a:buClr>
              <a:buSzPct val="212121"/>
              <a:buFont typeface="Arial"/>
              <a:buChar char="•"/>
            </a:pPr>
            <a:r>
              <a:rPr lang="en"/>
              <a:t>This "Test as you Go" Ensured we caught bugs as they popped up and allowed tests to be focused on specific functionality</a:t>
            </a:r>
          </a:p>
          <a:p>
            <a:r>
              <a:t/>
            </a:r>
          </a:p>
          <a:p>
            <a:pPr rtl="0" lvl="0">
              <a:buNone/>
            </a:pPr>
            <a:r>
              <a:rPr sz="1400" lang="en">
                <a:solidFill>
                  <a:schemeClr val="dk1"/>
                </a:solidFill>
              </a:rPr>
              <a:t>Allowed Departments to drive the Application design (within the established scope) and manage as much of the Application as possible</a:t>
            </a:r>
          </a:p>
          <a:p>
            <a:r>
              <a:t/>
            </a:r>
          </a:p>
          <a:p>
            <a:pPr rtl="0" lvl="0">
              <a:buNone/>
            </a:pPr>
            <a:r>
              <a:rPr u="sng" b="1" lang="en"/>
              <a:t>Department Driven</a:t>
            </a:r>
          </a:p>
          <a:p>
            <a:pPr rtl="0" lvl="0" indent="-317500" marL="457200">
              <a:buClr>
                <a:srgbClr val="000000"/>
              </a:buClr>
              <a:buSzPct val="212121"/>
              <a:buFont typeface="Arial"/>
              <a:buChar char="•"/>
            </a:pPr>
            <a:r>
              <a:rPr lang="en"/>
              <a:t>For the most part amounted to "Would it be possible to..." </a:t>
            </a:r>
          </a:p>
          <a:p>
            <a:pPr rtl="0" lvl="1" indent="-317500" marL="914400">
              <a:buClr>
                <a:srgbClr val="000000"/>
              </a:buClr>
              <a:buSzPct val="127272"/>
              <a:buFont typeface="Courier New"/>
              <a:buChar char="o"/>
            </a:pPr>
            <a:r>
              <a:rPr lang="en"/>
              <a:t>Need to be careful of scope and time related issues... "Feature Creep"</a:t>
            </a:r>
          </a:p>
          <a:p>
            <a:pPr rtl="0" lvl="0" indent="-317500" marL="457200">
              <a:buClr>
                <a:srgbClr val="000000"/>
              </a:buClr>
              <a:buSzPct val="212121"/>
              <a:buFont typeface="Arial"/>
              <a:buChar char="•"/>
            </a:pPr>
            <a:r>
              <a:rPr lang="en"/>
              <a:t>Earned us a lot of good will</a:t>
            </a:r>
          </a:p>
          <a:p>
            <a:pPr rtl="0" lvl="0" indent="-317500" marL="457200">
              <a:buClr>
                <a:srgbClr val="000000"/>
              </a:buClr>
              <a:buSzPct val="212121"/>
              <a:buFont typeface="Arial"/>
              <a:buChar char="•"/>
            </a:pPr>
            <a:r>
              <a:rPr lang="en"/>
              <a:t>Nearly every usability feature of the Student Checklist can be managed by the Deparments</a:t>
            </a:r>
          </a:p>
          <a:p>
            <a:pPr rtl="0" lvl="1" indent="-317500" marL="914400">
              <a:buClr>
                <a:srgbClr val="000000"/>
              </a:buClr>
              <a:buSzPct val="127272"/>
              <a:buFont typeface="Courier New"/>
              <a:buChar char="o"/>
            </a:pPr>
            <a:r>
              <a:rPr lang="en"/>
              <a:t>Opening and closing the application to students</a:t>
            </a:r>
          </a:p>
          <a:p>
            <a:pPr rtl="0" lvl="1" indent="-317500" marL="914400">
              <a:buClr>
                <a:srgbClr val="000000"/>
              </a:buClr>
              <a:buSzPct val="127272"/>
              <a:buFont typeface="Courier New"/>
              <a:buChar char="o"/>
            </a:pPr>
            <a:r>
              <a:rPr lang="en"/>
              <a:t>Updating all checklist Items</a:t>
            </a:r>
          </a:p>
          <a:p>
            <a:pPr rtl="0" lvl="1" indent="-317500" marL="914400">
              <a:buClr>
                <a:srgbClr val="000000"/>
              </a:buClr>
              <a:buSzPct val="127272"/>
              <a:buFont typeface="Courier New"/>
              <a:buChar char="o"/>
            </a:pPr>
            <a:r>
              <a:rPr lang="en"/>
              <a:t>Place students in writing and FY seminar classes based on student preference (automatic)</a:t>
            </a:r>
          </a:p>
          <a:p>
            <a:pPr rtl="0" lvl="0" indent="-317500" marL="457200">
              <a:buClr>
                <a:srgbClr val="000000"/>
              </a:buClr>
              <a:buSzPct val="212121"/>
              <a:buFont typeface="Arial"/>
              <a:buChar char="•"/>
            </a:pPr>
            <a:r>
              <a:rPr lang="en"/>
              <a:t>This places the ownership in the departments' hands and frees developer staff from having to handle routine management</a:t>
            </a:r>
          </a:p>
          <a:p>
            <a:r>
              <a:t/>
            </a:r>
          </a:p>
          <a:p>
            <a:pPr rtl="0" lvl="0">
              <a:buNone/>
            </a:pPr>
            <a:r>
              <a:rPr sz="1400" lang="en">
                <a:solidFill>
                  <a:schemeClr val="dk1"/>
                </a:solidFill>
              </a:rPr>
              <a:t>"Forever Beta" gave the understanding that the Application would/could change if need be</a:t>
            </a:r>
          </a:p>
          <a:p>
            <a:r>
              <a:t/>
            </a:r>
          </a:p>
          <a:p>
            <a:pPr rtl="0" lvl="0">
              <a:buNone/>
            </a:pPr>
            <a:r>
              <a:rPr u="sng" b="1" lang="en"/>
              <a:t>Forever Beta</a:t>
            </a:r>
          </a:p>
          <a:p>
            <a:pPr rtl="0" lvl="0" indent="-317500" marL="457200">
              <a:buClr>
                <a:srgbClr val="000000"/>
              </a:buClr>
              <a:buSzPct val="212121"/>
              <a:buFont typeface="Arial"/>
              <a:buChar char="•"/>
            </a:pPr>
            <a:r>
              <a:rPr lang="en"/>
              <a:t>Gave the Departments confidence that they wouldn't be "stuck" with a solution that "sort of" worked</a:t>
            </a:r>
          </a:p>
          <a:p>
            <a:pPr rtl="0" lvl="0" indent="-317500" marL="457200">
              <a:buClr>
                <a:srgbClr val="000000"/>
              </a:buClr>
              <a:buSzPct val="212121"/>
              <a:buFont typeface="Arial"/>
              <a:buChar char="•"/>
            </a:pPr>
            <a:r>
              <a:rPr lang="en"/>
              <a:t>Has allowed the Application to be extensible - able to add components/functionality to make the Application fully fleshed out</a:t>
            </a:r>
          </a:p>
          <a:p>
            <a:pPr rtl="0" lvl="0" indent="-317500" marL="457200">
              <a:buClr>
                <a:srgbClr val="000000"/>
              </a:buClr>
              <a:buSzPct val="212121"/>
              <a:buFont typeface="Arial"/>
              <a:buChar char="•"/>
            </a:pPr>
            <a:r>
              <a:rPr lang="en"/>
              <a:t>Does NOT mean that the original release was buggy/non-functioning</a:t>
            </a:r>
          </a:p>
          <a:p>
            <a:pPr rtl="0" lvl="1" indent="-317500" marL="914400">
              <a:buClr>
                <a:srgbClr val="000000"/>
              </a:buClr>
              <a:buSzPct val="127272"/>
              <a:buFont typeface="Courier New"/>
              <a:buChar char="o"/>
            </a:pPr>
            <a:r>
              <a:rPr lang="en"/>
              <a:t>All original goals had been met</a:t>
            </a:r>
          </a:p>
          <a:p>
            <a:pPr rtl="0" lvl="1" indent="-317500" marL="914400">
              <a:buClr>
                <a:srgbClr val="000000"/>
              </a:buClr>
              <a:buSzPct val="127272"/>
              <a:buFont typeface="Courier New"/>
              <a:buChar char="o"/>
            </a:pPr>
            <a:r>
              <a:rPr lang="en"/>
              <a:t>Very limited bugs resulting for obscure data sets/anomolies</a:t>
            </a:r>
          </a:p>
          <a:p>
            <a:r>
              <a:t/>
            </a:r>
          </a:p>
          <a:p>
            <a:pPr rtl="0" lvl="0">
              <a:buNone/>
            </a:pPr>
            <a:r>
              <a:rPr lang="en"/>
              <a:t>LEAD IN:</a:t>
            </a:r>
          </a:p>
          <a:p>
            <a:r>
              <a:t/>
            </a:r>
          </a:p>
          <a:p>
            <a:pPr lvl="0">
              <a:buNone/>
            </a:pPr>
            <a:r>
              <a:rPr lang="en"/>
              <a:t>So what types of functionality did we actually accomplish inside of this application....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2" name="Shape 13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400" lang="en">
                <a:solidFill>
                  <a:schemeClr val="dk1"/>
                </a:solidFill>
              </a:rPr>
              <a:t>Checklist has between 7 to 29 Items depending on the type of student</a:t>
            </a:r>
          </a:p>
          <a:p>
            <a:r>
              <a:t/>
            </a:r>
          </a:p>
          <a:p>
            <a:pPr rtl="0" lvl="0">
              <a:buNone/>
            </a:pPr>
            <a:r>
              <a:rPr lang="en"/>
              <a:t>Different versions of the checklist with different combinations of items are displayed depending on the student's "population"</a:t>
            </a:r>
          </a:p>
          <a:p>
            <a:pPr rtl="0" lvl="0" indent="-317500" marL="457200">
              <a:buClr>
                <a:srgbClr val="000000"/>
              </a:buClr>
              <a:buSzPct val="212121"/>
              <a:buFont typeface="Arial"/>
              <a:buChar char="•"/>
            </a:pPr>
            <a:r>
              <a:rPr lang="en"/>
              <a:t>Entering</a:t>
            </a:r>
          </a:p>
          <a:p>
            <a:pPr rtl="0" lvl="0" indent="-317500" marL="457200">
              <a:buClr>
                <a:srgbClr val="000000"/>
              </a:buClr>
              <a:buSzPct val="212121"/>
              <a:buFont typeface="Arial"/>
              <a:buChar char="•"/>
            </a:pPr>
            <a:r>
              <a:rPr lang="en"/>
              <a:t>Returning</a:t>
            </a:r>
          </a:p>
          <a:p>
            <a:pPr rtl="0" lvl="0" indent="-317500" marL="457200">
              <a:buClr>
                <a:srgbClr val="000000"/>
              </a:buClr>
              <a:buSzPct val="212121"/>
              <a:buFont typeface="Arial"/>
              <a:buChar char="•"/>
            </a:pPr>
            <a:r>
              <a:rPr lang="en"/>
              <a:t>International</a:t>
            </a:r>
          </a:p>
          <a:p>
            <a:pPr rtl="0" lvl="0" indent="-317500" marL="457200">
              <a:buClr>
                <a:srgbClr val="000000"/>
              </a:buClr>
              <a:buSzPct val="212121"/>
              <a:buFont typeface="Arial"/>
              <a:buChar char="•"/>
            </a:pPr>
            <a:r>
              <a:rPr lang="en"/>
              <a:t>Transfer/Exchange</a:t>
            </a:r>
          </a:p>
          <a:p>
            <a:pPr rtl="0" lvl="0" indent="-317500" marL="457200">
              <a:buClr>
                <a:srgbClr val="000000"/>
              </a:buClr>
              <a:buSzPct val="212121"/>
              <a:buFont typeface="Arial"/>
              <a:buChar char="•"/>
            </a:pPr>
            <a:r>
              <a:rPr lang="en"/>
              <a:t>Summer </a:t>
            </a:r>
          </a:p>
          <a:p>
            <a:r>
              <a:t/>
            </a:r>
          </a:p>
          <a:p>
            <a:r>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a:t>
            </a:r>
            <a:r>
              <a:rPr sz="1400" lang="en">
                <a:solidFill>
                  <a:schemeClr val="dk1"/>
                </a:solidFill>
              </a:rPr>
              <a:t>Items are updated in real-time based on student completion</a:t>
            </a:r>
          </a:p>
          <a:p>
            <a:pPr rtl="0" lvl="0" indent="-317500" marL="457200">
              <a:buClr>
                <a:srgbClr val="000000"/>
              </a:buClr>
              <a:buSzPct val="212121"/>
              <a:buFont typeface="Arial"/>
              <a:buChar char="•"/>
            </a:pPr>
            <a:r>
              <a:rPr lang="en"/>
              <a:t>As soon as a student submits a form that checklist items is marked as complete</a:t>
            </a:r>
          </a:p>
          <a:p>
            <a:r>
              <a:t/>
            </a:r>
          </a:p>
          <a:p>
            <a:pPr rtl="0" lvl="0">
              <a:buNone/>
            </a:pPr>
            <a:r>
              <a:rPr sz="1400" lang="en">
                <a:solidFill>
                  <a:schemeClr val="dk1"/>
                </a:solidFill>
              </a:rPr>
              <a:t>All form progress can be saved and submitted later</a:t>
            </a:r>
          </a:p>
          <a:p>
            <a:pPr rtl="0" lvl="0" indent="-317500" marL="457200">
              <a:buClr>
                <a:srgbClr val="000000"/>
              </a:buClr>
              <a:buSzPct val="212121"/>
              <a:buFont typeface="Arial"/>
              <a:buChar char="•"/>
            </a:pPr>
            <a:r>
              <a:rPr lang="en"/>
              <a:t>This is intended to take the stress off a student and allow them to complete forms as they are able</a:t>
            </a:r>
          </a:p>
          <a:p>
            <a:pPr rtl="0" lvl="1" indent="-317500" marL="914400">
              <a:buClr>
                <a:srgbClr val="000000"/>
              </a:buClr>
              <a:buSzPct val="127272"/>
              <a:buFont typeface="Courier New"/>
              <a:buChar char="o"/>
            </a:pPr>
            <a:r>
              <a:rPr lang="en"/>
              <a:t>There is no pressure to have all the "unknown" information handy at one particular time</a:t>
            </a:r>
          </a:p>
          <a:p>
            <a:r>
              <a:t/>
            </a:r>
          </a:p>
          <a:p>
            <a:pPr rtl="0" lvl="0" indent="0" marL="0">
              <a:buNone/>
            </a:pPr>
            <a:r>
              <a:rPr sz="1400" lang="en">
                <a:solidFill>
                  <a:schemeClr val="dk1"/>
                </a:solidFill>
              </a:rPr>
              <a:t>All forms follow a standard "look and feel"</a:t>
            </a:r>
          </a:p>
          <a:p>
            <a:pPr rtl="0" lvl="0" indent="-317500" marL="457200">
              <a:buClr>
                <a:srgbClr val="000000"/>
              </a:buClr>
              <a:buSzPct val="212121"/>
              <a:buFont typeface="Arial"/>
              <a:buChar char="•"/>
            </a:pPr>
            <a:r>
              <a:rPr lang="en"/>
              <a:t>Student doesn't have to spend much time learning how to "use" each form</a:t>
            </a:r>
          </a:p>
          <a:p>
            <a:pPr rtl="0" lvl="1" indent="-317500" marL="914400">
              <a:buClr>
                <a:srgbClr val="000000"/>
              </a:buClr>
              <a:buSzPct val="127272"/>
              <a:buFont typeface="Courier New"/>
              <a:buChar char="o"/>
            </a:pPr>
            <a:r>
              <a:rPr lang="en"/>
              <a:t>Not much of an issue in today's culture but being able to anticipate functionality reduces stress</a:t>
            </a:r>
          </a:p>
          <a:p>
            <a:r>
              <a:t/>
            </a:r>
          </a:p>
          <a:p>
            <a:r>
              <a:t/>
            </a:r>
          </a:p>
          <a:p>
            <a:pPr rtl="0" lvl="0">
              <a:buNone/>
            </a:pPr>
            <a:r>
              <a:rPr lang="en"/>
              <a:t>LEAD IN:</a:t>
            </a:r>
          </a:p>
          <a:p>
            <a:r>
              <a:t/>
            </a:r>
          </a:p>
          <a:p>
            <a:pPr rtl="0" lvl="0">
              <a:buNone/>
            </a:pPr>
            <a:r>
              <a:rPr lang="en"/>
              <a:t>The next side show you the checklist view as it appears on the application website...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3" name="Shape 15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400" lang="en">
                <a:solidFill>
                  <a:schemeClr val="dk1"/>
                </a:solidFill>
              </a:rPr>
              <a:t>All checklist items are fully updateable </a:t>
            </a:r>
          </a:p>
          <a:p>
            <a:pPr rtl="0" lvl="0" indent="-317500" marL="457200">
              <a:buClr>
                <a:srgbClr val="000000"/>
              </a:buClr>
              <a:buSzPct val="212121"/>
              <a:buFont typeface="Arial"/>
              <a:buChar char="•"/>
            </a:pPr>
            <a:r>
              <a:rPr lang="en"/>
              <a:t>This includes adding/deleting checklist items, changing which populations they appear for, and all relevant item attributes</a:t>
            </a:r>
          </a:p>
          <a:p>
            <a:r>
              <a:t/>
            </a:r>
          </a:p>
          <a:p>
            <a:pPr rtl="0" lvl="0">
              <a:buNone/>
            </a:pPr>
            <a:r>
              <a:rPr sz="1400" lang="en">
                <a:solidFill>
                  <a:schemeClr val="dk1"/>
                </a:solidFill>
              </a:rPr>
              <a:t>Meta-data for student completion is calculated automatically and updated in real-time</a:t>
            </a:r>
          </a:p>
          <a:p>
            <a:pPr rtl="0" lvl="0" indent="-317500" marL="457200">
              <a:buClr>
                <a:srgbClr val="000000"/>
              </a:buClr>
              <a:buSzPct val="212121"/>
              <a:buFont typeface="Arial"/>
              <a:buChar char="•"/>
            </a:pPr>
            <a:r>
              <a:rPr lang="en"/>
              <a:t>This meta-data allows administrators to keep tabs on what percentage of the student population has completed various checklist items</a:t>
            </a:r>
          </a:p>
          <a:p>
            <a:pPr rtl="0" lvl="1" indent="-317500" marL="914400">
              <a:buClr>
                <a:srgbClr val="000000"/>
              </a:buClr>
              <a:buSzPct val="127272"/>
              <a:buFont typeface="Courier New"/>
              <a:buChar char="o"/>
            </a:pPr>
            <a:r>
              <a:rPr lang="en"/>
              <a:t>Allows Administrators to contact individuals who have missed a due date</a:t>
            </a:r>
          </a:p>
          <a:p>
            <a:pPr rtl="0" lvl="1" indent="-317500" marL="914400">
              <a:buClr>
                <a:srgbClr val="000000"/>
              </a:buClr>
              <a:buSzPct val="127272"/>
              <a:buFont typeface="Courier New"/>
              <a:buChar char="o"/>
            </a:pPr>
            <a:r>
              <a:rPr lang="en"/>
              <a:t>Important to determine the success of the project</a:t>
            </a:r>
          </a:p>
          <a:p>
            <a:r>
              <a:t/>
            </a:r>
          </a:p>
          <a:p>
            <a:pPr rtl="0" lvl="0" indent="0" marL="0">
              <a:buNone/>
            </a:pPr>
            <a:r>
              <a:rPr sz="1400" lang="en">
                <a:solidFill>
                  <a:schemeClr val="dk1"/>
                </a:solidFill>
              </a:rPr>
              <a:t>Department specific content is available based on Administrator "role"</a:t>
            </a:r>
          </a:p>
          <a:p>
            <a:pPr rtl="0" lvl="0" indent="-317500" marL="457200">
              <a:buClr>
                <a:srgbClr val="000000"/>
              </a:buClr>
              <a:buSzPct val="212121"/>
              <a:buFont typeface="Arial"/>
              <a:buChar char="•"/>
            </a:pPr>
            <a:r>
              <a:rPr lang="en"/>
              <a:t>Each department is assigned a role to which they can add admins. </a:t>
            </a:r>
          </a:p>
          <a:p>
            <a:pPr rtl="0" lvl="1" indent="-317500" marL="914400">
              <a:buClr>
                <a:srgbClr val="000000"/>
              </a:buClr>
              <a:buSzPct val="127272"/>
              <a:buFont typeface="Courier New"/>
              <a:buChar char="o"/>
            </a:pPr>
            <a:r>
              <a:rPr lang="en"/>
              <a:t>These admins have unique limited navigation menus which gives them access to their specific content while restricting their ability to view other department's content (ease of use )</a:t>
            </a:r>
          </a:p>
          <a:p>
            <a:r>
              <a:t/>
            </a:r>
          </a:p>
          <a:p>
            <a:pPr rtl="0" lvl="0" indent="0" marL="0">
              <a:buNone/>
            </a:pPr>
            <a:r>
              <a:rPr sz="1400" lang="en">
                <a:solidFill>
                  <a:schemeClr val="dk1"/>
                </a:solidFill>
              </a:rPr>
              <a:t>All data is downloadable in CSV format</a:t>
            </a:r>
          </a:p>
          <a:p>
            <a:pPr rtl="0" lvl="0" indent="-317500" marL="457200">
              <a:buClr>
                <a:srgbClr val="000000"/>
              </a:buClr>
              <a:buSzPct val="212121"/>
              <a:buFont typeface="Arial"/>
              <a:buChar char="•"/>
            </a:pPr>
            <a:r>
              <a:rPr lang="en"/>
              <a:t>While standard reports are provided LTS understoodd the need for departments to utilize data is different ways</a:t>
            </a:r>
          </a:p>
          <a:p>
            <a:pPr rtl="0" lvl="1" indent="-317500" marL="914400">
              <a:buClr>
                <a:srgbClr val="000000"/>
              </a:buClr>
              <a:buSzPct val="127272"/>
              <a:buFont typeface="Courier New"/>
              <a:buChar char="o"/>
            </a:pPr>
            <a:r>
              <a:rPr lang="en"/>
              <a:t>Provide a CSV file containing all the data associated with a specific form which they can manipulate how they choose</a:t>
            </a:r>
          </a:p>
          <a:p>
            <a:r>
              <a:t/>
            </a:r>
          </a:p>
          <a:p>
            <a:pPr rtl="0" lvl="0">
              <a:buNone/>
            </a:pPr>
            <a:r>
              <a:rPr sz="1400" lang="en">
                <a:solidFill>
                  <a:schemeClr val="dk1"/>
                </a:solidFill>
              </a:rPr>
              <a:t>"Super" admins have ability to open or close the application to students</a:t>
            </a:r>
          </a:p>
          <a:p>
            <a:pPr rtl="0" lvl="0" indent="-317500" marL="457200">
              <a:buClr>
                <a:srgbClr val="000000"/>
              </a:buClr>
              <a:buSzPct val="212121"/>
              <a:buFont typeface="Arial"/>
              <a:buChar char="•"/>
            </a:pPr>
            <a:r>
              <a:rPr lang="en"/>
              <a:t>This functionality is based on an open and close date set by the "Super" Admins</a:t>
            </a:r>
          </a:p>
          <a:p>
            <a:pPr lvl="1" indent="-317500" marL="914400">
              <a:buClr>
                <a:srgbClr val="000000"/>
              </a:buClr>
              <a:buSzPct val="127272"/>
              <a:buFont typeface="Courier New"/>
              <a:buChar char="o"/>
            </a:pPr>
            <a:r>
              <a:rPr lang="en"/>
              <a:t>Prevents students from submitting forms at random times which could compromise the accuracy of the data in the application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b="1" sz="2400" lang="en"/>
              <a:t>PHP</a:t>
            </a:r>
            <a:r>
              <a:rPr sz="2400" lang="en"/>
              <a:t> is an open-source </a:t>
            </a:r>
            <a:r>
              <a:rPr sz="2400" lang="en">
                <a:hlinkClick r:id="rId2"/>
              </a:rPr>
              <a:t>server-side scripting</a:t>
            </a:r>
            <a:r>
              <a:rPr sz="2400" lang="en"/>
              <a:t> language designed for </a:t>
            </a:r>
            <a:r>
              <a:rPr sz="2400" lang="en">
                <a:hlinkClick r:id="rId3"/>
              </a:rPr>
              <a:t>Web development</a:t>
            </a:r>
            <a:r>
              <a:rPr sz="2400" lang="en"/>
              <a:t> to produce </a:t>
            </a:r>
            <a:r>
              <a:rPr sz="2400" lang="en">
                <a:hlinkClick r:id="rId4"/>
              </a:rPr>
              <a:t>dynamic Web pages</a:t>
            </a:r>
            <a:r>
              <a:rPr sz="2400" lang="en"/>
              <a:t>.</a:t>
            </a:r>
          </a:p>
          <a:p>
            <a:r>
              <a:t/>
            </a:r>
          </a:p>
          <a:p>
            <a:pPr rtl="0" lvl="0">
              <a:spcBef>
                <a:spcPts val="600"/>
              </a:spcBef>
              <a:buClr>
                <a:srgbClr val="000000"/>
              </a:buClr>
              <a:buSzPct val="45833"/>
              <a:buFont typeface="Arial"/>
              <a:buNone/>
            </a:pPr>
            <a:r>
              <a:rPr sz="2400" lang="en"/>
              <a:t>Can be directly embedded in HTML documents instead of having to call separate files to process data.</a:t>
            </a:r>
          </a:p>
          <a:p>
            <a:r>
              <a:t/>
            </a:r>
          </a:p>
          <a:p>
            <a:pPr rtl="0" lvl="0">
              <a:spcBef>
                <a:spcPts val="600"/>
              </a:spcBef>
              <a:buClr>
                <a:srgbClr val="000000"/>
              </a:buClr>
              <a:buSzPct val="45833"/>
              <a:buFont typeface="Arial"/>
              <a:buNone/>
            </a:pPr>
            <a:r>
              <a:rPr sz="2400" lang="en">
                <a:solidFill>
                  <a:schemeClr val="dk1"/>
                </a:solidFill>
              </a:rPr>
              <a:t>Allows Wellesley developers to collect, save, manipulate, and present persistent data in our web applications.</a:t>
            </a:r>
          </a:p>
          <a:p>
            <a:r>
              <a:t/>
            </a:r>
          </a:p>
          <a:p>
            <a:r>
              <a:t/>
            </a:r>
          </a:p>
          <a:p>
            <a:pPr rtl="0" lvl="0">
              <a:buNone/>
            </a:pPr>
            <a:r>
              <a:rPr lang="en"/>
              <a:t>LEAD IN TO NEXT SLIDE:</a:t>
            </a:r>
          </a:p>
          <a:p>
            <a:r>
              <a:t/>
            </a:r>
          </a:p>
          <a:p>
            <a:pPr>
              <a:buNone/>
            </a:pPr>
            <a:r>
              <a:rPr lang="en"/>
              <a:t>Before we talk about HOW PHP is transforming Wellesley we should talk a bit about What inspired this Transformation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0" name="Shape 16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b="1" lang="en"/>
              <a:t>FYS Assignment</a:t>
            </a:r>
          </a:p>
          <a:p>
            <a:pPr rtl="0" lvl="0" indent="-317500" marL="457200">
              <a:buClr>
                <a:srgbClr val="000000"/>
              </a:buClr>
              <a:buSzPct val="212121"/>
              <a:buFont typeface="Arial"/>
              <a:buChar char="•"/>
            </a:pPr>
            <a:r>
              <a:rPr lang="en"/>
              <a:t>Remarkable time saver for the Administrative staff handling this process</a:t>
            </a:r>
          </a:p>
          <a:p>
            <a:pPr rtl="0" lvl="0" indent="-317500" marL="457200">
              <a:buClr>
                <a:srgbClr val="000000"/>
              </a:buClr>
              <a:buSzPct val="212121"/>
              <a:buFont typeface="Arial"/>
              <a:buChar char="•"/>
            </a:pPr>
            <a:r>
              <a:rPr lang="en"/>
              <a:t>The preferences were gathered as part of another portion of the application</a:t>
            </a:r>
          </a:p>
          <a:p>
            <a:r>
              <a:t/>
            </a:r>
          </a:p>
          <a:p>
            <a:pPr rtl="0" lvl="0">
              <a:buNone/>
            </a:pPr>
            <a:r>
              <a:rPr lang="en"/>
              <a:t>LEAD IN:</a:t>
            </a:r>
          </a:p>
          <a:p>
            <a:r>
              <a:t/>
            </a:r>
          </a:p>
          <a:p>
            <a:pPr lvl="0">
              <a:buNone/>
            </a:pPr>
            <a:r>
              <a:rPr lang="en"/>
              <a:t>The next few slides will show examples of how we display meta-data inside of the application, and how we maintain the checklist items for different populations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7" name="Shape 1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3" name="Shape 173"/>
        <p:cNvGrpSpPr/>
        <p:nvPr/>
      </p:nvGrpSpPr>
      <p:grpSpPr>
        <a:xfrm>
          <a:off y="0" x="0"/>
          <a:ext cy="0" cx="0"/>
          <a:chOff y="0" x="0"/>
          <a:chExt cy="0" cx="0"/>
        </a:xfrm>
      </p:grpSpPr>
      <p:sp>
        <p:nvSpPr>
          <p:cNvPr id="174" name="Shape 1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5" name="Shape 17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Source of Results is NASPA presentation by Anne Manning and John O'Keefe</a:t>
            </a:r>
          </a:p>
          <a:p>
            <a:r>
              <a:t/>
            </a:r>
          </a:p>
          <a:p>
            <a:pPr rtl="0" lvl="0">
              <a:buNone/>
            </a:pPr>
            <a:r>
              <a:rPr sz="1400" lang="en">
                <a:solidFill>
                  <a:schemeClr val="dk1"/>
                </a:solidFill>
              </a:rPr>
              <a:t>Extraordinary response to all checklist items (except "I Am Here")</a:t>
            </a:r>
          </a:p>
          <a:p>
            <a:pPr rtl="0" lvl="0">
              <a:buNone/>
            </a:pPr>
            <a:r>
              <a:rPr lang="en"/>
              <a:t>"I Am Here" was intended to be a simple check to determine when a student was on Campus.</a:t>
            </a:r>
          </a:p>
          <a:p>
            <a:pPr rtl="0" lvl="1" indent="-317500" marL="914400">
              <a:buClr>
                <a:srgbClr val="000000"/>
              </a:buClr>
              <a:buSzPct val="127272"/>
              <a:buFont typeface="Courier New"/>
              <a:buChar char="o"/>
            </a:pPr>
            <a:r>
              <a:rPr lang="en"/>
              <a:t>Important for determining who is present on campus in the event of an emergency</a:t>
            </a:r>
          </a:p>
          <a:p>
            <a:pPr rtl="0" lvl="0" indent="-317500" marL="914400">
              <a:buClr>
                <a:srgbClr val="000000"/>
              </a:buClr>
              <a:buSzPct val="212121"/>
              <a:buFont typeface="Arial"/>
              <a:buChar char="•"/>
            </a:pPr>
            <a:r>
              <a:rPr lang="en"/>
              <a:t>Form would check the requesting IP address, determine whether it was connected to the College network and either allow or deny the student to submit the form based on the results.</a:t>
            </a:r>
          </a:p>
          <a:p>
            <a:r>
              <a:t/>
            </a:r>
          </a:p>
          <a:p>
            <a:pPr rtl="0" lvl="0">
              <a:buNone/>
            </a:pPr>
            <a:r>
              <a:rPr sz="1400" lang="en">
                <a:solidFill>
                  <a:schemeClr val="dk1"/>
                </a:solidFill>
              </a:rPr>
              <a:t>Student needs were met through better communication and having a "tool" to help them act more independently</a:t>
            </a:r>
          </a:p>
          <a:p>
            <a:pPr rtl="0" lvl="0" indent="-317500" marL="457200">
              <a:buClr>
                <a:srgbClr val="000000"/>
              </a:buClr>
              <a:buSzPct val="194444"/>
              <a:buFont typeface="Arial"/>
              <a:buChar char="•"/>
            </a:pPr>
            <a:r>
              <a:rPr sz="1200" lang="en">
                <a:solidFill>
                  <a:schemeClr val="dk1"/>
                </a:solidFill>
              </a:rPr>
              <a:t>90% of students stated that the Student Checklist met their needs Well or Very-Well (top 2 choices)</a:t>
            </a:r>
          </a:p>
          <a:p>
            <a:r>
              <a:t/>
            </a:r>
          </a:p>
          <a:p>
            <a:pPr rtl="0" lvl="0">
              <a:buNone/>
            </a:pPr>
            <a:r>
              <a:rPr sz="1400" lang="en">
                <a:solidFill>
                  <a:schemeClr val="dk1"/>
                </a:solidFill>
              </a:rPr>
              <a:t>Exposed weaknesses in some existing College processes, ability to adjust workflows, and Administrator response times</a:t>
            </a:r>
          </a:p>
          <a:p>
            <a:pPr rtl="0" lvl="0">
              <a:buNone/>
            </a:pPr>
            <a:r>
              <a:rPr lang="en"/>
              <a:t>Application was so successful that Administrators had a difficult time handling the number of responses they received.</a:t>
            </a:r>
          </a:p>
          <a:p>
            <a:pPr rtl="0" lvl="0" indent="-317500" marL="457200">
              <a:buClr>
                <a:srgbClr val="000000"/>
              </a:buClr>
              <a:buSzPct val="212121"/>
              <a:buFont typeface="Arial"/>
              <a:buChar char="•"/>
            </a:pPr>
            <a:r>
              <a:rPr lang="en"/>
              <a:t>Shut down International Pre-Orientation requests as the college couldn't field enough Hostesses for the number of responses</a:t>
            </a:r>
          </a:p>
          <a:p>
            <a:pPr rtl="0" lvl="0" indent="-317500" marL="457200">
              <a:buClr>
                <a:srgbClr val="000000"/>
              </a:buClr>
              <a:buSzPct val="212121"/>
              <a:buFont typeface="Arial"/>
              <a:buChar char="•"/>
            </a:pPr>
            <a:r>
              <a:rPr lang="en"/>
              <a:t>Student Financial Services wasn't prepared to handle the number of responses they received in the first few days</a:t>
            </a:r>
          </a:p>
          <a:p>
            <a:pPr rtl="0" lvl="0" indent="-317500" marL="457200">
              <a:buClr>
                <a:srgbClr val="000000"/>
              </a:buClr>
              <a:buSzPct val="212121"/>
              <a:buFont typeface="Arial"/>
              <a:buChar char="•"/>
            </a:pPr>
            <a:r>
              <a:rPr lang="en"/>
              <a:t>Highlighted weaknesses in other forms/processes such as a lack of coding in Banner for Athletes</a:t>
            </a:r>
          </a:p>
          <a:p>
            <a:r>
              <a:t/>
            </a:r>
          </a:p>
          <a:p>
            <a:r>
              <a:t/>
            </a:r>
          </a:p>
          <a:p>
            <a:pPr rtl="0" lvl="0">
              <a:buNone/>
            </a:pPr>
            <a:r>
              <a:rPr lang="en"/>
              <a:t>LEAD IN:</a:t>
            </a:r>
          </a:p>
          <a:p>
            <a:pPr lvl="0">
              <a:buNone/>
            </a:pPr>
            <a:r>
              <a:rPr lang="en"/>
              <a:t>Clearly from the perspective of students and the faculty/staff using the Student Checklist, the application was a success, but what effects did it have on the campus in a larger sense?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2" name="Shape 18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400" lang="en">
                <a:solidFill>
                  <a:schemeClr val="dk1"/>
                </a:solidFill>
              </a:rPr>
              <a:t>Requests for applications have grown substantially</a:t>
            </a:r>
          </a:p>
          <a:p>
            <a:pPr rtl="0" lvl="0">
              <a:buNone/>
            </a:pPr>
            <a:r>
              <a:rPr u="sng" b="1" lang="en"/>
              <a:t>Requests</a:t>
            </a:r>
          </a:p>
          <a:p>
            <a:pPr rtl="0" lvl="0" indent="-317500" marL="457200">
              <a:buClr>
                <a:srgbClr val="000000"/>
              </a:buClr>
              <a:buSzPct val="212121"/>
              <a:buFont typeface="Arial"/>
              <a:buChar char="•"/>
            </a:pPr>
            <a:r>
              <a:rPr lang="en"/>
              <a:t>Success, speed of development, and design philosophy of Student Checklist all contributed to the "Custom App" buyin</a:t>
            </a:r>
          </a:p>
          <a:p>
            <a:pPr rtl="0" lvl="0" indent="-317500" marL="457200">
              <a:buClr>
                <a:srgbClr val="000000"/>
              </a:buClr>
              <a:buSzPct val="212121"/>
              <a:buFont typeface="Arial"/>
              <a:buChar char="•"/>
            </a:pPr>
            <a:r>
              <a:rPr lang="en"/>
              <a:t>Compounded by the fact that we keep the apps simple to use with our standard look and feel</a:t>
            </a:r>
          </a:p>
          <a:p>
            <a:pPr rtl="0" lvl="0" indent="-317500" marL="457200">
              <a:buClr>
                <a:srgbClr val="000000"/>
              </a:buClr>
              <a:buSzPct val="212121"/>
              <a:buFont typeface="Arial"/>
              <a:buChar char="•"/>
            </a:pPr>
            <a:r>
              <a:rPr lang="en"/>
              <a:t>Often we get "return clients" who want to convert additional workflows</a:t>
            </a:r>
          </a:p>
          <a:p>
            <a:pPr rtl="0" lvl="0" indent="-317500" marL="457200">
              <a:buClr>
                <a:srgbClr val="000000"/>
              </a:buClr>
              <a:buSzPct val="212121"/>
              <a:buFont typeface="Arial"/>
              <a:buChar char="•"/>
            </a:pPr>
            <a:r>
              <a:rPr lang="en"/>
              <a:t>To date 36 Applications "Published" with 10-15 currently in development and still more waiting to be addressed</a:t>
            </a:r>
          </a:p>
          <a:p>
            <a:r>
              <a:t/>
            </a:r>
          </a:p>
          <a:p>
            <a:pPr rtl="0" lvl="0">
              <a:buNone/>
            </a:pPr>
            <a:r>
              <a:rPr sz="1400" lang="en">
                <a:solidFill>
                  <a:schemeClr val="dk1"/>
                </a:solidFill>
              </a:rPr>
              <a:t>Visibility and positive perception of LTS on campus has increased</a:t>
            </a:r>
          </a:p>
          <a:p>
            <a:pPr rtl="0" lvl="0">
              <a:buNone/>
            </a:pPr>
            <a:r>
              <a:rPr u="sng" b="1" lang="en"/>
              <a:t>Perception</a:t>
            </a:r>
          </a:p>
          <a:p>
            <a:pPr rtl="0" lvl="0" indent="-317500" marL="457200">
              <a:buClr>
                <a:srgbClr val="000000"/>
              </a:buClr>
              <a:buSzPct val="212121"/>
              <a:buFont typeface="Arial"/>
              <a:buChar char="•"/>
            </a:pPr>
            <a:r>
              <a:rPr lang="en"/>
              <a:t>Through our PHP apps we've been able to reach out to a large demographic we otherwise wouldn't</a:t>
            </a:r>
          </a:p>
          <a:p>
            <a:pPr rtl="0" lvl="0" indent="-317500" marL="457200">
              <a:buClr>
                <a:srgbClr val="000000"/>
              </a:buClr>
              <a:buSzPct val="212121"/>
              <a:buFont typeface="Arial"/>
              <a:buChar char="•"/>
            </a:pPr>
            <a:r>
              <a:rPr lang="en"/>
              <a:t>We've been able to reinforce our desired image of being a helpful, guiding presence on campus as opposed to a purely authoritative entity that constantly pushes new technology on to end users</a:t>
            </a:r>
          </a:p>
          <a:p>
            <a:pPr rtl="0" lvl="1" indent="-317500" marL="914400">
              <a:buClr>
                <a:srgbClr val="000000"/>
              </a:buClr>
              <a:buSzPct val="127272"/>
              <a:buFont typeface="Courier New"/>
              <a:buChar char="o"/>
            </a:pPr>
            <a:r>
              <a:rPr lang="en"/>
              <a:t>We are seen as a group who uses technology judiciously in order to increase workflow efficiencies instead of a group who tries to throw technology at problems in order to solve them</a:t>
            </a:r>
          </a:p>
          <a:p>
            <a:pPr rtl="0" lvl="1" indent="-317500" marL="914400">
              <a:buClr>
                <a:srgbClr val="000000"/>
              </a:buClr>
              <a:buSzPct val="127272"/>
              <a:buFont typeface="Courier New"/>
              <a:buChar char="o"/>
            </a:pPr>
            <a:r>
              <a:rPr lang="en"/>
              <a:t>People trust that we will make their lives easier instead of harder</a:t>
            </a:r>
          </a:p>
          <a:p>
            <a:r>
              <a:t/>
            </a:r>
          </a:p>
          <a:p>
            <a:pPr rtl="0" lvl="0">
              <a:buNone/>
            </a:pPr>
            <a:r>
              <a:rPr sz="1400" lang="en">
                <a:solidFill>
                  <a:schemeClr val="dk1"/>
                </a:solidFill>
              </a:rPr>
              <a:t>Staff efficiency and time effectiveness has increased</a:t>
            </a:r>
          </a:p>
          <a:p>
            <a:pPr rtl="0" lvl="0">
              <a:buNone/>
            </a:pPr>
            <a:r>
              <a:rPr u="sng" b="1" lang="en"/>
              <a:t>Staff Efficiency and Time Effectiveness</a:t>
            </a:r>
          </a:p>
          <a:p>
            <a:pPr rtl="0" lvl="0" indent="-317500" marL="457200">
              <a:buClr>
                <a:srgbClr val="000000"/>
              </a:buClr>
              <a:buSzPct val="212121"/>
              <a:buFont typeface="Arial"/>
              <a:buChar char="•"/>
            </a:pPr>
            <a:r>
              <a:rPr lang="en"/>
              <a:t>Campus wide in departments using our applications</a:t>
            </a:r>
          </a:p>
          <a:p>
            <a:pPr rtl="0" lvl="0" indent="-317500" marL="457200">
              <a:buClr>
                <a:srgbClr val="000000"/>
              </a:buClr>
              <a:buSzPct val="212121"/>
              <a:buFont typeface="Arial"/>
              <a:buChar char="•"/>
            </a:pPr>
            <a:r>
              <a:rPr lang="en"/>
              <a:t>Staff time is spent on data analysis and reaction instead of data collection and preparation</a:t>
            </a:r>
          </a:p>
          <a:p>
            <a:pPr rtl="0" lvl="0" indent="-317500" marL="457200">
              <a:buClr>
                <a:srgbClr val="000000"/>
              </a:buClr>
              <a:buSzPct val="212121"/>
              <a:buFont typeface="Arial"/>
              <a:buChar char="•"/>
            </a:pPr>
            <a:r>
              <a:rPr lang="en"/>
              <a:t>Departments are tweaking workflows used in conjunction with their Applications to ensure efficiency </a:t>
            </a:r>
          </a:p>
          <a:p>
            <a:r>
              <a:t/>
            </a:r>
          </a:p>
          <a:p>
            <a:pPr rtl="0" lvl="0">
              <a:buNone/>
            </a:pPr>
            <a:r>
              <a:rPr lang="en"/>
              <a:t>LEAD IN:</a:t>
            </a:r>
          </a:p>
          <a:p>
            <a:pPr rtl="0" lvl="0">
              <a:buNone/>
            </a:pPr>
            <a:r>
              <a:rPr lang="en"/>
              <a:t>So we've established that our PHP framework and Applications are capable of solving complex problems, they're incredibly popular with our faculty/staff/and students, and are forcing efficiency increases in other aspects of the college. All of that is great, but how is our framework affecting our bottom line?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400" lang="en">
                <a:solidFill>
                  <a:schemeClr val="dk1"/>
                </a:solidFill>
              </a:rPr>
              <a:t>Significant cost savings vs. commercial solutions</a:t>
            </a:r>
          </a:p>
          <a:p>
            <a:pPr rtl="0" lvl="0">
              <a:buNone/>
            </a:pPr>
            <a:r>
              <a:rPr u="sng" b="1" lang="en"/>
              <a:t>Vs. Commercial</a:t>
            </a:r>
          </a:p>
          <a:p>
            <a:pPr rtl="0" lvl="0" indent="-317500" marL="457200">
              <a:buClr>
                <a:srgbClr val="000000"/>
              </a:buClr>
              <a:buSzPct val="212121"/>
              <a:buFont typeface="Arial"/>
              <a:buChar char="•"/>
            </a:pPr>
            <a:r>
              <a:rPr lang="en"/>
              <a:t>Real cost of our PHP apps is far less than comparable commercial solutions</a:t>
            </a:r>
          </a:p>
          <a:p>
            <a:pPr rtl="0" lvl="1" indent="-317500" marL="914400">
              <a:buClr>
                <a:srgbClr val="000000"/>
              </a:buClr>
              <a:buSzPct val="127272"/>
              <a:buFont typeface="Courier New"/>
              <a:buChar char="o"/>
            </a:pPr>
            <a:r>
              <a:rPr lang="en"/>
              <a:t>Pay 1 or 2 developers a portion of few months salary to engineer a solutions</a:t>
            </a:r>
          </a:p>
          <a:p>
            <a:pPr rtl="0" lvl="2" indent="-317500" marL="1371600">
              <a:buClr>
                <a:srgbClr val="000000"/>
              </a:buClr>
              <a:buSzPct val="127272"/>
              <a:buFont typeface="Wingdings"/>
              <a:buChar char="§"/>
            </a:pPr>
            <a:r>
              <a:rPr lang="en"/>
              <a:t>Portion because usually developers have a few projects in development various stages of development</a:t>
            </a:r>
          </a:p>
          <a:p>
            <a:pPr rtl="0" lvl="1" indent="-317500" marL="914400">
              <a:buClr>
                <a:srgbClr val="000000"/>
              </a:buClr>
              <a:buSzPct val="127272"/>
              <a:buFont typeface="Courier New"/>
              <a:buChar char="o"/>
            </a:pPr>
            <a:r>
              <a:rPr lang="en"/>
              <a:t>Total control over updates/patches</a:t>
            </a:r>
          </a:p>
          <a:p>
            <a:pPr rtl="0" lvl="2" indent="-317500" marL="1371600">
              <a:buClr>
                <a:srgbClr val="000000"/>
              </a:buClr>
              <a:buSzPct val="127272"/>
              <a:buFont typeface="Wingdings"/>
              <a:buChar char="§"/>
            </a:pPr>
            <a:r>
              <a:rPr lang="en"/>
              <a:t>No waiting for version updates, no paying to upgrade</a:t>
            </a:r>
          </a:p>
          <a:p>
            <a:pPr rtl="0" lvl="1" indent="-317500" marL="914400">
              <a:buClr>
                <a:srgbClr val="000000"/>
              </a:buClr>
              <a:buSzPct val="127272"/>
              <a:buFont typeface="Courier New"/>
              <a:buChar char="o"/>
            </a:pPr>
            <a:r>
              <a:rPr lang="en"/>
              <a:t>"In House" tech support/maintenance</a:t>
            </a:r>
          </a:p>
          <a:p>
            <a:pPr rtl="0" lvl="2" indent="-317500" marL="1371600">
              <a:buClr>
                <a:srgbClr val="000000"/>
              </a:buClr>
              <a:buSzPct val="127272"/>
              <a:buFont typeface="Wingdings"/>
              <a:buChar char="§"/>
            </a:pPr>
            <a:r>
              <a:rPr lang="en"/>
              <a:t>Don't have to purchase term maintenance</a:t>
            </a:r>
          </a:p>
          <a:p>
            <a:pPr rtl="0" lvl="2" indent="-317500" marL="1371600">
              <a:buClr>
                <a:srgbClr val="000000"/>
              </a:buClr>
              <a:buSzPct val="127272"/>
              <a:buFont typeface="Wingdings"/>
              <a:buChar char="§"/>
            </a:pPr>
            <a:r>
              <a:rPr lang="en"/>
              <a:t>If there are any bugs/problems the developers are instantly available and working on a solution</a:t>
            </a:r>
          </a:p>
          <a:p>
            <a:pPr rtl="0" lvl="0" indent="-317500" marL="457200">
              <a:buClr>
                <a:srgbClr val="000000"/>
              </a:buClr>
              <a:buSzPct val="212121"/>
              <a:buFont typeface="Arial"/>
              <a:buChar char="•"/>
            </a:pPr>
            <a:r>
              <a:rPr lang="en"/>
              <a:t>Able to engineer specific solutions to specific problems very little need to do any bridge engineering after a purchase </a:t>
            </a:r>
          </a:p>
          <a:p>
            <a:pPr rtl="0" lvl="1" indent="-317500" marL="914400">
              <a:buClr>
                <a:srgbClr val="000000"/>
              </a:buClr>
              <a:buSzPct val="127272"/>
              <a:buFont typeface="Courier New"/>
              <a:buChar char="o"/>
            </a:pPr>
            <a:r>
              <a:rPr lang="en"/>
              <a:t>Reduce the amount of time we're paying our developers to get product working</a:t>
            </a:r>
          </a:p>
          <a:p>
            <a:pPr rtl="0" lvl="0" indent="-317500" marL="457200">
              <a:buClr>
                <a:srgbClr val="000000"/>
              </a:buClr>
              <a:buSzPct val="212121"/>
              <a:buFont typeface="Arial"/>
              <a:buChar char="•"/>
            </a:pPr>
            <a:r>
              <a:rPr lang="en"/>
              <a:t>Only limitation to building solutions is time constraints of the developers.</a:t>
            </a:r>
          </a:p>
          <a:p>
            <a:r>
              <a:t/>
            </a:r>
          </a:p>
          <a:p>
            <a:r>
              <a:t/>
            </a:r>
          </a:p>
          <a:p>
            <a:pPr rtl="0" lvl="0">
              <a:buNone/>
            </a:pPr>
            <a:r>
              <a:rPr sz="1400" lang="en">
                <a:solidFill>
                  <a:schemeClr val="dk1"/>
                </a:solidFill>
              </a:rPr>
              <a:t>Better able to provide commercial solutions when the need occurs, or, can invest the savings in other aspects of the department</a:t>
            </a:r>
          </a:p>
          <a:p>
            <a:pPr rtl="0" lvl="0">
              <a:buNone/>
            </a:pPr>
            <a:r>
              <a:rPr u="sng" b="1" lang="en"/>
              <a:t>Commercial Solution Buying</a:t>
            </a:r>
          </a:p>
          <a:p>
            <a:pPr rtl="0" lvl="0" indent="-317500" marL="457200">
              <a:buClr>
                <a:srgbClr val="000000"/>
              </a:buClr>
              <a:buSzPct val="212121"/>
              <a:buFont typeface="Arial"/>
              <a:buChar char="•"/>
            </a:pPr>
            <a:r>
              <a:rPr lang="en"/>
              <a:t>When we need to purchase a solution, we are more readily able to do so through the cost savings associated with our Custom Apps</a:t>
            </a:r>
          </a:p>
          <a:p>
            <a:r>
              <a:t/>
            </a:r>
          </a:p>
          <a:p>
            <a:pPr rtl="0" lvl="0">
              <a:buNone/>
            </a:pPr>
            <a:r>
              <a:rPr sz="1400" lang="en">
                <a:solidFill>
                  <a:schemeClr val="dk1"/>
                </a:solidFill>
              </a:rPr>
              <a:t>Data collection, processing, and storage cost reduction</a:t>
            </a:r>
          </a:p>
          <a:p>
            <a:pPr rtl="0" lvl="0">
              <a:buNone/>
            </a:pPr>
            <a:r>
              <a:rPr u="sng" b="1" lang="en"/>
              <a:t>Software Library Reduction</a:t>
            </a:r>
          </a:p>
          <a:p>
            <a:pPr rtl="0" lvl="0" indent="-317500" marL="457200">
              <a:buClr>
                <a:srgbClr val="000000"/>
              </a:buClr>
              <a:buSzPct val="212121"/>
              <a:buFont typeface="Arial"/>
              <a:buChar char="•"/>
            </a:pPr>
            <a:r>
              <a:rPr lang="en"/>
              <a:t>Phasing out the support of multiple data storage applications (licensing fees, maintenance fees, Help Desk tickets)</a:t>
            </a:r>
          </a:p>
          <a:p>
            <a:pPr rtl="0" lvl="0" indent="-317500" marL="457200">
              <a:buClr>
                <a:srgbClr val="000000"/>
              </a:buClr>
              <a:buSzPct val="212121"/>
              <a:buFont typeface="Arial"/>
              <a:buChar char="•"/>
            </a:pPr>
            <a:r>
              <a:rPr lang="en"/>
              <a:t>Able to reduce electronic and physical data storage costs</a:t>
            </a:r>
          </a:p>
          <a:p>
            <a:r>
              <a:t/>
            </a:r>
          </a:p>
          <a:p>
            <a:pPr rtl="0" lvl="0">
              <a:buNone/>
            </a:pPr>
            <a:r>
              <a:rPr lang="en"/>
              <a:t>LEAD In:</a:t>
            </a:r>
          </a:p>
          <a:p>
            <a:pPr rtl="0" lvl="0">
              <a:buNone/>
            </a:pPr>
            <a:r>
              <a:rPr lang="en"/>
              <a:t>After all of that, if you still need convincing, consider how PHP apps are helping the environment at Wellesley College...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6" name="Shape 19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a:t>
            </a:r>
            <a:r>
              <a:rPr lang="en"/>
              <a:t>Since implementing our framework and  developing applications we have seen less paper consumption and waste on campus</a:t>
            </a:r>
          </a:p>
          <a:p>
            <a:r>
              <a:t/>
            </a:r>
          </a:p>
          <a:p>
            <a:pPr rtl="0" lvl="0" indent="-317500" marL="457200">
              <a:buClr>
                <a:srgbClr val="000000"/>
              </a:buClr>
              <a:buSzPct val="212121"/>
              <a:buFont typeface="Arial"/>
              <a:buChar char="•"/>
            </a:pPr>
            <a:r>
              <a:rPr lang="en"/>
              <a:t>By pushing forms to the web we reduce the need for paper forms</a:t>
            </a:r>
          </a:p>
          <a:p>
            <a:pPr rtl="0" lvl="0" indent="-317500" marL="457200">
              <a:buClr>
                <a:srgbClr val="000000"/>
              </a:buClr>
              <a:buSzPct val="212121"/>
              <a:buFont typeface="Arial"/>
              <a:buChar char="•"/>
            </a:pPr>
            <a:r>
              <a:rPr lang="en"/>
              <a:t>Trickles down to reduced use of ink and electricity, and improved printer longevity (also a positive budgetary impact)</a:t>
            </a:r>
          </a:p>
          <a:p>
            <a:r>
              <a:t/>
            </a:r>
          </a:p>
          <a:p>
            <a:pPr rtl="0" lvl="0" indent="-317500" marL="457200">
              <a:buClr>
                <a:srgbClr val="000000"/>
              </a:buClr>
              <a:buSzPct val="212121"/>
              <a:buFont typeface="Arial"/>
              <a:buChar char="•"/>
            </a:pPr>
            <a:r>
              <a:rPr lang="en"/>
              <a:t>Apps don't completely remove the need for paper as many times reports need to be created</a:t>
            </a:r>
          </a:p>
          <a:p>
            <a:pPr rtl="0" lvl="0" indent="-317500" marL="457200">
              <a:buClr>
                <a:srgbClr val="000000"/>
              </a:buClr>
              <a:buSzPct val="212121"/>
              <a:buFont typeface="Arial"/>
              <a:buChar char="•"/>
            </a:pPr>
            <a:r>
              <a:rPr lang="en"/>
              <a:t>Any reduction in paper consumption is a positive</a:t>
            </a:r>
          </a:p>
          <a:p>
            <a:r>
              <a:t/>
            </a:r>
          </a:p>
          <a:p>
            <a:r>
              <a:t/>
            </a:r>
          </a:p>
          <a:p>
            <a:pPr rtl="0" lvl="0">
              <a:buNone/>
            </a:pPr>
            <a:r>
              <a:rPr lang="en"/>
              <a:t>LEAD IN:</a:t>
            </a:r>
          </a:p>
          <a:p>
            <a:r>
              <a:t/>
            </a:r>
          </a:p>
          <a:p>
            <a:pPr lvl="0">
              <a:buNone/>
            </a:pPr>
            <a:r>
              <a:rPr lang="en"/>
              <a:t>So to wrap up this talk, what's the takeaway?  What can you bring back to your universities, CIOs, and IS Directors?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600"/>
              </a:spcBef>
              <a:buClr>
                <a:schemeClr val="dk1"/>
              </a:buClr>
              <a:buSzPct val="166666"/>
              <a:buFont typeface="Arial"/>
              <a:buChar char="•"/>
            </a:pPr>
            <a:r>
              <a:rPr sz="1400" lang="en">
                <a:solidFill>
                  <a:schemeClr val="dk1"/>
                </a:solidFill>
              </a:rPr>
              <a:t>are a fast, efficient, reliable way to address data related challenges across Campus</a:t>
            </a:r>
          </a:p>
          <a:p>
            <a:pPr rtl="0" lvl="0" indent="-317500" marL="457200">
              <a:spcBef>
                <a:spcPts val="600"/>
              </a:spcBef>
              <a:buClr>
                <a:schemeClr val="dk1"/>
              </a:buClr>
              <a:buSzPct val="166666"/>
              <a:buFont typeface="Arial"/>
              <a:buChar char="•"/>
            </a:pPr>
            <a:r>
              <a:rPr sz="1400" lang="en">
                <a:solidFill>
                  <a:schemeClr val="dk1"/>
                </a:solidFill>
              </a:rPr>
              <a:t>can accurately model complex workflows</a:t>
            </a:r>
          </a:p>
          <a:p>
            <a:pPr rtl="0" lvl="0" indent="-317500" marL="457200">
              <a:spcBef>
                <a:spcPts val="600"/>
              </a:spcBef>
              <a:buClr>
                <a:schemeClr val="dk1"/>
              </a:buClr>
              <a:buSzPct val="166666"/>
              <a:buFont typeface="Arial"/>
              <a:buChar char="•"/>
            </a:pPr>
            <a:r>
              <a:rPr sz="1400" lang="en">
                <a:solidFill>
                  <a:schemeClr val="dk1"/>
                </a:solidFill>
              </a:rPr>
              <a:t>increase the efficiency and time effectiveness of the departments using them</a:t>
            </a:r>
          </a:p>
          <a:p>
            <a:pPr rtl="0" lvl="0" indent="-317500" marL="457200">
              <a:spcBef>
                <a:spcPts val="600"/>
              </a:spcBef>
              <a:buClr>
                <a:schemeClr val="dk1"/>
              </a:buClr>
              <a:buSzPct val="166666"/>
              <a:buFont typeface="Arial"/>
              <a:buChar char="•"/>
            </a:pPr>
            <a:r>
              <a:rPr sz="1400" lang="en">
                <a:solidFill>
                  <a:schemeClr val="dk1"/>
                </a:solidFill>
              </a:rPr>
              <a:t>relieve a huge amount of budgetary pressure</a:t>
            </a:r>
          </a:p>
          <a:p>
            <a:pPr rtl="0" lvl="0" indent="-317500" marL="457200">
              <a:spcBef>
                <a:spcPts val="600"/>
              </a:spcBef>
              <a:buClr>
                <a:schemeClr val="dk1"/>
              </a:buClr>
              <a:buSzPct val="166666"/>
              <a:buFont typeface="Arial"/>
              <a:buChar char="•"/>
            </a:pPr>
            <a:r>
              <a:rPr sz="1400" lang="en">
                <a:solidFill>
                  <a:schemeClr val="dk1"/>
                </a:solidFill>
              </a:rPr>
              <a:t>are good for the environment</a:t>
            </a:r>
          </a:p>
          <a:p>
            <a:pPr rtl="0" lvl="0" indent="-317500" marL="457200">
              <a:spcBef>
                <a:spcPts val="600"/>
              </a:spcBef>
              <a:buClr>
                <a:schemeClr val="dk1"/>
              </a:buClr>
              <a:buSzPct val="166666"/>
              <a:buFont typeface="Arial"/>
              <a:buChar char="•"/>
            </a:pPr>
            <a:r>
              <a:rPr sz="1400" lang="en">
                <a:solidFill>
                  <a:schemeClr val="dk1"/>
                </a:solidFill>
              </a:rPr>
              <a:t>can drastically increase the "good will" towards and positive perception of your technology department</a:t>
            </a:r>
          </a:p>
          <a:p>
            <a:r>
              <a:t/>
            </a:r>
          </a:p>
          <a:p>
            <a:pPr rtl="0" lvl="0">
              <a:spcBef>
                <a:spcPts val="600"/>
              </a:spcBef>
              <a:buNone/>
            </a:pPr>
            <a:r>
              <a:rPr sz="1400" lang="en"/>
              <a:t>Lead In:</a:t>
            </a:r>
          </a:p>
          <a:p>
            <a:r>
              <a:t/>
            </a:r>
          </a:p>
          <a:p>
            <a:pPr lvl="0">
              <a:spcBef>
                <a:spcPts val="600"/>
              </a:spcBef>
              <a:buNone/>
            </a:pPr>
            <a:r>
              <a:rPr sz="1400" lang="en"/>
              <a:t>With that I'd like to thank you for coming to "How PHP is Transforming Wellesley College" and open up the talk for questions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0" name="Shape 21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5" name="Shape 21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LEAD IN:</a:t>
            </a:r>
          </a:p>
          <a:p>
            <a:r>
              <a:t/>
            </a:r>
          </a:p>
          <a:p>
            <a:pPr>
              <a:buNone/>
            </a:pPr>
            <a:r>
              <a:rPr lang="en"/>
              <a:t>The simple fact of the matter is that as a College we....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Data is essentially the driving force behind Wellesley's PHP Applications and our Framework</a:t>
            </a:r>
          </a:p>
          <a:p>
            <a:r>
              <a:t/>
            </a:r>
          </a:p>
          <a:p>
            <a:pPr rtl="0" lvl="0">
              <a:buNone/>
            </a:pPr>
            <a:r>
              <a:rPr lang="en"/>
              <a:t>Data drives colleges, yet there are a lot of challenges that Colleges face when dealing with data</a:t>
            </a:r>
          </a:p>
          <a:p>
            <a:r>
              <a:t/>
            </a:r>
          </a:p>
          <a:p>
            <a:pPr rtl="0" lvl="0">
              <a:buNone/>
            </a:pPr>
            <a:r>
              <a:rPr lang="en"/>
              <a:t>LEAD IN:</a:t>
            </a:r>
          </a:p>
          <a:p>
            <a:r>
              <a:t/>
            </a:r>
          </a:p>
          <a:p>
            <a:pPr>
              <a:buNone/>
            </a:pPr>
            <a:r>
              <a:rPr lang="en"/>
              <a:t>Lets examine 4 of these Data Changes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b="1" lang="en"/>
              <a:t>Data Collection - How do we do it?</a:t>
            </a:r>
          </a:p>
          <a:p>
            <a:pPr rtl="0" lvl="0" indent="-317500" marL="457200">
              <a:buClr>
                <a:srgbClr val="000000"/>
              </a:buClr>
              <a:buSzPct val="212121"/>
              <a:buFont typeface="Arial"/>
              <a:buChar char="•"/>
            </a:pPr>
            <a:r>
              <a:rPr lang="en"/>
              <a:t>Traditionally paper based process</a:t>
            </a:r>
          </a:p>
          <a:p>
            <a:pPr rtl="0" lvl="0" indent="-317500" marL="457200">
              <a:buClr>
                <a:srgbClr val="000000"/>
              </a:buClr>
              <a:buSzPct val="212121"/>
              <a:buFont typeface="Arial"/>
              <a:buChar char="•"/>
            </a:pPr>
            <a:r>
              <a:rPr lang="en"/>
              <a:t>Entails individuals downloading and printing out forms, filling them out, and sending them in</a:t>
            </a:r>
          </a:p>
          <a:p>
            <a:pPr rtl="0" lvl="0" indent="-317500" marL="457200">
              <a:buClr>
                <a:srgbClr val="000000"/>
              </a:buClr>
              <a:buSzPct val="212121"/>
              <a:buFont typeface="Arial"/>
              <a:buChar char="•"/>
            </a:pPr>
            <a:r>
              <a:rPr lang="en"/>
              <a:t>Problems: Big lag time between sending and receiving, time intensive, prone to error</a:t>
            </a:r>
          </a:p>
          <a:p>
            <a:pPr rtl="0" lvl="1" indent="-317500" marL="914400">
              <a:buClr>
                <a:srgbClr val="000000"/>
              </a:buClr>
              <a:buSzPct val="127272"/>
              <a:buFont typeface="Courier New"/>
              <a:buChar char="o"/>
            </a:pPr>
            <a:r>
              <a:rPr lang="en"/>
              <a:t>Maybe the form link is broken</a:t>
            </a:r>
          </a:p>
          <a:p>
            <a:pPr rtl="0" lvl="1" indent="-317500" marL="914400">
              <a:buClr>
                <a:srgbClr val="000000"/>
              </a:buClr>
              <a:buSzPct val="127272"/>
              <a:buFont typeface="Courier New"/>
              <a:buChar char="o"/>
            </a:pPr>
            <a:r>
              <a:rPr lang="en"/>
              <a:t>Printer is out of ink</a:t>
            </a:r>
          </a:p>
          <a:p>
            <a:pPr rtl="0" lvl="1" indent="-317500" marL="914400">
              <a:buClr>
                <a:srgbClr val="000000"/>
              </a:buClr>
              <a:buSzPct val="127272"/>
              <a:buFont typeface="Courier New"/>
              <a:buChar char="o"/>
            </a:pPr>
            <a:r>
              <a:rPr lang="en"/>
              <a:t>No envelopes/stamps</a:t>
            </a:r>
          </a:p>
          <a:p>
            <a:pPr rtl="0" lvl="0" indent="-317500" marL="457200">
              <a:buClr>
                <a:srgbClr val="000000"/>
              </a:buClr>
              <a:buSzPct val="212121"/>
              <a:buFont typeface="Arial"/>
              <a:buChar char="•"/>
            </a:pPr>
            <a:r>
              <a:rPr lang="en"/>
              <a:t>Sometimes The form is electronic</a:t>
            </a:r>
          </a:p>
          <a:p>
            <a:pPr rtl="0" lvl="1" indent="-317500" marL="914400">
              <a:buClr>
                <a:srgbClr val="000000"/>
              </a:buClr>
              <a:buSzPct val="127272"/>
              <a:buFont typeface="Courier New"/>
              <a:buChar char="o"/>
            </a:pPr>
            <a:r>
              <a:rPr lang="en"/>
              <a:t>Usually one-off forms, no standardization, legacy code, made BY the department using it</a:t>
            </a:r>
          </a:p>
          <a:p>
            <a:pPr rtl="0" lvl="1" indent="-317500" marL="914400">
              <a:buClr>
                <a:srgbClr val="000000"/>
              </a:buClr>
              <a:buSzPct val="127272"/>
              <a:buFont typeface="Courier New"/>
              <a:buChar char="o"/>
            </a:pPr>
            <a:r>
              <a:rPr lang="en"/>
              <a:t>Dumped into an old database, or worse, results are emailed to somebody instead of stored</a:t>
            </a:r>
          </a:p>
          <a:p>
            <a:pPr rtl="0" lvl="1" indent="-317500" marL="914400">
              <a:buClr>
                <a:srgbClr val="000000"/>
              </a:buClr>
              <a:buSzPct val="127272"/>
              <a:buFont typeface="Courier New"/>
              <a:buChar char="o"/>
            </a:pPr>
            <a:r>
              <a:rPr lang="en"/>
              <a:t>All the manipulation occurs after a data dump or data compilation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b="1" lang="en"/>
              <a:t>Data Processing - How do we do it?</a:t>
            </a:r>
          </a:p>
          <a:p>
            <a:pPr rtl="0" lvl="0" indent="-317500" marL="457200">
              <a:buClr>
                <a:srgbClr val="000000"/>
              </a:buClr>
              <a:buSzPct val="212121"/>
              <a:buFont typeface="Arial"/>
              <a:buChar char="•"/>
            </a:pPr>
            <a:r>
              <a:rPr lang="en"/>
              <a:t>Work study students or administrators hand keying data into Excel, or Database Software (Access, Filemaker Pro)</a:t>
            </a:r>
          </a:p>
          <a:p>
            <a:pPr rtl="0" lvl="1" indent="-317500" marL="914400">
              <a:buClr>
                <a:srgbClr val="000000"/>
              </a:buClr>
              <a:buSzPct val="127272"/>
              <a:buFont typeface="Courier New"/>
              <a:buChar char="o"/>
            </a:pPr>
            <a:r>
              <a:rPr lang="en"/>
              <a:t>Transcriptions Errors likely</a:t>
            </a:r>
          </a:p>
          <a:p>
            <a:pPr rtl="0" lvl="1" indent="-317500" marL="914400">
              <a:buClr>
                <a:srgbClr val="000000"/>
              </a:buClr>
              <a:buSzPct val="127272"/>
              <a:buFont typeface="Courier New"/>
              <a:buChar char="o"/>
            </a:pPr>
            <a:r>
              <a:rPr lang="en"/>
              <a:t>Support the Database Software</a:t>
            </a:r>
          </a:p>
          <a:p>
            <a:pPr rtl="0" lvl="1" indent="-317500" marL="914400">
              <a:buClr>
                <a:srgbClr val="000000"/>
              </a:buClr>
              <a:buSzPct val="127272"/>
              <a:buFont typeface="Courier New"/>
              <a:buChar char="o"/>
            </a:pPr>
            <a:r>
              <a:rPr lang="en"/>
              <a:t>Transform data multiple times to get good end results</a:t>
            </a:r>
          </a:p>
          <a:p>
            <a:pPr rtl="0" lvl="2" indent="-317500" marL="1371600">
              <a:buClr>
                <a:srgbClr val="000000"/>
              </a:buClr>
              <a:buSzPct val="127272"/>
              <a:buFont typeface="Wingdings"/>
              <a:buChar char="§"/>
            </a:pPr>
            <a:r>
              <a:rPr lang="en"/>
              <a:t>Paper form, to SpreedSheet/Database, to Formatted Reports</a:t>
            </a:r>
          </a:p>
          <a:p>
            <a:pPr rtl="0" lvl="2" indent="-317500" marL="1371600">
              <a:buClr>
                <a:srgbClr val="000000"/>
              </a:buClr>
              <a:buSzPct val="127272"/>
              <a:buFont typeface="Wingdings"/>
              <a:buChar char="§"/>
            </a:pPr>
            <a:r>
              <a:rPr lang="en"/>
              <a:t>Failure potential at each stage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 name="Shape 68"/>
        <p:cNvGrpSpPr/>
        <p:nvPr/>
      </p:nvGrpSpPr>
      <p:grpSpPr>
        <a:xfrm>
          <a:off y="0" x="0"/>
          <a:ext cy="0" cx="0"/>
          <a:chOff y="0" x="0"/>
          <a:chExt cy="0" cx="0"/>
        </a:xfrm>
      </p:grpSpPr>
      <p:sp>
        <p:nvSpPr>
          <p:cNvPr id="69" name="Shape 6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0" name="Shape 7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b="1" lang="en"/>
              <a:t>Data Processing - How do we do it?</a:t>
            </a:r>
          </a:p>
          <a:p>
            <a:pPr rtl="0" lvl="0" indent="-317500" marL="457200">
              <a:buClr>
                <a:srgbClr val="000000"/>
              </a:buClr>
              <a:buSzPct val="212121"/>
              <a:buFont typeface="Arial"/>
              <a:buChar char="•"/>
            </a:pPr>
            <a:r>
              <a:rPr lang="en"/>
              <a:t>Same data being stored multiple time</a:t>
            </a:r>
          </a:p>
          <a:p>
            <a:pPr rtl="0" lvl="1" indent="-317500" marL="914400">
              <a:buClr>
                <a:srgbClr val="000000"/>
              </a:buClr>
              <a:buSzPct val="127272"/>
              <a:buFont typeface="Courier New"/>
              <a:buChar char="o"/>
            </a:pPr>
            <a:r>
              <a:rPr lang="en"/>
              <a:t>Paper forms go into the filing cabinets</a:t>
            </a:r>
          </a:p>
          <a:p>
            <a:pPr rtl="0" lvl="1" indent="-317500" marL="914400">
              <a:buClr>
                <a:srgbClr val="000000"/>
              </a:buClr>
              <a:buSzPct val="127272"/>
              <a:buFont typeface="Courier New"/>
              <a:buChar char="o"/>
            </a:pPr>
            <a:r>
              <a:rPr lang="en"/>
              <a:t>Old records go to the basement</a:t>
            </a:r>
          </a:p>
          <a:p>
            <a:pPr rtl="0" lvl="1" indent="-317500" marL="914400">
              <a:buClr>
                <a:srgbClr val="000000"/>
              </a:buClr>
              <a:buSzPct val="127272"/>
              <a:buFont typeface="Courier New"/>
              <a:buChar char="o"/>
            </a:pPr>
            <a:r>
              <a:rPr lang="en"/>
              <a:t>Electronic data tucked away in a database file or in a folder that's buried 7 layers deep and has a cryptic name</a:t>
            </a:r>
          </a:p>
          <a:p>
            <a:pPr rtl="0" lvl="0" indent="-317500" marL="457200">
              <a:buClr>
                <a:srgbClr val="000000"/>
              </a:buClr>
              <a:buSzPct val="212121"/>
              <a:buFont typeface="Arial"/>
              <a:buChar char="•"/>
            </a:pPr>
            <a:r>
              <a:rPr lang="en"/>
              <a:t>There's a method, but the reason for it is inherent to the individual, not the system</a:t>
            </a:r>
          </a:p>
          <a:p>
            <a:pPr rtl="0" lvl="1" indent="-317500" marL="914400">
              <a:buClr>
                <a:srgbClr val="000000"/>
              </a:buClr>
              <a:buSzPct val="127272"/>
              <a:buFont typeface="Courier New"/>
              <a:buChar char="o"/>
            </a:pPr>
            <a:r>
              <a:rPr lang="en"/>
              <a:t>Everybody has their own way of doing things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u="sng" b="1" lang="en"/>
              <a:t>Data Cost - How do we do it?</a:t>
            </a:r>
          </a:p>
          <a:p>
            <a:pPr rtl="0" lvl="0" indent="-317500" marL="457200">
              <a:buClr>
                <a:srgbClr val="000000"/>
              </a:buClr>
              <a:buSzPct val="212121"/>
              <a:buFont typeface="Arial"/>
              <a:buChar char="•"/>
            </a:pPr>
            <a:r>
              <a:rPr lang="en"/>
              <a:t>How many people touch it and how long does it take them</a:t>
            </a:r>
          </a:p>
          <a:p>
            <a:pPr rtl="0" lvl="0" indent="-317500" marL="457200">
              <a:buClr>
                <a:srgbClr val="000000"/>
              </a:buClr>
              <a:buSzPct val="212121"/>
              <a:buFont typeface="Arial"/>
              <a:buChar char="•"/>
            </a:pPr>
            <a:r>
              <a:rPr lang="en"/>
              <a:t>Server storage, physical storage</a:t>
            </a:r>
          </a:p>
          <a:p>
            <a:pPr rtl="0" lvl="0" indent="-317500" marL="457200">
              <a:buClr>
                <a:srgbClr val="000000"/>
              </a:buClr>
              <a:buSzPct val="212121"/>
              <a:buFont typeface="Arial"/>
              <a:buChar char="•"/>
            </a:pPr>
            <a:r>
              <a:rPr lang="en"/>
              <a:t>Hosted vs In-House Solutions</a:t>
            </a:r>
          </a:p>
          <a:p>
            <a:pPr rtl="0" lvl="0" indent="-317500" marL="457200">
              <a:buClr>
                <a:srgbClr val="000000"/>
              </a:buClr>
              <a:buSzPct val="212121"/>
              <a:buFont typeface="Arial"/>
              <a:buChar char="•"/>
            </a:pPr>
            <a:r>
              <a:rPr lang="en"/>
              <a:t>Supporting a Variety of Software Applications to Hold Data</a:t>
            </a:r>
          </a:p>
          <a:p>
            <a:pPr rtl="0" lvl="1" indent="-317500" marL="914400">
              <a:buClr>
                <a:srgbClr val="000000"/>
              </a:buClr>
              <a:buSzPct val="127272"/>
              <a:buFont typeface="Courier New"/>
              <a:buChar char="o"/>
            </a:pPr>
            <a:r>
              <a:rPr lang="en"/>
              <a:t>Wellesley has Access through Campus Agreement but has to support Filemaker</a:t>
            </a:r>
          </a:p>
          <a:p>
            <a:r>
              <a:t/>
            </a:r>
          </a:p>
          <a:p>
            <a:pPr rtl="0" lvl="0">
              <a:buNone/>
            </a:pPr>
            <a:r>
              <a:rPr lang="en"/>
              <a:t>LEAD IN:</a:t>
            </a:r>
          </a:p>
          <a:p>
            <a:r>
              <a:t/>
            </a:r>
          </a:p>
          <a:p>
            <a:pPr rtl="0" lvl="0">
              <a:buNone/>
            </a:pPr>
            <a:r>
              <a:rPr lang="en"/>
              <a:t>So How is Wellesley Comitting to Solving these Data Challenges?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600"/>
              </a:spcBef>
              <a:buClr>
                <a:schemeClr val="dk1"/>
              </a:buClr>
              <a:buSzPct val="166666"/>
              <a:buFont typeface="Arial"/>
              <a:buChar char="•"/>
            </a:pPr>
            <a:r>
              <a:rPr sz="1400" lang="en">
                <a:solidFill>
                  <a:schemeClr val="dk1"/>
                </a:solidFill>
              </a:rPr>
              <a:t>Transform old, paper based workflows into standardized, database supported, PHP Applications</a:t>
            </a:r>
          </a:p>
          <a:p>
            <a:r>
              <a:t/>
            </a:r>
          </a:p>
          <a:p>
            <a:pPr rtl="0" lvl="0" indent="-317500" marL="457200">
              <a:spcBef>
                <a:spcPts val="600"/>
              </a:spcBef>
              <a:buClr>
                <a:schemeClr val="dk1"/>
              </a:buClr>
              <a:buSzPct val="166666"/>
              <a:buFont typeface="Arial"/>
              <a:buChar char="•"/>
            </a:pPr>
            <a:r>
              <a:rPr sz="1400" lang="en">
                <a:solidFill>
                  <a:schemeClr val="dk1"/>
                </a:solidFill>
              </a:rPr>
              <a:t>Corral legacy forms and update them using our PHP Framework</a:t>
            </a:r>
          </a:p>
          <a:p>
            <a:r>
              <a:t/>
            </a:r>
          </a:p>
          <a:p>
            <a:pPr rtl="0" lvl="0">
              <a:buNone/>
            </a:pPr>
            <a:r>
              <a:rPr lang="en"/>
              <a:t>LEAD IN:</a:t>
            </a:r>
          </a:p>
          <a:p>
            <a:r>
              <a:t/>
            </a:r>
          </a:p>
          <a:p>
            <a:pPr>
              <a:buNone/>
            </a:pPr>
            <a:r>
              <a:rPr lang="en"/>
              <a:t>So what makes our framework such a viable solution to our colleges data challengs? What does it do for us...</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9" name="Shape 9"/>
          <p:cNvSpPr txBox="1"/>
          <p:nvPr>
            <p:ph idx="1" type="subTitle"/>
          </p:nvPr>
        </p:nvSpPr>
        <p:spPr>
          <a:xfrm>
            <a:off y="3786737" x="685800"/>
            <a:ext cy="1046400"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6.xml" Type="http://schemas.openxmlformats.org/officeDocument/2006/relationships/slideLayout" Id="rId1"/><Relationship Target="../media/image00.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6.xml" Type="http://schemas.openxmlformats.org/officeDocument/2006/relationships/slideLayout" Id="rId1"/><Relationship Target="https://webapps.wellesley.edu/checklist" Type="http://schemas.openxmlformats.org/officeDocument/2006/relationships/hyperlink" TargetMode="External" Id="rId4"/><Relationship Target="../media/image00.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en.wikipedia.org/wiki/Web_development" Type="http://schemas.openxmlformats.org/officeDocument/2006/relationships/hyperlink" TargetMode="External" Id="rId4"/><Relationship Target="http://en.wikipedia.org/wiki/Server-side_scripting" Type="http://schemas.openxmlformats.org/officeDocument/2006/relationships/hyperlink" TargetMode="External" Id="rId3"/><Relationship Target="../media/image00.png" Type="http://schemas.openxmlformats.org/officeDocument/2006/relationships/image" Id="rId6"/><Relationship Target="http://en.wikipedia.org/wiki/Dynamic_Web_page" Type="http://schemas.openxmlformats.org/officeDocument/2006/relationships/hyperlink" TargetMode="External" Id="rId5"/></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6.xml" Type="http://schemas.openxmlformats.org/officeDocument/2006/relationships/slideLayout" Id="rId1"/><Relationship Target="../media/image00.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6.xml" Type="http://schemas.openxmlformats.org/officeDocument/2006/relationships/slideLayout" Id="rId1"/><Relationship Target="https://webapps.wellesley.edu/checklist" Type="http://schemas.openxmlformats.org/officeDocument/2006/relationships/hyperlink" TargetMode="External" Id="rId4"/><Relationship Target="../media/image00.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498022" x="685800"/>
            <a:ext cy="5041500" cx="7772400"/>
          </a:xfrm>
          <a:prstGeom prst="rect">
            <a:avLst/>
          </a:prstGeom>
        </p:spPr>
        <p:txBody>
          <a:bodyPr bIns="91425" rIns="91425" lIns="91425" tIns="91425" anchor="ctr" anchorCtr="0">
            <a:noAutofit/>
          </a:bodyPr>
          <a:lstStyle/>
          <a:p>
            <a:pPr algn="l" rtl="0" lvl="0">
              <a:buNone/>
            </a:pPr>
            <a:r>
              <a:rPr lang="en">
                <a:solidFill>
                  <a:srgbClr val="FF0000"/>
                </a:solidFill>
              </a:rPr>
              <a:t>&lt;?php</a:t>
            </a:r>
          </a:p>
          <a:p>
            <a:r>
              <a:t/>
            </a:r>
          </a:p>
          <a:p>
            <a:pPr algn="l" rtl="0" lvl="0" indent="0" marL="457200">
              <a:buNone/>
            </a:pPr>
            <a:r>
              <a:rPr sz="3600" lang="en">
                <a:solidFill>
                  <a:srgbClr val="9900FF"/>
                </a:solidFill>
              </a:rPr>
              <a:t>echo</a:t>
            </a:r>
            <a:r>
              <a:rPr sz="3600" lang="en"/>
              <a:t> "How PHP is Transforming Wellesley College";</a:t>
            </a:r>
          </a:p>
          <a:p>
            <a:r>
              <a:t/>
            </a:r>
          </a:p>
          <a:p>
            <a:pPr algn="l">
              <a:buNone/>
            </a:pPr>
            <a:r>
              <a:rPr lang="en">
                <a:solidFill>
                  <a:srgbClr val="FF0000"/>
                </a:solidFill>
              </a:rPr>
              <a:t>?&gt;</a:t>
            </a:r>
          </a:p>
        </p:txBody>
      </p:sp>
      <p:sp>
        <p:nvSpPr>
          <p:cNvPr id="24" name="Shape 24"/>
          <p:cNvSpPr/>
          <p:nvPr/>
        </p:nvSpPr>
        <p:spPr>
          <a:xfrm>
            <a:off y="152400" x="7410327"/>
            <a:ext cy="1356968" cx="1581272"/>
          </a:xfrm>
          <a:prstGeom prst="rect">
            <a:avLst/>
          </a:prstGeom>
          <a:blipFill>
            <a:blip r:embed="rId3"/>
            <a:stretch>
              <a:fillRect/>
            </a:stretch>
          </a:blipFill>
          <a:ln>
            <a:noFill/>
          </a:ln>
        </p:spPr>
      </p:sp>
      <p:sp>
        <p:nvSpPr>
          <p:cNvPr id="25" name="Shape 25"/>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a:buNone/>
            </a:pPr>
            <a:r>
              <a:rPr sz="3600" lang="en">
                <a:solidFill>
                  <a:srgbClr val="FFFFFF"/>
                </a:solidFill>
              </a:rPr>
              <a:t>Chris Card, Web Developer</a:t>
            </a:r>
            <a:br>
              <a:rPr sz="3600" lang="en">
                <a:solidFill>
                  <a:srgbClr val="FFFFFF"/>
                </a:solidFill>
              </a:rPr>
            </a:br>
            <a:r>
              <a:rPr sz="3600" lang="en">
                <a:solidFill>
                  <a:srgbClr val="FFFFFF"/>
                </a:solidFill>
              </a:rPr>
              <a:t>Wellesley College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idx="1" type="body"/>
          </p:nvPr>
        </p:nvSpPr>
        <p:spPr>
          <a:xfrm>
            <a:off y="2000826" x="457200"/>
            <a:ext cy="4566900" cx="8229600"/>
          </a:xfrm>
          <a:prstGeom prst="rect">
            <a:avLst/>
          </a:prstGeom>
        </p:spPr>
        <p:txBody>
          <a:bodyPr bIns="91425" rIns="91425" lIns="91425" tIns="91425" anchor="t" anchorCtr="0">
            <a:noAutofit/>
          </a:bodyPr>
          <a:lstStyle/>
          <a:p>
            <a:pPr rtl="0" lvl="0" indent="-419100" marL="457200">
              <a:lnSpc>
                <a:spcPct val="115000"/>
              </a:lnSpc>
              <a:buClr>
                <a:schemeClr val="dk1"/>
              </a:buClr>
              <a:buSzPct val="166666"/>
              <a:buFont typeface="Arial"/>
              <a:buChar char="•"/>
            </a:pPr>
            <a:r>
              <a:rPr lang="en"/>
              <a:t>Allows Developers to Create base level Apps in ~45 seconds</a:t>
            </a:r>
          </a:p>
          <a:p>
            <a:pPr rtl="0" lvl="0" indent="-419100" marL="457200">
              <a:lnSpc>
                <a:spcPct val="115000"/>
              </a:lnSpc>
              <a:buClr>
                <a:schemeClr val="dk1"/>
              </a:buClr>
              <a:buSzPct val="166666"/>
              <a:buFont typeface="Arial"/>
              <a:buChar char="•"/>
            </a:pPr>
            <a:r>
              <a:rPr lang="en"/>
              <a:t>Supplies Developers with a Standard Library of Oracle, MySQL, and Utility Functions</a:t>
            </a:r>
          </a:p>
          <a:p>
            <a:pPr rtl="0" lvl="0" indent="-419100" marL="457200">
              <a:lnSpc>
                <a:spcPct val="115000"/>
              </a:lnSpc>
              <a:buClr>
                <a:schemeClr val="dk1"/>
              </a:buClr>
              <a:buSzPct val="166666"/>
              <a:buFont typeface="Arial"/>
              <a:buChar char="•"/>
            </a:pPr>
            <a:r>
              <a:rPr lang="en"/>
              <a:t>Governs the "Look and Feel" of the Applications</a:t>
            </a:r>
          </a:p>
          <a:p>
            <a:pPr rtl="0" lvl="0" indent="-419100" marL="457200">
              <a:lnSpc>
                <a:spcPct val="115000"/>
              </a:lnSpc>
              <a:buClr>
                <a:schemeClr val="dk1"/>
              </a:buClr>
              <a:buSzPct val="166666"/>
              <a:buFont typeface="Arial"/>
              <a:buChar char="•"/>
            </a:pPr>
            <a:r>
              <a:rPr lang="en"/>
              <a:t>Handles User Roles, Allowing for Role Based Access Control</a:t>
            </a:r>
          </a:p>
          <a:p>
            <a:r>
              <a:t/>
            </a:r>
          </a:p>
        </p:txBody>
      </p:sp>
      <p:sp>
        <p:nvSpPr>
          <p:cNvPr id="87" name="Shape 87"/>
          <p:cNvSpPr/>
          <p:nvPr/>
        </p:nvSpPr>
        <p:spPr>
          <a:xfrm>
            <a:off y="304800" x="7562727"/>
            <a:ext cy="1356968" cx="1581272"/>
          </a:xfrm>
          <a:prstGeom prst="rect">
            <a:avLst/>
          </a:prstGeom>
          <a:blipFill>
            <a:blip r:embed="rId3"/>
            <a:stretch>
              <a:fillRect/>
            </a:stretch>
          </a:blipFill>
          <a:ln>
            <a:noFill/>
          </a:ln>
        </p:spPr>
      </p:sp>
      <p:sp>
        <p:nvSpPr>
          <p:cNvPr id="88" name="Shape 88"/>
          <p:cNvSpPr/>
          <p:nvPr/>
        </p:nvSpPr>
        <p:spPr>
          <a:xfrm>
            <a:off y="319050" x="3190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Highlights of </a:t>
            </a:r>
            <a:br>
              <a:rPr sz="3600" lang="en">
                <a:solidFill>
                  <a:srgbClr val="FFFFFF"/>
                </a:solidFill>
              </a:rPr>
            </a:br>
            <a:r>
              <a:rPr sz="3600" lang="en">
                <a:solidFill>
                  <a:srgbClr val="FFFFFF"/>
                </a:solidFill>
              </a:rPr>
              <a:t>our PHP Framework</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p:nvPr/>
        </p:nvSpPr>
        <p:spPr>
          <a:xfrm>
            <a:off y="194125" x="206625"/>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Highlights of </a:t>
            </a:r>
            <a:br>
              <a:rPr sz="3600" lang="en">
                <a:solidFill>
                  <a:srgbClr val="FFFFFF"/>
                </a:solidFill>
              </a:rPr>
            </a:br>
            <a:r>
              <a:rPr sz="3600" lang="en">
                <a:solidFill>
                  <a:srgbClr val="FFFFFF"/>
                </a:solidFill>
              </a:rPr>
              <a:t>our PHP Framework</a:t>
            </a:r>
          </a:p>
        </p:txBody>
      </p:sp>
      <p:sp>
        <p:nvSpPr>
          <p:cNvPr id="94" name="Shape 94"/>
          <p:cNvSpPr/>
          <p:nvPr/>
        </p:nvSpPr>
        <p:spPr>
          <a:xfrm>
            <a:off y="188540" x="7425327"/>
            <a:ext cy="1356968" cx="1581272"/>
          </a:xfrm>
          <a:prstGeom prst="rect">
            <a:avLst/>
          </a:prstGeom>
          <a:blipFill>
            <a:blip r:embed="rId3"/>
            <a:stretch>
              <a:fillRect/>
            </a:stretch>
          </a:blipFill>
          <a:ln>
            <a:noFill/>
          </a:ln>
        </p:spPr>
      </p:sp>
      <p:sp>
        <p:nvSpPr>
          <p:cNvPr id="95" name="Shape 95"/>
          <p:cNvSpPr txBox="1"/>
          <p:nvPr/>
        </p:nvSpPr>
        <p:spPr>
          <a:xfrm>
            <a:off y="1748850" x="249825"/>
            <a:ext cy="4959300" cx="8731799"/>
          </a:xfrm>
          <a:prstGeom prst="rect">
            <a:avLst/>
          </a:prstGeom>
          <a:noFill/>
        </p:spPr>
        <p:txBody>
          <a:bodyPr bIns="91425" rIns="91425" lIns="91425" tIns="91425" anchor="t" anchorCtr="0">
            <a:noAutofit/>
          </a:bodyPr>
          <a:lstStyle/>
          <a:p>
            <a:pPr rtl="0" lvl="0" indent="-317500" marL="457200">
              <a:buClr>
                <a:srgbClr val="000000"/>
              </a:buClr>
              <a:buSzPct val="77777"/>
              <a:buFont typeface="Arial"/>
              <a:buChar char="•"/>
            </a:pPr>
            <a:r>
              <a:rPr sz="3000" lang="en"/>
              <a:t>Administrators can Proxy Login as Any Other User</a:t>
            </a:r>
          </a:p>
          <a:p>
            <a:pPr rtl="0" lvl="0" indent="-317500" marL="457200">
              <a:buClr>
                <a:srgbClr val="000000"/>
              </a:buClr>
              <a:buSzPct val="77777"/>
              <a:buFont typeface="Arial"/>
              <a:buChar char="•"/>
            </a:pPr>
            <a:r>
              <a:rPr sz="3000" lang="en"/>
              <a:t>Automatically Loads JQuery and YahooUI Datatable Libraries </a:t>
            </a:r>
          </a:p>
          <a:p>
            <a:pPr lvl="0" indent="-317500" marL="457200">
              <a:buClr>
                <a:srgbClr val="000000"/>
              </a:buClr>
              <a:buSzPct val="77777"/>
              <a:buFont typeface="Arial"/>
              <a:buChar char="•"/>
            </a:pPr>
            <a:r>
              <a:rPr sz="3000" lang="en"/>
              <a:t>Allows "Single Sign-on" between our Fac/Staff/Student portal "MyWellesley" and the application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ctrTitle"/>
          </p:nvPr>
        </p:nvSpPr>
        <p:spPr>
          <a:xfrm>
            <a:off y="2111123" x="685800"/>
            <a:ext cy="1546500" cx="7772400"/>
          </a:xfrm>
          <a:prstGeom prst="rect">
            <a:avLst/>
          </a:prstGeom>
        </p:spPr>
        <p:txBody>
          <a:bodyPr bIns="91425" rIns="91425" lIns="91425" tIns="91425" anchor="b" anchorCtr="0">
            <a:noAutofit/>
          </a:bodyPr>
          <a:lstStyle/>
          <a:p>
            <a:pPr>
              <a:buNone/>
            </a:pPr>
            <a:r>
              <a:rPr lang="en">
                <a:solidFill>
                  <a:srgbClr val="9900FF"/>
                </a:solidFill>
              </a:rPr>
              <a:t>Transformation in Action</a:t>
            </a:r>
          </a:p>
        </p:txBody>
      </p:sp>
      <p:sp>
        <p:nvSpPr>
          <p:cNvPr id="101" name="Shape 101"/>
          <p:cNvSpPr txBox="1"/>
          <p:nvPr>
            <p:ph idx="1" type="subTitle"/>
          </p:nvPr>
        </p:nvSpPr>
        <p:spPr>
          <a:xfrm>
            <a:off y="3786737" x="685800"/>
            <a:ext cy="1046400" cx="7772400"/>
          </a:xfrm>
          <a:prstGeom prst="rect">
            <a:avLst/>
          </a:prstGeom>
        </p:spPr>
        <p:txBody>
          <a:bodyPr bIns="91425" rIns="91425" lIns="91425" tIns="91425" anchor="t" anchorCtr="0">
            <a:noAutofit/>
          </a:bodyPr>
          <a:lstStyle/>
          <a:p>
            <a:pPr>
              <a:buNone/>
            </a:pPr>
            <a:r>
              <a:rPr lang="en">
                <a:solidFill>
                  <a:srgbClr val="FF0000"/>
                </a:solidFill>
              </a:rPr>
              <a:t>Student Checklist Application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idx="1" type="body"/>
          </p:nvPr>
        </p:nvSpPr>
        <p:spPr>
          <a:xfrm>
            <a:off y="1600200" x="457200"/>
            <a:ext cy="4967700" cx="8229600"/>
          </a:xfrm>
          <a:prstGeom prst="rect">
            <a:avLst/>
          </a:prstGeom>
        </p:spPr>
        <p:txBody>
          <a:bodyPr bIns="91425" rIns="91425" lIns="91425" tIns="91425" anchor="ctr" anchorCtr="0">
            <a:noAutofit/>
          </a:bodyPr>
          <a:lstStyle/>
          <a:p>
            <a:pPr algn="ctr">
              <a:buNone/>
            </a:pPr>
            <a:r>
              <a:rPr sz="3600" lang="en"/>
              <a:t>Create a solution to help enrolled students manage required form submission prior to arrival on campus, and allow administrators to easily monitor student progress and compile data</a:t>
            </a:r>
          </a:p>
        </p:txBody>
      </p:sp>
      <p:sp>
        <p:nvSpPr>
          <p:cNvPr id="107" name="Shape 107"/>
          <p:cNvSpPr/>
          <p:nvPr/>
        </p:nvSpPr>
        <p:spPr>
          <a:xfrm>
            <a:off y="152400" x="7410327"/>
            <a:ext cy="1356968" cx="1581272"/>
          </a:xfrm>
          <a:prstGeom prst="rect">
            <a:avLst/>
          </a:prstGeom>
          <a:blipFill>
            <a:blip r:embed="rId3"/>
            <a:stretch>
              <a:fillRect/>
            </a:stretch>
          </a:blipFill>
          <a:ln>
            <a:noFill/>
          </a:ln>
        </p:spPr>
      </p:sp>
      <p:sp>
        <p:nvSpPr>
          <p:cNvPr id="108" name="Shape 108"/>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Goal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Transform all paper based forms into PHP forms supported by a MySQL backend</a:t>
            </a:r>
          </a:p>
          <a:p>
            <a:pPr rtl="0" lvl="0" indent="-419100" marL="457200">
              <a:buClr>
                <a:schemeClr val="dk1"/>
              </a:buClr>
              <a:buSzPct val="166666"/>
              <a:buFont typeface="Arial"/>
              <a:buChar char="•"/>
            </a:pPr>
            <a:r>
              <a:rPr lang="en"/>
              <a:t>Create a UI layer to easily show students what they had/hadn't completed with easy access to the required forms</a:t>
            </a:r>
          </a:p>
          <a:p>
            <a:pPr rtl="0" lvl="0" indent="-419100" marL="457200">
              <a:buClr>
                <a:schemeClr val="dk1"/>
              </a:buClr>
              <a:buSzPct val="166666"/>
              <a:buFont typeface="Arial"/>
              <a:buChar char="•"/>
            </a:pPr>
            <a:r>
              <a:rPr lang="en"/>
              <a:t>Allow Administrators to keep tabs on meta-data as well as drill down to individual students</a:t>
            </a:r>
          </a:p>
          <a:p>
            <a:pPr lvl="0" indent="-419100" marL="457200">
              <a:buClr>
                <a:schemeClr val="dk1"/>
              </a:buClr>
              <a:buSzPct val="166666"/>
              <a:buFont typeface="Arial"/>
              <a:buChar char="•"/>
            </a:pPr>
            <a:r>
              <a:rPr lang="en"/>
              <a:t>Automate Administrator data compilation/workflow where applicable</a:t>
            </a:r>
          </a:p>
        </p:txBody>
      </p:sp>
      <p:sp>
        <p:nvSpPr>
          <p:cNvPr id="114" name="Shape 114"/>
          <p:cNvSpPr/>
          <p:nvPr/>
        </p:nvSpPr>
        <p:spPr>
          <a:xfrm>
            <a:off y="152400" x="7410327"/>
            <a:ext cy="1356968" cx="1581272"/>
          </a:xfrm>
          <a:prstGeom prst="rect">
            <a:avLst/>
          </a:prstGeom>
          <a:blipFill>
            <a:blip r:embed="rId3"/>
            <a:stretch>
              <a:fillRect/>
            </a:stretch>
          </a:blipFill>
          <a:ln>
            <a:noFill/>
          </a:ln>
        </p:spPr>
      </p:sp>
      <p:sp>
        <p:nvSpPr>
          <p:cNvPr id="115" name="Shape 115"/>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Proposal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Used an Agile design philosophy to simultaneously develop and test different parts of the application</a:t>
            </a:r>
          </a:p>
          <a:p>
            <a:r>
              <a:t/>
            </a:r>
          </a:p>
          <a:p>
            <a:pPr rtl="0" lvl="0">
              <a:buNone/>
            </a:pPr>
            <a:r>
              <a:rPr lang="en"/>
              <a:t>Allowed Departments to drive the Application design (within the established scope) and manage as much of the Application as possible</a:t>
            </a:r>
          </a:p>
          <a:p>
            <a:r>
              <a:t/>
            </a:r>
          </a:p>
          <a:p>
            <a:pPr rtl="0" lvl="0">
              <a:buNone/>
            </a:pPr>
            <a:r>
              <a:rPr lang="en"/>
              <a:t>"Forever Beta" gave the understanding that the Application would/could change if need be</a:t>
            </a:r>
          </a:p>
          <a:p>
            <a:r>
              <a:t/>
            </a:r>
          </a:p>
        </p:txBody>
      </p:sp>
      <p:sp>
        <p:nvSpPr>
          <p:cNvPr id="121" name="Shape 121"/>
          <p:cNvSpPr/>
          <p:nvPr/>
        </p:nvSpPr>
        <p:spPr>
          <a:xfrm>
            <a:off y="152400" x="7410327"/>
            <a:ext cy="1356968" cx="1581272"/>
          </a:xfrm>
          <a:prstGeom prst="rect">
            <a:avLst/>
          </a:prstGeom>
          <a:blipFill>
            <a:blip r:embed="rId3"/>
            <a:stretch>
              <a:fillRect/>
            </a:stretch>
          </a:blipFill>
          <a:ln>
            <a:noFill/>
          </a:ln>
        </p:spPr>
      </p:sp>
      <p:sp>
        <p:nvSpPr>
          <p:cNvPr id="122" name="Shape 122"/>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An agile approach</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b="1" lang="en">
                <a:solidFill>
                  <a:srgbClr val="9900FF"/>
                </a:solidFill>
              </a:rPr>
              <a:t>Student Side:</a:t>
            </a:r>
          </a:p>
          <a:p>
            <a:pPr rtl="0" lvl="0">
              <a:buNone/>
            </a:pPr>
            <a:r>
              <a:rPr lang="en"/>
              <a:t>Checklist has between 7 to 29 Items depending on the type of student</a:t>
            </a:r>
          </a:p>
          <a:p>
            <a:r>
              <a:t/>
            </a:r>
          </a:p>
          <a:p>
            <a:pPr rtl="0" lvl="0">
              <a:buNone/>
            </a:pPr>
            <a:r>
              <a:rPr u="sng" lang="en">
                <a:solidFill>
                  <a:srgbClr val="CC0000"/>
                </a:solidFill>
              </a:rPr>
              <a:t>All Items Include:</a:t>
            </a:r>
          </a:p>
          <a:p>
            <a:pPr rtl="0" lvl="0" indent="-419100" marL="457200">
              <a:buClr>
                <a:schemeClr val="dk1"/>
              </a:buClr>
              <a:buSzPct val="166666"/>
              <a:buFont typeface="Arial"/>
              <a:buChar char="•"/>
            </a:pPr>
            <a:r>
              <a:rPr lang="en"/>
              <a:t>Complete, Incomplete, Untracked Indicator</a:t>
            </a:r>
          </a:p>
          <a:p>
            <a:pPr rtl="0" lvl="0" indent="-419100" marL="457200">
              <a:buClr>
                <a:schemeClr val="dk1"/>
              </a:buClr>
              <a:buSzPct val="166666"/>
              <a:buFont typeface="Arial"/>
              <a:buChar char="•"/>
            </a:pPr>
            <a:r>
              <a:rPr lang="en"/>
              <a:t>Due Dates</a:t>
            </a:r>
          </a:p>
          <a:p>
            <a:pPr rtl="0" lvl="0" indent="-419100" marL="457200">
              <a:buClr>
                <a:schemeClr val="dk1"/>
              </a:buClr>
              <a:buSzPct val="166666"/>
              <a:buFont typeface="Arial"/>
              <a:buChar char="•"/>
            </a:pPr>
            <a:r>
              <a:rPr lang="en"/>
              <a:t>Titles and Toggleable Descriptions</a:t>
            </a:r>
          </a:p>
          <a:p>
            <a:pPr rtl="0" lvl="0" indent="-419100" marL="457200">
              <a:buClr>
                <a:schemeClr val="dk1"/>
              </a:buClr>
              <a:buSzPct val="166666"/>
              <a:buFont typeface="Arial"/>
              <a:buChar char="•"/>
            </a:pPr>
            <a:r>
              <a:rPr lang="en"/>
              <a:t>Link to PHP (or other) Form</a:t>
            </a:r>
          </a:p>
          <a:p>
            <a:pPr lvl="0" indent="-419100" marL="457200">
              <a:buClr>
                <a:schemeClr val="dk1"/>
              </a:buClr>
              <a:buSzPct val="166666"/>
              <a:buFont typeface="Arial"/>
              <a:buChar char="•"/>
            </a:pPr>
            <a:r>
              <a:rPr lang="en"/>
              <a:t>Priority Rating </a:t>
            </a:r>
          </a:p>
        </p:txBody>
      </p:sp>
      <p:sp>
        <p:nvSpPr>
          <p:cNvPr id="128" name="Shape 128"/>
          <p:cNvSpPr/>
          <p:nvPr/>
        </p:nvSpPr>
        <p:spPr>
          <a:xfrm>
            <a:off y="152400" x="7410327"/>
            <a:ext cy="1356968" cx="1581272"/>
          </a:xfrm>
          <a:prstGeom prst="rect">
            <a:avLst/>
          </a:prstGeom>
          <a:blipFill>
            <a:blip r:embed="rId3"/>
            <a:stretch>
              <a:fillRect/>
            </a:stretch>
          </a:blipFill>
          <a:ln>
            <a:noFill/>
          </a:ln>
        </p:spPr>
      </p:sp>
      <p:sp>
        <p:nvSpPr>
          <p:cNvPr id="129" name="Shape 129"/>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Functionality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b="1" lang="en">
                <a:solidFill>
                  <a:srgbClr val="9900FF"/>
                </a:solidFill>
              </a:rPr>
              <a:t>Student Side (continued):</a:t>
            </a:r>
          </a:p>
          <a:p>
            <a:pPr rtl="0" lvl="0" indent="-419100" marL="457200">
              <a:buClr>
                <a:schemeClr val="dk1"/>
              </a:buClr>
              <a:buSzPct val="166666"/>
              <a:buFont typeface="Arial"/>
              <a:buChar char="•"/>
            </a:pPr>
            <a:r>
              <a:rPr lang="en"/>
              <a:t>Items are updated in real-time based on student completion</a:t>
            </a:r>
          </a:p>
          <a:p>
            <a:pPr rtl="0" lvl="0" indent="-419100" marL="457200">
              <a:buClr>
                <a:schemeClr val="dk1"/>
              </a:buClr>
              <a:buSzPct val="166666"/>
              <a:buFont typeface="Arial"/>
              <a:buChar char="•"/>
            </a:pPr>
            <a:r>
              <a:rPr lang="en"/>
              <a:t>All form progress can be saved and submitted later</a:t>
            </a:r>
          </a:p>
          <a:p>
            <a:pPr rtl="0" lvl="0" indent="-419100" marL="457200">
              <a:buClr>
                <a:schemeClr val="dk1"/>
              </a:buClr>
              <a:buSzPct val="166666"/>
              <a:buFont typeface="Arial"/>
              <a:buChar char="•"/>
            </a:pPr>
            <a:r>
              <a:rPr lang="en"/>
              <a:t>All forms follow a standard "look and feel" </a:t>
            </a:r>
          </a:p>
        </p:txBody>
      </p:sp>
      <p:sp>
        <p:nvSpPr>
          <p:cNvPr id="135" name="Shape 135"/>
          <p:cNvSpPr/>
          <p:nvPr/>
        </p:nvSpPr>
        <p:spPr>
          <a:xfrm>
            <a:off y="152400" x="7410327"/>
            <a:ext cy="1356968" cx="1581272"/>
          </a:xfrm>
          <a:prstGeom prst="rect">
            <a:avLst/>
          </a:prstGeom>
          <a:blipFill>
            <a:blip r:embed="rId3"/>
            <a:stretch>
              <a:fillRect/>
            </a:stretch>
          </a:blipFill>
          <a:ln>
            <a:noFill/>
          </a:ln>
        </p:spPr>
      </p:sp>
      <p:sp>
        <p:nvSpPr>
          <p:cNvPr id="136" name="Shape 136"/>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Functionality</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p:nvPr/>
        </p:nvSpPr>
        <p:spPr>
          <a:xfrm>
            <a:off y="152400" x="7410327"/>
            <a:ext cy="1356968" cx="1581272"/>
          </a:xfrm>
          <a:prstGeom prst="rect">
            <a:avLst/>
          </a:prstGeom>
          <a:blipFill>
            <a:blip r:embed="rId3"/>
            <a:stretch>
              <a:fillRect/>
            </a:stretch>
          </a:blipFill>
          <a:ln>
            <a:noFill/>
          </a:ln>
        </p:spPr>
      </p:sp>
      <p:sp>
        <p:nvSpPr>
          <p:cNvPr id="142" name="Shape 142"/>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Functionality</a:t>
            </a:r>
          </a:p>
        </p:txBody>
      </p:sp>
      <p:sp>
        <p:nvSpPr>
          <p:cNvPr id="143" name="Shape 143"/>
          <p:cNvSpPr txBox="1"/>
          <p:nvPr/>
        </p:nvSpPr>
        <p:spPr>
          <a:xfrm>
            <a:off y="1775300" x="170225"/>
            <a:ext cy="4900199" cx="8803499"/>
          </a:xfrm>
          <a:prstGeom prst="rect">
            <a:avLst/>
          </a:prstGeom>
          <a:noFill/>
        </p:spPr>
        <p:txBody>
          <a:bodyPr bIns="91425" rIns="91425" lIns="91425" tIns="91425" anchor="t" anchorCtr="0">
            <a:noAutofit/>
          </a:bodyPr>
          <a:lstStyle/>
          <a:p>
            <a:pPr algn="ctr" rtl="0" lvl="0">
              <a:buNone/>
            </a:pPr>
            <a:r>
              <a:rPr lang="en"/>
              <a:t>
</a:t>
            </a:r>
          </a:p>
          <a:p>
            <a:pPr algn="ctr">
              <a:buNone/>
            </a:pPr>
            <a:r>
              <a:rPr u="sng" sz="3600" lang="en">
                <a:solidFill>
                  <a:schemeClr val="hlink"/>
                </a:solidFill>
                <a:hlinkClick r:id="rId4"/>
              </a:rPr>
              <a:t>Student Functionality Example</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b="1" lang="en">
                <a:solidFill>
                  <a:srgbClr val="9900FF"/>
                </a:solidFill>
              </a:rPr>
              <a:t>Administrator Side:</a:t>
            </a:r>
          </a:p>
          <a:p>
            <a:pPr rtl="0" lvl="0" indent="-419100" marL="457200">
              <a:buClr>
                <a:schemeClr val="dk1"/>
              </a:buClr>
              <a:buSzPct val="166666"/>
              <a:buFont typeface="Arial"/>
              <a:buChar char="•"/>
            </a:pPr>
            <a:r>
              <a:rPr lang="en"/>
              <a:t>All checklist items are fully updateable </a:t>
            </a:r>
          </a:p>
          <a:p>
            <a:pPr rtl="0" lvl="0" indent="-419100" marL="457200">
              <a:buClr>
                <a:schemeClr val="dk1"/>
              </a:buClr>
              <a:buSzPct val="166666"/>
              <a:buFont typeface="Arial"/>
              <a:buChar char="•"/>
            </a:pPr>
            <a:r>
              <a:rPr lang="en"/>
              <a:t>Meta-data for student completion is calculated automatically and updated in real-time</a:t>
            </a:r>
          </a:p>
          <a:p>
            <a:pPr rtl="0" lvl="0" indent="-419100" marL="457200">
              <a:buClr>
                <a:schemeClr val="dk1"/>
              </a:buClr>
              <a:buSzPct val="166666"/>
              <a:buFont typeface="Arial"/>
              <a:buChar char="•"/>
            </a:pPr>
            <a:r>
              <a:rPr lang="en"/>
              <a:t>Department specific content is available based on Administrator "role"</a:t>
            </a:r>
          </a:p>
          <a:p>
            <a:pPr rtl="0" lvl="0" indent="-419100" marL="457200">
              <a:buClr>
                <a:schemeClr val="dk1"/>
              </a:buClr>
              <a:buSzPct val="166666"/>
              <a:buFont typeface="Arial"/>
              <a:buChar char="•"/>
            </a:pPr>
            <a:r>
              <a:rPr lang="en"/>
              <a:t>All data is downloadable in CSV format</a:t>
            </a:r>
          </a:p>
          <a:p>
            <a:pPr lvl="0" indent="-419100" marL="457200">
              <a:buClr>
                <a:schemeClr val="dk1"/>
              </a:buClr>
              <a:buSzPct val="166666"/>
              <a:buFont typeface="Arial"/>
              <a:buChar char="•"/>
            </a:pPr>
            <a:r>
              <a:rPr lang="en"/>
              <a:t>"Super" admins have ability to open or close the application to students</a:t>
            </a:r>
          </a:p>
        </p:txBody>
      </p:sp>
      <p:sp>
        <p:nvSpPr>
          <p:cNvPr id="149" name="Shape 149"/>
          <p:cNvSpPr/>
          <p:nvPr/>
        </p:nvSpPr>
        <p:spPr>
          <a:xfrm>
            <a:off y="152400" x="7410327"/>
            <a:ext cy="1356968" cx="1581272"/>
          </a:xfrm>
          <a:prstGeom prst="rect">
            <a:avLst/>
          </a:prstGeom>
          <a:blipFill>
            <a:blip r:embed="rId3"/>
            <a:stretch>
              <a:fillRect/>
            </a:stretch>
          </a:blipFill>
          <a:ln>
            <a:noFill/>
          </a:ln>
        </p:spPr>
      </p:sp>
      <p:sp>
        <p:nvSpPr>
          <p:cNvPr id="150" name="Shape 150"/>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Functionality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y="0" x="0"/>
          <a:ext cy="0" cx="0"/>
          <a:chOff y="0" x="0"/>
          <a:chExt cy="0" cx="0"/>
        </a:xfrm>
      </p:grpSpPr>
      <p:sp>
        <p:nvSpPr>
          <p:cNvPr id="30" name="Shape 3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b="1" sz="2400" lang="en">
                <a:solidFill>
                  <a:srgbClr val="000000"/>
                </a:solidFill>
              </a:rPr>
              <a:t>PHP</a:t>
            </a:r>
            <a:r>
              <a:rPr sz="2400" lang="en">
                <a:solidFill>
                  <a:srgbClr val="000000"/>
                </a:solidFill>
              </a:rPr>
              <a:t> is an open-source </a:t>
            </a:r>
            <a:r>
              <a:rPr sz="2400" lang="en">
                <a:solidFill>
                  <a:srgbClr val="000000"/>
                </a:solidFill>
                <a:hlinkClick r:id="rId3"/>
              </a:rPr>
              <a:t>server-side scripting</a:t>
            </a:r>
            <a:r>
              <a:rPr sz="2400" lang="en">
                <a:solidFill>
                  <a:srgbClr val="000000"/>
                </a:solidFill>
              </a:rPr>
              <a:t> language designed for </a:t>
            </a:r>
            <a:r>
              <a:rPr sz="2400" lang="en">
                <a:solidFill>
                  <a:srgbClr val="000000"/>
                </a:solidFill>
                <a:hlinkClick r:id="rId4"/>
              </a:rPr>
              <a:t>Web development</a:t>
            </a:r>
            <a:r>
              <a:rPr sz="2400" lang="en">
                <a:solidFill>
                  <a:srgbClr val="000000"/>
                </a:solidFill>
              </a:rPr>
              <a:t> to produce </a:t>
            </a:r>
            <a:r>
              <a:rPr sz="2400" lang="en">
                <a:solidFill>
                  <a:srgbClr val="000000"/>
                </a:solidFill>
                <a:hlinkClick r:id="rId5"/>
              </a:rPr>
              <a:t>dynamic Web pages</a:t>
            </a:r>
            <a:r>
              <a:rPr sz="2400" lang="en">
                <a:solidFill>
                  <a:srgbClr val="000000"/>
                </a:solidFill>
              </a:rPr>
              <a:t>.</a:t>
            </a:r>
          </a:p>
          <a:p>
            <a:r>
              <a:t/>
            </a:r>
          </a:p>
          <a:p>
            <a:pPr rtl="0" lvl="0">
              <a:buNone/>
            </a:pPr>
            <a:r>
              <a:rPr sz="2400" lang="en">
                <a:solidFill>
                  <a:srgbClr val="000000"/>
                </a:solidFill>
              </a:rPr>
              <a:t>Can be directly embedded in HTML documents instead of having to call separate files to process data.</a:t>
            </a:r>
          </a:p>
          <a:p>
            <a:r>
              <a:t/>
            </a:r>
          </a:p>
          <a:p>
            <a:pPr>
              <a:buNone/>
            </a:pPr>
            <a:r>
              <a:rPr sz="2400" lang="en"/>
              <a:t>Allows Wellesley developers to collect, save, manipulate, and present persistent data in our web applications.</a:t>
            </a:r>
          </a:p>
        </p:txBody>
      </p:sp>
      <p:sp>
        <p:nvSpPr>
          <p:cNvPr id="31" name="Shape 31"/>
          <p:cNvSpPr/>
          <p:nvPr/>
        </p:nvSpPr>
        <p:spPr>
          <a:xfrm>
            <a:off y="152400" x="7410327"/>
            <a:ext cy="1356968" cx="1581272"/>
          </a:xfrm>
          <a:prstGeom prst="rect">
            <a:avLst/>
          </a:prstGeom>
          <a:blipFill>
            <a:blip r:embed="rId6"/>
            <a:stretch>
              <a:fillRect/>
            </a:stretch>
          </a:blipFill>
          <a:ln>
            <a:noFill/>
          </a:ln>
        </p:spPr>
      </p:sp>
      <p:sp>
        <p:nvSpPr>
          <p:cNvPr id="32" name="Shape 32"/>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What's PHP?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p:nvPr/>
        </p:nvSpPr>
        <p:spPr>
          <a:xfrm>
            <a:off y="152400" x="7410327"/>
            <a:ext cy="1356968" cx="1581272"/>
          </a:xfrm>
          <a:prstGeom prst="rect">
            <a:avLst/>
          </a:prstGeom>
          <a:blipFill>
            <a:blip r:embed="rId3"/>
            <a:stretch>
              <a:fillRect/>
            </a:stretch>
          </a:blipFill>
          <a:ln>
            <a:noFill/>
          </a:ln>
        </p:spPr>
      </p:sp>
      <p:sp>
        <p:nvSpPr>
          <p:cNvPr id="156" name="Shape 156"/>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Functionality</a:t>
            </a:r>
          </a:p>
        </p:txBody>
      </p:sp>
      <p:sp>
        <p:nvSpPr>
          <p:cNvPr id="157" name="Shape 157"/>
          <p:cNvSpPr txBox="1"/>
          <p:nvPr/>
        </p:nvSpPr>
        <p:spPr>
          <a:xfrm>
            <a:off y="1686400" x="187375"/>
            <a:ext cy="4959300" cx="8769299"/>
          </a:xfrm>
          <a:prstGeom prst="rect">
            <a:avLst/>
          </a:prstGeom>
          <a:noFill/>
        </p:spPr>
        <p:txBody>
          <a:bodyPr bIns="91425" rIns="91425" lIns="91425" tIns="91425" anchor="t" anchorCtr="0">
            <a:noAutofit/>
          </a:bodyPr>
          <a:lstStyle/>
          <a:p>
            <a:pPr lvl="0" indent="-317500" marL="457200">
              <a:buClr>
                <a:srgbClr val="000000"/>
              </a:buClr>
              <a:buSzPct val="77777"/>
              <a:buFont typeface="Arial"/>
              <a:buChar char="•"/>
            </a:pPr>
            <a:r>
              <a:rPr sz="3000" lang="en"/>
              <a:t>Application Automates the Process of Assigning Students to First Year Seminars and Writing Courses based on Student Preferences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p:nvPr/>
        </p:nvSpPr>
        <p:spPr>
          <a:xfrm>
            <a:off y="152400" x="7410327"/>
            <a:ext cy="1356968" cx="1581272"/>
          </a:xfrm>
          <a:prstGeom prst="rect">
            <a:avLst/>
          </a:prstGeom>
          <a:blipFill>
            <a:blip r:embed="rId3"/>
            <a:stretch>
              <a:fillRect/>
            </a:stretch>
          </a:blipFill>
          <a:ln>
            <a:noFill/>
          </a:ln>
        </p:spPr>
      </p:sp>
      <p:sp>
        <p:nvSpPr>
          <p:cNvPr id="163" name="Shape 163"/>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Functionality</a:t>
            </a:r>
          </a:p>
        </p:txBody>
      </p:sp>
      <p:sp>
        <p:nvSpPr>
          <p:cNvPr id="164" name="Shape 164"/>
          <p:cNvSpPr txBox="1"/>
          <p:nvPr/>
        </p:nvSpPr>
        <p:spPr>
          <a:xfrm>
            <a:off y="1787450" x="182400"/>
            <a:ext cy="4900199" cx="8766900"/>
          </a:xfrm>
          <a:prstGeom prst="rect">
            <a:avLst/>
          </a:prstGeom>
          <a:noFill/>
        </p:spPr>
        <p:txBody>
          <a:bodyPr bIns="91425" rIns="91425" lIns="91425" tIns="91425" anchor="t" anchorCtr="0">
            <a:noAutofit/>
          </a:bodyPr>
          <a:lstStyle/>
          <a:p>
            <a:pPr algn="ctr">
              <a:buNone/>
            </a:pPr>
            <a:r>
              <a:rPr lang="en"/>
              <a:t>
</a:t>
            </a:r>
            <a:r>
              <a:rPr u="sng" sz="3600" lang="en">
                <a:solidFill>
                  <a:schemeClr val="hlink"/>
                </a:solidFill>
                <a:hlinkClick r:id="rId4"/>
              </a:rPr>
              <a:t>Administrator Functionality Example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lnSpc>
                <a:spcPct val="115000"/>
              </a:lnSpc>
              <a:buClr>
                <a:schemeClr val="dk1"/>
              </a:buClr>
              <a:buSzPct val="166666"/>
              <a:buFont typeface="Arial"/>
              <a:buChar char="•"/>
            </a:pPr>
            <a:r>
              <a:rPr lang="en"/>
              <a:t>Extraordinary response to all checklist items (except "I Am Here")</a:t>
            </a:r>
          </a:p>
          <a:p>
            <a:pPr rtl="0" lvl="0" indent="-419100" marL="457200">
              <a:lnSpc>
                <a:spcPct val="115000"/>
              </a:lnSpc>
              <a:buClr>
                <a:schemeClr val="dk1"/>
              </a:buClr>
              <a:buSzPct val="166666"/>
              <a:buFont typeface="Arial"/>
              <a:buChar char="•"/>
            </a:pPr>
            <a:r>
              <a:rPr lang="en"/>
              <a:t>Student needs were met through better communication and having a "tool" to help them act more independently</a:t>
            </a:r>
          </a:p>
          <a:p>
            <a:pPr lvl="0" indent="-419100" marL="457200">
              <a:lnSpc>
                <a:spcPct val="115000"/>
              </a:lnSpc>
              <a:buClr>
                <a:schemeClr val="dk1"/>
              </a:buClr>
              <a:buSzPct val="166666"/>
              <a:buFont typeface="Arial"/>
              <a:buChar char="•"/>
            </a:pPr>
            <a:r>
              <a:rPr lang="en"/>
              <a:t>Exposed weaknesses in some existing College processes, ability to adjust workflows, and Administrator response times</a:t>
            </a:r>
          </a:p>
        </p:txBody>
      </p:sp>
      <p:sp>
        <p:nvSpPr>
          <p:cNvPr id="170" name="Shape 170"/>
          <p:cNvSpPr/>
          <p:nvPr/>
        </p:nvSpPr>
        <p:spPr>
          <a:xfrm>
            <a:off y="152400" x="7410327"/>
            <a:ext cy="1356968" cx="1581272"/>
          </a:xfrm>
          <a:prstGeom prst="rect">
            <a:avLst/>
          </a:prstGeom>
          <a:blipFill>
            <a:blip r:embed="rId3"/>
            <a:stretch>
              <a:fillRect/>
            </a:stretch>
          </a:blipFill>
          <a:ln>
            <a:noFill/>
          </a:ln>
        </p:spPr>
      </p:sp>
      <p:sp>
        <p:nvSpPr>
          <p:cNvPr id="171" name="Shape 171"/>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Student Checklist:</a:t>
            </a:r>
          </a:p>
          <a:p>
            <a:pPr algn="ctr" rtl="0" lvl="0">
              <a:buNone/>
            </a:pPr>
            <a:r>
              <a:rPr sz="3600" lang="en">
                <a:solidFill>
                  <a:srgbClr val="FFFFFF"/>
                </a:solidFill>
              </a:rPr>
              <a:t>The results</a:t>
            </a:r>
          </a:p>
        </p:txBody>
      </p:sp>
      <p:sp>
        <p:nvSpPr>
          <p:cNvPr id="172" name="Shape 172"/>
          <p:cNvSpPr txBox="1"/>
          <p:nvPr/>
        </p:nvSpPr>
        <p:spPr>
          <a:xfrm>
            <a:off y="6306475" x="647425"/>
            <a:ext cy="443700" cx="7727399"/>
          </a:xfrm>
          <a:prstGeom prst="rect">
            <a:avLst/>
          </a:prstGeom>
          <a:noFill/>
        </p:spPr>
        <p:txBody>
          <a:bodyPr bIns="91425" rIns="91425" lIns="91425" tIns="91425" anchor="t" anchorCtr="0">
            <a:noAutofit/>
          </a:bodyPr>
          <a:lstStyle/>
          <a:p>
            <a:pPr>
              <a:buNone/>
            </a:pPr>
            <a:r>
              <a:rPr lang="en"/>
              <a:t>Source: NASPA presentation by Anne Manning and John O'Keefe</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y="0" x="0"/>
          <a:ext cy="0" cx="0"/>
          <a:chOff y="0" x="0"/>
          <a:chExt cy="0" cx="0"/>
        </a:xfrm>
      </p:grpSpPr>
      <p:sp>
        <p:nvSpPr>
          <p:cNvPr id="177" name="Shape 177"/>
          <p:cNvSpPr txBox="1"/>
          <p:nvPr>
            <p:ph idx="1" type="body"/>
          </p:nvPr>
        </p:nvSpPr>
        <p:spPr>
          <a:xfrm>
            <a:off y="1865001" x="457200"/>
            <a:ext cy="47028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Requests for applications have grown substantially</a:t>
            </a:r>
          </a:p>
          <a:p>
            <a:r>
              <a:t/>
            </a:r>
          </a:p>
          <a:p>
            <a:pPr rtl="0" lvl="0" indent="-419100" marL="457200">
              <a:buClr>
                <a:schemeClr val="dk1"/>
              </a:buClr>
              <a:buSzPct val="166666"/>
              <a:buFont typeface="Arial"/>
              <a:buChar char="•"/>
            </a:pPr>
            <a:r>
              <a:rPr lang="en"/>
              <a:t>Visibility and positive perception of LTS on campus has increased</a:t>
            </a:r>
          </a:p>
          <a:p>
            <a:r>
              <a:t/>
            </a:r>
          </a:p>
          <a:p>
            <a:pPr rtl="0" lvl="0" indent="-419100" marL="457200">
              <a:buClr>
                <a:schemeClr val="dk1"/>
              </a:buClr>
              <a:buSzPct val="166666"/>
              <a:buFont typeface="Arial"/>
              <a:buChar char="•"/>
            </a:pPr>
            <a:r>
              <a:rPr lang="en"/>
              <a:t>Staff efficiency and time effectiveness has increased</a:t>
            </a:r>
          </a:p>
        </p:txBody>
      </p:sp>
      <p:sp>
        <p:nvSpPr>
          <p:cNvPr id="178" name="Shape 178"/>
          <p:cNvSpPr/>
          <p:nvPr/>
        </p:nvSpPr>
        <p:spPr>
          <a:xfrm>
            <a:off y="304800" x="7562727"/>
            <a:ext cy="1356968" cx="1581272"/>
          </a:xfrm>
          <a:prstGeom prst="rect">
            <a:avLst/>
          </a:prstGeom>
          <a:blipFill>
            <a:blip r:embed="rId3"/>
            <a:stretch>
              <a:fillRect/>
            </a:stretch>
          </a:blipFill>
          <a:ln>
            <a:noFill/>
          </a:ln>
        </p:spPr>
      </p:sp>
      <p:sp>
        <p:nvSpPr>
          <p:cNvPr id="179" name="Shape 179"/>
          <p:cNvSpPr/>
          <p:nvPr/>
        </p:nvSpPr>
        <p:spPr>
          <a:xfrm>
            <a:off y="319050" x="3190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Effects across campus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idx="1" type="body"/>
          </p:nvPr>
        </p:nvSpPr>
        <p:spPr>
          <a:xfrm>
            <a:off y="1810701" x="457200"/>
            <a:ext cy="47571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Significant cost savings vs. commercial solutions</a:t>
            </a:r>
          </a:p>
          <a:p>
            <a:r>
              <a:t/>
            </a:r>
          </a:p>
          <a:p>
            <a:pPr rtl="0" lvl="0" indent="-419100" marL="457200">
              <a:buClr>
                <a:schemeClr val="dk1"/>
              </a:buClr>
              <a:buSzPct val="166666"/>
              <a:buFont typeface="Arial"/>
              <a:buChar char="•"/>
            </a:pPr>
            <a:r>
              <a:rPr lang="en"/>
              <a:t>Better able to provide commercial solutions when the need occurs, or, can invest the savings in other aspects of the department</a:t>
            </a:r>
          </a:p>
          <a:p>
            <a:r>
              <a:t/>
            </a:r>
          </a:p>
          <a:p>
            <a:pPr rtl="0" lvl="0" indent="-419100" marL="457200">
              <a:buClr>
                <a:schemeClr val="dk1"/>
              </a:buClr>
              <a:buSzPct val="166666"/>
              <a:buFont typeface="Arial"/>
              <a:buChar char="•"/>
            </a:pPr>
            <a:r>
              <a:rPr lang="en"/>
              <a:t>Data collection, processing, and storage cost reduction</a:t>
            </a:r>
          </a:p>
          <a:p>
            <a:r>
              <a:t/>
            </a:r>
          </a:p>
          <a:p>
            <a:r>
              <a:t/>
            </a:r>
          </a:p>
        </p:txBody>
      </p:sp>
      <p:sp>
        <p:nvSpPr>
          <p:cNvPr id="185" name="Shape 185"/>
          <p:cNvSpPr/>
          <p:nvPr/>
        </p:nvSpPr>
        <p:spPr>
          <a:xfrm>
            <a:off y="152400" x="7410327"/>
            <a:ext cy="1356968" cx="1581272"/>
          </a:xfrm>
          <a:prstGeom prst="rect">
            <a:avLst/>
          </a:prstGeom>
          <a:blipFill>
            <a:blip r:embed="rId3"/>
            <a:stretch>
              <a:fillRect/>
            </a:stretch>
          </a:blipFill>
          <a:ln>
            <a:noFill/>
          </a:ln>
        </p:spPr>
      </p:sp>
      <p:sp>
        <p:nvSpPr>
          <p:cNvPr id="186" name="Shape 186"/>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Financial impact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idx="1" type="body"/>
          </p:nvPr>
        </p:nvSpPr>
        <p:spPr>
          <a:xfrm>
            <a:off y="1600200" x="457200"/>
            <a:ext cy="4967700" cx="8229600"/>
          </a:xfrm>
          <a:prstGeom prst="rect">
            <a:avLst/>
          </a:prstGeom>
        </p:spPr>
        <p:txBody>
          <a:bodyPr bIns="91425" rIns="91425" lIns="91425" tIns="91425" anchor="t" anchorCtr="0">
            <a:noAutofit/>
          </a:bodyPr>
          <a:lstStyle/>
          <a:p>
            <a:pPr algn="ctr" rtl="0" lvl="0">
              <a:buNone/>
            </a:pPr>
            <a:r>
              <a:rPr lang="en"/>
              <a:t>
</a:t>
            </a:r>
          </a:p>
          <a:p>
            <a:r>
              <a:t/>
            </a:r>
          </a:p>
          <a:p>
            <a:pPr algn="ctr">
              <a:buNone/>
            </a:pPr>
            <a:r>
              <a:rPr b="1" sz="3600" lang="en">
                <a:solidFill>
                  <a:srgbClr val="FF0000"/>
                </a:solidFill>
              </a:rPr>
              <a:t>Less Paper Consumption and Waste</a:t>
            </a:r>
          </a:p>
        </p:txBody>
      </p:sp>
      <p:sp>
        <p:nvSpPr>
          <p:cNvPr id="192" name="Shape 192"/>
          <p:cNvSpPr/>
          <p:nvPr/>
        </p:nvSpPr>
        <p:spPr>
          <a:xfrm>
            <a:off y="152400" x="7410327"/>
            <a:ext cy="1356968" cx="1581272"/>
          </a:xfrm>
          <a:prstGeom prst="rect">
            <a:avLst/>
          </a:prstGeom>
          <a:blipFill>
            <a:blip r:embed="rId3"/>
            <a:stretch>
              <a:fillRect/>
            </a:stretch>
          </a:blipFill>
          <a:ln>
            <a:noFill/>
          </a:ln>
        </p:spPr>
      </p:sp>
      <p:sp>
        <p:nvSpPr>
          <p:cNvPr id="193" name="Shape 193"/>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Environmental impact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y="0" x="0"/>
          <a:ext cy="0" cx="0"/>
          <a:chOff y="0" x="0"/>
          <a:chExt cy="0" cx="0"/>
        </a:xfrm>
      </p:grpSpPr>
      <p:sp>
        <p:nvSpPr>
          <p:cNvPr id="198" name="Shape 198"/>
          <p:cNvSpPr txBox="1"/>
          <p:nvPr>
            <p:ph idx="1" type="body"/>
          </p:nvPr>
        </p:nvSpPr>
        <p:spPr>
          <a:xfrm>
            <a:off y="1769951" x="457200"/>
            <a:ext cy="4797900" cx="8229600"/>
          </a:xfrm>
          <a:prstGeom prst="rect">
            <a:avLst/>
          </a:prstGeom>
        </p:spPr>
        <p:txBody>
          <a:bodyPr bIns="91425" rIns="91425" lIns="91425" tIns="91425" anchor="t" anchorCtr="0">
            <a:noAutofit/>
          </a:bodyPr>
          <a:lstStyle/>
          <a:p>
            <a:pPr rtl="0" lvl="0">
              <a:buNone/>
            </a:pPr>
            <a:r>
              <a:rPr b="1" lang="en">
                <a:solidFill>
                  <a:srgbClr val="9900FF"/>
                </a:solidFill>
              </a:rPr>
              <a:t>PHP Apps</a:t>
            </a:r>
          </a:p>
          <a:p>
            <a:pPr rtl="0" lvl="0" indent="-419100" marL="457200">
              <a:buClr>
                <a:schemeClr val="dk1"/>
              </a:buClr>
              <a:buSzPct val="166666"/>
              <a:buFont typeface="Arial"/>
              <a:buChar char="•"/>
            </a:pPr>
            <a:r>
              <a:rPr lang="en"/>
              <a:t>are a fast, efficient, reliable way to address data related challenges across Campus</a:t>
            </a:r>
          </a:p>
          <a:p>
            <a:pPr rtl="0" lvl="0" indent="-419100" marL="457200">
              <a:buClr>
                <a:schemeClr val="dk1"/>
              </a:buClr>
              <a:buSzPct val="166666"/>
              <a:buFont typeface="Arial"/>
              <a:buChar char="•"/>
            </a:pPr>
            <a:r>
              <a:rPr lang="en"/>
              <a:t>can accurately model complex workflows</a:t>
            </a:r>
          </a:p>
          <a:p>
            <a:pPr rtl="0" lvl="0" indent="-419100" marL="457200">
              <a:buClr>
                <a:schemeClr val="dk1"/>
              </a:buClr>
              <a:buSzPct val="166666"/>
              <a:buFont typeface="Arial"/>
              <a:buChar char="•"/>
            </a:pPr>
            <a:r>
              <a:rPr lang="en"/>
              <a:t>increase the efficiency and time effectiveness of the departments using them</a:t>
            </a:r>
          </a:p>
          <a:p>
            <a:pPr rtl="0" lvl="0" indent="-419100" marL="457200">
              <a:buClr>
                <a:schemeClr val="dk1"/>
              </a:buClr>
              <a:buSzPct val="166666"/>
              <a:buFont typeface="Arial"/>
              <a:buChar char="•"/>
            </a:pPr>
            <a:r>
              <a:rPr lang="en"/>
              <a:t>relieve a huge amount of budgetary pressure</a:t>
            </a:r>
          </a:p>
          <a:p>
            <a:pPr rtl="0" lvl="0" indent="-419100" marL="457200">
              <a:buClr>
                <a:schemeClr val="dk1"/>
              </a:buClr>
              <a:buSzPct val="166666"/>
              <a:buFont typeface="Arial"/>
              <a:buChar char="•"/>
            </a:pPr>
            <a:r>
              <a:rPr lang="en"/>
              <a:t>are good for the environment</a:t>
            </a:r>
          </a:p>
          <a:p>
            <a:pPr lvl="0" indent="-419100" marL="457200">
              <a:buClr>
                <a:schemeClr val="dk1"/>
              </a:buClr>
              <a:buSzPct val="166666"/>
              <a:buFont typeface="Arial"/>
              <a:buChar char="•"/>
            </a:pPr>
            <a:r>
              <a:rPr lang="en"/>
              <a:t>can drastically increase the "good will" towards and positive perception of your technology department</a:t>
            </a:r>
          </a:p>
        </p:txBody>
      </p:sp>
      <p:sp>
        <p:nvSpPr>
          <p:cNvPr id="199" name="Shape 199"/>
          <p:cNvSpPr/>
          <p:nvPr/>
        </p:nvSpPr>
        <p:spPr>
          <a:xfrm>
            <a:off y="152400" x="7410327"/>
            <a:ext cy="1356968" cx="1581272"/>
          </a:xfrm>
          <a:prstGeom prst="rect">
            <a:avLst/>
          </a:prstGeom>
          <a:blipFill>
            <a:blip r:embed="rId3"/>
            <a:stretch>
              <a:fillRect/>
            </a:stretch>
          </a:blipFill>
          <a:ln>
            <a:noFill/>
          </a:ln>
        </p:spPr>
      </p:sp>
      <p:sp>
        <p:nvSpPr>
          <p:cNvPr id="200" name="Shape 200"/>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The takeaway</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
</a:t>
            </a:r>
          </a:p>
          <a:p>
            <a:r>
              <a:t/>
            </a:r>
          </a:p>
          <a:p>
            <a:r>
              <a:t/>
            </a:r>
          </a:p>
          <a:p>
            <a:r>
              <a:t/>
            </a:r>
          </a:p>
          <a:p>
            <a:pPr algn="ctr" rtl="0" lvl="0">
              <a:buNone/>
            </a:pPr>
            <a:r>
              <a:rPr lang="en" i="1"/>
              <a:t>If you have a question at a later date, </a:t>
            </a:r>
            <a:br>
              <a:rPr lang="en" i="1"/>
            </a:br>
            <a:r>
              <a:rPr lang="en" i="1"/>
              <a:t>feel free to contact me via email at:</a:t>
            </a:r>
          </a:p>
          <a:p>
            <a:r>
              <a:t/>
            </a:r>
          </a:p>
          <a:p>
            <a:pPr algn="ctr">
              <a:buNone/>
            </a:pPr>
            <a:r>
              <a:rPr lang="en">
                <a:solidFill>
                  <a:srgbClr val="CC0000"/>
                </a:solidFill>
              </a:rPr>
              <a:t>ccard@wellesley.edu</a:t>
            </a:r>
          </a:p>
        </p:txBody>
      </p:sp>
      <p:sp>
        <p:nvSpPr>
          <p:cNvPr id="206" name="Shape 206"/>
          <p:cNvSpPr/>
          <p:nvPr/>
        </p:nvSpPr>
        <p:spPr>
          <a:xfrm>
            <a:off y="152400" x="7410327"/>
            <a:ext cy="1356968" cx="1581272"/>
          </a:xfrm>
          <a:prstGeom prst="rect">
            <a:avLst/>
          </a:prstGeom>
          <a:blipFill>
            <a:blip r:embed="rId3"/>
            <a:stretch>
              <a:fillRect/>
            </a:stretch>
          </a:blipFill>
          <a:ln>
            <a:noFill/>
          </a:ln>
        </p:spPr>
      </p:sp>
      <p:sp>
        <p:nvSpPr>
          <p:cNvPr id="207" name="Shape 207"/>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Questions?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b="1" sz="4800" lang="en">
                <a:solidFill>
                  <a:srgbClr val="FF0000"/>
                </a:solidFill>
              </a:rPr>
              <a:t>&lt;?php</a:t>
            </a:r>
          </a:p>
          <a:p>
            <a:r>
              <a:t/>
            </a:r>
          </a:p>
          <a:p>
            <a:pPr rtl="0" lvl="0" indent="0" marL="457200">
              <a:buNone/>
            </a:pPr>
            <a:r>
              <a:rPr b="1" sz="3600" lang="en">
                <a:solidFill>
                  <a:srgbClr val="9900FF"/>
                </a:solidFill>
              </a:rPr>
              <a:t>echo</a:t>
            </a:r>
            <a:r>
              <a:rPr b="1" sz="3600" lang="en"/>
              <a:t> "Thank you for coming!";</a:t>
            </a:r>
          </a:p>
          <a:p>
            <a:pPr rtl="0" lvl="0" indent="0" marL="457200">
              <a:buNone/>
            </a:pPr>
            <a:r>
              <a:rPr b="1" sz="3600" lang="en">
                <a:solidFill>
                  <a:srgbClr val="9900FF"/>
                </a:solidFill>
              </a:rPr>
              <a:t>exit</a:t>
            </a:r>
            <a:r>
              <a:rPr b="1" sz="3600" lang="en"/>
              <a:t>;</a:t>
            </a:r>
          </a:p>
          <a:p>
            <a:r>
              <a:t/>
            </a:r>
          </a:p>
          <a:p>
            <a:pPr rtl="0" lvl="0">
              <a:buNone/>
            </a:pPr>
            <a:r>
              <a:rPr b="1" sz="4800" lang="en">
                <a:solidFill>
                  <a:srgbClr val="FF0000"/>
                </a:solidFill>
              </a:rPr>
              <a:t>?&gt;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1530793" x="457200"/>
            <a:ext cy="4941900" cx="8229600"/>
          </a:xfrm>
          <a:prstGeom prst="rect">
            <a:avLst/>
          </a:prstGeom>
        </p:spPr>
        <p:txBody>
          <a:bodyPr bIns="91425" rIns="91425" lIns="91425" tIns="91425" anchor="ctr" anchorCtr="0">
            <a:noAutofit/>
          </a:bodyPr>
          <a:lstStyle/>
          <a:p>
            <a:pPr algn="ctr">
              <a:buNone/>
            </a:pPr>
            <a:r>
              <a:rPr lang="en">
                <a:solidFill>
                  <a:srgbClr val="9900FF"/>
                </a:solidFill>
              </a:rPr>
              <a:t>The Drivers and Our Philosophy</a:t>
            </a:r>
          </a:p>
        </p:txBody>
      </p:sp>
      <p:sp>
        <p:nvSpPr>
          <p:cNvPr id="38" name="Shape 38"/>
          <p:cNvSpPr/>
          <p:nvPr/>
        </p:nvSpPr>
        <p:spPr>
          <a:xfrm>
            <a:off y="152400" x="7410327"/>
            <a:ext cy="1356968" cx="1581272"/>
          </a:xfrm>
          <a:prstGeom prst="rect">
            <a:avLst/>
          </a:prstGeom>
          <a:blipFill>
            <a:blip r:embed="rId3"/>
            <a:stretch>
              <a:fillRect/>
            </a:stretch>
          </a:blipFill>
          <a:ln>
            <a:noFill/>
          </a:ln>
        </p:spPr>
      </p:sp>
      <p:sp>
        <p:nvSpPr>
          <p:cNvPr id="39" name="Shape 39"/>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What inspired this transformation?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type="ctrTitle"/>
          </p:nvPr>
        </p:nvSpPr>
        <p:spPr>
          <a:xfrm>
            <a:off y="2111123" x="685800"/>
            <a:ext cy="2960400" cx="7772400"/>
          </a:xfrm>
          <a:prstGeom prst="rect">
            <a:avLst/>
          </a:prstGeom>
        </p:spPr>
        <p:txBody>
          <a:bodyPr bIns="91425" rIns="91425" lIns="91425" tIns="91425" anchor="ctr" anchorCtr="0">
            <a:noAutofit/>
          </a:bodyPr>
          <a:lstStyle/>
          <a:p>
            <a:pPr>
              <a:buNone/>
            </a:pPr>
            <a:r>
              <a:rPr sz="7200" lang="en">
                <a:solidFill>
                  <a:srgbClr val="FF0000"/>
                </a:solidFill>
              </a:rPr>
              <a:t>NEED DATA</a:t>
            </a:r>
          </a:p>
        </p:txBody>
      </p:sp>
      <p:sp>
        <p:nvSpPr>
          <p:cNvPr id="45" name="Shape 45"/>
          <p:cNvSpPr/>
          <p:nvPr/>
        </p:nvSpPr>
        <p:spPr>
          <a:xfrm>
            <a:off y="152400" x="7410327"/>
            <a:ext cy="1356968" cx="1581272"/>
          </a:xfrm>
          <a:prstGeom prst="rect">
            <a:avLst/>
          </a:prstGeom>
          <a:blipFill>
            <a:blip r:embed="rId3"/>
            <a:stretch>
              <a:fillRect/>
            </a:stretch>
          </a:blipFill>
          <a:ln>
            <a:noFill/>
          </a:ln>
        </p:spPr>
      </p:sp>
      <p:sp>
        <p:nvSpPr>
          <p:cNvPr id="46" name="Shape 46"/>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What inspired this transformation?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57200" marL="457200">
              <a:lnSpc>
                <a:spcPct val="200000"/>
              </a:lnSpc>
              <a:buClr>
                <a:schemeClr val="dk1"/>
              </a:buClr>
              <a:buSzPct val="166666"/>
              <a:buFont typeface="Arial"/>
              <a:buChar char="•"/>
            </a:pPr>
            <a:r>
              <a:rPr sz="3600" lang="en"/>
              <a:t>Data Collection</a:t>
            </a:r>
          </a:p>
          <a:p>
            <a:r>
              <a:t/>
            </a:r>
          </a:p>
        </p:txBody>
      </p:sp>
      <p:sp>
        <p:nvSpPr>
          <p:cNvPr id="52" name="Shape 52"/>
          <p:cNvSpPr/>
          <p:nvPr/>
        </p:nvSpPr>
        <p:spPr>
          <a:xfrm>
            <a:off y="152400" x="7410327"/>
            <a:ext cy="1356968" cx="1581272"/>
          </a:xfrm>
          <a:prstGeom prst="rect">
            <a:avLst/>
          </a:prstGeom>
          <a:blipFill>
            <a:blip r:embed="rId3"/>
            <a:stretch>
              <a:fillRect/>
            </a:stretch>
          </a:blipFill>
          <a:ln>
            <a:noFill/>
          </a:ln>
        </p:spPr>
      </p:sp>
      <p:sp>
        <p:nvSpPr>
          <p:cNvPr id="53" name="Shape 53"/>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Data challenges </a:t>
            </a:r>
            <a:br>
              <a:rPr sz="3600" lang="en">
                <a:solidFill>
                  <a:srgbClr val="FFFFFF"/>
                </a:solidFill>
              </a:rPr>
            </a:br>
            <a:r>
              <a:rPr sz="3600" lang="en">
                <a:solidFill>
                  <a:srgbClr val="FFFFFF"/>
                </a:solidFill>
              </a:rPr>
              <a:t>facing higher 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57200" marL="457200">
              <a:lnSpc>
                <a:spcPct val="200000"/>
              </a:lnSpc>
              <a:buClr>
                <a:schemeClr val="dk1"/>
              </a:buClr>
              <a:buSzPct val="166666"/>
              <a:buFont typeface="Arial"/>
              <a:buChar char="•"/>
            </a:pPr>
            <a:r>
              <a:rPr sz="3600" lang="en"/>
              <a:t>Data Collection</a:t>
            </a:r>
          </a:p>
          <a:p>
            <a:pPr rtl="0" lvl="0" indent="-457200" marL="457200">
              <a:lnSpc>
                <a:spcPct val="200000"/>
              </a:lnSpc>
              <a:buClr>
                <a:schemeClr val="dk1"/>
              </a:buClr>
              <a:buSzPct val="166666"/>
              <a:buFont typeface="Arial"/>
              <a:buChar char="•"/>
            </a:pPr>
            <a:r>
              <a:rPr sz="3600" lang="en"/>
              <a:t>Data Processing</a:t>
            </a:r>
          </a:p>
          <a:p>
            <a:r>
              <a:t/>
            </a:r>
          </a:p>
        </p:txBody>
      </p:sp>
      <p:sp>
        <p:nvSpPr>
          <p:cNvPr id="59" name="Shape 59"/>
          <p:cNvSpPr/>
          <p:nvPr/>
        </p:nvSpPr>
        <p:spPr>
          <a:xfrm>
            <a:off y="152400" x="7410327"/>
            <a:ext cy="1356968" cx="1581272"/>
          </a:xfrm>
          <a:prstGeom prst="rect">
            <a:avLst/>
          </a:prstGeom>
          <a:blipFill>
            <a:blip r:embed="rId3"/>
            <a:stretch>
              <a:fillRect/>
            </a:stretch>
          </a:blipFill>
          <a:ln>
            <a:noFill/>
          </a:ln>
        </p:spPr>
      </p:sp>
      <p:sp>
        <p:nvSpPr>
          <p:cNvPr id="60" name="Shape 60"/>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Data challenges </a:t>
            </a:r>
            <a:br>
              <a:rPr sz="3600" lang="en">
                <a:solidFill>
                  <a:srgbClr val="FFFFFF"/>
                </a:solidFill>
              </a:rPr>
            </a:br>
            <a:r>
              <a:rPr sz="3600" lang="en">
                <a:solidFill>
                  <a:srgbClr val="FFFFFF"/>
                </a:solidFill>
              </a:rPr>
              <a:t>facing higher ed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57200" marL="457200">
              <a:lnSpc>
                <a:spcPct val="200000"/>
              </a:lnSpc>
              <a:buClr>
                <a:schemeClr val="dk1"/>
              </a:buClr>
              <a:buSzPct val="166666"/>
              <a:buFont typeface="Arial"/>
              <a:buChar char="•"/>
            </a:pPr>
            <a:r>
              <a:rPr sz="3600" lang="en"/>
              <a:t>Data Collection</a:t>
            </a:r>
          </a:p>
          <a:p>
            <a:pPr rtl="0" lvl="0" indent="-457200" marL="457200">
              <a:lnSpc>
                <a:spcPct val="200000"/>
              </a:lnSpc>
              <a:buClr>
                <a:schemeClr val="dk1"/>
              </a:buClr>
              <a:buSzPct val="166666"/>
              <a:buFont typeface="Arial"/>
              <a:buChar char="•"/>
            </a:pPr>
            <a:r>
              <a:rPr sz="3600" lang="en"/>
              <a:t>Data Processing</a:t>
            </a:r>
          </a:p>
          <a:p>
            <a:pPr rtl="0" lvl="0" indent="-457200" marL="457200">
              <a:lnSpc>
                <a:spcPct val="200000"/>
              </a:lnSpc>
              <a:buClr>
                <a:schemeClr val="dk1"/>
              </a:buClr>
              <a:buSzPct val="166666"/>
              <a:buFont typeface="Arial"/>
              <a:buChar char="•"/>
            </a:pPr>
            <a:r>
              <a:rPr sz="3600" lang="en"/>
              <a:t>Data Storage </a:t>
            </a:r>
          </a:p>
        </p:txBody>
      </p:sp>
      <p:sp>
        <p:nvSpPr>
          <p:cNvPr id="66" name="Shape 66"/>
          <p:cNvSpPr/>
          <p:nvPr/>
        </p:nvSpPr>
        <p:spPr>
          <a:xfrm>
            <a:off y="152400" x="7410327"/>
            <a:ext cy="1356968" cx="1581272"/>
          </a:xfrm>
          <a:prstGeom prst="rect">
            <a:avLst/>
          </a:prstGeom>
          <a:blipFill>
            <a:blip r:embed="rId3"/>
            <a:stretch>
              <a:fillRect/>
            </a:stretch>
          </a:blipFill>
          <a:ln>
            <a:noFill/>
          </a:ln>
        </p:spPr>
      </p:sp>
      <p:sp>
        <p:nvSpPr>
          <p:cNvPr id="67" name="Shape 67"/>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Data challenges </a:t>
            </a:r>
            <a:br>
              <a:rPr sz="3600" lang="en">
                <a:solidFill>
                  <a:srgbClr val="FFFFFF"/>
                </a:solidFill>
              </a:rPr>
            </a:br>
            <a:r>
              <a:rPr sz="3600" lang="en">
                <a:solidFill>
                  <a:srgbClr val="FFFFFF"/>
                </a:solidFill>
              </a:rPr>
              <a:t>facing higher ed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y="0" x="0"/>
          <a:ext cy="0" cx="0"/>
          <a:chOff y="0" x="0"/>
          <a:chExt cy="0" cx="0"/>
        </a:xfrm>
      </p:grpSpPr>
      <p:sp>
        <p:nvSpPr>
          <p:cNvPr id="72" name="Shape 7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57200" marL="457200">
              <a:lnSpc>
                <a:spcPct val="200000"/>
              </a:lnSpc>
              <a:buClr>
                <a:schemeClr val="dk1"/>
              </a:buClr>
              <a:buSzPct val="166666"/>
              <a:buFont typeface="Arial"/>
              <a:buChar char="•"/>
            </a:pPr>
            <a:r>
              <a:rPr sz="3600" lang="en"/>
              <a:t>Data Collection</a:t>
            </a:r>
          </a:p>
          <a:p>
            <a:pPr rtl="0" lvl="0" indent="-457200" marL="457200">
              <a:lnSpc>
                <a:spcPct val="200000"/>
              </a:lnSpc>
              <a:buClr>
                <a:schemeClr val="dk1"/>
              </a:buClr>
              <a:buSzPct val="166666"/>
              <a:buFont typeface="Arial"/>
              <a:buChar char="•"/>
            </a:pPr>
            <a:r>
              <a:rPr sz="3600" lang="en"/>
              <a:t>Data Processing</a:t>
            </a:r>
          </a:p>
          <a:p>
            <a:pPr rtl="0" lvl="0" indent="-457200" marL="457200">
              <a:lnSpc>
                <a:spcPct val="200000"/>
              </a:lnSpc>
              <a:buClr>
                <a:schemeClr val="dk1"/>
              </a:buClr>
              <a:buSzPct val="166666"/>
              <a:buFont typeface="Arial"/>
              <a:buChar char="•"/>
            </a:pPr>
            <a:r>
              <a:rPr sz="3600" lang="en"/>
              <a:t>Data Storage</a:t>
            </a:r>
          </a:p>
          <a:p>
            <a:pPr rtl="0" lvl="0" indent="-457200" marL="457200">
              <a:lnSpc>
                <a:spcPct val="200000"/>
              </a:lnSpc>
              <a:buClr>
                <a:schemeClr val="dk1"/>
              </a:buClr>
              <a:buSzPct val="166666"/>
              <a:buFont typeface="Arial"/>
              <a:buChar char="•"/>
            </a:pPr>
            <a:r>
              <a:rPr sz="3600" lang="en"/>
              <a:t>Data Cost </a:t>
            </a:r>
          </a:p>
        </p:txBody>
      </p:sp>
      <p:sp>
        <p:nvSpPr>
          <p:cNvPr id="73" name="Shape 73"/>
          <p:cNvSpPr/>
          <p:nvPr/>
        </p:nvSpPr>
        <p:spPr>
          <a:xfrm>
            <a:off y="152400" x="7410327"/>
            <a:ext cy="1356968" cx="1581272"/>
          </a:xfrm>
          <a:prstGeom prst="rect">
            <a:avLst/>
          </a:prstGeom>
          <a:blipFill>
            <a:blip r:embed="rId3"/>
            <a:stretch>
              <a:fillRect/>
            </a:stretch>
          </a:blipFill>
          <a:ln>
            <a:noFill/>
          </a:ln>
        </p:spPr>
      </p:sp>
      <p:sp>
        <p:nvSpPr>
          <p:cNvPr id="74" name="Shape 74"/>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Data challenges </a:t>
            </a:r>
            <a:br>
              <a:rPr sz="3600" lang="en">
                <a:solidFill>
                  <a:srgbClr val="FFFFFF"/>
                </a:solidFill>
              </a:rPr>
            </a:br>
            <a:r>
              <a:rPr sz="3600" lang="en">
                <a:solidFill>
                  <a:srgbClr val="FFFFFF"/>
                </a:solidFill>
              </a:rPr>
              <a:t>facing higher 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idx="1" type="body"/>
          </p:nvPr>
        </p:nvSpPr>
        <p:spPr>
          <a:xfrm>
            <a:off y="2095876" x="457200"/>
            <a:ext cy="44717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Transform old, paper based workflows into standardized, database supported, PHP Applications</a:t>
            </a:r>
          </a:p>
          <a:p>
            <a:r>
              <a:t/>
            </a:r>
          </a:p>
          <a:p>
            <a:pPr lvl="0" indent="-419100" marL="457200">
              <a:buClr>
                <a:schemeClr val="dk1"/>
              </a:buClr>
              <a:buSzPct val="166666"/>
              <a:buFont typeface="Arial"/>
              <a:buChar char="•"/>
            </a:pPr>
            <a:r>
              <a:rPr lang="en"/>
              <a:t>Corral legacy forms and update them using our PHP Framework</a:t>
            </a:r>
          </a:p>
        </p:txBody>
      </p:sp>
      <p:sp>
        <p:nvSpPr>
          <p:cNvPr id="80" name="Shape 80"/>
          <p:cNvSpPr/>
          <p:nvPr/>
        </p:nvSpPr>
        <p:spPr>
          <a:xfrm>
            <a:off y="152400" x="7410327"/>
            <a:ext cy="1356968" cx="1581272"/>
          </a:xfrm>
          <a:prstGeom prst="rect">
            <a:avLst/>
          </a:prstGeom>
          <a:blipFill>
            <a:blip r:embed="rId3"/>
            <a:stretch>
              <a:fillRect/>
            </a:stretch>
          </a:blipFill>
          <a:ln>
            <a:noFill/>
          </a:ln>
        </p:spPr>
      </p:sp>
      <p:sp>
        <p:nvSpPr>
          <p:cNvPr id="81" name="Shape 81"/>
          <p:cNvSpPr/>
          <p:nvPr/>
        </p:nvSpPr>
        <p:spPr>
          <a:xfrm>
            <a:off y="166650" x="166650"/>
            <a:ext cy="1345799" cx="7065000"/>
          </a:xfrm>
          <a:prstGeom prst="rect">
            <a:avLst/>
          </a:prstGeom>
          <a:solidFill>
            <a:srgbClr val="0B5394"/>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buNone/>
            </a:pPr>
            <a:r>
              <a:rPr sz="3600" lang="en">
                <a:solidFill>
                  <a:srgbClr val="FFFFFF"/>
                </a:solidFill>
              </a:rPr>
              <a:t>Wellesley College's solution </a:t>
            </a:r>
            <a:br>
              <a:rPr sz="3600" lang="en">
                <a:solidFill>
                  <a:srgbClr val="FFFFFF"/>
                </a:solidFill>
              </a:rPr>
            </a:br>
            <a:r>
              <a:rPr sz="3600" lang="en">
                <a:solidFill>
                  <a:srgbClr val="FFFFFF"/>
                </a:solidFill>
              </a:rPr>
              <a:t>to data challenges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