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57" r:id="rId4"/>
    <p:sldId id="262" r:id="rId5"/>
    <p:sldId id="263" r:id="rId6"/>
    <p:sldId id="266" r:id="rId7"/>
    <p:sldId id="265" r:id="rId8"/>
    <p:sldId id="272" r:id="rId9"/>
    <p:sldId id="264" r:id="rId10"/>
    <p:sldId id="269" r:id="rId11"/>
    <p:sldId id="270" r:id="rId12"/>
    <p:sldId id="271" r:id="rId13"/>
    <p:sldId id="273" r:id="rId14"/>
    <p:sldId id="267" r:id="rId15"/>
    <p:sldId id="268" r:id="rId16"/>
    <p:sldId id="275" r:id="rId17"/>
    <p:sldId id="261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A9"/>
    <a:srgbClr val="F58025"/>
    <a:srgbClr val="B30838"/>
    <a:srgbClr val="EC922E"/>
    <a:srgbClr val="FCD866"/>
    <a:srgbClr val="F3E570"/>
    <a:srgbClr val="DA5919"/>
    <a:srgbClr val="5D717E"/>
    <a:srgbClr val="3D6117"/>
    <a:srgbClr val="004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72" autoAdjust="0"/>
  </p:normalViewPr>
  <p:slideViewPr>
    <p:cSldViewPr snapToGrid="0" snapToObjects="1">
      <p:cViewPr>
        <p:scale>
          <a:sx n="74" d="100"/>
          <a:sy n="74" d="100"/>
        </p:scale>
        <p:origin x="-10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52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wiley\Desktop\app%20growt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Electronic</c:v>
                </c:pt>
              </c:strCache>
            </c:strRef>
          </c:tx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1222</c:v>
                </c:pt>
                <c:pt idx="1">
                  <c:v>1773</c:v>
                </c:pt>
                <c:pt idx="2">
                  <c:v>2319</c:v>
                </c:pt>
                <c:pt idx="3">
                  <c:v>3199</c:v>
                </c:pt>
                <c:pt idx="4">
                  <c:v>4355</c:v>
                </c:pt>
                <c:pt idx="5">
                  <c:v>5288</c:v>
                </c:pt>
                <c:pt idx="6">
                  <c:v>5357</c:v>
                </c:pt>
                <c:pt idx="7">
                  <c:v>5562</c:v>
                </c:pt>
                <c:pt idx="8">
                  <c:v>6145</c:v>
                </c:pt>
                <c:pt idx="9">
                  <c:v>6265</c:v>
                </c:pt>
                <c:pt idx="10">
                  <c:v>6600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Paper</c:v>
                </c:pt>
              </c:strCache>
            </c:strRef>
          </c:tx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3497</c:v>
                </c:pt>
                <c:pt idx="1">
                  <c:v>3080</c:v>
                </c:pt>
                <c:pt idx="2">
                  <c:v>2707</c:v>
                </c:pt>
                <c:pt idx="3">
                  <c:v>2202</c:v>
                </c:pt>
                <c:pt idx="4">
                  <c:v>1606</c:v>
                </c:pt>
                <c:pt idx="5">
                  <c:v>745</c:v>
                </c:pt>
                <c:pt idx="6">
                  <c:v>582</c:v>
                </c:pt>
                <c:pt idx="7">
                  <c:v>456</c:v>
                </c:pt>
                <c:pt idx="8">
                  <c:v>409</c:v>
                </c:pt>
                <c:pt idx="9">
                  <c:v>451</c:v>
                </c:pt>
                <c:pt idx="10">
                  <c:v>442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906560"/>
        <c:axId val="88891392"/>
      </c:lineChart>
      <c:catAx>
        <c:axId val="8790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88891392"/>
        <c:crosses val="autoZero"/>
        <c:auto val="1"/>
        <c:lblAlgn val="ctr"/>
        <c:lblOffset val="100"/>
        <c:noMultiLvlLbl val="0"/>
      </c:catAx>
      <c:valAx>
        <c:axId val="88891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87906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297025371828528"/>
          <c:y val="0.42686241646672252"/>
          <c:w val="0.13777048702245553"/>
          <c:h val="0.12384264446810826"/>
        </c:manualLayout>
      </c:layout>
      <c:overlay val="0"/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740D24-1281-4E11-955C-720982E0583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5C21C00-3BDF-4ACF-9241-612C43C6273E}">
      <dgm:prSet phldrT="[Text]"/>
      <dgm:spPr/>
      <dgm:t>
        <a:bodyPr/>
        <a:lstStyle/>
        <a:p>
          <a:r>
            <a:rPr lang="en-US" dirty="0" smtClean="0"/>
            <a:t>2010</a:t>
          </a:r>
          <a:endParaRPr lang="en-US" dirty="0"/>
        </a:p>
      </dgm:t>
    </dgm:pt>
    <dgm:pt modelId="{F4468852-185F-4164-AE8E-E96E3D4BF3FF}" type="parTrans" cxnId="{3CF7625B-E408-4106-90B9-9AECE2AB614D}">
      <dgm:prSet/>
      <dgm:spPr/>
      <dgm:t>
        <a:bodyPr/>
        <a:lstStyle/>
        <a:p>
          <a:endParaRPr lang="en-US"/>
        </a:p>
      </dgm:t>
    </dgm:pt>
    <dgm:pt modelId="{8D18D44E-7763-4ACA-8E2A-D424F0F3EDD6}" type="sibTrans" cxnId="{3CF7625B-E408-4106-90B9-9AECE2AB614D}">
      <dgm:prSet/>
      <dgm:spPr/>
      <dgm:t>
        <a:bodyPr/>
        <a:lstStyle/>
        <a:p>
          <a:endParaRPr lang="en-US"/>
        </a:p>
      </dgm:t>
    </dgm:pt>
    <dgm:pt modelId="{797BD508-115C-4569-83C8-230FA78358D1}">
      <dgm:prSet phldrT="[Text]"/>
      <dgm:spPr/>
      <dgm:t>
        <a:bodyPr/>
        <a:lstStyle/>
        <a:p>
          <a:r>
            <a:rPr lang="en-US" dirty="0" smtClean="0"/>
            <a:t>2011	</a:t>
          </a:r>
          <a:endParaRPr lang="en-US" dirty="0"/>
        </a:p>
      </dgm:t>
    </dgm:pt>
    <dgm:pt modelId="{556E1B88-8195-4318-9DCC-FDC5AD89A3E4}" type="parTrans" cxnId="{1B4A641C-0DFF-47A8-A465-D2187CA38E87}">
      <dgm:prSet/>
      <dgm:spPr/>
      <dgm:t>
        <a:bodyPr/>
        <a:lstStyle/>
        <a:p>
          <a:endParaRPr lang="en-US"/>
        </a:p>
      </dgm:t>
    </dgm:pt>
    <dgm:pt modelId="{CFC64FA6-153E-4292-AFF9-89531EC4400E}" type="sibTrans" cxnId="{1B4A641C-0DFF-47A8-A465-D2187CA38E87}">
      <dgm:prSet/>
      <dgm:spPr/>
      <dgm:t>
        <a:bodyPr/>
        <a:lstStyle/>
        <a:p>
          <a:endParaRPr lang="en-US"/>
        </a:p>
      </dgm:t>
    </dgm:pt>
    <dgm:pt modelId="{F8A5AAFB-6997-48B9-91DA-19C64F90BD9E}">
      <dgm:prSet phldrT="[Text]"/>
      <dgm:spPr/>
      <dgm:t>
        <a:bodyPr/>
        <a:lstStyle/>
        <a:p>
          <a:r>
            <a:rPr lang="en-US" dirty="0" smtClean="0"/>
            <a:t>2012</a:t>
          </a:r>
        </a:p>
      </dgm:t>
    </dgm:pt>
    <dgm:pt modelId="{BDCD13F1-FAF5-4E8F-8F46-9EFD58FEF460}" type="parTrans" cxnId="{49DA72D1-EDCE-4BC2-9928-CA9DD4ADBC48}">
      <dgm:prSet/>
      <dgm:spPr/>
      <dgm:t>
        <a:bodyPr/>
        <a:lstStyle/>
        <a:p>
          <a:endParaRPr lang="en-US"/>
        </a:p>
      </dgm:t>
    </dgm:pt>
    <dgm:pt modelId="{A5873E1F-2F6E-429D-935A-65FC3810E23C}" type="sibTrans" cxnId="{49DA72D1-EDCE-4BC2-9928-CA9DD4ADBC48}">
      <dgm:prSet/>
      <dgm:spPr/>
      <dgm:t>
        <a:bodyPr/>
        <a:lstStyle/>
        <a:p>
          <a:endParaRPr lang="en-US"/>
        </a:p>
      </dgm:t>
    </dgm:pt>
    <dgm:pt modelId="{5D95EE69-F3BF-40A4-B53D-D3EE881BC5FE}" type="pres">
      <dgm:prSet presAssocID="{38740D24-1281-4E11-955C-720982E05833}" presName="Name0" presStyleCnt="0">
        <dgm:presLayoutVars>
          <dgm:dir/>
          <dgm:animLvl val="lvl"/>
          <dgm:resizeHandles val="exact"/>
        </dgm:presLayoutVars>
      </dgm:prSet>
      <dgm:spPr/>
    </dgm:pt>
    <dgm:pt modelId="{4EF85821-6A2E-4E6C-9D2C-96FEBD440F51}" type="pres">
      <dgm:prSet presAssocID="{C5C21C00-3BDF-4ACF-9241-612C43C6273E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D295C-7854-4C0B-A70D-44EB6278C5E3}" type="pres">
      <dgm:prSet presAssocID="{8D18D44E-7763-4ACA-8E2A-D424F0F3EDD6}" presName="parTxOnlySpace" presStyleCnt="0"/>
      <dgm:spPr/>
    </dgm:pt>
    <dgm:pt modelId="{7A45CC17-19BD-44B9-A709-F5D09FB19849}" type="pres">
      <dgm:prSet presAssocID="{797BD508-115C-4569-83C8-230FA78358D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F7810-52E3-4DFE-929B-BF7FF86643EF}" type="pres">
      <dgm:prSet presAssocID="{CFC64FA6-153E-4292-AFF9-89531EC4400E}" presName="parTxOnlySpace" presStyleCnt="0"/>
      <dgm:spPr/>
    </dgm:pt>
    <dgm:pt modelId="{A676C5F6-7CF4-492C-A353-D258374263AE}" type="pres">
      <dgm:prSet presAssocID="{F8A5AAFB-6997-48B9-91DA-19C64F90BD9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B76D5-45D1-43CA-8D50-BE476FBC332D}" type="presOf" srcId="{38740D24-1281-4E11-955C-720982E05833}" destId="{5D95EE69-F3BF-40A4-B53D-D3EE881BC5FE}" srcOrd="0" destOrd="0" presId="urn:microsoft.com/office/officeart/2005/8/layout/chevron1"/>
    <dgm:cxn modelId="{0371DB45-8F9D-417C-AFB1-819074D3E7DF}" type="presOf" srcId="{C5C21C00-3BDF-4ACF-9241-612C43C6273E}" destId="{4EF85821-6A2E-4E6C-9D2C-96FEBD440F51}" srcOrd="0" destOrd="0" presId="urn:microsoft.com/office/officeart/2005/8/layout/chevron1"/>
    <dgm:cxn modelId="{1B4A641C-0DFF-47A8-A465-D2187CA38E87}" srcId="{38740D24-1281-4E11-955C-720982E05833}" destId="{797BD508-115C-4569-83C8-230FA78358D1}" srcOrd="1" destOrd="0" parTransId="{556E1B88-8195-4318-9DCC-FDC5AD89A3E4}" sibTransId="{CFC64FA6-153E-4292-AFF9-89531EC4400E}"/>
    <dgm:cxn modelId="{27B48E6B-2E41-434B-A6A9-A1A00EC60FFA}" type="presOf" srcId="{797BD508-115C-4569-83C8-230FA78358D1}" destId="{7A45CC17-19BD-44B9-A709-F5D09FB19849}" srcOrd="0" destOrd="0" presId="urn:microsoft.com/office/officeart/2005/8/layout/chevron1"/>
    <dgm:cxn modelId="{3CF7625B-E408-4106-90B9-9AECE2AB614D}" srcId="{38740D24-1281-4E11-955C-720982E05833}" destId="{C5C21C00-3BDF-4ACF-9241-612C43C6273E}" srcOrd="0" destOrd="0" parTransId="{F4468852-185F-4164-AE8E-E96E3D4BF3FF}" sibTransId="{8D18D44E-7763-4ACA-8E2A-D424F0F3EDD6}"/>
    <dgm:cxn modelId="{D996A353-3A65-4666-AA03-1ACD56267628}" type="presOf" srcId="{F8A5AAFB-6997-48B9-91DA-19C64F90BD9E}" destId="{A676C5F6-7CF4-492C-A353-D258374263AE}" srcOrd="0" destOrd="0" presId="urn:microsoft.com/office/officeart/2005/8/layout/chevron1"/>
    <dgm:cxn modelId="{49DA72D1-EDCE-4BC2-9928-CA9DD4ADBC48}" srcId="{38740D24-1281-4E11-955C-720982E05833}" destId="{F8A5AAFB-6997-48B9-91DA-19C64F90BD9E}" srcOrd="2" destOrd="0" parTransId="{BDCD13F1-FAF5-4E8F-8F46-9EFD58FEF460}" sibTransId="{A5873E1F-2F6E-429D-935A-65FC3810E23C}"/>
    <dgm:cxn modelId="{48CED546-10A9-426B-9F11-BE7EED8A69EA}" type="presParOf" srcId="{5D95EE69-F3BF-40A4-B53D-D3EE881BC5FE}" destId="{4EF85821-6A2E-4E6C-9D2C-96FEBD440F51}" srcOrd="0" destOrd="0" presId="urn:microsoft.com/office/officeart/2005/8/layout/chevron1"/>
    <dgm:cxn modelId="{79424BCA-6151-4107-8AF0-ACC600EE44A6}" type="presParOf" srcId="{5D95EE69-F3BF-40A4-B53D-D3EE881BC5FE}" destId="{C68D295C-7854-4C0B-A70D-44EB6278C5E3}" srcOrd="1" destOrd="0" presId="urn:microsoft.com/office/officeart/2005/8/layout/chevron1"/>
    <dgm:cxn modelId="{1BE44B9A-2BDF-4589-AFA2-56CBAD69E13B}" type="presParOf" srcId="{5D95EE69-F3BF-40A4-B53D-D3EE881BC5FE}" destId="{7A45CC17-19BD-44B9-A709-F5D09FB19849}" srcOrd="2" destOrd="0" presId="urn:microsoft.com/office/officeart/2005/8/layout/chevron1"/>
    <dgm:cxn modelId="{80CA38D0-F26C-4E0F-89D1-459E64D4E41E}" type="presParOf" srcId="{5D95EE69-F3BF-40A4-B53D-D3EE881BC5FE}" destId="{958F7810-52E3-4DFE-929B-BF7FF86643EF}" srcOrd="3" destOrd="0" presId="urn:microsoft.com/office/officeart/2005/8/layout/chevron1"/>
    <dgm:cxn modelId="{CE44B3F4-B531-4B6E-AC79-B1296623CD2E}" type="presParOf" srcId="{5D95EE69-F3BF-40A4-B53D-D3EE881BC5FE}" destId="{A676C5F6-7CF4-492C-A353-D258374263A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ADED9B-6D03-47BF-AFAE-5ECB447ECAAB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B746-9A00-4CD7-8078-9815D0DE0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75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A550B-4A0B-4E63-BAD4-F7B1E362DA3D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54E0C0-7263-45AD-BDE4-6C593E369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948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868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4505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14000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630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267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7E46D-61C3-45BF-A4EE-F9F431134C7D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9E75-A596-481B-9CC1-322F7111E1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12686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1056D-E189-44C2-8AF7-6990464A4B59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6267F-2ABF-4CAB-863A-D923FD4D49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17958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4E108-A864-4C15-82CB-65A2B039B6CB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6464-6A89-48A5-A7F9-9D43FA41D5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95588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A15C1-00CB-4218-9B0B-5AE6A96C6867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BA5DA-B4AB-42A9-A3DE-97E2C7812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39647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79FB9-3E8E-4D34-8466-9949FD87EDAE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1B8C-9282-4BBE-B005-5B7B683B79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28115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FDAB4-07BE-444D-B3B6-277A260B7CA1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3DB-D0DA-4DEF-8270-AD720F800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12029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9F5B4-D945-49C9-BEA0-3A9609CA2B70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9A39-EA43-41F0-82D4-E795A7B372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23437"/>
      </p:ext>
    </p:extLst>
  </p:cSld>
  <p:clrMapOvr>
    <a:masterClrMapping/>
  </p:clrMapOvr>
  <p:transition spd="med" advClick="0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29641-4493-4C36-AB8E-614F816A8236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EC60-31EA-459D-9997-E57A41FD0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70516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9" y="6039362"/>
            <a:ext cx="9118481" cy="8168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85439748-91FE-4A4B-AF2D-FB64EE129116}" type="datetime1">
              <a:rPr lang="en-US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271DCC74-33F1-497A-AA2E-7BE49694F7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27" r:id="rId10"/>
  </p:sldLayoutIdLst>
  <p:transition spd="med" advClick="0" advTm="1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004A72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B30838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004A72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132249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cap="none" dirty="0" smtClean="0">
                <a:latin typeface="Arial" charset="0"/>
                <a:ea typeface="ＭＳ Ｐゴシック" pitchFamily="96" charset="-128"/>
              </a:rPr>
              <a:t>Where’s the Paper: Admissions Gone Paperless at Bowdoin &amp; Wellesley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2586140"/>
            <a:ext cx="6400800" cy="1219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Presented by:</a:t>
            </a: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Ganesan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Ravishanker and Peter Wiley 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March 13, 2013</a:t>
            </a:r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309094"/>
            <a:ext cx="8382000" cy="94015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4 recommendations (</a:t>
            </a:r>
            <a:r>
              <a:rPr lang="en-US" cap="none" dirty="0" err="1" smtClean="0">
                <a:latin typeface="Arial" charset="0"/>
                <a:ea typeface="ＭＳ Ｐゴシック" pitchFamily="96" charset="-128"/>
              </a:rPr>
              <a:t>contd</a:t>
            </a:r>
            <a:r>
              <a:rPr lang="en-US" cap="none" dirty="0" smtClean="0">
                <a:latin typeface="Arial" charset="0"/>
                <a:ea typeface="ＭＳ Ｐゴシック" pitchFamily="96" charset="-128"/>
              </a:rPr>
              <a:t>):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249252"/>
            <a:ext cx="4586950" cy="4876912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2"/>
            </a:pPr>
            <a:r>
              <a:rPr lang="en-US" i="1" dirty="0" smtClean="0">
                <a:latin typeface="Arial" charset="0"/>
                <a:ea typeface="ＭＳ Ｐゴシック" pitchFamily="96" charset="-128"/>
              </a:rPr>
              <a:t>Complete thorough business process analysis in advance of consultant visit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Current State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Ideal state 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Gap analysis</a:t>
            </a:r>
            <a:endParaRPr lang="en-US" dirty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endParaRPr lang="en-US" dirty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r>
              <a:rPr lang="en-US" b="1" dirty="0" smtClean="0">
                <a:latin typeface="Arial" charset="0"/>
                <a:ea typeface="ＭＳ Ｐゴシック" pitchFamily="96" charset="-128"/>
              </a:rPr>
              <a:t>Savings: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2 days consulting time!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349" y="978794"/>
            <a:ext cx="3475225" cy="565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urved Right Arrow 1"/>
          <p:cNvSpPr/>
          <p:nvPr/>
        </p:nvSpPr>
        <p:spPr>
          <a:xfrm>
            <a:off x="746974" y="3464418"/>
            <a:ext cx="837127" cy="2034862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493949" y="3129566"/>
            <a:ext cx="180305" cy="104318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86251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309094"/>
            <a:ext cx="8382000" cy="94015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4 recommendations (</a:t>
            </a:r>
            <a:r>
              <a:rPr lang="en-US" cap="none" dirty="0" err="1" smtClean="0">
                <a:latin typeface="Arial" charset="0"/>
                <a:ea typeface="ＭＳ Ｐゴシック" pitchFamily="96" charset="-128"/>
              </a:rPr>
              <a:t>contd</a:t>
            </a:r>
            <a:r>
              <a:rPr lang="en-US" cap="none" dirty="0" smtClean="0">
                <a:latin typeface="Arial" charset="0"/>
                <a:ea typeface="ＭＳ Ｐゴシック" pitchFamily="96" charset="-128"/>
              </a:rPr>
              <a:t>):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004552"/>
            <a:ext cx="7701566" cy="5121612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3"/>
            </a:pPr>
            <a:r>
              <a:rPr lang="en-US" i="1" dirty="0" smtClean="0">
                <a:latin typeface="Arial" charset="0"/>
                <a:ea typeface="ＭＳ Ｐゴシック" pitchFamily="96" charset="-128"/>
              </a:rPr>
              <a:t>Encourage the functional and technical folks to learn each other’s language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Functional lead: Know thy database!</a:t>
            </a:r>
          </a:p>
          <a:p>
            <a:pPr marL="627062" lvl="2" indent="0" eaLnBrk="1" hangingPunct="1">
              <a:buNone/>
            </a:pP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Work side-by-side, agile development-style</a:t>
            </a: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56833"/>
            <a:ext cx="7701566" cy="319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401986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309094"/>
            <a:ext cx="8382000" cy="94015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4 recommendations (</a:t>
            </a:r>
            <a:r>
              <a:rPr lang="en-US" cap="none" dirty="0" err="1" smtClean="0">
                <a:latin typeface="Arial" charset="0"/>
                <a:ea typeface="ＭＳ Ｐゴシック" pitchFamily="96" charset="-128"/>
              </a:rPr>
              <a:t>contd</a:t>
            </a:r>
            <a:r>
              <a:rPr lang="en-US" cap="none" dirty="0" smtClean="0">
                <a:latin typeface="Arial" charset="0"/>
                <a:ea typeface="ＭＳ Ｐゴシック" pitchFamily="96" charset="-128"/>
              </a:rPr>
              <a:t>):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004552"/>
            <a:ext cx="7701566" cy="5121612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4"/>
            </a:pPr>
            <a:r>
              <a:rPr lang="en-US" i="1" dirty="0" smtClean="0">
                <a:latin typeface="Arial" charset="0"/>
                <a:ea typeface="ＭＳ Ｐゴシック" pitchFamily="96" charset="-128"/>
              </a:rPr>
              <a:t>Focus as much on guiding/training staff as you do on deploying.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Address the fear of yet another change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Emphasize the benefits to be gained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Training in different formats &amp; access to</a:t>
            </a:r>
          </a:p>
          <a:p>
            <a:pPr marL="627062" lvl="2" indent="0" eaLnBrk="1" hangingPunct="1">
              <a:buNone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	test environment post-training class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Set up monitors at work stations several weeks prior to go live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Make a backup plan, just in case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24578" name="Picture 2" descr="C:\Users\pwiley\Desktop\Fear-Lad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599" y="1609859"/>
            <a:ext cx="2578398" cy="285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810470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309094"/>
            <a:ext cx="8382000" cy="94015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Benefits of going paperless: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643944" y="1004552"/>
            <a:ext cx="7972022" cy="512161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i="1" dirty="0" smtClean="0">
                <a:latin typeface="Arial" charset="0"/>
                <a:ea typeface="ＭＳ Ｐゴシック" pitchFamily="96" charset="-128"/>
              </a:rPr>
              <a:t>Beyond the benefits you’d expect…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Streamlined data corrections and changes 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Cleaner data, more up-to-date data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Better security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Improved evaluation of applicants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dirty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Can read faster (but not everybody can)</a:t>
            </a:r>
          </a:p>
          <a:p>
            <a:pPr marL="973137" lvl="3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Bought back operational staff time for recruitment of juniors (mailings, email inquiries)</a:t>
            </a: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627062" lvl="2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26626" name="Picture 2" descr="C:\Users\pwiley\Desktop\computer-winn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832" y="1841680"/>
            <a:ext cx="2857500" cy="257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893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What to watch out for…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442434"/>
            <a:ext cx="8049296" cy="4683729"/>
          </a:xfrm>
        </p:spPr>
        <p:txBody>
          <a:bodyPr/>
          <a:lstStyle/>
          <a:p>
            <a:pPr marL="230188" lvl="1" indent="-230188" eaLnBrk="1" hangingPunct="1">
              <a:buClr>
                <a:srgbClr val="004A72"/>
              </a:buClr>
            </a:pPr>
            <a:r>
              <a:rPr lang="en-US" sz="2800" dirty="0" smtClean="0">
                <a:latin typeface="Arial" charset="0"/>
                <a:ea typeface="ＭＳ Ｐゴシック" pitchFamily="96" charset="-128"/>
              </a:rPr>
              <a:t>Be prepared for shifts in job responsibilities (“that’s not my </a:t>
            </a:r>
            <a:r>
              <a:rPr lang="en-US" sz="2800" dirty="0">
                <a:latin typeface="Arial" charset="0"/>
                <a:ea typeface="ＭＳ Ｐゴシック" pitchFamily="96" charset="-128"/>
              </a:rPr>
              <a:t>job”) </a:t>
            </a:r>
            <a:endParaRPr lang="en-US" sz="2800" dirty="0" smtClean="0">
              <a:latin typeface="Arial" charset="0"/>
              <a:ea typeface="ＭＳ Ｐゴシック" pitchFamily="96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Ergonomic issues</a:t>
            </a:r>
            <a:r>
              <a:rPr lang="en-US" dirty="0">
                <a:latin typeface="Arial" charset="0"/>
                <a:ea typeface="ＭＳ Ｐゴシック" pitchFamily="96" charset="-128"/>
              </a:rPr>
              <a:t>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(seriously!)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Staff love and trust paper</a:t>
            </a:r>
          </a:p>
          <a:p>
            <a:pPr eaLnBrk="1" hangingPunct="1"/>
            <a:endParaRPr lang="en-US" dirty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What are your metrics for success? Baseline?</a:t>
            </a: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288925" lvl="1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288925" lvl="1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288925" lvl="1" indent="0" eaLnBrk="1" hangingPunct="1">
              <a:buNone/>
            </a:pP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288925" lvl="1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460" y="2941750"/>
            <a:ext cx="2133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801608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What’s next?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Automated workflow for Admissions 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Late spring implementation for Oct ’13 go live</a:t>
            </a:r>
          </a:p>
          <a:p>
            <a:pPr eaLnBrk="1" hangingPunct="1"/>
            <a:endParaRPr lang="en-US" dirty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Registrar to adopt NW in spring 2014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9687631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Summary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Going paperless is your chance to…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optimize business processes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cross-train staff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>
                <a:latin typeface="Arial" charset="0"/>
                <a:ea typeface="ＭＳ Ｐゴシック" pitchFamily="96" charset="-128"/>
              </a:rPr>
              <a:t>s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ave time and resource savings (yes!) and </a:t>
            </a:r>
          </a:p>
          <a:p>
            <a:pPr marL="288925" lvl="1" indent="0" eaLnBrk="1" hangingPunct="1">
              <a:buNone/>
            </a:pPr>
            <a:r>
              <a:rPr lang="en-US" dirty="0">
                <a:latin typeface="Arial" charset="0"/>
                <a:ea typeface="ＭＳ Ｐゴシック" pitchFamily="96" charset="-128"/>
              </a:rPr>
              <a:t>	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money (in a couple years)</a:t>
            </a:r>
          </a:p>
          <a:p>
            <a:pPr eaLnBrk="1" hangingPunct="1"/>
            <a:endParaRPr lang="en-US" dirty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>
                <a:latin typeface="Arial" charset="0"/>
                <a:ea typeface="ＭＳ Ｐゴシック" pitchFamily="96" charset="-128"/>
              </a:rPr>
              <a:t>m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odel collaboration between IT and departments</a:t>
            </a:r>
          </a:p>
        </p:txBody>
      </p:sp>
    </p:spTree>
    <p:extLst>
      <p:ext uri="{BB962C8B-B14F-4D97-AF65-F5344CB8AC3E}">
        <p14:creationId xmlns:p14="http://schemas.microsoft.com/office/powerpoint/2010/main" val="641384973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896471" y="1624651"/>
            <a:ext cx="7333129" cy="298524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i="1" cap="none" dirty="0" smtClean="0">
                <a:latin typeface="Arial" charset="0"/>
                <a:ea typeface="ＭＳ Ｐゴシック" pitchFamily="96" charset="-128"/>
              </a:rPr>
              <a:t>Thank you for attending!</a:t>
            </a:r>
            <a:r>
              <a:rPr lang="en-US" sz="4000" cap="none" dirty="0" smtClean="0">
                <a:latin typeface="Arial" charset="0"/>
                <a:ea typeface="ＭＳ Ｐゴシック" pitchFamily="96" charset="-128"/>
              </a:rPr>
              <a:t/>
            </a:r>
            <a:br>
              <a:rPr lang="en-US" sz="4000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>
                <a:latin typeface="Arial" charset="0"/>
                <a:ea typeface="ＭＳ Ｐゴシック" pitchFamily="96" charset="-128"/>
              </a:rPr>
              <a:t/>
            </a:r>
            <a:br>
              <a:rPr lang="en-US" cap="none" dirty="0">
                <a:latin typeface="Arial" charset="0"/>
                <a:ea typeface="ＭＳ Ｐゴシック" pitchFamily="96" charset="-128"/>
              </a:rPr>
            </a:br>
            <a: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>Please remember to fill out this </a:t>
            </a:r>
            <a:b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</a:br>
            <a: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>session’s evaluation by going to the daily agenda on the conference website.</a:t>
            </a:r>
            <a:r>
              <a:rPr lang="en-US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/>
            </a:r>
            <a:br>
              <a:rPr lang="en-US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</a:b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/>
            </a:r>
            <a:b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</a:br>
            <a:r>
              <a:rPr lang="en-US" sz="2700" b="0" cap="non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pitchFamily="96" charset="-128"/>
              </a:rPr>
              <a:t>Your feedback directly affects future events.</a:t>
            </a:r>
          </a:p>
        </p:txBody>
      </p:sp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</a:p>
          <a:p>
            <a:r>
              <a:rPr lang="en-US" dirty="0" smtClean="0"/>
              <a:t>Why go paperless?</a:t>
            </a:r>
          </a:p>
          <a:p>
            <a:r>
              <a:rPr lang="en-US" dirty="0" smtClean="0"/>
              <a:t>Technology</a:t>
            </a:r>
          </a:p>
          <a:p>
            <a:r>
              <a:rPr lang="en-US" dirty="0" smtClean="0"/>
              <a:t>Recommendations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What to watch out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5144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Bowdoin College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321973" y="1442434"/>
            <a:ext cx="8680360" cy="4683729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Private 4-year liberal arts college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1,775 students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7,042 apps </a:t>
            </a:r>
          </a:p>
          <a:p>
            <a:pPr marL="0" indent="0" eaLnBrk="1" hangingPunct="1">
              <a:buNone/>
            </a:pPr>
            <a:r>
              <a:rPr lang="en-US" dirty="0">
                <a:latin typeface="Arial" charset="0"/>
                <a:ea typeface="ＭＳ Ｐゴシック" pitchFamily="96" charset="-128"/>
              </a:rPr>
              <a:t>	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for FY Fall 2013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50% growth in apps</a:t>
            </a:r>
          </a:p>
          <a:p>
            <a:pPr marL="0" indent="0" eaLnBrk="1" hangingPunct="1">
              <a:buNone/>
            </a:pPr>
            <a:r>
              <a:rPr lang="en-US" dirty="0">
                <a:latin typeface="Arial" charset="0"/>
                <a:ea typeface="ＭＳ Ｐゴシック" pitchFamily="96" charset="-128"/>
              </a:rPr>
              <a:t>	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in last 10 years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12 counseling &amp; </a:t>
            </a:r>
          </a:p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	9 operational staff</a:t>
            </a:r>
          </a:p>
          <a:p>
            <a:pPr eaLnBrk="1" hangingPunct="1"/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814" y="2489117"/>
            <a:ext cx="4790941" cy="3358322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Why go paperless?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8698216"/>
              </p:ext>
            </p:extLst>
          </p:nvPr>
        </p:nvGraphicFramePr>
        <p:xfrm>
          <a:off x="609600" y="1506827"/>
          <a:ext cx="8229600" cy="4529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330068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Why else go paperless?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804597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More apps every year, but </a:t>
            </a:r>
          </a:p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same calendar and same</a:t>
            </a:r>
          </a:p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staff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Need to process/read faster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marL="288925" lvl="1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Move forward with applicant checklist portal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Need to improve customer service to applicants</a:t>
            </a: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18434" name="Picture 2" descr="C:\Users\pwiley\Desktop\can-stock-photo_csp7301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462" y="1322522"/>
            <a:ext cx="3451538" cy="318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78060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Context for Bowdoin implementation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830355" cy="452596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b="1" dirty="0" smtClean="0">
                <a:latin typeface="Arial" charset="0"/>
                <a:ea typeface="ＭＳ Ｐゴシック" pitchFamily="96" charset="-128"/>
              </a:rPr>
              <a:t>June 1, 2012: The day the world changed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Goodbye, Recruitment Plus…</a:t>
            </a:r>
          </a:p>
          <a:p>
            <a:pPr marL="288925" lvl="1" indent="0" eaLnBrk="1" hangingPunct="1">
              <a:buNone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Hello, Banner!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>
                <a:latin typeface="Arial" charset="0"/>
                <a:ea typeface="ＭＳ Ｐゴシック" pitchFamily="96" charset="-128"/>
              </a:rPr>
              <a:t>	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BRM (CRM)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>
                <a:latin typeface="Arial" charset="0"/>
                <a:ea typeface="ＭＳ Ｐゴシック" pitchFamily="96" charset="-128"/>
              </a:rPr>
              <a:t>	C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ustom travel management module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Goodbye, MS Access…</a:t>
            </a:r>
          </a:p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	</a:t>
            </a:r>
            <a:r>
              <a:rPr lang="en-US" sz="2400" dirty="0" smtClean="0">
                <a:latin typeface="Arial" charset="0"/>
                <a:ea typeface="ＭＳ Ｐゴシック" pitchFamily="96" charset="-128"/>
              </a:rPr>
              <a:t>Hello, IBM </a:t>
            </a:r>
            <a:r>
              <a:rPr lang="en-US" sz="2400" dirty="0" err="1" smtClean="0">
                <a:latin typeface="Arial" charset="0"/>
                <a:ea typeface="ＭＳ Ｐゴシック" pitchFamily="96" charset="-128"/>
              </a:rPr>
              <a:t>Cognos</a:t>
            </a:r>
            <a:r>
              <a:rPr lang="en-US" sz="2400" dirty="0">
                <a:latin typeface="Arial" charset="0"/>
                <a:ea typeface="ＭＳ Ｐゴシック" pitchFamily="96" charset="-128"/>
              </a:rPr>
              <a:t> </a:t>
            </a:r>
            <a:r>
              <a:rPr lang="en-US" sz="2400" dirty="0" smtClean="0">
                <a:latin typeface="Arial" charset="0"/>
                <a:ea typeface="ＭＳ Ｐゴシック" pitchFamily="96" charset="-128"/>
              </a:rPr>
              <a:t>&amp; Operational Data Store (ODS)!</a:t>
            </a:r>
          </a:p>
        </p:txBody>
      </p:sp>
    </p:spTree>
    <p:extLst>
      <p:ext uri="{BB962C8B-B14F-4D97-AF65-F5344CB8AC3E}">
        <p14:creationId xmlns:p14="http://schemas.microsoft.com/office/powerpoint/2010/main" val="866958305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458788"/>
            <a:ext cx="8382000" cy="945009"/>
          </a:xfrm>
        </p:spPr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Bowdoin Timeline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210614"/>
            <a:ext cx="7804597" cy="4915549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Long ramp up…aggressive implementation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21534942"/>
              </p:ext>
            </p:extLst>
          </p:nvPr>
        </p:nvGraphicFramePr>
        <p:xfrm>
          <a:off x="1098996" y="1581095"/>
          <a:ext cx="7040452" cy="152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7938" y="2956064"/>
            <a:ext cx="1734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Spring 2010: Multi-</a:t>
            </a:r>
            <a:r>
              <a:rPr lang="en-US" dirty="0" err="1" smtClean="0"/>
              <a:t>dept</a:t>
            </a:r>
            <a:r>
              <a:rPr lang="en-US" dirty="0" smtClean="0"/>
              <a:t> effort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03053" y="2956064"/>
            <a:ext cx="2073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Fall/winter 2011: vendor research/selection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59887" y="2956064"/>
            <a:ext cx="20477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Jan 2012: Enterprise license purchased for NOLIJ Web</a:t>
            </a:r>
          </a:p>
          <a:p>
            <a:endParaRPr lang="en-US" sz="1000" dirty="0"/>
          </a:p>
          <a:p>
            <a:r>
              <a:rPr lang="en-US" dirty="0" smtClean="0"/>
              <a:t>Sept 1, 2012: Started implementation</a:t>
            </a:r>
          </a:p>
          <a:p>
            <a:endParaRPr lang="en-US" sz="1000" dirty="0"/>
          </a:p>
          <a:p>
            <a:r>
              <a:rPr lang="en-US" dirty="0" smtClean="0">
                <a:solidFill>
                  <a:srgbClr val="FF0000"/>
                </a:solidFill>
              </a:rPr>
              <a:t>Nov 5, 2012: Admissions went live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910939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458788"/>
            <a:ext cx="8382000" cy="945009"/>
          </a:xfrm>
        </p:spPr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Technology: NOLIJ Web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210614"/>
            <a:ext cx="7804597" cy="4915549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Document imaging, reading online, and workflow all in one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100% web-based, zero footprint, JAVA-based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Real-time connection to database</a:t>
            </a: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Sql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used to build business logic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Auto import utility/custom feeder to automate delivery from Common App to student folders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601" y="4868215"/>
            <a:ext cx="2914650" cy="1107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868215"/>
            <a:ext cx="3257971" cy="955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1754107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309094"/>
            <a:ext cx="8382000" cy="940157"/>
          </a:xfrm>
        </p:spPr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Four recommendations: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914400" y="1269913"/>
            <a:ext cx="7924800" cy="4876912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i="1" dirty="0" smtClean="0">
                <a:latin typeface="Arial" charset="0"/>
                <a:ea typeface="ＭＳ Ｐゴシック" pitchFamily="96" charset="-128"/>
              </a:rPr>
              <a:t>Determine scope early</a:t>
            </a:r>
            <a:endParaRPr lang="en-US" sz="1000" i="1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Discuss: what exactly does it mean to be paperless?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Ensure executive sponsors to end users are clear about scope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Split implementation into phases</a:t>
            </a:r>
          </a:p>
          <a:p>
            <a:pPr marL="3200400"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Phase A for Nov 2012: </a:t>
            </a:r>
            <a:endParaRPr lang="en-US" dirty="0">
              <a:latin typeface="Arial" charset="0"/>
              <a:ea typeface="ＭＳ Ｐゴシック" pitchFamily="96" charset="-128"/>
            </a:endParaRPr>
          </a:p>
          <a:p>
            <a:pPr marL="3481388" lvl="4" eaLnBrk="1" hangingPunct="1"/>
            <a:r>
              <a:rPr lang="en-US" sz="1800" dirty="0" smtClean="0">
                <a:latin typeface="Arial" charset="0"/>
                <a:ea typeface="ＭＳ Ｐゴシック" pitchFamily="96" charset="-128"/>
              </a:rPr>
              <a:t>Scan</a:t>
            </a:r>
            <a:r>
              <a:rPr lang="en-US" sz="1800" dirty="0">
                <a:latin typeface="Arial" charset="0"/>
                <a:ea typeface="ＭＳ Ｐゴシック" pitchFamily="96" charset="-128"/>
              </a:rPr>
              <a:t>, store, and retrieve</a:t>
            </a:r>
          </a:p>
          <a:p>
            <a:pPr marL="3481388" lvl="4" eaLnBrk="1" hangingPunct="1"/>
            <a:r>
              <a:rPr lang="en-US" sz="1800" dirty="0">
                <a:latin typeface="Arial" charset="0"/>
                <a:ea typeface="ＭＳ Ｐゴシック" pitchFamily="96" charset="-128"/>
              </a:rPr>
              <a:t>Read </a:t>
            </a:r>
            <a:r>
              <a:rPr lang="en-US" sz="1800" dirty="0" smtClean="0">
                <a:latin typeface="Arial" charset="0"/>
                <a:ea typeface="ＭＳ Ｐゴシック" pitchFamily="96" charset="-128"/>
              </a:rPr>
              <a:t>online</a:t>
            </a:r>
          </a:p>
          <a:p>
            <a:pPr marL="3481388" lvl="4" eaLnBrk="1" hangingPunct="1"/>
            <a:r>
              <a:rPr lang="en-US" sz="1800" dirty="0" smtClean="0">
                <a:latin typeface="Arial" charset="0"/>
                <a:ea typeface="ＭＳ Ｐゴシック" pitchFamily="96" charset="-128"/>
              </a:rPr>
              <a:t>Manual workflow</a:t>
            </a:r>
            <a:endParaRPr lang="en-US" sz="1800" dirty="0">
              <a:latin typeface="Arial" charset="0"/>
              <a:ea typeface="ＭＳ Ｐゴシック" pitchFamily="96" charset="-128"/>
            </a:endParaRPr>
          </a:p>
          <a:p>
            <a:pPr marL="3200400"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Phase B for Oct 2013:</a:t>
            </a:r>
          </a:p>
          <a:p>
            <a:pPr marL="3481388" lvl="4" eaLnBrk="1" hangingPunct="1"/>
            <a:r>
              <a:rPr lang="en-US" sz="1800" dirty="0" smtClean="0">
                <a:latin typeface="Arial" charset="0"/>
                <a:ea typeface="ＭＳ Ｐゴシック" pitchFamily="96" charset="-128"/>
              </a:rPr>
              <a:t>Automated workflow</a:t>
            </a:r>
          </a:p>
        </p:txBody>
      </p:sp>
      <p:pic>
        <p:nvPicPr>
          <p:cNvPr id="22530" name="Picture 2" descr="C:\Users\pwiley\Desktop\No-surprises-716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032" y="3683358"/>
            <a:ext cx="2076202" cy="191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80629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</TotalTime>
  <Words>484</Words>
  <Application>Microsoft Office PowerPoint</Application>
  <PresentationFormat>On-screen Show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1_Office Theme</vt:lpstr>
      <vt:lpstr>Where’s the Paper: Admissions Gone Paperless at Bowdoin &amp; Wellesley</vt:lpstr>
      <vt:lpstr>Agenda</vt:lpstr>
      <vt:lpstr>Bowdoin College</vt:lpstr>
      <vt:lpstr>Why go paperless?</vt:lpstr>
      <vt:lpstr>Why else go paperless?</vt:lpstr>
      <vt:lpstr>Context for Bowdoin implementation</vt:lpstr>
      <vt:lpstr>Bowdoin Timeline</vt:lpstr>
      <vt:lpstr>Technology: NOLIJ Web</vt:lpstr>
      <vt:lpstr>Four recommendations:</vt:lpstr>
      <vt:lpstr>4 recommendations (contd):</vt:lpstr>
      <vt:lpstr>4 recommendations (contd):</vt:lpstr>
      <vt:lpstr>4 recommendations (contd):</vt:lpstr>
      <vt:lpstr>Benefits of going paperless:</vt:lpstr>
      <vt:lpstr>What to watch out for…</vt:lpstr>
      <vt:lpstr>What’s next?</vt:lpstr>
      <vt:lpstr>Summary</vt:lpstr>
      <vt:lpstr>Thank you for attending!  Please remember to fill out this  session’s evaluation by going to the daily agenda on the conference website.  Your feedback directly affects future events.</vt:lpstr>
    </vt:vector>
  </TitlesOfParts>
  <Company>brain bolts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pwiley</cp:lastModifiedBy>
  <cp:revision>112</cp:revision>
  <dcterms:created xsi:type="dcterms:W3CDTF">2009-07-28T17:41:50Z</dcterms:created>
  <dcterms:modified xsi:type="dcterms:W3CDTF">2013-03-13T14:53:20Z</dcterms:modified>
</cp:coreProperties>
</file>