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5"/>
  </p:notesMasterIdLst>
  <p:sldIdLst>
    <p:sldId id="256" r:id="rId2"/>
    <p:sldId id="283" r:id="rId3"/>
    <p:sldId id="265" r:id="rId4"/>
    <p:sldId id="264" r:id="rId5"/>
    <p:sldId id="279" r:id="rId6"/>
    <p:sldId id="280" r:id="rId7"/>
    <p:sldId id="282" r:id="rId8"/>
    <p:sldId id="266" r:id="rId9"/>
    <p:sldId id="257" r:id="rId10"/>
    <p:sldId id="269" r:id="rId11"/>
    <p:sldId id="259" r:id="rId12"/>
    <p:sldId id="285" r:id="rId13"/>
    <p:sldId id="286" r:id="rId14"/>
    <p:sldId id="287" r:id="rId15"/>
    <p:sldId id="260" r:id="rId16"/>
    <p:sldId id="288" r:id="rId17"/>
    <p:sldId id="290" r:id="rId18"/>
    <p:sldId id="289" r:id="rId19"/>
    <p:sldId id="267" r:id="rId20"/>
    <p:sldId id="291" r:id="rId21"/>
    <p:sldId id="268" r:id="rId22"/>
    <p:sldId id="292" r:id="rId23"/>
    <p:sldId id="294" r:id="rId24"/>
    <p:sldId id="270" r:id="rId25"/>
    <p:sldId id="271" r:id="rId26"/>
    <p:sldId id="272" r:id="rId27"/>
    <p:sldId id="273" r:id="rId28"/>
    <p:sldId id="274" r:id="rId29"/>
    <p:sldId id="275" r:id="rId30"/>
    <p:sldId id="276" r:id="rId31"/>
    <p:sldId id="261" r:id="rId32"/>
    <p:sldId id="278" r:id="rId33"/>
    <p:sldId id="25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57168" autoAdjust="0"/>
  </p:normalViewPr>
  <p:slideViewPr>
    <p:cSldViewPr>
      <p:cViewPr>
        <p:scale>
          <a:sx n="66" d="100"/>
          <a:sy n="66" d="100"/>
        </p:scale>
        <p:origin x="-1506" y="10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E32B6C5C-0DBB-4096-BF57-D7BDC09E629D}" type="datetimeFigureOut">
              <a:rPr lang="en-US" smtClean="0"/>
              <a:pPr/>
              <a:t>2/2/2013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F67BB6F4-D0A5-4216-B325-609F8195B58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www.elearning/assign1/css101/" TargetMode="External"/><Relationship Id="rId2" Type="http://schemas.openxmlformats.org/officeDocument/2006/relationships/slide" Target="../slides/slide29.xml"/><Relationship Id="rId1" Type="http://schemas.openxmlformats.org/officeDocument/2006/relationships/notesMaster" Target="../notesMasters/notesMaster1.xml"/><Relationship Id="rId4" Type="http://schemas.openxmlformats.org/officeDocument/2006/relationships/hyperlink" Target="http://www.elearning/assign1/css101/,"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Hello</a:t>
            </a:r>
            <a:r>
              <a:rPr lang="en-US" baseline="0" dirty="0" smtClean="0"/>
              <a:t> and welcome to this session where we’ll discuss the importance of designing your course materials with accessibility in mind.  Although there isn’t enough time for me to walk you through, step by step, how to make each element of your course accessible, I’ll give you easy to understand and easy to access resources that’ll guide you through the process of making a variety of elements you may include in your courses accessible. We all know that accessibility is the law.  Whether we are aware of it or not, most of us  use Learning Management Systems that contain elements of accessibility such as text enlargers or color contrasts.  What we, as instructors or instructional designers, must consider however, is the accessibility of the material that we, ourselves place into our course spaces. </a:t>
            </a:r>
            <a:endParaRPr lang="en-US" dirty="0"/>
          </a:p>
        </p:txBody>
      </p:sp>
      <p:sp>
        <p:nvSpPr>
          <p:cNvPr id="4" name="Slide Number Placeholder 3"/>
          <p:cNvSpPr>
            <a:spLocks noGrp="1"/>
          </p:cNvSpPr>
          <p:nvPr>
            <p:ph type="sldNum" sz="quarter" idx="10"/>
          </p:nvPr>
        </p:nvSpPr>
        <p:spPr/>
        <p:txBody>
          <a:bodyPr/>
          <a:lstStyle/>
          <a:p>
            <a:fld id="{F67BB6F4-D0A5-4216-B325-609F8195B583}"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i="0" dirty="0" smtClean="0"/>
              <a:t>And, Online accessibility-as the screen says, involves the ability to use online content without vision, or without hearing, or without pointing or manipulation, or without speech, or by persons with cognitive limitations, with language disabilities, with low vision and limited or no hearing, and with alternative languages. (</a:t>
            </a:r>
            <a:r>
              <a:rPr lang="en-US" i="0" dirty="0" err="1" smtClean="0"/>
              <a:t>Vanderheiden</a:t>
            </a:r>
            <a:r>
              <a:rPr lang="en-US" i="0" dirty="0" smtClean="0"/>
              <a:t>, Harkins, &amp; </a:t>
            </a:r>
            <a:r>
              <a:rPr lang="en-US" i="0" dirty="0" err="1" smtClean="0"/>
              <a:t>Barnicle</a:t>
            </a:r>
            <a:r>
              <a:rPr lang="en-US" i="0" dirty="0" smtClean="0"/>
              <a:t> as quoted by Schwartz, 2004, p. 1).</a:t>
            </a:r>
            <a:r>
              <a:rPr lang="en-US" i="0" baseline="0" dirty="0" smtClean="0"/>
              <a:t>  As you are creating documents for your course rooms, think about whether or not someone who can use only their keyboard or someone who cannot see or someone who cannot hear, can access the information you are trying to convey.</a:t>
            </a:r>
            <a:endParaRPr lang="en-US" i="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67BB6F4-D0A5-4216-B325-609F8195B58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Because we tend to remember more if we can visualize what we are hearing and seeing, I want to spend the next 4 or so minutes allowing</a:t>
            </a:r>
            <a:r>
              <a:rPr lang="en-US" baseline="0" dirty="0" smtClean="0"/>
              <a:t> you to see and hear the experiences of students with disabilities trying to utilize non accessible learning environments.  After viewing the videos, I’ll give you resources that will help you to ensure your documents are accessible. </a:t>
            </a:r>
          </a:p>
          <a:p>
            <a:endParaRPr lang="en-US" baseline="0" dirty="0" smtClean="0"/>
          </a:p>
          <a:p>
            <a:r>
              <a:rPr lang="en-US" baseline="0" dirty="0" smtClean="0"/>
              <a:t>First is a student who is visually impaired. (please click on the link on your screen called “visually impaired” and view and listen to the first minute and 17 seconds.) (after video) So, if our materials are not designed properly, this student’s screen reader, called JAWS or Job Access Without Sight, cannot read the page, rendering the information inaccessible to the student. </a:t>
            </a:r>
          </a:p>
          <a:p>
            <a:endParaRPr lang="en-US" baseline="0" dirty="0" smtClean="0"/>
          </a:p>
        </p:txBody>
      </p:sp>
      <p:sp>
        <p:nvSpPr>
          <p:cNvPr id="4" name="Slide Number Placeholder 3"/>
          <p:cNvSpPr>
            <a:spLocks noGrp="1"/>
          </p:cNvSpPr>
          <p:nvPr>
            <p:ph type="sldNum" sz="quarter" idx="10"/>
          </p:nvPr>
        </p:nvSpPr>
        <p:spPr/>
        <p:txBody>
          <a:bodyPr/>
          <a:lstStyle/>
          <a:p>
            <a:fld id="{F67BB6F4-D0A5-4216-B325-609F8195B58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endParaRPr lang="en-US" baseline="0" dirty="0" smtClean="0"/>
          </a:p>
          <a:p>
            <a:endParaRPr lang="en-US" baseline="0" dirty="0" smtClean="0"/>
          </a:p>
          <a:p>
            <a:r>
              <a:rPr lang="en-US" baseline="0" dirty="0" smtClean="0"/>
              <a:t>Now from a student who is hearing impaired. (please play the hearing impaired video and watch minutes 2:20 through 2:39) (after video) For this student, captions and/or transcripts are a must for anything that is presented with sound, like a video or audio file.</a:t>
            </a:r>
          </a:p>
          <a:p>
            <a:endParaRPr lang="en-US" baseline="0" dirty="0" smtClean="0"/>
          </a:p>
        </p:txBody>
      </p:sp>
      <p:sp>
        <p:nvSpPr>
          <p:cNvPr id="4" name="Slide Number Placeholder 3"/>
          <p:cNvSpPr>
            <a:spLocks noGrp="1"/>
          </p:cNvSpPr>
          <p:nvPr>
            <p:ph type="sldNum" sz="quarter" idx="10"/>
          </p:nvPr>
        </p:nvSpPr>
        <p:spPr/>
        <p:txBody>
          <a:bodyPr/>
          <a:lstStyle/>
          <a:p>
            <a:fld id="{F67BB6F4-D0A5-4216-B325-609F8195B58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endParaRPr lang="en-US" baseline="0" dirty="0" smtClean="0"/>
          </a:p>
          <a:p>
            <a:endParaRPr lang="en-US" baseline="0" dirty="0" smtClean="0"/>
          </a:p>
          <a:p>
            <a:r>
              <a:rPr lang="en-US" baseline="0" dirty="0" smtClean="0"/>
              <a:t>Next is a student who cannot use a mouse due to a physical disability.  Please view minutes 4:43-6:04 of the physical disability video.</a:t>
            </a:r>
          </a:p>
          <a:p>
            <a:endParaRPr lang="en-US" baseline="0" dirty="0" smtClean="0"/>
          </a:p>
        </p:txBody>
      </p:sp>
      <p:sp>
        <p:nvSpPr>
          <p:cNvPr id="4" name="Slide Number Placeholder 3"/>
          <p:cNvSpPr>
            <a:spLocks noGrp="1"/>
          </p:cNvSpPr>
          <p:nvPr>
            <p:ph type="sldNum" sz="quarter" idx="10"/>
          </p:nvPr>
        </p:nvSpPr>
        <p:spPr/>
        <p:txBody>
          <a:bodyPr/>
          <a:lstStyle/>
          <a:p>
            <a:fld id="{F67BB6F4-D0A5-4216-B325-609F8195B58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endParaRPr lang="en-US" baseline="0" dirty="0" smtClean="0"/>
          </a:p>
          <a:p>
            <a:endParaRPr lang="en-US" baseline="0" dirty="0" smtClean="0"/>
          </a:p>
          <a:p>
            <a:r>
              <a:rPr lang="en-US" baseline="0" dirty="0" smtClean="0"/>
              <a:t>And finally a student who may have a learning disability, including one that is reading based. (please click the link on this page and watch minutes 1:12 through 2:05) (after the video) Many student with reading based disabilities use screen readers to read text, so, as is the case with a student who is blind or has a visual impairment, our documents must be accessible to a screen reader.  And I’ll give you hints in a bit on how to tell if a screen reader can access your document.</a:t>
            </a:r>
            <a:endParaRPr lang="en-US" dirty="0"/>
          </a:p>
        </p:txBody>
      </p:sp>
      <p:sp>
        <p:nvSpPr>
          <p:cNvPr id="4" name="Slide Number Placeholder 3"/>
          <p:cNvSpPr>
            <a:spLocks noGrp="1"/>
          </p:cNvSpPr>
          <p:nvPr>
            <p:ph type="sldNum" sz="quarter" idx="10"/>
          </p:nvPr>
        </p:nvSpPr>
        <p:spPr/>
        <p:txBody>
          <a:bodyPr/>
          <a:lstStyle/>
          <a:p>
            <a:fld id="{F67BB6F4-D0A5-4216-B325-609F8195B58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 given</a:t>
            </a:r>
            <a:r>
              <a:rPr lang="en-US" baseline="0" dirty="0" smtClean="0"/>
              <a:t> what may seem like a monumental task, what’s an instructor to do?  First and foremost is to gain an understanding of the issues.  This is what I hope to assist you with today.  It’s important for each of us to understand that </a:t>
            </a:r>
            <a:r>
              <a:rPr lang="en-US" dirty="0" smtClean="0"/>
              <a:t>People with a variety of disabilities utilize screen readers to access their course materials. A screen reader is piece</a:t>
            </a:r>
            <a:r>
              <a:rPr lang="en-US" baseline="0" dirty="0" smtClean="0"/>
              <a:t> of </a:t>
            </a:r>
            <a:r>
              <a:rPr lang="en-US" dirty="0" smtClean="0"/>
              <a:t>software that processes text and reads it aloud.  However, in order for this software</a:t>
            </a:r>
            <a:r>
              <a:rPr lang="en-US" baseline="0" dirty="0" smtClean="0"/>
              <a:t> to process the text, it must first be able to access the text.  One way to tell if the text you’re going to post in your course space is accessible is to see if you are able to highlight and copy the text.  If the answer is yes, then the text of your document is accessible for a student who uses a screen reader.  If the answer is no, then a student who uses a screen reader, such as a student who has a visual impairment or is blind or a student with a reading based disability or someone like me whose primary learning style is auditory, will not be able to access your document.  If you find this to be the case, you can correct this by following the instructions on the tutorials on this slide.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On the website you’ll find from the link above, you will find a fund of easy to understand information you can access to assist with making your documents accessible and also to check whether or not documents you have already made are accessible. The next slide is a screenshot of this website. At the end of this presentation there’s a slide that includes all of the links that are in this presentation.  On that slide you will also find my email address; feel free to send me an email if you’d like for me to send that slide so you do not have to wait until this presentation is archived.  </a:t>
            </a:r>
            <a:endParaRPr lang="en-US" dirty="0" smtClean="0"/>
          </a:p>
          <a:p>
            <a:endParaRPr lang="en-US" dirty="0"/>
          </a:p>
        </p:txBody>
      </p:sp>
      <p:sp>
        <p:nvSpPr>
          <p:cNvPr id="4" name="Slide Number Placeholder 3"/>
          <p:cNvSpPr>
            <a:spLocks noGrp="1"/>
          </p:cNvSpPr>
          <p:nvPr>
            <p:ph type="sldNum" sz="quarter" idx="10"/>
          </p:nvPr>
        </p:nvSpPr>
        <p:spPr/>
        <p:txBody>
          <a:bodyPr/>
          <a:lstStyle/>
          <a:p>
            <a:fld id="{F67BB6F4-D0A5-4216-B325-609F8195B58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you’ll see a wealth of information, including</a:t>
            </a:r>
            <a:r>
              <a:rPr lang="en-US" baseline="0" dirty="0" smtClean="0"/>
              <a:t> very short clips on how to make your PP presentation accessible.</a:t>
            </a:r>
            <a:endParaRPr lang="en-US" dirty="0"/>
          </a:p>
        </p:txBody>
      </p:sp>
      <p:sp>
        <p:nvSpPr>
          <p:cNvPr id="4" name="Slide Number Placeholder 3"/>
          <p:cNvSpPr>
            <a:spLocks noGrp="1"/>
          </p:cNvSpPr>
          <p:nvPr>
            <p:ph type="sldNum" sz="quarter" idx="10"/>
          </p:nvPr>
        </p:nvSpPr>
        <p:spPr/>
        <p:txBody>
          <a:bodyPr/>
          <a:lstStyle/>
          <a:p>
            <a:fld id="{F67BB6F4-D0A5-4216-B325-609F8195B58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And on the next screen is a screen shot from</a:t>
            </a:r>
            <a:r>
              <a:rPr lang="en-US" baseline="0" dirty="0" smtClean="0"/>
              <a:t> the link on your screen of how to make word documents accessible</a:t>
            </a:r>
            <a:endParaRPr lang="en-US" dirty="0" smtClean="0"/>
          </a:p>
          <a:p>
            <a:endParaRPr lang="en-US" dirty="0"/>
          </a:p>
        </p:txBody>
      </p:sp>
      <p:sp>
        <p:nvSpPr>
          <p:cNvPr id="4" name="Slide Number Placeholder 3"/>
          <p:cNvSpPr>
            <a:spLocks noGrp="1"/>
          </p:cNvSpPr>
          <p:nvPr>
            <p:ph type="sldNum" sz="quarter" idx="10"/>
          </p:nvPr>
        </p:nvSpPr>
        <p:spPr/>
        <p:txBody>
          <a:bodyPr/>
          <a:lstStyle/>
          <a:p>
            <a:fld id="{F67BB6F4-D0A5-4216-B325-609F8195B583}"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a:t>
            </a:r>
            <a:r>
              <a:rPr lang="en-US" baseline="0" dirty="0" smtClean="0"/>
              <a:t> this site, once again, you’ll find a wealth of easy to understand and follow instruction on how to make word documents accessible</a:t>
            </a:r>
            <a:endParaRPr lang="en-US" dirty="0"/>
          </a:p>
        </p:txBody>
      </p:sp>
      <p:sp>
        <p:nvSpPr>
          <p:cNvPr id="4" name="Slide Number Placeholder 3"/>
          <p:cNvSpPr>
            <a:spLocks noGrp="1"/>
          </p:cNvSpPr>
          <p:nvPr>
            <p:ph type="sldNum" sz="quarter" idx="10"/>
          </p:nvPr>
        </p:nvSpPr>
        <p:spPr/>
        <p:txBody>
          <a:bodyPr/>
          <a:lstStyle/>
          <a:p>
            <a:fld id="{F67BB6F4-D0A5-4216-B325-609F8195B583}"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From the link that</a:t>
            </a:r>
            <a:r>
              <a:rPr lang="en-US" baseline="0" dirty="0" smtClean="0"/>
              <a:t> is now on your screen, you can find easy to follow instructions for how to ensure that documents you have already created are accessible; and if they are found to be inaccessible, how to fix them.  And on the next slide is a screen shot of what this site looks like.</a:t>
            </a:r>
            <a:endParaRPr lang="en-US" dirty="0"/>
          </a:p>
        </p:txBody>
      </p:sp>
      <p:sp>
        <p:nvSpPr>
          <p:cNvPr id="4" name="Slide Number Placeholder 3"/>
          <p:cNvSpPr>
            <a:spLocks noGrp="1"/>
          </p:cNvSpPr>
          <p:nvPr>
            <p:ph type="sldNum" sz="quarter" idx="10"/>
          </p:nvPr>
        </p:nvSpPr>
        <p:spPr/>
        <p:txBody>
          <a:bodyPr/>
          <a:lstStyle/>
          <a:p>
            <a:fld id="{F67BB6F4-D0A5-4216-B325-609F8195B583}"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t>My goal for today is that,</a:t>
            </a:r>
            <a:r>
              <a:rPr lang="en-US" baseline="0" dirty="0" smtClean="0"/>
              <a:t> at the end of this presentation, you’ll have learned what</a:t>
            </a:r>
            <a:r>
              <a:rPr lang="en-US" dirty="0" smtClean="0"/>
              <a:t> what Accessibility is and what it is NOT; you will have Gained an understanding of the impact of inaccessibility; you will have Obtained valuable, easy to use resources on how to make your documents accessible and, finally, you</a:t>
            </a:r>
            <a:r>
              <a:rPr lang="en-US" baseline="0" dirty="0" smtClean="0"/>
              <a:t> will have </a:t>
            </a:r>
            <a:r>
              <a:rPr lang="en-US" dirty="0" smtClean="0"/>
              <a:t>Learned how to “eat an elephant”.</a:t>
            </a:r>
          </a:p>
          <a:p>
            <a:endParaRPr lang="en-US" dirty="0"/>
          </a:p>
        </p:txBody>
      </p:sp>
      <p:sp>
        <p:nvSpPr>
          <p:cNvPr id="4" name="Slide Number Placeholder 3"/>
          <p:cNvSpPr>
            <a:spLocks noGrp="1"/>
          </p:cNvSpPr>
          <p:nvPr>
            <p:ph type="sldNum" sz="quarter" idx="10"/>
          </p:nvPr>
        </p:nvSpPr>
        <p:spPr/>
        <p:txBody>
          <a:bodyPr/>
          <a:lstStyle/>
          <a:p>
            <a:fld id="{F67BB6F4-D0A5-4216-B325-609F8195B583}"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to check your documents for accessibility</a:t>
            </a:r>
            <a:endParaRPr lang="en-US" dirty="0"/>
          </a:p>
        </p:txBody>
      </p:sp>
      <p:sp>
        <p:nvSpPr>
          <p:cNvPr id="4" name="Slide Number Placeholder 3"/>
          <p:cNvSpPr>
            <a:spLocks noGrp="1"/>
          </p:cNvSpPr>
          <p:nvPr>
            <p:ph type="sldNum" sz="quarter" idx="10"/>
          </p:nvPr>
        </p:nvSpPr>
        <p:spPr/>
        <p:txBody>
          <a:bodyPr/>
          <a:lstStyle/>
          <a:p>
            <a:fld id="{F67BB6F4-D0A5-4216-B325-609F8195B583}"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an instructor You</a:t>
            </a:r>
            <a:r>
              <a:rPr lang="en-US" baseline="0" dirty="0" smtClean="0"/>
              <a:t> should also understand that, f</a:t>
            </a:r>
            <a:r>
              <a:rPr lang="en-US" dirty="0" smtClean="0"/>
              <a:t>or people who cannot hear or who may be reviewing</a:t>
            </a:r>
            <a:r>
              <a:rPr lang="en-US" baseline="0" dirty="0" smtClean="0"/>
              <a:t> your material in a noisy environment, captions are necessary.  There are many videos available on the Internet that already have captions.  Whenever I search Google or YouTube for a video, I always include the topic for which I am searching along with the word “captioned” to increase my chances of finding a video that is already captioned.  If you can’t find a captioned video for your purposes, please provide at least a transcript.  Another option is to produce your own video and load it onto YouTube.  Please open the link above and view from 1:00 through the end of the video</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F67BB6F4-D0A5-4216-B325-609F8195B583}"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screen shot</a:t>
            </a:r>
            <a:r>
              <a:rPr lang="en-US" baseline="0" dirty="0" smtClean="0"/>
              <a:t> of the video you should have just listened to</a:t>
            </a:r>
            <a:endParaRPr lang="en-US" dirty="0"/>
          </a:p>
        </p:txBody>
      </p:sp>
      <p:sp>
        <p:nvSpPr>
          <p:cNvPr id="4" name="Slide Number Placeholder 3"/>
          <p:cNvSpPr>
            <a:spLocks noGrp="1"/>
          </p:cNvSpPr>
          <p:nvPr>
            <p:ph type="sldNum" sz="quarter" idx="10"/>
          </p:nvPr>
        </p:nvSpPr>
        <p:spPr/>
        <p:txBody>
          <a:bodyPr/>
          <a:lstStyle/>
          <a:p>
            <a:fld id="{F67BB6F4-D0A5-4216-B325-609F8195B583}"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r>
              <a:rPr lang="en-US" baseline="0" dirty="0" smtClean="0"/>
              <a:t>Although there are many, many more elements necessary to make documents accessible, the final one that I want to review is adding meaningful alternative tags, also known as “alt tags” to your graphics; and alt tag allows a person who cannot see or visualize your graphic to still access the message you are trying to convey with the graphic.  I want to emphasize “meaningful” ; this is important so that the student who cannot see the image you are presenting can still benefit from the image as much as the person who can see it.  Typing out the word “graphic” or “picture” as the alt text, for example, will hold no meaning for the person trying to interpret what, exactly, your picture or graphic is trying to convey. (This screen shot is from the site you will find if you were to click on the link on this screen called “alt tags”</a:t>
            </a:r>
            <a:endParaRPr lang="en-US" dirty="0"/>
          </a:p>
        </p:txBody>
      </p:sp>
      <p:sp>
        <p:nvSpPr>
          <p:cNvPr id="4" name="Slide Number Placeholder 3"/>
          <p:cNvSpPr>
            <a:spLocks noGrp="1"/>
          </p:cNvSpPr>
          <p:nvPr>
            <p:ph type="sldNum" sz="quarter" idx="10"/>
          </p:nvPr>
        </p:nvSpPr>
        <p:spPr/>
        <p:txBody>
          <a:bodyPr/>
          <a:lstStyle/>
          <a:p>
            <a:fld id="{F67BB6F4-D0A5-4216-B325-609F8195B583}"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Along</a:t>
            </a:r>
            <a:r>
              <a:rPr lang="en-US" baseline="0" dirty="0" smtClean="0"/>
              <a:t> with the previous hints and suggestions, I’d like to add a few more:  </a:t>
            </a:r>
            <a:r>
              <a:rPr lang="en-US" dirty="0" smtClean="0"/>
              <a:t>Good course design benefits all learners, not only those with disabilities. </a:t>
            </a:r>
          </a:p>
          <a:p>
            <a:endParaRPr lang="en-US" dirty="0" smtClean="0"/>
          </a:p>
          <a:p>
            <a:r>
              <a:rPr lang="en-US" dirty="0" smtClean="0"/>
              <a:t> Concentration should be placed on content rather that flashy graphics or audio. </a:t>
            </a:r>
          </a:p>
          <a:p>
            <a:endParaRPr lang="en-US" dirty="0" smtClean="0"/>
          </a:p>
          <a:p>
            <a:r>
              <a:rPr lang="en-US" dirty="0" smtClean="0"/>
              <a:t>Following are few more simple guidelines to meet the needs of various users. </a:t>
            </a:r>
          </a:p>
          <a:p>
            <a:endParaRPr lang="en-US" dirty="0"/>
          </a:p>
        </p:txBody>
      </p:sp>
      <p:sp>
        <p:nvSpPr>
          <p:cNvPr id="4" name="Slide Number Placeholder 3"/>
          <p:cNvSpPr>
            <a:spLocks noGrp="1"/>
          </p:cNvSpPr>
          <p:nvPr>
            <p:ph type="sldNum" sz="quarter" idx="10"/>
          </p:nvPr>
        </p:nvSpPr>
        <p:spPr/>
        <p:txBody>
          <a:bodyPr/>
          <a:lstStyle/>
          <a:p>
            <a:fld id="{F67BB6F4-D0A5-4216-B325-609F8195B583}"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b="1" dirty="0" smtClean="0"/>
              <a:t>Screen Layout </a:t>
            </a:r>
          </a:p>
          <a:p>
            <a:pPr>
              <a:buNone/>
            </a:pPr>
            <a:endParaRPr lang="en-US" dirty="0" smtClean="0"/>
          </a:p>
          <a:p>
            <a:r>
              <a:rPr lang="en-US" dirty="0" smtClean="0"/>
              <a:t>Maintain a simple, standard page layout. Buttons, links and logos should appear in the same place throughout the site and not move position from page to page. This concept applies more to our learning platform, but it is also important for those of</a:t>
            </a:r>
            <a:r>
              <a:rPr lang="en-US" baseline="0" dirty="0" smtClean="0"/>
              <a:t> us who upload many documents.  If we keep our format similar, the documents are easier for everyone to navigate.</a:t>
            </a:r>
            <a:endParaRPr lang="en-US" dirty="0" smtClean="0"/>
          </a:p>
        </p:txBody>
      </p:sp>
      <p:sp>
        <p:nvSpPr>
          <p:cNvPr id="4" name="Slide Number Placeholder 3"/>
          <p:cNvSpPr>
            <a:spLocks noGrp="1"/>
          </p:cNvSpPr>
          <p:nvPr>
            <p:ph type="sldNum" sz="quarter" idx="10"/>
          </p:nvPr>
        </p:nvSpPr>
        <p:spPr/>
        <p:txBody>
          <a:bodyPr/>
          <a:lstStyle/>
          <a:p>
            <a:fld id="{F67BB6F4-D0A5-4216-B325-609F8195B583}"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b="1" dirty="0" smtClean="0"/>
              <a:t>Background </a:t>
            </a:r>
          </a:p>
          <a:p>
            <a:pPr>
              <a:buNone/>
            </a:pPr>
            <a:endParaRPr lang="en-US" dirty="0" smtClean="0"/>
          </a:p>
          <a:p>
            <a:r>
              <a:rPr lang="en-US" dirty="0" smtClean="0"/>
              <a:t>Keep backgrounds simple and make sure that there is adequate contrast between the background and the text.  This is another tip that can</a:t>
            </a:r>
            <a:r>
              <a:rPr lang="en-US" baseline="0" dirty="0" smtClean="0"/>
              <a:t> make documents, overall, easier to view, not only for those with disabilities, but also those who may be in environments that have poor lighting or light sensitivities.  For example, I am currently working with a student who has frequent migraines and wears sunglasses whenever she is on the computer.  When there is not enough contrast on a slide or document, the words tend to blend into the background.</a:t>
            </a:r>
            <a:endParaRPr lang="en-US" dirty="0"/>
          </a:p>
        </p:txBody>
      </p:sp>
      <p:sp>
        <p:nvSpPr>
          <p:cNvPr id="4" name="Slide Number Placeholder 3"/>
          <p:cNvSpPr>
            <a:spLocks noGrp="1"/>
          </p:cNvSpPr>
          <p:nvPr>
            <p:ph type="sldNum" sz="quarter" idx="10"/>
          </p:nvPr>
        </p:nvSpPr>
        <p:spPr/>
        <p:txBody>
          <a:bodyPr/>
          <a:lstStyle/>
          <a:p>
            <a:fld id="{F67BB6F4-D0A5-4216-B325-609F8195B583}"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b="1" dirty="0" smtClean="0"/>
              <a:t>Buttons </a:t>
            </a:r>
          </a:p>
          <a:p>
            <a:pPr>
              <a:buNone/>
            </a:pPr>
            <a:endParaRPr lang="en-US" dirty="0" smtClean="0"/>
          </a:p>
          <a:p>
            <a:r>
              <a:rPr lang="en-US" dirty="0" smtClean="0"/>
              <a:t>Make sure that buttons are large enough to be accessed by someone with limited fine motor skills using a standard mouse. This is something to consider if you are using surveys.</a:t>
            </a:r>
          </a:p>
          <a:p>
            <a:endParaRPr lang="en-US" dirty="0"/>
          </a:p>
        </p:txBody>
      </p:sp>
      <p:sp>
        <p:nvSpPr>
          <p:cNvPr id="4" name="Slide Number Placeholder 3"/>
          <p:cNvSpPr>
            <a:spLocks noGrp="1"/>
          </p:cNvSpPr>
          <p:nvPr>
            <p:ph type="sldNum" sz="quarter" idx="10"/>
          </p:nvPr>
        </p:nvSpPr>
        <p:spPr/>
        <p:txBody>
          <a:bodyPr/>
          <a:lstStyle/>
          <a:p>
            <a:fld id="{F67BB6F4-D0A5-4216-B325-609F8195B583}"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b="1" dirty="0" smtClean="0"/>
              <a:t>Graphics </a:t>
            </a:r>
          </a:p>
          <a:p>
            <a:endParaRPr lang="en-US" dirty="0" smtClean="0"/>
          </a:p>
          <a:p>
            <a:r>
              <a:rPr lang="en-US" dirty="0" smtClean="0"/>
              <a:t>Provide meaningful alternate text for each graphic and include descriptive captions for pictures. This increases</a:t>
            </a:r>
            <a:r>
              <a:rPr lang="en-US" baseline="0" dirty="0" smtClean="0"/>
              <a:t> the chances of someone who cannot see your graphic to still be able to access the meaning you are trying to convey.</a:t>
            </a:r>
            <a:endParaRPr lang="en-US" dirty="0" smtClean="0"/>
          </a:p>
          <a:p>
            <a:endParaRPr lang="en-US" dirty="0"/>
          </a:p>
        </p:txBody>
      </p:sp>
      <p:sp>
        <p:nvSpPr>
          <p:cNvPr id="4" name="Slide Number Placeholder 3"/>
          <p:cNvSpPr>
            <a:spLocks noGrp="1"/>
          </p:cNvSpPr>
          <p:nvPr>
            <p:ph type="sldNum" sz="quarter" idx="10"/>
          </p:nvPr>
        </p:nvSpPr>
        <p:spPr/>
        <p:txBody>
          <a:bodyPr/>
          <a:lstStyle/>
          <a:p>
            <a:fld id="{F67BB6F4-D0A5-4216-B325-609F8195B583}"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b="1" dirty="0" smtClean="0"/>
              <a:t>Link Descriptions </a:t>
            </a:r>
          </a:p>
          <a:p>
            <a:pPr>
              <a:buNone/>
            </a:pPr>
            <a:endParaRPr lang="en-US" dirty="0" smtClean="0"/>
          </a:p>
          <a:p>
            <a:r>
              <a:rPr lang="en-US" dirty="0" smtClean="0"/>
              <a:t>Make links descriptive so that they are understood out of context. Give web links meaningful names.  For example– instead of </a:t>
            </a:r>
            <a:r>
              <a:rPr lang="en-US" dirty="0" smtClean="0">
                <a:hlinkClick r:id="rId3"/>
              </a:rPr>
              <a:t>www.elearning/assign1/css101/</a:t>
            </a:r>
            <a:r>
              <a:rPr lang="en-US" dirty="0" smtClean="0"/>
              <a:t>, try: </a:t>
            </a:r>
            <a:r>
              <a:rPr lang="en-US" dirty="0" smtClean="0">
                <a:hlinkClick r:id="rId4"/>
              </a:rPr>
              <a:t>Assignment 1.doc  </a:t>
            </a:r>
            <a:r>
              <a:rPr lang="en-US" dirty="0" smtClean="0"/>
              <a:t>/  This</a:t>
            </a:r>
            <a:r>
              <a:rPr lang="en-US" baseline="0" dirty="0" smtClean="0"/>
              <a:t> is important so that a person using screen reading software can easily identify what is contained in the link they are about to access.  It is also nice for a person who is simply looking at the link to know the purpose of the link.</a:t>
            </a:r>
            <a:endParaRPr lang="en-US" dirty="0" smtClean="0"/>
          </a:p>
          <a:p>
            <a:endParaRPr lang="en-US" dirty="0"/>
          </a:p>
        </p:txBody>
      </p:sp>
      <p:sp>
        <p:nvSpPr>
          <p:cNvPr id="4" name="Slide Number Placeholder 3"/>
          <p:cNvSpPr>
            <a:spLocks noGrp="1"/>
          </p:cNvSpPr>
          <p:nvPr>
            <p:ph type="sldNum" sz="quarter" idx="10"/>
          </p:nvPr>
        </p:nvSpPr>
        <p:spPr/>
        <p:txBody>
          <a:bodyPr/>
          <a:lstStyle/>
          <a:p>
            <a:fld id="{F67BB6F4-D0A5-4216-B325-609F8195B583}"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following 3 minute video, from the government of Australia, includes many of the elements we’ll touch upon today; Please note that, although there are about 10 seconds of statistics that apply only to Australia, the rest of the video is applicable world wide.  At this point, I would like you to make sure your speakers are turned on and then click on the link on your screen titled “powerful video”</a:t>
            </a:r>
            <a:endParaRPr lang="en-US" dirty="0"/>
          </a:p>
        </p:txBody>
      </p:sp>
      <p:sp>
        <p:nvSpPr>
          <p:cNvPr id="4" name="Slide Number Placeholder 3"/>
          <p:cNvSpPr>
            <a:spLocks noGrp="1"/>
          </p:cNvSpPr>
          <p:nvPr>
            <p:ph type="sldNum" sz="quarter" idx="10"/>
          </p:nvPr>
        </p:nvSpPr>
        <p:spPr/>
        <p:txBody>
          <a:bodyPr/>
          <a:lstStyle/>
          <a:p>
            <a:fld id="{F67BB6F4-D0A5-4216-B325-609F8195B583}"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Be sure to provide captioning and transcription for video or sound clips.  Again, not only will this benefit the person who is deaf or hard of hearing, but also for a person who is in</a:t>
            </a:r>
            <a:r>
              <a:rPr lang="en-US" baseline="0" dirty="0" smtClean="0"/>
              <a:t> a noisy environment or second language learners.</a:t>
            </a:r>
            <a:endParaRPr lang="en-US" dirty="0" smtClean="0"/>
          </a:p>
          <a:p>
            <a:endParaRPr lang="en-US" dirty="0"/>
          </a:p>
        </p:txBody>
      </p:sp>
      <p:sp>
        <p:nvSpPr>
          <p:cNvPr id="4" name="Slide Number Placeholder 3"/>
          <p:cNvSpPr>
            <a:spLocks noGrp="1"/>
          </p:cNvSpPr>
          <p:nvPr>
            <p:ph type="sldNum" sz="quarter" idx="10"/>
          </p:nvPr>
        </p:nvSpPr>
        <p:spPr/>
        <p:txBody>
          <a:bodyPr/>
          <a:lstStyle/>
          <a:p>
            <a:fld id="{F67BB6F4-D0A5-4216-B325-609F8195B583}"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finally, plan ahead.</a:t>
            </a:r>
            <a:endParaRPr lang="en-US" dirty="0"/>
          </a:p>
        </p:txBody>
      </p:sp>
      <p:sp>
        <p:nvSpPr>
          <p:cNvPr id="4" name="Slide Number Placeholder 3"/>
          <p:cNvSpPr>
            <a:spLocks noGrp="1"/>
          </p:cNvSpPr>
          <p:nvPr>
            <p:ph type="sldNum" sz="quarter" idx="10"/>
          </p:nvPr>
        </p:nvSpPr>
        <p:spPr/>
        <p:txBody>
          <a:bodyPr/>
          <a:lstStyle/>
          <a:p>
            <a:fld id="{F67BB6F4-D0A5-4216-B325-609F8195B583}"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a:t>
            </a:r>
            <a:r>
              <a:rPr lang="en-US" baseline="0" dirty="0" smtClean="0"/>
              <a:t> resource on this page contains valuable, easy to understand information.  You will have access to this presentation at some point, but if you’d like me to email this presentation today, so you have quick access to these resources, please email me at the address below.</a:t>
            </a:r>
            <a:endParaRPr lang="en-US" dirty="0"/>
          </a:p>
        </p:txBody>
      </p:sp>
      <p:sp>
        <p:nvSpPr>
          <p:cNvPr id="4" name="Slide Number Placeholder 3"/>
          <p:cNvSpPr>
            <a:spLocks noGrp="1"/>
          </p:cNvSpPr>
          <p:nvPr>
            <p:ph type="sldNum" sz="quarter" idx="10"/>
          </p:nvPr>
        </p:nvSpPr>
        <p:spPr/>
        <p:txBody>
          <a:bodyPr/>
          <a:lstStyle/>
          <a:p>
            <a:fld id="{F67BB6F4-D0A5-4216-B325-609F8195B583}" type="slidenum">
              <a:rPr lang="en-US" smtClean="0"/>
              <a:pPr/>
              <a:t>32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1"/>
            <a:r>
              <a:rPr lang="en-US" dirty="0" smtClean="0"/>
              <a:t>So, what is accessibility all about?  First, let’s talk about what it is NOT.</a:t>
            </a:r>
            <a:r>
              <a:rPr lang="en-US" baseline="0" dirty="0" smtClean="0"/>
              <a:t>  As you learned from the Australian video, accessibility is not </a:t>
            </a:r>
            <a:r>
              <a:rPr lang="en-US" dirty="0" smtClean="0"/>
              <a:t>Hard; really, it’s not difficult at all and</a:t>
            </a:r>
            <a:r>
              <a:rPr lang="en-US" baseline="0" dirty="0" smtClean="0"/>
              <a:t> it’s important for you to know that </a:t>
            </a:r>
            <a:r>
              <a:rPr lang="en-US" dirty="0" smtClean="0"/>
              <a:t>small changes can and often do make big differences.  You may have heard the joke</a:t>
            </a:r>
            <a:r>
              <a:rPr lang="en-US" baseline="0" dirty="0" smtClean="0"/>
              <a:t> about how to eat an elephant.  The answer is “one bite at a time”.  This is also true in making your course materials accessible.  When I talk about the various elements of your course materials that need to be accessible, it may seem like a daunting, elephant sized task, but I urge you to not look at it as a whole.  Instead, break it down into bite sized, manageable tasks and tackle it, one bite at a time.</a:t>
            </a:r>
            <a:endParaRPr lang="en-US" dirty="0" smtClean="0"/>
          </a:p>
          <a:p>
            <a:pPr lvl="1"/>
            <a:endParaRPr lang="en-US" dirty="0" smtClean="0"/>
          </a:p>
          <a:p>
            <a:pPr lvl="1"/>
            <a:r>
              <a:rPr lang="en-US" dirty="0" smtClean="0"/>
              <a:t> </a:t>
            </a:r>
            <a:endParaRPr lang="en-US" dirty="0"/>
          </a:p>
        </p:txBody>
      </p:sp>
      <p:sp>
        <p:nvSpPr>
          <p:cNvPr id="4" name="Slide Number Placeholder 3"/>
          <p:cNvSpPr>
            <a:spLocks noGrp="1"/>
          </p:cNvSpPr>
          <p:nvPr>
            <p:ph type="sldNum" sz="quarter" idx="10"/>
          </p:nvPr>
        </p:nvSpPr>
        <p:spPr/>
        <p:txBody>
          <a:bodyPr/>
          <a:lstStyle/>
          <a:p>
            <a:fld id="{F67BB6F4-D0A5-4216-B325-609F8195B583}"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1"/>
            <a:r>
              <a:rPr lang="en-US" dirty="0" smtClean="0"/>
              <a:t>Designing</a:t>
            </a:r>
            <a:r>
              <a:rPr lang="en-US" baseline="0" dirty="0" smtClean="0"/>
              <a:t> for accessibility is not </a:t>
            </a:r>
            <a:r>
              <a:rPr lang="en-US" dirty="0" smtClean="0"/>
              <a:t>Only for those with disabilities –it</a:t>
            </a:r>
            <a:r>
              <a:rPr lang="en-US" baseline="0" dirty="0" smtClean="0"/>
              <a:t> </a:t>
            </a:r>
            <a:r>
              <a:rPr lang="en-US" dirty="0" smtClean="0"/>
              <a:t>impacts several audiences.  For example, I wouldn’t have made it through my PhD program if I hadn’t been</a:t>
            </a:r>
            <a:r>
              <a:rPr lang="en-US" baseline="0" dirty="0" smtClean="0"/>
              <a:t> able to convert my course materials into audio.  And that was a matter of my preferred learning style rather than any kind of disability.  So, had my instructor’s course materials not been accessible to a screen reader, I probably would not have been very successful in my program.  Later on we will talk more in-depth about what screen readers are and how they are used.</a:t>
            </a:r>
            <a:endParaRPr lang="en-US" dirty="0" smtClean="0"/>
          </a:p>
          <a:p>
            <a:pPr lvl="1"/>
            <a:endParaRPr lang="en-US" dirty="0" smtClean="0"/>
          </a:p>
        </p:txBody>
      </p:sp>
      <p:sp>
        <p:nvSpPr>
          <p:cNvPr id="4" name="Slide Number Placeholder 3"/>
          <p:cNvSpPr>
            <a:spLocks noGrp="1"/>
          </p:cNvSpPr>
          <p:nvPr>
            <p:ph type="sldNum" sz="quarter" idx="10"/>
          </p:nvPr>
        </p:nvSpPr>
        <p:spPr/>
        <p:txBody>
          <a:bodyPr/>
          <a:lstStyle/>
          <a:p>
            <a:fld id="{F67BB6F4-D0A5-4216-B325-609F8195B583}"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1"/>
            <a:r>
              <a:rPr lang="en-US" dirty="0" smtClean="0"/>
              <a:t>Next, Designing for accessibility is not Someone else’s problem (we’re</a:t>
            </a:r>
            <a:r>
              <a:rPr lang="en-US" baseline="0" dirty="0" smtClean="0"/>
              <a:t> in </a:t>
            </a:r>
            <a:r>
              <a:rPr lang="en-US" dirty="0" smtClean="0"/>
              <a:t>this together).  If we all work together, share ideas and resources, the task is much more manageable.</a:t>
            </a:r>
          </a:p>
          <a:p>
            <a:pPr lvl="1">
              <a:buNone/>
            </a:pPr>
            <a:endParaRPr lang="en-US" dirty="0" smtClean="0"/>
          </a:p>
          <a:p>
            <a:pPr lvl="1"/>
            <a:endParaRPr lang="en-US" dirty="0" smtClean="0"/>
          </a:p>
        </p:txBody>
      </p:sp>
      <p:sp>
        <p:nvSpPr>
          <p:cNvPr id="4" name="Slide Number Placeholder 3"/>
          <p:cNvSpPr>
            <a:spLocks noGrp="1"/>
          </p:cNvSpPr>
          <p:nvPr>
            <p:ph type="sldNum" sz="quarter" idx="10"/>
          </p:nvPr>
        </p:nvSpPr>
        <p:spPr/>
        <p:txBody>
          <a:bodyPr/>
          <a:lstStyle/>
          <a:p>
            <a:fld id="{F67BB6F4-D0A5-4216-B325-609F8195B583}"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lvl="1"/>
            <a:r>
              <a:rPr lang="en-US" dirty="0" smtClean="0"/>
              <a:t>And designing for accessibility is not An option (it’s a legal requirement).  When an instructor tells me they don’t need to caption their videos because</a:t>
            </a:r>
            <a:r>
              <a:rPr lang="en-US" baseline="0" dirty="0" smtClean="0"/>
              <a:t> they’ve never had a student who is deaf in their course, I want to scream “hey, this isn’t optional, it’s the law”  and why not be prepared rather than waiting until the issue arises, causing your to have to backtrack, and scramble to make your videos or other materials accessible?</a:t>
            </a:r>
          </a:p>
          <a:p>
            <a:pPr lvl="1"/>
            <a:endParaRPr lang="en-US" baseline="0" dirty="0" smtClean="0"/>
          </a:p>
          <a:p>
            <a:pPr lvl="1"/>
            <a:r>
              <a:rPr lang="en-US" baseline="0" dirty="0" smtClean="0"/>
              <a:t>I’ll add, however, that I know many of you are very busy adjuncts or full time faculty who wear many hats and have limited time and limited resources.  For this reason, I will once again emphasize “one bite at a time”</a:t>
            </a:r>
          </a:p>
          <a:p>
            <a:pPr lvl="1"/>
            <a:endParaRPr lang="en-US" baseline="0" dirty="0" smtClean="0"/>
          </a:p>
          <a:p>
            <a:pPr lvl="1"/>
            <a:r>
              <a:rPr lang="en-US" baseline="0" dirty="0" smtClean="0"/>
              <a:t>And for those of us who are visual learners:</a:t>
            </a:r>
            <a:endParaRPr lang="en-US" dirty="0" smtClean="0"/>
          </a:p>
          <a:p>
            <a:pPr lvl="1"/>
            <a:endParaRPr lang="en-US" dirty="0" smtClean="0"/>
          </a:p>
        </p:txBody>
      </p:sp>
      <p:sp>
        <p:nvSpPr>
          <p:cNvPr id="4" name="Slide Number Placeholder 3"/>
          <p:cNvSpPr>
            <a:spLocks noGrp="1"/>
          </p:cNvSpPr>
          <p:nvPr>
            <p:ph type="sldNum" sz="quarter" idx="10"/>
          </p:nvPr>
        </p:nvSpPr>
        <p:spPr/>
        <p:txBody>
          <a:bodyPr/>
          <a:lstStyle/>
          <a:p>
            <a:fld id="{F67BB6F4-D0A5-4216-B325-609F8195B583}"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how to eat</a:t>
            </a:r>
            <a:r>
              <a:rPr lang="en-US" baseline="0" dirty="0" smtClean="0"/>
              <a:t> an elephant or work through what seems to be a daunting task:  one bite at a time.</a:t>
            </a:r>
            <a:endParaRPr lang="en-US" dirty="0"/>
          </a:p>
        </p:txBody>
      </p:sp>
      <p:sp>
        <p:nvSpPr>
          <p:cNvPr id="4" name="Slide Number Placeholder 3"/>
          <p:cNvSpPr>
            <a:spLocks noGrp="1"/>
          </p:cNvSpPr>
          <p:nvPr>
            <p:ph type="sldNum" sz="quarter" idx="10"/>
          </p:nvPr>
        </p:nvSpPr>
        <p:spPr/>
        <p:txBody>
          <a:bodyPr/>
          <a:lstStyle/>
          <a:p>
            <a:fld id="{F67BB6F4-D0A5-4216-B325-609F8195B583}"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t>So,</a:t>
            </a:r>
            <a:r>
              <a:rPr lang="en-US" baseline="0" dirty="0" smtClean="0"/>
              <a:t> now that we’ve reviewed what accessibility is not, let’s define what, exactly, it is: </a:t>
            </a:r>
            <a:r>
              <a:rPr lang="en-US" dirty="0" smtClean="0"/>
              <a:t>Accessibility can be defined as: the ability for one to effectively access or utilize a product, service, or facility with or without accommodations.  </a:t>
            </a:r>
          </a:p>
          <a:p>
            <a:pPr>
              <a:buNone/>
            </a:pPr>
            <a:r>
              <a:rPr lang="en-US" dirty="0" smtClean="0"/>
              <a:t> </a:t>
            </a:r>
          </a:p>
        </p:txBody>
      </p:sp>
      <p:sp>
        <p:nvSpPr>
          <p:cNvPr id="4" name="Slide Number Placeholder 3"/>
          <p:cNvSpPr>
            <a:spLocks noGrp="1"/>
          </p:cNvSpPr>
          <p:nvPr>
            <p:ph type="sldNum" sz="quarter" idx="10"/>
          </p:nvPr>
        </p:nvSpPr>
        <p:spPr/>
        <p:txBody>
          <a:bodyPr/>
          <a:lstStyle/>
          <a:p>
            <a:fld id="{F67BB6F4-D0A5-4216-B325-609F8195B583}"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Arial" pitchFamily="34" charset="0"/>
                <a:ea typeface="+mj-ea"/>
                <a:cs typeface="+mj-cs"/>
              </a:defRPr>
            </a:lvl1pPr>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4AF655D-ADAA-4056-84DA-0577B714F04B}" type="datetimeFigureOut">
              <a:rPr lang="en-US" smtClean="0"/>
              <a:pPr/>
              <a:t>2/2/2013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EA4518D-2EE8-4522-9EA1-2E2EC4FD7C4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AF655D-ADAA-4056-84DA-0577B714F04B}" type="datetimeFigureOut">
              <a:rPr lang="en-US" smtClean="0"/>
              <a:pPr/>
              <a:t>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4518D-2EE8-4522-9EA1-2E2EC4FD7C4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AF655D-ADAA-4056-84DA-0577B714F04B}" type="datetimeFigureOut">
              <a:rPr lang="en-US" smtClean="0"/>
              <a:pPr/>
              <a:t>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4518D-2EE8-4522-9EA1-2E2EC4FD7C4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AF655D-ADAA-4056-84DA-0577B714F04B}" type="datetimeFigureOut">
              <a:rPr lang="en-US" smtClean="0"/>
              <a:pPr/>
              <a:t>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4518D-2EE8-4522-9EA1-2E2EC4FD7C4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Arial" pitchFamily="34" charset="0"/>
                <a:ea typeface="+mj-ea"/>
                <a:cs typeface="+mj-cs"/>
              </a:defRPr>
            </a:lvl1p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AF655D-ADAA-4056-84DA-0577B714F04B}" type="datetimeFigureOut">
              <a:rPr lang="en-US" smtClean="0"/>
              <a:pPr/>
              <a:t>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A4518D-2EE8-4522-9EA1-2E2EC4FD7C4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AF655D-ADAA-4056-84DA-0577B714F04B}" type="datetimeFigureOut">
              <a:rPr lang="en-US" smtClean="0"/>
              <a:pPr/>
              <a:t>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4518D-2EE8-4522-9EA1-2E2EC4FD7C4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4AF655D-ADAA-4056-84DA-0577B714F04B}" type="datetimeFigureOut">
              <a:rPr lang="en-US" smtClean="0"/>
              <a:pPr/>
              <a:t>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A4518D-2EE8-4522-9EA1-2E2EC4FD7C4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Arial" pitchFamily="34" charset="0"/>
                <a:ea typeface="+mj-ea"/>
                <a:cs typeface="+mj-cs"/>
              </a:defRPr>
            </a:lvl1pPr>
          </a:lstStyle>
          <a:p>
            <a:r>
              <a:rPr kumimoji="0" lang="en-US" dirty="0" smtClean="0"/>
              <a:t>Click to edit Master title style</a:t>
            </a:r>
            <a:endParaRPr kumimoji="0" lang="en-US" dirty="0"/>
          </a:p>
        </p:txBody>
      </p:sp>
      <p:sp>
        <p:nvSpPr>
          <p:cNvPr id="3" name="Date Placeholder 2"/>
          <p:cNvSpPr>
            <a:spLocks noGrp="1"/>
          </p:cNvSpPr>
          <p:nvPr>
            <p:ph type="dt" sz="half" idx="10"/>
          </p:nvPr>
        </p:nvSpPr>
        <p:spPr/>
        <p:txBody>
          <a:bodyPr/>
          <a:lstStyle/>
          <a:p>
            <a:fld id="{54AF655D-ADAA-4056-84DA-0577B714F04B}" type="datetimeFigureOut">
              <a:rPr lang="en-US" smtClean="0"/>
              <a:pPr/>
              <a:t>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A4518D-2EE8-4522-9EA1-2E2EC4FD7C4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F655D-ADAA-4056-84DA-0577B714F04B}" type="datetimeFigureOut">
              <a:rPr lang="en-US" smtClean="0"/>
              <a:pPr/>
              <a:t>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A4518D-2EE8-4522-9EA1-2E2EC4FD7C4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Arial" pitchFamily="34" charset="0"/>
                <a:ea typeface="+mj-ea"/>
                <a:cs typeface="+mj-cs"/>
              </a:defRPr>
            </a:lvl1pPr>
          </a:lstStyle>
          <a:p>
            <a:r>
              <a:rPr kumimoji="0" lang="en-US" dirty="0" smtClean="0"/>
              <a:t>Click to edit Master title style</a:t>
            </a:r>
            <a:endParaRPr kumimoji="0" lang="en-US" dirty="0"/>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AF655D-ADAA-4056-84DA-0577B714F04B}" type="datetimeFigureOut">
              <a:rPr lang="en-US" smtClean="0"/>
              <a:pPr/>
              <a:t>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A4518D-2EE8-4522-9EA1-2E2EC4FD7C4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AF655D-ADAA-4056-84DA-0577B714F04B}" type="datetimeFigureOut">
              <a:rPr lang="en-US" smtClean="0"/>
              <a:pPr/>
              <a:t>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EA4518D-2EE8-4522-9EA1-2E2EC4FD7C4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4AF655D-ADAA-4056-84DA-0577B714F04B}" type="datetimeFigureOut">
              <a:rPr lang="en-US" smtClean="0"/>
              <a:pPr/>
              <a:t>2/2/2013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EA4518D-2EE8-4522-9EA1-2E2EC4FD7C4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Arial" pitchFamily="34" charset="0"/>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r_O8JIw_ryU&amp;feature=player_embedded"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r_O8JIw_ryU&amp;feature=player_embedded"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youtube.com/watch?v=r_O8JIw_ryU&amp;feature=player_embedded"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youtube.com/watch?feature=player_embedded&amp;v=gwZLFTW4OGY"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teachingcommons.cdl.edu/access/docs_multi/PowerPoint_Accessibility_Tutorials.s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teachingcommons.cdl.edu/access/docs_multi/worddemo.s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office.microsoft.com/en-us/word-help/check-for-accessibility-issues-HA010369192.aspx?goback=.gde_761737_member_145740185"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youtube.com/watch?v=kTvHIDKLFqc&amp;feature=player_embedded"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accessproject.colostate.edu/udl/modules/word/tut_alt_text.cfm?display=pg_3"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elearning/assign1/css101/"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hyperlink" Target="http://www.elearning/assign1/css101/,"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bEM9Fn9aOG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www.youtube.com/watch?v=kTvHIDKLFqc&amp;feature=player_embedded" TargetMode="External"/><Relationship Id="rId3" Type="http://schemas.openxmlformats.org/officeDocument/2006/relationships/hyperlink" Target="http://www.youtube.com/watch?v=bEM9Fn9aOG8" TargetMode="External"/><Relationship Id="rId7" Type="http://schemas.openxmlformats.org/officeDocument/2006/relationships/hyperlink" Target="http://office.microsoft.com/en-us/word-help/check-for-accessibility-issues-HA010369192.aspx?goback=.gde_761737_member_145740185"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teachingcommons.cdl.edu/access/docs_multi/worddemo.shtml" TargetMode="External"/><Relationship Id="rId11" Type="http://schemas.openxmlformats.org/officeDocument/2006/relationships/hyperlink" Target="mailto:cpoorepariseau@kaplan.edu" TargetMode="External"/><Relationship Id="rId5" Type="http://schemas.openxmlformats.org/officeDocument/2006/relationships/hyperlink" Target="http://teachingcommons.cdl.edu/access/docs_multi/PowerPoint_Accessibility_Tutorials.shtml" TargetMode="External"/><Relationship Id="rId10" Type="http://schemas.openxmlformats.org/officeDocument/2006/relationships/hyperlink" Target="http://www.fresnostate.edu/academics/tilt/documents/Tips_on_creating_accessible_course_content.pdf" TargetMode="External"/><Relationship Id="rId4" Type="http://schemas.openxmlformats.org/officeDocument/2006/relationships/hyperlink" Target="http://www.youtube.com/watch?v=r_O8JIw_ryU&amp;feature=player_embedded" TargetMode="External"/><Relationship Id="rId9" Type="http://schemas.openxmlformats.org/officeDocument/2006/relationships/hyperlink" Target="http://accessproject.colostate.edu/udl/modules/word/tut_alt_text.cfm?display=pg_3" TargetMode="External"/></Relationships>
</file>

<file path=ppt/slides/_rels/slide33.xml.rels><?xml version="1.0" encoding="UTF-8" standalone="yes"?>
<Relationships xmlns="http://schemas.openxmlformats.org/package/2006/relationships"><Relationship Id="rId2" Type="http://schemas.openxmlformats.org/officeDocument/2006/relationships/hyperlink" Target="http://www.fresnostate.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rial" pitchFamily="34" charset="0"/>
                <a:cs typeface="Arial" pitchFamily="34" charset="0"/>
              </a:rPr>
              <a:t>Designing for </a:t>
            </a:r>
            <a:r>
              <a:rPr lang="en-US" dirty="0" smtClean="0">
                <a:latin typeface="Arial" pitchFamily="34" charset="0"/>
                <a:cs typeface="Arial" pitchFamily="34" charset="0"/>
              </a:rPr>
              <a:t>Accessibility</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
        <p:nvSpPr>
          <p:cNvPr id="3" name="Subtitle 2"/>
          <p:cNvSpPr>
            <a:spLocks noGrp="1"/>
          </p:cNvSpPr>
          <p:nvPr>
            <p:ph type="subTitle" idx="1"/>
          </p:nvPr>
        </p:nvSpPr>
        <p:spPr>
          <a:xfrm>
            <a:off x="533400" y="3228536"/>
            <a:ext cx="7854696" cy="2257864"/>
          </a:xfrm>
        </p:spPr>
        <p:txBody>
          <a:bodyPr>
            <a:normAutofit/>
          </a:bodyPr>
          <a:lstStyle/>
          <a:p>
            <a:r>
              <a:rPr lang="en-US" dirty="0" smtClean="0">
                <a:latin typeface="Arial" pitchFamily="34" charset="0"/>
                <a:cs typeface="Arial" pitchFamily="34" charset="0"/>
              </a:rPr>
              <a:t>Cindy Poore-Pariseau, Ph.D.</a:t>
            </a:r>
          </a:p>
          <a:p>
            <a:r>
              <a:rPr lang="en-US" sz="2000" dirty="0" smtClean="0">
                <a:latin typeface="Arial" pitchFamily="34" charset="0"/>
                <a:cs typeface="Arial" pitchFamily="34" charset="0"/>
              </a:rPr>
              <a:t>Coordinator Disability Services (Bristol Community College</a:t>
            </a:r>
            <a:r>
              <a:rPr lang="en-US" dirty="0" smtClean="0">
                <a:latin typeface="Arial" pitchFamily="34" charset="0"/>
                <a:cs typeface="Arial" pitchFamily="34" charset="0"/>
              </a:rPr>
              <a:t>)</a:t>
            </a:r>
          </a:p>
          <a:p>
            <a:r>
              <a:rPr lang="en-US" dirty="0" smtClean="0">
                <a:latin typeface="Arial" pitchFamily="34" charset="0"/>
                <a:cs typeface="Arial" pitchFamily="34" charset="0"/>
              </a:rPr>
              <a:t>Online Instructor (BCC and Kaplan University)</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752600"/>
            <a:ext cx="8229600" cy="1143000"/>
          </a:xfrm>
        </p:spPr>
        <p:txBody>
          <a:bodyPr>
            <a:normAutofit fontScale="90000"/>
          </a:bodyPr>
          <a:lstStyle/>
          <a:p>
            <a:r>
              <a:rPr lang="en-US" dirty="0" smtClean="0"/>
              <a:t>Online Accessibility</a:t>
            </a:r>
            <a:br>
              <a:rPr lang="en-US" dirty="0" smtClean="0"/>
            </a:br>
            <a:r>
              <a:rPr lang="en-US" dirty="0" smtClean="0"/>
              <a:t> </a:t>
            </a:r>
            <a:br>
              <a:rPr lang="en-US" dirty="0" smtClean="0"/>
            </a:br>
            <a:endParaRPr lang="en-US" dirty="0"/>
          </a:p>
        </p:txBody>
      </p:sp>
      <p:sp>
        <p:nvSpPr>
          <p:cNvPr id="3" name="Content Placeholder 2"/>
          <p:cNvSpPr>
            <a:spLocks noGrp="1"/>
          </p:cNvSpPr>
          <p:nvPr>
            <p:ph idx="1"/>
          </p:nvPr>
        </p:nvSpPr>
        <p:spPr/>
        <p:txBody>
          <a:bodyPr/>
          <a:lstStyle/>
          <a:p>
            <a:pPr>
              <a:buNone/>
            </a:pPr>
            <a:r>
              <a:rPr lang="en-US" i="1" dirty="0" smtClean="0">
                <a:latin typeface="Arial" pitchFamily="34" charset="0"/>
                <a:cs typeface="Arial" pitchFamily="34" charset="0"/>
              </a:rPr>
              <a:t>-involves the ability to use online content without vision, without hearing, without pointing or manipulation, and without speech by persons with cognitive limitations, with language disabilities, with low vision and limited or no hearing, and with alternative languages. </a:t>
            </a:r>
          </a:p>
          <a:p>
            <a:pPr>
              <a:buNone/>
            </a:pPr>
            <a:endParaRPr lang="en-US" i="1" dirty="0" smtClean="0">
              <a:latin typeface="Arial" pitchFamily="34" charset="0"/>
              <a:cs typeface="Arial" pitchFamily="34" charset="0"/>
            </a:endParaRPr>
          </a:p>
          <a:p>
            <a:pPr>
              <a:buNone/>
            </a:pPr>
            <a:r>
              <a:rPr lang="en-US" i="1" dirty="0" smtClean="0">
                <a:latin typeface="Arial" pitchFamily="34" charset="0"/>
                <a:cs typeface="Arial" pitchFamily="34" charset="0"/>
              </a:rPr>
              <a:t>(Vanderheiden, Harkins, &amp; Barnicle as quoted by Schwartz, 2004, p. 1) </a:t>
            </a:r>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normAutofit/>
          </a:bodyPr>
          <a:lstStyle/>
          <a:p>
            <a:r>
              <a:rPr lang="en-US" sz="3200" dirty="0" smtClean="0"/>
              <a:t>Why is designing for accessibility important?</a:t>
            </a:r>
            <a:endParaRPr lang="en-US" sz="3200" dirty="0"/>
          </a:p>
        </p:txBody>
      </p:sp>
      <p:sp>
        <p:nvSpPr>
          <p:cNvPr id="3" name="Content Placeholder 2"/>
          <p:cNvSpPr>
            <a:spLocks noGrp="1"/>
          </p:cNvSpPr>
          <p:nvPr>
            <p:ph idx="1"/>
          </p:nvPr>
        </p:nvSpPr>
        <p:spPr/>
        <p:txBody>
          <a:bodyPr>
            <a:normAutofit/>
          </a:bodyPr>
          <a:lstStyle/>
          <a:p>
            <a:r>
              <a:rPr lang="en-US" dirty="0" smtClean="0">
                <a:latin typeface="Arial" pitchFamily="34" charset="0"/>
                <a:cs typeface="Arial" pitchFamily="34" charset="0"/>
              </a:rPr>
              <a:t>Experience what it is like for a person who is </a:t>
            </a:r>
          </a:p>
          <a:p>
            <a:pPr>
              <a:buNone/>
            </a:pPr>
            <a:endParaRPr lang="en-US" dirty="0" smtClean="0">
              <a:latin typeface="Arial" pitchFamily="34" charset="0"/>
              <a:cs typeface="Arial" pitchFamily="34" charset="0"/>
            </a:endParaRPr>
          </a:p>
          <a:p>
            <a:pPr lvl="1"/>
            <a:r>
              <a:rPr lang="en-US" dirty="0" smtClean="0">
                <a:latin typeface="Arial" pitchFamily="34" charset="0"/>
                <a:cs typeface="Arial" pitchFamily="34" charset="0"/>
                <a:hlinkClick r:id="rId3"/>
              </a:rPr>
              <a:t>Visually impaired</a:t>
            </a:r>
            <a:r>
              <a:rPr lang="en-US" dirty="0" smtClean="0">
                <a:latin typeface="Arial" pitchFamily="34" charset="0"/>
                <a:cs typeface="Arial" pitchFamily="34" charset="0"/>
              </a:rPr>
              <a:t> (0-1:17 minute)</a:t>
            </a:r>
          </a:p>
          <a:p>
            <a:pPr lvl="1"/>
            <a:endParaRPr lang="en-US" dirty="0" smtClean="0">
              <a:latin typeface="Arial" pitchFamily="34" charset="0"/>
              <a:cs typeface="Arial" pitchFamily="34" charset="0"/>
            </a:endParaRPr>
          </a:p>
          <a:p>
            <a:pPr lvl="1">
              <a:buNone/>
            </a:pPr>
            <a:r>
              <a:rPr lang="en-US" dirty="0" smtClean="0">
                <a:latin typeface="Arial" pitchFamily="34" charset="0"/>
                <a:cs typeface="Arial" pitchFamily="34" charset="0"/>
              </a:rPr>
              <a:t>(click on the link above and watch the first 1:17 minute of the video, then return to the presentation)</a:t>
            </a:r>
          </a:p>
          <a:p>
            <a:pPr lvl="1"/>
            <a:endParaRPr lang="en-US" dirty="0" smtClean="0">
              <a:latin typeface="Arial" pitchFamily="34" charset="0"/>
              <a:cs typeface="Arial" pitchFamily="34" charset="0"/>
            </a:endParaRPr>
          </a:p>
          <a:p>
            <a:pPr lvl="1"/>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normAutofit/>
          </a:bodyPr>
          <a:lstStyle/>
          <a:p>
            <a:r>
              <a:rPr lang="en-US" sz="3200" dirty="0" smtClean="0"/>
              <a:t>Why is designing for accessibility important?</a:t>
            </a:r>
            <a:endParaRPr lang="en-US" sz="3200" dirty="0"/>
          </a:p>
        </p:txBody>
      </p:sp>
      <p:sp>
        <p:nvSpPr>
          <p:cNvPr id="3" name="Content Placeholder 2"/>
          <p:cNvSpPr>
            <a:spLocks noGrp="1"/>
          </p:cNvSpPr>
          <p:nvPr>
            <p:ph idx="1"/>
          </p:nvPr>
        </p:nvSpPr>
        <p:spPr/>
        <p:txBody>
          <a:bodyPr>
            <a:normAutofit/>
          </a:bodyPr>
          <a:lstStyle/>
          <a:p>
            <a:r>
              <a:rPr lang="en-US" dirty="0" smtClean="0">
                <a:latin typeface="Arial" pitchFamily="34" charset="0"/>
                <a:cs typeface="Arial" pitchFamily="34" charset="0"/>
              </a:rPr>
              <a:t>Experience what it is like for a person who is </a:t>
            </a:r>
          </a:p>
          <a:p>
            <a:pPr>
              <a:buNone/>
            </a:pPr>
            <a:endParaRPr lang="en-US" dirty="0" smtClean="0">
              <a:latin typeface="Arial" pitchFamily="34" charset="0"/>
              <a:cs typeface="Arial" pitchFamily="34" charset="0"/>
            </a:endParaRPr>
          </a:p>
          <a:p>
            <a:pPr lvl="1"/>
            <a:r>
              <a:rPr lang="en-US" dirty="0" smtClean="0">
                <a:latin typeface="Arial" pitchFamily="34" charset="0"/>
                <a:cs typeface="Arial" pitchFamily="34" charset="0"/>
              </a:rPr>
              <a:t> </a:t>
            </a:r>
            <a:r>
              <a:rPr lang="en-US" dirty="0" smtClean="0">
                <a:latin typeface="Arial" pitchFamily="34" charset="0"/>
                <a:cs typeface="Arial" pitchFamily="34" charset="0"/>
                <a:hlinkClick r:id="rId3"/>
              </a:rPr>
              <a:t>Hearing impaired </a:t>
            </a:r>
            <a:r>
              <a:rPr lang="en-US" dirty="0" smtClean="0">
                <a:latin typeface="Arial" pitchFamily="34" charset="0"/>
                <a:cs typeface="Arial" pitchFamily="34" charset="0"/>
              </a:rPr>
              <a:t>(2:20-2:39)</a:t>
            </a:r>
          </a:p>
          <a:p>
            <a:pPr lvl="1"/>
            <a:endParaRPr lang="en-US" dirty="0" smtClean="0">
              <a:latin typeface="Arial" pitchFamily="34" charset="0"/>
              <a:cs typeface="Arial" pitchFamily="34" charset="0"/>
            </a:endParaRPr>
          </a:p>
          <a:p>
            <a:pPr lvl="1">
              <a:buNone/>
            </a:pPr>
            <a:r>
              <a:rPr lang="en-US" dirty="0" smtClean="0">
                <a:latin typeface="Arial" pitchFamily="34" charset="0"/>
                <a:cs typeface="Arial" pitchFamily="34" charset="0"/>
              </a:rPr>
              <a:t>(click on the link above and watch minutes 2:20-2:39 of the video, then return to the presentation)</a:t>
            </a:r>
          </a:p>
          <a:p>
            <a:pPr lvl="1"/>
            <a:endParaRPr lang="en-US" dirty="0" smtClean="0">
              <a:latin typeface="Arial" pitchFamily="34" charset="0"/>
              <a:cs typeface="Arial" pitchFamily="34" charset="0"/>
            </a:endParaRPr>
          </a:p>
          <a:p>
            <a:pPr lvl="1">
              <a:buNone/>
            </a:pPr>
            <a:endParaRPr lang="en-US" dirty="0" smtClean="0">
              <a:latin typeface="Arial" pitchFamily="34" charset="0"/>
              <a:cs typeface="Arial" pitchFamily="34" charset="0"/>
            </a:endParaRPr>
          </a:p>
          <a:p>
            <a:pPr lvl="1"/>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normAutofit/>
          </a:bodyPr>
          <a:lstStyle/>
          <a:p>
            <a:r>
              <a:rPr lang="en-US" sz="3200" dirty="0" smtClean="0"/>
              <a:t>Why is designing for accessibility important?</a:t>
            </a:r>
            <a:endParaRPr lang="en-US" sz="3200" dirty="0"/>
          </a:p>
        </p:txBody>
      </p:sp>
      <p:sp>
        <p:nvSpPr>
          <p:cNvPr id="3" name="Content Placeholder 2"/>
          <p:cNvSpPr>
            <a:spLocks noGrp="1"/>
          </p:cNvSpPr>
          <p:nvPr>
            <p:ph idx="1"/>
          </p:nvPr>
        </p:nvSpPr>
        <p:spPr/>
        <p:txBody>
          <a:bodyPr>
            <a:normAutofit/>
          </a:bodyPr>
          <a:lstStyle/>
          <a:p>
            <a:r>
              <a:rPr lang="en-US" dirty="0" smtClean="0">
                <a:latin typeface="Arial" pitchFamily="34" charset="0"/>
                <a:cs typeface="Arial" pitchFamily="34" charset="0"/>
              </a:rPr>
              <a:t>Experience what it is like for a person who is </a:t>
            </a:r>
          </a:p>
          <a:p>
            <a:pPr>
              <a:buNone/>
            </a:pPr>
            <a:endParaRPr lang="en-US" dirty="0" smtClean="0">
              <a:latin typeface="Arial" pitchFamily="34" charset="0"/>
              <a:cs typeface="Arial" pitchFamily="34" charset="0"/>
            </a:endParaRPr>
          </a:p>
          <a:p>
            <a:pPr lvl="1"/>
            <a:r>
              <a:rPr lang="en-US" dirty="0" smtClean="0">
                <a:latin typeface="Arial" pitchFamily="34" charset="0"/>
                <a:cs typeface="Arial" pitchFamily="34" charset="0"/>
              </a:rPr>
              <a:t> </a:t>
            </a:r>
            <a:r>
              <a:rPr lang="en-US" dirty="0" smtClean="0">
                <a:latin typeface="Arial" pitchFamily="34" charset="0"/>
                <a:cs typeface="Arial" pitchFamily="34" charset="0"/>
                <a:hlinkClick r:id="rId3"/>
              </a:rPr>
              <a:t>Physical Disability </a:t>
            </a:r>
            <a:r>
              <a:rPr lang="en-US" dirty="0" smtClean="0">
                <a:latin typeface="Arial" pitchFamily="34" charset="0"/>
                <a:cs typeface="Arial" pitchFamily="34" charset="0"/>
              </a:rPr>
              <a:t>(4:43-6:04)</a:t>
            </a:r>
          </a:p>
          <a:p>
            <a:pPr lvl="1"/>
            <a:endParaRPr lang="en-US" dirty="0" smtClean="0">
              <a:latin typeface="Arial" pitchFamily="34" charset="0"/>
              <a:cs typeface="Arial" pitchFamily="34" charset="0"/>
            </a:endParaRPr>
          </a:p>
          <a:p>
            <a:pPr lvl="1">
              <a:buNone/>
            </a:pPr>
            <a:r>
              <a:rPr lang="en-US" dirty="0" smtClean="0">
                <a:latin typeface="Arial" pitchFamily="34" charset="0"/>
                <a:cs typeface="Arial" pitchFamily="34" charset="0"/>
              </a:rPr>
              <a:t>(click on the link above and watch minutes 4:43-6:04 of the video, then return to the presentation)</a:t>
            </a:r>
          </a:p>
          <a:p>
            <a:pPr lvl="1"/>
            <a:endParaRPr lang="en-US" dirty="0" smtClean="0">
              <a:latin typeface="Arial" pitchFamily="34" charset="0"/>
              <a:cs typeface="Arial" pitchFamily="34" charset="0"/>
            </a:endParaRPr>
          </a:p>
          <a:p>
            <a:pPr lvl="1"/>
            <a:endParaRPr lang="en-US" dirty="0" smtClean="0">
              <a:latin typeface="Arial" pitchFamily="34" charset="0"/>
              <a:cs typeface="Arial" pitchFamily="34" charset="0"/>
            </a:endParaRPr>
          </a:p>
          <a:p>
            <a:pPr lvl="1"/>
            <a:endParaRPr lang="en-US" dirty="0" smtClean="0">
              <a:latin typeface="Arial" pitchFamily="34" charset="0"/>
              <a:cs typeface="Arial" pitchFamily="34" charset="0"/>
            </a:endParaRPr>
          </a:p>
          <a:p>
            <a:pPr lvl="1"/>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normAutofit/>
          </a:bodyPr>
          <a:lstStyle/>
          <a:p>
            <a:r>
              <a:rPr lang="en-US" sz="3200" dirty="0" smtClean="0"/>
              <a:t>Why is designing for accessibility important?</a:t>
            </a:r>
            <a:endParaRPr lang="en-US" sz="3200" dirty="0"/>
          </a:p>
        </p:txBody>
      </p:sp>
      <p:sp>
        <p:nvSpPr>
          <p:cNvPr id="3" name="Content Placeholder 2"/>
          <p:cNvSpPr>
            <a:spLocks noGrp="1"/>
          </p:cNvSpPr>
          <p:nvPr>
            <p:ph idx="1"/>
          </p:nvPr>
        </p:nvSpPr>
        <p:spPr/>
        <p:txBody>
          <a:bodyPr>
            <a:normAutofit/>
          </a:bodyPr>
          <a:lstStyle/>
          <a:p>
            <a:r>
              <a:rPr lang="en-US" dirty="0" smtClean="0">
                <a:latin typeface="Arial" pitchFamily="34" charset="0"/>
                <a:cs typeface="Arial" pitchFamily="34" charset="0"/>
              </a:rPr>
              <a:t>Experience what it is like for a person who is </a:t>
            </a:r>
          </a:p>
          <a:p>
            <a:pPr>
              <a:buNone/>
            </a:pPr>
            <a:endParaRPr lang="en-US" dirty="0" smtClean="0">
              <a:latin typeface="Arial" pitchFamily="34" charset="0"/>
              <a:cs typeface="Arial" pitchFamily="34" charset="0"/>
            </a:endParaRPr>
          </a:p>
          <a:p>
            <a:pPr lvl="1"/>
            <a:r>
              <a:rPr lang="en-US" dirty="0" smtClean="0">
                <a:latin typeface="Arial" pitchFamily="34" charset="0"/>
                <a:cs typeface="Arial" pitchFamily="34" charset="0"/>
              </a:rPr>
              <a:t> </a:t>
            </a:r>
            <a:r>
              <a:rPr lang="en-US" dirty="0" smtClean="0">
                <a:latin typeface="Arial" pitchFamily="34" charset="0"/>
                <a:cs typeface="Arial" pitchFamily="34" charset="0"/>
                <a:hlinkClick r:id="rId3"/>
              </a:rPr>
              <a:t>Reading based disabilities</a:t>
            </a:r>
            <a:r>
              <a:rPr lang="en-US" dirty="0" smtClean="0">
                <a:latin typeface="Arial" pitchFamily="34" charset="0"/>
                <a:cs typeface="Arial" pitchFamily="34" charset="0"/>
              </a:rPr>
              <a:t> (1:12-2:05)</a:t>
            </a:r>
          </a:p>
          <a:p>
            <a:pPr lvl="1"/>
            <a:endParaRPr lang="en-US" dirty="0" smtClean="0">
              <a:latin typeface="Arial" pitchFamily="34" charset="0"/>
              <a:cs typeface="Arial" pitchFamily="34" charset="0"/>
            </a:endParaRPr>
          </a:p>
          <a:p>
            <a:pPr lvl="1">
              <a:buNone/>
            </a:pPr>
            <a:r>
              <a:rPr lang="en-US" dirty="0" smtClean="0">
                <a:latin typeface="Arial" pitchFamily="34" charset="0"/>
                <a:cs typeface="Arial" pitchFamily="34" charset="0"/>
              </a:rPr>
              <a:t> (click on the link above and watch minutes 1:12-2:05 of the video, then return to the presentation)</a:t>
            </a:r>
          </a:p>
          <a:p>
            <a:pPr lvl="1"/>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dirty="0" smtClean="0"/>
              <a:t>What’s an instructor to do?</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latin typeface="Arial" pitchFamily="34" charset="0"/>
                <a:cs typeface="Arial" pitchFamily="34" charset="0"/>
              </a:rPr>
              <a:t>Understand that:</a:t>
            </a:r>
          </a:p>
          <a:p>
            <a:pPr>
              <a:buNone/>
            </a:pPr>
            <a:endParaRPr lang="en-US" dirty="0" smtClean="0">
              <a:latin typeface="Arial" pitchFamily="34" charset="0"/>
              <a:cs typeface="Arial" pitchFamily="34" charset="0"/>
            </a:endParaRPr>
          </a:p>
          <a:p>
            <a:pPr marL="514350" indent="-514350">
              <a:buAutoNum type="arabicPeriod"/>
            </a:pPr>
            <a:r>
              <a:rPr lang="en-US" dirty="0" smtClean="0">
                <a:latin typeface="Arial" pitchFamily="34" charset="0"/>
                <a:cs typeface="Arial" pitchFamily="34" charset="0"/>
              </a:rPr>
              <a:t>People with a variety of disabilities utilize screen readers to access their course material. </a:t>
            </a:r>
            <a:r>
              <a:rPr lang="en-US" dirty="0">
                <a:latin typeface="Arial" pitchFamily="34" charset="0"/>
                <a:cs typeface="Arial" pitchFamily="34" charset="0"/>
              </a:rPr>
              <a:t>A screen reader is software that processes </a:t>
            </a:r>
            <a:r>
              <a:rPr lang="en-US" dirty="0" smtClean="0">
                <a:latin typeface="Arial" pitchFamily="34" charset="0"/>
                <a:cs typeface="Arial" pitchFamily="34" charset="0"/>
              </a:rPr>
              <a:t>text and reads </a:t>
            </a:r>
            <a:r>
              <a:rPr lang="en-US" dirty="0">
                <a:latin typeface="Arial" pitchFamily="34" charset="0"/>
                <a:cs typeface="Arial" pitchFamily="34" charset="0"/>
              </a:rPr>
              <a:t>it aloud. </a:t>
            </a:r>
            <a:endParaRPr lang="en-US" dirty="0" smtClean="0">
              <a:latin typeface="Arial" pitchFamily="34" charset="0"/>
              <a:cs typeface="Arial" pitchFamily="34" charset="0"/>
            </a:endParaRPr>
          </a:p>
          <a:p>
            <a:pPr marL="514350" indent="-514350">
              <a:buAutoNum type="arabicPeriod"/>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hlinkClick r:id="rId3"/>
              </a:rPr>
              <a:t>Accessible Power Point tutorial</a:t>
            </a:r>
            <a:r>
              <a:rPr lang="en-US" dirty="0" smtClean="0">
                <a:latin typeface="Arial" pitchFamily="34" charset="0"/>
                <a:cs typeface="Arial" pitchFamily="34" charset="0"/>
              </a:rPr>
              <a:t> </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a:t>
            </a:r>
          </a:p>
          <a:p>
            <a:pPr marL="514350" indent="-514350">
              <a:buNone/>
            </a:pPr>
            <a:endParaRPr lang="en-US" dirty="0" smtClean="0">
              <a:latin typeface="Arial" pitchFamily="34" charset="0"/>
              <a:cs typeface="Arial" pitchFamily="34" charset="0"/>
            </a:endParaRPr>
          </a:p>
          <a:p>
            <a:pPr marL="514350" indent="-514350">
              <a:buNone/>
            </a:pP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cstate="print"/>
          <a:srcRect/>
          <a:stretch>
            <a:fillRect/>
          </a:stretch>
        </p:blipFill>
        <p:spPr bwMode="auto">
          <a:xfrm>
            <a:off x="609600" y="609601"/>
            <a:ext cx="7315200" cy="571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dirty="0" smtClean="0"/>
              <a:t>What’s an instructor to do?</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latin typeface="Arial" pitchFamily="34" charset="0"/>
                <a:cs typeface="Arial" pitchFamily="34" charset="0"/>
              </a:rPr>
              <a:t>Understand that:</a:t>
            </a:r>
          </a:p>
          <a:p>
            <a:pPr>
              <a:buNone/>
            </a:pPr>
            <a:endParaRPr lang="en-US" dirty="0" smtClean="0">
              <a:latin typeface="Arial" pitchFamily="34" charset="0"/>
              <a:cs typeface="Arial" pitchFamily="34" charset="0"/>
            </a:endParaRPr>
          </a:p>
          <a:p>
            <a:pPr marL="514350" indent="-514350">
              <a:buAutoNum type="arabicPeriod"/>
            </a:pPr>
            <a:r>
              <a:rPr lang="en-US" dirty="0" smtClean="0">
                <a:latin typeface="Arial" pitchFamily="34" charset="0"/>
                <a:cs typeface="Arial" pitchFamily="34" charset="0"/>
              </a:rPr>
              <a:t>People with a variety of disabilities utilize screen readers to access their course material. </a:t>
            </a:r>
            <a:r>
              <a:rPr lang="en-US" dirty="0">
                <a:latin typeface="Arial" pitchFamily="34" charset="0"/>
                <a:cs typeface="Arial" pitchFamily="34" charset="0"/>
              </a:rPr>
              <a:t>A screen reader is software that processes </a:t>
            </a:r>
            <a:r>
              <a:rPr lang="en-US" dirty="0" smtClean="0">
                <a:latin typeface="Arial" pitchFamily="34" charset="0"/>
                <a:cs typeface="Arial" pitchFamily="34" charset="0"/>
              </a:rPr>
              <a:t>text and reads </a:t>
            </a:r>
            <a:r>
              <a:rPr lang="en-US" dirty="0">
                <a:latin typeface="Arial" pitchFamily="34" charset="0"/>
                <a:cs typeface="Arial" pitchFamily="34" charset="0"/>
              </a:rPr>
              <a:t>it aloud. </a:t>
            </a:r>
            <a:endParaRPr lang="en-US" dirty="0" smtClean="0">
              <a:latin typeface="Arial" pitchFamily="34" charset="0"/>
              <a:cs typeface="Arial" pitchFamily="34" charset="0"/>
            </a:endParaRPr>
          </a:p>
          <a:p>
            <a:pPr marL="514350" indent="-514350">
              <a:buAutoNum type="arabicPeriod"/>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a:t>
            </a:r>
            <a:r>
              <a:rPr lang="en-US" dirty="0" smtClean="0">
                <a:latin typeface="Arial" pitchFamily="34" charset="0"/>
                <a:cs typeface="Arial" pitchFamily="34" charset="0"/>
                <a:hlinkClick r:id="rId3"/>
              </a:rPr>
              <a:t>Accessible Word document tutorial</a:t>
            </a:r>
            <a:endParaRPr lang="en-US"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a:t>
            </a:r>
          </a:p>
          <a:p>
            <a:pPr marL="514350" indent="-514350">
              <a:buNone/>
            </a:pPr>
            <a:endParaRPr lang="en-US" dirty="0" smtClean="0">
              <a:latin typeface="Arial" pitchFamily="34" charset="0"/>
              <a:cs typeface="Arial" pitchFamily="34" charset="0"/>
            </a:endParaRPr>
          </a:p>
          <a:p>
            <a:pPr marL="514350" indent="-514350">
              <a:buNone/>
            </a:pP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719138" y="504825"/>
            <a:ext cx="7705725" cy="5848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What’s an instructor to do, cont’d</a:t>
            </a:r>
            <a:endParaRPr lang="en-US" dirty="0"/>
          </a:p>
        </p:txBody>
      </p:sp>
      <p:sp>
        <p:nvSpPr>
          <p:cNvPr id="2" name="Content Placeholder 1"/>
          <p:cNvSpPr>
            <a:spLocks noGrp="1"/>
          </p:cNvSpPr>
          <p:nvPr>
            <p:ph idx="1"/>
          </p:nvPr>
        </p:nvSpPr>
        <p:spPr/>
        <p:txBody>
          <a:bodyPr>
            <a:normAutofit/>
          </a:bodyPr>
          <a:lstStyle/>
          <a:p>
            <a:pPr>
              <a:buNone/>
            </a:pPr>
            <a:r>
              <a:rPr lang="en-US" dirty="0" smtClean="0">
                <a:latin typeface="Arial" pitchFamily="34" charset="0"/>
                <a:cs typeface="Arial" pitchFamily="34" charset="0"/>
              </a:rPr>
              <a:t>Understand that:</a:t>
            </a:r>
          </a:p>
          <a:p>
            <a:pPr>
              <a:buNone/>
            </a:pPr>
            <a:endParaRPr lang="en-US" dirty="0" smtClean="0">
              <a:latin typeface="Arial" pitchFamily="34" charset="0"/>
              <a:cs typeface="Arial" pitchFamily="34" charset="0"/>
            </a:endParaRPr>
          </a:p>
          <a:p>
            <a:pPr marL="514350" indent="-514350">
              <a:buAutoNum type="arabicPeriod"/>
            </a:pPr>
            <a:r>
              <a:rPr lang="en-US" dirty="0" smtClean="0">
                <a:latin typeface="Arial" pitchFamily="34" charset="0"/>
                <a:cs typeface="Arial" pitchFamily="34" charset="0"/>
              </a:rPr>
              <a:t>People with a variety of disabilities utilize screen readers to access their course material. A screen reader is software that processes text and reads it aloud.</a:t>
            </a:r>
          </a:p>
          <a:p>
            <a:pPr marL="514350" indent="-514350">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a:t>
            </a:r>
            <a:r>
              <a:rPr lang="en-US" dirty="0" smtClean="0">
                <a:latin typeface="Arial" pitchFamily="34" charset="0"/>
                <a:cs typeface="Arial" pitchFamily="34" charset="0"/>
                <a:hlinkClick r:id="rId3"/>
              </a:rPr>
              <a:t>Checking your Word document for accessibility</a:t>
            </a: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lstStyle/>
          <a:p>
            <a:pPr algn="ctr"/>
            <a:r>
              <a:rPr lang="en-US" dirty="0" smtClean="0">
                <a:latin typeface="Arial" pitchFamily="34" charset="0"/>
                <a:cs typeface="Arial" pitchFamily="34" charset="0"/>
              </a:rPr>
              <a:t>Outcomes</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lnSpcReduction="10000"/>
          </a:bodyPr>
          <a:lstStyle/>
          <a:p>
            <a:r>
              <a:rPr lang="en-US" dirty="0" smtClean="0">
                <a:latin typeface="Arial" pitchFamily="34" charset="0"/>
                <a:cs typeface="Arial" pitchFamily="34" charset="0"/>
              </a:rPr>
              <a:t>In this presentation you will</a:t>
            </a:r>
          </a:p>
          <a:p>
            <a:endParaRPr lang="en-US" dirty="0" smtClean="0">
              <a:latin typeface="Arial" pitchFamily="34" charset="0"/>
              <a:cs typeface="Arial" pitchFamily="34" charset="0"/>
            </a:endParaRPr>
          </a:p>
          <a:p>
            <a:pPr lvl="1"/>
            <a:r>
              <a:rPr lang="en-US" dirty="0" smtClean="0">
                <a:latin typeface="Arial" pitchFamily="34" charset="0"/>
                <a:cs typeface="Arial" pitchFamily="34" charset="0"/>
              </a:rPr>
              <a:t>Learn what Accessibility is and is NOT</a:t>
            </a:r>
          </a:p>
          <a:p>
            <a:pPr lvl="1"/>
            <a:endParaRPr lang="en-US" dirty="0" smtClean="0">
              <a:latin typeface="Arial" pitchFamily="34" charset="0"/>
              <a:cs typeface="Arial" pitchFamily="34" charset="0"/>
            </a:endParaRPr>
          </a:p>
          <a:p>
            <a:pPr lvl="1"/>
            <a:r>
              <a:rPr lang="en-US" dirty="0" smtClean="0">
                <a:latin typeface="Arial" pitchFamily="34" charset="0"/>
                <a:cs typeface="Arial" pitchFamily="34" charset="0"/>
              </a:rPr>
              <a:t>Gain an understanding of the impact of inaccessibility</a:t>
            </a:r>
          </a:p>
          <a:p>
            <a:pPr lvl="1"/>
            <a:endParaRPr lang="en-US" dirty="0" smtClean="0">
              <a:latin typeface="Arial" pitchFamily="34" charset="0"/>
              <a:cs typeface="Arial" pitchFamily="34" charset="0"/>
            </a:endParaRPr>
          </a:p>
          <a:p>
            <a:pPr lvl="1"/>
            <a:r>
              <a:rPr lang="en-US" dirty="0" smtClean="0">
                <a:latin typeface="Arial" pitchFamily="34" charset="0"/>
                <a:cs typeface="Arial" pitchFamily="34" charset="0"/>
              </a:rPr>
              <a:t>Obtain valuable, easy to use resources on how to make your documents accessible</a:t>
            </a:r>
          </a:p>
          <a:p>
            <a:pPr lvl="1"/>
            <a:endParaRPr lang="en-US" dirty="0" smtClean="0">
              <a:latin typeface="Arial" pitchFamily="34" charset="0"/>
              <a:cs typeface="Arial" pitchFamily="34" charset="0"/>
            </a:endParaRPr>
          </a:p>
          <a:p>
            <a:pPr lvl="1"/>
            <a:r>
              <a:rPr lang="en-US" dirty="0" smtClean="0">
                <a:latin typeface="Arial" pitchFamily="34" charset="0"/>
                <a:cs typeface="Arial" pitchFamily="34" charset="0"/>
              </a:rPr>
              <a:t>Learn how to “eat an elephant”</a:t>
            </a:r>
          </a:p>
          <a:p>
            <a:pPr lvl="1"/>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3" cstate="print"/>
          <a:srcRect/>
          <a:stretch>
            <a:fillRect/>
          </a:stretch>
        </p:blipFill>
        <p:spPr bwMode="auto">
          <a:xfrm>
            <a:off x="457201" y="762001"/>
            <a:ext cx="7690708" cy="556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838200"/>
            <a:ext cx="8229600" cy="1143000"/>
          </a:xfrm>
        </p:spPr>
        <p:txBody>
          <a:bodyPr>
            <a:normAutofit fontScale="90000"/>
          </a:bodyPr>
          <a:lstStyle/>
          <a:p>
            <a:r>
              <a:rPr lang="en-US" dirty="0" smtClean="0"/>
              <a:t>What’s an instructor to do, cont’d</a:t>
            </a:r>
            <a:endParaRPr lang="en-US" dirty="0"/>
          </a:p>
        </p:txBody>
      </p:sp>
      <p:sp>
        <p:nvSpPr>
          <p:cNvPr id="2" name="Content Placeholder 1"/>
          <p:cNvSpPr>
            <a:spLocks noGrp="1"/>
          </p:cNvSpPr>
          <p:nvPr>
            <p:ph idx="1"/>
          </p:nvPr>
        </p:nvSpPr>
        <p:spPr>
          <a:xfrm>
            <a:off x="457200" y="2057400"/>
            <a:ext cx="8229600" cy="4389120"/>
          </a:xfrm>
        </p:spPr>
        <p:txBody>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3. Look for captioned videos and/or provide transcripts of videos</a:t>
            </a:r>
            <a:r>
              <a:rPr lang="en-US" dirty="0" smtClean="0">
                <a:latin typeface="Arial" pitchFamily="34" charset="0"/>
                <a:cs typeface="Arial" pitchFamily="34" charset="0"/>
                <a:hlinkClick r:id="rId3"/>
              </a:rPr>
              <a:t>: how to make captioned videos</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(Open the link above and view from 1:00 to the end)</a:t>
            </a: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457200" y="381000"/>
            <a:ext cx="7905750" cy="6019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1143000"/>
          </a:xfrm>
        </p:spPr>
        <p:txBody>
          <a:bodyPr>
            <a:normAutofit fontScale="90000"/>
          </a:bodyPr>
          <a:lstStyle/>
          <a:p>
            <a:r>
              <a:rPr lang="en-US" dirty="0" smtClean="0"/>
              <a:t>What’s an instructor to do, cont’d</a:t>
            </a:r>
            <a:endParaRPr lang="en-US" dirty="0"/>
          </a:p>
        </p:txBody>
      </p:sp>
      <p:sp>
        <p:nvSpPr>
          <p:cNvPr id="2" name="Content Placeholder 1"/>
          <p:cNvSpPr>
            <a:spLocks noGrp="1"/>
          </p:cNvSpPr>
          <p:nvPr>
            <p:ph idx="1"/>
          </p:nvPr>
        </p:nvSpPr>
        <p:spPr>
          <a:xfrm>
            <a:off x="381000" y="1295400"/>
            <a:ext cx="8229600" cy="1447800"/>
          </a:xfrm>
        </p:spPr>
        <p:txBody>
          <a:bodyPr>
            <a:normAutofit fontScale="92500" lnSpcReduction="20000"/>
          </a:bodyPr>
          <a:lstStyle/>
          <a:p>
            <a:endParaRPr lang="en-US" b="1" dirty="0" smtClean="0">
              <a:latin typeface="Arial" pitchFamily="34" charset="0"/>
              <a:cs typeface="Arial" pitchFamily="34" charset="0"/>
            </a:endParaRPr>
          </a:p>
          <a:p>
            <a:r>
              <a:rPr lang="en-US" b="1" dirty="0" smtClean="0">
                <a:latin typeface="Arial" pitchFamily="34" charset="0"/>
                <a:cs typeface="Arial" pitchFamily="34" charset="0"/>
              </a:rPr>
              <a:t> 4. Provide “meaningful alt tags” on graphics/pictures: how to add </a:t>
            </a:r>
            <a:r>
              <a:rPr lang="en-US" b="1" dirty="0" smtClean="0">
                <a:latin typeface="Arial" pitchFamily="34" charset="0"/>
                <a:cs typeface="Arial" pitchFamily="34" charset="0"/>
                <a:hlinkClick r:id="rId3"/>
              </a:rPr>
              <a:t>“alt tags”</a:t>
            </a:r>
            <a:endParaRPr lang="en-US" b="1" dirty="0" smtClean="0">
              <a:latin typeface="Arial" pitchFamily="34" charset="0"/>
              <a:cs typeface="Arial" pitchFamily="34" charset="0"/>
            </a:endParaRPr>
          </a:p>
          <a:p>
            <a:pPr>
              <a:buNone/>
            </a:pPr>
            <a:r>
              <a:rPr lang="en-US" b="1" dirty="0" smtClean="0">
                <a:latin typeface="Arial" pitchFamily="34" charset="0"/>
                <a:cs typeface="Arial" pitchFamily="34" charset="0"/>
              </a:rPr>
              <a:t> </a:t>
            </a:r>
          </a:p>
          <a:p>
            <a:pPr>
              <a:buNone/>
            </a:pPr>
            <a:endParaRPr lang="en-US" b="1" dirty="0" smtClean="0">
              <a:latin typeface="Arial" pitchFamily="34" charset="0"/>
              <a:cs typeface="Arial" pitchFamily="34" charset="0"/>
            </a:endParaRPr>
          </a:p>
          <a:p>
            <a:endParaRPr lang="en-US" b="1" dirty="0">
              <a:latin typeface="Arial" pitchFamily="34" charset="0"/>
              <a:cs typeface="Arial" pitchFamily="34" charset="0"/>
            </a:endParaRPr>
          </a:p>
        </p:txBody>
      </p:sp>
      <p:pic>
        <p:nvPicPr>
          <p:cNvPr id="5123" name="Picture 3"/>
          <p:cNvPicPr>
            <a:picLocks noChangeAspect="1" noChangeArrowheads="1"/>
          </p:cNvPicPr>
          <p:nvPr/>
        </p:nvPicPr>
        <p:blipFill>
          <a:blip r:embed="rId4" cstate="print"/>
          <a:srcRect/>
          <a:stretch>
            <a:fillRect/>
          </a:stretch>
        </p:blipFill>
        <p:spPr bwMode="auto">
          <a:xfrm>
            <a:off x="300038" y="2286000"/>
            <a:ext cx="8543925" cy="40147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dirty="0" smtClean="0"/>
              <a:t>Other Considerations</a:t>
            </a:r>
            <a:endParaRPr lang="en-US" dirty="0"/>
          </a:p>
        </p:txBody>
      </p:sp>
      <p:sp>
        <p:nvSpPr>
          <p:cNvPr id="3" name="Content Placeholder 2"/>
          <p:cNvSpPr>
            <a:spLocks noGrp="1"/>
          </p:cNvSpPr>
          <p:nvPr>
            <p:ph idx="1"/>
          </p:nvPr>
        </p:nvSpPr>
        <p:spPr/>
        <p:txBody>
          <a:bodyPr>
            <a:normAutofit/>
          </a:bodyPr>
          <a:lstStyle/>
          <a:p>
            <a:r>
              <a:rPr lang="en-US" dirty="0" smtClean="0">
                <a:latin typeface="Arial" pitchFamily="34" charset="0"/>
                <a:cs typeface="Arial" pitchFamily="34" charset="0"/>
              </a:rPr>
              <a:t>Good course design benefits all learners, not only those with disabilities.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 Concentration should be placed on content rather that flashy graphics or audio.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Following are some simple guidelines to meet the needs of various users. </a:t>
            </a:r>
          </a:p>
          <a:p>
            <a:endParaRPr lang="en-US" dirty="0" smtClean="0">
              <a:latin typeface="Arial" pitchFamily="34" charset="0"/>
              <a:cs typeface="Arial" pitchFamily="34" charset="0"/>
            </a:endParaRPr>
          </a:p>
          <a:p>
            <a:pPr>
              <a:buNone/>
            </a:pPr>
            <a:r>
              <a:rPr lang="en-US" sz="1300" dirty="0" smtClean="0">
                <a:latin typeface="Arial" pitchFamily="34" charset="0"/>
                <a:cs typeface="Arial" pitchFamily="34" charset="0"/>
              </a:rPr>
              <a:t>From http://www.fresnostate.edu/academics/tilt/documents/Tips_on_creating_accessible_course_content.pdf</a:t>
            </a: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US" dirty="0" smtClean="0"/>
              <a:t>Screen layout</a:t>
            </a:r>
            <a:endParaRPr lang="en-US" dirty="0"/>
          </a:p>
        </p:txBody>
      </p:sp>
      <p:sp>
        <p:nvSpPr>
          <p:cNvPr id="3" name="Content Placeholder 2"/>
          <p:cNvSpPr>
            <a:spLocks noGrp="1"/>
          </p:cNvSpPr>
          <p:nvPr>
            <p:ph idx="1"/>
          </p:nvPr>
        </p:nvSpPr>
        <p:spPr/>
        <p:txBody>
          <a:bodyPr>
            <a:normAutofit/>
          </a:bodyPr>
          <a:lstStyle/>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Maintain a simple, standard page layout. Buttons, links and logos should appear in the same place throughout the site and not move position from page to page.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pPr algn="ctr"/>
            <a:r>
              <a:rPr lang="en-US" b="1" dirty="0" smtClean="0"/>
              <a:t>Background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b="1" dirty="0" smtClean="0">
                <a:latin typeface="Arial" pitchFamily="34" charset="0"/>
                <a:cs typeface="Arial" pitchFamily="34" charset="0"/>
              </a:rPr>
              <a:t> </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Keep backgrounds simple and make sure that there is adequate contrast between the background and the text. </a:t>
            </a: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371600"/>
            <a:ext cx="8229600" cy="1143000"/>
          </a:xfrm>
        </p:spPr>
        <p:txBody>
          <a:bodyPr>
            <a:normAutofit fontScale="90000"/>
          </a:bodyPr>
          <a:lstStyle/>
          <a:p>
            <a:pPr algn="ctr"/>
            <a:r>
              <a:rPr lang="en-US" b="1" dirty="0" smtClean="0"/>
              <a:t>Buttons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b="1" dirty="0" smtClean="0">
                <a:latin typeface="Arial" pitchFamily="34" charset="0"/>
                <a:cs typeface="Arial" pitchFamily="34" charset="0"/>
              </a:rPr>
              <a:t> </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Make sure that buttons are large enough to be accessed by someone with limited fine motor skills using a standard mouse. </a:t>
            </a: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pPr algn="ctr"/>
            <a:r>
              <a:rPr lang="en-US" b="1" dirty="0" smtClean="0"/>
              <a:t>Graphics </a:t>
            </a:r>
            <a:r>
              <a:rPr lang="en-US" dirty="0" smtClean="0"/>
              <a:t/>
            </a:r>
            <a:br>
              <a:rPr lang="en-US" dirty="0" smtClean="0"/>
            </a:br>
            <a:endParaRPr lang="en-US" dirty="0"/>
          </a:p>
        </p:txBody>
      </p:sp>
      <p:sp>
        <p:nvSpPr>
          <p:cNvPr id="3" name="Content Placeholder 2"/>
          <p:cNvSpPr>
            <a:spLocks noGrp="1"/>
          </p:cNvSpPr>
          <p:nvPr>
            <p:ph idx="1"/>
          </p:nvPr>
        </p:nvSpPr>
        <p:spPr>
          <a:xfrm>
            <a:off x="457200" y="2133600"/>
            <a:ext cx="8229600" cy="4389120"/>
          </a:xfrm>
        </p:spPr>
        <p:txBody>
          <a:bodyPr>
            <a:normAutofit/>
          </a:bodyPr>
          <a:lstStyle/>
          <a:p>
            <a:pPr>
              <a:buNone/>
            </a:pPr>
            <a:r>
              <a:rPr lang="en-US" b="1" dirty="0" smtClean="0">
                <a:latin typeface="Arial" pitchFamily="34" charset="0"/>
                <a:cs typeface="Arial" pitchFamily="34" charset="0"/>
              </a:rPr>
              <a:t>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Provide alternate text for each graphic and include descriptive captions for pictures. </a:t>
            </a: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pPr algn="ctr"/>
            <a:r>
              <a:rPr lang="en-US" b="1" dirty="0" smtClean="0"/>
              <a:t>Link Descriptions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endParaRPr lang="en-US" b="1" dirty="0" smtClean="0">
              <a:latin typeface="Arial" pitchFamily="34" charset="0"/>
              <a:cs typeface="Arial" pitchFamily="34" charset="0"/>
            </a:endParaRPr>
          </a:p>
          <a:p>
            <a:r>
              <a:rPr lang="en-US" b="1" dirty="0" smtClean="0">
                <a:latin typeface="Arial" pitchFamily="34" charset="0"/>
                <a:cs typeface="Arial" pitchFamily="34" charset="0"/>
              </a:rPr>
              <a:t> </a:t>
            </a:r>
            <a:r>
              <a:rPr lang="en-US" dirty="0" smtClean="0">
                <a:latin typeface="Arial" pitchFamily="34" charset="0"/>
                <a:cs typeface="Arial" pitchFamily="34" charset="0"/>
              </a:rPr>
              <a:t>Make links descriptive so that they are understood out of context. Label links to embedded documents – instead of </a:t>
            </a:r>
            <a:r>
              <a:rPr lang="en-US" dirty="0" smtClean="0">
                <a:latin typeface="Arial" pitchFamily="34" charset="0"/>
                <a:cs typeface="Arial" pitchFamily="34" charset="0"/>
                <a:hlinkClick r:id="rId3"/>
              </a:rPr>
              <a:t>www.elearning/assign1/css101/</a:t>
            </a:r>
            <a:r>
              <a:rPr lang="en-US" dirty="0" smtClean="0">
                <a:latin typeface="Arial" pitchFamily="34" charset="0"/>
                <a:cs typeface="Arial" pitchFamily="34" charset="0"/>
              </a:rPr>
              <a:t>, try: </a:t>
            </a:r>
            <a:r>
              <a:rPr lang="en-US" dirty="0" smtClean="0">
                <a:latin typeface="Arial" pitchFamily="34" charset="0"/>
                <a:cs typeface="Arial" pitchFamily="34" charset="0"/>
                <a:hlinkClick r:id="rId4"/>
              </a:rPr>
              <a:t>Assignment 1.doc  </a:t>
            </a:r>
            <a:endParaRPr lang="en-US" dirty="0" smtClean="0">
              <a:latin typeface="Arial" pitchFamily="34" charset="0"/>
              <a:cs typeface="Arial" pitchFamily="34" charset="0"/>
            </a:endParaRPr>
          </a:p>
          <a:p>
            <a:pPr>
              <a:buNone/>
            </a:pP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1143000"/>
          </a:xfrm>
        </p:spPr>
        <p:txBody>
          <a:bodyPr>
            <a:normAutofit fontScale="90000"/>
          </a:bodyPr>
          <a:lstStyle/>
          <a:p>
            <a:pPr algn="ctr"/>
            <a:r>
              <a:rPr lang="en-US" dirty="0" smtClean="0"/>
              <a:t>Accessibility is more than </a:t>
            </a:r>
            <a:br>
              <a:rPr lang="en-US" dirty="0" smtClean="0"/>
            </a:br>
            <a:r>
              <a:rPr lang="en-US" dirty="0" smtClean="0"/>
              <a:t>“just another law”</a:t>
            </a:r>
            <a:endParaRPr lang="en-US" dirty="0"/>
          </a:p>
        </p:txBody>
      </p:sp>
      <p:sp>
        <p:nvSpPr>
          <p:cNvPr id="3" name="Content Placeholder 2"/>
          <p:cNvSpPr>
            <a:spLocks noGrp="1"/>
          </p:cNvSpPr>
          <p:nvPr>
            <p:ph idx="1"/>
          </p:nvPr>
        </p:nvSpPr>
        <p:spPr/>
        <p:txBody>
          <a:bodyPr/>
          <a:lstStyle/>
          <a:p>
            <a:pPr>
              <a:buNone/>
            </a:pPr>
            <a:endParaRPr lang="en-US" dirty="0" smtClean="0">
              <a:latin typeface="Arial" pitchFamily="34" charset="0"/>
              <a:cs typeface="Arial" pitchFamily="34" charset="0"/>
              <a:hlinkClick r:id="rId3"/>
            </a:endParaRPr>
          </a:p>
          <a:p>
            <a:pPr algn="ctr">
              <a:buNone/>
            </a:pPr>
            <a:r>
              <a:rPr lang="en-US" sz="4400" dirty="0" smtClean="0">
                <a:latin typeface="Arial" pitchFamily="34" charset="0"/>
                <a:cs typeface="Arial" pitchFamily="34" charset="0"/>
                <a:hlinkClick r:id="rId3"/>
              </a:rPr>
              <a:t>Powerful video from the government of Australia</a:t>
            </a:r>
            <a:endParaRPr lang="en-US" sz="4400" dirty="0" smtClean="0">
              <a:latin typeface="Arial" pitchFamily="34" charset="0"/>
              <a:cs typeface="Arial" pitchFamily="34" charset="0"/>
            </a:endParaRPr>
          </a:p>
          <a:p>
            <a:pPr algn="ctr">
              <a:buNone/>
            </a:pPr>
            <a:endParaRPr lang="en-US" sz="4400" dirty="0" smtClean="0">
              <a:latin typeface="Arial" pitchFamily="34" charset="0"/>
              <a:cs typeface="Arial" pitchFamily="34" charset="0"/>
            </a:endParaRPr>
          </a:p>
          <a:p>
            <a:pPr algn="ctr">
              <a:buNone/>
            </a:pPr>
            <a:r>
              <a:rPr lang="en-US" sz="3200" dirty="0" smtClean="0">
                <a:latin typeface="Arial" pitchFamily="34" charset="0"/>
                <a:cs typeface="Arial" pitchFamily="34" charset="0"/>
              </a:rPr>
              <a:t>(please click on the link above to see this video and then return to the presentation)</a:t>
            </a:r>
            <a:endParaRPr lang="en-US"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229600" cy="1143000"/>
          </a:xfrm>
        </p:spPr>
        <p:txBody>
          <a:bodyPr>
            <a:normAutofit fontScale="90000"/>
          </a:bodyPr>
          <a:lstStyle/>
          <a:p>
            <a:pPr algn="ctr"/>
            <a:r>
              <a:rPr lang="en-US" b="1" dirty="0" smtClean="0"/>
              <a:t>Audio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endParaRPr lang="en-US" dirty="0" smtClean="0">
              <a:latin typeface="Arial" pitchFamily="34" charset="0"/>
              <a:cs typeface="Arial" pitchFamily="34" charset="0"/>
            </a:endParaRPr>
          </a:p>
          <a:p>
            <a:r>
              <a:rPr lang="en-US" dirty="0" smtClean="0">
                <a:latin typeface="Arial" pitchFamily="34" charset="0"/>
                <a:cs typeface="Arial" pitchFamily="34" charset="0"/>
              </a:rPr>
              <a:t>Be sure to provide captioning and transcription for video or sound clips. </a:t>
            </a: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lstStyle/>
          <a:p>
            <a:pPr algn="ctr"/>
            <a:r>
              <a:rPr lang="en-US" dirty="0" smtClean="0"/>
              <a:t>And plan ahead</a:t>
            </a:r>
            <a:endParaRPr lang="en-US" dirty="0"/>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Learning platforms are usually accessible</a:t>
            </a:r>
          </a:p>
          <a:p>
            <a:pPr>
              <a:buNone/>
            </a:pPr>
            <a:endParaRPr lang="en-US" dirty="0" smtClean="0">
              <a:latin typeface="Arial" pitchFamily="34" charset="0"/>
              <a:cs typeface="Arial" pitchFamily="34" charset="0"/>
            </a:endParaRPr>
          </a:p>
          <a:p>
            <a:r>
              <a:rPr lang="en-US" dirty="0" smtClean="0">
                <a:latin typeface="Arial" pitchFamily="34" charset="0"/>
                <a:cs typeface="Arial" pitchFamily="34" charset="0"/>
              </a:rPr>
              <a:t>But it is up to you to insure the materials you post to the platforms is accessible . . .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One bite at a time</a:t>
            </a:r>
            <a:endParaRPr lang="en-US" dirty="0">
              <a:latin typeface="Arial" pitchFamily="34" charset="0"/>
              <a:cs typeface="Arial" pitchFamily="34" charset="0"/>
            </a:endParaRPr>
          </a:p>
        </p:txBody>
      </p:sp>
      <p:pic>
        <p:nvPicPr>
          <p:cNvPr id="4" name="Picture 3" descr="eating elephant.jpg"/>
          <p:cNvPicPr>
            <a:picLocks noChangeAspect="1"/>
          </p:cNvPicPr>
          <p:nvPr/>
        </p:nvPicPr>
        <p:blipFill>
          <a:blip r:embed="rId3" cstate="print"/>
          <a:stretch>
            <a:fillRect/>
          </a:stretch>
        </p:blipFill>
        <p:spPr>
          <a:xfrm>
            <a:off x="4724400" y="3845560"/>
            <a:ext cx="3905250" cy="2707640"/>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Resources</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latin typeface="Arial" pitchFamily="34" charset="0"/>
                <a:cs typeface="Arial" pitchFamily="34" charset="0"/>
                <a:hlinkClick r:id="rId3"/>
              </a:rPr>
              <a:t>Powerful video from the government of Australia</a:t>
            </a:r>
            <a:endParaRPr lang="en-US" sz="2800" dirty="0" smtClean="0">
              <a:latin typeface="Arial" pitchFamily="34" charset="0"/>
              <a:cs typeface="Arial" pitchFamily="34" charset="0"/>
            </a:endParaRPr>
          </a:p>
          <a:p>
            <a:r>
              <a:rPr lang="en-US" dirty="0" smtClean="0">
                <a:latin typeface="Arial" pitchFamily="34" charset="0"/>
                <a:cs typeface="Arial" pitchFamily="34" charset="0"/>
                <a:hlinkClick r:id="rId4"/>
              </a:rPr>
              <a:t>Student experiences</a:t>
            </a:r>
            <a:r>
              <a:rPr lang="en-US" dirty="0" smtClean="0">
                <a:latin typeface="Arial" pitchFamily="34" charset="0"/>
                <a:cs typeface="Arial" pitchFamily="34" charset="0"/>
              </a:rPr>
              <a:t>  </a:t>
            </a:r>
          </a:p>
          <a:p>
            <a:r>
              <a:rPr lang="en-US" dirty="0" smtClean="0">
                <a:latin typeface="Arial" pitchFamily="34" charset="0"/>
                <a:cs typeface="Arial" pitchFamily="34" charset="0"/>
                <a:hlinkClick r:id="rId5"/>
              </a:rPr>
              <a:t>Accessible Power Point tutorial</a:t>
            </a:r>
            <a:endParaRPr lang="en-US" dirty="0" smtClean="0">
              <a:latin typeface="Arial" pitchFamily="34" charset="0"/>
              <a:cs typeface="Arial" pitchFamily="34" charset="0"/>
            </a:endParaRPr>
          </a:p>
          <a:p>
            <a:r>
              <a:rPr lang="en-US" dirty="0" smtClean="0">
                <a:latin typeface="Arial" pitchFamily="34" charset="0"/>
                <a:cs typeface="Arial" pitchFamily="34" charset="0"/>
                <a:hlinkClick r:id="rId6"/>
              </a:rPr>
              <a:t>Accessible Word document tutorial</a:t>
            </a:r>
            <a:endParaRPr lang="en-US" dirty="0" smtClean="0">
              <a:latin typeface="Arial" pitchFamily="34" charset="0"/>
              <a:cs typeface="Arial" pitchFamily="34" charset="0"/>
            </a:endParaRPr>
          </a:p>
          <a:p>
            <a:r>
              <a:rPr lang="en-US" dirty="0" smtClean="0">
                <a:latin typeface="Arial" pitchFamily="34" charset="0"/>
                <a:cs typeface="Arial" pitchFamily="34" charset="0"/>
                <a:hlinkClick r:id="rId7"/>
              </a:rPr>
              <a:t>Checking your Word document for accessibility</a:t>
            </a:r>
            <a:endParaRPr lang="en-US" dirty="0" smtClean="0">
              <a:latin typeface="Arial" pitchFamily="34" charset="0"/>
              <a:cs typeface="Arial" pitchFamily="34" charset="0"/>
            </a:endParaRPr>
          </a:p>
          <a:p>
            <a:r>
              <a:rPr lang="en-US" dirty="0" smtClean="0">
                <a:latin typeface="Arial" pitchFamily="34" charset="0"/>
                <a:cs typeface="Arial" pitchFamily="34" charset="0"/>
                <a:hlinkClick r:id="rId8"/>
              </a:rPr>
              <a:t>How to make captioned videos</a:t>
            </a:r>
            <a:endParaRPr lang="en-US" dirty="0" smtClean="0">
              <a:latin typeface="Arial" pitchFamily="34" charset="0"/>
              <a:cs typeface="Arial" pitchFamily="34" charset="0"/>
            </a:endParaRPr>
          </a:p>
          <a:p>
            <a:r>
              <a:rPr lang="en-US" dirty="0" smtClean="0">
                <a:latin typeface="Arial" pitchFamily="34" charset="0"/>
                <a:cs typeface="Arial" pitchFamily="34" charset="0"/>
                <a:hlinkClick r:id="rId9"/>
              </a:rPr>
              <a:t>“Alt Tags”</a:t>
            </a:r>
            <a:endParaRPr lang="en-US" dirty="0" smtClean="0">
              <a:latin typeface="Arial" pitchFamily="34" charset="0"/>
              <a:cs typeface="Arial" pitchFamily="34" charset="0"/>
            </a:endParaRPr>
          </a:p>
          <a:p>
            <a:r>
              <a:rPr lang="en-US" dirty="0" smtClean="0">
                <a:latin typeface="Arial" pitchFamily="34" charset="0"/>
                <a:cs typeface="Arial" pitchFamily="34" charset="0"/>
                <a:hlinkClick r:id="rId10"/>
              </a:rPr>
              <a:t>More Tips</a:t>
            </a: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pPr algn="ctr"/>
            <a:r>
              <a:rPr lang="en-US" dirty="0" smtClean="0">
                <a:latin typeface="Arial" pitchFamily="34" charset="0"/>
                <a:cs typeface="Arial" pitchFamily="34" charset="0"/>
                <a:hlinkClick r:id="rId11"/>
              </a:rPr>
              <a:t>cpoorepariseau@kaplan.edu</a:t>
            </a:r>
            <a:endParaRPr lang="en-US" dirty="0" smtClean="0">
              <a:latin typeface="Arial" pitchFamily="34" charset="0"/>
              <a:cs typeface="Arial" pitchFamily="34" charset="0"/>
            </a:endParaRPr>
          </a:p>
          <a:p>
            <a:pPr algn="ctr"/>
            <a:endParaRPr lang="en-US" dirty="0" smtClean="0">
              <a:latin typeface="Arial" pitchFamily="34" charset="0"/>
              <a:cs typeface="Arial" pitchFamily="34" charset="0"/>
            </a:endParaRPr>
          </a:p>
          <a:p>
            <a:endParaRPr lang="en-US" dirty="0" smtClean="0">
              <a:latin typeface="Arial" pitchFamily="34" charset="0"/>
              <a:cs typeface="Arial" pitchFamily="34" charset="0"/>
            </a:endParaRPr>
          </a:p>
          <a:p>
            <a:pPr lvl="1"/>
            <a:endParaRPr lang="en-US" dirty="0" smtClean="0">
              <a:latin typeface="Arial" pitchFamily="34" charset="0"/>
              <a:cs typeface="Arial" pitchFamily="34" charset="0"/>
            </a:endParaRPr>
          </a:p>
          <a:p>
            <a:pPr lvl="1"/>
            <a:endParaRPr lang="en-US" dirty="0" smtClean="0">
              <a:latin typeface="Arial" pitchFamily="34" charset="0"/>
              <a:cs typeface="Arial" pitchFamily="34" charset="0"/>
            </a:endParaRPr>
          </a:p>
          <a:p>
            <a:endParaRPr lang="en-US" sz="2800" dirty="0" smtClean="0">
              <a:latin typeface="Arial" pitchFamily="34" charset="0"/>
              <a:cs typeface="Arial" pitchFamily="34" charset="0"/>
            </a:endParaRPr>
          </a:p>
          <a:p>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cs typeface="Arial" pitchFamily="34" charset="0"/>
              </a:rPr>
              <a:t>References</a:t>
            </a:r>
            <a:endParaRPr lang="en-US" dirty="0">
              <a:cs typeface="Arial" pitchFamily="34" charset="0"/>
            </a:endParaRPr>
          </a:p>
        </p:txBody>
      </p:sp>
      <p:sp>
        <p:nvSpPr>
          <p:cNvPr id="3" name="Content Placeholder 2"/>
          <p:cNvSpPr>
            <a:spLocks noGrp="1"/>
          </p:cNvSpPr>
          <p:nvPr>
            <p:ph idx="1"/>
          </p:nvPr>
        </p:nvSpPr>
        <p:spPr/>
        <p:txBody>
          <a:bodyPr>
            <a:normAutofit/>
          </a:bodyPr>
          <a:lstStyle/>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Fresno State. (</a:t>
            </a:r>
            <a:r>
              <a:rPr lang="en-US" dirty="0" err="1" smtClean="0">
                <a:latin typeface="Arial" pitchFamily="34" charset="0"/>
                <a:cs typeface="Arial" pitchFamily="34" charset="0"/>
              </a:rPr>
              <a:t>n.d</a:t>
            </a:r>
            <a:r>
              <a:rPr lang="en-US" dirty="0" smtClean="0">
                <a:latin typeface="Arial" pitchFamily="34" charset="0"/>
                <a:cs typeface="Arial" pitchFamily="34" charset="0"/>
              </a:rPr>
              <a:t>.). Tips on Creating Accessible        Course Content.  Retrieved From </a:t>
            </a:r>
            <a:r>
              <a:rPr lang="en-US" dirty="0" smtClean="0">
                <a:latin typeface="Arial" pitchFamily="34" charset="0"/>
                <a:cs typeface="Arial" pitchFamily="34" charset="0"/>
                <a:hlinkClick r:id="rId2"/>
              </a:rPr>
              <a:t>http://www.fresnostate.edu/</a:t>
            </a:r>
            <a:r>
              <a:rPr lang="en-US" dirty="0" smtClean="0">
                <a:latin typeface="Arial" pitchFamily="34" charset="0"/>
                <a:cs typeface="Arial" pitchFamily="34" charset="0"/>
              </a:rPr>
              <a:t>academics/tilt/documents/ Tips_on_creating_accessible_course_content.pdf</a:t>
            </a:r>
          </a:p>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Schwartz</a:t>
            </a:r>
            <a:r>
              <a:rPr lang="en-US" dirty="0">
                <a:latin typeface="Arial" pitchFamily="34" charset="0"/>
                <a:cs typeface="Arial" pitchFamily="34" charset="0"/>
              </a:rPr>
              <a:t>, L. (2004). Using Internet audio to enhance online accessibility</a:t>
            </a:r>
            <a:r>
              <a:rPr lang="en-US" i="1" dirty="0">
                <a:latin typeface="Arial" pitchFamily="34" charset="0"/>
                <a:cs typeface="Arial" pitchFamily="34" charset="0"/>
              </a:rPr>
              <a:t>. International Review of Research in Open and Distance Learning, 5(2), 1-7. </a:t>
            </a:r>
            <a:endParaRPr lang="en-US" i="1" dirty="0" smtClean="0">
              <a:latin typeface="Arial" pitchFamily="34" charset="0"/>
              <a:cs typeface="Arial" pitchFamily="34" charset="0"/>
            </a:endParaRPr>
          </a:p>
          <a:p>
            <a:endParaRPr lang="en-US" i="1" dirty="0" smtClean="0">
              <a:latin typeface="Arial" pitchFamily="34" charset="0"/>
              <a:cs typeface="Arial" pitchFamily="34" charset="0"/>
            </a:endParaRPr>
          </a:p>
          <a:p>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pPr algn="ctr"/>
            <a:r>
              <a:rPr lang="en-US" dirty="0" smtClean="0"/>
              <a:t>What’s it all about?</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Arial" pitchFamily="34" charset="0"/>
                <a:cs typeface="Arial" pitchFamily="34" charset="0"/>
              </a:rPr>
              <a:t>Designing for Accessibility is NOT:</a:t>
            </a:r>
          </a:p>
          <a:p>
            <a:endParaRPr lang="en-US" dirty="0" smtClean="0">
              <a:latin typeface="Arial" pitchFamily="34" charset="0"/>
              <a:cs typeface="Arial" pitchFamily="34" charset="0"/>
            </a:endParaRPr>
          </a:p>
          <a:p>
            <a:pPr lvl="1"/>
            <a:r>
              <a:rPr lang="en-US" b="1" i="1" u="sng" dirty="0" smtClean="0">
                <a:solidFill>
                  <a:srgbClr val="7030A0"/>
                </a:solidFill>
                <a:latin typeface="Arial" pitchFamily="34" charset="0"/>
                <a:cs typeface="Arial" pitchFamily="34" charset="0"/>
              </a:rPr>
              <a:t>Hard (small changes make big differences)</a:t>
            </a:r>
          </a:p>
          <a:p>
            <a:pPr lvl="1"/>
            <a:endParaRPr lang="en-US" dirty="0" smtClean="0">
              <a:latin typeface="Arial" pitchFamily="34" charset="0"/>
              <a:cs typeface="Arial" pitchFamily="34" charset="0"/>
            </a:endParaRPr>
          </a:p>
          <a:p>
            <a:pPr lvl="1"/>
            <a:r>
              <a:rPr lang="en-US" dirty="0" smtClean="0">
                <a:latin typeface="Arial" pitchFamily="34" charset="0"/>
                <a:cs typeface="Arial" pitchFamily="34" charset="0"/>
              </a:rPr>
              <a:t>Only for those with disabilities (impacts several audiences)</a:t>
            </a:r>
          </a:p>
          <a:p>
            <a:pPr lvl="1"/>
            <a:endParaRPr lang="en-US" dirty="0" smtClean="0">
              <a:latin typeface="Arial" pitchFamily="34" charset="0"/>
              <a:cs typeface="Arial" pitchFamily="34" charset="0"/>
            </a:endParaRPr>
          </a:p>
          <a:p>
            <a:pPr lvl="1"/>
            <a:r>
              <a:rPr lang="en-US" dirty="0" smtClean="0">
                <a:latin typeface="Arial" pitchFamily="34" charset="0"/>
                <a:cs typeface="Arial" pitchFamily="34" charset="0"/>
              </a:rPr>
              <a:t>Someone else’s problem (we’re in this together)</a:t>
            </a:r>
          </a:p>
          <a:p>
            <a:pPr lvl="1">
              <a:buNone/>
            </a:pPr>
            <a:endParaRPr lang="en-US" dirty="0" smtClean="0">
              <a:latin typeface="Arial" pitchFamily="34" charset="0"/>
              <a:cs typeface="Arial" pitchFamily="34" charset="0"/>
            </a:endParaRPr>
          </a:p>
          <a:p>
            <a:pPr lvl="1"/>
            <a:r>
              <a:rPr lang="en-US" dirty="0" smtClean="0">
                <a:latin typeface="Arial" pitchFamily="34" charset="0"/>
                <a:cs typeface="Arial" pitchFamily="34" charset="0"/>
              </a:rPr>
              <a:t>An option (it’s a legal requirement)</a:t>
            </a:r>
          </a:p>
          <a:p>
            <a:pPr lvl="1"/>
            <a:endParaRPr lang="en-US" dirty="0">
              <a:latin typeface="Arial" pitchFamily="34" charset="0"/>
              <a:cs typeface="Arial" pitchFamily="34" charset="0"/>
            </a:endParaRPr>
          </a:p>
          <a:p>
            <a:pPr lvl="1">
              <a:buNone/>
            </a:pPr>
            <a:endParaRPr lang="en-US" dirty="0" smtClean="0">
              <a:latin typeface="Arial" pitchFamily="34" charset="0"/>
              <a:cs typeface="Arial" pitchFamily="34" charset="0"/>
            </a:endParaRPr>
          </a:p>
          <a:p>
            <a:pPr lvl="1"/>
            <a:endParaRPr lang="en-US" dirty="0" smtClean="0">
              <a:latin typeface="Arial" pitchFamily="34" charset="0"/>
              <a:cs typeface="Arial" pitchFamily="34" charset="0"/>
            </a:endParaRPr>
          </a:p>
          <a:p>
            <a:pPr lvl="1"/>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pPr algn="ctr"/>
            <a:r>
              <a:rPr lang="en-US" dirty="0" smtClean="0"/>
              <a:t>What’s it all about?</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Arial" pitchFamily="34" charset="0"/>
                <a:cs typeface="Arial" pitchFamily="34" charset="0"/>
              </a:rPr>
              <a:t>Designing for Accessibility is NOT:</a:t>
            </a:r>
          </a:p>
          <a:p>
            <a:endParaRPr lang="en-US" dirty="0" smtClean="0">
              <a:latin typeface="Arial" pitchFamily="34" charset="0"/>
              <a:cs typeface="Arial" pitchFamily="34" charset="0"/>
            </a:endParaRPr>
          </a:p>
          <a:p>
            <a:pPr lvl="1"/>
            <a:r>
              <a:rPr lang="en-US" dirty="0" smtClean="0">
                <a:latin typeface="Arial" pitchFamily="34" charset="0"/>
                <a:cs typeface="Arial" pitchFamily="34" charset="0"/>
              </a:rPr>
              <a:t>Hard (small changes make big differences)</a:t>
            </a:r>
          </a:p>
          <a:p>
            <a:pPr lvl="1"/>
            <a:endParaRPr lang="en-US" dirty="0" smtClean="0">
              <a:latin typeface="Arial" pitchFamily="34" charset="0"/>
              <a:cs typeface="Arial" pitchFamily="34" charset="0"/>
            </a:endParaRPr>
          </a:p>
          <a:p>
            <a:pPr lvl="1"/>
            <a:r>
              <a:rPr lang="en-US" b="1" i="1" u="sng" dirty="0" smtClean="0">
                <a:solidFill>
                  <a:srgbClr val="7030A0"/>
                </a:solidFill>
                <a:latin typeface="Arial" pitchFamily="34" charset="0"/>
                <a:cs typeface="Arial" pitchFamily="34" charset="0"/>
              </a:rPr>
              <a:t>Only for those with disabilities (impacts several audiences)</a:t>
            </a:r>
          </a:p>
          <a:p>
            <a:pPr lvl="1"/>
            <a:endParaRPr lang="en-US" dirty="0" smtClean="0">
              <a:latin typeface="Arial" pitchFamily="34" charset="0"/>
              <a:cs typeface="Arial" pitchFamily="34" charset="0"/>
            </a:endParaRPr>
          </a:p>
          <a:p>
            <a:pPr lvl="1"/>
            <a:r>
              <a:rPr lang="en-US" dirty="0" smtClean="0">
                <a:latin typeface="Arial" pitchFamily="34" charset="0"/>
                <a:cs typeface="Arial" pitchFamily="34" charset="0"/>
              </a:rPr>
              <a:t>Someone else’s problem (we’re in this together)</a:t>
            </a:r>
          </a:p>
          <a:p>
            <a:pPr lvl="1">
              <a:buNone/>
            </a:pPr>
            <a:endParaRPr lang="en-US" dirty="0" smtClean="0">
              <a:latin typeface="Arial" pitchFamily="34" charset="0"/>
              <a:cs typeface="Arial" pitchFamily="34" charset="0"/>
            </a:endParaRPr>
          </a:p>
          <a:p>
            <a:pPr lvl="1"/>
            <a:r>
              <a:rPr lang="en-US" dirty="0" smtClean="0">
                <a:latin typeface="Arial" pitchFamily="34" charset="0"/>
                <a:cs typeface="Arial" pitchFamily="34" charset="0"/>
              </a:rPr>
              <a:t>An option (it’s a legal requirement)</a:t>
            </a:r>
          </a:p>
          <a:p>
            <a:pPr lvl="1"/>
            <a:endParaRPr lang="en-US" dirty="0">
              <a:latin typeface="Arial" pitchFamily="34" charset="0"/>
              <a:cs typeface="Arial" pitchFamily="34" charset="0"/>
            </a:endParaRPr>
          </a:p>
          <a:p>
            <a:pPr lvl="1">
              <a:buNone/>
            </a:pPr>
            <a:endParaRPr lang="en-US" dirty="0" smtClean="0">
              <a:latin typeface="Arial" pitchFamily="34" charset="0"/>
              <a:cs typeface="Arial" pitchFamily="34" charset="0"/>
            </a:endParaRPr>
          </a:p>
          <a:p>
            <a:pPr lvl="1"/>
            <a:endParaRPr lang="en-US" dirty="0" smtClean="0">
              <a:latin typeface="Arial" pitchFamily="34" charset="0"/>
              <a:cs typeface="Arial" pitchFamily="34" charset="0"/>
            </a:endParaRPr>
          </a:p>
          <a:p>
            <a:pPr lvl="1"/>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pPr algn="ctr"/>
            <a:r>
              <a:rPr lang="en-US" dirty="0" smtClean="0"/>
              <a:t>What’s it all about?</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Arial" pitchFamily="34" charset="0"/>
                <a:cs typeface="Arial" pitchFamily="34" charset="0"/>
              </a:rPr>
              <a:t>Designing for Accessibility is NOT:</a:t>
            </a:r>
          </a:p>
          <a:p>
            <a:endParaRPr lang="en-US" dirty="0" smtClean="0">
              <a:latin typeface="Arial" pitchFamily="34" charset="0"/>
              <a:cs typeface="Arial" pitchFamily="34" charset="0"/>
            </a:endParaRPr>
          </a:p>
          <a:p>
            <a:pPr lvl="1"/>
            <a:r>
              <a:rPr lang="en-US" dirty="0" smtClean="0">
                <a:latin typeface="Arial" pitchFamily="34" charset="0"/>
                <a:cs typeface="Arial" pitchFamily="34" charset="0"/>
              </a:rPr>
              <a:t>Hard (small changes make big differences)</a:t>
            </a:r>
          </a:p>
          <a:p>
            <a:pPr lvl="1"/>
            <a:endParaRPr lang="en-US" dirty="0" smtClean="0">
              <a:latin typeface="Arial" pitchFamily="34" charset="0"/>
              <a:cs typeface="Arial" pitchFamily="34" charset="0"/>
            </a:endParaRPr>
          </a:p>
          <a:p>
            <a:pPr lvl="1"/>
            <a:r>
              <a:rPr lang="en-US" dirty="0" smtClean="0">
                <a:latin typeface="Arial" pitchFamily="34" charset="0"/>
                <a:cs typeface="Arial" pitchFamily="34" charset="0"/>
              </a:rPr>
              <a:t>Only for those with disabilities (impacts several audiences)</a:t>
            </a:r>
          </a:p>
          <a:p>
            <a:pPr lvl="1"/>
            <a:endParaRPr lang="en-US" dirty="0" smtClean="0">
              <a:latin typeface="Arial" pitchFamily="34" charset="0"/>
              <a:cs typeface="Arial" pitchFamily="34" charset="0"/>
            </a:endParaRPr>
          </a:p>
          <a:p>
            <a:pPr lvl="1"/>
            <a:r>
              <a:rPr lang="en-US" b="1" i="1" u="sng" dirty="0" smtClean="0">
                <a:solidFill>
                  <a:srgbClr val="7030A0"/>
                </a:solidFill>
                <a:latin typeface="Arial" pitchFamily="34" charset="0"/>
                <a:cs typeface="Arial" pitchFamily="34" charset="0"/>
              </a:rPr>
              <a:t>Someone else’s problem (we’re in this together)</a:t>
            </a:r>
          </a:p>
          <a:p>
            <a:pPr lvl="1">
              <a:buNone/>
            </a:pPr>
            <a:endParaRPr lang="en-US" dirty="0" smtClean="0">
              <a:latin typeface="Arial" pitchFamily="34" charset="0"/>
              <a:cs typeface="Arial" pitchFamily="34" charset="0"/>
            </a:endParaRPr>
          </a:p>
          <a:p>
            <a:pPr lvl="1"/>
            <a:r>
              <a:rPr lang="en-US" dirty="0" smtClean="0">
                <a:latin typeface="Arial" pitchFamily="34" charset="0"/>
                <a:cs typeface="Arial" pitchFamily="34" charset="0"/>
              </a:rPr>
              <a:t>An option (it’s a legal requirement)</a:t>
            </a:r>
          </a:p>
          <a:p>
            <a:pPr lvl="1"/>
            <a:endParaRPr lang="en-US" dirty="0">
              <a:latin typeface="Arial" pitchFamily="34" charset="0"/>
              <a:cs typeface="Arial" pitchFamily="34" charset="0"/>
            </a:endParaRPr>
          </a:p>
          <a:p>
            <a:pPr lvl="1">
              <a:buNone/>
            </a:pPr>
            <a:endParaRPr lang="en-US" dirty="0" smtClean="0">
              <a:latin typeface="Arial" pitchFamily="34" charset="0"/>
              <a:cs typeface="Arial" pitchFamily="34" charset="0"/>
            </a:endParaRPr>
          </a:p>
          <a:p>
            <a:pPr lvl="1"/>
            <a:endParaRPr lang="en-US" dirty="0" smtClean="0">
              <a:latin typeface="Arial" pitchFamily="34" charset="0"/>
              <a:cs typeface="Arial" pitchFamily="34" charset="0"/>
            </a:endParaRPr>
          </a:p>
          <a:p>
            <a:pPr lvl="1"/>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pPr algn="ctr"/>
            <a:r>
              <a:rPr lang="en-US" dirty="0" smtClean="0"/>
              <a:t>What’s it all about?</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Arial" pitchFamily="34" charset="0"/>
                <a:cs typeface="Arial" pitchFamily="34" charset="0"/>
              </a:rPr>
              <a:t>Designing for Accessibility is NOT:</a:t>
            </a:r>
          </a:p>
          <a:p>
            <a:endParaRPr lang="en-US" dirty="0" smtClean="0">
              <a:latin typeface="Arial" pitchFamily="34" charset="0"/>
              <a:cs typeface="Arial" pitchFamily="34" charset="0"/>
            </a:endParaRPr>
          </a:p>
          <a:p>
            <a:pPr lvl="1"/>
            <a:r>
              <a:rPr lang="en-US" dirty="0" smtClean="0">
                <a:latin typeface="Arial" pitchFamily="34" charset="0"/>
                <a:cs typeface="Arial" pitchFamily="34" charset="0"/>
              </a:rPr>
              <a:t>Hard (small changes make big differences)</a:t>
            </a:r>
          </a:p>
          <a:p>
            <a:pPr lvl="1"/>
            <a:endParaRPr lang="en-US" dirty="0" smtClean="0">
              <a:latin typeface="Arial" pitchFamily="34" charset="0"/>
              <a:cs typeface="Arial" pitchFamily="34" charset="0"/>
            </a:endParaRPr>
          </a:p>
          <a:p>
            <a:pPr lvl="1"/>
            <a:r>
              <a:rPr lang="en-US" dirty="0" smtClean="0">
                <a:latin typeface="Arial" pitchFamily="34" charset="0"/>
                <a:cs typeface="Arial" pitchFamily="34" charset="0"/>
              </a:rPr>
              <a:t>Only for those with disabilities (impacts several audiences)</a:t>
            </a:r>
          </a:p>
          <a:p>
            <a:pPr lvl="1"/>
            <a:endParaRPr lang="en-US" dirty="0" smtClean="0">
              <a:latin typeface="Arial" pitchFamily="34" charset="0"/>
              <a:cs typeface="Arial" pitchFamily="34" charset="0"/>
            </a:endParaRPr>
          </a:p>
          <a:p>
            <a:pPr lvl="1"/>
            <a:r>
              <a:rPr lang="en-US" dirty="0" smtClean="0">
                <a:latin typeface="Arial" pitchFamily="34" charset="0"/>
                <a:cs typeface="Arial" pitchFamily="34" charset="0"/>
              </a:rPr>
              <a:t>Someone else’s problem (we’re in this together)</a:t>
            </a:r>
          </a:p>
          <a:p>
            <a:pPr lvl="1">
              <a:buNone/>
            </a:pPr>
            <a:endParaRPr lang="en-US" dirty="0" smtClean="0">
              <a:latin typeface="Arial" pitchFamily="34" charset="0"/>
              <a:cs typeface="Arial" pitchFamily="34" charset="0"/>
            </a:endParaRPr>
          </a:p>
          <a:p>
            <a:pPr lvl="1"/>
            <a:r>
              <a:rPr lang="en-US" b="1" i="1" u="sng" dirty="0" smtClean="0">
                <a:solidFill>
                  <a:srgbClr val="7030A0"/>
                </a:solidFill>
                <a:latin typeface="Arial" pitchFamily="34" charset="0"/>
                <a:cs typeface="Arial" pitchFamily="34" charset="0"/>
              </a:rPr>
              <a:t>An option (it’s a legal requirement)</a:t>
            </a:r>
          </a:p>
          <a:p>
            <a:pPr lvl="1"/>
            <a:endParaRPr lang="en-US" dirty="0">
              <a:latin typeface="Arial" pitchFamily="34" charset="0"/>
              <a:cs typeface="Arial" pitchFamily="34" charset="0"/>
            </a:endParaRPr>
          </a:p>
          <a:p>
            <a:pPr lvl="1">
              <a:buNone/>
            </a:pPr>
            <a:endParaRPr lang="en-US" dirty="0" smtClean="0">
              <a:latin typeface="Arial" pitchFamily="34" charset="0"/>
              <a:cs typeface="Arial" pitchFamily="34" charset="0"/>
            </a:endParaRPr>
          </a:p>
          <a:p>
            <a:pPr lvl="1"/>
            <a:endParaRPr lang="en-US" dirty="0" smtClean="0">
              <a:latin typeface="Arial" pitchFamily="34" charset="0"/>
              <a:cs typeface="Arial" pitchFamily="34" charset="0"/>
            </a:endParaRPr>
          </a:p>
          <a:p>
            <a:pPr lvl="1"/>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How to eat an Elephant</a:t>
            </a:r>
            <a:endParaRPr lang="en-US" dirty="0"/>
          </a:p>
        </p:txBody>
      </p:sp>
      <p:pic>
        <p:nvPicPr>
          <p:cNvPr id="4" name="Content Placeholder 3" descr="graphic of elephant divided into a parts."/>
          <p:cNvPicPr>
            <a:picLocks noGrp="1" noChangeAspect="1"/>
          </p:cNvPicPr>
          <p:nvPr>
            <p:ph idx="1"/>
          </p:nvPr>
        </p:nvPicPr>
        <p:blipFill>
          <a:blip r:embed="rId3" cstate="print"/>
          <a:stretch>
            <a:fillRect/>
          </a:stretch>
        </p:blipFill>
        <p:spPr>
          <a:xfrm>
            <a:off x="2362200" y="1981200"/>
            <a:ext cx="4286250" cy="2971800"/>
          </a:xfrm>
        </p:spPr>
      </p:pic>
      <p:sp>
        <p:nvSpPr>
          <p:cNvPr id="5" name="TextBox 4"/>
          <p:cNvSpPr txBox="1"/>
          <p:nvPr/>
        </p:nvSpPr>
        <p:spPr>
          <a:xfrm>
            <a:off x="762000" y="5410200"/>
            <a:ext cx="7391400" cy="861774"/>
          </a:xfrm>
          <a:prstGeom prst="rect">
            <a:avLst/>
          </a:prstGeom>
          <a:noFill/>
        </p:spPr>
        <p:txBody>
          <a:bodyPr wrap="square" rtlCol="0">
            <a:spAutoFit/>
          </a:bodyPr>
          <a:lstStyle/>
          <a:p>
            <a:pPr algn="ctr"/>
            <a:r>
              <a:rPr lang="en-US" sz="5000" dirty="0" smtClean="0">
                <a:solidFill>
                  <a:schemeClr val="tx2"/>
                </a:solidFill>
                <a:latin typeface="Arial" pitchFamily="34" charset="0"/>
                <a:ea typeface="+mj-ea"/>
                <a:cs typeface="+mj-cs"/>
              </a:rPr>
              <a:t>One Bite at a Time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ctr"/>
            <a:r>
              <a:rPr lang="en-US" dirty="0" smtClean="0"/>
              <a:t>Defining Accessibility</a:t>
            </a:r>
            <a:endParaRPr lang="en-US" dirty="0"/>
          </a:p>
        </p:txBody>
      </p:sp>
      <p:sp>
        <p:nvSpPr>
          <p:cNvPr id="3" name="Content Placeholder 2"/>
          <p:cNvSpPr>
            <a:spLocks noGrp="1"/>
          </p:cNvSpPr>
          <p:nvPr>
            <p:ph idx="1"/>
          </p:nvPr>
        </p:nvSpPr>
        <p:spPr/>
        <p:txBody>
          <a:bodyPr>
            <a:normAutofit/>
          </a:bodyPr>
          <a:lstStyle/>
          <a:p>
            <a:pPr>
              <a:buNone/>
            </a:pPr>
            <a:endParaRPr lang="en-US" dirty="0" smtClean="0">
              <a:latin typeface="Arial" pitchFamily="34" charset="0"/>
              <a:cs typeface="Arial" pitchFamily="34" charset="0"/>
            </a:endParaRPr>
          </a:p>
          <a:p>
            <a:pPr>
              <a:buNone/>
            </a:pPr>
            <a:r>
              <a:rPr lang="en-US" dirty="0" smtClean="0">
                <a:latin typeface="Arial" pitchFamily="34" charset="0"/>
                <a:cs typeface="Arial" pitchFamily="34" charset="0"/>
              </a:rPr>
              <a:t>Accessibility </a:t>
            </a:r>
            <a:r>
              <a:rPr lang="en-US" dirty="0">
                <a:latin typeface="Arial" pitchFamily="34" charset="0"/>
                <a:cs typeface="Arial" pitchFamily="34" charset="0"/>
              </a:rPr>
              <a:t>can be defined </a:t>
            </a:r>
            <a:r>
              <a:rPr lang="en-US" dirty="0" smtClean="0">
                <a:latin typeface="Arial" pitchFamily="34" charset="0"/>
                <a:cs typeface="Arial" pitchFamily="34" charset="0"/>
              </a:rPr>
              <a:t>as: </a:t>
            </a:r>
            <a:r>
              <a:rPr lang="en-US" dirty="0">
                <a:latin typeface="Arial" pitchFamily="34" charset="0"/>
                <a:cs typeface="Arial" pitchFamily="34" charset="0"/>
              </a:rPr>
              <a:t>the ability for one to effectively access or utilize a product, service, or facility with or without accommodations.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8">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7030A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1995</TotalTime>
  <Words>3622</Words>
  <Application>Microsoft Office PowerPoint</Application>
  <PresentationFormat>On-screen Show (4:3)</PresentationFormat>
  <Paragraphs>288</Paragraphs>
  <Slides>33</Slides>
  <Notes>32</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Flow</vt:lpstr>
      <vt:lpstr>Designing for Accessibility </vt:lpstr>
      <vt:lpstr>Outcomes</vt:lpstr>
      <vt:lpstr>Accessibility is more than  “just another law”</vt:lpstr>
      <vt:lpstr>What’s it all about?</vt:lpstr>
      <vt:lpstr>What’s it all about?</vt:lpstr>
      <vt:lpstr>What’s it all about?</vt:lpstr>
      <vt:lpstr>What’s it all about?</vt:lpstr>
      <vt:lpstr>How to eat an Elephant</vt:lpstr>
      <vt:lpstr>Defining Accessibility</vt:lpstr>
      <vt:lpstr>Online Accessibility   </vt:lpstr>
      <vt:lpstr>Why is designing for accessibility important?</vt:lpstr>
      <vt:lpstr>Why is designing for accessibility important?</vt:lpstr>
      <vt:lpstr>Why is designing for accessibility important?</vt:lpstr>
      <vt:lpstr>Why is designing for accessibility important?</vt:lpstr>
      <vt:lpstr>What’s an instructor to do?</vt:lpstr>
      <vt:lpstr>Slide 16</vt:lpstr>
      <vt:lpstr>What’s an instructor to do?</vt:lpstr>
      <vt:lpstr>Slide 18</vt:lpstr>
      <vt:lpstr>What’s an instructor to do, cont’d</vt:lpstr>
      <vt:lpstr>Slide 20</vt:lpstr>
      <vt:lpstr>What’s an instructor to do, cont’d</vt:lpstr>
      <vt:lpstr>Slide 22</vt:lpstr>
      <vt:lpstr>What’s an instructor to do, cont’d</vt:lpstr>
      <vt:lpstr>Other Considerations</vt:lpstr>
      <vt:lpstr>Screen layout</vt:lpstr>
      <vt:lpstr>Background  </vt:lpstr>
      <vt:lpstr>Buttons  </vt:lpstr>
      <vt:lpstr>Graphics  </vt:lpstr>
      <vt:lpstr>Link Descriptions  </vt:lpstr>
      <vt:lpstr>Audio  </vt:lpstr>
      <vt:lpstr>And plan ahead</vt:lpstr>
      <vt:lpstr>Resources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for Accessibility</dc:title>
  <dc:creator>cpparis</dc:creator>
  <cp:lastModifiedBy>cpparis</cp:lastModifiedBy>
  <cp:revision>103</cp:revision>
  <dcterms:created xsi:type="dcterms:W3CDTF">2012-08-25T14:30:59Z</dcterms:created>
  <dcterms:modified xsi:type="dcterms:W3CDTF">2013-02-02T15:33:16Z</dcterms:modified>
</cp:coreProperties>
</file>