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62" r:id="rId3"/>
    <p:sldId id="268" r:id="rId4"/>
    <p:sldId id="266" r:id="rId5"/>
    <p:sldId id="273" r:id="rId6"/>
    <p:sldId id="275" r:id="rId7"/>
    <p:sldId id="264" r:id="rId8"/>
    <p:sldId id="269" r:id="rId9"/>
    <p:sldId id="270" r:id="rId10"/>
    <p:sldId id="271" r:id="rId11"/>
    <p:sldId id="265" r:id="rId12"/>
    <p:sldId id="274" r:id="rId13"/>
    <p:sldId id="261" r:id="rId14"/>
    <p:sldId id="258" r:id="rId15"/>
    <p:sldId id="267" r:id="rId16"/>
    <p:sldId id="272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dano\AppData\Local\Temp\Temp1_Results%20(3).zip\SurveySummary_0109201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03979376791804E-2"/>
          <c:y val="6.9341543062931096E-2"/>
          <c:w val="0.82608823791093922"/>
          <c:h val="0.60957654275773665"/>
        </c:manualLayout>
      </c:layout>
      <c:barChart>
        <c:barDir val="col"/>
        <c:grouping val="clustered"/>
        <c:varyColors val="0"/>
        <c:ser>
          <c:idx val="0"/>
          <c:order val="0"/>
          <c:tx>
            <c:v>Humanities (Literature, Languages, Art, Music, etc.)</c:v>
          </c:tx>
          <c:spPr>
            <a:solidFill>
              <a:schemeClr val="bg1">
                <a:lumMod val="95000"/>
              </a:schemeClr>
            </a:solidFill>
            <a:ln>
              <a:solidFill>
                <a:srgbClr val="000000"/>
              </a:solidFill>
            </a:ln>
          </c:spPr>
          <c:invertIfNegative val="0"/>
          <c:cat>
            <c:strLit>
              <c:ptCount val="9"/>
              <c:pt idx="0">
                <c:v>Finding/Refining a topic</c:v>
              </c:pt>
              <c:pt idx="1">
                <c:v>General Search Strategies (Boolean, Proximity, Subject vs. keyword, etc)</c:v>
              </c:pt>
              <c:pt idx="2">
                <c:v>Specific Search Tools (library catalog, databases, Google, etc)</c:v>
              </c:pt>
              <c:pt idx="3">
                <c:v>Finding/using primary sources</c:v>
              </c:pt>
              <c:pt idx="4">
                <c:v>Finding/using peer-reviewed sources</c:v>
              </c:pt>
              <c:pt idx="5">
                <c:v>Finding/using non-peer reviewed literature (opinion pieces, blogs, newspaper articles, etc)</c:v>
              </c:pt>
              <c:pt idx="6">
                <c:v>Finding/using original data or statistics</c:v>
              </c:pt>
              <c:pt idx="7">
                <c:v>Evaluating information</c:v>
              </c:pt>
              <c:pt idx="8">
                <c:v>Plagiarism/Academic integrity/citing sources</c:v>
              </c:pt>
            </c:strLit>
          </c:cat>
          <c:val>
            <c:numLit>
              <c:formatCode>General</c:formatCode>
              <c:ptCount val="9"/>
              <c:pt idx="0">
                <c:v>5.4099998474121094</c:v>
              </c:pt>
              <c:pt idx="1">
                <c:v>6.0700001716613814</c:v>
              </c:pt>
              <c:pt idx="2">
                <c:v>7.5100002288818359</c:v>
              </c:pt>
              <c:pt idx="3">
                <c:v>2.559999942779541</c:v>
              </c:pt>
              <c:pt idx="4">
                <c:v>6.309999942779541</c:v>
              </c:pt>
              <c:pt idx="5">
                <c:v>3.7400000095367432</c:v>
              </c:pt>
              <c:pt idx="6">
                <c:v>1.5700000524520874</c:v>
              </c:pt>
              <c:pt idx="7">
                <c:v>5.6700000762939355</c:v>
              </c:pt>
              <c:pt idx="8">
                <c:v>3.7000000476837211</c:v>
              </c:pt>
            </c:numLit>
          </c:val>
        </c:ser>
        <c:ser>
          <c:idx val="1"/>
          <c:order val="1"/>
          <c:tx>
            <c:v>Social Science (History, Political Science, Psychology, etc.)</c:v>
          </c:tx>
          <c:invertIfNegative val="0"/>
          <c:cat>
            <c:strLit>
              <c:ptCount val="9"/>
              <c:pt idx="0">
                <c:v>Finding/Refining a topic</c:v>
              </c:pt>
              <c:pt idx="1">
                <c:v>General Search Strategies (Boolean, Proximity, Subject vs. keyword, etc)</c:v>
              </c:pt>
              <c:pt idx="2">
                <c:v>Specific Search Tools (library catalog, databases, Google, etc)</c:v>
              </c:pt>
              <c:pt idx="3">
                <c:v>Finding/using primary sources</c:v>
              </c:pt>
              <c:pt idx="4">
                <c:v>Finding/using peer-reviewed sources</c:v>
              </c:pt>
              <c:pt idx="5">
                <c:v>Finding/using non-peer reviewed literature (opinion pieces, blogs, newspaper articles, etc)</c:v>
              </c:pt>
              <c:pt idx="6">
                <c:v>Finding/using original data or statistics</c:v>
              </c:pt>
              <c:pt idx="7">
                <c:v>Evaluating information</c:v>
              </c:pt>
              <c:pt idx="8">
                <c:v>Plagiarism/Academic integrity/citing sources</c:v>
              </c:pt>
            </c:strLit>
          </c:cat>
          <c:val>
            <c:numLit>
              <c:formatCode>General</c:formatCode>
              <c:ptCount val="9"/>
              <c:pt idx="0">
                <c:v>4.8499999046325879</c:v>
              </c:pt>
              <c:pt idx="1">
                <c:v>6.559999942779541</c:v>
              </c:pt>
              <c:pt idx="2">
                <c:v>7.5999999046325879</c:v>
              </c:pt>
              <c:pt idx="3">
                <c:v>3.369999885559082</c:v>
              </c:pt>
              <c:pt idx="4">
                <c:v>6.3400001525878906</c:v>
              </c:pt>
              <c:pt idx="5">
                <c:v>3.4900000095367427</c:v>
              </c:pt>
              <c:pt idx="6">
                <c:v>2.8499999046325684</c:v>
              </c:pt>
              <c:pt idx="7">
                <c:v>5.5</c:v>
              </c:pt>
              <c:pt idx="8">
                <c:v>4.809999942779541</c:v>
              </c:pt>
            </c:numLit>
          </c:val>
        </c:ser>
        <c:ser>
          <c:idx val="2"/>
          <c:order val="2"/>
          <c:tx>
            <c:v>Health Science</c:v>
          </c:tx>
          <c:spPr>
            <a:pattFill prst="pct20">
              <a:fgClr>
                <a:schemeClr val="tx1">
                  <a:lumMod val="95000"/>
                  <a:lumOff val="5000"/>
                </a:schemeClr>
              </a:fgClr>
              <a:bgClr>
                <a:schemeClr val="bg1"/>
              </a:bgClr>
            </a:pattFill>
          </c:spPr>
          <c:invertIfNegative val="0"/>
          <c:cat>
            <c:strLit>
              <c:ptCount val="9"/>
              <c:pt idx="0">
                <c:v>Finding/Refining a topic</c:v>
              </c:pt>
              <c:pt idx="1">
                <c:v>General Search Strategies (Boolean, Proximity, Subject vs. keyword, etc)</c:v>
              </c:pt>
              <c:pt idx="2">
                <c:v>Specific Search Tools (library catalog, databases, Google, etc)</c:v>
              </c:pt>
              <c:pt idx="3">
                <c:v>Finding/using primary sources</c:v>
              </c:pt>
              <c:pt idx="4">
                <c:v>Finding/using peer-reviewed sources</c:v>
              </c:pt>
              <c:pt idx="5">
                <c:v>Finding/using non-peer reviewed literature (opinion pieces, blogs, newspaper articles, etc)</c:v>
              </c:pt>
              <c:pt idx="6">
                <c:v>Finding/using original data or statistics</c:v>
              </c:pt>
              <c:pt idx="7">
                <c:v>Evaluating information</c:v>
              </c:pt>
              <c:pt idx="8">
                <c:v>Plagiarism/Academic integrity/citing sources</c:v>
              </c:pt>
            </c:strLit>
          </c:cat>
          <c:val>
            <c:numLit>
              <c:formatCode>General</c:formatCode>
              <c:ptCount val="9"/>
              <c:pt idx="0">
                <c:v>4.739999771118188</c:v>
              </c:pt>
              <c:pt idx="1">
                <c:v>6.8899998664855735</c:v>
              </c:pt>
              <c:pt idx="2">
                <c:v>8.3199996948242756</c:v>
              </c:pt>
              <c:pt idx="3">
                <c:v>3.1099998950958248</c:v>
              </c:pt>
              <c:pt idx="4">
                <c:v>6.1100001335144043</c:v>
              </c:pt>
              <c:pt idx="5">
                <c:v>1.6799999475479079</c:v>
              </c:pt>
              <c:pt idx="6">
                <c:v>2.9500000476837158</c:v>
              </c:pt>
              <c:pt idx="7">
                <c:v>5.4699997901916824</c:v>
              </c:pt>
              <c:pt idx="8">
                <c:v>4.2600002288818359</c:v>
              </c:pt>
            </c:numLit>
          </c:val>
        </c:ser>
        <c:ser>
          <c:idx val="3"/>
          <c:order val="3"/>
          <c:tx>
            <c:v>Natural/Physical Sciences</c:v>
          </c:tx>
          <c:invertIfNegative val="0"/>
          <c:cat>
            <c:strLit>
              <c:ptCount val="9"/>
              <c:pt idx="0">
                <c:v>Finding/Refining a topic</c:v>
              </c:pt>
              <c:pt idx="1">
                <c:v>General Search Strategies (Boolean, Proximity, Subject vs. keyword, etc)</c:v>
              </c:pt>
              <c:pt idx="2">
                <c:v>Specific Search Tools (library catalog, databases, Google, etc)</c:v>
              </c:pt>
              <c:pt idx="3">
                <c:v>Finding/using primary sources</c:v>
              </c:pt>
              <c:pt idx="4">
                <c:v>Finding/using peer-reviewed sources</c:v>
              </c:pt>
              <c:pt idx="5">
                <c:v>Finding/using non-peer reviewed literature (opinion pieces, blogs, newspaper articles, etc)</c:v>
              </c:pt>
              <c:pt idx="6">
                <c:v>Finding/using original data or statistics</c:v>
              </c:pt>
              <c:pt idx="7">
                <c:v>Evaluating information</c:v>
              </c:pt>
              <c:pt idx="8">
                <c:v>Plagiarism/Academic integrity/citing sources</c:v>
              </c:pt>
            </c:strLit>
          </c:cat>
          <c:val>
            <c:numLit>
              <c:formatCode>General</c:formatCode>
              <c:ptCount val="9"/>
              <c:pt idx="0">
                <c:v>4.5999999046325879</c:v>
              </c:pt>
              <c:pt idx="1">
                <c:v>6.1999998092651367</c:v>
              </c:pt>
              <c:pt idx="2">
                <c:v>8.0699996948242756</c:v>
              </c:pt>
              <c:pt idx="3">
                <c:v>3.309999942779541</c:v>
              </c:pt>
              <c:pt idx="4">
                <c:v>6.8000001907348882</c:v>
              </c:pt>
              <c:pt idx="5">
                <c:v>3.4000000953674316</c:v>
              </c:pt>
              <c:pt idx="6">
                <c:v>2.0699999332427979</c:v>
              </c:pt>
              <c:pt idx="7">
                <c:v>5.4000000953674334</c:v>
              </c:pt>
              <c:pt idx="8">
                <c:v>5.1999998092651367</c:v>
              </c:pt>
            </c:numLit>
          </c:val>
        </c:ser>
        <c:ser>
          <c:idx val="4"/>
          <c:order val="4"/>
          <c:tx>
            <c:v>Business/MBA</c:v>
          </c:tx>
          <c:spPr>
            <a:pattFill prst="ltHorz">
              <a:fgClr>
                <a:schemeClr val="tx1">
                  <a:lumMod val="95000"/>
                  <a:lumOff val="5000"/>
                </a:schemeClr>
              </a:fgClr>
              <a:bgClr>
                <a:schemeClr val="bg1"/>
              </a:bgClr>
            </a:pattFill>
          </c:spPr>
          <c:invertIfNegative val="0"/>
          <c:cat>
            <c:strLit>
              <c:ptCount val="9"/>
              <c:pt idx="0">
                <c:v>Finding/Refining a topic</c:v>
              </c:pt>
              <c:pt idx="1">
                <c:v>General Search Strategies (Boolean, Proximity, Subject vs. keyword, etc)</c:v>
              </c:pt>
              <c:pt idx="2">
                <c:v>Specific Search Tools (library catalog, databases, Google, etc)</c:v>
              </c:pt>
              <c:pt idx="3">
                <c:v>Finding/using primary sources</c:v>
              </c:pt>
              <c:pt idx="4">
                <c:v>Finding/using peer-reviewed sources</c:v>
              </c:pt>
              <c:pt idx="5">
                <c:v>Finding/using non-peer reviewed literature (opinion pieces, blogs, newspaper articles, etc)</c:v>
              </c:pt>
              <c:pt idx="6">
                <c:v>Finding/using original data or statistics</c:v>
              </c:pt>
              <c:pt idx="7">
                <c:v>Evaluating information</c:v>
              </c:pt>
              <c:pt idx="8">
                <c:v>Plagiarism/Academic integrity/citing sources</c:v>
              </c:pt>
            </c:strLit>
          </c:cat>
          <c:val>
            <c:numLit>
              <c:formatCode>General</c:formatCode>
              <c:ptCount val="9"/>
              <c:pt idx="0">
                <c:v>4.820000171661377</c:v>
              </c:pt>
              <c:pt idx="1">
                <c:v>5.25</c:v>
              </c:pt>
              <c:pt idx="2">
                <c:v>7.179999828338623</c:v>
              </c:pt>
              <c:pt idx="3">
                <c:v>3.9100000858306867</c:v>
              </c:pt>
              <c:pt idx="4">
                <c:v>6.179999828338623</c:v>
              </c:pt>
              <c:pt idx="5">
                <c:v>4.3600001335144043</c:v>
              </c:pt>
              <c:pt idx="6">
                <c:v>4.820000171661377</c:v>
              </c:pt>
              <c:pt idx="7">
                <c:v>6.179999828338623</c:v>
              </c:pt>
              <c:pt idx="8">
                <c:v>3.9100000858306867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947408"/>
        <c:axId val="258949088"/>
      </c:barChart>
      <c:lineChart>
        <c:grouping val="standard"/>
        <c:varyColors val="0"/>
        <c:ser>
          <c:idx val="5"/>
          <c:order val="5"/>
          <c:tx>
            <c:v>Rating Average</c:v>
          </c:tx>
          <c:cat>
            <c:strLit>
              <c:ptCount val="9"/>
              <c:pt idx="0">
                <c:v>Finding/Refining a topic</c:v>
              </c:pt>
              <c:pt idx="1">
                <c:v>General Search Strategies (Boolean, Proximity, Subject vs. keyword, etc)</c:v>
              </c:pt>
              <c:pt idx="2">
                <c:v>Specific Search Tools (library catalog, databases, Google, etc)</c:v>
              </c:pt>
              <c:pt idx="3">
                <c:v>Finding/using primary sources</c:v>
              </c:pt>
              <c:pt idx="4">
                <c:v>Finding/using peer-reviewed sources</c:v>
              </c:pt>
              <c:pt idx="5">
                <c:v>Finding/using non-peer reviewed literature (opinion pieces, blogs, newspaper articles, etc)</c:v>
              </c:pt>
              <c:pt idx="6">
                <c:v>Finding/using original data or statistics</c:v>
              </c:pt>
              <c:pt idx="7">
                <c:v>Evaluating information</c:v>
              </c:pt>
              <c:pt idx="8">
                <c:v>Plagiarism/Academic integrity/citing sources</c:v>
              </c:pt>
            </c:strLit>
          </c:cat>
          <c:val>
            <c:numLit>
              <c:formatCode>General</c:formatCode>
              <c:ptCount val="9"/>
              <c:pt idx="0">
                <c:v>4.9800000190734863</c:v>
              </c:pt>
              <c:pt idx="1">
                <c:v>6.320000171661377</c:v>
              </c:pt>
              <c:pt idx="2">
                <c:v>7.679999828338623</c:v>
              </c:pt>
              <c:pt idx="3">
                <c:v>3.130000114440918</c:v>
              </c:pt>
              <c:pt idx="4">
                <c:v>6.3400001525878906</c:v>
              </c:pt>
              <c:pt idx="5">
                <c:v>3.3900001049041628</c:v>
              </c:pt>
              <c:pt idx="6">
                <c:v>2.559999942779541</c:v>
              </c:pt>
              <c:pt idx="7">
                <c:v>5.5900001525878906</c:v>
              </c:pt>
              <c:pt idx="8">
                <c:v>4.380000114440918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8947408"/>
        <c:axId val="258949088"/>
      </c:lineChart>
      <c:catAx>
        <c:axId val="25894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 anchor="ctr" anchorCtr="1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58949088"/>
        <c:crosses val="autoZero"/>
        <c:auto val="0"/>
        <c:lblAlgn val="ctr"/>
        <c:lblOffset val="100"/>
        <c:tickMarkSkip val="1"/>
        <c:noMultiLvlLbl val="0"/>
      </c:catAx>
      <c:valAx>
        <c:axId val="258949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58947408"/>
        <c:crossesAt val="1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9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90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900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900"/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 sz="900"/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900"/>
            </a:pPr>
            <a:endParaRPr lang="en-US"/>
          </a:p>
        </c:txPr>
      </c:legendEntry>
      <c:layout>
        <c:manualLayout>
          <c:xMode val="edge"/>
          <c:yMode val="edge"/>
          <c:x val="0.87968804217269447"/>
          <c:y val="2.2454220838674242E-2"/>
          <c:w val="0.10843876506962055"/>
          <c:h val="0.8496388024171397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D4F98-C606-4D00-938A-0CE8FFB0441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AD7FC3-90D8-412E-B3E5-C839087C26F6}">
      <dgm:prSet phldrT="[Text]"/>
      <dgm:spPr/>
      <dgm:t>
        <a:bodyPr/>
        <a:lstStyle/>
        <a:p>
          <a:r>
            <a:rPr lang="en-US" dirty="0" smtClean="0"/>
            <a:t>Searching</a:t>
          </a:r>
          <a:endParaRPr lang="en-US" dirty="0"/>
        </a:p>
      </dgm:t>
    </dgm:pt>
    <dgm:pt modelId="{61027D68-B23B-4F05-8B9E-6918652E3982}" type="parTrans" cxnId="{0A3A99A2-DEAF-40A9-8A42-CD210850EE51}">
      <dgm:prSet/>
      <dgm:spPr/>
      <dgm:t>
        <a:bodyPr/>
        <a:lstStyle/>
        <a:p>
          <a:endParaRPr lang="en-US"/>
        </a:p>
      </dgm:t>
    </dgm:pt>
    <dgm:pt modelId="{04BDFA2B-1731-4FA3-8CC5-89888EEA57B8}" type="sibTrans" cxnId="{0A3A99A2-DEAF-40A9-8A42-CD210850EE51}">
      <dgm:prSet/>
      <dgm:spPr/>
      <dgm:t>
        <a:bodyPr/>
        <a:lstStyle/>
        <a:p>
          <a:endParaRPr lang="en-US"/>
        </a:p>
      </dgm:t>
    </dgm:pt>
    <dgm:pt modelId="{E0E34BD5-AD5F-4737-8692-EA09CD69890E}">
      <dgm:prSet phldrT="[Text]"/>
      <dgm:spPr/>
      <dgm:t>
        <a:bodyPr/>
        <a:lstStyle/>
        <a:p>
          <a:r>
            <a:rPr lang="en-US" dirty="0" smtClean="0"/>
            <a:t>Sources</a:t>
          </a:r>
          <a:endParaRPr lang="en-US" dirty="0"/>
        </a:p>
      </dgm:t>
    </dgm:pt>
    <dgm:pt modelId="{6B2BBA1C-0213-42A6-BD7E-08A9B919AA5D}" type="parTrans" cxnId="{59DC3F24-337D-4A59-A112-3B94C5B835A5}">
      <dgm:prSet/>
      <dgm:spPr/>
      <dgm:t>
        <a:bodyPr/>
        <a:lstStyle/>
        <a:p>
          <a:endParaRPr lang="en-US"/>
        </a:p>
      </dgm:t>
    </dgm:pt>
    <dgm:pt modelId="{F11D1768-E5B1-43CD-9A4D-663349EFB4EB}" type="sibTrans" cxnId="{59DC3F24-337D-4A59-A112-3B94C5B835A5}">
      <dgm:prSet/>
      <dgm:spPr/>
      <dgm:t>
        <a:bodyPr/>
        <a:lstStyle/>
        <a:p>
          <a:endParaRPr lang="en-US"/>
        </a:p>
      </dgm:t>
    </dgm:pt>
    <dgm:pt modelId="{40115F43-AF49-40F4-AFD3-7F22A6C10803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E5EF7DBE-D8EE-4033-BBC2-86182DD163A5}" type="parTrans" cxnId="{DB712F2C-F4A1-4049-8E34-82C04650962E}">
      <dgm:prSet/>
      <dgm:spPr/>
      <dgm:t>
        <a:bodyPr/>
        <a:lstStyle/>
        <a:p>
          <a:endParaRPr lang="en-US"/>
        </a:p>
      </dgm:t>
    </dgm:pt>
    <dgm:pt modelId="{6FFAE721-7D3C-4EF4-9CE8-3F022E6A2063}" type="sibTrans" cxnId="{DB712F2C-F4A1-4049-8E34-82C04650962E}">
      <dgm:prSet/>
      <dgm:spPr/>
      <dgm:t>
        <a:bodyPr/>
        <a:lstStyle/>
        <a:p>
          <a:endParaRPr lang="en-US"/>
        </a:p>
      </dgm:t>
    </dgm:pt>
    <dgm:pt modelId="{D03F59EF-EC44-469A-A8C2-35B164F2436E}" type="pres">
      <dgm:prSet presAssocID="{6CDD4F98-C606-4D00-938A-0CE8FFB044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11657E-D1E9-4D2E-BA84-01A17ADF759D}" type="pres">
      <dgm:prSet presAssocID="{1BAD7FC3-90D8-412E-B3E5-C839087C26F6}" presName="composite" presStyleCnt="0"/>
      <dgm:spPr/>
    </dgm:pt>
    <dgm:pt modelId="{9FC59A8E-3234-4303-9E2E-937A8EE3C490}" type="pres">
      <dgm:prSet presAssocID="{1BAD7FC3-90D8-412E-B3E5-C839087C26F6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04E23-FB38-459B-A324-A2AC3AD35709}" type="pres">
      <dgm:prSet presAssocID="{1BAD7FC3-90D8-412E-B3E5-C839087C26F6}" presName="rect2" presStyleLbl="fgImgPlace1" presStyleIdx="0" presStyleCnt="3" custScaleX="228797" custScaleY="125235" custLinFactNeighborX="-60118" custLinFactNeighborY="49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99C370F-0445-4968-8E59-3790803882D9}" type="pres">
      <dgm:prSet presAssocID="{04BDFA2B-1731-4FA3-8CC5-89888EEA57B8}" presName="sibTrans" presStyleCnt="0"/>
      <dgm:spPr/>
    </dgm:pt>
    <dgm:pt modelId="{55F51CE6-F967-4029-B733-2A48B9306FBD}" type="pres">
      <dgm:prSet presAssocID="{E0E34BD5-AD5F-4737-8692-EA09CD69890E}" presName="composite" presStyleCnt="0"/>
      <dgm:spPr/>
    </dgm:pt>
    <dgm:pt modelId="{ACC5F751-5651-4A32-8DDA-8A6256B0CB56}" type="pres">
      <dgm:prSet presAssocID="{E0E34BD5-AD5F-4737-8692-EA09CD69890E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6FD08-C403-41BC-94C9-DA0635EBDFA8}" type="pres">
      <dgm:prSet presAssocID="{E0E34BD5-AD5F-4737-8692-EA09CD69890E}" presName="rect2" presStyleLbl="fgImgPlace1" presStyleIdx="1" presStyleCnt="3" custScaleX="194253" custScaleY="136758" custLinFactNeighborX="-83948" custLinFactNeighborY="153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D77F5FC-2794-4726-99B2-0CC0990F9439}" type="pres">
      <dgm:prSet presAssocID="{F11D1768-E5B1-43CD-9A4D-663349EFB4EB}" presName="sibTrans" presStyleCnt="0"/>
      <dgm:spPr/>
    </dgm:pt>
    <dgm:pt modelId="{84B762AD-4DB7-48ED-AB2C-C615828F59BE}" type="pres">
      <dgm:prSet presAssocID="{40115F43-AF49-40F4-AFD3-7F22A6C10803}" presName="composite" presStyleCnt="0"/>
      <dgm:spPr/>
    </dgm:pt>
    <dgm:pt modelId="{44745A18-CCD6-4079-AF9A-51F53E395DC6}" type="pres">
      <dgm:prSet presAssocID="{40115F43-AF49-40F4-AFD3-7F22A6C10803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894B0-F4AC-4C6A-8B30-CD2CEE230A93}" type="pres">
      <dgm:prSet presAssocID="{40115F43-AF49-40F4-AFD3-7F22A6C10803}" presName="rect2" presStyleLbl="fgImgPlace1" presStyleIdx="2" presStyleCnt="3" custScaleX="193335" custScaleY="135251" custLinFactNeighborX="-73704" custLinFactNeighborY="49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0A3A99A2-DEAF-40A9-8A42-CD210850EE51}" srcId="{6CDD4F98-C606-4D00-938A-0CE8FFB04416}" destId="{1BAD7FC3-90D8-412E-B3E5-C839087C26F6}" srcOrd="0" destOrd="0" parTransId="{61027D68-B23B-4F05-8B9E-6918652E3982}" sibTransId="{04BDFA2B-1731-4FA3-8CC5-89888EEA57B8}"/>
    <dgm:cxn modelId="{1B4C443C-CDA9-47FE-A323-82651D9C6864}" type="presOf" srcId="{6CDD4F98-C606-4D00-938A-0CE8FFB04416}" destId="{D03F59EF-EC44-469A-A8C2-35B164F2436E}" srcOrd="0" destOrd="0" presId="urn:microsoft.com/office/officeart/2008/layout/PictureStrips"/>
    <dgm:cxn modelId="{8AB66078-4A77-40C6-A716-2CDF1E0EA2E4}" type="presOf" srcId="{40115F43-AF49-40F4-AFD3-7F22A6C10803}" destId="{44745A18-CCD6-4079-AF9A-51F53E395DC6}" srcOrd="0" destOrd="0" presId="urn:microsoft.com/office/officeart/2008/layout/PictureStrips"/>
    <dgm:cxn modelId="{DB712F2C-F4A1-4049-8E34-82C04650962E}" srcId="{6CDD4F98-C606-4D00-938A-0CE8FFB04416}" destId="{40115F43-AF49-40F4-AFD3-7F22A6C10803}" srcOrd="2" destOrd="0" parTransId="{E5EF7DBE-D8EE-4033-BBC2-86182DD163A5}" sibTransId="{6FFAE721-7D3C-4EF4-9CE8-3F022E6A2063}"/>
    <dgm:cxn modelId="{AF0082BA-B37F-457B-AB67-7FDB26D26DD1}" type="presOf" srcId="{E0E34BD5-AD5F-4737-8692-EA09CD69890E}" destId="{ACC5F751-5651-4A32-8DDA-8A6256B0CB56}" srcOrd="0" destOrd="0" presId="urn:microsoft.com/office/officeart/2008/layout/PictureStrips"/>
    <dgm:cxn modelId="{59DC3F24-337D-4A59-A112-3B94C5B835A5}" srcId="{6CDD4F98-C606-4D00-938A-0CE8FFB04416}" destId="{E0E34BD5-AD5F-4737-8692-EA09CD69890E}" srcOrd="1" destOrd="0" parTransId="{6B2BBA1C-0213-42A6-BD7E-08A9B919AA5D}" sibTransId="{F11D1768-E5B1-43CD-9A4D-663349EFB4EB}"/>
    <dgm:cxn modelId="{2E9CB63B-C141-43F8-B67D-C458E759DCFC}" type="presOf" srcId="{1BAD7FC3-90D8-412E-B3E5-C839087C26F6}" destId="{9FC59A8E-3234-4303-9E2E-937A8EE3C490}" srcOrd="0" destOrd="0" presId="urn:microsoft.com/office/officeart/2008/layout/PictureStrips"/>
    <dgm:cxn modelId="{C023F7D5-9C31-4EE5-8757-47D4F3677677}" type="presParOf" srcId="{D03F59EF-EC44-469A-A8C2-35B164F2436E}" destId="{1811657E-D1E9-4D2E-BA84-01A17ADF759D}" srcOrd="0" destOrd="0" presId="urn:microsoft.com/office/officeart/2008/layout/PictureStrips"/>
    <dgm:cxn modelId="{A12F8A02-A5A6-440D-BD50-395CD178F1F6}" type="presParOf" srcId="{1811657E-D1E9-4D2E-BA84-01A17ADF759D}" destId="{9FC59A8E-3234-4303-9E2E-937A8EE3C490}" srcOrd="0" destOrd="0" presId="urn:microsoft.com/office/officeart/2008/layout/PictureStrips"/>
    <dgm:cxn modelId="{7B2F2A26-4AEF-4B71-9E5B-A36B24EF3486}" type="presParOf" srcId="{1811657E-D1E9-4D2E-BA84-01A17ADF759D}" destId="{6ED04E23-FB38-459B-A324-A2AC3AD35709}" srcOrd="1" destOrd="0" presId="urn:microsoft.com/office/officeart/2008/layout/PictureStrips"/>
    <dgm:cxn modelId="{42B18FC0-0800-44F7-A11F-D395CBCE1B23}" type="presParOf" srcId="{D03F59EF-EC44-469A-A8C2-35B164F2436E}" destId="{399C370F-0445-4968-8E59-3790803882D9}" srcOrd="1" destOrd="0" presId="urn:microsoft.com/office/officeart/2008/layout/PictureStrips"/>
    <dgm:cxn modelId="{ECAFC8D6-2969-4F92-8B82-163DFC576ACD}" type="presParOf" srcId="{D03F59EF-EC44-469A-A8C2-35B164F2436E}" destId="{55F51CE6-F967-4029-B733-2A48B9306FBD}" srcOrd="2" destOrd="0" presId="urn:microsoft.com/office/officeart/2008/layout/PictureStrips"/>
    <dgm:cxn modelId="{9B7DEC7F-2A51-48FB-A310-D81BB6D281F2}" type="presParOf" srcId="{55F51CE6-F967-4029-B733-2A48B9306FBD}" destId="{ACC5F751-5651-4A32-8DDA-8A6256B0CB56}" srcOrd="0" destOrd="0" presId="urn:microsoft.com/office/officeart/2008/layout/PictureStrips"/>
    <dgm:cxn modelId="{8B147DB4-49ED-4DA6-BFB9-7BC1DC2B1B9A}" type="presParOf" srcId="{55F51CE6-F967-4029-B733-2A48B9306FBD}" destId="{9A26FD08-C403-41BC-94C9-DA0635EBDFA8}" srcOrd="1" destOrd="0" presId="urn:microsoft.com/office/officeart/2008/layout/PictureStrips"/>
    <dgm:cxn modelId="{D746238A-A023-470B-80BD-462C6DE7A943}" type="presParOf" srcId="{D03F59EF-EC44-469A-A8C2-35B164F2436E}" destId="{DD77F5FC-2794-4726-99B2-0CC0990F9439}" srcOrd="3" destOrd="0" presId="urn:microsoft.com/office/officeart/2008/layout/PictureStrips"/>
    <dgm:cxn modelId="{D3EA2407-23DA-4009-AE4B-FF9CF87065BD}" type="presParOf" srcId="{D03F59EF-EC44-469A-A8C2-35B164F2436E}" destId="{84B762AD-4DB7-48ED-AB2C-C615828F59BE}" srcOrd="4" destOrd="0" presId="urn:microsoft.com/office/officeart/2008/layout/PictureStrips"/>
    <dgm:cxn modelId="{F5A36E75-F5B8-47BD-8F3D-6959E1ED0FDC}" type="presParOf" srcId="{84B762AD-4DB7-48ED-AB2C-C615828F59BE}" destId="{44745A18-CCD6-4079-AF9A-51F53E395DC6}" srcOrd="0" destOrd="0" presId="urn:microsoft.com/office/officeart/2008/layout/PictureStrips"/>
    <dgm:cxn modelId="{7A26071B-EFB8-45C9-8D35-3C2B7631A848}" type="presParOf" srcId="{84B762AD-4DB7-48ED-AB2C-C615828F59BE}" destId="{359894B0-F4AC-4C6A-8B30-CD2CEE230A9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59A8E-3234-4303-9E2E-937A8EE3C490}">
      <dsp:nvSpPr>
        <dsp:cNvPr id="0" name=""/>
        <dsp:cNvSpPr/>
      </dsp:nvSpPr>
      <dsp:spPr>
        <a:xfrm>
          <a:off x="1334775" y="498303"/>
          <a:ext cx="3352633" cy="10476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41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Searching</a:t>
          </a:r>
          <a:endParaRPr lang="en-US" sz="4000" kern="1200" dirty="0"/>
        </a:p>
      </dsp:txBody>
      <dsp:txXfrm>
        <a:off x="1334775" y="498303"/>
        <a:ext cx="3352633" cy="1047697"/>
      </dsp:txXfrm>
    </dsp:sp>
    <dsp:sp modelId="{6ED04E23-FB38-459B-A324-A2AC3AD35709}">
      <dsp:nvSpPr>
        <dsp:cNvPr id="0" name=""/>
        <dsp:cNvSpPr/>
      </dsp:nvSpPr>
      <dsp:spPr>
        <a:xfrm>
          <a:off x="281892" y="213600"/>
          <a:ext cx="1677970" cy="137768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5F751-5651-4A32-8DDA-8A6256B0CB56}">
      <dsp:nvSpPr>
        <dsp:cNvPr id="0" name=""/>
        <dsp:cNvSpPr/>
      </dsp:nvSpPr>
      <dsp:spPr>
        <a:xfrm>
          <a:off x="1271440" y="2059276"/>
          <a:ext cx="3352633" cy="10476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41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Sources</a:t>
          </a:r>
          <a:endParaRPr lang="en-US" sz="4000" kern="1200" dirty="0"/>
        </a:p>
      </dsp:txBody>
      <dsp:txXfrm>
        <a:off x="1271440" y="2059276"/>
        <a:ext cx="3352633" cy="1047697"/>
      </dsp:txXfrm>
    </dsp:sp>
    <dsp:sp modelId="{9A26FD08-C403-41BC-94C9-DA0635EBDFA8}">
      <dsp:nvSpPr>
        <dsp:cNvPr id="0" name=""/>
        <dsp:cNvSpPr/>
      </dsp:nvSpPr>
      <dsp:spPr>
        <a:xfrm>
          <a:off x="170461" y="1722600"/>
          <a:ext cx="1424629" cy="150445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45A18-CCD6-4079-AF9A-51F53E395DC6}">
      <dsp:nvSpPr>
        <dsp:cNvPr id="0" name=""/>
        <dsp:cNvSpPr/>
      </dsp:nvSpPr>
      <dsp:spPr>
        <a:xfrm>
          <a:off x="1269756" y="3675341"/>
          <a:ext cx="3352633" cy="10476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41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Evaluation</a:t>
          </a:r>
          <a:endParaRPr lang="en-US" sz="4000" kern="1200" dirty="0"/>
        </a:p>
      </dsp:txBody>
      <dsp:txXfrm>
        <a:off x="1269756" y="3675341"/>
        <a:ext cx="3352633" cy="1047697"/>
      </dsp:txXfrm>
    </dsp:sp>
    <dsp:sp modelId="{359894B0-F4AC-4C6A-8B30-CD2CEE230A93}">
      <dsp:nvSpPr>
        <dsp:cNvPr id="0" name=""/>
        <dsp:cNvSpPr/>
      </dsp:nvSpPr>
      <dsp:spPr>
        <a:xfrm>
          <a:off x="247273" y="3335558"/>
          <a:ext cx="1417896" cy="148787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AADB0-EBB1-426B-91F0-70BE1C06BB78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D5DAB-165D-4BFF-B5EC-55F07A2F9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0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Culture: values, understandings, assumptions held in common, guide decision making and behavior</a:t>
            </a:r>
          </a:p>
          <a:p>
            <a:r>
              <a:rPr lang="en-US" dirty="0" smtClean="0"/>
              <a:t>Institutional and Organizational Culture</a:t>
            </a:r>
          </a:p>
          <a:p>
            <a:r>
              <a:rPr lang="en-US" dirty="0" smtClean="0"/>
              <a:t>Faculty vs. Administration vs. Librarians vs. Students</a:t>
            </a:r>
          </a:p>
          <a:p>
            <a:r>
              <a:rPr lang="en-US" dirty="0" smtClean="0"/>
              <a:t>Inter- and Intra departmental/discipline cultures</a:t>
            </a:r>
          </a:p>
          <a:p>
            <a:r>
              <a:rPr lang="en-US" dirty="0" smtClean="0"/>
              <a:t>Why is this so important?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D5DAB-165D-4BFF-B5EC-55F07A2F934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48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D5DAB-165D-4BFF-B5EC-55F07A2F93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5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Recognize and acknowledge discipline differences among faculty- some disciplines more interested/responsive</a:t>
            </a:r>
          </a:p>
          <a:p>
            <a:r>
              <a:rPr lang="en-US" dirty="0" smtClean="0"/>
              <a:t>But also comes down to the individuals</a:t>
            </a:r>
          </a:p>
          <a:p>
            <a:endParaRPr lang="en-US" dirty="0" smtClean="0"/>
          </a:p>
          <a:p>
            <a:r>
              <a:rPr lang="en-US" dirty="0" smtClean="0"/>
              <a:t>But how do we vary our instruction?</a:t>
            </a:r>
          </a:p>
          <a:p>
            <a:r>
              <a:rPr lang="en-US" dirty="0" smtClean="0"/>
              <a:t>Adapt to course or assignment:   Mostly through</a:t>
            </a:r>
            <a:endParaRPr lang="en-US" dirty="0"/>
          </a:p>
          <a:p>
            <a:r>
              <a:rPr lang="en-US" dirty="0" smtClean="0"/>
              <a:t>Subject-specific databases</a:t>
            </a:r>
            <a:endParaRPr lang="en-US" dirty="0"/>
          </a:p>
          <a:p>
            <a:r>
              <a:rPr lang="en-US" dirty="0" smtClean="0"/>
              <a:t>Focus is heavily on searching and sources (esp. articles/peer –review)</a:t>
            </a:r>
          </a:p>
          <a:p>
            <a:endParaRPr lang="en-US" dirty="0"/>
          </a:p>
          <a:p>
            <a:r>
              <a:rPr lang="en-US" dirty="0" smtClean="0"/>
              <a:t>Minimal variation in how we reach out to faculty:</a:t>
            </a:r>
            <a:br>
              <a:rPr lang="en-US" dirty="0" smtClean="0"/>
            </a:br>
            <a:r>
              <a:rPr lang="en-US" dirty="0" smtClean="0"/>
              <a:t>I treat all faculty equally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D5DAB-165D-4BFF-B5EC-55F07A2F93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1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D5DAB-165D-4BFF-B5EC-55F07A2F934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26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steps can we take to improve communications?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Understand faculty’s respect for us (change the narrative!)</a:t>
            </a:r>
          </a:p>
          <a:p>
            <a:endParaRPr lang="en-US" dirty="0"/>
          </a:p>
          <a:p>
            <a:r>
              <a:rPr lang="en-US" dirty="0" smtClean="0"/>
              <a:t>Talk to them in their own language</a:t>
            </a:r>
          </a:p>
          <a:p>
            <a:endParaRPr lang="en-US" dirty="0"/>
          </a:p>
          <a:p>
            <a:r>
              <a:rPr lang="en-US" dirty="0" smtClean="0"/>
              <a:t>Target faculty more </a:t>
            </a:r>
            <a:r>
              <a:rPr lang="en-US" smtClean="0"/>
              <a:t>than students?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D5DAB-165D-4BFF-B5EC-55F07A2F93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70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6AB9-E464-41D4-B038-03FAAE9BECE4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5AA2AC-561C-46D6-8645-13F8A951C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6AB9-E464-41D4-B038-03FAAE9BECE4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A2AC-561C-46D6-8645-13F8A951C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25AA2AC-561C-46D6-8645-13F8A951C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6AB9-E464-41D4-B038-03FAAE9BECE4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6AB9-E464-41D4-B038-03FAAE9BECE4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25AA2AC-561C-46D6-8645-13F8A951C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6AB9-E464-41D4-B038-03FAAE9BECE4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5AA2AC-561C-46D6-8645-13F8A951C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5956AB9-E464-41D4-B038-03FAAE9BECE4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A2AC-561C-46D6-8645-13F8A951C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6AB9-E464-41D4-B038-03FAAE9BECE4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25AA2AC-561C-46D6-8645-13F8A951C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6AB9-E464-41D4-B038-03FAAE9BECE4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25AA2AC-561C-46D6-8645-13F8A951C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6AB9-E464-41D4-B038-03FAAE9BECE4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5AA2AC-561C-46D6-8645-13F8A951C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5AA2AC-561C-46D6-8645-13F8A951C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6AB9-E464-41D4-B038-03FAAE9BECE4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25AA2AC-561C-46D6-8645-13F8A951C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5956AB9-E464-41D4-B038-03FAAE9BECE4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5956AB9-E464-41D4-B038-03FAAE9BECE4}" type="datetimeFigureOut">
              <a:rPr lang="en-US" smtClean="0"/>
              <a:pPr/>
              <a:t>3/23/2014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25AA2AC-561C-46D6-8645-13F8A951C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hyperlink" Target="http://acreelman.blogspot.com/2014/03/only-connect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evolution689.deviantart.com/art/Googie-Google-217276500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://pixabay.com/en/search-to-find-magnifying-glass-276746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667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What they want, and what we can do about it</a:t>
            </a:r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Faculty Perspectives on Information Literacy</a:t>
            </a:r>
            <a:endParaRPr lang="en-US" sz="31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5177135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Laura Saunders</a:t>
            </a:r>
          </a:p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NERCOMP 2014</a:t>
            </a:r>
          </a:p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Providence, RI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990600"/>
            <a:ext cx="2819400" cy="525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more </a:t>
            </a: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 </a:t>
            </a:r>
            <a:r>
              <a:rPr lang="en-US" sz="3600" dirty="0" smtClean="0"/>
              <a:t>is available, the </a:t>
            </a:r>
            <a:r>
              <a:rPr 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less</a:t>
            </a:r>
            <a:r>
              <a:rPr lang="en-US" sz="3600" dirty="0" smtClean="0"/>
              <a:t> students seem to use it</a:t>
            </a:r>
            <a:endParaRPr lang="en-US" sz="3600" dirty="0"/>
          </a:p>
        </p:txBody>
      </p:sp>
      <p:pic>
        <p:nvPicPr>
          <p:cNvPr id="5122" name="Picture 2" descr="http://farm4.staticflickr.com/3707/10656812015_0c8e031b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400800"/>
            <a:ext cx="807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Image from http://www.flickr.com/photos/95269083@N00/10656812015/sizes/m/in/photostream/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Disciplinary Differences: Sources &amp; Evaluation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7624" y="9715500"/>
            <a:ext cx="259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Images from:1) http://en.wikipedia.org/wiki/Project_4.1 2) http://www.texample.net/tikz/examples/scientific-interactions/</a:t>
            </a:r>
          </a:p>
        </p:txBody>
      </p:sp>
      <p:pic>
        <p:nvPicPr>
          <p:cNvPr id="6148" name="Picture 4" descr="http://upload.wikimedia.org/wikipedia/commons/0/0b/Project_4.1_final_report_cover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4057"/>
            <a:ext cx="2057400" cy="303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texample.net/media/tikz/examples/PNG/scientific-interac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0" y="4408435"/>
            <a:ext cx="2472223" cy="21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farm1.staticflickr.com/31/54644197_ec7f028b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424" y="1415194"/>
            <a:ext cx="26162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upload.wikimedia.org/wikipedia/commons/thumb/4/41/Vincent_Willem_van_Gogh_082.jpg/191px-Vincent_Willem_van_Gogh_0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349" y="3656702"/>
            <a:ext cx="18192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upload.wikimedia.org/wikipedia/commons/c/c6/Newspaper_New_Zeala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11" y="1759619"/>
            <a:ext cx="297252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upload.wikimedia.org/wikipedia/commons/thumb/d/d6/Timeless_Books.jpg/320px-Timeless_Book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74" y="4236211"/>
            <a:ext cx="30480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Challenges &amp; Opportunities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Librarian Perspectives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Accommodate?</a:t>
            </a:r>
            <a:endParaRPr lang="en-US" dirty="0"/>
          </a:p>
        </p:txBody>
      </p:sp>
      <p:pic>
        <p:nvPicPr>
          <p:cNvPr id="7170" name="Picture 2" descr="connected. by Cast a Line, on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447800"/>
            <a:ext cx="3657600" cy="282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6477000"/>
            <a:ext cx="739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Image from </a:t>
            </a:r>
            <a:r>
              <a:rPr lang="en-US" sz="900" dirty="0">
                <a:hlinkClick r:id="rId4"/>
              </a:rPr>
              <a:t>http://</a:t>
            </a:r>
            <a:r>
              <a:rPr lang="en-US" sz="900" dirty="0" smtClean="0">
                <a:hlinkClick r:id="rId4"/>
              </a:rPr>
              <a:t>acreelman.blogspot.com/2014/03/only-connect.html</a:t>
            </a:r>
            <a:r>
              <a:rPr lang="en-US" sz="900" dirty="0"/>
              <a:t>; Image from http://www.flickr.com/photos/redvers/532076662/</a:t>
            </a:r>
          </a:p>
        </p:txBody>
      </p:sp>
      <p:pic>
        <p:nvPicPr>
          <p:cNvPr id="7172" name="Picture 4" descr="http://farm2.staticflickr.com/1208/532076662_e80dbd8ec1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719" y="3010898"/>
            <a:ext cx="4538726" cy="340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304800"/>
          <a:ext cx="89916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experts say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Collaboration is key</a:t>
            </a:r>
          </a:p>
          <a:p>
            <a:r>
              <a:rPr lang="en-US" dirty="0" smtClean="0"/>
              <a:t>Move past search and retrieval</a:t>
            </a:r>
          </a:p>
          <a:p>
            <a:pPr lvl="1"/>
            <a:r>
              <a:rPr lang="en-US" dirty="0" smtClean="0"/>
              <a:t>Threshold concepts</a:t>
            </a:r>
          </a:p>
          <a:p>
            <a:r>
              <a:rPr lang="en-US" dirty="0" smtClean="0"/>
              <a:t>Define and demonstrate relevance</a:t>
            </a:r>
          </a:p>
          <a:p>
            <a:r>
              <a:rPr lang="en-US" dirty="0" smtClean="0"/>
              <a:t>Importance of assessment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role of the 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librarian</a:t>
            </a:r>
            <a:r>
              <a:rPr lang="en-US" sz="4000" dirty="0" smtClean="0"/>
              <a:t> is to turn 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students</a:t>
            </a:r>
            <a:r>
              <a:rPr lang="en-US" sz="4000" dirty="0" smtClean="0"/>
              <a:t> into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skeptics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477000"/>
            <a:ext cx="76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Image from http://pixabay.com/en/magnifying-glass-bible-bibliology-162887/</a:t>
            </a:r>
          </a:p>
        </p:txBody>
      </p:sp>
      <p:pic>
        <p:nvPicPr>
          <p:cNvPr id="2052" name="Picture 4" descr="Magnifying Glass, Bible, Bibliology, The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Librarians and Languages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221" y="6400800"/>
            <a:ext cx="762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Image fromhttp://www.flickr.com/photos/53370644@N06/4976497160/</a:t>
            </a:r>
          </a:p>
        </p:txBody>
      </p:sp>
      <p:pic>
        <p:nvPicPr>
          <p:cNvPr id="1026" name="Picture 2" descr="http://farm5.staticflickr.com/4091/4976497160_026165c6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02" y="1981200"/>
            <a:ext cx="4762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Literacy: What and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Wide recognition of importance of IL</a:t>
            </a:r>
          </a:p>
          <a:p>
            <a:r>
              <a:rPr lang="en-US" dirty="0" smtClean="0"/>
              <a:t>Relevance</a:t>
            </a:r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Integration</a:t>
            </a:r>
          </a:p>
          <a:p>
            <a:r>
              <a:rPr lang="en-US" dirty="0" smtClean="0"/>
              <a:t>Mission alignment</a:t>
            </a:r>
          </a:p>
          <a:p>
            <a:r>
              <a:rPr lang="en-US" dirty="0" smtClean="0"/>
              <a:t>Stakeholders</a:t>
            </a:r>
            <a:endParaRPr lang="en-US" dirty="0"/>
          </a:p>
        </p:txBody>
      </p:sp>
      <p:pic>
        <p:nvPicPr>
          <p:cNvPr id="1028" name="Picture 4" descr="Crossing Paths by .Bala, on Flic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47625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64008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Image from http://www.speedofcreativity.org/2014/01/14/you-must-watch-this-we-need-educational-change-but-not-high-stakes-accountability/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Literacy: The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One shot courses</a:t>
            </a:r>
          </a:p>
          <a:p>
            <a:r>
              <a:rPr lang="en-US" dirty="0" smtClean="0"/>
              <a:t>General education</a:t>
            </a:r>
          </a:p>
          <a:p>
            <a:r>
              <a:rPr lang="en-US" dirty="0" smtClean="0"/>
              <a:t>Lack of assessment</a:t>
            </a:r>
            <a:endParaRPr lang="en-US" dirty="0"/>
          </a:p>
        </p:txBody>
      </p:sp>
      <p:pic>
        <p:nvPicPr>
          <p:cNvPr id="8194" name="Picture 2" descr="http://upload.wikimedia.org/wikipedia/commons/2/23/Giant_snowball_Oxf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1701">
            <a:off x="4392685" y="2898210"/>
            <a:ext cx="3719808" cy="24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400800"/>
            <a:ext cx="754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Image from http://upload.wikimedia.org/wikipedia/commons/2/23/Giant_snowball_Oxford.jpg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barriers?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hains, Lock, Doors, Protection, Closed, Barrier, 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12" y="1668399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400800"/>
            <a:ext cx="807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Image from http://pixabay.com/en/chains-lock-doors-protection-23041/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Similarities &amp; Differences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Perspectives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“I can’t think of 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anything </a:t>
            </a:r>
            <a:r>
              <a:rPr lang="en-US" sz="2200" dirty="0" smtClean="0"/>
              <a:t>you can do in the world today that you can do without this… no task that doesn’t involve </a:t>
            </a:r>
            <a:r>
              <a:rPr lang="en-US" sz="2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information</a:t>
            </a:r>
            <a:r>
              <a:rPr lang="en-US" sz="2200" dirty="0" smtClean="0"/>
              <a:t>. 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Every person </a:t>
            </a:r>
            <a:r>
              <a:rPr lang="en-US" sz="2200" dirty="0" smtClean="0"/>
              <a:t>in the world today at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every level </a:t>
            </a:r>
            <a:r>
              <a:rPr lang="en-US" sz="2200" dirty="0" smtClean="0"/>
              <a:t>needs it.” </a:t>
            </a:r>
            <a:endParaRPr lang="en-US" sz="2200" dirty="0"/>
          </a:p>
        </p:txBody>
      </p:sp>
      <p:pic>
        <p:nvPicPr>
          <p:cNvPr id="3074" name="Picture 2" descr="http://farm4.staticflickr.com/3502/3187207970_7dd7c42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640080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Image from http://www.flickr.com/photos/heathbrandon/3187207970/sizes/m/in/photostream/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Perspectives: Common Concerns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34061596"/>
              </p:ext>
            </p:extLst>
          </p:nvPr>
        </p:nvGraphicFramePr>
        <p:xfrm>
          <a:off x="1143000" y="1527048"/>
          <a:ext cx="5410200" cy="5026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6477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Image from </a:t>
            </a:r>
            <a:r>
              <a:rPr lang="en-US" sz="900" dirty="0">
                <a:hlinkClick r:id="rId7"/>
              </a:rPr>
              <a:t>http://pixabay.com/en/search-to-find-magnifying-glass-276746</a:t>
            </a:r>
            <a:r>
              <a:rPr lang="en-US" sz="900" dirty="0" smtClean="0">
                <a:hlinkClick r:id="rId7"/>
              </a:rPr>
              <a:t>/</a:t>
            </a:r>
            <a:r>
              <a:rPr lang="en-US" sz="900" dirty="0" smtClean="0"/>
              <a:t>;  </a:t>
            </a:r>
            <a:r>
              <a:rPr lang="en-US" sz="900" dirty="0">
                <a:hlinkClick r:id="rId8"/>
              </a:rPr>
              <a:t>http://</a:t>
            </a:r>
            <a:r>
              <a:rPr lang="en-US" sz="900" dirty="0" smtClean="0">
                <a:hlinkClick r:id="rId8"/>
              </a:rPr>
              <a:t>revolution689.deviantart.com/art/Googie-Google-217276500</a:t>
            </a:r>
            <a:r>
              <a:rPr lang="en-US" sz="900" dirty="0"/>
              <a:t>; http://openclipart.org/detail/544/balance-scale-by-gerald_g</a:t>
            </a:r>
          </a:p>
        </p:txBody>
      </p:sp>
    </p:spTree>
    <p:extLst>
      <p:ext uri="{BB962C8B-B14F-4D97-AF65-F5344CB8AC3E}">
        <p14:creationId xmlns:p14="http://schemas.microsoft.com/office/powerpoint/2010/main" val="70502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idea of </a:t>
            </a:r>
            <a:r>
              <a:rPr lang="en-US" sz="4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digital natives </a:t>
            </a:r>
            <a:r>
              <a:rPr lang="en-US" sz="4000" dirty="0" smtClean="0"/>
              <a:t>is such a 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lie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http://farm9.staticflickr.com/8098/8553473662_c3b879e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0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6477000"/>
            <a:ext cx="754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Image from http://www.flickr.com/photos/dumfstar/8553473662/sizes/m/in/photostream/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</a:t>
            </a: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art </a:t>
            </a:r>
            <a:r>
              <a:rPr lang="en-US" sz="4400" dirty="0" smtClean="0"/>
              <a:t>of thinking like a 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</a:rPr>
              <a:t>cataloger </a:t>
            </a:r>
            <a:r>
              <a:rPr lang="en-US" sz="4400" dirty="0" smtClean="0"/>
              <a:t>is </a:t>
            </a:r>
            <a:r>
              <a:rPr lang="en-US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lost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File:Schlagwortkata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24758"/>
            <a:ext cx="4714240" cy="39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477000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Image from http://en.wikipedia.org/wiki/File:Schlagwortkatalog.jpg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1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3116</TotalTime>
  <Words>397</Words>
  <Application>Microsoft Office PowerPoint</Application>
  <PresentationFormat>On-screen Show (4:3)</PresentationFormat>
  <Paragraphs>78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Georgia</vt:lpstr>
      <vt:lpstr>Wingdings</vt:lpstr>
      <vt:lpstr>Wingdings 2</vt:lpstr>
      <vt:lpstr>Civic</vt:lpstr>
      <vt:lpstr>Faculty Perspectives on Information Literacy</vt:lpstr>
      <vt:lpstr>Information Literacy: What and Why</vt:lpstr>
      <vt:lpstr>Information Literacy: The Reality</vt:lpstr>
      <vt:lpstr>What are the barriers?</vt:lpstr>
      <vt:lpstr>Faculty Perspectives</vt:lpstr>
      <vt:lpstr>PowerPoint Presentation</vt:lpstr>
      <vt:lpstr>Faculty Perspectives: Common Concerns</vt:lpstr>
      <vt:lpstr>PowerPoint Presentation</vt:lpstr>
      <vt:lpstr>PowerPoint Presentation</vt:lpstr>
      <vt:lpstr>PowerPoint Presentation</vt:lpstr>
      <vt:lpstr>Disciplinary Differences: Sources &amp; Evaluation</vt:lpstr>
      <vt:lpstr>Librarian Perspectives</vt:lpstr>
      <vt:lpstr>How Do We Accommodate?</vt:lpstr>
      <vt:lpstr>PowerPoint Presentation</vt:lpstr>
      <vt:lpstr>What the experts say</vt:lpstr>
      <vt:lpstr>PowerPoint Presentation</vt:lpstr>
      <vt:lpstr>Of Librarians and Languages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&amp; Communication</dc:title>
  <dc:creator>David</dc:creator>
  <cp:lastModifiedBy>Laura</cp:lastModifiedBy>
  <cp:revision>38</cp:revision>
  <dcterms:created xsi:type="dcterms:W3CDTF">2013-03-24T20:04:54Z</dcterms:created>
  <dcterms:modified xsi:type="dcterms:W3CDTF">2014-03-23T23:22:17Z</dcterms:modified>
</cp:coreProperties>
</file>