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 id="2147483712" r:id="rId2"/>
  </p:sldMasterIdLst>
  <p:notesMasterIdLst>
    <p:notesMasterId r:id="rId16"/>
  </p:notesMasterIdLst>
  <p:handoutMasterIdLst>
    <p:handoutMasterId r:id="rId17"/>
  </p:handoutMasterIdLst>
  <p:sldIdLst>
    <p:sldId id="396" r:id="rId3"/>
    <p:sldId id="414" r:id="rId4"/>
    <p:sldId id="417" r:id="rId5"/>
    <p:sldId id="415" r:id="rId6"/>
    <p:sldId id="407" r:id="rId7"/>
    <p:sldId id="413" r:id="rId8"/>
    <p:sldId id="418" r:id="rId9"/>
    <p:sldId id="416" r:id="rId10"/>
    <p:sldId id="410" r:id="rId11"/>
    <p:sldId id="424" r:id="rId12"/>
    <p:sldId id="409" r:id="rId13"/>
    <p:sldId id="411" r:id="rId14"/>
    <p:sldId id="412" r:id="rId15"/>
  </p:sldIdLst>
  <p:sldSz cx="9144000" cy="7040563"/>
  <p:notesSz cx="6950075"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18">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8C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40845" autoAdjust="0"/>
  </p:normalViewPr>
  <p:slideViewPr>
    <p:cSldViewPr>
      <p:cViewPr varScale="1">
        <p:scale>
          <a:sx n="113" d="100"/>
          <a:sy n="113" d="100"/>
        </p:scale>
        <p:origin x="1536" y="114"/>
      </p:cViewPr>
      <p:guideLst>
        <p:guide orient="horz" pos="221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34" y="-90"/>
      </p:cViewPr>
      <p:guideLst>
        <p:guide orient="horz" pos="2909"/>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1" y="0"/>
            <a:ext cx="3012329" cy="462120"/>
          </a:xfrm>
          <a:prstGeom prst="rect">
            <a:avLst/>
          </a:prstGeom>
          <a:noFill/>
          <a:ln w="9525">
            <a:noFill/>
            <a:miter lim="800000"/>
            <a:headEnd/>
            <a:tailEnd/>
          </a:ln>
          <a:effectLst/>
        </p:spPr>
        <p:txBody>
          <a:bodyPr vert="horz" wrap="square" lIns="90745" tIns="45373" rIns="90745" bIns="45373" numCol="1" anchor="t" anchorCtr="0" compatLnSpc="1">
            <a:prstTxWarp prst="textNoShape">
              <a:avLst/>
            </a:prstTxWarp>
          </a:bodyPr>
          <a:lstStyle>
            <a:lvl1pPr>
              <a:defRPr sz="1200"/>
            </a:lvl1pPr>
          </a:lstStyle>
          <a:p>
            <a:pPr>
              <a:defRPr/>
            </a:pPr>
            <a:endParaRPr lang="en-US" dirty="0"/>
          </a:p>
        </p:txBody>
      </p:sp>
      <p:sp>
        <p:nvSpPr>
          <p:cNvPr id="67587" name="Rectangle 3"/>
          <p:cNvSpPr>
            <a:spLocks noGrp="1" noChangeArrowheads="1"/>
          </p:cNvSpPr>
          <p:nvPr>
            <p:ph type="dt" sz="quarter" idx="1"/>
          </p:nvPr>
        </p:nvSpPr>
        <p:spPr bwMode="auto">
          <a:xfrm>
            <a:off x="3936174" y="0"/>
            <a:ext cx="3012329" cy="462120"/>
          </a:xfrm>
          <a:prstGeom prst="rect">
            <a:avLst/>
          </a:prstGeom>
          <a:noFill/>
          <a:ln w="9525">
            <a:noFill/>
            <a:miter lim="800000"/>
            <a:headEnd/>
            <a:tailEnd/>
          </a:ln>
          <a:effectLst/>
        </p:spPr>
        <p:txBody>
          <a:bodyPr vert="horz" wrap="square" lIns="90745" tIns="45373" rIns="90745" bIns="45373" numCol="1" anchor="t" anchorCtr="0" compatLnSpc="1">
            <a:prstTxWarp prst="textNoShape">
              <a:avLst/>
            </a:prstTxWarp>
          </a:bodyPr>
          <a:lstStyle>
            <a:lvl1pPr algn="r">
              <a:defRPr sz="1200"/>
            </a:lvl1pPr>
          </a:lstStyle>
          <a:p>
            <a:pPr>
              <a:defRPr/>
            </a:pPr>
            <a:endParaRPr lang="en-US" dirty="0"/>
          </a:p>
        </p:txBody>
      </p:sp>
      <p:sp>
        <p:nvSpPr>
          <p:cNvPr id="67588" name="Rectangle 4"/>
          <p:cNvSpPr>
            <a:spLocks noGrp="1" noChangeArrowheads="1"/>
          </p:cNvSpPr>
          <p:nvPr>
            <p:ph type="ftr" sz="quarter" idx="2"/>
          </p:nvPr>
        </p:nvSpPr>
        <p:spPr bwMode="auto">
          <a:xfrm>
            <a:off x="1" y="8772378"/>
            <a:ext cx="3012329" cy="462120"/>
          </a:xfrm>
          <a:prstGeom prst="rect">
            <a:avLst/>
          </a:prstGeom>
          <a:noFill/>
          <a:ln w="9525">
            <a:noFill/>
            <a:miter lim="800000"/>
            <a:headEnd/>
            <a:tailEnd/>
          </a:ln>
          <a:effectLst/>
        </p:spPr>
        <p:txBody>
          <a:bodyPr vert="horz" wrap="square" lIns="90745" tIns="45373" rIns="90745" bIns="45373" numCol="1" anchor="b" anchorCtr="0" compatLnSpc="1">
            <a:prstTxWarp prst="textNoShape">
              <a:avLst/>
            </a:prstTxWarp>
          </a:bodyPr>
          <a:lstStyle>
            <a:lvl1pPr>
              <a:defRPr sz="1200"/>
            </a:lvl1pPr>
          </a:lstStyle>
          <a:p>
            <a:pPr>
              <a:defRPr/>
            </a:pPr>
            <a:endParaRPr lang="en-US" dirty="0"/>
          </a:p>
        </p:txBody>
      </p:sp>
      <p:sp>
        <p:nvSpPr>
          <p:cNvPr id="67589" name="Rectangle 5"/>
          <p:cNvSpPr>
            <a:spLocks noGrp="1" noChangeArrowheads="1"/>
          </p:cNvSpPr>
          <p:nvPr>
            <p:ph type="sldNum" sz="quarter" idx="3"/>
          </p:nvPr>
        </p:nvSpPr>
        <p:spPr bwMode="auto">
          <a:xfrm>
            <a:off x="3936174" y="8772378"/>
            <a:ext cx="3012329" cy="462120"/>
          </a:xfrm>
          <a:prstGeom prst="rect">
            <a:avLst/>
          </a:prstGeom>
          <a:noFill/>
          <a:ln w="9525">
            <a:noFill/>
            <a:miter lim="800000"/>
            <a:headEnd/>
            <a:tailEnd/>
          </a:ln>
          <a:effectLst/>
        </p:spPr>
        <p:txBody>
          <a:bodyPr vert="horz" wrap="square" lIns="90745" tIns="45373" rIns="90745" bIns="45373" numCol="1" anchor="b" anchorCtr="0" compatLnSpc="1">
            <a:prstTxWarp prst="textNoShape">
              <a:avLst/>
            </a:prstTxWarp>
          </a:bodyPr>
          <a:lstStyle>
            <a:lvl1pPr algn="r">
              <a:defRPr sz="1200"/>
            </a:lvl1pPr>
          </a:lstStyle>
          <a:p>
            <a:pPr>
              <a:defRPr/>
            </a:pPr>
            <a:fld id="{EC563C43-6100-46DD-A1A8-BEECBEC30D9F}" type="slidenum">
              <a:rPr lang="en-US"/>
              <a:pPr>
                <a:defRPr/>
              </a:pPr>
              <a:t>‹#›</a:t>
            </a:fld>
            <a:endParaRPr lang="en-US" dirty="0"/>
          </a:p>
        </p:txBody>
      </p:sp>
    </p:spTree>
    <p:extLst>
      <p:ext uri="{BB962C8B-B14F-4D97-AF65-F5344CB8AC3E}">
        <p14:creationId xmlns:p14="http://schemas.microsoft.com/office/powerpoint/2010/main" val="49208504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1" y="0"/>
            <a:ext cx="3012329" cy="462120"/>
          </a:xfrm>
          <a:prstGeom prst="rect">
            <a:avLst/>
          </a:prstGeom>
          <a:noFill/>
          <a:ln w="9525">
            <a:noFill/>
            <a:miter lim="800000"/>
            <a:headEnd/>
            <a:tailEnd/>
          </a:ln>
          <a:effectLst/>
        </p:spPr>
        <p:txBody>
          <a:bodyPr vert="horz" wrap="square" lIns="90745" tIns="45373" rIns="90745" bIns="45373" numCol="1" anchor="t" anchorCtr="0" compatLnSpc="1">
            <a:prstTxWarp prst="textNoShape">
              <a:avLst/>
            </a:prstTxWarp>
          </a:bodyPr>
          <a:lstStyle>
            <a:lvl1pPr>
              <a:defRPr sz="1200"/>
            </a:lvl1pPr>
          </a:lstStyle>
          <a:p>
            <a:pPr>
              <a:defRPr/>
            </a:pPr>
            <a:endParaRPr lang="en-US" dirty="0"/>
          </a:p>
        </p:txBody>
      </p:sp>
      <p:sp>
        <p:nvSpPr>
          <p:cNvPr id="102403" name="Rectangle 3"/>
          <p:cNvSpPr>
            <a:spLocks noGrp="1" noChangeArrowheads="1"/>
          </p:cNvSpPr>
          <p:nvPr>
            <p:ph type="dt" idx="1"/>
          </p:nvPr>
        </p:nvSpPr>
        <p:spPr bwMode="auto">
          <a:xfrm>
            <a:off x="3936174" y="0"/>
            <a:ext cx="3012329" cy="462120"/>
          </a:xfrm>
          <a:prstGeom prst="rect">
            <a:avLst/>
          </a:prstGeom>
          <a:noFill/>
          <a:ln w="9525">
            <a:noFill/>
            <a:miter lim="800000"/>
            <a:headEnd/>
            <a:tailEnd/>
          </a:ln>
          <a:effectLst/>
        </p:spPr>
        <p:txBody>
          <a:bodyPr vert="horz" wrap="square" lIns="90745" tIns="45373" rIns="90745" bIns="45373" numCol="1" anchor="t" anchorCtr="0" compatLnSpc="1">
            <a:prstTxWarp prst="textNoShape">
              <a:avLst/>
            </a:prstTxWarp>
          </a:bodyPr>
          <a:lstStyle>
            <a:lvl1pPr algn="r">
              <a:defRPr sz="1200"/>
            </a:lvl1pPr>
          </a:lstStyle>
          <a:p>
            <a:pPr>
              <a:defRPr/>
            </a:pPr>
            <a:endParaRPr lang="en-US" dirty="0"/>
          </a:p>
        </p:txBody>
      </p:sp>
      <p:sp>
        <p:nvSpPr>
          <p:cNvPr id="51204" name="Rectangle 4"/>
          <p:cNvSpPr>
            <a:spLocks noGrp="1" noRot="1" noChangeAspect="1" noChangeArrowheads="1" noTextEdit="1"/>
          </p:cNvSpPr>
          <p:nvPr>
            <p:ph type="sldImg" idx="2"/>
          </p:nvPr>
        </p:nvSpPr>
        <p:spPr bwMode="auto">
          <a:xfrm>
            <a:off x="1227138" y="693738"/>
            <a:ext cx="4495800" cy="3462337"/>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695638" y="4387767"/>
            <a:ext cx="5558801" cy="4155918"/>
          </a:xfrm>
          <a:prstGeom prst="rect">
            <a:avLst/>
          </a:prstGeom>
          <a:noFill/>
          <a:ln w="9525">
            <a:noFill/>
            <a:miter lim="800000"/>
            <a:headEnd/>
            <a:tailEnd/>
          </a:ln>
          <a:effectLst/>
        </p:spPr>
        <p:txBody>
          <a:bodyPr vert="horz" wrap="square" lIns="90745" tIns="45373" rIns="90745" bIns="4537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06" name="Rectangle 6"/>
          <p:cNvSpPr>
            <a:spLocks noGrp="1" noChangeArrowheads="1"/>
          </p:cNvSpPr>
          <p:nvPr>
            <p:ph type="ftr" sz="quarter" idx="4"/>
          </p:nvPr>
        </p:nvSpPr>
        <p:spPr bwMode="auto">
          <a:xfrm>
            <a:off x="1" y="8772378"/>
            <a:ext cx="3012329" cy="462120"/>
          </a:xfrm>
          <a:prstGeom prst="rect">
            <a:avLst/>
          </a:prstGeom>
          <a:noFill/>
          <a:ln w="9525">
            <a:noFill/>
            <a:miter lim="800000"/>
            <a:headEnd/>
            <a:tailEnd/>
          </a:ln>
          <a:effectLst/>
        </p:spPr>
        <p:txBody>
          <a:bodyPr vert="horz" wrap="square" lIns="90745" tIns="45373" rIns="90745" bIns="45373" numCol="1" anchor="b" anchorCtr="0" compatLnSpc="1">
            <a:prstTxWarp prst="textNoShape">
              <a:avLst/>
            </a:prstTxWarp>
          </a:bodyPr>
          <a:lstStyle>
            <a:lvl1pPr>
              <a:defRPr sz="1200"/>
            </a:lvl1pPr>
          </a:lstStyle>
          <a:p>
            <a:pPr>
              <a:defRPr/>
            </a:pPr>
            <a:endParaRPr lang="en-US" dirty="0"/>
          </a:p>
        </p:txBody>
      </p:sp>
      <p:sp>
        <p:nvSpPr>
          <p:cNvPr id="102407" name="Rectangle 7"/>
          <p:cNvSpPr>
            <a:spLocks noGrp="1" noChangeArrowheads="1"/>
          </p:cNvSpPr>
          <p:nvPr>
            <p:ph type="sldNum" sz="quarter" idx="5"/>
          </p:nvPr>
        </p:nvSpPr>
        <p:spPr bwMode="auto">
          <a:xfrm>
            <a:off x="3936174" y="8772378"/>
            <a:ext cx="3012329" cy="462120"/>
          </a:xfrm>
          <a:prstGeom prst="rect">
            <a:avLst/>
          </a:prstGeom>
          <a:noFill/>
          <a:ln w="9525">
            <a:noFill/>
            <a:miter lim="800000"/>
            <a:headEnd/>
            <a:tailEnd/>
          </a:ln>
          <a:effectLst/>
        </p:spPr>
        <p:txBody>
          <a:bodyPr vert="horz" wrap="square" lIns="90745" tIns="45373" rIns="90745" bIns="45373" numCol="1" anchor="b" anchorCtr="0" compatLnSpc="1">
            <a:prstTxWarp prst="textNoShape">
              <a:avLst/>
            </a:prstTxWarp>
          </a:bodyPr>
          <a:lstStyle>
            <a:lvl1pPr algn="r">
              <a:defRPr sz="1200"/>
            </a:lvl1pPr>
          </a:lstStyle>
          <a:p>
            <a:pPr>
              <a:defRPr/>
            </a:pPr>
            <a:fld id="{2A1973CF-C89F-4C93-A0EF-F4FA86B4B33D}" type="slidenum">
              <a:rPr lang="en-US"/>
              <a:pPr>
                <a:defRPr/>
              </a:pPr>
              <a:t>‹#›</a:t>
            </a:fld>
            <a:endParaRPr lang="en-US" dirty="0"/>
          </a:p>
        </p:txBody>
      </p:sp>
    </p:spTree>
    <p:extLst>
      <p:ext uri="{BB962C8B-B14F-4D97-AF65-F5344CB8AC3E}">
        <p14:creationId xmlns:p14="http://schemas.microsoft.com/office/powerpoint/2010/main" val="281585226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1</a:t>
            </a:fld>
            <a:endParaRPr lang="en-US" dirty="0"/>
          </a:p>
        </p:txBody>
      </p:sp>
    </p:spTree>
    <p:extLst>
      <p:ext uri="{BB962C8B-B14F-4D97-AF65-F5344CB8AC3E}">
        <p14:creationId xmlns:p14="http://schemas.microsoft.com/office/powerpoint/2010/main" val="1109445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10</a:t>
            </a:fld>
            <a:endParaRPr lang="en-US" dirty="0"/>
          </a:p>
        </p:txBody>
      </p:sp>
    </p:spTree>
    <p:extLst>
      <p:ext uri="{BB962C8B-B14F-4D97-AF65-F5344CB8AC3E}">
        <p14:creationId xmlns:p14="http://schemas.microsoft.com/office/powerpoint/2010/main" val="775796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11</a:t>
            </a:fld>
            <a:endParaRPr lang="en-US" dirty="0"/>
          </a:p>
        </p:txBody>
      </p:sp>
    </p:spTree>
    <p:extLst>
      <p:ext uri="{BB962C8B-B14F-4D97-AF65-F5344CB8AC3E}">
        <p14:creationId xmlns:p14="http://schemas.microsoft.com/office/powerpoint/2010/main" val="4266595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12</a:t>
            </a:fld>
            <a:endParaRPr lang="en-US" dirty="0"/>
          </a:p>
        </p:txBody>
      </p:sp>
    </p:spTree>
    <p:extLst>
      <p:ext uri="{BB962C8B-B14F-4D97-AF65-F5344CB8AC3E}">
        <p14:creationId xmlns:p14="http://schemas.microsoft.com/office/powerpoint/2010/main" val="3136233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13</a:t>
            </a:fld>
            <a:endParaRPr lang="en-US" dirty="0"/>
          </a:p>
        </p:txBody>
      </p:sp>
    </p:spTree>
    <p:extLst>
      <p:ext uri="{BB962C8B-B14F-4D97-AF65-F5344CB8AC3E}">
        <p14:creationId xmlns:p14="http://schemas.microsoft.com/office/powerpoint/2010/main" val="3159169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2</a:t>
            </a:fld>
            <a:endParaRPr lang="en-US" dirty="0"/>
          </a:p>
        </p:txBody>
      </p:sp>
    </p:spTree>
    <p:extLst>
      <p:ext uri="{BB962C8B-B14F-4D97-AF65-F5344CB8AC3E}">
        <p14:creationId xmlns:p14="http://schemas.microsoft.com/office/powerpoint/2010/main" val="2163510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3</a:t>
            </a:fld>
            <a:endParaRPr lang="en-US" dirty="0"/>
          </a:p>
        </p:txBody>
      </p:sp>
    </p:spTree>
    <p:extLst>
      <p:ext uri="{BB962C8B-B14F-4D97-AF65-F5344CB8AC3E}">
        <p14:creationId xmlns:p14="http://schemas.microsoft.com/office/powerpoint/2010/main" val="2742682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4</a:t>
            </a:fld>
            <a:endParaRPr lang="en-US" dirty="0"/>
          </a:p>
        </p:txBody>
      </p:sp>
    </p:spTree>
    <p:extLst>
      <p:ext uri="{BB962C8B-B14F-4D97-AF65-F5344CB8AC3E}">
        <p14:creationId xmlns:p14="http://schemas.microsoft.com/office/powerpoint/2010/main" val="4099314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74868"/>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5</a:t>
            </a:fld>
            <a:endParaRPr lang="en-US" dirty="0"/>
          </a:p>
        </p:txBody>
      </p:sp>
    </p:spTree>
    <p:extLst>
      <p:ext uri="{BB962C8B-B14F-4D97-AF65-F5344CB8AC3E}">
        <p14:creationId xmlns:p14="http://schemas.microsoft.com/office/powerpoint/2010/main" val="1737370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6</a:t>
            </a:fld>
            <a:endParaRPr lang="en-US" dirty="0"/>
          </a:p>
        </p:txBody>
      </p:sp>
    </p:spTree>
    <p:extLst>
      <p:ext uri="{BB962C8B-B14F-4D97-AF65-F5344CB8AC3E}">
        <p14:creationId xmlns:p14="http://schemas.microsoft.com/office/powerpoint/2010/main" val="1765553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7</a:t>
            </a:fld>
            <a:endParaRPr lang="en-US" dirty="0"/>
          </a:p>
        </p:txBody>
      </p:sp>
    </p:spTree>
    <p:extLst>
      <p:ext uri="{BB962C8B-B14F-4D97-AF65-F5344CB8AC3E}">
        <p14:creationId xmlns:p14="http://schemas.microsoft.com/office/powerpoint/2010/main" val="419836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8</a:t>
            </a:fld>
            <a:endParaRPr lang="en-US" dirty="0"/>
          </a:p>
        </p:txBody>
      </p:sp>
    </p:spTree>
    <p:extLst>
      <p:ext uri="{BB962C8B-B14F-4D97-AF65-F5344CB8AC3E}">
        <p14:creationId xmlns:p14="http://schemas.microsoft.com/office/powerpoint/2010/main" val="3848289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information gathered from the available systems and resources was used to build the inventory and then placed into a Microsoft Access database. This was a template that we downloaded from the Internet directly from Microsoft. Formatting and customizations made to this template allowed us to use this as needed for this specific project. Additional queries were built in the database gather the reports we needed for specific areas and the functionality for contacting and emailing users was built right into the template as well. Still it was by far a perfect product and the need for in-house customization was obvious.</a:t>
            </a:r>
          </a:p>
          <a:p>
            <a:endParaRPr lang="en-US" dirty="0"/>
          </a:p>
          <a:p>
            <a:r>
              <a:rPr lang="en-US" dirty="0"/>
              <a:t>- Demo Microsoft access database here... No SCCM or AD data imported was the biggest issue.</a:t>
            </a:r>
          </a:p>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A1973CF-C89F-4C93-A0EF-F4FA86B4B33D}" type="slidenum">
              <a:rPr lang="en-US" smtClean="0"/>
              <a:pPr>
                <a:defRPr/>
              </a:pPr>
              <a:t>9</a:t>
            </a:fld>
            <a:endParaRPr lang="en-US" dirty="0"/>
          </a:p>
        </p:txBody>
      </p:sp>
    </p:spTree>
    <p:extLst>
      <p:ext uri="{BB962C8B-B14F-4D97-AF65-F5344CB8AC3E}">
        <p14:creationId xmlns:p14="http://schemas.microsoft.com/office/powerpoint/2010/main" val="3438256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25828"/>
            <a:ext cx="1943100" cy="547599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25828"/>
            <a:ext cx="5676900" cy="547599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12914"/>
            <a:ext cx="7772400" cy="1173427"/>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21029"/>
            <a:ext cx="7772400" cy="38331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82461"/>
            <a:ext cx="7772400" cy="1398334"/>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442340"/>
            <a:ext cx="7772400" cy="154012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33940"/>
            <a:ext cx="3810000" cy="4067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33940"/>
            <a:ext cx="3810000" cy="4067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9"/>
            <a:ext cx="8229600" cy="1173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75978"/>
            <a:ext cx="4040188" cy="65679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32771"/>
            <a:ext cx="4040188" cy="40564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75978"/>
            <a:ext cx="4041775" cy="65679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232771"/>
            <a:ext cx="4041775" cy="40564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80319"/>
            <a:ext cx="3008313" cy="119298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80322"/>
            <a:ext cx="5111750" cy="60089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73306"/>
            <a:ext cx="3008313" cy="48159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28394"/>
            <a:ext cx="5486400" cy="5818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29087"/>
            <a:ext cx="5486400" cy="42243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510219"/>
            <a:ext cx="5486400" cy="8262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25828"/>
            <a:ext cx="1943100" cy="547599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25828"/>
            <a:ext cx="5676900" cy="547599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87138"/>
            <a:ext cx="7772400" cy="1509158"/>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989652"/>
            <a:ext cx="6400800" cy="179925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6414735"/>
            <a:ext cx="1905000" cy="469371"/>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414735"/>
            <a:ext cx="2895600" cy="469371"/>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414735"/>
            <a:ext cx="1905000" cy="469371"/>
          </a:xfrm>
          <a:prstGeom prst="rect">
            <a:avLst/>
          </a:prstGeom>
          <a:ln/>
        </p:spPr>
        <p:txBody>
          <a:bodyPr/>
          <a:lstStyle>
            <a:lvl1pPr>
              <a:defRPr/>
            </a:lvl1pPr>
          </a:lstStyle>
          <a:p>
            <a:pPr>
              <a:defRPr/>
            </a:pPr>
            <a:fld id="{9FD6D041-2944-4B01-81F2-35754F41E975}"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524214"/>
            <a:ext cx="7772400" cy="1398334"/>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84091"/>
            <a:ext cx="7772400" cy="154012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33940"/>
            <a:ext cx="3810000" cy="4067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33940"/>
            <a:ext cx="3810000" cy="4067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9"/>
            <a:ext cx="8229600" cy="1173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75978"/>
            <a:ext cx="4040188" cy="65679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32771"/>
            <a:ext cx="4040188" cy="40564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75978"/>
            <a:ext cx="4041775" cy="65679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32771"/>
            <a:ext cx="4041775" cy="40564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80319"/>
            <a:ext cx="3008313" cy="119298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80319"/>
            <a:ext cx="5111750" cy="60089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73304"/>
            <a:ext cx="3008313" cy="48159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28394"/>
            <a:ext cx="5486400" cy="5818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29087"/>
            <a:ext cx="5486400" cy="42243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510219"/>
            <a:ext cx="5486400" cy="8262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08PACE.jpg%20%20%20%20%20%20%20%20%20%20%20%20%20%20%20%20%20%20%20%20%20%20%20%20%20%20%20%20%20%20%20%20%20%20%20%20%20%20%20%20%20%20%20%20%20%20%20%20%20%20%20%20%20%20%2000037F3E%0fREF/B1/ADV/CERT%20%20%20%20%20%20%20%20%20%20%20%20%20%20%20%20B9E586A9:"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08PACE.jpg%20%20%20%20%20%20%20%20%20%20%20%20%20%20%20%20%20%20%20%20%20%20%20%20%20%20%20%20%20%20%20%20%20%20%20%20%20%20%20%20%20%20%20%20%20%20%20%20%20%20%20%20%20%20%2000037F3E%0fREF/B1/ADV/CERT%20%20%20%20%20%20%20%20%20%20%20%20%20%20%20%20B9E586A9:"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25828"/>
            <a:ext cx="7772400" cy="1173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033940"/>
            <a:ext cx="7772400" cy="40678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62" name="Rectangle 38"/>
          <p:cNvSpPr>
            <a:spLocks noChangeArrowheads="1"/>
          </p:cNvSpPr>
          <p:nvPr/>
        </p:nvSpPr>
        <p:spPr bwMode="auto">
          <a:xfrm rot="16200000">
            <a:off x="-2377282" y="2377282"/>
            <a:ext cx="7040563" cy="2286000"/>
          </a:xfrm>
          <a:prstGeom prst="rect">
            <a:avLst/>
          </a:prstGeom>
          <a:solidFill>
            <a:srgbClr val="FFCC66"/>
          </a:solidFill>
          <a:ln w="9525">
            <a:noFill/>
            <a:miter lim="800000"/>
            <a:headEnd/>
            <a:tailEnd/>
          </a:ln>
          <a:effectLst/>
        </p:spPr>
        <p:txBody>
          <a:bodyPr wrap="none" anchor="ctr"/>
          <a:lstStyle/>
          <a:p>
            <a:pPr fontAlgn="auto">
              <a:spcBef>
                <a:spcPts val="0"/>
              </a:spcBef>
              <a:spcAft>
                <a:spcPts val="0"/>
              </a:spcAft>
            </a:pPr>
            <a:endParaRPr lang="en-US" sz="1800" b="0" dirty="0">
              <a:solidFill>
                <a:srgbClr val="000000"/>
              </a:solidFill>
              <a:latin typeface="Arial"/>
            </a:endParaRPr>
          </a:p>
        </p:txBody>
      </p:sp>
      <p:pic>
        <p:nvPicPr>
          <p:cNvPr id="1063" name="Picture 39" descr="PACE.jpg                                                       00037F3EREF/B1/ADV/CERT                B9E586A9:"/>
          <p:cNvPicPr>
            <a:picLocks noChangeAspect="1" noChangeArrowheads="1"/>
          </p:cNvPicPr>
          <p:nvPr/>
        </p:nvPicPr>
        <p:blipFill>
          <a:blip r:embed="rId13" r:link="rId14" cstate="print"/>
          <a:srcRect/>
          <a:stretch>
            <a:fillRect/>
          </a:stretch>
        </p:blipFill>
        <p:spPr bwMode="auto">
          <a:xfrm>
            <a:off x="273049" y="2954756"/>
            <a:ext cx="1739900" cy="1131053"/>
          </a:xfrm>
          <a:prstGeom prst="rect">
            <a:avLst/>
          </a:prstGeom>
          <a:noFill/>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p:bldLst>
  </p:timing>
  <p:hf hdr="0" ftr="0" dt="0"/>
  <p:txStyles>
    <p:titleStyle>
      <a:lvl1pPr algn="ctr" rtl="0" eaLnBrk="1" fontAlgn="base" hangingPunct="1">
        <a:spcBef>
          <a:spcPct val="0"/>
        </a:spcBef>
        <a:spcAft>
          <a:spcPct val="0"/>
        </a:spcAft>
        <a:defRPr sz="3200">
          <a:solidFill>
            <a:srgbClr val="003089"/>
          </a:solidFill>
          <a:latin typeface="+mj-lt"/>
          <a:ea typeface="+mj-ea"/>
          <a:cs typeface="+mj-cs"/>
        </a:defRPr>
      </a:lvl1pPr>
      <a:lvl2pPr algn="ctr" rtl="0" eaLnBrk="1" fontAlgn="base" hangingPunct="1">
        <a:spcBef>
          <a:spcPct val="0"/>
        </a:spcBef>
        <a:spcAft>
          <a:spcPct val="0"/>
        </a:spcAft>
        <a:defRPr sz="3200">
          <a:solidFill>
            <a:srgbClr val="003089"/>
          </a:solidFill>
          <a:latin typeface="Arial Black" pitchFamily="34" charset="0"/>
        </a:defRPr>
      </a:lvl2pPr>
      <a:lvl3pPr algn="ctr" rtl="0" eaLnBrk="1" fontAlgn="base" hangingPunct="1">
        <a:spcBef>
          <a:spcPct val="0"/>
        </a:spcBef>
        <a:spcAft>
          <a:spcPct val="0"/>
        </a:spcAft>
        <a:defRPr sz="3200">
          <a:solidFill>
            <a:srgbClr val="003089"/>
          </a:solidFill>
          <a:latin typeface="Arial Black" pitchFamily="34" charset="0"/>
        </a:defRPr>
      </a:lvl3pPr>
      <a:lvl4pPr algn="ctr" rtl="0" eaLnBrk="1" fontAlgn="base" hangingPunct="1">
        <a:spcBef>
          <a:spcPct val="0"/>
        </a:spcBef>
        <a:spcAft>
          <a:spcPct val="0"/>
        </a:spcAft>
        <a:defRPr sz="3200">
          <a:solidFill>
            <a:srgbClr val="003089"/>
          </a:solidFill>
          <a:latin typeface="Arial Black" pitchFamily="34" charset="0"/>
        </a:defRPr>
      </a:lvl4pPr>
      <a:lvl5pPr algn="ctr" rtl="0" eaLnBrk="1" fontAlgn="base" hangingPunct="1">
        <a:spcBef>
          <a:spcPct val="0"/>
        </a:spcBef>
        <a:spcAft>
          <a:spcPct val="0"/>
        </a:spcAft>
        <a:defRPr sz="3200">
          <a:solidFill>
            <a:srgbClr val="003089"/>
          </a:solidFill>
          <a:latin typeface="Arial Black" pitchFamily="34" charset="0"/>
        </a:defRPr>
      </a:lvl5pPr>
      <a:lvl6pPr marL="457200" algn="ctr" rtl="0" eaLnBrk="1" fontAlgn="base" hangingPunct="1">
        <a:spcBef>
          <a:spcPct val="0"/>
        </a:spcBef>
        <a:spcAft>
          <a:spcPct val="0"/>
        </a:spcAft>
        <a:defRPr sz="3200">
          <a:solidFill>
            <a:srgbClr val="003089"/>
          </a:solidFill>
          <a:latin typeface="Arial Black" pitchFamily="34" charset="0"/>
        </a:defRPr>
      </a:lvl6pPr>
      <a:lvl7pPr marL="914400" algn="ctr" rtl="0" eaLnBrk="1" fontAlgn="base" hangingPunct="1">
        <a:spcBef>
          <a:spcPct val="0"/>
        </a:spcBef>
        <a:spcAft>
          <a:spcPct val="0"/>
        </a:spcAft>
        <a:defRPr sz="3200">
          <a:solidFill>
            <a:srgbClr val="003089"/>
          </a:solidFill>
          <a:latin typeface="Arial Black" pitchFamily="34" charset="0"/>
        </a:defRPr>
      </a:lvl7pPr>
      <a:lvl8pPr marL="1371600" algn="ctr" rtl="0" eaLnBrk="1" fontAlgn="base" hangingPunct="1">
        <a:spcBef>
          <a:spcPct val="0"/>
        </a:spcBef>
        <a:spcAft>
          <a:spcPct val="0"/>
        </a:spcAft>
        <a:defRPr sz="3200">
          <a:solidFill>
            <a:srgbClr val="003089"/>
          </a:solidFill>
          <a:latin typeface="Arial Black" pitchFamily="34" charset="0"/>
        </a:defRPr>
      </a:lvl8pPr>
      <a:lvl9pPr marL="1828800" algn="ctr" rtl="0" eaLnBrk="1" fontAlgn="base" hangingPunct="1">
        <a:spcBef>
          <a:spcPct val="0"/>
        </a:spcBef>
        <a:spcAft>
          <a:spcPct val="0"/>
        </a:spcAft>
        <a:defRPr sz="3200">
          <a:solidFill>
            <a:srgbClr val="003089"/>
          </a:solidFill>
          <a:latin typeface="Arial Black" pitchFamily="34" charset="0"/>
        </a:defRPr>
      </a:lvl9pPr>
    </p:titleStyle>
    <p:bodyStyle>
      <a:lvl1pPr marL="609600" indent="-609600" algn="l" rtl="0" eaLnBrk="1" fontAlgn="base" hangingPunct="1">
        <a:spcBef>
          <a:spcPct val="20000"/>
        </a:spcBef>
        <a:spcAft>
          <a:spcPct val="0"/>
        </a:spcAft>
        <a:buFont typeface="Times" pitchFamily="18" charset="0"/>
        <a:buChar char="•"/>
        <a:defRPr sz="3200">
          <a:solidFill>
            <a:schemeClr val="tx1"/>
          </a:solidFill>
          <a:latin typeface="+mn-lt"/>
          <a:ea typeface="+mn-ea"/>
          <a:cs typeface="+mn-cs"/>
        </a:defRPr>
      </a:lvl1pPr>
      <a:lvl2pPr marL="990600" indent="-533400" algn="l" rtl="0" eaLnBrk="1" fontAlgn="base" hangingPunct="1">
        <a:spcBef>
          <a:spcPct val="20000"/>
        </a:spcBef>
        <a:spcAft>
          <a:spcPct val="0"/>
        </a:spcAft>
        <a:buChar char="–"/>
        <a:defRPr sz="2800">
          <a:solidFill>
            <a:schemeClr val="tx1"/>
          </a:solidFill>
          <a:latin typeface="+mn-lt"/>
        </a:defRPr>
      </a:lvl2pPr>
      <a:lvl3pPr marL="1371600" indent="-457200" algn="l" rtl="0" eaLnBrk="1" fontAlgn="base" hangingPunct="1">
        <a:spcBef>
          <a:spcPct val="20000"/>
        </a:spcBef>
        <a:spcAft>
          <a:spcPct val="0"/>
        </a:spcAft>
        <a:buChar char="•"/>
        <a:defRPr sz="2400">
          <a:solidFill>
            <a:schemeClr val="tx1"/>
          </a:solidFill>
          <a:latin typeface="+mn-lt"/>
        </a:defRPr>
      </a:lvl3pPr>
      <a:lvl4pPr marL="1752600" indent="-381000" algn="l" rtl="0" eaLnBrk="1" fontAlgn="base" hangingPunct="1">
        <a:spcBef>
          <a:spcPct val="20000"/>
        </a:spcBef>
        <a:spcAft>
          <a:spcPct val="0"/>
        </a:spcAft>
        <a:buChar char="–"/>
        <a:defRPr sz="2000">
          <a:solidFill>
            <a:schemeClr val="tx1"/>
          </a:solidFill>
          <a:latin typeface="+mn-lt"/>
        </a:defRPr>
      </a:lvl4pPr>
      <a:lvl5pPr marL="2209800" indent="-381000" algn="l" rtl="0" eaLnBrk="1" fontAlgn="base" hangingPunct="1">
        <a:spcBef>
          <a:spcPct val="20000"/>
        </a:spcBef>
        <a:spcAft>
          <a:spcPct val="0"/>
        </a:spcAft>
        <a:defRPr sz="2000">
          <a:solidFill>
            <a:schemeClr val="tx1"/>
          </a:solidFill>
          <a:latin typeface="+mn-lt"/>
        </a:defRPr>
      </a:lvl5pPr>
      <a:lvl6pPr marL="2667000" indent="-381000" algn="l" rtl="0" eaLnBrk="1" fontAlgn="base" hangingPunct="1">
        <a:spcBef>
          <a:spcPct val="20000"/>
        </a:spcBef>
        <a:spcAft>
          <a:spcPct val="0"/>
        </a:spcAft>
        <a:defRPr sz="2000">
          <a:solidFill>
            <a:schemeClr val="tx1"/>
          </a:solidFill>
          <a:latin typeface="+mn-lt"/>
        </a:defRPr>
      </a:lvl6pPr>
      <a:lvl7pPr marL="3124200" indent="-381000" algn="l" rtl="0" eaLnBrk="1" fontAlgn="base" hangingPunct="1">
        <a:spcBef>
          <a:spcPct val="20000"/>
        </a:spcBef>
        <a:spcAft>
          <a:spcPct val="0"/>
        </a:spcAft>
        <a:defRPr sz="2000">
          <a:solidFill>
            <a:schemeClr val="tx1"/>
          </a:solidFill>
          <a:latin typeface="+mn-lt"/>
        </a:defRPr>
      </a:lvl7pPr>
      <a:lvl8pPr marL="3581400" indent="-381000" algn="l" rtl="0" eaLnBrk="1" fontAlgn="base" hangingPunct="1">
        <a:spcBef>
          <a:spcPct val="20000"/>
        </a:spcBef>
        <a:spcAft>
          <a:spcPct val="0"/>
        </a:spcAft>
        <a:defRPr sz="2000">
          <a:solidFill>
            <a:schemeClr val="tx1"/>
          </a:solidFill>
          <a:latin typeface="+mn-lt"/>
        </a:defRPr>
      </a:lvl8pPr>
      <a:lvl9pPr marL="4038600" indent="-381000" algn="l" rtl="0" eaLnBrk="1" fontAlgn="base" hangingPunct="1">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25829"/>
            <a:ext cx="7772400" cy="11734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2033940"/>
            <a:ext cx="7772400" cy="40678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62" name="Rectangle 38"/>
          <p:cNvSpPr>
            <a:spLocks noChangeArrowheads="1"/>
          </p:cNvSpPr>
          <p:nvPr/>
        </p:nvSpPr>
        <p:spPr bwMode="auto">
          <a:xfrm>
            <a:off x="0" y="6258278"/>
            <a:ext cx="9144000" cy="782285"/>
          </a:xfrm>
          <a:prstGeom prst="rect">
            <a:avLst/>
          </a:prstGeom>
          <a:solidFill>
            <a:srgbClr val="FFCC66"/>
          </a:solidFill>
          <a:ln w="9525">
            <a:noFill/>
            <a:miter lim="800000"/>
            <a:headEnd/>
            <a:tailEnd/>
          </a:ln>
          <a:effectLst/>
        </p:spPr>
        <p:txBody>
          <a:bodyPr wrap="none" anchor="ctr"/>
          <a:lstStyle/>
          <a:p>
            <a:pPr algn="ctr" eaLnBrk="0" hangingPunct="0">
              <a:defRPr/>
            </a:pPr>
            <a:endParaRPr lang="en-US" dirty="0">
              <a:latin typeface="Times"/>
            </a:endParaRPr>
          </a:p>
        </p:txBody>
      </p:sp>
      <p:pic>
        <p:nvPicPr>
          <p:cNvPr id="2053" name="Picture 39" descr="PACE.jpg                                                       00037F3EREF/B1/ADV/CERT                B9E586A9:"/>
          <p:cNvPicPr>
            <a:picLocks noChangeAspect="1" noChangeArrowheads="1"/>
          </p:cNvPicPr>
          <p:nvPr/>
        </p:nvPicPr>
        <p:blipFill>
          <a:blip r:embed="rId13" r:link="rId14" cstate="print"/>
          <a:srcRect/>
          <a:stretch>
            <a:fillRect/>
          </a:stretch>
        </p:blipFill>
        <p:spPr bwMode="auto">
          <a:xfrm>
            <a:off x="685800" y="5596597"/>
            <a:ext cx="1739900" cy="113105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rtl="0" eaLnBrk="1" fontAlgn="base" hangingPunct="1">
        <a:spcBef>
          <a:spcPct val="0"/>
        </a:spcBef>
        <a:spcAft>
          <a:spcPct val="0"/>
        </a:spcAft>
        <a:defRPr sz="3200">
          <a:solidFill>
            <a:srgbClr val="003089"/>
          </a:solidFill>
          <a:latin typeface="+mj-lt"/>
          <a:ea typeface="+mj-ea"/>
          <a:cs typeface="+mj-cs"/>
        </a:defRPr>
      </a:lvl1pPr>
      <a:lvl2pPr algn="ctr" rtl="0" eaLnBrk="1" fontAlgn="base" hangingPunct="1">
        <a:spcBef>
          <a:spcPct val="0"/>
        </a:spcBef>
        <a:spcAft>
          <a:spcPct val="0"/>
        </a:spcAft>
        <a:defRPr sz="3200">
          <a:solidFill>
            <a:srgbClr val="003089"/>
          </a:solidFill>
          <a:latin typeface="Arial Black" charset="0"/>
        </a:defRPr>
      </a:lvl2pPr>
      <a:lvl3pPr algn="ctr" rtl="0" eaLnBrk="1" fontAlgn="base" hangingPunct="1">
        <a:spcBef>
          <a:spcPct val="0"/>
        </a:spcBef>
        <a:spcAft>
          <a:spcPct val="0"/>
        </a:spcAft>
        <a:defRPr sz="3200">
          <a:solidFill>
            <a:srgbClr val="003089"/>
          </a:solidFill>
          <a:latin typeface="Arial Black" charset="0"/>
        </a:defRPr>
      </a:lvl3pPr>
      <a:lvl4pPr algn="ctr" rtl="0" eaLnBrk="1" fontAlgn="base" hangingPunct="1">
        <a:spcBef>
          <a:spcPct val="0"/>
        </a:spcBef>
        <a:spcAft>
          <a:spcPct val="0"/>
        </a:spcAft>
        <a:defRPr sz="3200">
          <a:solidFill>
            <a:srgbClr val="003089"/>
          </a:solidFill>
          <a:latin typeface="Arial Black" charset="0"/>
        </a:defRPr>
      </a:lvl4pPr>
      <a:lvl5pPr algn="ctr" rtl="0" eaLnBrk="1" fontAlgn="base" hangingPunct="1">
        <a:spcBef>
          <a:spcPct val="0"/>
        </a:spcBef>
        <a:spcAft>
          <a:spcPct val="0"/>
        </a:spcAft>
        <a:defRPr sz="3200">
          <a:solidFill>
            <a:srgbClr val="003089"/>
          </a:solidFill>
          <a:latin typeface="Arial Black" charset="0"/>
        </a:defRPr>
      </a:lvl5pPr>
      <a:lvl6pPr marL="457200" algn="ctr" rtl="0" eaLnBrk="1" fontAlgn="base" hangingPunct="1">
        <a:spcBef>
          <a:spcPct val="0"/>
        </a:spcBef>
        <a:spcAft>
          <a:spcPct val="0"/>
        </a:spcAft>
        <a:defRPr sz="3200">
          <a:solidFill>
            <a:srgbClr val="003089"/>
          </a:solidFill>
          <a:latin typeface="Arial Black" charset="0"/>
        </a:defRPr>
      </a:lvl6pPr>
      <a:lvl7pPr marL="914400" algn="ctr" rtl="0" eaLnBrk="1" fontAlgn="base" hangingPunct="1">
        <a:spcBef>
          <a:spcPct val="0"/>
        </a:spcBef>
        <a:spcAft>
          <a:spcPct val="0"/>
        </a:spcAft>
        <a:defRPr sz="3200">
          <a:solidFill>
            <a:srgbClr val="003089"/>
          </a:solidFill>
          <a:latin typeface="Arial Black" charset="0"/>
        </a:defRPr>
      </a:lvl7pPr>
      <a:lvl8pPr marL="1371600" algn="ctr" rtl="0" eaLnBrk="1" fontAlgn="base" hangingPunct="1">
        <a:spcBef>
          <a:spcPct val="0"/>
        </a:spcBef>
        <a:spcAft>
          <a:spcPct val="0"/>
        </a:spcAft>
        <a:defRPr sz="3200">
          <a:solidFill>
            <a:srgbClr val="003089"/>
          </a:solidFill>
          <a:latin typeface="Arial Black" charset="0"/>
        </a:defRPr>
      </a:lvl8pPr>
      <a:lvl9pPr marL="1828800" algn="ctr" rtl="0" eaLnBrk="1" fontAlgn="base" hangingPunct="1">
        <a:spcBef>
          <a:spcPct val="0"/>
        </a:spcBef>
        <a:spcAft>
          <a:spcPct val="0"/>
        </a:spcAft>
        <a:defRPr sz="3200">
          <a:solidFill>
            <a:srgbClr val="003089"/>
          </a:solidFill>
          <a:latin typeface="Arial Black" charset="0"/>
        </a:defRPr>
      </a:lvl9pPr>
    </p:titleStyle>
    <p:bodyStyle>
      <a:lvl1pPr marL="609600" indent="-609600" algn="l" rtl="0" eaLnBrk="1" fontAlgn="base" hangingPunct="1">
        <a:spcBef>
          <a:spcPct val="20000"/>
        </a:spcBef>
        <a:spcAft>
          <a:spcPct val="0"/>
        </a:spcAft>
        <a:buFont typeface="Times" pitchFamily="18" charset="0"/>
        <a:buChar char="•"/>
        <a:defRPr sz="3200">
          <a:solidFill>
            <a:schemeClr val="tx1"/>
          </a:solidFill>
          <a:latin typeface="+mn-lt"/>
          <a:ea typeface="+mn-ea"/>
          <a:cs typeface="+mn-cs"/>
        </a:defRPr>
      </a:lvl1pPr>
      <a:lvl2pPr marL="990600" indent="-533400" algn="l" rtl="0" eaLnBrk="1" fontAlgn="base" hangingPunct="1">
        <a:spcBef>
          <a:spcPct val="20000"/>
        </a:spcBef>
        <a:spcAft>
          <a:spcPct val="0"/>
        </a:spcAft>
        <a:buChar char="–"/>
        <a:defRPr sz="2800">
          <a:solidFill>
            <a:schemeClr val="tx1"/>
          </a:solidFill>
          <a:latin typeface="+mn-lt"/>
        </a:defRPr>
      </a:lvl2pPr>
      <a:lvl3pPr marL="1371600" indent="-457200" algn="l" rtl="0" eaLnBrk="1" fontAlgn="base" hangingPunct="1">
        <a:spcBef>
          <a:spcPct val="20000"/>
        </a:spcBef>
        <a:spcAft>
          <a:spcPct val="0"/>
        </a:spcAft>
        <a:buChar char="•"/>
        <a:defRPr sz="2400">
          <a:solidFill>
            <a:schemeClr val="tx1"/>
          </a:solidFill>
          <a:latin typeface="+mn-lt"/>
        </a:defRPr>
      </a:lvl3pPr>
      <a:lvl4pPr marL="1752600" indent="-381000" algn="l" rtl="0" eaLnBrk="1" fontAlgn="base" hangingPunct="1">
        <a:spcBef>
          <a:spcPct val="20000"/>
        </a:spcBef>
        <a:spcAft>
          <a:spcPct val="0"/>
        </a:spcAft>
        <a:buChar char="–"/>
        <a:defRPr sz="2000">
          <a:solidFill>
            <a:schemeClr val="tx1"/>
          </a:solidFill>
          <a:latin typeface="+mn-lt"/>
        </a:defRPr>
      </a:lvl4pPr>
      <a:lvl5pPr marL="2209800" indent="-381000" algn="l" rtl="0" eaLnBrk="1" fontAlgn="base" hangingPunct="1">
        <a:spcBef>
          <a:spcPct val="20000"/>
        </a:spcBef>
        <a:spcAft>
          <a:spcPct val="0"/>
        </a:spcAft>
        <a:defRPr sz="2000">
          <a:solidFill>
            <a:schemeClr val="tx1"/>
          </a:solidFill>
          <a:latin typeface="+mn-lt"/>
        </a:defRPr>
      </a:lvl5pPr>
      <a:lvl6pPr marL="2667000" indent="-381000" algn="l" rtl="0" eaLnBrk="1" fontAlgn="base" hangingPunct="1">
        <a:spcBef>
          <a:spcPct val="20000"/>
        </a:spcBef>
        <a:spcAft>
          <a:spcPct val="0"/>
        </a:spcAft>
        <a:defRPr sz="2000">
          <a:solidFill>
            <a:schemeClr val="tx1"/>
          </a:solidFill>
          <a:latin typeface="+mn-lt"/>
        </a:defRPr>
      </a:lvl6pPr>
      <a:lvl7pPr marL="3124200" indent="-381000" algn="l" rtl="0" eaLnBrk="1" fontAlgn="base" hangingPunct="1">
        <a:spcBef>
          <a:spcPct val="20000"/>
        </a:spcBef>
        <a:spcAft>
          <a:spcPct val="0"/>
        </a:spcAft>
        <a:defRPr sz="2000">
          <a:solidFill>
            <a:schemeClr val="tx1"/>
          </a:solidFill>
          <a:latin typeface="+mn-lt"/>
        </a:defRPr>
      </a:lvl7pPr>
      <a:lvl8pPr marL="3581400" indent="-381000" algn="l" rtl="0" eaLnBrk="1" fontAlgn="base" hangingPunct="1">
        <a:spcBef>
          <a:spcPct val="20000"/>
        </a:spcBef>
        <a:spcAft>
          <a:spcPct val="0"/>
        </a:spcAft>
        <a:defRPr sz="2000">
          <a:solidFill>
            <a:schemeClr val="tx1"/>
          </a:solidFill>
          <a:latin typeface="+mn-lt"/>
        </a:defRPr>
      </a:lvl8pPr>
      <a:lvl9pPr marL="4038600" indent="-381000" algn="l" rtl="0" eaLnBrk="1" fontAlgn="base" hangingPunct="1">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sbajracharya@pace.edu"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hyperlink" Target="mailto:eprekelezaj@pace.edu" TargetMode="External"/><Relationship Id="rId4" Type="http://schemas.openxmlformats.org/officeDocument/2006/relationships/hyperlink" Target="mailto:lrobcke@pace.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900" y="3307803"/>
            <a:ext cx="6858000" cy="3260477"/>
          </a:xfrm>
        </p:spPr>
        <p:txBody>
          <a:bodyPr/>
          <a:lstStyle/>
          <a:p>
            <a:pPr marL="0" indent="0"/>
            <a:r>
              <a:rPr lang="en-US" sz="2000" dirty="0"/>
              <a:t>Pace University </a:t>
            </a:r>
            <a:r>
              <a:rPr lang="en-US" sz="2000" dirty="0" smtClean="0"/>
              <a:t>Presenters:</a:t>
            </a:r>
            <a:r>
              <a:rPr lang="en-US" sz="1800" dirty="0"/>
              <a:t/>
            </a:r>
            <a:br>
              <a:rPr lang="en-US" sz="1800" dirty="0"/>
            </a:br>
            <a:r>
              <a:rPr lang="en-US" sz="1800" dirty="0"/>
              <a:t/>
            </a:r>
            <a:br>
              <a:rPr lang="en-US" sz="1800" dirty="0"/>
            </a:br>
            <a:r>
              <a:rPr lang="es-ES" sz="1600" u="sng" dirty="0">
                <a:solidFill>
                  <a:schemeClr val="tx1"/>
                </a:solidFill>
              </a:rPr>
              <a:t>Shikha Bajracharya</a:t>
            </a:r>
            <a:r>
              <a:rPr lang="es-ES" sz="1600" dirty="0">
                <a:solidFill>
                  <a:schemeClr val="tx1"/>
                </a:solidFill>
              </a:rPr>
              <a:t/>
            </a:r>
            <a:br>
              <a:rPr lang="es-ES" sz="1600" dirty="0">
                <a:solidFill>
                  <a:schemeClr val="tx1"/>
                </a:solidFill>
              </a:rPr>
            </a:br>
            <a:r>
              <a:rPr lang="es-ES" sz="1600" dirty="0">
                <a:solidFill>
                  <a:schemeClr val="tx1"/>
                </a:solidFill>
              </a:rPr>
              <a:t>Director - User Services </a:t>
            </a:r>
            <a:br>
              <a:rPr lang="es-ES" sz="1600" dirty="0">
                <a:solidFill>
                  <a:schemeClr val="tx1"/>
                </a:solidFill>
              </a:rPr>
            </a:br>
            <a:r>
              <a:rPr lang="es-ES" sz="1600" dirty="0">
                <a:solidFill>
                  <a:schemeClr val="tx1"/>
                </a:solidFill>
              </a:rPr>
              <a:t/>
            </a:r>
            <a:br>
              <a:rPr lang="es-ES" sz="1600" dirty="0">
                <a:solidFill>
                  <a:schemeClr val="tx1"/>
                </a:solidFill>
              </a:rPr>
            </a:br>
            <a:r>
              <a:rPr lang="en-US" sz="1600" u="sng" dirty="0">
                <a:solidFill>
                  <a:schemeClr val="tx1"/>
                </a:solidFill>
              </a:rPr>
              <a:t>Lawrence Robcke</a:t>
            </a:r>
            <a:r>
              <a:rPr lang="en-US" sz="1600" dirty="0">
                <a:solidFill>
                  <a:schemeClr val="tx1"/>
                </a:solidFill>
              </a:rPr>
              <a:t/>
            </a:r>
            <a:br>
              <a:rPr lang="en-US" sz="1600" dirty="0">
                <a:solidFill>
                  <a:schemeClr val="tx1"/>
                </a:solidFill>
              </a:rPr>
            </a:br>
            <a:r>
              <a:rPr lang="en-US" sz="1600" dirty="0">
                <a:solidFill>
                  <a:schemeClr val="tx1"/>
                </a:solidFill>
              </a:rPr>
              <a:t>Manger - Client Support Office/Helpdesk </a:t>
            </a:r>
            <a:r>
              <a:rPr lang="en-US" sz="1600" dirty="0" smtClean="0">
                <a:solidFill>
                  <a:schemeClr val="tx1"/>
                </a:solidFill>
              </a:rPr>
              <a:t/>
            </a:r>
            <a:br>
              <a:rPr lang="en-US" sz="1600" dirty="0" smtClean="0">
                <a:solidFill>
                  <a:schemeClr val="tx1"/>
                </a:solidFill>
              </a:rPr>
            </a:br>
            <a:r>
              <a:rPr lang="en-US" sz="1600" dirty="0">
                <a:solidFill>
                  <a:schemeClr val="tx1"/>
                </a:solidFill>
              </a:rPr>
              <a:t/>
            </a:r>
            <a:br>
              <a:rPr lang="en-US" sz="1600" dirty="0">
                <a:solidFill>
                  <a:schemeClr val="tx1"/>
                </a:solidFill>
              </a:rPr>
            </a:br>
            <a:r>
              <a:rPr lang="en-US" sz="1600" u="sng" dirty="0" smtClean="0">
                <a:solidFill>
                  <a:schemeClr val="tx1"/>
                </a:solidFill>
              </a:rPr>
              <a:t>Edward </a:t>
            </a:r>
            <a:r>
              <a:rPr lang="en-US" sz="1600" u="sng" dirty="0" smtClean="0">
                <a:solidFill>
                  <a:schemeClr val="tx1"/>
                </a:solidFill>
              </a:rPr>
              <a:t>Prekelezaj</a:t>
            </a:r>
            <a:r>
              <a:rPr lang="en-US" sz="1600" dirty="0">
                <a:solidFill>
                  <a:schemeClr val="tx1"/>
                </a:solidFill>
              </a:rPr>
              <a:t/>
            </a:r>
            <a:br>
              <a:rPr lang="en-US" sz="1600" dirty="0">
                <a:solidFill>
                  <a:schemeClr val="tx1"/>
                </a:solidFill>
              </a:rPr>
            </a:br>
            <a:r>
              <a:rPr lang="en-US" sz="1600" dirty="0" smtClean="0">
                <a:solidFill>
                  <a:schemeClr val="tx1"/>
                </a:solidFill>
              </a:rPr>
              <a:t>Supervisor - Client Support Office</a:t>
            </a:r>
            <a:r>
              <a:rPr lang="en-US" sz="1600" dirty="0">
                <a:solidFill>
                  <a:schemeClr val="tx1"/>
                </a:solidFill>
              </a:rPr>
              <a:t/>
            </a:r>
            <a:br>
              <a:rPr lang="en-US" sz="1600" dirty="0">
                <a:solidFill>
                  <a:schemeClr val="tx1"/>
                </a:solidFill>
              </a:rPr>
            </a:br>
            <a:r>
              <a:rPr lang="en-US" sz="1600" dirty="0">
                <a:solidFill>
                  <a:schemeClr val="tx1"/>
                </a:solidFill>
              </a:rPr>
              <a:t/>
            </a:r>
            <a:br>
              <a:rPr lang="en-US" sz="1600" dirty="0">
                <a:solidFill>
                  <a:schemeClr val="tx1"/>
                </a:solidFill>
              </a:rPr>
            </a:br>
            <a:r>
              <a:rPr lang="en-US" sz="1400" dirty="0"/>
              <a:t/>
            </a:r>
            <a:br>
              <a:rPr lang="en-US" sz="1400" dirty="0"/>
            </a:br>
            <a:endParaRPr lang="en-US" sz="1400" dirty="0"/>
          </a:p>
        </p:txBody>
      </p:sp>
      <p:sp>
        <p:nvSpPr>
          <p:cNvPr id="3" name="Text Placeholder 2"/>
          <p:cNvSpPr>
            <a:spLocks noGrp="1"/>
          </p:cNvSpPr>
          <p:nvPr>
            <p:ph type="body" idx="1"/>
          </p:nvPr>
        </p:nvSpPr>
        <p:spPr>
          <a:xfrm>
            <a:off x="2247900" y="472282"/>
            <a:ext cx="6858000" cy="2057400"/>
          </a:xfrm>
        </p:spPr>
        <p:txBody>
          <a:bodyPr/>
          <a:lstStyle/>
          <a:p>
            <a:r>
              <a:rPr lang="en-US" sz="3200" dirty="0">
                <a:solidFill>
                  <a:srgbClr val="003089"/>
                </a:solidFill>
                <a:latin typeface="Arial Black"/>
              </a:rPr>
              <a:t>UNIVERSITY PC REPLACEMENT PROGRAM MANAGEMENT AND IMPLEMENTATION</a:t>
            </a:r>
            <a:endParaRPr lang="en-US" dirty="0"/>
          </a:p>
        </p:txBody>
      </p:sp>
    </p:spTree>
    <p:extLst>
      <p:ext uri="{BB962C8B-B14F-4D97-AF65-F5344CB8AC3E}">
        <p14:creationId xmlns:p14="http://schemas.microsoft.com/office/powerpoint/2010/main" val="4282090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Inventory Database</a:t>
            </a:r>
            <a:endParaRPr lang="en-US" dirty="0"/>
          </a:p>
        </p:txBody>
      </p:sp>
      <p:sp>
        <p:nvSpPr>
          <p:cNvPr id="3" name="Content Placeholder 2"/>
          <p:cNvSpPr>
            <a:spLocks noGrp="1"/>
          </p:cNvSpPr>
          <p:nvPr>
            <p:ph idx="1"/>
          </p:nvPr>
        </p:nvSpPr>
        <p:spPr>
          <a:xfrm>
            <a:off x="685800" y="1721030"/>
            <a:ext cx="7772400" cy="2408852"/>
          </a:xfrm>
        </p:spPr>
        <p:txBody>
          <a:bodyPr/>
          <a:lstStyle/>
          <a:p>
            <a:r>
              <a:rPr lang="en-US" dirty="0" smtClean="0"/>
              <a:t>Access database vs. in-house online developed database</a:t>
            </a:r>
          </a:p>
          <a:p>
            <a:r>
              <a:rPr lang="en-US" dirty="0" smtClean="0"/>
              <a:t>New database developed in-house</a:t>
            </a:r>
          </a:p>
        </p:txBody>
      </p:sp>
    </p:spTree>
    <p:extLst>
      <p:ext uri="{BB962C8B-B14F-4D97-AF65-F5344CB8AC3E}">
        <p14:creationId xmlns:p14="http://schemas.microsoft.com/office/powerpoint/2010/main" val="416170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Process</a:t>
            </a:r>
            <a:endParaRPr lang="en-US" u="sng" dirty="0"/>
          </a:p>
        </p:txBody>
      </p:sp>
      <p:sp>
        <p:nvSpPr>
          <p:cNvPr id="3" name="Content Placeholder 2"/>
          <p:cNvSpPr>
            <a:spLocks noGrp="1"/>
          </p:cNvSpPr>
          <p:nvPr>
            <p:ph idx="1"/>
          </p:nvPr>
        </p:nvSpPr>
        <p:spPr/>
        <p:txBody>
          <a:bodyPr/>
          <a:lstStyle/>
          <a:p>
            <a:r>
              <a:rPr lang="en-US" dirty="0"/>
              <a:t>Determining user </a:t>
            </a:r>
            <a:r>
              <a:rPr lang="en-US" dirty="0" smtClean="0"/>
              <a:t>needs</a:t>
            </a:r>
          </a:p>
          <a:p>
            <a:r>
              <a:rPr lang="en-US" dirty="0" smtClean="0"/>
              <a:t>PC vs. Thin Clients</a:t>
            </a:r>
          </a:p>
          <a:p>
            <a:r>
              <a:rPr lang="en-US" dirty="0" smtClean="0"/>
              <a:t>Custom configurations</a:t>
            </a:r>
          </a:p>
          <a:p>
            <a:pPr marL="1201738" lvl="1"/>
            <a:r>
              <a:rPr lang="en-US" dirty="0" smtClean="0"/>
              <a:t>Addressing how to handle additional costs</a:t>
            </a:r>
            <a:endParaRPr lang="en-US" dirty="0"/>
          </a:p>
          <a:p>
            <a:pPr marL="1201738" lvl="1"/>
            <a:r>
              <a:rPr lang="en-US" dirty="0" smtClean="0"/>
              <a:t>Flexibility of the standard configurations</a:t>
            </a:r>
          </a:p>
        </p:txBody>
      </p:sp>
    </p:spTree>
    <p:extLst>
      <p:ext uri="{BB962C8B-B14F-4D97-AF65-F5344CB8AC3E}">
        <p14:creationId xmlns:p14="http://schemas.microsoft.com/office/powerpoint/2010/main" val="243054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lstStyle/>
          <a:p>
            <a:r>
              <a:rPr lang="en-US" dirty="0"/>
              <a:t>What would we </a:t>
            </a:r>
            <a:r>
              <a:rPr lang="en-US"/>
              <a:t>do </a:t>
            </a:r>
            <a:r>
              <a:rPr lang="en-US" smtClean="0"/>
              <a:t>differently?</a:t>
            </a:r>
            <a:endParaRPr lang="en-US" dirty="0"/>
          </a:p>
          <a:p>
            <a:pPr marL="1254125" lvl="1"/>
            <a:r>
              <a:rPr lang="en-US" dirty="0" smtClean="0"/>
              <a:t>Policy updates</a:t>
            </a:r>
          </a:p>
          <a:p>
            <a:pPr marL="1254125" lvl="1"/>
            <a:r>
              <a:rPr lang="en-US" dirty="0" smtClean="0"/>
              <a:t>IT leads vs. contacting end users directly</a:t>
            </a:r>
          </a:p>
          <a:p>
            <a:pPr marL="1254125" lvl="1"/>
            <a:r>
              <a:rPr lang="en-US" dirty="0" smtClean="0"/>
              <a:t>FAQ’s from users</a:t>
            </a:r>
          </a:p>
          <a:p>
            <a:endParaRPr lang="en-US" dirty="0"/>
          </a:p>
        </p:txBody>
      </p:sp>
    </p:spTree>
    <p:extLst>
      <p:ext uri="{BB962C8B-B14F-4D97-AF65-F5344CB8AC3E}">
        <p14:creationId xmlns:p14="http://schemas.microsoft.com/office/powerpoint/2010/main" val="1711255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Comments?</a:t>
            </a:r>
            <a:endParaRPr lang="en-US" dirty="0"/>
          </a:p>
        </p:txBody>
      </p:sp>
      <p:sp>
        <p:nvSpPr>
          <p:cNvPr id="3" name="Content Placeholder 2"/>
          <p:cNvSpPr>
            <a:spLocks noGrp="1"/>
          </p:cNvSpPr>
          <p:nvPr>
            <p:ph idx="1"/>
          </p:nvPr>
        </p:nvSpPr>
        <p:spPr/>
        <p:txBody>
          <a:bodyPr/>
          <a:lstStyle/>
          <a:p>
            <a:r>
              <a:rPr lang="en-US" dirty="0" err="1" smtClean="0"/>
              <a:t>Shikha</a:t>
            </a:r>
            <a:r>
              <a:rPr lang="en-US" dirty="0" smtClean="0"/>
              <a:t> – </a:t>
            </a:r>
            <a:r>
              <a:rPr lang="en-US" dirty="0" smtClean="0">
                <a:hlinkClick r:id="rId3"/>
              </a:rPr>
              <a:t>sbajracharya@pace.edu</a:t>
            </a:r>
            <a:endParaRPr lang="en-US" dirty="0"/>
          </a:p>
          <a:p>
            <a:r>
              <a:rPr lang="en-US" dirty="0" smtClean="0"/>
              <a:t>Larry – </a:t>
            </a:r>
            <a:r>
              <a:rPr lang="en-US" dirty="0" smtClean="0">
                <a:hlinkClick r:id="rId4"/>
              </a:rPr>
              <a:t>lrobcke@pace.edu</a:t>
            </a:r>
            <a:endParaRPr lang="en-US" dirty="0" smtClean="0"/>
          </a:p>
          <a:p>
            <a:r>
              <a:rPr lang="en-US" dirty="0" smtClean="0"/>
              <a:t>Eddie – </a:t>
            </a:r>
            <a:r>
              <a:rPr lang="en-US" dirty="0" smtClean="0">
                <a:hlinkClick r:id="rId5"/>
              </a:rPr>
              <a:t>eprekelezaj@pace.edu</a:t>
            </a:r>
            <a:endParaRPr lang="en-US" dirty="0" smtClean="0"/>
          </a:p>
        </p:txBody>
      </p:sp>
    </p:spTree>
    <p:extLst>
      <p:ext uri="{BB962C8B-B14F-4D97-AF65-F5344CB8AC3E}">
        <p14:creationId xmlns:p14="http://schemas.microsoft.com/office/powerpoint/2010/main" val="334908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Pace University Overview</a:t>
            </a:r>
            <a:endParaRPr lang="en-US" dirty="0"/>
          </a:p>
        </p:txBody>
      </p:sp>
      <p:sp>
        <p:nvSpPr>
          <p:cNvPr id="3" name="Content Placeholder 2"/>
          <p:cNvSpPr>
            <a:spLocks noGrp="1"/>
          </p:cNvSpPr>
          <p:nvPr>
            <p:ph idx="1"/>
          </p:nvPr>
        </p:nvSpPr>
        <p:spPr/>
        <p:txBody>
          <a:bodyPr/>
          <a:lstStyle/>
          <a:p>
            <a:r>
              <a:rPr lang="en-US" dirty="0"/>
              <a:t>6 </a:t>
            </a:r>
            <a:r>
              <a:rPr lang="en-US" dirty="0" smtClean="0"/>
              <a:t>campuses in New York </a:t>
            </a:r>
            <a:r>
              <a:rPr lang="en-US" dirty="0"/>
              <a:t>City and Westchester</a:t>
            </a:r>
          </a:p>
          <a:p>
            <a:r>
              <a:rPr lang="en-US" dirty="0"/>
              <a:t>Over 12,000 Students </a:t>
            </a:r>
          </a:p>
          <a:p>
            <a:r>
              <a:rPr lang="en-US" dirty="0" smtClean="0"/>
              <a:t>Over </a:t>
            </a:r>
            <a:r>
              <a:rPr lang="en-US" dirty="0" smtClean="0"/>
              <a:t>3,000 </a:t>
            </a:r>
            <a:r>
              <a:rPr lang="en-US" dirty="0" smtClean="0"/>
              <a:t>Faculty/Staff</a:t>
            </a:r>
          </a:p>
          <a:p>
            <a:r>
              <a:rPr lang="en-US" dirty="0" smtClean="0"/>
              <a:t>Over </a:t>
            </a:r>
            <a:r>
              <a:rPr lang="en-US" dirty="0" smtClean="0"/>
              <a:t>4,000 </a:t>
            </a:r>
            <a:r>
              <a:rPr lang="en-US" dirty="0"/>
              <a:t>Desktops and Laptops</a:t>
            </a:r>
          </a:p>
          <a:p>
            <a:endParaRPr lang="en-US" dirty="0" smtClean="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08204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Purchasing Process</a:t>
            </a:r>
            <a:endParaRPr lang="en-US" dirty="0"/>
          </a:p>
        </p:txBody>
      </p:sp>
      <p:sp>
        <p:nvSpPr>
          <p:cNvPr id="3" name="Content Placeholder 2"/>
          <p:cNvSpPr>
            <a:spLocks noGrp="1"/>
          </p:cNvSpPr>
          <p:nvPr>
            <p:ph idx="1"/>
          </p:nvPr>
        </p:nvSpPr>
        <p:spPr/>
        <p:txBody>
          <a:bodyPr/>
          <a:lstStyle/>
          <a:p>
            <a:r>
              <a:rPr lang="en-US" dirty="0"/>
              <a:t>Funding Structure</a:t>
            </a:r>
          </a:p>
          <a:p>
            <a:r>
              <a:rPr lang="en-US" dirty="0"/>
              <a:t>Department Purchase Process and customizations</a:t>
            </a:r>
          </a:p>
          <a:p>
            <a:r>
              <a:rPr lang="en-US" dirty="0" smtClean="0"/>
              <a:t>Checks </a:t>
            </a:r>
            <a:r>
              <a:rPr lang="en-US" dirty="0" smtClean="0"/>
              <a:t>and Balances</a:t>
            </a: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765660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Support</a:t>
            </a:r>
            <a:endParaRPr lang="en-US" dirty="0"/>
          </a:p>
        </p:txBody>
      </p:sp>
      <p:sp>
        <p:nvSpPr>
          <p:cNvPr id="3" name="Content Placeholder 2"/>
          <p:cNvSpPr>
            <a:spLocks noGrp="1"/>
          </p:cNvSpPr>
          <p:nvPr>
            <p:ph idx="1"/>
          </p:nvPr>
        </p:nvSpPr>
        <p:spPr/>
        <p:txBody>
          <a:bodyPr/>
          <a:lstStyle/>
          <a:p>
            <a:r>
              <a:rPr lang="en-US" dirty="0" smtClean="0"/>
              <a:t>High-level support and mandate</a:t>
            </a:r>
          </a:p>
          <a:p>
            <a:r>
              <a:rPr lang="en-US" dirty="0" smtClean="0"/>
              <a:t>Understanding </a:t>
            </a:r>
            <a:r>
              <a:rPr lang="en-US" dirty="0" smtClean="0"/>
              <a:t>financial requirements and </a:t>
            </a:r>
            <a:r>
              <a:rPr lang="en-US" dirty="0" smtClean="0"/>
              <a:t>benefits</a:t>
            </a:r>
          </a:p>
          <a:p>
            <a:r>
              <a:rPr lang="en-US" dirty="0" smtClean="0"/>
              <a:t>Department </a:t>
            </a:r>
            <a:r>
              <a:rPr lang="en-US" dirty="0"/>
              <a:t>conversations</a:t>
            </a:r>
          </a:p>
          <a:p>
            <a:endParaRPr lang="en-US" dirty="0" smtClean="0"/>
          </a:p>
          <a:p>
            <a:endParaRPr lang="en-US" dirty="0" smtClean="0"/>
          </a:p>
          <a:p>
            <a:endParaRPr lang="en-US" sz="2400" dirty="0" smtClean="0"/>
          </a:p>
          <a:p>
            <a:endParaRPr lang="en-US" dirty="0"/>
          </a:p>
          <a:p>
            <a:endParaRPr lang="en-US" dirty="0" smtClean="0"/>
          </a:p>
          <a:p>
            <a:endParaRPr lang="en-US" dirty="0"/>
          </a:p>
        </p:txBody>
      </p:sp>
    </p:spTree>
    <p:extLst>
      <p:ext uri="{BB962C8B-B14F-4D97-AF65-F5344CB8AC3E}">
        <p14:creationId xmlns:p14="http://schemas.microsoft.com/office/powerpoint/2010/main" val="3107491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a:t>
            </a:r>
            <a:r>
              <a:rPr lang="en-US" dirty="0" smtClean="0"/>
              <a:t>Goals</a:t>
            </a:r>
            <a:endParaRPr lang="en-US" dirty="0"/>
          </a:p>
        </p:txBody>
      </p:sp>
      <p:sp>
        <p:nvSpPr>
          <p:cNvPr id="3" name="Content Placeholder 2"/>
          <p:cNvSpPr>
            <a:spLocks noGrp="1"/>
          </p:cNvSpPr>
          <p:nvPr>
            <p:ph idx="1"/>
          </p:nvPr>
        </p:nvSpPr>
        <p:spPr/>
        <p:txBody>
          <a:bodyPr/>
          <a:lstStyle/>
          <a:p>
            <a:r>
              <a:rPr lang="en-US" sz="2400" dirty="0" smtClean="0"/>
              <a:t>Timely purchases and upgrading schedule</a:t>
            </a:r>
          </a:p>
          <a:p>
            <a:r>
              <a:rPr lang="en-US" sz="2400" dirty="0" smtClean="0"/>
              <a:t>Better purchasing and negotiation influence with vendors</a:t>
            </a:r>
          </a:p>
          <a:p>
            <a:r>
              <a:rPr lang="en-US" sz="2400" dirty="0" smtClean="0"/>
              <a:t>More efficiency in tracking and managing assets</a:t>
            </a:r>
          </a:p>
          <a:p>
            <a:r>
              <a:rPr lang="en-US" sz="2400" dirty="0" smtClean="0"/>
              <a:t>Standardization of installation and software processes</a:t>
            </a:r>
          </a:p>
          <a:p>
            <a:r>
              <a:rPr lang="en-US" sz="2400" dirty="0" smtClean="0"/>
              <a:t>Reduction of wasted delivery and setup time/efforts</a:t>
            </a:r>
          </a:p>
          <a:p>
            <a:endParaRPr lang="en-US" dirty="0"/>
          </a:p>
          <a:p>
            <a:endParaRPr lang="en-US"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Development</a:t>
            </a:r>
            <a:endParaRPr lang="en-US" dirty="0"/>
          </a:p>
        </p:txBody>
      </p:sp>
      <p:sp>
        <p:nvSpPr>
          <p:cNvPr id="3" name="Content Placeholder 2"/>
          <p:cNvSpPr>
            <a:spLocks noGrp="1"/>
          </p:cNvSpPr>
          <p:nvPr>
            <p:ph idx="1"/>
          </p:nvPr>
        </p:nvSpPr>
        <p:spPr/>
        <p:txBody>
          <a:bodyPr/>
          <a:lstStyle/>
          <a:p>
            <a:r>
              <a:rPr lang="en-US" dirty="0" smtClean="0"/>
              <a:t>Program Details</a:t>
            </a:r>
          </a:p>
          <a:p>
            <a:pPr lvl="1" indent="-363538"/>
            <a:r>
              <a:rPr lang="en-US" dirty="0" smtClean="0"/>
              <a:t>Eligibility for Faculty/Staff and Equipment</a:t>
            </a:r>
          </a:p>
          <a:p>
            <a:pPr lvl="1" indent="-363538"/>
            <a:r>
              <a:rPr lang="en-US" dirty="0" smtClean="0"/>
              <a:t>Difference between centralized vs. departmental purchases</a:t>
            </a:r>
          </a:p>
          <a:p>
            <a:pPr lvl="1" indent="-363538"/>
            <a:r>
              <a:rPr lang="en-US" dirty="0" smtClean="0"/>
              <a:t>Approval </a:t>
            </a:r>
            <a:r>
              <a:rPr lang="en-US" dirty="0" smtClean="0"/>
              <a:t>processes</a:t>
            </a:r>
            <a:endParaRPr lang="en-US" dirty="0" smtClean="0"/>
          </a:p>
          <a:p>
            <a:pPr lvl="1" indent="-363538"/>
            <a:r>
              <a:rPr lang="en-US" dirty="0" smtClean="0"/>
              <a:t>Recycling processes</a:t>
            </a:r>
          </a:p>
          <a:p>
            <a:pPr lvl="1"/>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170109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Process</a:t>
            </a:r>
            <a:endParaRPr lang="en-US" dirty="0"/>
          </a:p>
        </p:txBody>
      </p:sp>
      <p:sp>
        <p:nvSpPr>
          <p:cNvPr id="3" name="Content Placeholder 2"/>
          <p:cNvSpPr>
            <a:spLocks noGrp="1"/>
          </p:cNvSpPr>
          <p:nvPr>
            <p:ph idx="1"/>
          </p:nvPr>
        </p:nvSpPr>
        <p:spPr>
          <a:xfrm>
            <a:off x="685800" y="1721029"/>
            <a:ext cx="7848600" cy="3833195"/>
          </a:xfrm>
        </p:spPr>
        <p:txBody>
          <a:bodyPr/>
          <a:lstStyle/>
          <a:p>
            <a:r>
              <a:rPr lang="en-US" sz="2800" dirty="0" smtClean="0"/>
              <a:t>Obtaining departmental listings of eligible faculty/staff and budget representatives</a:t>
            </a:r>
          </a:p>
          <a:p>
            <a:pPr marL="0" indent="0">
              <a:buNone/>
            </a:pPr>
            <a:r>
              <a:rPr lang="en-US" sz="2800" dirty="0"/>
              <a:t>	</a:t>
            </a:r>
            <a:r>
              <a:rPr lang="en-US" sz="2800" dirty="0" smtClean="0"/>
              <a:t>-</a:t>
            </a:r>
            <a:r>
              <a:rPr lang="en-US" sz="2400" dirty="0" smtClean="0"/>
              <a:t>Identifying key players for each department</a:t>
            </a:r>
          </a:p>
          <a:p>
            <a:pPr marL="0" indent="0">
              <a:buNone/>
            </a:pPr>
            <a:r>
              <a:rPr lang="en-US" sz="2400" dirty="0"/>
              <a:t>	</a:t>
            </a:r>
            <a:r>
              <a:rPr lang="en-US" sz="2400" dirty="0" smtClean="0"/>
              <a:t>-Continuous inventory reviews</a:t>
            </a:r>
          </a:p>
          <a:p>
            <a:r>
              <a:rPr lang="en-US" sz="2800" dirty="0"/>
              <a:t>Constant communication between departments and ITS</a:t>
            </a:r>
          </a:p>
          <a:p>
            <a:pPr marL="0" lvl="2" indent="0">
              <a:buNone/>
            </a:pPr>
            <a:r>
              <a:rPr lang="en-US" dirty="0"/>
              <a:t>	-Emails </a:t>
            </a:r>
          </a:p>
          <a:p>
            <a:pPr marL="0" lvl="2" indent="0">
              <a:buNone/>
            </a:pPr>
            <a:r>
              <a:rPr lang="en-US" dirty="0"/>
              <a:t>	-In-person meetings</a:t>
            </a:r>
          </a:p>
          <a:p>
            <a:pPr marL="0" indent="0">
              <a:buNone/>
            </a:pPr>
            <a:endParaRPr lang="en-US" sz="2400" dirty="0"/>
          </a:p>
          <a:p>
            <a:pPr lvl="2"/>
            <a:endParaRPr lang="en-US" dirty="0" smtClean="0"/>
          </a:p>
          <a:p>
            <a:pPr lvl="2"/>
            <a:endParaRPr lang="en-US" dirty="0" smtClean="0"/>
          </a:p>
          <a:p>
            <a:pPr lvl="1"/>
            <a:endParaRPr lang="en-US" dirty="0" smtClean="0"/>
          </a:p>
          <a:p>
            <a:endParaRPr lang="en-US" sz="2400" dirty="0" smtClean="0"/>
          </a:p>
          <a:p>
            <a:endParaRPr lang="en-US" dirty="0"/>
          </a:p>
          <a:p>
            <a:endParaRPr lang="en-US" dirty="0" smtClean="0"/>
          </a:p>
          <a:p>
            <a:endParaRPr lang="en-US" dirty="0"/>
          </a:p>
        </p:txBody>
      </p:sp>
    </p:spTree>
    <p:extLst>
      <p:ext uri="{BB962C8B-B14F-4D97-AF65-F5344CB8AC3E}">
        <p14:creationId xmlns:p14="http://schemas.microsoft.com/office/powerpoint/2010/main" val="17588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Collection Process</a:t>
            </a:r>
            <a:endParaRPr lang="en-US" dirty="0"/>
          </a:p>
        </p:txBody>
      </p:sp>
      <p:sp>
        <p:nvSpPr>
          <p:cNvPr id="3" name="Content Placeholder 2"/>
          <p:cNvSpPr>
            <a:spLocks noGrp="1"/>
          </p:cNvSpPr>
          <p:nvPr>
            <p:ph idx="1"/>
          </p:nvPr>
        </p:nvSpPr>
        <p:spPr/>
        <p:txBody>
          <a:bodyPr/>
          <a:lstStyle/>
          <a:p>
            <a:r>
              <a:rPr lang="en-US" dirty="0" smtClean="0"/>
              <a:t>Initial collection process</a:t>
            </a:r>
          </a:p>
          <a:p>
            <a:pPr marL="1141413" lvl="1"/>
            <a:r>
              <a:rPr lang="en-US" dirty="0" smtClean="0"/>
              <a:t>Methods and processes</a:t>
            </a:r>
          </a:p>
          <a:p>
            <a:pPr marL="1141413" lvl="1"/>
            <a:r>
              <a:rPr lang="en-US" dirty="0" smtClean="0"/>
              <a:t>What </a:t>
            </a:r>
            <a:r>
              <a:rPr lang="en-US" dirty="0"/>
              <a:t>information was </a:t>
            </a:r>
            <a:r>
              <a:rPr lang="en-US" dirty="0" smtClean="0"/>
              <a:t>obtained</a:t>
            </a:r>
          </a:p>
          <a:p>
            <a:pPr marL="1141413" lvl="1"/>
            <a:r>
              <a:rPr lang="en-US" dirty="0"/>
              <a:t>How did we get the machine </a:t>
            </a:r>
            <a:r>
              <a:rPr lang="en-US" dirty="0" smtClean="0"/>
              <a:t>information? </a:t>
            </a:r>
            <a:br>
              <a:rPr lang="en-US" dirty="0" smtClean="0"/>
            </a:br>
            <a:r>
              <a:rPr lang="en-US" dirty="0" smtClean="0"/>
              <a:t>(Software </a:t>
            </a:r>
            <a:r>
              <a:rPr lang="en-US" dirty="0"/>
              <a:t>applications </a:t>
            </a:r>
            <a:r>
              <a:rPr lang="en-US" dirty="0" smtClean="0"/>
              <a:t>used)</a:t>
            </a:r>
            <a:endParaRPr lang="en-US" dirty="0"/>
          </a:p>
          <a:p>
            <a:pPr marL="0" indent="0">
              <a:buNone/>
            </a:pPr>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161914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Database</a:t>
            </a:r>
            <a:endParaRPr lang="en-US" dirty="0"/>
          </a:p>
        </p:txBody>
      </p:sp>
      <p:sp>
        <p:nvSpPr>
          <p:cNvPr id="3" name="Content Placeholder 2"/>
          <p:cNvSpPr>
            <a:spLocks noGrp="1"/>
          </p:cNvSpPr>
          <p:nvPr>
            <p:ph idx="1"/>
          </p:nvPr>
        </p:nvSpPr>
        <p:spPr>
          <a:xfrm>
            <a:off x="685800" y="1721030"/>
            <a:ext cx="7772400" cy="2332652"/>
          </a:xfrm>
        </p:spPr>
        <p:txBody>
          <a:bodyPr/>
          <a:lstStyle/>
          <a:p>
            <a:r>
              <a:rPr lang="en-US" dirty="0" smtClean="0"/>
              <a:t>How do we use that information?</a:t>
            </a:r>
          </a:p>
          <a:p>
            <a:r>
              <a:rPr lang="en-US" dirty="0" smtClean="0"/>
              <a:t>Contacting users and technical leads</a:t>
            </a:r>
            <a:endParaRPr lang="en-US" dirty="0"/>
          </a:p>
          <a:p>
            <a:r>
              <a:rPr lang="en-US" dirty="0" smtClean="0"/>
              <a:t>Access database </a:t>
            </a:r>
            <a:r>
              <a:rPr lang="en-US" dirty="0" smtClean="0"/>
              <a:t>template</a:t>
            </a:r>
            <a:endParaRPr lang="en-US" dirty="0" smtClean="0"/>
          </a:p>
        </p:txBody>
      </p:sp>
    </p:spTree>
    <p:extLst>
      <p:ext uri="{BB962C8B-B14F-4D97-AF65-F5344CB8AC3E}">
        <p14:creationId xmlns:p14="http://schemas.microsoft.com/office/powerpoint/2010/main" val="451858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Template">
  <a:themeElements>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BOT_Presentation_Final 9-17-09</Template>
  <TotalTime>9320</TotalTime>
  <Words>371</Words>
  <Application>Microsoft Office PowerPoint</Application>
  <PresentationFormat>Custom</PresentationFormat>
  <Paragraphs>98</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Arial Black</vt:lpstr>
      <vt:lpstr>Times</vt:lpstr>
      <vt:lpstr>Times New Roman</vt:lpstr>
      <vt:lpstr>1_Template</vt:lpstr>
      <vt:lpstr>Template</vt:lpstr>
      <vt:lpstr>Pace University Presenters:  Shikha Bajracharya Director - User Services   Lawrence Robcke Manger - Client Support Office/Helpdesk   Edward Prekelezaj Supervisor - Client Support Office   </vt:lpstr>
      <vt:lpstr>Pace University Overview</vt:lpstr>
      <vt:lpstr>Previous Purchasing Process</vt:lpstr>
      <vt:lpstr>Stakeholder Support</vt:lpstr>
      <vt:lpstr>Program Goals</vt:lpstr>
      <vt:lpstr>Policy Development</vt:lpstr>
      <vt:lpstr>Communication Process</vt:lpstr>
      <vt:lpstr>Inventory Collection Process</vt:lpstr>
      <vt:lpstr>Inventory Database</vt:lpstr>
      <vt:lpstr>New Inventory Database</vt:lpstr>
      <vt:lpstr>Program Process</vt:lpstr>
      <vt:lpstr>Lessons Learned</vt:lpstr>
      <vt:lpstr>Questions and Comments?</vt:lpstr>
    </vt:vector>
  </TitlesOfParts>
  <Company>Pace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Pace University</dc:creator>
  <cp:lastModifiedBy>Bajracharya, Shikha</cp:lastModifiedBy>
  <cp:revision>742</cp:revision>
  <cp:lastPrinted>2014-03-24T13:35:17Z</cp:lastPrinted>
  <dcterms:created xsi:type="dcterms:W3CDTF">2005-11-15T14:26:42Z</dcterms:created>
  <dcterms:modified xsi:type="dcterms:W3CDTF">2014-03-24T13:40:22Z</dcterms:modified>
</cp:coreProperties>
</file>