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handoutMasterIdLst>
    <p:handoutMasterId r:id="rId26"/>
  </p:handoutMasterIdLst>
  <p:sldIdLst>
    <p:sldId id="418" r:id="rId3"/>
    <p:sldId id="411" r:id="rId4"/>
    <p:sldId id="364" r:id="rId5"/>
    <p:sldId id="382" r:id="rId6"/>
    <p:sldId id="387" r:id="rId7"/>
    <p:sldId id="420" r:id="rId8"/>
    <p:sldId id="366" r:id="rId9"/>
    <p:sldId id="373" r:id="rId10"/>
    <p:sldId id="353" r:id="rId11"/>
    <p:sldId id="401" r:id="rId12"/>
    <p:sldId id="402" r:id="rId13"/>
    <p:sldId id="397" r:id="rId14"/>
    <p:sldId id="386" r:id="rId15"/>
    <p:sldId id="415" r:id="rId16"/>
    <p:sldId id="400" r:id="rId17"/>
    <p:sldId id="395" r:id="rId18"/>
    <p:sldId id="403" r:id="rId19"/>
    <p:sldId id="405" r:id="rId20"/>
    <p:sldId id="406" r:id="rId21"/>
    <p:sldId id="416" r:id="rId22"/>
    <p:sldId id="419" r:id="rId23"/>
    <p:sldId id="342" r:id="rId24"/>
  </p:sldIdLst>
  <p:sldSz cx="9144000" cy="5143500" type="screen16x9"/>
  <p:notesSz cx="6881813" cy="92964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24726"/>
    <a:srgbClr val="660033"/>
    <a:srgbClr val="F37B5D"/>
    <a:srgbClr val="333333"/>
    <a:srgbClr val="000099"/>
    <a:srgbClr val="0033CC"/>
    <a:srgbClr val="A50021"/>
    <a:srgbClr val="7F7F7F"/>
    <a:srgbClr val="62B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49046" autoAdjust="0"/>
  </p:normalViewPr>
  <p:slideViewPr>
    <p:cSldViewPr snapToGrid="0">
      <p:cViewPr varScale="1">
        <p:scale>
          <a:sx n="35" d="100"/>
          <a:sy n="35" d="100"/>
        </p:scale>
        <p:origin x="-1692" y="-90"/>
      </p:cViewPr>
      <p:guideLst>
        <p:guide orient="horz" pos="2160"/>
        <p:guide orient="horz" pos="162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54" d="100"/>
          <a:sy n="54" d="100"/>
        </p:scale>
        <p:origin x="-2844" y="-90"/>
      </p:cViewPr>
      <p:guideLst>
        <p:guide orient="horz" pos="2880"/>
        <p:guide orient="horz" pos="2928"/>
        <p:guide pos="2160"/>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6" y="0"/>
            <a:ext cx="2982119" cy="464820"/>
          </a:xfrm>
          <a:prstGeom prst="rect">
            <a:avLst/>
          </a:prstGeom>
        </p:spPr>
        <p:txBody>
          <a:bodyPr vert="horz" lIns="92446" tIns="46223" rIns="92446" bIns="46223" rtlCol="0"/>
          <a:lstStyle>
            <a:lvl1pPr algn="r">
              <a:defRPr sz="1200"/>
            </a:lvl1pPr>
          </a:lstStyle>
          <a:p>
            <a:fld id="{1EC2AFB6-C729-4063-9CC3-15A6E2243AD9}" type="datetimeFigureOut">
              <a:rPr lang="en-US" smtClean="0"/>
              <a:pPr/>
              <a:t>3/27/2014</a:t>
            </a:fld>
            <a:endParaRPr lang="en-US" dirty="0"/>
          </a:p>
        </p:txBody>
      </p:sp>
      <p:sp>
        <p:nvSpPr>
          <p:cNvPr id="4" name="Footer Placeholder 3"/>
          <p:cNvSpPr>
            <a:spLocks noGrp="1"/>
          </p:cNvSpPr>
          <p:nvPr>
            <p:ph type="ftr" sz="quarter" idx="2"/>
          </p:nvPr>
        </p:nvSpPr>
        <p:spPr>
          <a:xfrm>
            <a:off x="4"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6" y="8829967"/>
            <a:ext cx="2982119" cy="464820"/>
          </a:xfrm>
          <a:prstGeom prst="rect">
            <a:avLst/>
          </a:prstGeom>
        </p:spPr>
        <p:txBody>
          <a:bodyPr vert="horz" lIns="92446" tIns="46223" rIns="92446" bIns="46223" rtlCol="0" anchor="b"/>
          <a:lstStyle>
            <a:lvl1pPr algn="r">
              <a:defRPr sz="1200"/>
            </a:lvl1pPr>
          </a:lstStyle>
          <a:p>
            <a:fld id="{165CDA7F-0D20-4EB4-8DB4-59ADA9A65EBF}" type="slidenum">
              <a:rPr lang="en-US" smtClean="0"/>
              <a:pPr/>
              <a:t>‹#›</a:t>
            </a:fld>
            <a:endParaRPr lang="en-US" dirty="0"/>
          </a:p>
        </p:txBody>
      </p:sp>
    </p:spTree>
    <p:extLst>
      <p:ext uri="{BB962C8B-B14F-4D97-AF65-F5344CB8AC3E}">
        <p14:creationId xmlns:p14="http://schemas.microsoft.com/office/powerpoint/2010/main" val="118014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6" y="0"/>
            <a:ext cx="2982119" cy="464820"/>
          </a:xfrm>
          <a:prstGeom prst="rect">
            <a:avLst/>
          </a:prstGeom>
        </p:spPr>
        <p:txBody>
          <a:bodyPr vert="horz" lIns="92446" tIns="46223" rIns="92446" bIns="46223" rtlCol="0"/>
          <a:lstStyle>
            <a:lvl1pPr algn="r">
              <a:defRPr sz="1200"/>
            </a:lvl1pPr>
          </a:lstStyle>
          <a:p>
            <a:fld id="{7ED2FFE3-91B8-4163-874B-3CA8E62B1B5D}" type="datetimeFigureOut">
              <a:rPr lang="en-US" smtClean="0"/>
              <a:pPr/>
              <a:t>3/27/2014</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6" y="8829967"/>
            <a:ext cx="2982119" cy="464820"/>
          </a:xfrm>
          <a:prstGeom prst="rect">
            <a:avLst/>
          </a:prstGeom>
        </p:spPr>
        <p:txBody>
          <a:bodyPr vert="horz" lIns="92446" tIns="46223" rIns="92446" bIns="46223" rtlCol="0" anchor="b"/>
          <a:lstStyle>
            <a:lvl1pPr algn="r">
              <a:defRPr sz="1200"/>
            </a:lvl1pPr>
          </a:lstStyle>
          <a:p>
            <a:fld id="{89B9EAF2-C63D-4C88-B38E-9164CC087C51}" type="slidenum">
              <a:rPr lang="en-US" smtClean="0"/>
              <a:pPr/>
              <a:t>‹#›</a:t>
            </a:fld>
            <a:endParaRPr lang="en-US" dirty="0"/>
          </a:p>
        </p:txBody>
      </p:sp>
    </p:spTree>
    <p:extLst>
      <p:ext uri="{BB962C8B-B14F-4D97-AF65-F5344CB8AC3E}">
        <p14:creationId xmlns:p14="http://schemas.microsoft.com/office/powerpoint/2010/main" val="93587694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1</a:t>
            </a:fld>
            <a:endParaRPr lang="en-US" dirty="0"/>
          </a:p>
        </p:txBody>
      </p:sp>
    </p:spTree>
    <p:extLst>
      <p:ext uri="{BB962C8B-B14F-4D97-AF65-F5344CB8AC3E}">
        <p14:creationId xmlns:p14="http://schemas.microsoft.com/office/powerpoint/2010/main" val="133518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10</a:t>
            </a:fld>
            <a:endParaRPr lang="en-US" dirty="0"/>
          </a:p>
        </p:txBody>
      </p:sp>
    </p:spTree>
    <p:extLst>
      <p:ext uri="{BB962C8B-B14F-4D97-AF65-F5344CB8AC3E}">
        <p14:creationId xmlns:p14="http://schemas.microsoft.com/office/powerpoint/2010/main" val="79503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11</a:t>
            </a:fld>
            <a:endParaRPr lang="en-US" dirty="0"/>
          </a:p>
        </p:txBody>
      </p:sp>
    </p:spTree>
    <p:extLst>
      <p:ext uri="{BB962C8B-B14F-4D97-AF65-F5344CB8AC3E}">
        <p14:creationId xmlns:p14="http://schemas.microsoft.com/office/powerpoint/2010/main" val="259657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12</a:t>
            </a:fld>
            <a:endParaRPr lang="en-US" dirty="0"/>
          </a:p>
        </p:txBody>
      </p:sp>
    </p:spTree>
    <p:extLst>
      <p:ext uri="{BB962C8B-B14F-4D97-AF65-F5344CB8AC3E}">
        <p14:creationId xmlns:p14="http://schemas.microsoft.com/office/powerpoint/2010/main" val="321676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ct val="60000"/>
              <a:buFont typeface="Arial" panose="020B0604020202020204" pitchFamily="34" charset="0"/>
              <a:buNone/>
            </a:pPr>
            <a:endParaRPr lang="en-US" sz="1800" dirty="0" smtClean="0">
              <a:solidFill>
                <a:schemeClr val="accent1">
                  <a:lumMod val="60000"/>
                  <a:lumOff val="40000"/>
                </a:schemeClr>
              </a:solidFill>
            </a:endParaRPr>
          </a:p>
        </p:txBody>
      </p:sp>
      <p:sp>
        <p:nvSpPr>
          <p:cNvPr id="4" name="Slide Number Placeholder 3"/>
          <p:cNvSpPr>
            <a:spLocks noGrp="1"/>
          </p:cNvSpPr>
          <p:nvPr>
            <p:ph type="sldNum" sz="quarter" idx="10"/>
          </p:nvPr>
        </p:nvSpPr>
        <p:spPr/>
        <p:txBody>
          <a:bodyPr/>
          <a:lstStyle/>
          <a:p>
            <a:fld id="{89B9EAF2-C63D-4C88-B38E-9164CC087C51}" type="slidenum">
              <a:rPr lang="en-US" smtClean="0"/>
              <a:pPr/>
              <a:t>13</a:t>
            </a:fld>
            <a:endParaRPr lang="en-US" dirty="0"/>
          </a:p>
        </p:txBody>
      </p:sp>
    </p:spTree>
    <p:extLst>
      <p:ext uri="{BB962C8B-B14F-4D97-AF65-F5344CB8AC3E}">
        <p14:creationId xmlns:p14="http://schemas.microsoft.com/office/powerpoint/2010/main" val="325343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14</a:t>
            </a:fld>
            <a:endParaRPr lang="en-US" dirty="0"/>
          </a:p>
        </p:txBody>
      </p:sp>
    </p:spTree>
    <p:extLst>
      <p:ext uri="{BB962C8B-B14F-4D97-AF65-F5344CB8AC3E}">
        <p14:creationId xmlns:p14="http://schemas.microsoft.com/office/powerpoint/2010/main" val="380377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15</a:t>
            </a:fld>
            <a:endParaRPr lang="en-US" dirty="0"/>
          </a:p>
        </p:txBody>
      </p:sp>
    </p:spTree>
    <p:extLst>
      <p:ext uri="{BB962C8B-B14F-4D97-AF65-F5344CB8AC3E}">
        <p14:creationId xmlns:p14="http://schemas.microsoft.com/office/powerpoint/2010/main" val="161552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16</a:t>
            </a:fld>
            <a:endParaRPr lang="en-US" dirty="0"/>
          </a:p>
        </p:txBody>
      </p:sp>
    </p:spTree>
    <p:extLst>
      <p:ext uri="{BB962C8B-B14F-4D97-AF65-F5344CB8AC3E}">
        <p14:creationId xmlns:p14="http://schemas.microsoft.com/office/powerpoint/2010/main" val="300162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17</a:t>
            </a:fld>
            <a:endParaRPr lang="en-US" dirty="0"/>
          </a:p>
        </p:txBody>
      </p:sp>
    </p:spTree>
    <p:extLst>
      <p:ext uri="{BB962C8B-B14F-4D97-AF65-F5344CB8AC3E}">
        <p14:creationId xmlns:p14="http://schemas.microsoft.com/office/powerpoint/2010/main" val="70318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18</a:t>
            </a:fld>
            <a:endParaRPr lang="en-US" dirty="0"/>
          </a:p>
        </p:txBody>
      </p:sp>
    </p:spTree>
    <p:extLst>
      <p:ext uri="{BB962C8B-B14F-4D97-AF65-F5344CB8AC3E}">
        <p14:creationId xmlns:p14="http://schemas.microsoft.com/office/powerpoint/2010/main" val="158976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19</a:t>
            </a:fld>
            <a:endParaRPr lang="en-US" dirty="0"/>
          </a:p>
        </p:txBody>
      </p:sp>
    </p:spTree>
    <p:extLst>
      <p:ext uri="{BB962C8B-B14F-4D97-AF65-F5344CB8AC3E}">
        <p14:creationId xmlns:p14="http://schemas.microsoft.com/office/powerpoint/2010/main" val="58927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2</a:t>
            </a:fld>
            <a:endParaRPr lang="en-US" dirty="0"/>
          </a:p>
        </p:txBody>
      </p:sp>
    </p:spTree>
    <p:extLst>
      <p:ext uri="{BB962C8B-B14F-4D97-AF65-F5344CB8AC3E}">
        <p14:creationId xmlns:p14="http://schemas.microsoft.com/office/powerpoint/2010/main" val="39004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20</a:t>
            </a:fld>
            <a:endParaRPr lang="en-US" dirty="0"/>
          </a:p>
        </p:txBody>
      </p:sp>
    </p:spTree>
    <p:extLst>
      <p:ext uri="{BB962C8B-B14F-4D97-AF65-F5344CB8AC3E}">
        <p14:creationId xmlns:p14="http://schemas.microsoft.com/office/powerpoint/2010/main" val="161552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21</a:t>
            </a:fld>
            <a:endParaRPr lang="en-US" dirty="0"/>
          </a:p>
        </p:txBody>
      </p:sp>
    </p:spTree>
    <p:extLst>
      <p:ext uri="{BB962C8B-B14F-4D97-AF65-F5344CB8AC3E}">
        <p14:creationId xmlns:p14="http://schemas.microsoft.com/office/powerpoint/2010/main" val="665897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22</a:t>
            </a:fld>
            <a:endParaRPr lang="en-US" dirty="0"/>
          </a:p>
        </p:txBody>
      </p:sp>
    </p:spTree>
    <p:extLst>
      <p:ext uri="{BB962C8B-B14F-4D97-AF65-F5344CB8AC3E}">
        <p14:creationId xmlns:p14="http://schemas.microsoft.com/office/powerpoint/2010/main" val="235813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3</a:t>
            </a:fld>
            <a:endParaRPr lang="en-US" dirty="0"/>
          </a:p>
        </p:txBody>
      </p:sp>
    </p:spTree>
    <p:extLst>
      <p:ext uri="{BB962C8B-B14F-4D97-AF65-F5344CB8AC3E}">
        <p14:creationId xmlns:p14="http://schemas.microsoft.com/office/powerpoint/2010/main" val="67363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4</a:t>
            </a:fld>
            <a:endParaRPr lang="en-US" dirty="0"/>
          </a:p>
        </p:txBody>
      </p:sp>
    </p:spTree>
    <p:extLst>
      <p:ext uri="{BB962C8B-B14F-4D97-AF65-F5344CB8AC3E}">
        <p14:creationId xmlns:p14="http://schemas.microsoft.com/office/powerpoint/2010/main" val="321676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5</a:t>
            </a:fld>
            <a:endParaRPr lang="en-US" dirty="0"/>
          </a:p>
        </p:txBody>
      </p:sp>
    </p:spTree>
    <p:extLst>
      <p:ext uri="{BB962C8B-B14F-4D97-AF65-F5344CB8AC3E}">
        <p14:creationId xmlns:p14="http://schemas.microsoft.com/office/powerpoint/2010/main" val="79386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6</a:t>
            </a:fld>
            <a:endParaRPr lang="en-US" dirty="0"/>
          </a:p>
        </p:txBody>
      </p:sp>
    </p:spTree>
    <p:extLst>
      <p:ext uri="{BB962C8B-B14F-4D97-AF65-F5344CB8AC3E}">
        <p14:creationId xmlns:p14="http://schemas.microsoft.com/office/powerpoint/2010/main" val="385662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Font typeface="Wingdings" pitchFamily="2" charset="2"/>
              <a:buNone/>
            </a:pPr>
            <a:endParaRPr lang="en-US" sz="900" dirty="0" smtClean="0">
              <a:solidFill>
                <a:schemeClr val="accent1">
                  <a:lumMod val="60000"/>
                  <a:lumOff val="40000"/>
                </a:schemeClr>
              </a:solidFill>
            </a:endParaRPr>
          </a:p>
        </p:txBody>
      </p:sp>
      <p:sp>
        <p:nvSpPr>
          <p:cNvPr id="4" name="Slide Number Placeholder 3"/>
          <p:cNvSpPr>
            <a:spLocks noGrp="1"/>
          </p:cNvSpPr>
          <p:nvPr>
            <p:ph type="sldNum" sz="quarter" idx="10"/>
          </p:nvPr>
        </p:nvSpPr>
        <p:spPr/>
        <p:txBody>
          <a:bodyPr/>
          <a:lstStyle/>
          <a:p>
            <a:fld id="{89B9EAF2-C63D-4C88-B38E-9164CC087C51}" type="slidenum">
              <a:rPr lang="en-US" smtClean="0"/>
              <a:pPr/>
              <a:t>7</a:t>
            </a:fld>
            <a:endParaRPr lang="en-US" dirty="0"/>
          </a:p>
        </p:txBody>
      </p:sp>
    </p:spTree>
    <p:extLst>
      <p:ext uri="{BB962C8B-B14F-4D97-AF65-F5344CB8AC3E}">
        <p14:creationId xmlns:p14="http://schemas.microsoft.com/office/powerpoint/2010/main" val="117925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smtClean="0"/>
          </a:p>
          <a:p>
            <a:pPr marL="0" indent="0">
              <a:buFontTx/>
              <a:buNone/>
            </a:pPr>
            <a:endParaRPr lang="en-US" b="1" dirty="0" smtClean="0"/>
          </a:p>
        </p:txBody>
      </p:sp>
      <p:sp>
        <p:nvSpPr>
          <p:cNvPr id="4" name="Slide Number Placeholder 3"/>
          <p:cNvSpPr>
            <a:spLocks noGrp="1"/>
          </p:cNvSpPr>
          <p:nvPr>
            <p:ph type="sldNum" sz="quarter" idx="10"/>
          </p:nvPr>
        </p:nvSpPr>
        <p:spPr/>
        <p:txBody>
          <a:bodyPr/>
          <a:lstStyle/>
          <a:p>
            <a:fld id="{89B9EAF2-C63D-4C88-B38E-9164CC087C51}" type="slidenum">
              <a:rPr lang="en-US" smtClean="0"/>
              <a:pPr/>
              <a:t>8</a:t>
            </a:fld>
            <a:endParaRPr lang="en-US" dirty="0"/>
          </a:p>
        </p:txBody>
      </p:sp>
    </p:spTree>
    <p:extLst>
      <p:ext uri="{BB962C8B-B14F-4D97-AF65-F5344CB8AC3E}">
        <p14:creationId xmlns:p14="http://schemas.microsoft.com/office/powerpoint/2010/main" val="222851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9EAF2-C63D-4C88-B38E-9164CC087C51}" type="slidenum">
              <a:rPr lang="en-US" smtClean="0"/>
              <a:pPr/>
              <a:t>9</a:t>
            </a:fld>
            <a:endParaRPr lang="en-US" dirty="0"/>
          </a:p>
        </p:txBody>
      </p:sp>
    </p:spTree>
    <p:extLst>
      <p:ext uri="{BB962C8B-B14F-4D97-AF65-F5344CB8AC3E}">
        <p14:creationId xmlns:p14="http://schemas.microsoft.com/office/powerpoint/2010/main" val="414088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6"/>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1"/>
            <a:ext cx="7543800" cy="1614488"/>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16" name="Slide Number Placeholder 15"/>
          <p:cNvSpPr>
            <a:spLocks noGrp="1"/>
          </p:cNvSpPr>
          <p:nvPr>
            <p:ph type="sldNum" sz="quarter" idx="11"/>
          </p:nvPr>
        </p:nvSpPr>
        <p:spPr/>
        <p:txBody>
          <a:bodyPr/>
          <a:lstStyle/>
          <a:p>
            <a:fld id="{9860EDB8-5305-433F-BE41-D7A86D811DB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9" name="Rectangle 8"/>
          <p:cNvSpPr/>
          <p:nvPr userDrawn="1"/>
        </p:nvSpPr>
        <p:spPr>
          <a:xfrm>
            <a:off x="-10316" y="1282304"/>
            <a:ext cx="4560756" cy="26813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 name="Rectangle 9"/>
          <p:cNvSpPr/>
          <p:nvPr userDrawn="1"/>
        </p:nvSpPr>
        <p:spPr>
          <a:xfrm>
            <a:off x="59472" y="1282304"/>
            <a:ext cx="4560756" cy="26813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514353"/>
            <a:ext cx="5791200" cy="26288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7" name="Rectangle 6"/>
          <p:cNvSpPr/>
          <p:nvPr userDrawn="1"/>
        </p:nvSpPr>
        <p:spPr>
          <a:xfrm>
            <a:off x="0" y="2"/>
            <a:ext cx="9144000" cy="999641"/>
          </a:xfrm>
          <a:prstGeom prst="rect">
            <a:avLst/>
          </a:pr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dirty="0"/>
          </a:p>
        </p:txBody>
      </p:sp>
      <p:sp>
        <p:nvSpPr>
          <p:cNvPr id="7" name="Rectangle 6"/>
          <p:cNvSpPr/>
          <p:nvPr userDrawn="1"/>
        </p:nvSpPr>
        <p:spPr>
          <a:xfrm>
            <a:off x="7571513" y="0"/>
            <a:ext cx="1572491" cy="5143500"/>
          </a:xfrm>
          <a:prstGeom prst="rect">
            <a:avLst/>
          </a:pr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15" name="Slide Number Placeholder 14"/>
          <p:cNvSpPr>
            <a:spLocks noGrp="1"/>
          </p:cNvSpPr>
          <p:nvPr>
            <p:ph type="sldNum" sz="quarter" idx="11"/>
          </p:nvPr>
        </p:nvSpPr>
        <p:spPr/>
        <p:txBody>
          <a:bodyPr/>
          <a:lstStyle/>
          <a:p>
            <a:fld id="{9860EDB8-5305-433F-BE41-D7A86D811DB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
        <p:nvSpPr>
          <p:cNvPr id="7" name="Rectangle 6"/>
          <p:cNvSpPr/>
          <p:nvPr userDrawn="1"/>
        </p:nvSpPr>
        <p:spPr>
          <a:xfrm>
            <a:off x="0" y="5035395"/>
            <a:ext cx="9144000" cy="108107"/>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6"/>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13" name="Slide Number Placeholder 12"/>
          <p:cNvSpPr>
            <a:spLocks noGrp="1"/>
          </p:cNvSpPr>
          <p:nvPr>
            <p:ph type="sldNum" sz="quarter" idx="11"/>
          </p:nvPr>
        </p:nvSpPr>
        <p:spPr/>
        <p:txBody>
          <a:bodyPr/>
          <a:lstStyle/>
          <a:p>
            <a:fld id="{9860EDB8-5305-433F-BE41-D7A86D811DB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9" name="Slide Number Placeholder 8"/>
          <p:cNvSpPr>
            <a:spLocks noGrp="1"/>
          </p:cNvSpPr>
          <p:nvPr>
            <p:ph type="sldNum" sz="quarter" idx="11"/>
          </p:nvPr>
        </p:nvSpPr>
        <p:spPr/>
        <p:txBody>
          <a:bodyPr/>
          <a:lstStyle/>
          <a:p>
            <a:fld id="{9860EDB8-5305-433F-BE41-D7A86D811DB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493779"/>
            <a:ext cx="3273552" cy="2574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userDrawn="1"/>
        </p:nvSpPr>
        <p:spPr>
          <a:xfrm>
            <a:off x="0" y="5035393"/>
            <a:ext cx="9144000" cy="11730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3"/>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496483"/>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15" name="Slide Number Placeholder 14"/>
          <p:cNvSpPr>
            <a:spLocks noGrp="1"/>
          </p:cNvSpPr>
          <p:nvPr>
            <p:ph type="sldNum" sz="quarter" idx="11"/>
          </p:nvPr>
        </p:nvSpPr>
        <p:spPr/>
        <p:txBody>
          <a:bodyPr/>
          <a:lstStyle/>
          <a:p>
            <a:fld id="{9860EDB8-5305-433F-BE41-D7A86D811DB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
        <p:nvSpPr>
          <p:cNvPr id="17" name="Rectangle 16"/>
          <p:cNvSpPr/>
          <p:nvPr userDrawn="1"/>
        </p:nvSpPr>
        <p:spPr>
          <a:xfrm>
            <a:off x="0" y="5035393"/>
            <a:ext cx="9144000" cy="11730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8" name="Slide Number Placeholder 7"/>
          <p:cNvSpPr>
            <a:spLocks noGrp="1"/>
          </p:cNvSpPr>
          <p:nvPr>
            <p:ph type="sldNum" sz="quarter" idx="11"/>
          </p:nvPr>
        </p:nvSpPr>
        <p:spPr/>
        <p:txBody>
          <a:bodyPr/>
          <a:lstStyle/>
          <a:p>
            <a:fld id="{9860EDB8-5305-433F-BE41-D7A86D811DB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
        <p:nvSpPr>
          <p:cNvPr id="10" name="Rectangle 9"/>
          <p:cNvSpPr/>
          <p:nvPr userDrawn="1"/>
        </p:nvSpPr>
        <p:spPr>
          <a:xfrm>
            <a:off x="0" y="5035393"/>
            <a:ext cx="9144000" cy="11730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12" descr="wordmark_A3_white.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790" y="4739055"/>
            <a:ext cx="2355850" cy="37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TWWR_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61630" y="4610217"/>
            <a:ext cx="26146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16" name="Slide Number Placeholder 15"/>
          <p:cNvSpPr>
            <a:spLocks noGrp="1"/>
          </p:cNvSpPr>
          <p:nvPr>
            <p:ph type="sldNum" sz="quarter" idx="11"/>
          </p:nvPr>
        </p:nvSpPr>
        <p:spPr/>
        <p:txBody>
          <a:bodyPr/>
          <a:lstStyle/>
          <a:p>
            <a:fld id="{9860EDB8-5305-433F-BE41-D7A86D811DB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10" name="Rectangle 9"/>
          <p:cNvSpPr/>
          <p:nvPr userDrawn="1"/>
        </p:nvSpPr>
        <p:spPr>
          <a:xfrm>
            <a:off x="0" y="5035393"/>
            <a:ext cx="9144000" cy="11730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4"/>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BEEBAAA-29B5-4AF5-BC5F-7E580C29002D}" type="datetimeFigureOut">
              <a:rPr lang="en-US" smtClean="0"/>
              <a:pPr/>
              <a:t>3/27/2014</a:t>
            </a:fld>
            <a:endParaRPr lang="en-US" dirty="0"/>
          </a:p>
        </p:txBody>
      </p:sp>
      <p:sp>
        <p:nvSpPr>
          <p:cNvPr id="14" name="Slide Number Placeholder 13"/>
          <p:cNvSpPr>
            <a:spLocks noGrp="1"/>
          </p:cNvSpPr>
          <p:nvPr>
            <p:ph type="sldNum" sz="quarter" idx="11"/>
          </p:nvPr>
        </p:nvSpPr>
        <p:spPr/>
        <p:txBody>
          <a:bodyPr/>
          <a:lstStyle/>
          <a:p>
            <a:fld id="{9860EDB8-5305-433F-BE41-D7A86D811DB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
        <p:nvSpPr>
          <p:cNvPr id="10" name="Rectangle 9"/>
          <p:cNvSpPr/>
          <p:nvPr userDrawn="1"/>
        </p:nvSpPr>
        <p:spPr>
          <a:xfrm>
            <a:off x="0" y="5035393"/>
            <a:ext cx="9144000" cy="11730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418098" y="314351"/>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87642"/>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514353"/>
            <a:ext cx="6096000" cy="27431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16055"/>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BEEBAAA-29B5-4AF5-BC5F-7E580C29002D}" type="datetimeFigureOut">
              <a:rPr lang="en-US" smtClean="0"/>
              <a:pPr/>
              <a:t>3/27/2014</a:t>
            </a:fld>
            <a:endParaRPr lang="en-US" dirty="0"/>
          </a:p>
        </p:txBody>
      </p:sp>
      <p:sp>
        <p:nvSpPr>
          <p:cNvPr id="5" name="Footer Placeholder 4"/>
          <p:cNvSpPr>
            <a:spLocks noGrp="1"/>
          </p:cNvSpPr>
          <p:nvPr>
            <p:ph type="ftr" sz="quarter" idx="3"/>
          </p:nvPr>
        </p:nvSpPr>
        <p:spPr>
          <a:xfrm>
            <a:off x="822960" y="4616055"/>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860EDB8-5305-433F-BE41-D7A86D811DB3}" type="slidenum">
              <a:rPr lang="en-US" smtClean="0"/>
              <a:pPr/>
              <a:t>‹#›</a:t>
            </a:fld>
            <a:endParaRPr lang="en-US" dirty="0"/>
          </a:p>
        </p:txBody>
      </p:sp>
      <p:cxnSp>
        <p:nvCxnSpPr>
          <p:cNvPr id="12" name="Straight Connector 11"/>
          <p:cNvCxnSpPr/>
          <p:nvPr userDrawn="1"/>
        </p:nvCxnSpPr>
        <p:spPr>
          <a:xfrm flipV="1">
            <a:off x="0" y="4642339"/>
            <a:ext cx="9144000" cy="879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kmcdonnell@albany.edu" TargetMode="External"/><Relationship Id="rId4" Type="http://schemas.openxmlformats.org/officeDocument/2006/relationships/hyperlink" Target="mailto:byates@albany.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880" y="213360"/>
            <a:ext cx="8763000" cy="3230880"/>
          </a:xfrm>
        </p:spPr>
        <p:txBody>
          <a:bodyPr/>
          <a:lstStyle/>
          <a:p>
            <a:pPr algn="ctr"/>
            <a:r>
              <a:rPr lang="en-US" sz="4800" b="1" dirty="0" smtClean="0">
                <a:solidFill>
                  <a:srgbClr val="FFC000"/>
                </a:solidFill>
                <a:effectLst/>
              </a:rPr>
              <a:t>IdM</a:t>
            </a:r>
            <a:r>
              <a:rPr lang="en-US" sz="4000" b="1" dirty="0" smtClean="0">
                <a:solidFill>
                  <a:srgbClr val="FFC000"/>
                </a:solidFill>
              </a:rPr>
              <a:t/>
            </a:r>
            <a:br>
              <a:rPr lang="en-US" sz="4000" b="1" dirty="0" smtClean="0">
                <a:solidFill>
                  <a:srgbClr val="FFC000"/>
                </a:solidFill>
              </a:rPr>
            </a:br>
            <a:r>
              <a:rPr lang="en-US" sz="3200" b="1" dirty="0" smtClean="0">
                <a:solidFill>
                  <a:srgbClr val="FFC000"/>
                </a:solidFill>
                <a:effectLst/>
              </a:rPr>
              <a:t>Building Walls while Breaking Down Barriers </a:t>
            </a:r>
            <a:r>
              <a:rPr lang="en-US" sz="3200" b="1" dirty="0" smtClean="0">
                <a:solidFill>
                  <a:srgbClr val="FFC000"/>
                </a:solidFill>
              </a:rPr>
              <a:t/>
            </a:r>
            <a:br>
              <a:rPr lang="en-US" sz="3200" b="1" dirty="0" smtClean="0">
                <a:solidFill>
                  <a:srgbClr val="FFC000"/>
                </a:solidFill>
              </a:rPr>
            </a:br>
            <a:r>
              <a:rPr lang="en-US" sz="3200" b="1" dirty="0" smtClean="0">
                <a:solidFill>
                  <a:srgbClr val="FFC000"/>
                </a:solidFill>
              </a:rPr>
              <a:t/>
            </a:r>
            <a:br>
              <a:rPr lang="en-US" sz="3200" b="1" dirty="0" smtClean="0">
                <a:solidFill>
                  <a:srgbClr val="FFC000"/>
                </a:solidFill>
              </a:rPr>
            </a:br>
            <a:endParaRPr lang="en-US" b="1" dirty="0">
              <a:solidFill>
                <a:srgbClr val="FFC000"/>
              </a:solidFill>
            </a:endParaRPr>
          </a:p>
        </p:txBody>
      </p:sp>
      <p:sp>
        <p:nvSpPr>
          <p:cNvPr id="3" name="TextBox 2"/>
          <p:cNvSpPr txBox="1"/>
          <p:nvPr/>
        </p:nvSpPr>
        <p:spPr>
          <a:xfrm>
            <a:off x="5784112" y="4210506"/>
            <a:ext cx="3264195" cy="307777"/>
          </a:xfrm>
          <a:prstGeom prst="rect">
            <a:avLst/>
          </a:prstGeom>
          <a:noFill/>
        </p:spPr>
        <p:txBody>
          <a:bodyPr wrap="square" rtlCol="0">
            <a:spAutoFit/>
          </a:bodyPr>
          <a:lstStyle/>
          <a:p>
            <a:r>
              <a:rPr lang="en-US" dirty="0" smtClean="0">
                <a:solidFill>
                  <a:srgbClr val="FFC000"/>
                </a:solidFill>
              </a:rPr>
              <a:t>By Bry-Ann Yates and Kim McDonnell</a:t>
            </a:r>
            <a:endParaRPr lang="en-US" dirty="0">
              <a:solidFill>
                <a:srgbClr val="FFC000"/>
              </a:solidFill>
            </a:endParaRPr>
          </a:p>
        </p:txBody>
      </p:sp>
    </p:spTree>
    <p:extLst>
      <p:ext uri="{BB962C8B-B14F-4D97-AF65-F5344CB8AC3E}">
        <p14:creationId xmlns:p14="http://schemas.microsoft.com/office/powerpoint/2010/main" val="1324724154"/>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
            <a:ext cx="8564880" cy="646331"/>
          </a:xfrm>
          <a:prstGeom prst="rect">
            <a:avLst/>
          </a:prstGeom>
          <a:noFill/>
        </p:spPr>
        <p:txBody>
          <a:bodyPr wrap="square" rtlCol="0">
            <a:spAutoFit/>
          </a:bodyPr>
          <a:lstStyle/>
          <a:p>
            <a:pPr algn="ctr"/>
            <a:r>
              <a:rPr lang="en-US" sz="3600" b="1" dirty="0">
                <a:solidFill>
                  <a:srgbClr val="FFC000"/>
                </a:solidFill>
              </a:rPr>
              <a:t>Termination Process</a:t>
            </a:r>
          </a:p>
        </p:txBody>
      </p:sp>
      <p:sp>
        <p:nvSpPr>
          <p:cNvPr id="3" name="TextBox 2"/>
          <p:cNvSpPr txBox="1"/>
          <p:nvPr/>
        </p:nvSpPr>
        <p:spPr>
          <a:xfrm>
            <a:off x="228600" y="1188719"/>
            <a:ext cx="6507480" cy="2000548"/>
          </a:xfrm>
          <a:prstGeom prst="rect">
            <a:avLst/>
          </a:prstGeom>
          <a:noFill/>
        </p:spPr>
        <p:txBody>
          <a:bodyPr wrap="square" rtlCol="0">
            <a:spAutoFit/>
          </a:bodyPr>
          <a:lstStyle/>
          <a:p>
            <a:pPr marL="800100" lvl="1" indent="-457200">
              <a:buFont typeface="Wingdings" pitchFamily="2" charset="2"/>
              <a:buChar char="Ø"/>
            </a:pPr>
            <a:r>
              <a:rPr lang="en-US" sz="2400" dirty="0">
                <a:solidFill>
                  <a:schemeClr val="accent1">
                    <a:lumMod val="60000"/>
                    <a:lumOff val="40000"/>
                  </a:schemeClr>
                </a:solidFill>
              </a:rPr>
              <a:t>Before UAlbany Mail Conversion </a:t>
            </a:r>
          </a:p>
          <a:p>
            <a:pPr marL="1485900" lvl="3" indent="-457200">
              <a:buFont typeface="Wingdings" pitchFamily="2" charset="2"/>
              <a:buChar char="Ø"/>
            </a:pPr>
            <a:r>
              <a:rPr lang="en-US" sz="2400" dirty="0">
                <a:solidFill>
                  <a:srgbClr val="FFC000"/>
                </a:solidFill>
              </a:rPr>
              <a:t>Manual</a:t>
            </a:r>
          </a:p>
          <a:p>
            <a:pPr lvl="1"/>
            <a:endParaRPr lang="en-US" sz="2800" dirty="0">
              <a:solidFill>
                <a:srgbClr val="CC6600"/>
              </a:solidFill>
            </a:endParaRPr>
          </a:p>
          <a:p>
            <a:pPr marL="800100" lvl="1" indent="-457200">
              <a:buFont typeface="Wingdings" pitchFamily="2" charset="2"/>
              <a:buChar char="Ø"/>
            </a:pPr>
            <a:r>
              <a:rPr lang="en-US" sz="2400" dirty="0">
                <a:solidFill>
                  <a:schemeClr val="accent1">
                    <a:lumMod val="60000"/>
                    <a:lumOff val="40000"/>
                  </a:schemeClr>
                </a:solidFill>
              </a:rPr>
              <a:t>After UAlbany </a:t>
            </a:r>
            <a:r>
              <a:rPr lang="en-US" sz="2400" dirty="0" smtClean="0">
                <a:solidFill>
                  <a:schemeClr val="accent1">
                    <a:lumMod val="60000"/>
                    <a:lumOff val="40000"/>
                  </a:schemeClr>
                </a:solidFill>
              </a:rPr>
              <a:t>Mail Conversion </a:t>
            </a:r>
            <a:endParaRPr lang="en-US" sz="2400" dirty="0">
              <a:solidFill>
                <a:schemeClr val="accent1">
                  <a:lumMod val="60000"/>
                  <a:lumOff val="40000"/>
                </a:schemeClr>
              </a:solidFill>
            </a:endParaRPr>
          </a:p>
          <a:p>
            <a:pPr marL="1485900" lvl="3" indent="-457200">
              <a:buFont typeface="Wingdings" pitchFamily="2" charset="2"/>
              <a:buChar char="Ø"/>
            </a:pPr>
            <a:r>
              <a:rPr lang="en-US" sz="2400" dirty="0">
                <a:solidFill>
                  <a:srgbClr val="FFC000"/>
                </a:solidFill>
              </a:rPr>
              <a:t>Automation </a:t>
            </a:r>
            <a:r>
              <a:rPr lang="en-US" sz="2400" dirty="0" smtClean="0">
                <a:solidFill>
                  <a:srgbClr val="FFC000"/>
                </a:solidFill>
              </a:rPr>
              <a:t> Crucial</a:t>
            </a:r>
            <a:endParaRPr lang="en-US" sz="2400" dirty="0">
              <a:solidFill>
                <a:srgbClr val="FFC000"/>
              </a:solidFill>
            </a:endParaRPr>
          </a:p>
        </p:txBody>
      </p:sp>
      <p:pic>
        <p:nvPicPr>
          <p:cNvPr id="4" name="Picture 2" descr="C:\Users\km592684\Desktop\Help_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8747">
            <a:off x="6443458" y="1099344"/>
            <a:ext cx="2314973" cy="3266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70478"/>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986" y="89671"/>
            <a:ext cx="8641080" cy="646331"/>
          </a:xfrm>
          <a:prstGeom prst="rect">
            <a:avLst/>
          </a:prstGeom>
          <a:noFill/>
        </p:spPr>
        <p:txBody>
          <a:bodyPr wrap="square" rtlCol="0">
            <a:spAutoFit/>
          </a:bodyPr>
          <a:lstStyle/>
          <a:p>
            <a:pPr algn="ctr"/>
            <a:r>
              <a:rPr lang="en-US" sz="3600" b="1" dirty="0">
                <a:solidFill>
                  <a:srgbClr val="FFC000"/>
                </a:solidFill>
              </a:rPr>
              <a:t>Complexity of Manual Termination </a:t>
            </a:r>
          </a:p>
        </p:txBody>
      </p:sp>
      <p:sp>
        <p:nvSpPr>
          <p:cNvPr id="3" name="TextBox 2"/>
          <p:cNvSpPr txBox="1"/>
          <p:nvPr/>
        </p:nvSpPr>
        <p:spPr>
          <a:xfrm>
            <a:off x="228600" y="1691639"/>
            <a:ext cx="6507480" cy="523220"/>
          </a:xfrm>
          <a:prstGeom prst="rect">
            <a:avLst/>
          </a:prstGeom>
          <a:noFill/>
        </p:spPr>
        <p:txBody>
          <a:bodyPr wrap="square" rtlCol="0">
            <a:spAutoFit/>
          </a:bodyPr>
          <a:lstStyle/>
          <a:p>
            <a:pPr lvl="1"/>
            <a:endParaRPr lang="en-US" sz="2800" dirty="0">
              <a:solidFill>
                <a:srgbClr val="FFC000"/>
              </a:solidFill>
            </a:endParaRPr>
          </a:p>
        </p:txBody>
      </p:sp>
      <p:pic>
        <p:nvPicPr>
          <p:cNvPr id="6" name="Picture 2" descr="C:\Users\km592684\AppData\Local\Microsoft\Windows\Temporary Internet Files\Content.Outlook\342RFPAH\photo (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r="13976"/>
          <a:stretch/>
        </p:blipFill>
        <p:spPr bwMode="auto">
          <a:xfrm rot="10800000">
            <a:off x="1082040" y="871870"/>
            <a:ext cx="6858000" cy="357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09070290"/>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915"/>
            <a:ext cx="9143999" cy="910885"/>
          </a:xfrm>
        </p:spPr>
        <p:txBody>
          <a:bodyPr>
            <a:noAutofit/>
          </a:bodyPr>
          <a:lstStyle/>
          <a:p>
            <a:pPr algn="ctr"/>
            <a:r>
              <a:rPr lang="en-US" sz="3600" b="1" dirty="0">
                <a:solidFill>
                  <a:srgbClr val="FFC000"/>
                </a:solidFill>
                <a:effectLst/>
                <a:latin typeface="+mn-lt"/>
              </a:rPr>
              <a:t>De-Provisioning </a:t>
            </a:r>
            <a:r>
              <a:rPr lang="en-US" sz="3600" b="1" dirty="0" smtClean="0">
                <a:solidFill>
                  <a:srgbClr val="FFC000"/>
                </a:solidFill>
                <a:effectLst/>
                <a:latin typeface="+mn-lt"/>
              </a:rPr>
              <a:t>Notification</a:t>
            </a:r>
            <a:r>
              <a:rPr lang="en-US" sz="3600" dirty="0" smtClean="0">
                <a:solidFill>
                  <a:srgbClr val="FFC000"/>
                </a:solidFill>
                <a:latin typeface="+mn-lt"/>
              </a:rPr>
              <a:t/>
            </a:r>
            <a:br>
              <a:rPr lang="en-US" sz="3600" dirty="0" smtClean="0">
                <a:solidFill>
                  <a:srgbClr val="FFC000"/>
                </a:solidFill>
                <a:latin typeface="+mn-lt"/>
              </a:rPr>
            </a:br>
            <a:r>
              <a:rPr lang="en-US" sz="2000" dirty="0" smtClean="0">
                <a:solidFill>
                  <a:srgbClr val="FFC000"/>
                </a:solidFill>
                <a:effectLst/>
                <a:latin typeface="+mn-lt"/>
              </a:rPr>
              <a:t>Automated notification to departments when user’s access level has decrease</a:t>
            </a:r>
            <a:r>
              <a:rPr lang="en-US" sz="1800" dirty="0" smtClean="0">
                <a:solidFill>
                  <a:srgbClr val="FFC000"/>
                </a:solidFill>
                <a:effectLst/>
                <a:latin typeface="+mn-lt"/>
              </a:rPr>
              <a:t>d</a:t>
            </a:r>
            <a:endParaRPr lang="en-US" sz="1800" dirty="0">
              <a:solidFill>
                <a:srgbClr val="FFC000"/>
              </a:solidFill>
              <a:effectLst/>
              <a:latin typeface="+mn-lt"/>
            </a:endParaRPr>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26720" y="1485900"/>
            <a:ext cx="827532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267714"/>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12738"/>
            <a:ext cx="8485188" cy="830262"/>
          </a:xfrm>
        </p:spPr>
        <p:txBody>
          <a:bodyPr/>
          <a:lstStyle/>
          <a:p>
            <a:pPr marL="18288" indent="0" algn="ctr">
              <a:buNone/>
            </a:pPr>
            <a:endParaRPr lang="en-US" sz="4000" dirty="0"/>
          </a:p>
          <a:p>
            <a:pPr algn="ctr"/>
            <a:endParaRPr lang="en-US" dirty="0"/>
          </a:p>
        </p:txBody>
      </p:sp>
      <p:sp>
        <p:nvSpPr>
          <p:cNvPr id="5" name="TextBox 4"/>
          <p:cNvSpPr txBox="1"/>
          <p:nvPr/>
        </p:nvSpPr>
        <p:spPr>
          <a:xfrm>
            <a:off x="272562" y="1661746"/>
            <a:ext cx="8370276" cy="338554"/>
          </a:xfrm>
          <a:prstGeom prst="rect">
            <a:avLst/>
          </a:prstGeom>
          <a:noFill/>
        </p:spPr>
        <p:txBody>
          <a:bodyPr wrap="square" rtlCol="0">
            <a:spAutoFit/>
          </a:bodyPr>
          <a:lstStyle/>
          <a:p>
            <a:pPr marL="285750" indent="-285750">
              <a:buSzPct val="60000"/>
              <a:buFont typeface="Wingdings" pitchFamily="2" charset="2"/>
              <a:buChar char="Ø"/>
            </a:pPr>
            <a:endParaRPr lang="en-US" sz="1600" dirty="0">
              <a:solidFill>
                <a:srgbClr val="FFC000"/>
              </a:solidFill>
            </a:endParaRPr>
          </a:p>
        </p:txBody>
      </p:sp>
      <p:pic>
        <p:nvPicPr>
          <p:cNvPr id="4" name="Picture 3"/>
          <p:cNvPicPr>
            <a:picLocks noChangeAspect="1"/>
          </p:cNvPicPr>
          <p:nvPr/>
        </p:nvPicPr>
        <p:blipFill>
          <a:blip r:embed="rId3"/>
          <a:stretch>
            <a:fillRect/>
          </a:stretch>
        </p:blipFill>
        <p:spPr>
          <a:xfrm>
            <a:off x="18197" y="1203961"/>
            <a:ext cx="9144000" cy="3383280"/>
          </a:xfrm>
          <a:prstGeom prst="rect">
            <a:avLst/>
          </a:prstGeom>
        </p:spPr>
      </p:pic>
      <p:sp>
        <p:nvSpPr>
          <p:cNvPr id="2" name="TextBox 1"/>
          <p:cNvSpPr txBox="1"/>
          <p:nvPr/>
        </p:nvSpPr>
        <p:spPr>
          <a:xfrm>
            <a:off x="18197" y="35391"/>
            <a:ext cx="8988643" cy="1015663"/>
          </a:xfrm>
          <a:prstGeom prst="rect">
            <a:avLst/>
          </a:prstGeom>
          <a:noFill/>
        </p:spPr>
        <p:txBody>
          <a:bodyPr wrap="square" rtlCol="0">
            <a:spAutoFit/>
          </a:bodyPr>
          <a:lstStyle/>
          <a:p>
            <a:pPr marL="64008" algn="ctr"/>
            <a:r>
              <a:rPr lang="en-US" sz="3600" b="1" dirty="0" smtClean="0">
                <a:solidFill>
                  <a:srgbClr val="FFC000"/>
                </a:solidFill>
              </a:rPr>
              <a:t>Group </a:t>
            </a:r>
            <a:r>
              <a:rPr lang="en-US" sz="3600" b="1" dirty="0">
                <a:solidFill>
                  <a:srgbClr val="FFC000"/>
                </a:solidFill>
              </a:rPr>
              <a:t>Access Manager </a:t>
            </a:r>
            <a:r>
              <a:rPr lang="en-US" sz="3600" b="1" dirty="0" smtClean="0">
                <a:solidFill>
                  <a:srgbClr val="FFC000"/>
                </a:solidFill>
              </a:rPr>
              <a:t>Portal</a:t>
            </a:r>
          </a:p>
          <a:p>
            <a:pPr marL="18288" indent="0" algn="ctr">
              <a:buNone/>
            </a:pPr>
            <a:r>
              <a:rPr lang="en-US" sz="2400" dirty="0" smtClean="0">
                <a:solidFill>
                  <a:srgbClr val="FFC000"/>
                </a:solidFill>
              </a:rPr>
              <a:t>Managers update and review users’ access</a:t>
            </a:r>
            <a:endParaRPr lang="en-US" sz="2400" dirty="0">
              <a:solidFill>
                <a:srgbClr val="FFC000"/>
              </a:solidFill>
            </a:endParaRPr>
          </a:p>
        </p:txBody>
      </p:sp>
    </p:spTree>
    <p:extLst>
      <p:ext uri="{BB962C8B-B14F-4D97-AF65-F5344CB8AC3E}">
        <p14:creationId xmlns:p14="http://schemas.microsoft.com/office/powerpoint/2010/main" val="2779245557"/>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098" y="254071"/>
            <a:ext cx="8473440" cy="830997"/>
          </a:xfrm>
          <a:prstGeom prst="rect">
            <a:avLst/>
          </a:prstGeom>
          <a:noFill/>
        </p:spPr>
        <p:txBody>
          <a:bodyPr wrap="square" rtlCol="0">
            <a:spAutoFit/>
          </a:bodyPr>
          <a:lstStyle/>
          <a:p>
            <a:pPr algn="ctr"/>
            <a:r>
              <a:rPr lang="en-US" sz="4800" b="1" dirty="0">
                <a:solidFill>
                  <a:srgbClr val="FFC000"/>
                </a:solidFill>
                <a:ea typeface="+mj-ea"/>
                <a:cs typeface="+mj-cs"/>
              </a:rPr>
              <a:t>Breaking Down Barriers</a:t>
            </a:r>
          </a:p>
        </p:txBody>
      </p:sp>
      <p:pic>
        <p:nvPicPr>
          <p:cNvPr id="1026" name="Picture 2" descr="C:\Users\km592684\Desktop\Breaking_down_barr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6" y="1212664"/>
            <a:ext cx="8941981" cy="3178583"/>
          </a:xfrm>
          <a:prstGeom prst="roundRect">
            <a:avLst>
              <a:gd name="adj" fmla="val 16667"/>
            </a:avLst>
          </a:prstGeom>
          <a:solidFill>
            <a:schemeClr val="accent2"/>
          </a:solidFill>
          <a:ln w="38100">
            <a:noFill/>
            <a:prstDash val="solid"/>
          </a:ln>
          <a:effectLst>
            <a:outerShdw blurRad="76200" dist="38100" dir="7800000" algn="tl" rotWithShape="0">
              <a:srgbClr val="000000">
                <a:alpha val="40000"/>
              </a:srgbClr>
            </a:outerShdw>
            <a:softEdge rad="31750"/>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479084796"/>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64880" cy="646331"/>
          </a:xfrm>
          <a:prstGeom prst="rect">
            <a:avLst/>
          </a:prstGeom>
          <a:noFill/>
        </p:spPr>
        <p:txBody>
          <a:bodyPr wrap="square" rtlCol="0">
            <a:spAutoFit/>
          </a:bodyPr>
          <a:lstStyle/>
          <a:p>
            <a:pPr algn="ctr"/>
            <a:r>
              <a:rPr lang="en-US" sz="3600" b="1" dirty="0">
                <a:solidFill>
                  <a:srgbClr val="FFC000"/>
                </a:solidFill>
                <a:ea typeface="+mj-ea"/>
                <a:cs typeface="+mj-cs"/>
              </a:rPr>
              <a:t>Identify Your Stakeholders</a:t>
            </a:r>
          </a:p>
        </p:txBody>
      </p:sp>
      <p:sp>
        <p:nvSpPr>
          <p:cNvPr id="3" name="TextBox 2"/>
          <p:cNvSpPr txBox="1"/>
          <p:nvPr/>
        </p:nvSpPr>
        <p:spPr>
          <a:xfrm>
            <a:off x="228600" y="1665785"/>
            <a:ext cx="8458200" cy="2012859"/>
          </a:xfrm>
          <a:prstGeom prst="rect">
            <a:avLst/>
          </a:prstGeom>
          <a:noFill/>
        </p:spPr>
        <p:txBody>
          <a:bodyPr wrap="square" rtlCol="0">
            <a:spAutoFit/>
          </a:bodyPr>
          <a:lstStyle/>
          <a:p>
            <a:pPr marL="29718" indent="-256032" defTabSz="914400">
              <a:lnSpc>
                <a:spcPct val="80000"/>
              </a:lnSpc>
              <a:spcBef>
                <a:spcPct val="20000"/>
              </a:spcBef>
              <a:buSzPct val="60000"/>
              <a:buFont typeface="Wingdings" pitchFamily="2" charset="2"/>
              <a:buChar char="Ø"/>
            </a:pPr>
            <a:r>
              <a:rPr lang="en-US" sz="2600" dirty="0">
                <a:solidFill>
                  <a:schemeClr val="accent1">
                    <a:lumMod val="60000"/>
                    <a:lumOff val="40000"/>
                  </a:schemeClr>
                </a:solidFill>
              </a:rPr>
              <a:t>Data Stewards – 3 HR </a:t>
            </a:r>
            <a:r>
              <a:rPr lang="en-US" sz="2600" dirty="0" smtClean="0">
                <a:solidFill>
                  <a:schemeClr val="accent1">
                    <a:lumMod val="60000"/>
                    <a:lumOff val="40000"/>
                  </a:schemeClr>
                </a:solidFill>
              </a:rPr>
              <a:t>Departments</a:t>
            </a:r>
          </a:p>
          <a:p>
            <a:pPr marL="29718" indent="-256032" defTabSz="914400">
              <a:lnSpc>
                <a:spcPct val="80000"/>
              </a:lnSpc>
              <a:spcBef>
                <a:spcPct val="20000"/>
              </a:spcBef>
              <a:buSzPct val="60000"/>
              <a:buFont typeface="Wingdings" pitchFamily="2" charset="2"/>
              <a:buChar char="Ø"/>
            </a:pPr>
            <a:endParaRPr lang="en-US" sz="26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600" dirty="0" smtClean="0">
                <a:solidFill>
                  <a:schemeClr val="accent1">
                    <a:lumMod val="60000"/>
                    <a:lumOff val="40000"/>
                  </a:schemeClr>
                </a:solidFill>
              </a:rPr>
              <a:t>Customers/Departments</a:t>
            </a:r>
          </a:p>
          <a:p>
            <a:pPr marL="29718" lvl="1" indent="-256032" defTabSz="914400">
              <a:lnSpc>
                <a:spcPct val="80000"/>
              </a:lnSpc>
              <a:spcBef>
                <a:spcPct val="20000"/>
              </a:spcBef>
              <a:buSzPct val="60000"/>
              <a:buFont typeface="Wingdings" pitchFamily="2" charset="2"/>
              <a:buChar char="Ø"/>
            </a:pPr>
            <a:endParaRPr lang="en-US" sz="2600" dirty="0">
              <a:solidFill>
                <a:schemeClr val="accent1">
                  <a:lumMod val="60000"/>
                  <a:lumOff val="40000"/>
                </a:schemeClr>
              </a:solidFill>
            </a:endParaRPr>
          </a:p>
          <a:p>
            <a:pPr marL="29718" lvl="1" indent="-256032" defTabSz="914400">
              <a:lnSpc>
                <a:spcPct val="80000"/>
              </a:lnSpc>
              <a:spcBef>
                <a:spcPct val="20000"/>
              </a:spcBef>
              <a:buSzPct val="60000"/>
              <a:buFont typeface="Wingdings" pitchFamily="2" charset="2"/>
              <a:buChar char="Ø"/>
            </a:pPr>
            <a:r>
              <a:rPr lang="en-US" sz="2600" dirty="0">
                <a:solidFill>
                  <a:schemeClr val="accent1">
                    <a:lumMod val="60000"/>
                    <a:lumOff val="40000"/>
                  </a:schemeClr>
                </a:solidFill>
              </a:rPr>
              <a:t>Some </a:t>
            </a:r>
            <a:r>
              <a:rPr lang="en-US" sz="2600" dirty="0" smtClean="0">
                <a:solidFill>
                  <a:schemeClr val="accent1">
                    <a:lumMod val="60000"/>
                    <a:lumOff val="40000"/>
                  </a:schemeClr>
                </a:solidFill>
              </a:rPr>
              <a:t>departments </a:t>
            </a:r>
            <a:r>
              <a:rPr lang="en-US" sz="2600" dirty="0">
                <a:solidFill>
                  <a:schemeClr val="accent1">
                    <a:lumMod val="60000"/>
                    <a:lumOff val="40000"/>
                  </a:schemeClr>
                </a:solidFill>
              </a:rPr>
              <a:t>are “more </a:t>
            </a:r>
            <a:r>
              <a:rPr lang="en-US" sz="2600" dirty="0" smtClean="0">
                <a:solidFill>
                  <a:schemeClr val="accent1">
                    <a:lumMod val="60000"/>
                    <a:lumOff val="40000"/>
                  </a:schemeClr>
                </a:solidFill>
              </a:rPr>
              <a:t>special” than </a:t>
            </a:r>
            <a:r>
              <a:rPr lang="en-US" sz="2600" dirty="0">
                <a:solidFill>
                  <a:schemeClr val="accent1">
                    <a:lumMod val="60000"/>
                    <a:lumOff val="40000"/>
                  </a:schemeClr>
                </a:solidFill>
              </a:rPr>
              <a:t>others</a:t>
            </a:r>
          </a:p>
        </p:txBody>
      </p:sp>
      <p:pic>
        <p:nvPicPr>
          <p:cNvPr id="4" name="Picture 2" descr="C:\Users\km592684\Desktop\stakeholder_wor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899" y="874931"/>
            <a:ext cx="1979782" cy="1613088"/>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31879"/>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 y="1066800"/>
            <a:ext cx="8290560" cy="2813078"/>
          </a:xfrm>
          <a:prstGeom prst="rect">
            <a:avLst/>
          </a:prstGeom>
          <a:noFill/>
        </p:spPr>
        <p:txBody>
          <a:bodyPr wrap="square" rtlCol="0">
            <a:spAutoFit/>
          </a:bodyPr>
          <a:lstStyle/>
          <a:p>
            <a:pPr marL="29718" indent="-256032" defTabSz="914400">
              <a:lnSpc>
                <a:spcPct val="80000"/>
              </a:lnSpc>
              <a:spcBef>
                <a:spcPct val="20000"/>
              </a:spcBef>
              <a:buSzPct val="60000"/>
              <a:buFont typeface="Wingdings" pitchFamily="2" charset="2"/>
              <a:buChar char="Ø"/>
            </a:pPr>
            <a:r>
              <a:rPr lang="en-US" sz="2600" dirty="0" smtClean="0">
                <a:solidFill>
                  <a:schemeClr val="accent1">
                    <a:lumMod val="60000"/>
                    <a:lumOff val="40000"/>
                  </a:schemeClr>
                </a:solidFill>
              </a:rPr>
              <a:t>Collaboration  </a:t>
            </a:r>
          </a:p>
          <a:p>
            <a:pPr marL="29718" indent="-256032" defTabSz="914400">
              <a:lnSpc>
                <a:spcPct val="80000"/>
              </a:lnSpc>
              <a:spcBef>
                <a:spcPct val="20000"/>
              </a:spcBef>
              <a:buSzPct val="60000"/>
              <a:buFont typeface="Wingdings" pitchFamily="2" charset="2"/>
              <a:buChar char="Ø"/>
            </a:pPr>
            <a:endParaRPr lang="en-US" sz="26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600" dirty="0" smtClean="0">
                <a:solidFill>
                  <a:schemeClr val="accent1">
                    <a:lumMod val="60000"/>
                    <a:lumOff val="40000"/>
                  </a:schemeClr>
                </a:solidFill>
              </a:rPr>
              <a:t>Helped achieve buy-in from stakeholders</a:t>
            </a:r>
          </a:p>
          <a:p>
            <a:pPr marL="29718" indent="-256032" defTabSz="914400">
              <a:lnSpc>
                <a:spcPct val="80000"/>
              </a:lnSpc>
              <a:spcBef>
                <a:spcPct val="20000"/>
              </a:spcBef>
              <a:buSzPct val="60000"/>
              <a:buFont typeface="Wingdings" pitchFamily="2" charset="2"/>
              <a:buChar char="Ø"/>
            </a:pPr>
            <a:endParaRPr lang="en-US" sz="26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600" dirty="0" smtClean="0">
                <a:solidFill>
                  <a:schemeClr val="accent1">
                    <a:lumMod val="60000"/>
                    <a:lumOff val="40000"/>
                  </a:schemeClr>
                </a:solidFill>
              </a:rPr>
              <a:t>Developed </a:t>
            </a:r>
            <a:r>
              <a:rPr lang="en-US" sz="2600" dirty="0">
                <a:solidFill>
                  <a:schemeClr val="accent1">
                    <a:lumMod val="60000"/>
                    <a:lumOff val="40000"/>
                  </a:schemeClr>
                </a:solidFill>
              </a:rPr>
              <a:t>better understanding of HR’s </a:t>
            </a:r>
            <a:r>
              <a:rPr lang="en-US" sz="2600" dirty="0" smtClean="0">
                <a:solidFill>
                  <a:schemeClr val="accent1">
                    <a:lumMod val="60000"/>
                    <a:lumOff val="40000"/>
                  </a:schemeClr>
                </a:solidFill>
              </a:rPr>
              <a:t>processes</a:t>
            </a:r>
          </a:p>
          <a:p>
            <a:pPr marL="29718" indent="-256032" defTabSz="914400">
              <a:lnSpc>
                <a:spcPct val="80000"/>
              </a:lnSpc>
              <a:spcBef>
                <a:spcPct val="20000"/>
              </a:spcBef>
              <a:buSzPct val="60000"/>
              <a:buFont typeface="Wingdings" pitchFamily="2" charset="2"/>
              <a:buChar char="Ø"/>
            </a:pPr>
            <a:endParaRPr lang="en-US" sz="26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600" dirty="0" smtClean="0">
                <a:solidFill>
                  <a:schemeClr val="accent1">
                    <a:lumMod val="60000"/>
                    <a:lumOff val="40000"/>
                  </a:schemeClr>
                </a:solidFill>
              </a:rPr>
              <a:t>Worked </a:t>
            </a:r>
            <a:r>
              <a:rPr lang="en-US" sz="2600" dirty="0">
                <a:solidFill>
                  <a:schemeClr val="accent1">
                    <a:lumMod val="60000"/>
                    <a:lumOff val="40000"/>
                  </a:schemeClr>
                </a:solidFill>
              </a:rPr>
              <a:t>with other </a:t>
            </a:r>
            <a:r>
              <a:rPr lang="en-US" sz="2600" dirty="0" smtClean="0">
                <a:solidFill>
                  <a:schemeClr val="accent1">
                    <a:lumMod val="60000"/>
                    <a:lumOff val="40000"/>
                  </a:schemeClr>
                </a:solidFill>
              </a:rPr>
              <a:t>IT groups </a:t>
            </a:r>
            <a:endParaRPr lang="en-US" sz="2600" dirty="0">
              <a:solidFill>
                <a:schemeClr val="accent1">
                  <a:lumMod val="60000"/>
                  <a:lumOff val="40000"/>
                </a:schemeClr>
              </a:solidFill>
            </a:endParaRPr>
          </a:p>
        </p:txBody>
      </p:sp>
      <p:sp>
        <p:nvSpPr>
          <p:cNvPr id="4" name="TextBox 3"/>
          <p:cNvSpPr txBox="1"/>
          <p:nvPr/>
        </p:nvSpPr>
        <p:spPr>
          <a:xfrm>
            <a:off x="304800" y="91440"/>
            <a:ext cx="8564880" cy="646331"/>
          </a:xfrm>
          <a:prstGeom prst="rect">
            <a:avLst/>
          </a:prstGeom>
          <a:noFill/>
        </p:spPr>
        <p:txBody>
          <a:bodyPr wrap="square" rtlCol="0">
            <a:spAutoFit/>
          </a:bodyPr>
          <a:lstStyle/>
          <a:p>
            <a:pPr algn="ctr"/>
            <a:r>
              <a:rPr lang="en-US" sz="3600" b="1" dirty="0" smtClean="0">
                <a:solidFill>
                  <a:srgbClr val="FFC000"/>
                </a:solidFill>
              </a:rPr>
              <a:t>Benefits of </a:t>
            </a:r>
            <a:r>
              <a:rPr lang="en-US" sz="3600" b="1" dirty="0">
                <a:solidFill>
                  <a:srgbClr val="FFC000"/>
                </a:solidFill>
              </a:rPr>
              <a:t>o</a:t>
            </a:r>
            <a:r>
              <a:rPr lang="en-US" sz="3600" b="1" dirty="0" smtClean="0">
                <a:solidFill>
                  <a:srgbClr val="FFC000"/>
                </a:solidFill>
              </a:rPr>
              <a:t>ur Initiative </a:t>
            </a:r>
            <a:endParaRPr lang="en-US" sz="3600" b="1" dirty="0">
              <a:solidFill>
                <a:srgbClr val="FFC000"/>
              </a:solidFill>
            </a:endParaRPr>
          </a:p>
        </p:txBody>
      </p:sp>
    </p:spTree>
    <p:extLst>
      <p:ext uri="{BB962C8B-B14F-4D97-AF65-F5344CB8AC3E}">
        <p14:creationId xmlns:p14="http://schemas.microsoft.com/office/powerpoint/2010/main" val="763526334"/>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469" y="297724"/>
            <a:ext cx="8564880" cy="646331"/>
          </a:xfrm>
          <a:prstGeom prst="rect">
            <a:avLst/>
          </a:prstGeom>
          <a:noFill/>
        </p:spPr>
        <p:txBody>
          <a:bodyPr wrap="square" rtlCol="0">
            <a:spAutoFit/>
          </a:bodyPr>
          <a:lstStyle/>
          <a:p>
            <a:pPr algn="ctr"/>
            <a:r>
              <a:rPr lang="en-US" sz="3600" b="1" dirty="0">
                <a:solidFill>
                  <a:srgbClr val="FFC000"/>
                </a:solidFill>
              </a:rPr>
              <a:t>A Seized Opportunity</a:t>
            </a:r>
          </a:p>
        </p:txBody>
      </p:sp>
      <p:sp>
        <p:nvSpPr>
          <p:cNvPr id="3" name="TextBox 2"/>
          <p:cNvSpPr txBox="1"/>
          <p:nvPr/>
        </p:nvSpPr>
        <p:spPr>
          <a:xfrm>
            <a:off x="116958" y="1882772"/>
            <a:ext cx="8814391" cy="2160591"/>
          </a:xfrm>
          <a:prstGeom prst="rect">
            <a:avLst/>
          </a:prstGeom>
          <a:noFill/>
        </p:spPr>
        <p:txBody>
          <a:bodyPr wrap="square" rtlCol="0">
            <a:spAutoFit/>
          </a:bodyPr>
          <a:lstStyle/>
          <a:p>
            <a:pPr marL="372618" lvl="1" indent="-256032" defTabSz="914400">
              <a:lnSpc>
                <a:spcPct val="80000"/>
              </a:lnSpc>
              <a:spcBef>
                <a:spcPct val="20000"/>
              </a:spcBef>
              <a:buSzPct val="60000"/>
              <a:buFont typeface="Wingdings" pitchFamily="2" charset="2"/>
              <a:buChar char="Ø"/>
            </a:pPr>
            <a:r>
              <a:rPr lang="en-US" sz="2400" dirty="0">
                <a:solidFill>
                  <a:schemeClr val="accent1">
                    <a:lumMod val="60000"/>
                    <a:lumOff val="40000"/>
                  </a:schemeClr>
                </a:solidFill>
              </a:rPr>
              <a:t>HR </a:t>
            </a:r>
            <a:r>
              <a:rPr lang="en-US" sz="2400" dirty="0" smtClean="0">
                <a:solidFill>
                  <a:schemeClr val="accent1">
                    <a:lumMod val="60000"/>
                    <a:lumOff val="40000"/>
                  </a:schemeClr>
                </a:solidFill>
              </a:rPr>
              <a:t>participated in </a:t>
            </a:r>
            <a:r>
              <a:rPr lang="en-US" sz="2400" dirty="0">
                <a:solidFill>
                  <a:schemeClr val="accent1">
                    <a:lumMod val="60000"/>
                    <a:lumOff val="40000"/>
                  </a:schemeClr>
                </a:solidFill>
              </a:rPr>
              <a:t>our </a:t>
            </a:r>
            <a:r>
              <a:rPr lang="en-US" sz="2400" dirty="0" smtClean="0">
                <a:solidFill>
                  <a:schemeClr val="accent1">
                    <a:lumMod val="60000"/>
                    <a:lumOff val="40000"/>
                  </a:schemeClr>
                </a:solidFill>
              </a:rPr>
              <a:t>de-provisioning sessions</a:t>
            </a:r>
          </a:p>
          <a:p>
            <a:pPr marL="29718" indent="-256032" defTabSz="914400">
              <a:lnSpc>
                <a:spcPct val="80000"/>
              </a:lnSpc>
              <a:spcBef>
                <a:spcPct val="20000"/>
              </a:spcBef>
              <a:buSzPct val="60000"/>
              <a:buFont typeface="Wingdings" pitchFamily="2" charset="2"/>
              <a:buChar char="Ø"/>
            </a:pPr>
            <a:endParaRPr lang="en-US" sz="2400" dirty="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400" dirty="0">
                <a:solidFill>
                  <a:schemeClr val="accent1">
                    <a:lumMod val="60000"/>
                    <a:lumOff val="40000"/>
                  </a:schemeClr>
                </a:solidFill>
              </a:rPr>
              <a:t>Gave HR </a:t>
            </a:r>
            <a:r>
              <a:rPr lang="en-US" sz="2400" dirty="0" smtClean="0">
                <a:solidFill>
                  <a:schemeClr val="accent1">
                    <a:lumMod val="60000"/>
                    <a:lumOff val="40000"/>
                  </a:schemeClr>
                </a:solidFill>
              </a:rPr>
              <a:t>venue </a:t>
            </a:r>
            <a:r>
              <a:rPr lang="en-US" sz="2400" dirty="0">
                <a:solidFill>
                  <a:schemeClr val="accent1">
                    <a:lumMod val="60000"/>
                    <a:lumOff val="40000"/>
                  </a:schemeClr>
                </a:solidFill>
              </a:rPr>
              <a:t>to reach mutual </a:t>
            </a:r>
            <a:r>
              <a:rPr lang="en-US" sz="2400" dirty="0" smtClean="0">
                <a:solidFill>
                  <a:schemeClr val="accent1">
                    <a:lumMod val="60000"/>
                    <a:lumOff val="40000"/>
                  </a:schemeClr>
                </a:solidFill>
              </a:rPr>
              <a:t>stakeholders</a:t>
            </a:r>
          </a:p>
          <a:p>
            <a:pPr marL="29718" indent="-256032" defTabSz="914400">
              <a:lnSpc>
                <a:spcPct val="80000"/>
              </a:lnSpc>
              <a:spcBef>
                <a:spcPct val="20000"/>
              </a:spcBef>
              <a:buSzPct val="60000"/>
              <a:buFont typeface="Wingdings" pitchFamily="2" charset="2"/>
              <a:buChar char="Ø"/>
            </a:pPr>
            <a:endParaRPr lang="en-US" sz="2400" dirty="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400" dirty="0" smtClean="0">
                <a:solidFill>
                  <a:schemeClr val="accent1">
                    <a:lumMod val="60000"/>
                    <a:lumOff val="40000"/>
                  </a:schemeClr>
                </a:solidFill>
              </a:rPr>
              <a:t>Combined efforts of HR &amp; IT gave </a:t>
            </a:r>
            <a:r>
              <a:rPr lang="en-US" sz="2400" dirty="0">
                <a:solidFill>
                  <a:schemeClr val="accent1">
                    <a:lumMod val="60000"/>
                    <a:lumOff val="40000"/>
                  </a:schemeClr>
                </a:solidFill>
              </a:rPr>
              <a:t>customers </a:t>
            </a:r>
            <a:r>
              <a:rPr lang="en-US" sz="2400" dirty="0" smtClean="0">
                <a:solidFill>
                  <a:schemeClr val="accent1">
                    <a:lumMod val="60000"/>
                    <a:lumOff val="40000"/>
                  </a:schemeClr>
                </a:solidFill>
              </a:rPr>
              <a:t>extra             incentive to attend informational sessions</a:t>
            </a:r>
            <a:endParaRPr lang="en-US" sz="2400" dirty="0">
              <a:solidFill>
                <a:schemeClr val="accent1">
                  <a:lumMod val="60000"/>
                  <a:lumOff val="40000"/>
                </a:schemeClr>
              </a:solidFill>
            </a:endParaRPr>
          </a:p>
        </p:txBody>
      </p:sp>
      <p:pic>
        <p:nvPicPr>
          <p:cNvPr id="2050" name="Picture 2" descr="C:\Users\km592684\Desktop\opportunity_fish_bow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6175">
            <a:off x="7372113" y="524363"/>
            <a:ext cx="1379274" cy="161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29191"/>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 y="183949"/>
            <a:ext cx="8564880" cy="646331"/>
          </a:xfrm>
          <a:prstGeom prst="rect">
            <a:avLst/>
          </a:prstGeom>
          <a:noFill/>
        </p:spPr>
        <p:txBody>
          <a:bodyPr wrap="square" rtlCol="0">
            <a:spAutoFit/>
          </a:bodyPr>
          <a:lstStyle/>
          <a:p>
            <a:pPr algn="ctr"/>
            <a:r>
              <a:rPr lang="en-US" sz="3600" b="1" dirty="0">
                <a:solidFill>
                  <a:srgbClr val="FFC000"/>
                </a:solidFill>
              </a:rPr>
              <a:t>Reach Your Audience</a:t>
            </a:r>
          </a:p>
        </p:txBody>
      </p:sp>
      <p:sp>
        <p:nvSpPr>
          <p:cNvPr id="3" name="TextBox 2"/>
          <p:cNvSpPr txBox="1"/>
          <p:nvPr/>
        </p:nvSpPr>
        <p:spPr>
          <a:xfrm>
            <a:off x="382772" y="1437616"/>
            <a:ext cx="8389088" cy="2973122"/>
          </a:xfrm>
          <a:prstGeom prst="rect">
            <a:avLst/>
          </a:prstGeom>
          <a:noFill/>
        </p:spPr>
        <p:txBody>
          <a:bodyPr wrap="square" rtlCol="0">
            <a:spAutoFit/>
          </a:bodyPr>
          <a:lstStyle/>
          <a:p>
            <a:pPr marL="29718" indent="-256032" defTabSz="914400">
              <a:lnSpc>
                <a:spcPct val="80000"/>
              </a:lnSpc>
              <a:spcBef>
                <a:spcPct val="20000"/>
              </a:spcBef>
              <a:buSzPct val="60000"/>
              <a:buFont typeface="Wingdings" pitchFamily="2" charset="2"/>
              <a:buChar char="Ø"/>
            </a:pPr>
            <a:r>
              <a:rPr lang="en-US" sz="2400" dirty="0">
                <a:solidFill>
                  <a:schemeClr val="accent1">
                    <a:lumMod val="60000"/>
                    <a:lumOff val="40000"/>
                  </a:schemeClr>
                </a:solidFill>
              </a:rPr>
              <a:t>Talk in language your audience </a:t>
            </a:r>
            <a:r>
              <a:rPr lang="en-US" sz="2400" dirty="0" smtClean="0">
                <a:solidFill>
                  <a:schemeClr val="accent1">
                    <a:lumMod val="60000"/>
                    <a:lumOff val="40000"/>
                  </a:schemeClr>
                </a:solidFill>
              </a:rPr>
              <a:t>understands</a:t>
            </a:r>
          </a:p>
          <a:p>
            <a:pPr defTabSz="914400">
              <a:lnSpc>
                <a:spcPct val="80000"/>
              </a:lnSpc>
              <a:spcBef>
                <a:spcPct val="20000"/>
              </a:spcBef>
              <a:buSzPct val="60000"/>
            </a:pPr>
            <a:endParaRPr lang="en-US" sz="24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400" dirty="0">
                <a:solidFill>
                  <a:schemeClr val="accent1">
                    <a:lumMod val="60000"/>
                    <a:lumOff val="40000"/>
                  </a:schemeClr>
                </a:solidFill>
              </a:rPr>
              <a:t>Conform/tailor presentation to </a:t>
            </a:r>
            <a:r>
              <a:rPr lang="en-US" sz="2400" dirty="0" smtClean="0">
                <a:solidFill>
                  <a:schemeClr val="accent1">
                    <a:lumMod val="60000"/>
                    <a:lumOff val="40000"/>
                  </a:schemeClr>
                </a:solidFill>
              </a:rPr>
              <a:t>audience</a:t>
            </a:r>
          </a:p>
          <a:p>
            <a:pPr marL="29718" indent="-256032" defTabSz="914400">
              <a:lnSpc>
                <a:spcPct val="80000"/>
              </a:lnSpc>
              <a:spcBef>
                <a:spcPct val="20000"/>
              </a:spcBef>
              <a:buSzPct val="60000"/>
              <a:buFont typeface="Wingdings" pitchFamily="2" charset="2"/>
              <a:buChar char="Ø"/>
            </a:pPr>
            <a:endParaRPr lang="en-US" sz="24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400" dirty="0" smtClean="0">
                <a:solidFill>
                  <a:schemeClr val="accent1">
                    <a:lumMod val="60000"/>
                    <a:lumOff val="40000"/>
                  </a:schemeClr>
                </a:solidFill>
              </a:rPr>
              <a:t>Create Wiki FAQ/documentation</a:t>
            </a:r>
          </a:p>
          <a:p>
            <a:pPr marL="29718" indent="-256032" defTabSz="914400">
              <a:lnSpc>
                <a:spcPct val="80000"/>
              </a:lnSpc>
              <a:spcBef>
                <a:spcPct val="20000"/>
              </a:spcBef>
              <a:buSzPct val="60000"/>
              <a:buFont typeface="Wingdings" pitchFamily="2" charset="2"/>
              <a:buChar char="Ø"/>
            </a:pPr>
            <a:endParaRPr lang="en-US" sz="24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r>
              <a:rPr lang="en-US" sz="2400" dirty="0">
                <a:solidFill>
                  <a:schemeClr val="accent1">
                    <a:lumMod val="60000"/>
                    <a:lumOff val="40000"/>
                  </a:schemeClr>
                </a:solidFill>
              </a:rPr>
              <a:t>Positive approach to change is </a:t>
            </a:r>
            <a:r>
              <a:rPr lang="en-US" sz="2400" dirty="0" smtClean="0">
                <a:solidFill>
                  <a:schemeClr val="accent1">
                    <a:lumMod val="60000"/>
                    <a:lumOff val="40000"/>
                  </a:schemeClr>
                </a:solidFill>
              </a:rPr>
              <a:t>important</a:t>
            </a:r>
            <a:endParaRPr lang="en-US" sz="2400" dirty="0">
              <a:solidFill>
                <a:schemeClr val="accent1">
                  <a:lumMod val="60000"/>
                  <a:lumOff val="40000"/>
                </a:schemeClr>
              </a:solidFill>
            </a:endParaRPr>
          </a:p>
          <a:p>
            <a:pPr marL="29718" indent="-256032" defTabSz="914400">
              <a:lnSpc>
                <a:spcPct val="80000"/>
              </a:lnSpc>
              <a:spcBef>
                <a:spcPct val="20000"/>
              </a:spcBef>
              <a:buSzPct val="60000"/>
              <a:buFont typeface="Wingdings" pitchFamily="2" charset="2"/>
              <a:buChar char="Ø"/>
            </a:pPr>
            <a:endParaRPr lang="en-US" sz="2400" dirty="0">
              <a:solidFill>
                <a:schemeClr val="accent1">
                  <a:lumMod val="60000"/>
                  <a:lumOff val="40000"/>
                </a:schemeClr>
              </a:solidFill>
            </a:endParaRPr>
          </a:p>
        </p:txBody>
      </p:sp>
      <p:pic>
        <p:nvPicPr>
          <p:cNvPr id="1026" name="Picture 2" descr="C:\Users\km592684\Desktop\Audi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4147">
            <a:off x="6902686" y="748145"/>
            <a:ext cx="2057901" cy="167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16697"/>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 y="45720"/>
            <a:ext cx="8564880" cy="1200329"/>
          </a:xfrm>
          <a:prstGeom prst="rect">
            <a:avLst/>
          </a:prstGeom>
          <a:noFill/>
        </p:spPr>
        <p:txBody>
          <a:bodyPr wrap="square" rtlCol="0">
            <a:spAutoFit/>
          </a:bodyPr>
          <a:lstStyle/>
          <a:p>
            <a:pPr algn="ctr"/>
            <a:r>
              <a:rPr lang="en-US" sz="3600" b="1" dirty="0">
                <a:solidFill>
                  <a:srgbClr val="FFC000"/>
                </a:solidFill>
              </a:rPr>
              <a:t>After Go Live: </a:t>
            </a:r>
            <a:r>
              <a:rPr lang="en-US" sz="3600" b="1" dirty="0" smtClean="0">
                <a:solidFill>
                  <a:srgbClr val="FFC000"/>
                </a:solidFill>
              </a:rPr>
              <a:t>Breathe…</a:t>
            </a:r>
            <a:r>
              <a:rPr lang="en-US" sz="3600" b="1" dirty="0">
                <a:solidFill>
                  <a:srgbClr val="FFC000"/>
                </a:solidFill>
              </a:rPr>
              <a:t/>
            </a:r>
            <a:br>
              <a:rPr lang="en-US" sz="3600" b="1" dirty="0">
                <a:solidFill>
                  <a:srgbClr val="FFC000"/>
                </a:solidFill>
              </a:rPr>
            </a:br>
            <a:r>
              <a:rPr lang="en-US" sz="3600" b="1" dirty="0">
                <a:solidFill>
                  <a:srgbClr val="FFC000"/>
                </a:solidFill>
              </a:rPr>
              <a:t>But Don’t Think You’re </a:t>
            </a:r>
            <a:r>
              <a:rPr lang="en-US" sz="3600" b="1" dirty="0" smtClean="0">
                <a:solidFill>
                  <a:srgbClr val="FFC000"/>
                </a:solidFill>
              </a:rPr>
              <a:t>Done</a:t>
            </a:r>
            <a:endParaRPr lang="en-US" sz="4800" b="1" dirty="0">
              <a:solidFill>
                <a:srgbClr val="FFC000"/>
              </a:solidFill>
            </a:endParaRPr>
          </a:p>
        </p:txBody>
      </p:sp>
      <p:sp>
        <p:nvSpPr>
          <p:cNvPr id="3" name="TextBox 2"/>
          <p:cNvSpPr txBox="1"/>
          <p:nvPr/>
        </p:nvSpPr>
        <p:spPr>
          <a:xfrm>
            <a:off x="289560" y="1691638"/>
            <a:ext cx="8641789" cy="2653034"/>
          </a:xfrm>
          <a:prstGeom prst="rect">
            <a:avLst/>
          </a:prstGeom>
          <a:noFill/>
        </p:spPr>
        <p:txBody>
          <a:bodyPr wrap="square" rtlCol="0">
            <a:spAutoFit/>
          </a:bodyPr>
          <a:lstStyle/>
          <a:p>
            <a:pPr marL="372618" lvl="1" indent="-256032" defTabSz="914400">
              <a:lnSpc>
                <a:spcPct val="80000"/>
              </a:lnSpc>
              <a:spcBef>
                <a:spcPct val="20000"/>
              </a:spcBef>
              <a:buSzPct val="60000"/>
              <a:buFont typeface="Wingdings" pitchFamily="2" charset="2"/>
              <a:buChar char="Ø"/>
            </a:pPr>
            <a:r>
              <a:rPr lang="en-US" sz="2600" dirty="0">
                <a:solidFill>
                  <a:schemeClr val="accent1">
                    <a:lumMod val="60000"/>
                    <a:lumOff val="40000"/>
                  </a:schemeClr>
                </a:solidFill>
              </a:rPr>
              <a:t>Continue outreach months after “Go Live</a:t>
            </a:r>
            <a:r>
              <a:rPr lang="en-US" sz="2600" dirty="0" smtClean="0">
                <a:solidFill>
                  <a:schemeClr val="accent1">
                    <a:lumMod val="60000"/>
                    <a:lumOff val="40000"/>
                  </a:schemeClr>
                </a:solidFill>
              </a:rPr>
              <a:t>”</a:t>
            </a:r>
          </a:p>
          <a:p>
            <a:pPr defTabSz="914400">
              <a:lnSpc>
                <a:spcPct val="80000"/>
              </a:lnSpc>
              <a:spcBef>
                <a:spcPct val="20000"/>
              </a:spcBef>
              <a:buSzPct val="60000"/>
            </a:pPr>
            <a:endParaRPr lang="en-US" sz="2600" dirty="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600" dirty="0">
                <a:solidFill>
                  <a:schemeClr val="accent1">
                    <a:lumMod val="60000"/>
                    <a:lumOff val="40000"/>
                  </a:schemeClr>
                </a:solidFill>
              </a:rPr>
              <a:t>Additional de-provisioning follow-up notifications to </a:t>
            </a:r>
            <a:r>
              <a:rPr lang="en-US" sz="2600" dirty="0" smtClean="0">
                <a:solidFill>
                  <a:schemeClr val="accent1">
                    <a:lumMod val="60000"/>
                    <a:lumOff val="40000"/>
                  </a:schemeClr>
                </a:solidFill>
              </a:rPr>
              <a:t>customers</a:t>
            </a:r>
          </a:p>
          <a:p>
            <a:pPr defTabSz="914400">
              <a:lnSpc>
                <a:spcPct val="80000"/>
              </a:lnSpc>
              <a:spcBef>
                <a:spcPct val="20000"/>
              </a:spcBef>
              <a:buSzPct val="60000"/>
            </a:pPr>
            <a:endParaRPr lang="en-US" sz="2600" dirty="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600" dirty="0">
                <a:solidFill>
                  <a:schemeClr val="accent1">
                    <a:lumMod val="60000"/>
                    <a:lumOff val="40000"/>
                  </a:schemeClr>
                </a:solidFill>
              </a:rPr>
              <a:t>Refinements of de-provisioning FAQ based on customer feedback</a:t>
            </a:r>
          </a:p>
        </p:txBody>
      </p:sp>
    </p:spTree>
    <p:extLst>
      <p:ext uri="{BB962C8B-B14F-4D97-AF65-F5344CB8AC3E}">
        <p14:creationId xmlns:p14="http://schemas.microsoft.com/office/powerpoint/2010/main" val="1152981822"/>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3239" y="277869"/>
            <a:ext cx="8264770" cy="668419"/>
          </a:xfrm>
        </p:spPr>
        <p:txBody>
          <a:bodyPr/>
          <a:lstStyle/>
          <a:p>
            <a:pPr algn="ctr"/>
            <a:r>
              <a:rPr lang="en-US" sz="4800" b="1" dirty="0" smtClean="0">
                <a:solidFill>
                  <a:srgbClr val="FFC000"/>
                </a:solidFill>
                <a:effectLst/>
              </a:rPr>
              <a:t>Building Walls </a:t>
            </a:r>
            <a:endParaRPr lang="en-US" sz="4800" b="1" dirty="0">
              <a:solidFill>
                <a:srgbClr val="FFC000"/>
              </a:solidFill>
              <a:effectLst/>
            </a:endParaRPr>
          </a:p>
        </p:txBody>
      </p:sp>
      <p:pic>
        <p:nvPicPr>
          <p:cNvPr id="2051" name="Picture 3" descr="C:\Users\km592684\Desktop\building_walls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623"/>
            <a:ext cx="9144000" cy="334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05532"/>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9561"/>
            <a:ext cx="8564880" cy="646331"/>
          </a:xfrm>
          <a:prstGeom prst="rect">
            <a:avLst/>
          </a:prstGeom>
          <a:noFill/>
        </p:spPr>
        <p:txBody>
          <a:bodyPr wrap="square" rtlCol="0">
            <a:spAutoFit/>
          </a:bodyPr>
          <a:lstStyle/>
          <a:p>
            <a:pPr algn="ctr"/>
            <a:r>
              <a:rPr lang="en-US" sz="3600" b="1" dirty="0" smtClean="0">
                <a:solidFill>
                  <a:srgbClr val="FFC000"/>
                </a:solidFill>
                <a:ea typeface="+mj-ea"/>
                <a:cs typeface="+mj-cs"/>
              </a:rPr>
              <a:t>Lessons Learned</a:t>
            </a:r>
            <a:endParaRPr lang="en-US" sz="3600" b="1" dirty="0">
              <a:solidFill>
                <a:srgbClr val="FFC000"/>
              </a:solidFill>
              <a:ea typeface="+mj-ea"/>
              <a:cs typeface="+mj-cs"/>
            </a:endParaRPr>
          </a:p>
        </p:txBody>
      </p:sp>
      <p:sp>
        <p:nvSpPr>
          <p:cNvPr id="3" name="TextBox 2"/>
          <p:cNvSpPr txBox="1"/>
          <p:nvPr/>
        </p:nvSpPr>
        <p:spPr>
          <a:xfrm>
            <a:off x="213360" y="1150941"/>
            <a:ext cx="8778240" cy="2739211"/>
          </a:xfrm>
          <a:prstGeom prst="rect">
            <a:avLst/>
          </a:prstGeom>
          <a:noFill/>
        </p:spPr>
        <p:txBody>
          <a:bodyPr wrap="square" rtlCol="0">
            <a:spAutoFit/>
          </a:bodyPr>
          <a:lstStyle/>
          <a:p>
            <a:pPr marL="372618" lvl="1" indent="-256032" defTabSz="914400">
              <a:lnSpc>
                <a:spcPct val="80000"/>
              </a:lnSpc>
              <a:spcBef>
                <a:spcPct val="20000"/>
              </a:spcBef>
              <a:buSzPct val="60000"/>
              <a:buFont typeface="Wingdings" pitchFamily="2" charset="2"/>
              <a:buChar char="Ø"/>
            </a:pPr>
            <a:r>
              <a:rPr lang="en-US" sz="2000" dirty="0" smtClean="0">
                <a:solidFill>
                  <a:schemeClr val="accent1">
                    <a:lumMod val="60000"/>
                    <a:lumOff val="40000"/>
                  </a:schemeClr>
                </a:solidFill>
              </a:rPr>
              <a:t>Training within system(s) of record department is very important</a:t>
            </a:r>
          </a:p>
          <a:p>
            <a:pPr marL="1145286" lvl="4" defTabSz="914400">
              <a:lnSpc>
                <a:spcPct val="80000"/>
              </a:lnSpc>
              <a:spcBef>
                <a:spcPct val="20000"/>
              </a:spcBef>
              <a:buSzPct val="60000"/>
            </a:pPr>
            <a:endParaRPr lang="en-US" sz="2000" dirty="0" smtClean="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000" dirty="0" smtClean="0">
                <a:solidFill>
                  <a:schemeClr val="accent1">
                    <a:lumMod val="60000"/>
                    <a:lumOff val="40000"/>
                  </a:schemeClr>
                </a:solidFill>
              </a:rPr>
              <a:t>EduPerson codes are a valuable resource for restricting access to services. Problems can occur without IdM guidance. </a:t>
            </a:r>
          </a:p>
          <a:p>
            <a:pPr marL="372618" lvl="1" indent="-256032" defTabSz="914400">
              <a:lnSpc>
                <a:spcPct val="80000"/>
              </a:lnSpc>
              <a:spcBef>
                <a:spcPct val="20000"/>
              </a:spcBef>
              <a:buSzPct val="60000"/>
              <a:buFont typeface="Wingdings" pitchFamily="2" charset="2"/>
              <a:buChar char="Ø"/>
            </a:pPr>
            <a:endParaRPr lang="en-US" sz="2000" dirty="0" smtClean="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000" dirty="0" smtClean="0">
                <a:solidFill>
                  <a:schemeClr val="accent1">
                    <a:lumMod val="60000"/>
                    <a:lumOff val="40000"/>
                  </a:schemeClr>
                </a:solidFill>
              </a:rPr>
              <a:t>Impossible to incorporate every scenario into an Albany EduPerson code</a:t>
            </a:r>
          </a:p>
          <a:p>
            <a:pPr marL="1058418" lvl="3" indent="-256032" defTabSz="914400">
              <a:lnSpc>
                <a:spcPct val="80000"/>
              </a:lnSpc>
              <a:spcBef>
                <a:spcPct val="20000"/>
              </a:spcBef>
              <a:buSzPct val="60000"/>
              <a:buFont typeface="Wingdings" pitchFamily="2" charset="2"/>
              <a:buChar char="Ø"/>
            </a:pPr>
            <a:r>
              <a:rPr lang="en-US" sz="2000" dirty="0" smtClean="0">
                <a:solidFill>
                  <a:schemeClr val="accent1">
                    <a:lumMod val="60000"/>
                    <a:lumOff val="40000"/>
                  </a:schemeClr>
                </a:solidFill>
              </a:rPr>
              <a:t>Exception code</a:t>
            </a:r>
          </a:p>
          <a:p>
            <a:pPr marL="1058418" lvl="3" indent="-256032" defTabSz="914400">
              <a:lnSpc>
                <a:spcPct val="80000"/>
              </a:lnSpc>
              <a:spcBef>
                <a:spcPct val="20000"/>
              </a:spcBef>
              <a:buSzPct val="60000"/>
              <a:buFont typeface="Wingdings" pitchFamily="2" charset="2"/>
              <a:buChar char="Ø"/>
            </a:pPr>
            <a:endParaRPr lang="en-US" sz="2000" dirty="0">
              <a:solidFill>
                <a:schemeClr val="accent1">
                  <a:lumMod val="60000"/>
                  <a:lumOff val="40000"/>
                </a:schemeClr>
              </a:solidFill>
            </a:endParaRPr>
          </a:p>
          <a:p>
            <a:pPr marL="372618" lvl="1" indent="-256032" defTabSz="914400">
              <a:lnSpc>
                <a:spcPct val="80000"/>
              </a:lnSpc>
              <a:spcBef>
                <a:spcPct val="20000"/>
              </a:spcBef>
              <a:buSzPct val="60000"/>
              <a:buFont typeface="Wingdings" pitchFamily="2" charset="2"/>
              <a:buChar char="Ø"/>
            </a:pPr>
            <a:r>
              <a:rPr lang="en-US" sz="2000" dirty="0" smtClean="0">
                <a:solidFill>
                  <a:schemeClr val="accent1">
                    <a:lumMod val="60000"/>
                    <a:lumOff val="40000"/>
                  </a:schemeClr>
                </a:solidFill>
              </a:rPr>
              <a:t>Do not assume you know everything about a department</a:t>
            </a:r>
            <a:endParaRPr lang="en-US" sz="2000" dirty="0">
              <a:solidFill>
                <a:schemeClr val="accent1">
                  <a:lumMod val="60000"/>
                  <a:lumOff val="40000"/>
                </a:schemeClr>
              </a:solidFill>
            </a:endParaRPr>
          </a:p>
        </p:txBody>
      </p:sp>
    </p:spTree>
    <p:extLst>
      <p:ext uri="{BB962C8B-B14F-4D97-AF65-F5344CB8AC3E}">
        <p14:creationId xmlns:p14="http://schemas.microsoft.com/office/powerpoint/2010/main" val="1129115513"/>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 y="-60960"/>
            <a:ext cx="8564880" cy="646331"/>
          </a:xfrm>
          <a:prstGeom prst="rect">
            <a:avLst/>
          </a:prstGeom>
          <a:noFill/>
        </p:spPr>
        <p:txBody>
          <a:bodyPr wrap="square" rtlCol="0">
            <a:spAutoFit/>
          </a:bodyPr>
          <a:lstStyle/>
          <a:p>
            <a:pPr algn="ctr"/>
            <a:r>
              <a:rPr lang="en-US" sz="3600" dirty="0" smtClean="0">
                <a:solidFill>
                  <a:srgbClr val="FFC000"/>
                </a:solidFill>
              </a:rPr>
              <a:t>Recipe for Success</a:t>
            </a:r>
            <a:endParaRPr lang="en-US" sz="3600" dirty="0">
              <a:solidFill>
                <a:srgbClr val="FFC000"/>
              </a:solidFill>
            </a:endParaRPr>
          </a:p>
        </p:txBody>
      </p:sp>
      <p:sp>
        <p:nvSpPr>
          <p:cNvPr id="4" name="TextBox 3"/>
          <p:cNvSpPr txBox="1"/>
          <p:nvPr/>
        </p:nvSpPr>
        <p:spPr>
          <a:xfrm>
            <a:off x="988266" y="641311"/>
            <a:ext cx="7431082" cy="3827266"/>
          </a:xfrm>
          <a:prstGeom prst="rect">
            <a:avLst/>
          </a:prstGeom>
          <a:noFill/>
        </p:spPr>
        <p:txBody>
          <a:bodyPr wrap="square" rtlCol="0">
            <a:spAutoFit/>
          </a:bodyPr>
          <a:lstStyle/>
          <a:p>
            <a:pPr defTabSz="914400">
              <a:lnSpc>
                <a:spcPct val="80000"/>
              </a:lnSpc>
              <a:spcBef>
                <a:spcPct val="20000"/>
              </a:spcBef>
              <a:buSzPct val="60000"/>
            </a:pPr>
            <a:r>
              <a:rPr lang="en-US" sz="1800" b="1" dirty="0">
                <a:solidFill>
                  <a:schemeClr val="accent1">
                    <a:lumMod val="60000"/>
                    <a:lumOff val="40000"/>
                  </a:schemeClr>
                </a:solidFill>
              </a:rPr>
              <a:t>Ingredients</a:t>
            </a:r>
            <a:r>
              <a:rPr lang="en-US" sz="1800" b="1" dirty="0" smtClean="0">
                <a:solidFill>
                  <a:schemeClr val="accent1">
                    <a:lumMod val="60000"/>
                    <a:lumOff val="40000"/>
                  </a:schemeClr>
                </a:solidFill>
              </a:rPr>
              <a:t>:</a:t>
            </a:r>
          </a:p>
          <a:p>
            <a:pPr defTabSz="914400">
              <a:lnSpc>
                <a:spcPct val="80000"/>
              </a:lnSpc>
              <a:spcBef>
                <a:spcPct val="20000"/>
              </a:spcBef>
              <a:buSzPct val="60000"/>
            </a:pPr>
            <a:endParaRPr lang="en-US" sz="1800" b="1" dirty="0" smtClean="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1 </a:t>
            </a:r>
            <a:r>
              <a:rPr lang="en-US" dirty="0">
                <a:solidFill>
                  <a:schemeClr val="accent1">
                    <a:lumMod val="60000"/>
                    <a:lumOff val="40000"/>
                  </a:schemeClr>
                </a:solidFill>
              </a:rPr>
              <a:t>Part Senior Leadership Commitment (IdM  Policy</a:t>
            </a:r>
            <a:r>
              <a:rPr lang="en-US" dirty="0" smtClean="0">
                <a:solidFill>
                  <a:schemeClr val="accent1">
                    <a:lumMod val="60000"/>
                    <a:lumOff val="40000"/>
                  </a:schemeClr>
                </a:solidFill>
              </a:rPr>
              <a:t>)</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Mix </a:t>
            </a:r>
            <a:r>
              <a:rPr lang="en-US" dirty="0">
                <a:solidFill>
                  <a:schemeClr val="accent1">
                    <a:lumMod val="60000"/>
                    <a:lumOff val="40000"/>
                  </a:schemeClr>
                </a:solidFill>
              </a:rPr>
              <a:t>1 Cup Technical &amp; Non-Technical  Individuals</a:t>
            </a:r>
          </a:p>
          <a:p>
            <a:pPr lvl="1" defTabSz="914400">
              <a:lnSpc>
                <a:spcPct val="80000"/>
              </a:lnSpc>
              <a:spcBef>
                <a:spcPct val="20000"/>
              </a:spcBef>
              <a:buSzPct val="60000"/>
            </a:pPr>
            <a:r>
              <a:rPr lang="en-US" dirty="0" smtClean="0">
                <a:solidFill>
                  <a:schemeClr val="accent1">
                    <a:lumMod val="60000"/>
                    <a:lumOff val="40000"/>
                  </a:schemeClr>
                </a:solidFill>
              </a:rPr>
              <a:t>Blend </a:t>
            </a:r>
            <a:r>
              <a:rPr lang="en-US" dirty="0">
                <a:solidFill>
                  <a:schemeClr val="accent1">
                    <a:lumMod val="60000"/>
                    <a:lumOff val="40000"/>
                  </a:schemeClr>
                </a:solidFill>
              </a:rPr>
              <a:t>Well with Communication </a:t>
            </a:r>
          </a:p>
          <a:p>
            <a:pPr lvl="1" defTabSz="914400">
              <a:lnSpc>
                <a:spcPct val="80000"/>
              </a:lnSpc>
              <a:spcBef>
                <a:spcPct val="20000"/>
              </a:spcBef>
              <a:buSzPct val="60000"/>
            </a:pPr>
            <a:r>
              <a:rPr lang="en-US" dirty="0" smtClean="0">
                <a:solidFill>
                  <a:schemeClr val="accent1">
                    <a:lumMod val="60000"/>
                    <a:lumOff val="40000"/>
                  </a:schemeClr>
                </a:solidFill>
              </a:rPr>
              <a:t>Add </a:t>
            </a:r>
            <a:r>
              <a:rPr lang="en-US" dirty="0">
                <a:solidFill>
                  <a:schemeClr val="accent1">
                    <a:lumMod val="60000"/>
                    <a:lumOff val="40000"/>
                  </a:schemeClr>
                </a:solidFill>
              </a:rPr>
              <a:t>1 Pound </a:t>
            </a:r>
            <a:r>
              <a:rPr lang="en-US" dirty="0" smtClean="0">
                <a:solidFill>
                  <a:schemeClr val="accent1">
                    <a:lumMod val="60000"/>
                    <a:lumOff val="40000"/>
                  </a:schemeClr>
                </a:solidFill>
              </a:rPr>
              <a:t>Teamwork</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Add </a:t>
            </a:r>
            <a:r>
              <a:rPr lang="en-US" dirty="0">
                <a:solidFill>
                  <a:schemeClr val="accent1">
                    <a:lumMod val="60000"/>
                    <a:lumOff val="40000"/>
                  </a:schemeClr>
                </a:solidFill>
              </a:rPr>
              <a:t>1  Pound Collaborative Venture with Human Resources (Data Steward</a:t>
            </a:r>
            <a:r>
              <a:rPr lang="en-US" dirty="0" smtClean="0">
                <a:solidFill>
                  <a:schemeClr val="accent1">
                    <a:lumMod val="60000"/>
                    <a:lumOff val="40000"/>
                  </a:schemeClr>
                </a:solidFill>
              </a:rPr>
              <a:t>)</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Mix </a:t>
            </a:r>
            <a:r>
              <a:rPr lang="en-US" dirty="0">
                <a:solidFill>
                  <a:schemeClr val="accent1">
                    <a:lumMod val="60000"/>
                    <a:lumOff val="40000"/>
                  </a:schemeClr>
                </a:solidFill>
              </a:rPr>
              <a:t>in Motivation to Foster New Relationships (In Person, Phone, Email</a:t>
            </a:r>
            <a:r>
              <a:rPr lang="en-US" dirty="0" smtClean="0">
                <a:solidFill>
                  <a:schemeClr val="accent1">
                    <a:lumMod val="60000"/>
                    <a:lumOff val="40000"/>
                  </a:schemeClr>
                </a:solidFill>
              </a:rPr>
              <a:t>)</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Add </a:t>
            </a:r>
            <a:r>
              <a:rPr lang="en-US" dirty="0">
                <a:solidFill>
                  <a:schemeClr val="accent1">
                    <a:lumMod val="60000"/>
                    <a:lumOff val="40000"/>
                  </a:schemeClr>
                </a:solidFill>
              </a:rPr>
              <a:t>1 Pint Positivity Projected to Customers &amp; </a:t>
            </a:r>
            <a:r>
              <a:rPr lang="en-US" dirty="0" smtClean="0">
                <a:solidFill>
                  <a:schemeClr val="accent1">
                    <a:lumMod val="60000"/>
                    <a:lumOff val="40000"/>
                  </a:schemeClr>
                </a:solidFill>
              </a:rPr>
              <a:t>Audience</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Fold </a:t>
            </a:r>
            <a:r>
              <a:rPr lang="en-US" dirty="0">
                <a:solidFill>
                  <a:schemeClr val="accent1">
                    <a:lumMod val="60000"/>
                    <a:lumOff val="40000"/>
                  </a:schemeClr>
                </a:solidFill>
              </a:rPr>
              <a:t>in 1 Pint Communication &amp; Respect of Other IT </a:t>
            </a:r>
            <a:r>
              <a:rPr lang="en-US" dirty="0" smtClean="0">
                <a:solidFill>
                  <a:schemeClr val="accent1">
                    <a:lumMod val="60000"/>
                    <a:lumOff val="40000"/>
                  </a:schemeClr>
                </a:solidFill>
              </a:rPr>
              <a:t>Staff</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Mix </a:t>
            </a:r>
            <a:r>
              <a:rPr lang="en-US" dirty="0">
                <a:solidFill>
                  <a:schemeClr val="accent1">
                    <a:lumMod val="60000"/>
                    <a:lumOff val="40000"/>
                  </a:schemeClr>
                </a:solidFill>
              </a:rPr>
              <a:t>in 1 Cup </a:t>
            </a:r>
            <a:r>
              <a:rPr lang="en-US" dirty="0" smtClean="0">
                <a:solidFill>
                  <a:schemeClr val="accent1">
                    <a:lumMod val="60000"/>
                    <a:lumOff val="40000"/>
                  </a:schemeClr>
                </a:solidFill>
              </a:rPr>
              <a:t>Enthusiasm</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Add </a:t>
            </a:r>
            <a:r>
              <a:rPr lang="en-US" dirty="0">
                <a:solidFill>
                  <a:schemeClr val="accent1">
                    <a:lumMod val="60000"/>
                    <a:lumOff val="40000"/>
                  </a:schemeClr>
                </a:solidFill>
              </a:rPr>
              <a:t>Several Generous </a:t>
            </a:r>
            <a:r>
              <a:rPr lang="en-US" dirty="0" smtClean="0">
                <a:solidFill>
                  <a:schemeClr val="accent1">
                    <a:lumMod val="60000"/>
                    <a:lumOff val="40000"/>
                  </a:schemeClr>
                </a:solidFill>
              </a:rPr>
              <a:t>Cupfuls </a:t>
            </a:r>
            <a:r>
              <a:rPr lang="en-US" dirty="0">
                <a:solidFill>
                  <a:schemeClr val="accent1">
                    <a:lumMod val="60000"/>
                    <a:lumOff val="40000"/>
                  </a:schemeClr>
                </a:solidFill>
              </a:rPr>
              <a:t>of </a:t>
            </a:r>
            <a:r>
              <a:rPr lang="en-US" dirty="0" smtClean="0">
                <a:solidFill>
                  <a:schemeClr val="accent1">
                    <a:lumMod val="60000"/>
                    <a:lumOff val="40000"/>
                  </a:schemeClr>
                </a:solidFill>
              </a:rPr>
              <a:t>Organization</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sym typeface="Wingdings"/>
              </a:rPr>
              <a:t>A</a:t>
            </a:r>
            <a:r>
              <a:rPr lang="en-US" dirty="0" smtClean="0">
                <a:solidFill>
                  <a:schemeClr val="accent1">
                    <a:lumMod val="60000"/>
                    <a:lumOff val="40000"/>
                  </a:schemeClr>
                </a:solidFill>
              </a:rPr>
              <a:t>dd </a:t>
            </a:r>
            <a:r>
              <a:rPr lang="en-US" dirty="0">
                <a:solidFill>
                  <a:schemeClr val="accent1">
                    <a:lumMod val="60000"/>
                    <a:lumOff val="40000"/>
                  </a:schemeClr>
                </a:solidFill>
              </a:rPr>
              <a:t>Dash of Persistence &amp; </a:t>
            </a:r>
            <a:r>
              <a:rPr lang="en-US" dirty="0" smtClean="0">
                <a:solidFill>
                  <a:schemeClr val="accent1">
                    <a:lumMod val="60000"/>
                    <a:lumOff val="40000"/>
                  </a:schemeClr>
                </a:solidFill>
              </a:rPr>
              <a:t>Flexibility</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Blend </a:t>
            </a:r>
            <a:r>
              <a:rPr lang="en-US" dirty="0">
                <a:solidFill>
                  <a:schemeClr val="accent1">
                    <a:lumMod val="60000"/>
                    <a:lumOff val="40000"/>
                  </a:schemeClr>
                </a:solidFill>
              </a:rPr>
              <a:t>1 Cup Patience &amp; Identification with Customers (Walk a Mile in their Shoes</a:t>
            </a:r>
            <a:r>
              <a:rPr lang="en-US" dirty="0" smtClean="0">
                <a:solidFill>
                  <a:schemeClr val="accent1">
                    <a:lumMod val="60000"/>
                    <a:lumOff val="40000"/>
                  </a:schemeClr>
                </a:solidFill>
              </a:rPr>
              <a:t>)</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Add </a:t>
            </a:r>
            <a:r>
              <a:rPr lang="en-US" dirty="0">
                <a:solidFill>
                  <a:schemeClr val="accent1">
                    <a:lumMod val="60000"/>
                    <a:lumOff val="40000"/>
                  </a:schemeClr>
                </a:solidFill>
              </a:rPr>
              <a:t>1 Heaping Tablespoon Caring &amp; Empathy Toward </a:t>
            </a:r>
            <a:r>
              <a:rPr lang="en-US" dirty="0" smtClean="0">
                <a:solidFill>
                  <a:schemeClr val="accent1">
                    <a:lumMod val="60000"/>
                    <a:lumOff val="40000"/>
                  </a:schemeClr>
                </a:solidFill>
              </a:rPr>
              <a:t>Customers</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Mix </a:t>
            </a:r>
            <a:r>
              <a:rPr lang="en-US" dirty="0">
                <a:solidFill>
                  <a:schemeClr val="accent1">
                    <a:lumMod val="60000"/>
                    <a:lumOff val="40000"/>
                  </a:schemeClr>
                </a:solidFill>
              </a:rPr>
              <a:t>2 Cups Listening to Customer Feedback (Even if it Entails Additional Work</a:t>
            </a:r>
            <a:r>
              <a:rPr lang="en-US" dirty="0" smtClean="0">
                <a:solidFill>
                  <a:schemeClr val="accent1">
                    <a:lumMod val="60000"/>
                    <a:lumOff val="40000"/>
                  </a:schemeClr>
                </a:solidFill>
              </a:rPr>
              <a:t>)</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rPr>
              <a:t>Mix </a:t>
            </a:r>
            <a:r>
              <a:rPr lang="en-US" dirty="0">
                <a:solidFill>
                  <a:schemeClr val="accent1">
                    <a:lumMod val="60000"/>
                    <a:lumOff val="40000"/>
                  </a:schemeClr>
                </a:solidFill>
              </a:rPr>
              <a:t>All Ingredients &amp; Blend Well Again with Communication</a:t>
            </a:r>
            <a:r>
              <a:rPr lang="en-US" dirty="0" smtClean="0">
                <a:solidFill>
                  <a:schemeClr val="accent1">
                    <a:lumMod val="60000"/>
                    <a:lumOff val="40000"/>
                  </a:schemeClr>
                </a:solidFill>
              </a:rPr>
              <a:t>!</a:t>
            </a:r>
            <a:endParaRPr lang="en-US" dirty="0">
              <a:solidFill>
                <a:schemeClr val="accent1">
                  <a:lumMod val="60000"/>
                  <a:lumOff val="4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8490">
            <a:off x="6929135" y="94791"/>
            <a:ext cx="2077372" cy="18954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722" y="1193375"/>
            <a:ext cx="794961" cy="3280898"/>
          </a:xfrm>
          <a:prstGeom prst="rect">
            <a:avLst/>
          </a:prstGeom>
          <a:noFill/>
        </p:spPr>
        <p:txBody>
          <a:bodyPr wrap="square" rtlCol="0">
            <a:spAutoFit/>
          </a:bodyPr>
          <a:lstStyle/>
          <a:p>
            <a:pPr lvl="1" defTabSz="914400">
              <a:lnSpc>
                <a:spcPct val="80000"/>
              </a:lnSpc>
              <a:spcBef>
                <a:spcPct val="20000"/>
              </a:spcBef>
              <a:buSzPct val="60000"/>
            </a:pPr>
            <a:r>
              <a:rPr lang="en-US" dirty="0" smtClean="0">
                <a:solidFill>
                  <a:schemeClr val="accent1">
                    <a:lumMod val="60000"/>
                    <a:lumOff val="40000"/>
                  </a:schemeClr>
                </a:solidFill>
                <a:sym typeface="Wingdings"/>
              </a:rPr>
              <a:t>     </a:t>
            </a:r>
          </a:p>
          <a:p>
            <a:pPr lvl="1" defTabSz="914400">
              <a:lnSpc>
                <a:spcPct val="80000"/>
              </a:lnSpc>
              <a:spcBef>
                <a:spcPct val="20000"/>
              </a:spcBef>
              <a:buSzPct val="60000"/>
            </a:pPr>
            <a:r>
              <a:rPr lang="en-US" dirty="0" smtClean="0">
                <a:solidFill>
                  <a:schemeClr val="accent1">
                    <a:lumMod val="60000"/>
                    <a:lumOff val="40000"/>
                  </a:schemeClr>
                </a:solidFill>
                <a:sym typeface="Wingdings"/>
              </a:rPr>
              <a:t></a:t>
            </a:r>
            <a:endParaRPr lang="en-US" dirty="0">
              <a:solidFill>
                <a:schemeClr val="accent1">
                  <a:lumMod val="60000"/>
                  <a:lumOff val="40000"/>
                </a:schemeClr>
              </a:solidFill>
            </a:endParaRPr>
          </a:p>
          <a:p>
            <a:pPr lvl="1" defTabSz="914400">
              <a:lnSpc>
                <a:spcPct val="80000"/>
              </a:lnSpc>
              <a:spcBef>
                <a:spcPct val="20000"/>
              </a:spcBef>
              <a:buSzPct val="60000"/>
            </a:pPr>
            <a:r>
              <a:rPr lang="en-US" dirty="0" smtClean="0">
                <a:solidFill>
                  <a:schemeClr val="accent1">
                    <a:lumMod val="60000"/>
                    <a:lumOff val="40000"/>
                  </a:schemeClr>
                </a:solidFill>
                <a:sym typeface="Wingdings"/>
              </a:rPr>
              <a:t>     </a:t>
            </a:r>
          </a:p>
          <a:p>
            <a:pPr lvl="1" defTabSz="914400">
              <a:lnSpc>
                <a:spcPct val="80000"/>
              </a:lnSpc>
              <a:spcBef>
                <a:spcPct val="20000"/>
              </a:spcBef>
              <a:buSzPct val="60000"/>
            </a:pPr>
            <a:r>
              <a:rPr lang="en-US" dirty="0" smtClean="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a:solidFill>
                  <a:schemeClr val="accent1">
                    <a:lumMod val="60000"/>
                    <a:lumOff val="40000"/>
                  </a:schemeClr>
                </a:solidFill>
                <a:sym typeface="Wingdings"/>
              </a:rPr>
              <a:t></a:t>
            </a:r>
          </a:p>
          <a:p>
            <a:pPr lvl="1" defTabSz="914400">
              <a:lnSpc>
                <a:spcPct val="80000"/>
              </a:lnSpc>
              <a:spcBef>
                <a:spcPct val="20000"/>
              </a:spcBef>
              <a:buSzPct val="60000"/>
            </a:pPr>
            <a:r>
              <a:rPr lang="en-US" dirty="0" smtClean="0">
                <a:solidFill>
                  <a:schemeClr val="accent1">
                    <a:lumMod val="60000"/>
                    <a:lumOff val="40000"/>
                  </a:schemeClr>
                </a:solidFill>
                <a:sym typeface="Wingdings"/>
              </a:rPr>
              <a:t></a:t>
            </a:r>
            <a:endParaRPr lang="en-US" dirty="0">
              <a:solidFill>
                <a:schemeClr val="accent1">
                  <a:lumMod val="60000"/>
                  <a:lumOff val="40000"/>
                </a:schemeClr>
              </a:solidFill>
              <a:sym typeface="Wingdings"/>
            </a:endParaRPr>
          </a:p>
        </p:txBody>
      </p:sp>
    </p:spTree>
    <p:extLst>
      <p:ext uri="{BB962C8B-B14F-4D97-AF65-F5344CB8AC3E}">
        <p14:creationId xmlns:p14="http://schemas.microsoft.com/office/powerpoint/2010/main" val="1328026606"/>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173" y="621"/>
            <a:ext cx="6862046" cy="1015663"/>
          </a:xfrm>
          <a:prstGeom prst="rect">
            <a:avLst/>
          </a:prstGeom>
          <a:noFill/>
        </p:spPr>
        <p:txBody>
          <a:bodyPr wrap="square" rtlCol="0">
            <a:spAutoFit/>
          </a:bodyPr>
          <a:lstStyle/>
          <a:p>
            <a:pPr algn="ctr"/>
            <a:r>
              <a:rPr lang="en-US" sz="6000" dirty="0" smtClean="0">
                <a:solidFill>
                  <a:srgbClr val="FFC000"/>
                </a:solidFill>
              </a:rPr>
              <a:t>Questions?</a:t>
            </a:r>
            <a:endParaRPr lang="en-US" sz="6000" dirty="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9" y="1096970"/>
            <a:ext cx="3403815" cy="2111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04800" y="3664987"/>
            <a:ext cx="8345714" cy="369332"/>
          </a:xfrm>
          <a:prstGeom prst="rect">
            <a:avLst/>
          </a:prstGeom>
          <a:noFill/>
        </p:spPr>
        <p:txBody>
          <a:bodyPr wrap="square" rtlCol="0">
            <a:spAutoFit/>
          </a:bodyPr>
          <a:lstStyle/>
          <a:p>
            <a:r>
              <a:rPr lang="en-US" sz="600" dirty="0">
                <a:solidFill>
                  <a:schemeClr val="tx2">
                    <a:lumMod val="90000"/>
                  </a:schemeClr>
                </a:solidFill>
              </a:rPr>
              <a:t>Copyright Bry-Ann Yates/Kim McDonnell 2014.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br>
              <a:rPr lang="en-US" sz="600" dirty="0">
                <a:solidFill>
                  <a:schemeClr val="tx2">
                    <a:lumMod val="90000"/>
                  </a:schemeClr>
                </a:solidFill>
              </a:rPr>
            </a:br>
            <a:endParaRPr lang="en-US" sz="600" dirty="0">
              <a:solidFill>
                <a:schemeClr val="tx2">
                  <a:lumMod val="90000"/>
                </a:schemeClr>
              </a:solidFill>
            </a:endParaRPr>
          </a:p>
        </p:txBody>
      </p:sp>
      <p:sp>
        <p:nvSpPr>
          <p:cNvPr id="4" name="TextBox 3"/>
          <p:cNvSpPr txBox="1"/>
          <p:nvPr/>
        </p:nvSpPr>
        <p:spPr>
          <a:xfrm>
            <a:off x="4770184" y="4156338"/>
            <a:ext cx="4358316" cy="707886"/>
          </a:xfrm>
          <a:prstGeom prst="rect">
            <a:avLst/>
          </a:prstGeom>
          <a:noFill/>
        </p:spPr>
        <p:txBody>
          <a:bodyPr wrap="square" rtlCol="0">
            <a:spAutoFit/>
          </a:bodyPr>
          <a:lstStyle/>
          <a:p>
            <a:pPr algn="r"/>
            <a:r>
              <a:rPr lang="en-US" dirty="0" smtClean="0"/>
              <a:t>           </a:t>
            </a:r>
            <a:r>
              <a:rPr lang="en-US" sz="1200" dirty="0" smtClean="0">
                <a:solidFill>
                  <a:schemeClr val="tx2">
                    <a:lumMod val="90000"/>
                  </a:schemeClr>
                </a:solidFill>
              </a:rPr>
              <a:t>CONTACT: Bry-Ann Yates: </a:t>
            </a:r>
            <a:r>
              <a:rPr lang="en-US" sz="1200" dirty="0" smtClean="0">
                <a:solidFill>
                  <a:schemeClr val="tx2">
                    <a:lumMod val="90000"/>
                  </a:schemeClr>
                </a:solidFill>
                <a:hlinkClick r:id="rId4"/>
              </a:rPr>
              <a:t>byates@albany.edu</a:t>
            </a:r>
            <a:endParaRPr lang="en-US" sz="1200" dirty="0" smtClean="0">
              <a:solidFill>
                <a:schemeClr val="tx2">
                  <a:lumMod val="90000"/>
                </a:schemeClr>
              </a:solidFill>
            </a:endParaRPr>
          </a:p>
          <a:p>
            <a:pPr algn="r"/>
            <a:r>
              <a:rPr lang="en-US" sz="1200" dirty="0" smtClean="0">
                <a:solidFill>
                  <a:schemeClr val="tx2">
                    <a:lumMod val="90000"/>
                  </a:schemeClr>
                </a:solidFill>
              </a:rPr>
              <a:t>             Kim McDonnell : </a:t>
            </a:r>
            <a:r>
              <a:rPr lang="en-US" sz="1200" dirty="0" smtClean="0">
                <a:hlinkClick r:id="rId5"/>
              </a:rPr>
              <a:t>kmcdonnell@albany.edu</a:t>
            </a:r>
            <a:endParaRPr lang="en-US" sz="1200" dirty="0" smtClean="0"/>
          </a:p>
          <a:p>
            <a:endParaRPr lang="en-US" dirty="0"/>
          </a:p>
        </p:txBody>
      </p:sp>
    </p:spTree>
    <p:extLst>
      <p:ext uri="{BB962C8B-B14F-4D97-AF65-F5344CB8AC3E}">
        <p14:creationId xmlns:p14="http://schemas.microsoft.com/office/powerpoint/2010/main" val="3450185655"/>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674" y="366932"/>
            <a:ext cx="7438292" cy="646331"/>
          </a:xfrm>
          <a:prstGeom prst="rect">
            <a:avLst/>
          </a:prstGeom>
          <a:noFill/>
        </p:spPr>
        <p:txBody>
          <a:bodyPr wrap="square" rtlCol="0">
            <a:spAutoFit/>
          </a:bodyPr>
          <a:lstStyle/>
          <a:p>
            <a:pPr algn="ctr"/>
            <a:r>
              <a:rPr lang="en-US" sz="3600" b="1" dirty="0" smtClean="0">
                <a:solidFill>
                  <a:srgbClr val="FFC000"/>
                </a:solidFill>
              </a:rPr>
              <a:t>What is IdM?</a:t>
            </a:r>
            <a:endParaRPr lang="en-US" sz="3600" b="1" dirty="0">
              <a:solidFill>
                <a:srgbClr val="FFC000"/>
              </a:solidFill>
            </a:endParaRPr>
          </a:p>
        </p:txBody>
      </p:sp>
      <p:sp>
        <p:nvSpPr>
          <p:cNvPr id="3" name="Rectangle 2"/>
          <p:cNvSpPr/>
          <p:nvPr/>
        </p:nvSpPr>
        <p:spPr>
          <a:xfrm>
            <a:off x="552027" y="1875152"/>
            <a:ext cx="8122920" cy="1569660"/>
          </a:xfrm>
          <a:prstGeom prst="rect">
            <a:avLst/>
          </a:prstGeom>
        </p:spPr>
        <p:txBody>
          <a:bodyPr wrap="square">
            <a:spAutoFit/>
          </a:bodyPr>
          <a:lstStyle/>
          <a:p>
            <a:pPr>
              <a:buSzPct val="60000"/>
            </a:pPr>
            <a:r>
              <a:rPr lang="en-US" sz="2400" dirty="0" smtClean="0">
                <a:solidFill>
                  <a:schemeClr val="accent1">
                    <a:lumMod val="60000"/>
                    <a:lumOff val="40000"/>
                  </a:schemeClr>
                </a:solidFill>
              </a:rPr>
              <a:t>A </a:t>
            </a:r>
            <a:r>
              <a:rPr lang="en-US" sz="2400" dirty="0">
                <a:solidFill>
                  <a:schemeClr val="accent1">
                    <a:lumMod val="60000"/>
                    <a:lumOff val="40000"/>
                  </a:schemeClr>
                </a:solidFill>
              </a:rPr>
              <a:t>security </a:t>
            </a:r>
            <a:r>
              <a:rPr lang="en-US" sz="2400" dirty="0" smtClean="0">
                <a:solidFill>
                  <a:schemeClr val="accent1">
                    <a:lumMod val="60000"/>
                    <a:lumOff val="40000"/>
                  </a:schemeClr>
                </a:solidFill>
              </a:rPr>
              <a:t>discipline enabling </a:t>
            </a:r>
            <a:r>
              <a:rPr lang="en-US" sz="2400" dirty="0">
                <a:solidFill>
                  <a:schemeClr val="accent1">
                    <a:lumMod val="60000"/>
                    <a:lumOff val="40000"/>
                  </a:schemeClr>
                </a:solidFill>
              </a:rPr>
              <a:t>the right individuals to access the right resources </a:t>
            </a:r>
            <a:endParaRPr lang="en-US" sz="2400" dirty="0" smtClean="0">
              <a:solidFill>
                <a:schemeClr val="accent1">
                  <a:lumMod val="60000"/>
                  <a:lumOff val="40000"/>
                </a:schemeClr>
              </a:solidFill>
            </a:endParaRPr>
          </a:p>
          <a:p>
            <a:pPr lvl="8">
              <a:buSzPct val="60000"/>
            </a:pPr>
            <a:r>
              <a:rPr lang="en-US" sz="2400" dirty="0">
                <a:solidFill>
                  <a:schemeClr val="accent1">
                    <a:lumMod val="60000"/>
                    <a:lumOff val="40000"/>
                  </a:schemeClr>
                </a:solidFill>
              </a:rPr>
              <a:t>	</a:t>
            </a:r>
            <a:r>
              <a:rPr lang="en-US" sz="2400" dirty="0" smtClean="0">
                <a:solidFill>
                  <a:schemeClr val="accent1">
                    <a:lumMod val="60000"/>
                    <a:lumOff val="40000"/>
                  </a:schemeClr>
                </a:solidFill>
              </a:rPr>
              <a:t>			</a:t>
            </a:r>
            <a:r>
              <a:rPr lang="en-US" dirty="0" smtClean="0">
                <a:solidFill>
                  <a:schemeClr val="accent1">
                    <a:lumMod val="60000"/>
                    <a:lumOff val="40000"/>
                  </a:schemeClr>
                </a:solidFill>
              </a:rPr>
              <a:t>-Gartner.</a:t>
            </a:r>
          </a:p>
          <a:p>
            <a:pPr>
              <a:buSzPct val="60000"/>
            </a:pPr>
            <a:endParaRPr lang="en-US" sz="2400" dirty="0">
              <a:solidFill>
                <a:schemeClr val="accent1">
                  <a:lumMod val="60000"/>
                  <a:lumOff val="40000"/>
                </a:schemeClr>
              </a:solidFill>
            </a:endParaRPr>
          </a:p>
        </p:txBody>
      </p:sp>
    </p:spTree>
    <p:extLst>
      <p:ext uri="{BB962C8B-B14F-4D97-AF65-F5344CB8AC3E}">
        <p14:creationId xmlns:p14="http://schemas.microsoft.com/office/powerpoint/2010/main" val="2033183459"/>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769" y="171155"/>
            <a:ext cx="8607669" cy="729763"/>
          </a:xfrm>
        </p:spPr>
        <p:txBody>
          <a:bodyPr>
            <a:noAutofit/>
          </a:bodyPr>
          <a:lstStyle/>
          <a:p>
            <a:pPr algn="ctr"/>
            <a:r>
              <a:rPr lang="en-US" sz="3600" b="1" dirty="0" smtClean="0">
                <a:solidFill>
                  <a:srgbClr val="FFC000"/>
                </a:solidFill>
                <a:effectLst/>
                <a:latin typeface="+mn-lt"/>
              </a:rPr>
              <a:t>Foundation for Success</a:t>
            </a:r>
            <a:endParaRPr lang="en-US" sz="3600" b="1" dirty="0">
              <a:solidFill>
                <a:srgbClr val="FFC000"/>
              </a:solidFill>
              <a:effectLst/>
              <a:latin typeface="+mn-lt"/>
            </a:endParaRPr>
          </a:p>
        </p:txBody>
      </p:sp>
      <p:sp>
        <p:nvSpPr>
          <p:cNvPr id="3" name="Content Placeholder 2"/>
          <p:cNvSpPr>
            <a:spLocks noGrp="1"/>
          </p:cNvSpPr>
          <p:nvPr>
            <p:ph idx="4294967295"/>
          </p:nvPr>
        </p:nvSpPr>
        <p:spPr>
          <a:xfrm>
            <a:off x="393405" y="1956413"/>
            <a:ext cx="8415315" cy="1127053"/>
          </a:xfrm>
        </p:spPr>
        <p:txBody>
          <a:bodyPr>
            <a:noAutofit/>
          </a:bodyPr>
          <a:lstStyle/>
          <a:p>
            <a:pPr>
              <a:buFont typeface="Wingdings" pitchFamily="2" charset="2"/>
              <a:buChar char="Ø"/>
            </a:pPr>
            <a:r>
              <a:rPr lang="en-US" sz="2400" dirty="0" smtClean="0">
                <a:solidFill>
                  <a:schemeClr val="accent1">
                    <a:lumMod val="60000"/>
                    <a:lumOff val="40000"/>
                  </a:schemeClr>
                </a:solidFill>
              </a:rPr>
              <a:t>Define and support of IdM Policy from the top down</a:t>
            </a:r>
          </a:p>
          <a:p>
            <a:pPr>
              <a:buFont typeface="Wingdings" pitchFamily="2" charset="2"/>
              <a:buChar char="Ø"/>
            </a:pPr>
            <a:endParaRPr lang="en-US" sz="2400" dirty="0" smtClean="0">
              <a:solidFill>
                <a:schemeClr val="accent1">
                  <a:lumMod val="60000"/>
                  <a:lumOff val="40000"/>
                </a:schemeClr>
              </a:solidFill>
            </a:endParaRPr>
          </a:p>
          <a:p>
            <a:pPr>
              <a:buFont typeface="Wingdings" pitchFamily="2" charset="2"/>
              <a:buChar char="Ø"/>
            </a:pPr>
            <a:r>
              <a:rPr lang="en-US" sz="2400" dirty="0">
                <a:solidFill>
                  <a:schemeClr val="accent1">
                    <a:lumMod val="60000"/>
                    <a:lumOff val="40000"/>
                  </a:schemeClr>
                </a:solidFill>
              </a:rPr>
              <a:t>W</a:t>
            </a:r>
            <a:r>
              <a:rPr lang="en-US" sz="2400" dirty="0" smtClean="0">
                <a:solidFill>
                  <a:schemeClr val="accent1">
                    <a:lumMod val="60000"/>
                    <a:lumOff val="40000"/>
                  </a:schemeClr>
                </a:solidFill>
              </a:rPr>
              <a:t>ell-rounded team</a:t>
            </a:r>
            <a:endParaRPr lang="en-US" sz="2400" dirty="0">
              <a:solidFill>
                <a:schemeClr val="accent1">
                  <a:lumMod val="60000"/>
                  <a:lumOff val="40000"/>
                </a:schemeClr>
              </a:solidFill>
            </a:endParaRPr>
          </a:p>
          <a:p>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518" y="159489"/>
            <a:ext cx="1495828" cy="1545382"/>
          </a:xfrm>
          <a:prstGeom prst="ellipse">
            <a:avLst/>
          </a:prstGeom>
          <a:ln>
            <a:noFill/>
          </a:ln>
          <a:effectLst>
            <a:softEdge rad="112500"/>
          </a:effectLst>
        </p:spPr>
      </p:pic>
    </p:spTree>
    <p:extLst>
      <p:ext uri="{BB962C8B-B14F-4D97-AF65-F5344CB8AC3E}">
        <p14:creationId xmlns:p14="http://schemas.microsoft.com/office/powerpoint/2010/main" val="3599084049"/>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639" y="2945423"/>
            <a:ext cx="8853854" cy="400110"/>
          </a:xfrm>
          <a:prstGeom prst="rect">
            <a:avLst/>
          </a:prstGeom>
          <a:noFill/>
        </p:spPr>
        <p:txBody>
          <a:bodyPr wrap="square" rtlCol="0">
            <a:spAutoFit/>
          </a:bodyPr>
          <a:lstStyle/>
          <a:p>
            <a:r>
              <a:rPr lang="en-US" sz="2000" dirty="0" smtClean="0">
                <a:solidFill>
                  <a:schemeClr val="accent2">
                    <a:lumMod val="20000"/>
                    <a:lumOff val="80000"/>
                  </a:schemeClr>
                </a:solidFill>
              </a:rPr>
              <a:t>  </a:t>
            </a:r>
            <a:endParaRPr lang="en-US" dirty="0"/>
          </a:p>
        </p:txBody>
      </p:sp>
      <p:sp>
        <p:nvSpPr>
          <p:cNvPr id="5" name="TextBox 4"/>
          <p:cNvSpPr txBox="1"/>
          <p:nvPr/>
        </p:nvSpPr>
        <p:spPr>
          <a:xfrm>
            <a:off x="184637" y="2321169"/>
            <a:ext cx="6427177" cy="400110"/>
          </a:xfrm>
          <a:prstGeom prst="rect">
            <a:avLst/>
          </a:prstGeom>
          <a:noFill/>
        </p:spPr>
        <p:txBody>
          <a:bodyPr wrap="square" rtlCol="0">
            <a:spAutoFit/>
          </a:bodyPr>
          <a:lstStyle/>
          <a:p>
            <a:r>
              <a:rPr lang="en-US" sz="2000" dirty="0" smtClean="0">
                <a:solidFill>
                  <a:schemeClr val="accent2">
                    <a:lumMod val="20000"/>
                    <a:lumOff val="80000"/>
                  </a:schemeClr>
                </a:solidFill>
              </a:rPr>
              <a:t>  </a:t>
            </a:r>
            <a:endParaRPr lang="en-US" sz="2000" dirty="0">
              <a:solidFill>
                <a:schemeClr val="accent2">
                  <a:lumMod val="40000"/>
                  <a:lumOff val="60000"/>
                </a:schemeClr>
              </a:solidFill>
            </a:endParaRPr>
          </a:p>
        </p:txBody>
      </p:sp>
      <p:sp>
        <p:nvSpPr>
          <p:cNvPr id="6" name="Title 5"/>
          <p:cNvSpPr>
            <a:spLocks noGrp="1"/>
          </p:cNvSpPr>
          <p:nvPr>
            <p:ph type="title" idx="4294967295"/>
          </p:nvPr>
        </p:nvSpPr>
        <p:spPr>
          <a:xfrm>
            <a:off x="839666" y="67628"/>
            <a:ext cx="7543800" cy="685800"/>
          </a:xfrm>
        </p:spPr>
        <p:txBody>
          <a:bodyPr/>
          <a:lstStyle/>
          <a:p>
            <a:pPr algn="ctr">
              <a:buSzPct val="60000"/>
            </a:pPr>
            <a:r>
              <a:rPr lang="en-US" sz="3600" b="1" dirty="0" smtClean="0">
                <a:solidFill>
                  <a:srgbClr val="FFC000"/>
                </a:solidFill>
                <a:effectLst/>
              </a:rPr>
              <a:t>Benefits of our Initiatives</a:t>
            </a:r>
            <a:endParaRPr lang="en-US" sz="3600" b="1" dirty="0">
              <a:solidFill>
                <a:srgbClr val="FFC000"/>
              </a:solidFill>
              <a:effectLst/>
            </a:endParaRPr>
          </a:p>
        </p:txBody>
      </p:sp>
      <p:sp>
        <p:nvSpPr>
          <p:cNvPr id="7" name="Content Placeholder 6"/>
          <p:cNvSpPr>
            <a:spLocks noGrp="1"/>
          </p:cNvSpPr>
          <p:nvPr>
            <p:ph idx="4294967295"/>
          </p:nvPr>
        </p:nvSpPr>
        <p:spPr>
          <a:xfrm>
            <a:off x="594360" y="944880"/>
            <a:ext cx="8061960" cy="3078480"/>
          </a:xfrm>
        </p:spPr>
        <p:txBody>
          <a:bodyPr>
            <a:noAutofit/>
          </a:bodyPr>
          <a:lstStyle/>
          <a:p>
            <a:pPr>
              <a:buFont typeface="Wingdings" pitchFamily="2" charset="2"/>
              <a:buChar char="Ø"/>
            </a:pPr>
            <a:r>
              <a:rPr lang="en-US" sz="2400" dirty="0">
                <a:solidFill>
                  <a:schemeClr val="accent2">
                    <a:lumMod val="40000"/>
                    <a:lumOff val="60000"/>
                  </a:schemeClr>
                </a:solidFill>
              </a:rPr>
              <a:t>Strengthen internal controls</a:t>
            </a:r>
          </a:p>
          <a:p>
            <a:pPr>
              <a:buFont typeface="Wingdings" pitchFamily="2" charset="2"/>
              <a:buChar char="Ø"/>
            </a:pPr>
            <a:endParaRPr lang="en-US" sz="2400" dirty="0" smtClean="0">
              <a:solidFill>
                <a:schemeClr val="accent2">
                  <a:lumMod val="40000"/>
                  <a:lumOff val="60000"/>
                </a:schemeClr>
              </a:solidFill>
            </a:endParaRPr>
          </a:p>
          <a:p>
            <a:pPr>
              <a:buFont typeface="Wingdings" pitchFamily="2" charset="2"/>
              <a:buChar char="Ø"/>
            </a:pPr>
            <a:r>
              <a:rPr lang="en-US" sz="2400" dirty="0" smtClean="0">
                <a:solidFill>
                  <a:schemeClr val="accent2">
                    <a:lumMod val="40000"/>
                    <a:lumOff val="60000"/>
                  </a:schemeClr>
                </a:solidFill>
              </a:rPr>
              <a:t>Educate University on IdM</a:t>
            </a:r>
          </a:p>
          <a:p>
            <a:pPr>
              <a:buFont typeface="Wingdings" pitchFamily="2" charset="2"/>
              <a:buChar char="Ø"/>
            </a:pPr>
            <a:endParaRPr lang="en-US" sz="2400" dirty="0" smtClean="0">
              <a:solidFill>
                <a:schemeClr val="accent2">
                  <a:lumMod val="40000"/>
                  <a:lumOff val="60000"/>
                </a:schemeClr>
              </a:solidFill>
            </a:endParaRPr>
          </a:p>
          <a:p>
            <a:pPr>
              <a:buFont typeface="Wingdings" pitchFamily="2" charset="2"/>
              <a:buChar char="Ø"/>
            </a:pPr>
            <a:r>
              <a:rPr lang="en-US" sz="2400" dirty="0" smtClean="0">
                <a:solidFill>
                  <a:schemeClr val="accent2">
                    <a:lumMod val="40000"/>
                    <a:lumOff val="60000"/>
                  </a:schemeClr>
                </a:solidFill>
              </a:rPr>
              <a:t>Adherence &amp; enforcement of IdM Policy </a:t>
            </a:r>
          </a:p>
          <a:p>
            <a:pPr marL="18288" indent="0">
              <a:buNone/>
            </a:pPr>
            <a:endParaRPr lang="en-US" sz="2400" dirty="0" smtClean="0">
              <a:solidFill>
                <a:schemeClr val="accent2">
                  <a:lumMod val="40000"/>
                  <a:lumOff val="60000"/>
                </a:schemeClr>
              </a:solidFill>
            </a:endParaRPr>
          </a:p>
          <a:p>
            <a:pPr>
              <a:buFont typeface="Wingdings" pitchFamily="2" charset="2"/>
              <a:buChar char="Ø"/>
            </a:pPr>
            <a:r>
              <a:rPr lang="en-US" sz="2400" dirty="0" smtClean="0">
                <a:solidFill>
                  <a:schemeClr val="accent2">
                    <a:lumMod val="40000"/>
                    <a:lumOff val="60000"/>
                  </a:schemeClr>
                </a:solidFill>
              </a:rPr>
              <a:t>Strengthen collaborative  relationships</a:t>
            </a: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2311173649"/>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68"/>
            <a:ext cx="9144000" cy="1107996"/>
          </a:xfrm>
          <a:prstGeom prst="rect">
            <a:avLst/>
          </a:prstGeom>
          <a:noFill/>
        </p:spPr>
        <p:txBody>
          <a:bodyPr wrap="square" rtlCol="0">
            <a:spAutoFit/>
          </a:bodyPr>
          <a:lstStyle/>
          <a:p>
            <a:pPr algn="ctr"/>
            <a:r>
              <a:rPr lang="en-US" sz="3600" b="1" dirty="0" smtClean="0">
                <a:solidFill>
                  <a:srgbClr val="FFC000"/>
                </a:solidFill>
              </a:rPr>
              <a:t>The Trigger</a:t>
            </a:r>
          </a:p>
          <a:p>
            <a:pPr algn="ctr"/>
            <a:r>
              <a:rPr lang="en-US" sz="3000" dirty="0" smtClean="0">
                <a:solidFill>
                  <a:srgbClr val="FFC000"/>
                </a:solidFill>
              </a:rPr>
              <a:t>Forced Automated Provisioning &amp; De-provisioning</a:t>
            </a:r>
            <a:endParaRPr lang="en-US" sz="3000" dirty="0">
              <a:solidFill>
                <a:srgbClr val="FFC000"/>
              </a:solidFill>
            </a:endParaRPr>
          </a:p>
        </p:txBody>
      </p:sp>
      <p:sp>
        <p:nvSpPr>
          <p:cNvPr id="31" name="Rectangle 30"/>
          <p:cNvSpPr/>
          <p:nvPr/>
        </p:nvSpPr>
        <p:spPr>
          <a:xfrm>
            <a:off x="3582063" y="4019527"/>
            <a:ext cx="1052621" cy="311474"/>
          </a:xfrm>
          <a:prstGeom prst="rect">
            <a:avLst/>
          </a:prstGeom>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145038" y="1657509"/>
            <a:ext cx="1052621" cy="2672316"/>
          </a:xfrm>
          <a:prstGeom prst="rect">
            <a:avLst/>
          </a:prstGeom>
          <a:solidFill>
            <a:srgbClr val="CC66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2859073" y="1157762"/>
            <a:ext cx="4138223" cy="3271773"/>
            <a:chOff x="2257639" y="1265274"/>
            <a:chExt cx="4313275" cy="2806996"/>
          </a:xfrm>
        </p:grpSpPr>
        <p:cxnSp>
          <p:nvCxnSpPr>
            <p:cNvPr id="28" name="Straight Connector 27"/>
            <p:cNvCxnSpPr/>
            <p:nvPr/>
          </p:nvCxnSpPr>
          <p:spPr>
            <a:xfrm>
              <a:off x="2264735" y="1265274"/>
              <a:ext cx="10632" cy="280699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57639" y="4065175"/>
              <a:ext cx="431327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824200" y="767529"/>
            <a:ext cx="1307805" cy="3170099"/>
          </a:xfrm>
          <a:prstGeom prst="rect">
            <a:avLst/>
          </a:prstGeom>
          <a:noFill/>
        </p:spPr>
        <p:txBody>
          <a:bodyPr wrap="square" rtlCol="0">
            <a:spAutoFit/>
          </a:bodyPr>
          <a:lstStyle/>
          <a:p>
            <a:pPr>
              <a:lnSpc>
                <a:spcPct val="250000"/>
              </a:lnSpc>
            </a:pPr>
            <a:r>
              <a:rPr lang="en-US" sz="2000" dirty="0" smtClean="0"/>
              <a:t>40,000   _</a:t>
            </a:r>
          </a:p>
          <a:p>
            <a:pPr>
              <a:lnSpc>
                <a:spcPct val="250000"/>
              </a:lnSpc>
            </a:pPr>
            <a:r>
              <a:rPr lang="en-US" sz="2000" dirty="0" smtClean="0"/>
              <a:t>30,000   _</a:t>
            </a:r>
          </a:p>
          <a:p>
            <a:pPr>
              <a:lnSpc>
                <a:spcPct val="250000"/>
              </a:lnSpc>
            </a:pPr>
            <a:r>
              <a:rPr lang="en-US" sz="2000" dirty="0" smtClean="0"/>
              <a:t>20,000   _</a:t>
            </a:r>
          </a:p>
          <a:p>
            <a:pPr>
              <a:lnSpc>
                <a:spcPct val="250000"/>
              </a:lnSpc>
            </a:pPr>
            <a:r>
              <a:rPr lang="en-US" sz="2000" dirty="0" smtClean="0"/>
              <a:t>10,000   _</a:t>
            </a:r>
            <a:endParaRPr lang="en-US" sz="2000" dirty="0"/>
          </a:p>
        </p:txBody>
      </p:sp>
      <p:sp>
        <p:nvSpPr>
          <p:cNvPr id="35" name="TextBox 34"/>
          <p:cNvSpPr txBox="1"/>
          <p:nvPr/>
        </p:nvSpPr>
        <p:spPr>
          <a:xfrm>
            <a:off x="3741558" y="3980240"/>
            <a:ext cx="1041979" cy="400110"/>
          </a:xfrm>
          <a:prstGeom prst="rect">
            <a:avLst/>
          </a:prstGeom>
          <a:noFill/>
        </p:spPr>
        <p:txBody>
          <a:bodyPr wrap="square" rtlCol="0">
            <a:spAutoFit/>
          </a:bodyPr>
          <a:lstStyle/>
          <a:p>
            <a:r>
              <a:rPr lang="en-US" sz="2000" b="1" dirty="0" smtClean="0">
                <a:solidFill>
                  <a:schemeClr val="bg1"/>
                </a:solidFill>
              </a:rPr>
              <a:t>5,000</a:t>
            </a:r>
            <a:endParaRPr lang="en-US" sz="2000" b="1" dirty="0">
              <a:solidFill>
                <a:schemeClr val="bg1"/>
              </a:solidFill>
            </a:endParaRPr>
          </a:p>
        </p:txBody>
      </p:sp>
      <p:sp>
        <p:nvSpPr>
          <p:cNvPr id="36" name="TextBox 35"/>
          <p:cNvSpPr txBox="1"/>
          <p:nvPr/>
        </p:nvSpPr>
        <p:spPr>
          <a:xfrm>
            <a:off x="5240744" y="1631533"/>
            <a:ext cx="1041979" cy="400110"/>
          </a:xfrm>
          <a:prstGeom prst="rect">
            <a:avLst/>
          </a:prstGeom>
          <a:noFill/>
        </p:spPr>
        <p:txBody>
          <a:bodyPr wrap="square" rtlCol="0">
            <a:spAutoFit/>
          </a:bodyPr>
          <a:lstStyle/>
          <a:p>
            <a:r>
              <a:rPr lang="en-US" sz="2000" b="1" dirty="0" smtClean="0">
                <a:solidFill>
                  <a:schemeClr val="bg1"/>
                </a:solidFill>
              </a:rPr>
              <a:t>34,000</a:t>
            </a:r>
            <a:endParaRPr lang="en-US" sz="2000" b="1" dirty="0">
              <a:solidFill>
                <a:schemeClr val="bg1"/>
              </a:solidFill>
            </a:endParaRPr>
          </a:p>
        </p:txBody>
      </p:sp>
      <p:sp>
        <p:nvSpPr>
          <p:cNvPr id="38" name="TextBox 37"/>
          <p:cNvSpPr txBox="1"/>
          <p:nvPr/>
        </p:nvSpPr>
        <p:spPr>
          <a:xfrm>
            <a:off x="6139543" y="2285781"/>
            <a:ext cx="2455277" cy="1415772"/>
          </a:xfrm>
          <a:prstGeom prst="rect">
            <a:avLst/>
          </a:prstGeom>
          <a:noFill/>
        </p:spPr>
        <p:txBody>
          <a:bodyPr wrap="square" rtlCol="0">
            <a:spAutoFit/>
          </a:bodyPr>
          <a:lstStyle/>
          <a:p>
            <a:pPr marL="1028700" lvl="2" indent="-342900">
              <a:buFont typeface="Wingdings" pitchFamily="2" charset="2"/>
              <a:buChar char="Ø"/>
            </a:pPr>
            <a:r>
              <a:rPr lang="en-US" sz="2400" dirty="0" smtClean="0">
                <a:solidFill>
                  <a:schemeClr val="accent1">
                    <a:lumMod val="60000"/>
                    <a:lumOff val="40000"/>
                  </a:schemeClr>
                </a:solidFill>
              </a:rPr>
              <a:t>BEFORE</a:t>
            </a:r>
          </a:p>
          <a:p>
            <a:pPr marL="1028700" lvl="2" indent="-342900">
              <a:buFont typeface="Wingdings" pitchFamily="2" charset="2"/>
              <a:buChar char="Ø"/>
            </a:pPr>
            <a:r>
              <a:rPr lang="en-US" sz="2400" dirty="0" smtClean="0">
                <a:solidFill>
                  <a:srgbClr val="CC6600"/>
                </a:solidFill>
              </a:rPr>
              <a:t>AFTER</a:t>
            </a:r>
          </a:p>
          <a:p>
            <a:pPr lvl="2"/>
            <a:endParaRPr lang="en-US" sz="2400" dirty="0" smtClean="0">
              <a:solidFill>
                <a:schemeClr val="accent1">
                  <a:lumMod val="60000"/>
                  <a:lumOff val="40000"/>
                </a:schemeClr>
              </a:solidFill>
            </a:endParaRPr>
          </a:p>
          <a:p>
            <a:endParaRPr lang="en-US" dirty="0">
              <a:solidFill>
                <a:srgbClr val="CC6600"/>
              </a:solidFill>
            </a:endParaRPr>
          </a:p>
        </p:txBody>
      </p:sp>
      <p:sp>
        <p:nvSpPr>
          <p:cNvPr id="12" name="TextBox 11"/>
          <p:cNvSpPr txBox="1"/>
          <p:nvPr/>
        </p:nvSpPr>
        <p:spPr>
          <a:xfrm>
            <a:off x="-119179" y="2205021"/>
            <a:ext cx="2018307" cy="1107996"/>
          </a:xfrm>
          <a:prstGeom prst="rect">
            <a:avLst/>
          </a:prstGeom>
          <a:noFill/>
        </p:spPr>
        <p:txBody>
          <a:bodyPr wrap="square" rtlCol="0">
            <a:spAutoFit/>
          </a:bodyPr>
          <a:lstStyle/>
          <a:p>
            <a:pPr lvl="1" algn="ctr"/>
            <a:r>
              <a:rPr lang="en-US" sz="2200" dirty="0" smtClean="0">
                <a:solidFill>
                  <a:srgbClr val="FFC000"/>
                </a:solidFill>
              </a:rPr>
              <a:t>UAlbany</a:t>
            </a:r>
            <a:endParaRPr lang="en-US" sz="2200" dirty="0">
              <a:solidFill>
                <a:srgbClr val="FFC000"/>
              </a:solidFill>
            </a:endParaRPr>
          </a:p>
          <a:p>
            <a:pPr lvl="1" algn="ctr"/>
            <a:r>
              <a:rPr lang="en-US" sz="2200" dirty="0" smtClean="0">
                <a:solidFill>
                  <a:srgbClr val="FFC000"/>
                </a:solidFill>
              </a:rPr>
              <a:t>Mail</a:t>
            </a:r>
          </a:p>
          <a:p>
            <a:pPr lvl="1" algn="ctr"/>
            <a:r>
              <a:rPr lang="en-US" sz="2200" dirty="0" smtClean="0">
                <a:solidFill>
                  <a:srgbClr val="FFC000"/>
                </a:solidFill>
              </a:rPr>
              <a:t>Accounts</a:t>
            </a:r>
          </a:p>
        </p:txBody>
      </p:sp>
    </p:spTree>
    <p:extLst>
      <p:ext uri="{BB962C8B-B14F-4D97-AF65-F5344CB8AC3E}">
        <p14:creationId xmlns:p14="http://schemas.microsoft.com/office/powerpoint/2010/main" val="2804958948"/>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 y="173473"/>
            <a:ext cx="8827477" cy="615950"/>
          </a:xfrm>
        </p:spPr>
        <p:txBody>
          <a:bodyPr>
            <a:noAutofit/>
          </a:bodyPr>
          <a:lstStyle/>
          <a:p>
            <a:pPr algn="ctr"/>
            <a:r>
              <a:rPr lang="en-US" sz="3600" dirty="0">
                <a:solidFill>
                  <a:srgbClr val="FFC000"/>
                </a:solidFill>
              </a:rPr>
              <a:t>Albany EduPerson </a:t>
            </a:r>
            <a:r>
              <a:rPr lang="en-US" sz="3600" dirty="0" smtClean="0">
                <a:solidFill>
                  <a:srgbClr val="FFC000"/>
                </a:solidFill>
              </a:rPr>
              <a:t>Codes</a:t>
            </a:r>
            <a:endParaRPr lang="en-US" sz="3600" b="1" dirty="0">
              <a:solidFill>
                <a:srgbClr val="FFC000"/>
              </a:solidFill>
              <a:latin typeface="+mn-lt"/>
            </a:endParaRPr>
          </a:p>
        </p:txBody>
      </p:sp>
      <p:sp>
        <p:nvSpPr>
          <p:cNvPr id="3" name="Content Placeholder 2"/>
          <p:cNvSpPr>
            <a:spLocks noGrp="1"/>
          </p:cNvSpPr>
          <p:nvPr>
            <p:ph idx="4294967295"/>
          </p:nvPr>
        </p:nvSpPr>
        <p:spPr>
          <a:xfrm>
            <a:off x="302455" y="929640"/>
            <a:ext cx="8521505" cy="3466514"/>
          </a:xfrm>
        </p:spPr>
        <p:txBody>
          <a:bodyPr>
            <a:normAutofit fontScale="47500" lnSpcReduction="20000"/>
          </a:bodyPr>
          <a:lstStyle/>
          <a:p>
            <a:pPr marL="18288" indent="0" algn="ctr">
              <a:buNone/>
            </a:pPr>
            <a:endParaRPr lang="en-US" sz="3200" dirty="0" smtClean="0">
              <a:solidFill>
                <a:schemeClr val="accent1">
                  <a:lumMod val="60000"/>
                  <a:lumOff val="40000"/>
                </a:schemeClr>
              </a:solidFill>
              <a:effectLst/>
            </a:endParaRPr>
          </a:p>
          <a:p>
            <a:pPr marL="18288" indent="0">
              <a:buNone/>
            </a:pPr>
            <a:endParaRPr lang="en-US" sz="3200" dirty="0" smtClean="0">
              <a:solidFill>
                <a:schemeClr val="accent1">
                  <a:lumMod val="60000"/>
                  <a:lumOff val="40000"/>
                </a:schemeClr>
              </a:solidFill>
              <a:effectLst/>
            </a:endParaRPr>
          </a:p>
          <a:p>
            <a:pPr marL="18288" indent="0">
              <a:buNone/>
            </a:pPr>
            <a:endParaRPr lang="en-US" sz="3200" dirty="0">
              <a:solidFill>
                <a:schemeClr val="accent1">
                  <a:lumMod val="60000"/>
                  <a:lumOff val="40000"/>
                </a:schemeClr>
              </a:solidFill>
              <a:effectLst/>
            </a:endParaRPr>
          </a:p>
          <a:p>
            <a:pPr marL="18288" indent="0">
              <a:buNone/>
            </a:pPr>
            <a:endParaRPr lang="en-US" sz="3200" dirty="0" smtClean="0">
              <a:solidFill>
                <a:schemeClr val="accent1">
                  <a:lumMod val="60000"/>
                  <a:lumOff val="40000"/>
                </a:schemeClr>
              </a:solidFill>
              <a:effectLst/>
            </a:endParaRPr>
          </a:p>
          <a:p>
            <a:pPr>
              <a:buFont typeface="Wingdings" pitchFamily="2" charset="2"/>
              <a:buChar char="Ø"/>
            </a:pPr>
            <a:r>
              <a:rPr lang="en-US" sz="5100" dirty="0" smtClean="0">
                <a:solidFill>
                  <a:schemeClr val="accent1">
                    <a:lumMod val="60000"/>
                    <a:lumOff val="40000"/>
                  </a:schemeClr>
                </a:solidFill>
                <a:effectLst/>
              </a:rPr>
              <a:t>Foundation of automated processes</a:t>
            </a:r>
          </a:p>
          <a:p>
            <a:pPr>
              <a:buFont typeface="Wingdings" pitchFamily="2" charset="2"/>
              <a:buChar char="Ø"/>
            </a:pPr>
            <a:endParaRPr lang="en-US" sz="5100" dirty="0">
              <a:solidFill>
                <a:schemeClr val="accent1">
                  <a:lumMod val="60000"/>
                  <a:lumOff val="40000"/>
                </a:schemeClr>
              </a:solidFill>
              <a:effectLst/>
            </a:endParaRPr>
          </a:p>
          <a:p>
            <a:pPr>
              <a:buFont typeface="Wingdings" pitchFamily="2" charset="2"/>
              <a:buChar char="Ø"/>
            </a:pPr>
            <a:r>
              <a:rPr lang="en-US" sz="5100" dirty="0" smtClean="0">
                <a:solidFill>
                  <a:schemeClr val="accent1">
                    <a:lumMod val="60000"/>
                    <a:lumOff val="40000"/>
                  </a:schemeClr>
                </a:solidFill>
                <a:effectLst/>
              </a:rPr>
              <a:t>Implementation </a:t>
            </a:r>
          </a:p>
          <a:p>
            <a:pPr lvl="1">
              <a:buFont typeface="Wingdings" pitchFamily="2" charset="2"/>
              <a:buChar char="Ø"/>
            </a:pPr>
            <a:r>
              <a:rPr lang="en-US" sz="5100" dirty="0" smtClean="0">
                <a:solidFill>
                  <a:schemeClr val="accent1">
                    <a:lumMod val="60000"/>
                    <a:lumOff val="40000"/>
                  </a:schemeClr>
                </a:solidFill>
                <a:effectLst/>
              </a:rPr>
              <a:t>Based on Internet2’s EduPerson Schema</a:t>
            </a:r>
          </a:p>
          <a:p>
            <a:pPr lvl="1">
              <a:buFont typeface="Wingdings" pitchFamily="2" charset="2"/>
              <a:buChar char="Ø"/>
            </a:pPr>
            <a:r>
              <a:rPr lang="en-US" sz="5100" dirty="0" smtClean="0">
                <a:solidFill>
                  <a:schemeClr val="accent1">
                    <a:lumMod val="60000"/>
                    <a:lumOff val="40000"/>
                  </a:schemeClr>
                </a:solidFill>
                <a:effectLst/>
              </a:rPr>
              <a:t>Data from System of Record</a:t>
            </a:r>
          </a:p>
          <a:p>
            <a:pPr lvl="1">
              <a:buFont typeface="Wingdings" pitchFamily="2" charset="2"/>
              <a:buChar char="Ø"/>
            </a:pPr>
            <a:r>
              <a:rPr lang="en-US" sz="5100" dirty="0" smtClean="0">
                <a:solidFill>
                  <a:schemeClr val="accent1">
                    <a:lumMod val="60000"/>
                    <a:lumOff val="40000"/>
                  </a:schemeClr>
                </a:solidFill>
                <a:effectLst/>
              </a:rPr>
              <a:t>63 </a:t>
            </a:r>
            <a:r>
              <a:rPr lang="en-US" sz="5100" dirty="0">
                <a:solidFill>
                  <a:schemeClr val="accent1">
                    <a:lumMod val="60000"/>
                    <a:lumOff val="40000"/>
                  </a:schemeClr>
                </a:solidFill>
                <a:effectLst/>
              </a:rPr>
              <a:t>C</a:t>
            </a:r>
            <a:r>
              <a:rPr lang="en-US" sz="5100" dirty="0" smtClean="0">
                <a:solidFill>
                  <a:schemeClr val="accent1">
                    <a:lumMod val="60000"/>
                    <a:lumOff val="40000"/>
                  </a:schemeClr>
                </a:solidFill>
                <a:effectLst/>
              </a:rPr>
              <a:t>ustomer identification codes and growing!</a:t>
            </a:r>
          </a:p>
          <a:p>
            <a:pPr marL="18288" indent="0">
              <a:buNone/>
            </a:pPr>
            <a:endParaRPr lang="en-US" sz="2600" dirty="0">
              <a:solidFill>
                <a:srgbClr val="FFC000"/>
              </a:solidFill>
              <a:effectLst/>
            </a:endParaRPr>
          </a:p>
          <a:p>
            <a:pPr marL="18288" indent="0">
              <a:buNone/>
            </a:pPr>
            <a:endParaRPr lang="en-US" sz="3200" dirty="0">
              <a:solidFill>
                <a:schemeClr val="accent1">
                  <a:lumMod val="60000"/>
                  <a:lumOff val="40000"/>
                </a:schemeClr>
              </a:solidFill>
              <a:effectLst/>
            </a:endParaRPr>
          </a:p>
          <a:p>
            <a:pPr marL="18288" indent="0">
              <a:buNone/>
            </a:pPr>
            <a:endParaRPr lang="en-US" sz="3200" dirty="0">
              <a:solidFill>
                <a:schemeClr val="accent1">
                  <a:lumMod val="60000"/>
                  <a:lumOff val="40000"/>
                </a:schemeClr>
              </a:solidFill>
              <a:effectLst/>
            </a:endParaRPr>
          </a:p>
          <a:p>
            <a:endParaRPr lang="en-US" sz="3200" dirty="0">
              <a:solidFill>
                <a:schemeClr val="accent1">
                  <a:lumMod val="60000"/>
                  <a:lumOff val="40000"/>
                </a:schemeClr>
              </a:solidFill>
              <a:effectLst/>
            </a:endParaRPr>
          </a:p>
          <a:p>
            <a:endParaRPr lang="en-US" sz="3200" dirty="0">
              <a:solidFill>
                <a:schemeClr val="accent1">
                  <a:lumMod val="60000"/>
                  <a:lumOff val="40000"/>
                </a:schemeClr>
              </a:solidFill>
              <a:effectLst/>
            </a:endParaRPr>
          </a:p>
          <a:p>
            <a:endParaRPr lang="en-US" sz="3200" dirty="0">
              <a:solidFill>
                <a:schemeClr val="accent1">
                  <a:lumMod val="60000"/>
                  <a:lumOff val="40000"/>
                </a:schemeClr>
              </a:solidFill>
              <a:effectLst/>
            </a:endParaRPr>
          </a:p>
          <a:p>
            <a:endParaRPr lang="en-US" sz="1600" dirty="0" smtClean="0"/>
          </a:p>
        </p:txBody>
      </p:sp>
    </p:spTree>
    <p:extLst>
      <p:ext uri="{BB962C8B-B14F-4D97-AF65-F5344CB8AC3E}">
        <p14:creationId xmlns:p14="http://schemas.microsoft.com/office/powerpoint/2010/main" val="2723186400"/>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946" y="158262"/>
            <a:ext cx="7901968" cy="707886"/>
          </a:xfrm>
          <a:prstGeom prst="rect">
            <a:avLst/>
          </a:prstGeom>
          <a:noFill/>
        </p:spPr>
        <p:txBody>
          <a:bodyPr wrap="square" rtlCol="0">
            <a:spAutoFit/>
          </a:bodyPr>
          <a:lstStyle/>
          <a:p>
            <a:r>
              <a:rPr lang="en-US" sz="4000" dirty="0" smtClean="0">
                <a:solidFill>
                  <a:srgbClr val="FFC000"/>
                </a:solidFill>
              </a:rPr>
              <a:t>Albany EduPerson Code </a:t>
            </a:r>
            <a:r>
              <a:rPr lang="en-US" sz="4000" dirty="0">
                <a:solidFill>
                  <a:srgbClr val="FFC000"/>
                </a:solidFill>
              </a:rPr>
              <a:t>E</a:t>
            </a:r>
            <a:r>
              <a:rPr lang="en-US" sz="4000" dirty="0" smtClean="0">
                <a:solidFill>
                  <a:srgbClr val="FFC000"/>
                </a:solidFill>
              </a:rPr>
              <a:t>xample</a:t>
            </a:r>
            <a:endParaRPr lang="en-US" sz="3600" dirty="0"/>
          </a:p>
        </p:txBody>
      </p:sp>
      <p:sp>
        <p:nvSpPr>
          <p:cNvPr id="4" name="TextBox 3"/>
          <p:cNvSpPr txBox="1"/>
          <p:nvPr/>
        </p:nvSpPr>
        <p:spPr>
          <a:xfrm>
            <a:off x="1045715" y="1152473"/>
            <a:ext cx="6986429" cy="2277547"/>
          </a:xfrm>
          <a:prstGeom prst="rect">
            <a:avLst/>
          </a:prstGeom>
          <a:noFill/>
        </p:spPr>
        <p:txBody>
          <a:bodyPr wrap="square" rtlCol="0">
            <a:spAutoFit/>
          </a:bodyPr>
          <a:lstStyle/>
          <a:p>
            <a:r>
              <a:rPr lang="en-US" sz="2200" b="1" i="1" u="sng" dirty="0" smtClean="0">
                <a:solidFill>
                  <a:srgbClr val="A1C4E3"/>
                </a:solidFill>
              </a:rPr>
              <a:t>UAlbany Eduperson</a:t>
            </a:r>
            <a:r>
              <a:rPr lang="en-US" sz="2200" b="1" i="1" dirty="0" smtClean="0">
                <a:solidFill>
                  <a:srgbClr val="A1C4E3"/>
                </a:solidFill>
              </a:rPr>
              <a:t>    	</a:t>
            </a:r>
            <a:r>
              <a:rPr lang="en-US" sz="2200" b="1" i="1" u="sng" dirty="0" smtClean="0">
                <a:solidFill>
                  <a:srgbClr val="A1C4E3"/>
                </a:solidFill>
              </a:rPr>
              <a:t>Definition</a:t>
            </a:r>
          </a:p>
          <a:p>
            <a:r>
              <a:rPr lang="en-US" sz="2000" b="1" dirty="0">
                <a:solidFill>
                  <a:srgbClr val="A1C4E3"/>
                </a:solidFill>
              </a:rPr>
              <a:t>CREG				Current Registered Students</a:t>
            </a:r>
          </a:p>
          <a:p>
            <a:r>
              <a:rPr lang="en-US" sz="2000" b="1" dirty="0" smtClean="0">
                <a:solidFill>
                  <a:srgbClr val="A1C4E3"/>
                </a:solidFill>
              </a:rPr>
              <a:t>FULL					Full Time </a:t>
            </a:r>
            <a:r>
              <a:rPr lang="en-US" sz="2000" b="1" dirty="0">
                <a:solidFill>
                  <a:srgbClr val="A1C4E3"/>
                </a:solidFill>
              </a:rPr>
              <a:t>E</a:t>
            </a:r>
            <a:r>
              <a:rPr lang="en-US" sz="2000" b="1" dirty="0" smtClean="0">
                <a:solidFill>
                  <a:srgbClr val="A1C4E3"/>
                </a:solidFill>
              </a:rPr>
              <a:t>mployees</a:t>
            </a:r>
          </a:p>
          <a:p>
            <a:r>
              <a:rPr lang="en-US" sz="2000" b="1" dirty="0" smtClean="0">
                <a:solidFill>
                  <a:srgbClr val="A1C4E3"/>
                </a:solidFill>
              </a:rPr>
              <a:t>FUHS	</a:t>
            </a:r>
            <a:r>
              <a:rPr lang="en-US" sz="2000" b="1" dirty="0">
                <a:solidFill>
                  <a:srgbClr val="A1C4E3"/>
                </a:solidFill>
              </a:rPr>
              <a:t>		</a:t>
            </a:r>
            <a:r>
              <a:rPr lang="en-US" sz="2000" b="1" dirty="0" smtClean="0">
                <a:solidFill>
                  <a:srgbClr val="A1C4E3"/>
                </a:solidFill>
              </a:rPr>
              <a:t>	Former Univ. HS Students</a:t>
            </a:r>
          </a:p>
          <a:p>
            <a:r>
              <a:rPr lang="en-US" sz="2000" b="1" dirty="0" smtClean="0">
                <a:solidFill>
                  <a:srgbClr val="A1C4E3"/>
                </a:solidFill>
              </a:rPr>
              <a:t>ELIG	</a:t>
            </a:r>
            <a:r>
              <a:rPr lang="en-US" sz="2000" b="1" dirty="0">
                <a:solidFill>
                  <a:srgbClr val="A1C4E3"/>
                </a:solidFill>
              </a:rPr>
              <a:t>		</a:t>
            </a:r>
            <a:r>
              <a:rPr lang="en-US" sz="2000" b="1" dirty="0" smtClean="0">
                <a:solidFill>
                  <a:srgbClr val="A1C4E3"/>
                </a:solidFill>
              </a:rPr>
              <a:t>		Eligible </a:t>
            </a:r>
            <a:r>
              <a:rPr lang="en-US" sz="2000" b="1" dirty="0">
                <a:solidFill>
                  <a:srgbClr val="A1C4E3"/>
                </a:solidFill>
              </a:rPr>
              <a:t>to Enroll</a:t>
            </a:r>
          </a:p>
          <a:p>
            <a:r>
              <a:rPr lang="en-US" sz="2000" b="1" dirty="0" smtClean="0">
                <a:solidFill>
                  <a:srgbClr val="A1C4E3"/>
                </a:solidFill>
              </a:rPr>
              <a:t>PROF</a:t>
            </a:r>
            <a:r>
              <a:rPr lang="en-US" sz="2000" b="1" dirty="0">
                <a:solidFill>
                  <a:srgbClr val="A1C4E3"/>
                </a:solidFill>
              </a:rPr>
              <a:t>			</a:t>
            </a:r>
            <a:r>
              <a:rPr lang="en-US" sz="2000" b="1" dirty="0" smtClean="0">
                <a:solidFill>
                  <a:srgbClr val="A1C4E3"/>
                </a:solidFill>
              </a:rPr>
              <a:t>	Professional Employees</a:t>
            </a:r>
            <a:endParaRPr lang="en-US" sz="2000" b="1" dirty="0">
              <a:solidFill>
                <a:srgbClr val="A1C4E3"/>
              </a:solidFill>
            </a:endParaRPr>
          </a:p>
          <a:p>
            <a:r>
              <a:rPr lang="en-US" sz="2000" b="1" dirty="0" smtClean="0">
                <a:solidFill>
                  <a:srgbClr val="A1C4E3"/>
                </a:solidFill>
              </a:rPr>
              <a:t>STMP	</a:t>
            </a:r>
            <a:r>
              <a:rPr lang="en-US" sz="2000" b="1" dirty="0">
                <a:solidFill>
                  <a:srgbClr val="A1C4E3"/>
                </a:solidFill>
              </a:rPr>
              <a:t>		</a:t>
            </a:r>
            <a:r>
              <a:rPr lang="en-US" sz="2000" b="1" dirty="0" smtClean="0">
                <a:solidFill>
                  <a:srgbClr val="A1C4E3"/>
                </a:solidFill>
              </a:rPr>
              <a:t>	State </a:t>
            </a:r>
            <a:r>
              <a:rPr lang="en-US" sz="2000" b="1" dirty="0">
                <a:solidFill>
                  <a:srgbClr val="A1C4E3"/>
                </a:solidFill>
              </a:rPr>
              <a:t>Operations Employees</a:t>
            </a:r>
          </a:p>
        </p:txBody>
      </p:sp>
    </p:spTree>
    <p:extLst>
      <p:ext uri="{BB962C8B-B14F-4D97-AF65-F5344CB8AC3E}">
        <p14:creationId xmlns:p14="http://schemas.microsoft.com/office/powerpoint/2010/main" val="3252739451"/>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17605"/>
            <a:ext cx="8945880" cy="1261884"/>
          </a:xfrm>
          <a:prstGeom prst="rect">
            <a:avLst/>
          </a:prstGeom>
          <a:noFill/>
        </p:spPr>
        <p:txBody>
          <a:bodyPr wrap="square" rtlCol="0">
            <a:spAutoFit/>
          </a:bodyPr>
          <a:lstStyle/>
          <a:p>
            <a:pPr algn="ctr"/>
            <a:r>
              <a:rPr lang="en-US" sz="3600" b="1" dirty="0" smtClean="0">
                <a:solidFill>
                  <a:srgbClr val="FFC000"/>
                </a:solidFill>
              </a:rPr>
              <a:t>Account Lifecycle</a:t>
            </a:r>
          </a:p>
          <a:p>
            <a:r>
              <a:rPr lang="en-US" sz="2000" dirty="0" smtClean="0">
                <a:solidFill>
                  <a:srgbClr val="FFC000"/>
                </a:solidFill>
              </a:rPr>
              <a:t>Automation of creation &amp; removal of access based on status at the University</a:t>
            </a:r>
          </a:p>
          <a:p>
            <a:pPr algn="ctr"/>
            <a:endParaRPr lang="en-US" sz="2000"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522" y="1158240"/>
            <a:ext cx="6124708" cy="3352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755424"/>
      </p:ext>
    </p:extLst>
  </p:cSld>
  <p:clrMapOvr>
    <a:masterClrMapping/>
  </p:clrMapOvr>
  <mc:AlternateContent xmlns:mc="http://schemas.openxmlformats.org/markup-compatibility/2006" xmlns:p14="http://schemas.microsoft.com/office/powerpoint/2010/main">
    <mc:Choice Requires="p14">
      <p:transition spd="slow" p14:dur="1500">
        <p:cover dir="rd"/>
      </p:transition>
    </mc:Choice>
    <mc:Fallback xmlns="">
      <p:transition spd="slow">
        <p:cover dir="rd"/>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12EAD8F-B642-4B59-8D45-F872971CA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0</TotalTime>
  <Words>597</Words>
  <Application>Microsoft Office PowerPoint</Application>
  <PresentationFormat>On-screen Show (16:9)</PresentationFormat>
  <Paragraphs>175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Elemental</vt:lpstr>
      <vt:lpstr>IdM Building Walls while Breaking Down Barriers   </vt:lpstr>
      <vt:lpstr>Building Walls </vt:lpstr>
      <vt:lpstr>PowerPoint Presentation</vt:lpstr>
      <vt:lpstr>Foundation for Success</vt:lpstr>
      <vt:lpstr>Benefits of our Initiatives</vt:lpstr>
      <vt:lpstr>PowerPoint Presentation</vt:lpstr>
      <vt:lpstr>Albany EduPerson Codes</vt:lpstr>
      <vt:lpstr>PowerPoint Presentation</vt:lpstr>
      <vt:lpstr>PowerPoint Presentation</vt:lpstr>
      <vt:lpstr>PowerPoint Presentation</vt:lpstr>
      <vt:lpstr>PowerPoint Presentation</vt:lpstr>
      <vt:lpstr>De-Provisioning Notification Automated notification to departments when user’s access level has decreased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2012-09-12T16:34:51Z</dcterms:created>
  <dcterms:modified xsi:type="dcterms:W3CDTF">2014-03-27T15:38:37Z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