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1.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9"/>
  </p:notesMasterIdLst>
  <p:handoutMasterIdLst>
    <p:handoutMasterId r:id="rId30"/>
  </p:handoutMasterIdLst>
  <p:sldIdLst>
    <p:sldId id="273" r:id="rId2"/>
    <p:sldId id="287" r:id="rId3"/>
    <p:sldId id="280" r:id="rId4"/>
    <p:sldId id="277" r:id="rId5"/>
    <p:sldId id="278" r:id="rId6"/>
    <p:sldId id="279" r:id="rId7"/>
    <p:sldId id="281" r:id="rId8"/>
    <p:sldId id="286" r:id="rId9"/>
    <p:sldId id="283" r:id="rId10"/>
    <p:sldId id="282" r:id="rId11"/>
    <p:sldId id="292" r:id="rId12"/>
    <p:sldId id="257" r:id="rId13"/>
    <p:sldId id="284" r:id="rId14"/>
    <p:sldId id="285" r:id="rId15"/>
    <p:sldId id="288" r:id="rId16"/>
    <p:sldId id="275" r:id="rId17"/>
    <p:sldId id="271" r:id="rId18"/>
    <p:sldId id="289" r:id="rId19"/>
    <p:sldId id="290" r:id="rId20"/>
    <p:sldId id="270" r:id="rId21"/>
    <p:sldId id="297" r:id="rId22"/>
    <p:sldId id="272" r:id="rId23"/>
    <p:sldId id="291" r:id="rId24"/>
    <p:sldId id="294" r:id="rId25"/>
    <p:sldId id="295" r:id="rId26"/>
    <p:sldId id="263" r:id="rId27"/>
    <p:sldId id="296" r:id="rId28"/>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0774" autoAdjust="0"/>
  </p:normalViewPr>
  <p:slideViewPr>
    <p:cSldViewPr snapToGrid="0">
      <p:cViewPr varScale="1">
        <p:scale>
          <a:sx n="72" d="100"/>
          <a:sy n="72" d="100"/>
        </p:scale>
        <p:origin x="874" y="5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160"/>
          </a:xfrm>
          <a:prstGeom prst="rect">
            <a:avLst/>
          </a:prstGeom>
        </p:spPr>
        <p:txBody>
          <a:bodyPr vert="horz" lIns="92885" tIns="46442" rIns="92885" bIns="46442" rtlCol="0"/>
          <a:lstStyle>
            <a:lvl1pPr algn="r">
              <a:defRPr sz="1200"/>
            </a:lvl1pPr>
          </a:lstStyle>
          <a:p>
            <a:fld id="{D50CE42C-EFF3-4626-A74C-04A6C9AC107E}" type="datetimeFigureOut">
              <a:rPr lang="en-US" smtClean="0"/>
              <a:t>3/31/2014</a:t>
            </a:fld>
            <a:endParaRPr lang="en-US"/>
          </a:p>
        </p:txBody>
      </p:sp>
      <p:sp>
        <p:nvSpPr>
          <p:cNvPr id="4" name="Footer Placeholder 3"/>
          <p:cNvSpPr>
            <a:spLocks noGrp="1"/>
          </p:cNvSpPr>
          <p:nvPr>
            <p:ph type="ftr" sz="quarter" idx="2"/>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5159"/>
          </a:xfrm>
          <a:prstGeom prst="rect">
            <a:avLst/>
          </a:prstGeom>
        </p:spPr>
        <p:txBody>
          <a:bodyPr vert="horz" lIns="92885" tIns="46442" rIns="92885" bIns="46442" rtlCol="0" anchor="b"/>
          <a:lstStyle>
            <a:lvl1pPr algn="r">
              <a:defRPr sz="1200"/>
            </a:lvl1pPr>
          </a:lstStyle>
          <a:p>
            <a:fld id="{0441CEEC-6F95-43D1-B51F-1A388A93200B}" type="slidenum">
              <a:rPr lang="en-US" smtClean="0"/>
              <a:t>‹#›</a:t>
            </a:fld>
            <a:endParaRPr lang="en-US"/>
          </a:p>
        </p:txBody>
      </p:sp>
    </p:spTree>
    <p:extLst>
      <p:ext uri="{BB962C8B-B14F-4D97-AF65-F5344CB8AC3E}">
        <p14:creationId xmlns:p14="http://schemas.microsoft.com/office/powerpoint/2010/main" val="321501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16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5160"/>
          </a:xfrm>
          <a:prstGeom prst="rect">
            <a:avLst/>
          </a:prstGeom>
        </p:spPr>
        <p:txBody>
          <a:bodyPr vert="horz" lIns="92885" tIns="46442" rIns="92885" bIns="46442" rtlCol="0"/>
          <a:lstStyle>
            <a:lvl1pPr algn="r">
              <a:defRPr sz="1200"/>
            </a:lvl1pPr>
          </a:lstStyle>
          <a:p>
            <a:fld id="{44E65186-A50D-4C67-AFD2-D719DFC574E6}" type="datetimeFigureOut">
              <a:rPr lang="en-US" smtClean="0"/>
              <a:t>3/31/2014</a:t>
            </a:fld>
            <a:endParaRPr lang="en-US"/>
          </a:p>
        </p:txBody>
      </p:sp>
      <p:sp>
        <p:nvSpPr>
          <p:cNvPr id="4" name="Slide Image Placeholder 3"/>
          <p:cNvSpPr>
            <a:spLocks noGrp="1" noRot="1" noChangeAspect="1"/>
          </p:cNvSpPr>
          <p:nvPr>
            <p:ph type="sldImg" idx="2"/>
          </p:nvPr>
        </p:nvSpPr>
        <p:spPr>
          <a:xfrm>
            <a:off x="711200" y="1158875"/>
            <a:ext cx="5562600" cy="3128963"/>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61669"/>
            <a:ext cx="5588000" cy="3650456"/>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5159"/>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5159"/>
          </a:xfrm>
          <a:prstGeom prst="rect">
            <a:avLst/>
          </a:prstGeom>
        </p:spPr>
        <p:txBody>
          <a:bodyPr vert="horz" lIns="92885" tIns="46442" rIns="92885" bIns="46442" rtlCol="0" anchor="b"/>
          <a:lstStyle>
            <a:lvl1pPr algn="r">
              <a:defRPr sz="1200"/>
            </a:lvl1pPr>
          </a:lstStyle>
          <a:p>
            <a:fld id="{705C8B0A-ADF8-406C-A811-77DE43DE5B7B}" type="slidenum">
              <a:rPr lang="en-US" smtClean="0"/>
              <a:t>‹#›</a:t>
            </a:fld>
            <a:endParaRPr lang="en-US"/>
          </a:p>
        </p:txBody>
      </p:sp>
    </p:spTree>
    <p:extLst>
      <p:ext uri="{BB962C8B-B14F-4D97-AF65-F5344CB8AC3E}">
        <p14:creationId xmlns:p14="http://schemas.microsoft.com/office/powerpoint/2010/main" val="3451302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We’re going to share some technology-enabled, often</a:t>
            </a:r>
            <a:r>
              <a:rPr lang="en-US" baseline="0" smtClean="0"/>
              <a:t> online, collaboration strategies in operation at RWU.</a:t>
            </a:r>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a:t>
            </a:fld>
            <a:endParaRPr lang="en-US"/>
          </a:p>
        </p:txBody>
      </p:sp>
    </p:spTree>
    <p:extLst>
      <p:ext uri="{BB962C8B-B14F-4D97-AF65-F5344CB8AC3E}">
        <p14:creationId xmlns:p14="http://schemas.microsoft.com/office/powerpoint/2010/main" val="387826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2011 the director of this program, Dr. Doug White, was frustrated with dealing with students who were unable to download and install the myriad applications needed to participate in their courses. There were many different types of operating systems across Mac and Windows versions that really complicated the process. In Spring 2012 he piloted the use of virtual desktops using VMWare to allow his students to simply log in to his server and utilize the applications virtually. Problem solved. </a:t>
            </a:r>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12</a:t>
            </a:fld>
            <a:endParaRPr lang="en-US"/>
          </a:p>
        </p:txBody>
      </p:sp>
    </p:spTree>
    <p:extLst>
      <p:ext uri="{BB962C8B-B14F-4D97-AF65-F5344CB8AC3E}">
        <p14:creationId xmlns:p14="http://schemas.microsoft.com/office/powerpoint/2010/main" val="21345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NAS Storage/VMWare VIEW</a:t>
            </a:r>
          </a:p>
          <a:p>
            <a:r>
              <a:rPr lang="en-US" dirty="0" smtClean="0"/>
              <a:t>HP Enterprise Server</a:t>
            </a:r>
          </a:p>
          <a:p>
            <a:r>
              <a:rPr lang="en-US" dirty="0" err="1" smtClean="0"/>
              <a:t>Teridici</a:t>
            </a:r>
            <a:r>
              <a:rPr lang="en-US" dirty="0" smtClean="0"/>
              <a:t> graphic accelerator cards </a:t>
            </a:r>
          </a:p>
          <a:p>
            <a:r>
              <a:rPr lang="en-US" dirty="0" smtClean="0"/>
              <a:t>100 Samsung monitors on rotating mounts</a:t>
            </a:r>
          </a:p>
          <a:p>
            <a:r>
              <a:rPr lang="en-US" dirty="0" smtClean="0"/>
              <a:t>Custom desktops by course</a:t>
            </a:r>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13</a:t>
            </a:fld>
            <a:endParaRPr lang="en-US"/>
          </a:p>
        </p:txBody>
      </p:sp>
    </p:spTree>
    <p:extLst>
      <p:ext uri="{BB962C8B-B14F-4D97-AF65-F5344CB8AC3E}">
        <p14:creationId xmlns:p14="http://schemas.microsoft.com/office/powerpoint/2010/main" val="147044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information learned from Spring pilot, vendors were interviewed and plans were made to roll out VDI to the entire</a:t>
            </a:r>
            <a:r>
              <a:rPr lang="en-US" baseline="0" dirty="0" smtClean="0"/>
              <a:t> SAAHP school as well as the School of Continuing Studies and our distance programs. The VDI project was named rCloud.</a:t>
            </a:r>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14</a:t>
            </a:fld>
            <a:endParaRPr lang="en-US"/>
          </a:p>
        </p:txBody>
      </p:sp>
    </p:spTree>
    <p:extLst>
      <p:ext uri="{BB962C8B-B14F-4D97-AF65-F5344CB8AC3E}">
        <p14:creationId xmlns:p14="http://schemas.microsoft.com/office/powerpoint/2010/main" val="177828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cost</a:t>
            </a:r>
            <a:r>
              <a:rPr lang="en-US" baseline="0" dirty="0" smtClean="0"/>
              <a:t> comparisons as well as performance a decision was made to switch to a Dell/Citrix solution using the newest </a:t>
            </a:r>
            <a:r>
              <a:rPr lang="en-US" baseline="0" dirty="0" err="1" smtClean="0"/>
              <a:t>nVidia</a:t>
            </a:r>
            <a:r>
              <a:rPr lang="en-US" baseline="0" dirty="0" smtClean="0"/>
              <a:t> graphics accelerator cards. Because time was short, contracted with Logical Front to implement for Fall.</a:t>
            </a:r>
          </a:p>
          <a:p>
            <a:r>
              <a:rPr lang="en-US" dirty="0" smtClean="0"/>
              <a:t>Hardware</a:t>
            </a:r>
          </a:p>
          <a:p>
            <a:r>
              <a:rPr lang="en-US" dirty="0" smtClean="0"/>
              <a:t>12 Dell R720 Servers</a:t>
            </a:r>
          </a:p>
          <a:p>
            <a:r>
              <a:rPr lang="en-US" dirty="0" smtClean="0"/>
              <a:t>12 </a:t>
            </a:r>
            <a:r>
              <a:rPr lang="en-US" dirty="0" err="1" smtClean="0"/>
              <a:t>nVidia</a:t>
            </a:r>
            <a:r>
              <a:rPr lang="en-US" dirty="0" smtClean="0"/>
              <a:t> K2 grid GPU</a:t>
            </a:r>
          </a:p>
          <a:p>
            <a:r>
              <a:rPr lang="en-US" dirty="0" smtClean="0"/>
              <a:t>2 Dell R620/Dell </a:t>
            </a:r>
            <a:r>
              <a:rPr lang="en-US" dirty="0" err="1" smtClean="0"/>
              <a:t>EquaLogic</a:t>
            </a:r>
            <a:r>
              <a:rPr lang="en-US" dirty="0" smtClean="0"/>
              <a:t> Ps6510X Storage</a:t>
            </a:r>
          </a:p>
          <a:p>
            <a:r>
              <a:rPr lang="en-US" dirty="0" smtClean="0"/>
              <a:t>Citrix </a:t>
            </a:r>
            <a:r>
              <a:rPr lang="en-US" dirty="0" err="1" smtClean="0"/>
              <a:t>Netscaler</a:t>
            </a:r>
            <a:endParaRPr lang="en-US" dirty="0" smtClean="0"/>
          </a:p>
          <a:p>
            <a:r>
              <a:rPr lang="en-US" dirty="0" smtClean="0"/>
              <a:t>Software</a:t>
            </a:r>
          </a:p>
          <a:p>
            <a:r>
              <a:rPr lang="en-US" dirty="0" smtClean="0"/>
              <a:t>Citrix </a:t>
            </a:r>
            <a:r>
              <a:rPr lang="en-US" dirty="0" err="1" smtClean="0"/>
              <a:t>XenDesktop</a:t>
            </a:r>
            <a:r>
              <a:rPr lang="en-US" dirty="0" smtClean="0"/>
              <a:t> 7.1 Enterprise Education</a:t>
            </a:r>
          </a:p>
          <a:p>
            <a:r>
              <a:rPr lang="en-US" dirty="0" smtClean="0"/>
              <a:t>Citrix Receiver 4.1</a:t>
            </a:r>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15</a:t>
            </a:fld>
            <a:endParaRPr lang="en-US"/>
          </a:p>
        </p:txBody>
      </p:sp>
    </p:spTree>
    <p:extLst>
      <p:ext uri="{BB962C8B-B14F-4D97-AF65-F5344CB8AC3E}">
        <p14:creationId xmlns:p14="http://schemas.microsoft.com/office/powerpoint/2010/main" val="3950656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16</a:t>
            </a:fld>
            <a:endParaRPr lang="en-US"/>
          </a:p>
        </p:txBody>
      </p:sp>
    </p:spTree>
    <p:extLst>
      <p:ext uri="{BB962C8B-B14F-4D97-AF65-F5344CB8AC3E}">
        <p14:creationId xmlns:p14="http://schemas.microsoft.com/office/powerpoint/2010/main" val="1072132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Key Serve software to 500+ SAAHP students &amp; Faculty</a:t>
            </a:r>
          </a:p>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17</a:t>
            </a:fld>
            <a:endParaRPr lang="en-US"/>
          </a:p>
        </p:txBody>
      </p:sp>
    </p:spTree>
    <p:extLst>
      <p:ext uri="{BB962C8B-B14F-4D97-AF65-F5344CB8AC3E}">
        <p14:creationId xmlns:p14="http://schemas.microsoft.com/office/powerpoint/2010/main" val="4163232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18</a:t>
            </a:fld>
            <a:endParaRPr lang="en-US"/>
          </a:p>
        </p:txBody>
      </p:sp>
    </p:spTree>
    <p:extLst>
      <p:ext uri="{BB962C8B-B14F-4D97-AF65-F5344CB8AC3E}">
        <p14:creationId xmlns:p14="http://schemas.microsoft.com/office/powerpoint/2010/main" val="3689959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19</a:t>
            </a:fld>
            <a:endParaRPr lang="en-US"/>
          </a:p>
        </p:txBody>
      </p:sp>
    </p:spTree>
    <p:extLst>
      <p:ext uri="{BB962C8B-B14F-4D97-AF65-F5344CB8AC3E}">
        <p14:creationId xmlns:p14="http://schemas.microsoft.com/office/powerpoint/2010/main" val="18095682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a:t>
            </a:r>
            <a:r>
              <a:rPr lang="en-US" baseline="0" dirty="0" smtClean="0"/>
              <a:t> in the studios has increased significantly. The large monitors are visible throughout the studios and have encouraged discussion and comments across studios. The ability to use the shared space on the server to store files allows students to pull up each other’s work on their monitor and work together and with their faculty on projects. </a:t>
            </a:r>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20</a:t>
            </a:fld>
            <a:endParaRPr lang="en-US"/>
          </a:p>
        </p:txBody>
      </p:sp>
    </p:spTree>
    <p:extLst>
      <p:ext uri="{BB962C8B-B14F-4D97-AF65-F5344CB8AC3E}">
        <p14:creationId xmlns:p14="http://schemas.microsoft.com/office/powerpoint/2010/main" val="1044110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21</a:t>
            </a:fld>
            <a:endParaRPr lang="en-US"/>
          </a:p>
        </p:txBody>
      </p:sp>
    </p:spTree>
    <p:extLst>
      <p:ext uri="{BB962C8B-B14F-4D97-AF65-F5344CB8AC3E}">
        <p14:creationId xmlns:p14="http://schemas.microsoft.com/office/powerpoint/2010/main" val="150931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a:t>
            </a:fld>
            <a:endParaRPr lang="en-US"/>
          </a:p>
        </p:txBody>
      </p:sp>
    </p:spTree>
    <p:extLst>
      <p:ext uri="{BB962C8B-B14F-4D97-AF65-F5344CB8AC3E}">
        <p14:creationId xmlns:p14="http://schemas.microsoft.com/office/powerpoint/2010/main" val="2582831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baseline="0" dirty="0" smtClean="0"/>
              <a:t>All faculty and students have the same software images which greatly facilitates instruction and also makes every classroom a lab. We have even taken down a lab and recycled the computers into a rendering farm.</a:t>
            </a:r>
            <a:endParaRPr lang="en-US" dirty="0" smtClean="0"/>
          </a:p>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22</a:t>
            </a:fld>
            <a:endParaRPr lang="en-US"/>
          </a:p>
        </p:txBody>
      </p:sp>
    </p:spTree>
    <p:extLst>
      <p:ext uri="{BB962C8B-B14F-4D97-AF65-F5344CB8AC3E}">
        <p14:creationId xmlns:p14="http://schemas.microsoft.com/office/powerpoint/2010/main" val="649316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23</a:t>
            </a:fld>
            <a:endParaRPr lang="en-US"/>
          </a:p>
        </p:txBody>
      </p:sp>
    </p:spTree>
    <p:extLst>
      <p:ext uri="{BB962C8B-B14F-4D97-AF65-F5344CB8AC3E}">
        <p14:creationId xmlns:p14="http://schemas.microsoft.com/office/powerpoint/2010/main" val="197205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24</a:t>
            </a:fld>
            <a:endParaRPr lang="en-US"/>
          </a:p>
        </p:txBody>
      </p:sp>
    </p:spTree>
    <p:extLst>
      <p:ext uri="{BB962C8B-B14F-4D97-AF65-F5344CB8AC3E}">
        <p14:creationId xmlns:p14="http://schemas.microsoft.com/office/powerpoint/2010/main" val="2480565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26</a:t>
            </a:fld>
            <a:endParaRPr lang="en-US"/>
          </a:p>
        </p:txBody>
      </p:sp>
    </p:spTree>
    <p:extLst>
      <p:ext uri="{BB962C8B-B14F-4D97-AF65-F5344CB8AC3E}">
        <p14:creationId xmlns:p14="http://schemas.microsoft.com/office/powerpoint/2010/main" val="72554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27</a:t>
            </a:fld>
            <a:endParaRPr lang="en-US"/>
          </a:p>
        </p:txBody>
      </p:sp>
    </p:spTree>
    <p:extLst>
      <p:ext uri="{BB962C8B-B14F-4D97-AF65-F5344CB8AC3E}">
        <p14:creationId xmlns:p14="http://schemas.microsoft.com/office/powerpoint/2010/main" val="2492865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3</a:t>
            </a:fld>
            <a:endParaRPr lang="en-US"/>
          </a:p>
        </p:txBody>
      </p:sp>
    </p:spTree>
    <p:extLst>
      <p:ext uri="{BB962C8B-B14F-4D97-AF65-F5344CB8AC3E}">
        <p14:creationId xmlns:p14="http://schemas.microsoft.com/office/powerpoint/2010/main" val="2109993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4</a:t>
            </a:fld>
            <a:endParaRPr lang="en-US"/>
          </a:p>
        </p:txBody>
      </p:sp>
    </p:spTree>
    <p:extLst>
      <p:ext uri="{BB962C8B-B14F-4D97-AF65-F5344CB8AC3E}">
        <p14:creationId xmlns:p14="http://schemas.microsoft.com/office/powerpoint/2010/main" val="86370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6</a:t>
            </a:fld>
            <a:endParaRPr lang="en-US"/>
          </a:p>
        </p:txBody>
      </p:sp>
    </p:spTree>
    <p:extLst>
      <p:ext uri="{BB962C8B-B14F-4D97-AF65-F5344CB8AC3E}">
        <p14:creationId xmlns:p14="http://schemas.microsoft.com/office/powerpoint/2010/main" val="3801639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7</a:t>
            </a:fld>
            <a:endParaRPr lang="en-US"/>
          </a:p>
        </p:txBody>
      </p:sp>
    </p:spTree>
    <p:extLst>
      <p:ext uri="{BB962C8B-B14F-4D97-AF65-F5344CB8AC3E}">
        <p14:creationId xmlns:p14="http://schemas.microsoft.com/office/powerpoint/2010/main" val="84324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9</a:t>
            </a:fld>
            <a:endParaRPr lang="en-US"/>
          </a:p>
        </p:txBody>
      </p:sp>
    </p:spTree>
    <p:extLst>
      <p:ext uri="{BB962C8B-B14F-4D97-AF65-F5344CB8AC3E}">
        <p14:creationId xmlns:p14="http://schemas.microsoft.com/office/powerpoint/2010/main" val="2125209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10</a:t>
            </a:fld>
            <a:endParaRPr lang="en-US"/>
          </a:p>
        </p:txBody>
      </p:sp>
    </p:spTree>
    <p:extLst>
      <p:ext uri="{BB962C8B-B14F-4D97-AF65-F5344CB8AC3E}">
        <p14:creationId xmlns:p14="http://schemas.microsoft.com/office/powerpoint/2010/main" val="3412949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5C8B0A-ADF8-406C-A811-77DE43DE5B7B}" type="slidenum">
              <a:rPr lang="en-US" smtClean="0"/>
              <a:t>11</a:t>
            </a:fld>
            <a:endParaRPr lang="en-US"/>
          </a:p>
        </p:txBody>
      </p:sp>
    </p:spTree>
    <p:extLst>
      <p:ext uri="{BB962C8B-B14F-4D97-AF65-F5344CB8AC3E}">
        <p14:creationId xmlns:p14="http://schemas.microsoft.com/office/powerpoint/2010/main" val="42074376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BBC82363-5EB0-40B3-B91A-C31ABF999690}"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26930C4-0DCA-4F49-BA49-1F44BEDAA5D8}" type="slidenum">
              <a:rPr lang="en-US" smtClean="0"/>
              <a:t>‹#›</a:t>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82363-5EB0-40B3-B91A-C31ABF999690}"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82363-5EB0-40B3-B91A-C31ABF999690}"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BBC82363-5EB0-40B3-B91A-C31ABF999690}"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30C4-0DCA-4F49-BA49-1F44BEDAA5D8}"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82363-5EB0-40B3-B91A-C31ABF999690}" type="datetimeFigureOut">
              <a:rPr lang="en-US" smtClean="0"/>
              <a:t>3/31/2014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BBC82363-5EB0-40B3-B91A-C31ABF999690}"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BC82363-5EB0-40B3-B91A-C31ABF999690}" type="datetimeFigureOut">
              <a:rPr lang="en-US" smtClean="0"/>
              <a:t>3/31/2014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C82363-5EB0-40B3-B91A-C31ABF999690}" type="datetimeFigureOut">
              <a:rPr lang="en-US" smtClean="0"/>
              <a:t>3/31/2014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82363-5EB0-40B3-B91A-C31ABF999690}" type="datetimeFigureOut">
              <a:rPr lang="en-US" smtClean="0"/>
              <a:t>3/31/2014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82363-5EB0-40B3-B91A-C31ABF999690}"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82363-5EB0-40B3-B91A-C31ABF999690}" type="datetimeFigureOut">
              <a:rPr lang="en-US" smtClean="0"/>
              <a:t>3/31/2014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6930C4-0DCA-4F49-BA49-1F44BEDAA5D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BC82363-5EB0-40B3-B91A-C31ABF999690}" type="datetimeFigureOut">
              <a:rPr lang="en-US" smtClean="0"/>
              <a:t>3/31/2014</a:t>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726930C4-0DCA-4F49-BA49-1F44BEDAA5D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hyperlink" Target="http://rcloud.rwu.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40.wmf"/><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aworkman@rwu.edu" TargetMode="External"/><Relationship Id="rId7" Type="http://schemas.openxmlformats.org/officeDocument/2006/relationships/hyperlink" Target="mailto:lbeith@rwu.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mailto:dalexander@rwu.edu" TargetMode="External"/><Relationship Id="rId5" Type="http://schemas.openxmlformats.org/officeDocument/2006/relationships/hyperlink" Target="mailto:glaramie@rwu.edu" TargetMode="External"/><Relationship Id="rId4" Type="http://schemas.openxmlformats.org/officeDocument/2006/relationships/hyperlink" Target="mailto:swhite@rwu.edu"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15" y="381000"/>
            <a:ext cx="11069619" cy="762000"/>
          </a:xfrm>
        </p:spPr>
        <p:txBody>
          <a:bodyPr/>
          <a:lstStyle/>
          <a:p>
            <a:pPr algn="ctr"/>
            <a:r>
              <a:rPr lang="en-US" dirty="0" smtClean="0">
                <a:solidFill>
                  <a:schemeClr val="accent1"/>
                </a:solidFill>
              </a:rPr>
              <a:t>Transforming Design Studio with VDI</a:t>
            </a:r>
            <a:endParaRPr lang="en-US" dirty="0"/>
          </a:p>
        </p:txBody>
      </p:sp>
      <p:sp>
        <p:nvSpPr>
          <p:cNvPr id="4" name="Rectangle 3"/>
          <p:cNvSpPr/>
          <p:nvPr/>
        </p:nvSpPr>
        <p:spPr>
          <a:xfrm>
            <a:off x="4710719" y="6234960"/>
            <a:ext cx="2813591" cy="369332"/>
          </a:xfrm>
          <a:prstGeom prst="rect">
            <a:avLst/>
          </a:prstGeom>
        </p:spPr>
        <p:txBody>
          <a:bodyPr wrap="none">
            <a:spAutoFit/>
          </a:bodyPr>
          <a:lstStyle/>
          <a:p>
            <a:r>
              <a:rPr lang="en-US" dirty="0">
                <a:solidFill>
                  <a:schemeClr val="accent1"/>
                </a:solidFill>
              </a:rPr>
              <a:t>Roger Williams University</a:t>
            </a:r>
          </a:p>
        </p:txBody>
      </p:sp>
      <p:sp>
        <p:nvSpPr>
          <p:cNvPr id="6" name="Rectangle 5"/>
          <p:cNvSpPr/>
          <p:nvPr/>
        </p:nvSpPr>
        <p:spPr>
          <a:xfrm>
            <a:off x="512957" y="4973444"/>
            <a:ext cx="11230882" cy="523220"/>
          </a:xfrm>
          <a:prstGeom prst="rect">
            <a:avLst/>
          </a:prstGeom>
        </p:spPr>
        <p:txBody>
          <a:bodyPr wrap="square">
            <a:spAutoFit/>
          </a:bodyPr>
          <a:lstStyle/>
          <a:p>
            <a:pPr algn="ctr"/>
            <a:r>
              <a:rPr lang="en-US" sz="2800" b="1" dirty="0" smtClean="0"/>
              <a:t>NERCOMP ANNUAL CONFERENCE– MARCH 25, 2014</a:t>
            </a:r>
            <a:endParaRPr lang="en-US" b="1" dirty="0"/>
          </a:p>
        </p:txBody>
      </p:sp>
      <p:sp>
        <p:nvSpPr>
          <p:cNvPr id="3" name="TextBox 2"/>
          <p:cNvSpPr txBox="1"/>
          <p:nvPr/>
        </p:nvSpPr>
        <p:spPr>
          <a:xfrm>
            <a:off x="412658" y="1795346"/>
            <a:ext cx="11779342" cy="461665"/>
          </a:xfrm>
          <a:prstGeom prst="rect">
            <a:avLst/>
          </a:prstGeom>
          <a:noFill/>
        </p:spPr>
        <p:txBody>
          <a:bodyPr wrap="square" rtlCol="0">
            <a:spAutoFit/>
          </a:bodyPr>
          <a:lstStyle/>
          <a:p>
            <a:r>
              <a:rPr lang="en-US" sz="2400" dirty="0" smtClean="0"/>
              <a:t> (</a:t>
            </a:r>
            <a:r>
              <a:rPr lang="en-US" sz="2400" i="1" dirty="0"/>
              <a:t>And They Said It Couldn’t Be Done….)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4992" y="1432956"/>
            <a:ext cx="4678486" cy="3118990"/>
          </a:xfrm>
          <a:prstGeom prst="rect">
            <a:avLst/>
          </a:prstGeom>
        </p:spPr>
      </p:pic>
    </p:spTree>
    <p:extLst>
      <p:ext uri="{BB962C8B-B14F-4D97-AF65-F5344CB8AC3E}">
        <p14:creationId xmlns:p14="http://schemas.microsoft.com/office/powerpoint/2010/main" val="783757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a:t>
            </a:r>
            <a:r>
              <a:rPr lang="en-US" dirty="0" smtClean="0">
                <a:solidFill>
                  <a:schemeClr val="accent1"/>
                </a:solidFill>
              </a:rPr>
              <a:t>hat were other Universities doing?</a:t>
            </a:r>
            <a:endParaRPr lang="en-US" dirty="0">
              <a:solidFill>
                <a:schemeClr val="accent1"/>
              </a:solidFill>
            </a:endParaRPr>
          </a:p>
        </p:txBody>
      </p:sp>
      <p:sp>
        <p:nvSpPr>
          <p:cNvPr id="9" name="Content Placeholder 8"/>
          <p:cNvSpPr>
            <a:spLocks noGrp="1"/>
          </p:cNvSpPr>
          <p:nvPr>
            <p:ph sz="quarter" idx="13"/>
          </p:nvPr>
        </p:nvSpPr>
        <p:spPr>
          <a:xfrm>
            <a:off x="1016000" y="1524000"/>
            <a:ext cx="10363200" cy="3862039"/>
          </a:xfrm>
        </p:spPr>
        <p:txBody>
          <a:bodyPr>
            <a:normAutofit/>
          </a:bodyPr>
          <a:lstStyle/>
          <a:p>
            <a:endParaRPr lang="en-US" sz="2400" dirty="0" smtClean="0"/>
          </a:p>
          <a:p>
            <a:r>
              <a:rPr lang="en-US" sz="2400" dirty="0" smtClean="0"/>
              <a:t>Some VDI implementations at other institutions</a:t>
            </a:r>
          </a:p>
          <a:p>
            <a:r>
              <a:rPr lang="en-US" sz="2400" dirty="0" smtClean="0"/>
              <a:t>None attempting high-end graphic applications and rendering</a:t>
            </a:r>
          </a:p>
          <a:p>
            <a:endParaRPr lang="en-US" sz="2600" dirty="0"/>
          </a:p>
          <a:p>
            <a:endParaRPr lang="en-US" sz="2400" dirty="0" smtClean="0"/>
          </a:p>
          <a:p>
            <a:pPr marL="0" indent="0">
              <a:buNone/>
            </a:pPr>
            <a:endParaRPr lang="en-US" sz="2400" dirty="0"/>
          </a:p>
        </p:txBody>
      </p:sp>
      <p:sp>
        <p:nvSpPr>
          <p:cNvPr id="8" name="Rectangle 7"/>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41616294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So what was the profession doing?</a:t>
            </a:r>
            <a:endParaRPr lang="en-US" dirty="0">
              <a:solidFill>
                <a:schemeClr val="accent1"/>
              </a:solidFill>
            </a:endParaRPr>
          </a:p>
        </p:txBody>
      </p:sp>
      <p:sp>
        <p:nvSpPr>
          <p:cNvPr id="3" name="Content Placeholder 2"/>
          <p:cNvSpPr>
            <a:spLocks noGrp="1"/>
          </p:cNvSpPr>
          <p:nvPr>
            <p:ph sz="quarter" idx="13"/>
          </p:nvPr>
        </p:nvSpPr>
        <p:spPr>
          <a:xfrm>
            <a:off x="4798484" y="2911366"/>
            <a:ext cx="1608082" cy="1145628"/>
          </a:xfrm>
        </p:spPr>
        <p:txBody>
          <a:bodyPr>
            <a:normAutofit/>
          </a:bodyPr>
          <a:lstStyle/>
          <a:p>
            <a:pPr marL="0" indent="0">
              <a:buNone/>
            </a:pPr>
            <a:r>
              <a:rPr lang="en-US" sz="4400" dirty="0" smtClean="0"/>
              <a:t>    or</a:t>
            </a:r>
            <a:r>
              <a:rPr lang="en-US" dirty="0" smtClean="0"/>
              <a:t> </a:t>
            </a:r>
            <a:endParaRPr lang="en-US" dirty="0"/>
          </a:p>
        </p:txBody>
      </p:sp>
      <p:pic>
        <p:nvPicPr>
          <p:cNvPr id="4" name="Picture 3"/>
          <p:cNvPicPr>
            <a:picLocks noChangeAspect="1"/>
          </p:cNvPicPr>
          <p:nvPr/>
        </p:nvPicPr>
        <p:blipFill>
          <a:blip r:embed="rId3"/>
          <a:stretch>
            <a:fillRect/>
          </a:stretch>
        </p:blipFill>
        <p:spPr>
          <a:xfrm>
            <a:off x="7255160" y="2003036"/>
            <a:ext cx="3510420" cy="2140500"/>
          </a:xfrm>
          <a:prstGeom prst="rect">
            <a:avLst/>
          </a:prstGeom>
        </p:spPr>
      </p:pic>
      <p:pic>
        <p:nvPicPr>
          <p:cNvPr id="5" name="Picture 4"/>
          <p:cNvPicPr>
            <a:picLocks noChangeAspect="1"/>
          </p:cNvPicPr>
          <p:nvPr/>
        </p:nvPicPr>
        <p:blipFill>
          <a:blip r:embed="rId4"/>
          <a:stretch>
            <a:fillRect/>
          </a:stretch>
        </p:blipFill>
        <p:spPr>
          <a:xfrm>
            <a:off x="1806766" y="1977551"/>
            <a:ext cx="2143125" cy="2143125"/>
          </a:xfrm>
          <a:prstGeom prst="rect">
            <a:avLst/>
          </a:prstGeom>
        </p:spPr>
      </p:pic>
      <p:sp>
        <p:nvSpPr>
          <p:cNvPr id="6" name="TextBox 5"/>
          <p:cNvSpPr txBox="1"/>
          <p:nvPr/>
        </p:nvSpPr>
        <p:spPr>
          <a:xfrm>
            <a:off x="646771" y="4234725"/>
            <a:ext cx="5029200" cy="830997"/>
          </a:xfrm>
          <a:prstGeom prst="rect">
            <a:avLst/>
          </a:prstGeom>
          <a:noFill/>
        </p:spPr>
        <p:txBody>
          <a:bodyPr wrap="square" rtlCol="0">
            <a:spAutoFit/>
          </a:bodyPr>
          <a:lstStyle/>
          <a:p>
            <a:pPr algn="ctr"/>
            <a:endParaRPr lang="en-US" sz="2400" dirty="0" smtClean="0"/>
          </a:p>
          <a:p>
            <a:pPr algn="ctr"/>
            <a:r>
              <a:rPr lang="en-US" sz="2400" dirty="0" smtClean="0"/>
              <a:t>More questions than answers</a:t>
            </a:r>
            <a:endParaRPr lang="en-US" sz="2400" dirty="0"/>
          </a:p>
        </p:txBody>
      </p:sp>
      <p:sp>
        <p:nvSpPr>
          <p:cNvPr id="7" name="TextBox 6"/>
          <p:cNvSpPr txBox="1"/>
          <p:nvPr/>
        </p:nvSpPr>
        <p:spPr>
          <a:xfrm>
            <a:off x="7360920" y="4234725"/>
            <a:ext cx="3404660" cy="830997"/>
          </a:xfrm>
          <a:prstGeom prst="rect">
            <a:avLst/>
          </a:prstGeom>
          <a:noFill/>
        </p:spPr>
        <p:txBody>
          <a:bodyPr wrap="square" rtlCol="0">
            <a:spAutoFit/>
          </a:bodyPr>
          <a:lstStyle/>
          <a:p>
            <a:pPr algn="ctr"/>
            <a:endParaRPr lang="en-US" sz="2400" dirty="0" smtClean="0"/>
          </a:p>
          <a:p>
            <a:pPr algn="ctr"/>
            <a:r>
              <a:rPr lang="en-US" sz="2400" dirty="0" smtClean="0"/>
              <a:t>Expensive solutions</a:t>
            </a:r>
            <a:endParaRPr lang="en-US" sz="2400" dirty="0"/>
          </a:p>
        </p:txBody>
      </p:sp>
      <p:sp>
        <p:nvSpPr>
          <p:cNvPr id="8" name="Rectangle 7"/>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40379168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6000" y="381000"/>
            <a:ext cx="10808138" cy="762000"/>
          </a:xfrm>
        </p:spPr>
        <p:txBody>
          <a:bodyPr>
            <a:normAutofit fontScale="90000"/>
          </a:bodyPr>
          <a:lstStyle/>
          <a:p>
            <a:r>
              <a:rPr lang="en-US" sz="3100" dirty="0" smtClean="0">
                <a:solidFill>
                  <a:schemeClr val="accent1"/>
                </a:solidFill>
              </a:rPr>
              <a:t>Forensics, Advanced Networking and Security (FANS)</a:t>
            </a:r>
            <a:br>
              <a:rPr lang="en-US" sz="3100" dirty="0" smtClean="0">
                <a:solidFill>
                  <a:schemeClr val="accent1"/>
                </a:solidFill>
              </a:rPr>
            </a:br>
            <a:r>
              <a:rPr lang="en-US" sz="3100" dirty="0" smtClean="0">
                <a:solidFill>
                  <a:schemeClr val="accent1"/>
                </a:solidFill>
              </a:rPr>
              <a:t>VDI - Spring 2012</a:t>
            </a:r>
            <a:endParaRPr lang="en-US" sz="3100" dirty="0">
              <a:solidFill>
                <a:schemeClr val="accent1"/>
              </a:solidFill>
            </a:endParaRPr>
          </a:p>
        </p:txBody>
      </p:sp>
      <p:sp>
        <p:nvSpPr>
          <p:cNvPr id="2" name="Rectangle 1"/>
          <p:cNvSpPr/>
          <p:nvPr/>
        </p:nvSpPr>
        <p:spPr>
          <a:xfrm>
            <a:off x="4947387" y="6245716"/>
            <a:ext cx="2813591" cy="369332"/>
          </a:xfrm>
          <a:prstGeom prst="rect">
            <a:avLst/>
          </a:prstGeom>
        </p:spPr>
        <p:txBody>
          <a:bodyPr wrap="none">
            <a:spAutoFit/>
          </a:bodyPr>
          <a:lstStyle/>
          <a:p>
            <a:r>
              <a:rPr lang="en-US" dirty="0">
                <a:solidFill>
                  <a:schemeClr val="accent1"/>
                </a:solidFill>
              </a:rPr>
              <a:t>Roger Williams University</a:t>
            </a:r>
          </a:p>
        </p:txBody>
      </p:sp>
      <p:pic>
        <p:nvPicPr>
          <p:cNvPr id="11" name="Picture 10"/>
          <p:cNvPicPr>
            <a:picLocks noChangeAspect="1"/>
          </p:cNvPicPr>
          <p:nvPr/>
        </p:nvPicPr>
        <p:blipFill>
          <a:blip r:embed="rId3"/>
          <a:stretch>
            <a:fillRect/>
          </a:stretch>
        </p:blipFill>
        <p:spPr>
          <a:xfrm>
            <a:off x="557048" y="1610638"/>
            <a:ext cx="2443172" cy="1609483"/>
          </a:xfrm>
          <a:prstGeom prst="rect">
            <a:avLst/>
          </a:prstGeom>
        </p:spPr>
      </p:pic>
      <p:pic>
        <p:nvPicPr>
          <p:cNvPr id="13" name="Picture 12"/>
          <p:cNvPicPr>
            <a:picLocks noChangeAspect="1"/>
          </p:cNvPicPr>
          <p:nvPr/>
        </p:nvPicPr>
        <p:blipFill rotWithShape="1">
          <a:blip r:embed="rId4"/>
          <a:srcRect l="27067"/>
          <a:stretch/>
        </p:blipFill>
        <p:spPr>
          <a:xfrm>
            <a:off x="4201649" y="1610638"/>
            <a:ext cx="7009689" cy="3438654"/>
          </a:xfrm>
          <a:prstGeom prst="rect">
            <a:avLst/>
          </a:prstGeom>
        </p:spPr>
      </p:pic>
      <p:sp>
        <p:nvSpPr>
          <p:cNvPr id="5" name="TextBox 4"/>
          <p:cNvSpPr txBox="1"/>
          <p:nvPr/>
        </p:nvSpPr>
        <p:spPr>
          <a:xfrm>
            <a:off x="4468002" y="5229733"/>
            <a:ext cx="6579704" cy="461665"/>
          </a:xfrm>
          <a:prstGeom prst="rect">
            <a:avLst/>
          </a:prstGeom>
          <a:noFill/>
        </p:spPr>
        <p:txBody>
          <a:bodyPr wrap="square" rtlCol="0">
            <a:spAutoFit/>
          </a:bodyPr>
          <a:lstStyle/>
          <a:p>
            <a:r>
              <a:rPr lang="en-US" sz="2400" dirty="0" smtClean="0"/>
              <a:t>Dr. Doug White - Jon Gabriel</a:t>
            </a:r>
            <a:endParaRPr lang="en-US" sz="2400" dirty="0"/>
          </a:p>
        </p:txBody>
      </p:sp>
      <p:pic>
        <p:nvPicPr>
          <p:cNvPr id="3" name="Picture 2"/>
          <p:cNvPicPr>
            <a:picLocks noChangeAspect="1"/>
          </p:cNvPicPr>
          <p:nvPr/>
        </p:nvPicPr>
        <p:blipFill>
          <a:blip r:embed="rId5"/>
          <a:stretch>
            <a:fillRect/>
          </a:stretch>
        </p:blipFill>
        <p:spPr>
          <a:xfrm>
            <a:off x="557048" y="3441216"/>
            <a:ext cx="2443172" cy="1608076"/>
          </a:xfrm>
          <a:prstGeom prst="rect">
            <a:avLst/>
          </a:prstGeom>
        </p:spPr>
      </p:pic>
    </p:spTree>
    <p:extLst>
      <p:ext uri="{BB962C8B-B14F-4D97-AF65-F5344CB8AC3E}">
        <p14:creationId xmlns:p14="http://schemas.microsoft.com/office/powerpoint/2010/main" val="13946816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168166"/>
            <a:ext cx="10363200" cy="1240221"/>
          </a:xfrm>
        </p:spPr>
        <p:txBody>
          <a:bodyPr/>
          <a:lstStyle/>
          <a:p>
            <a:r>
              <a:rPr lang="en-US" sz="2800" dirty="0" smtClean="0">
                <a:solidFill>
                  <a:schemeClr val="accent1"/>
                </a:solidFill>
              </a:rPr>
              <a:t>SAAHP/FANS Pilot – Fall 2012 / Spring 2013  </a:t>
            </a:r>
            <a:br>
              <a:rPr lang="en-US" sz="2800" dirty="0" smtClean="0">
                <a:solidFill>
                  <a:schemeClr val="accent1"/>
                </a:solidFill>
              </a:rPr>
            </a:br>
            <a:endParaRPr lang="en-US" sz="2800" dirty="0">
              <a:solidFill>
                <a:schemeClr val="accent1"/>
              </a:solidFill>
            </a:endParaRPr>
          </a:p>
        </p:txBody>
      </p:sp>
      <p:sp>
        <p:nvSpPr>
          <p:cNvPr id="3" name="Content Placeholder 2"/>
          <p:cNvSpPr>
            <a:spLocks noGrp="1"/>
          </p:cNvSpPr>
          <p:nvPr>
            <p:ph sz="quarter" idx="13"/>
          </p:nvPr>
        </p:nvSpPr>
        <p:spPr>
          <a:xfrm>
            <a:off x="1016000" y="1325880"/>
            <a:ext cx="8202534" cy="4994910"/>
          </a:xfrm>
        </p:spPr>
        <p:txBody>
          <a:bodyPr/>
          <a:lstStyle/>
          <a:p>
            <a:r>
              <a:rPr lang="en-US" sz="2400" dirty="0" smtClean="0"/>
              <a:t>36 students Comprehensive Project Design Studio</a:t>
            </a:r>
          </a:p>
          <a:p>
            <a:r>
              <a:rPr lang="en-US" sz="2400" dirty="0" smtClean="0"/>
              <a:t>2 faculty</a:t>
            </a:r>
            <a:r>
              <a:rPr lang="en-US" dirty="0" smtClean="0"/>
              <a:t/>
            </a:r>
            <a:br>
              <a:rPr lang="en-US" dirty="0" smtClean="0"/>
            </a:br>
            <a:endParaRPr 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8534" y="1634489"/>
            <a:ext cx="2592465" cy="3888697"/>
          </a:xfrm>
          <a:prstGeom prst="rect">
            <a:avLst/>
          </a:prstGeom>
        </p:spPr>
      </p:pic>
      <p:sp>
        <p:nvSpPr>
          <p:cNvPr id="5" name="Rectangle 4"/>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pic>
        <p:nvPicPr>
          <p:cNvPr id="6" name="Picture 5"/>
          <p:cNvPicPr>
            <a:picLocks noChangeAspect="1"/>
          </p:cNvPicPr>
          <p:nvPr/>
        </p:nvPicPr>
        <p:blipFill>
          <a:blip r:embed="rId4"/>
          <a:stretch>
            <a:fillRect/>
          </a:stretch>
        </p:blipFill>
        <p:spPr>
          <a:xfrm>
            <a:off x="6817633" y="2442869"/>
            <a:ext cx="1370321" cy="1370321"/>
          </a:xfrm>
          <a:prstGeom prst="rect">
            <a:avLst/>
          </a:prstGeom>
        </p:spPr>
      </p:pic>
      <p:pic>
        <p:nvPicPr>
          <p:cNvPr id="7" name="Picture 6"/>
          <p:cNvPicPr>
            <a:picLocks noChangeAspect="1"/>
          </p:cNvPicPr>
          <p:nvPr/>
        </p:nvPicPr>
        <p:blipFill>
          <a:blip r:embed="rId5"/>
          <a:stretch>
            <a:fillRect/>
          </a:stretch>
        </p:blipFill>
        <p:spPr>
          <a:xfrm>
            <a:off x="4027688" y="2541515"/>
            <a:ext cx="1776413" cy="816190"/>
          </a:xfrm>
          <a:prstGeom prst="rect">
            <a:avLst/>
          </a:prstGeom>
        </p:spPr>
      </p:pic>
      <p:pic>
        <p:nvPicPr>
          <p:cNvPr id="8" name="Picture 7"/>
          <p:cNvPicPr>
            <a:picLocks noChangeAspect="1"/>
          </p:cNvPicPr>
          <p:nvPr/>
        </p:nvPicPr>
        <p:blipFill>
          <a:blip r:embed="rId6"/>
          <a:stretch>
            <a:fillRect/>
          </a:stretch>
        </p:blipFill>
        <p:spPr>
          <a:xfrm>
            <a:off x="4299852" y="3496740"/>
            <a:ext cx="1186548" cy="1186548"/>
          </a:xfrm>
          <a:prstGeom prst="rect">
            <a:avLst/>
          </a:prstGeom>
        </p:spPr>
      </p:pic>
      <p:pic>
        <p:nvPicPr>
          <p:cNvPr id="9" name="Picture 8"/>
          <p:cNvPicPr>
            <a:picLocks noChangeAspect="1"/>
          </p:cNvPicPr>
          <p:nvPr/>
        </p:nvPicPr>
        <p:blipFill rotWithShape="1">
          <a:blip r:embed="rId7"/>
          <a:srcRect t="8470" b="7743"/>
          <a:stretch/>
        </p:blipFill>
        <p:spPr>
          <a:xfrm>
            <a:off x="1071440" y="2590886"/>
            <a:ext cx="2358260" cy="1975901"/>
          </a:xfrm>
          <a:prstGeom prst="rect">
            <a:avLst/>
          </a:prstGeom>
        </p:spPr>
      </p:pic>
      <p:pic>
        <p:nvPicPr>
          <p:cNvPr id="10" name="Picture 9"/>
          <p:cNvPicPr>
            <a:picLocks noChangeAspect="1"/>
          </p:cNvPicPr>
          <p:nvPr/>
        </p:nvPicPr>
        <p:blipFill>
          <a:blip r:embed="rId8"/>
          <a:stretch>
            <a:fillRect/>
          </a:stretch>
        </p:blipFill>
        <p:spPr>
          <a:xfrm>
            <a:off x="6439574" y="4076366"/>
            <a:ext cx="2126441" cy="1213843"/>
          </a:xfrm>
          <a:prstGeom prst="rect">
            <a:avLst/>
          </a:prstGeom>
        </p:spPr>
      </p:pic>
    </p:spTree>
    <p:extLst>
      <p:ext uri="{BB962C8B-B14F-4D97-AF65-F5344CB8AC3E}">
        <p14:creationId xmlns:p14="http://schemas.microsoft.com/office/powerpoint/2010/main" val="10055536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Phase 2 – Fall 2013</a:t>
            </a:r>
            <a:r>
              <a:rPr lang="en-US" sz="2800" dirty="0">
                <a:solidFill>
                  <a:schemeClr val="accent1"/>
                </a:solidFill>
              </a:rPr>
              <a:t> </a:t>
            </a:r>
            <a:r>
              <a:rPr lang="en-US" sz="2800" dirty="0" smtClean="0">
                <a:solidFill>
                  <a:schemeClr val="accent1"/>
                </a:solidFill>
              </a:rPr>
              <a:t>– </a:t>
            </a:r>
            <a:r>
              <a:rPr lang="en-US" sz="2800" dirty="0" err="1">
                <a:solidFill>
                  <a:schemeClr val="accent1"/>
                </a:solidFill>
              </a:rPr>
              <a:t>R</a:t>
            </a:r>
            <a:r>
              <a:rPr lang="en-US" sz="2800" dirty="0" err="1" smtClean="0">
                <a:solidFill>
                  <a:schemeClr val="accent1"/>
                </a:solidFill>
              </a:rPr>
              <a:t>Cloud</a:t>
            </a:r>
            <a:r>
              <a:rPr lang="en-US" sz="2800" dirty="0" smtClean="0">
                <a:solidFill>
                  <a:schemeClr val="accent1"/>
                </a:solidFill>
              </a:rPr>
              <a:t> is Born </a:t>
            </a:r>
            <a:br>
              <a:rPr lang="en-US" sz="2800" dirty="0" smtClean="0">
                <a:solidFill>
                  <a:schemeClr val="accent1"/>
                </a:solidFill>
              </a:rPr>
            </a:br>
            <a:endParaRPr lang="en-US" sz="2800" dirty="0">
              <a:solidFill>
                <a:schemeClr val="accent1"/>
              </a:solidFill>
            </a:endParaRPr>
          </a:p>
        </p:txBody>
      </p:sp>
      <p:pic>
        <p:nvPicPr>
          <p:cNvPr id="4" name="Picture 3"/>
          <p:cNvPicPr>
            <a:picLocks noChangeAspect="1"/>
          </p:cNvPicPr>
          <p:nvPr/>
        </p:nvPicPr>
        <p:blipFill rotWithShape="1">
          <a:blip r:embed="rId3"/>
          <a:srcRect r="21972"/>
          <a:stretch/>
        </p:blipFill>
        <p:spPr>
          <a:xfrm>
            <a:off x="7836796" y="1159727"/>
            <a:ext cx="3441936" cy="4491989"/>
          </a:xfrm>
          <a:prstGeom prst="rect">
            <a:avLst/>
          </a:prstGeom>
        </p:spPr>
      </p:pic>
      <p:sp>
        <p:nvSpPr>
          <p:cNvPr id="5" name="TextBox 4"/>
          <p:cNvSpPr txBox="1"/>
          <p:nvPr/>
        </p:nvSpPr>
        <p:spPr>
          <a:xfrm>
            <a:off x="1015999" y="1748790"/>
            <a:ext cx="6656039" cy="1200329"/>
          </a:xfrm>
          <a:prstGeom prst="rect">
            <a:avLst/>
          </a:prstGeom>
          <a:noFill/>
        </p:spPr>
        <p:txBody>
          <a:bodyPr wrap="square" rtlCol="0">
            <a:spAutoFit/>
          </a:bodyPr>
          <a:lstStyle/>
          <a:p>
            <a:r>
              <a:rPr lang="en-US" sz="2400" dirty="0" smtClean="0"/>
              <a:t>Two Schools </a:t>
            </a:r>
          </a:p>
          <a:p>
            <a:pPr marL="342900" indent="-342900">
              <a:buFont typeface="Arial" panose="020B0604020202020204" pitchFamily="34" charset="0"/>
              <a:buChar char="•"/>
            </a:pPr>
            <a:r>
              <a:rPr lang="en-US" sz="2400" dirty="0" smtClean="0"/>
              <a:t>School of Architecture, Art and Historic Preservation</a:t>
            </a:r>
          </a:p>
          <a:p>
            <a:pPr marL="285750" indent="-285750">
              <a:buFont typeface="Arial" panose="020B0604020202020204" pitchFamily="34" charset="0"/>
              <a:buChar char="•"/>
            </a:pPr>
            <a:r>
              <a:rPr lang="en-US" sz="2400" dirty="0" smtClean="0"/>
              <a:t>School of Continuing Studies</a:t>
            </a:r>
            <a:endParaRPr lang="en-US" sz="2400" dirty="0"/>
          </a:p>
        </p:txBody>
      </p:sp>
      <p:sp>
        <p:nvSpPr>
          <p:cNvPr id="6" name="Rectangle 5"/>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6192974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Phase 2 – Switch Hardware/Software</a:t>
            </a:r>
            <a:endParaRPr lang="en-US" sz="2800" dirty="0">
              <a:solidFill>
                <a:schemeClr val="accent1"/>
              </a:solidFill>
            </a:endParaRPr>
          </a:p>
        </p:txBody>
      </p:sp>
      <p:sp>
        <p:nvSpPr>
          <p:cNvPr id="3" name="Content Placeholder 2"/>
          <p:cNvSpPr>
            <a:spLocks noGrp="1"/>
          </p:cNvSpPr>
          <p:nvPr>
            <p:ph sz="quarter" idx="13"/>
          </p:nvPr>
        </p:nvSpPr>
        <p:spPr>
          <a:xfrm>
            <a:off x="846161" y="5475249"/>
            <a:ext cx="10768084" cy="1108713"/>
          </a:xfrm>
        </p:spPr>
        <p:txBody>
          <a:bodyPr/>
          <a:lstStyle/>
          <a:p>
            <a:pPr marL="0" indent="0" algn="ctr">
              <a:buNone/>
            </a:pPr>
            <a:r>
              <a:rPr lang="en-US" b="1" i="1" dirty="0" smtClean="0"/>
              <a:t>Contract with Logical Front for Implementation – August 2013</a:t>
            </a:r>
            <a:endParaRPr lang="en-US" b="1" i="1" dirty="0"/>
          </a:p>
        </p:txBody>
      </p:sp>
      <p:sp>
        <p:nvSpPr>
          <p:cNvPr id="4" name="Rectangle 3"/>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921" y="1857836"/>
            <a:ext cx="3807283" cy="1475322"/>
          </a:xfrm>
          <a:prstGeom prst="rect">
            <a:avLst/>
          </a:prstGeom>
        </p:spPr>
      </p:pic>
      <p:pic>
        <p:nvPicPr>
          <p:cNvPr id="8" name="Picture 7"/>
          <p:cNvPicPr>
            <a:picLocks noChangeAspect="1"/>
          </p:cNvPicPr>
          <p:nvPr/>
        </p:nvPicPr>
        <p:blipFill>
          <a:blip r:embed="rId4"/>
          <a:stretch>
            <a:fillRect/>
          </a:stretch>
        </p:blipFill>
        <p:spPr>
          <a:xfrm>
            <a:off x="5088550" y="2052566"/>
            <a:ext cx="1194393" cy="1194393"/>
          </a:xfrm>
          <a:prstGeom prst="rect">
            <a:avLst/>
          </a:prstGeom>
        </p:spPr>
      </p:pic>
      <p:pic>
        <p:nvPicPr>
          <p:cNvPr id="10" name="Picture 9"/>
          <p:cNvPicPr>
            <a:picLocks noChangeAspect="1"/>
          </p:cNvPicPr>
          <p:nvPr/>
        </p:nvPicPr>
        <p:blipFill>
          <a:blip r:embed="rId5"/>
          <a:stretch>
            <a:fillRect/>
          </a:stretch>
        </p:blipFill>
        <p:spPr>
          <a:xfrm>
            <a:off x="6679150" y="1857836"/>
            <a:ext cx="4851212" cy="1411050"/>
          </a:xfrm>
          <a:prstGeom prst="rect">
            <a:avLst/>
          </a:prstGeom>
        </p:spPr>
      </p:pic>
      <p:pic>
        <p:nvPicPr>
          <p:cNvPr id="11" name="Picture 10"/>
          <p:cNvPicPr>
            <a:picLocks noChangeAspect="1"/>
          </p:cNvPicPr>
          <p:nvPr/>
        </p:nvPicPr>
        <p:blipFill>
          <a:blip r:embed="rId6"/>
          <a:stretch>
            <a:fillRect/>
          </a:stretch>
        </p:blipFill>
        <p:spPr>
          <a:xfrm>
            <a:off x="4560848" y="3515938"/>
            <a:ext cx="2414131" cy="1874502"/>
          </a:xfrm>
          <a:prstGeom prst="rect">
            <a:avLst/>
          </a:prstGeom>
        </p:spPr>
      </p:pic>
    </p:spTree>
    <p:extLst>
      <p:ext uri="{BB962C8B-B14F-4D97-AF65-F5344CB8AC3E}">
        <p14:creationId xmlns:p14="http://schemas.microsoft.com/office/powerpoint/2010/main" val="13189766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5126" y="128450"/>
            <a:ext cx="11043439" cy="1325563"/>
          </a:xfrm>
        </p:spPr>
        <p:txBody>
          <a:bodyPr>
            <a:normAutofit/>
          </a:bodyPr>
          <a:lstStyle/>
          <a:p>
            <a:r>
              <a:rPr lang="en-US" sz="2800" dirty="0" smtClean="0">
                <a:solidFill>
                  <a:schemeClr val="accent1"/>
                </a:solidFill>
              </a:rPr>
              <a:t>Fall 2013: Samsung Design Studio </a:t>
            </a:r>
            <a:br>
              <a:rPr lang="en-US" sz="2800" dirty="0" smtClean="0">
                <a:solidFill>
                  <a:schemeClr val="accent1"/>
                </a:solidFill>
              </a:rPr>
            </a:br>
            <a:endParaRPr lang="en-US" sz="2800" dirty="0">
              <a:solidFill>
                <a:schemeClr val="accent1"/>
              </a:solidFill>
            </a:endParaRPr>
          </a:p>
        </p:txBody>
      </p:sp>
      <p:pic>
        <p:nvPicPr>
          <p:cNvPr id="8" name="Content Placeholder 7"/>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5577468" y="1377176"/>
            <a:ext cx="6013295" cy="4008863"/>
          </a:xfrm>
        </p:spPr>
      </p:pic>
      <p:sp>
        <p:nvSpPr>
          <p:cNvPr id="2" name="Rectangle 1"/>
          <p:cNvSpPr/>
          <p:nvPr/>
        </p:nvSpPr>
        <p:spPr>
          <a:xfrm>
            <a:off x="4947387" y="6245716"/>
            <a:ext cx="2813591" cy="369332"/>
          </a:xfrm>
          <a:prstGeom prst="rect">
            <a:avLst/>
          </a:prstGeom>
        </p:spPr>
        <p:txBody>
          <a:bodyPr wrap="none">
            <a:spAutoFit/>
          </a:bodyPr>
          <a:lstStyle/>
          <a:p>
            <a:r>
              <a:rPr lang="en-US" dirty="0">
                <a:solidFill>
                  <a:schemeClr val="accent1"/>
                </a:solidFill>
              </a:rPr>
              <a:t>Roger Williams University</a:t>
            </a:r>
          </a:p>
        </p:txBody>
      </p:sp>
      <p:pic>
        <p:nvPicPr>
          <p:cNvPr id="5" name="Picture 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1605" y="3611452"/>
            <a:ext cx="1631724" cy="1609344"/>
          </a:xfrm>
          <a:prstGeom prst="rect">
            <a:avLst/>
          </a:prstGeom>
        </p:spPr>
      </p:pic>
      <p:sp>
        <p:nvSpPr>
          <p:cNvPr id="3" name="Rectangle 2"/>
          <p:cNvSpPr/>
          <p:nvPr/>
        </p:nvSpPr>
        <p:spPr>
          <a:xfrm>
            <a:off x="608310" y="1764793"/>
            <a:ext cx="4554705" cy="1846659"/>
          </a:xfrm>
          <a:prstGeom prst="rect">
            <a:avLst/>
          </a:prstGeom>
        </p:spPr>
        <p:txBody>
          <a:bodyPr wrap="square">
            <a:spAutoFit/>
          </a:bodyPr>
          <a:lstStyle/>
          <a:p>
            <a:pPr marL="285750" indent="-285750">
              <a:buFont typeface="Arial" panose="020B0604020202020204" pitchFamily="34" charset="0"/>
              <a:buChar char="•"/>
            </a:pPr>
            <a:r>
              <a:rPr lang="en-US" sz="2400" dirty="0"/>
              <a:t>375 Studio Desks with 27</a:t>
            </a:r>
            <a:r>
              <a:rPr lang="en-US" sz="2400" dirty="0" smtClean="0"/>
              <a:t>” Monitors</a:t>
            </a:r>
          </a:p>
          <a:p>
            <a:pPr marL="285750" indent="-285750">
              <a:buFont typeface="Arial" panose="020B0604020202020204" pitchFamily="34" charset="0"/>
              <a:buChar char="•"/>
            </a:pPr>
            <a:r>
              <a:rPr lang="en-US" sz="2400" dirty="0"/>
              <a:t>9</a:t>
            </a:r>
            <a:r>
              <a:rPr lang="en-US" sz="2400" dirty="0" smtClean="0"/>
              <a:t> 65” interactive Touch Screens in Collaborative Learning Spaces</a:t>
            </a:r>
          </a:p>
          <a:p>
            <a:pPr marL="285750" indent="-285750">
              <a:buFont typeface="Arial" panose="020B0604020202020204" pitchFamily="34" charset="0"/>
              <a:buChar char="•"/>
            </a:pPr>
            <a:r>
              <a:rPr lang="en-US" sz="2400" dirty="0" smtClean="0"/>
              <a:t>Digital Signage</a:t>
            </a:r>
          </a:p>
          <a:p>
            <a:endParaRPr lang="en-US" dirty="0"/>
          </a:p>
        </p:txBody>
      </p:sp>
    </p:spTree>
    <p:extLst>
      <p:ext uri="{BB962C8B-B14F-4D97-AF65-F5344CB8AC3E}">
        <p14:creationId xmlns:p14="http://schemas.microsoft.com/office/powerpoint/2010/main" val="27641982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3" y="160728"/>
            <a:ext cx="11327802" cy="1077057"/>
          </a:xfrm>
        </p:spPr>
        <p:txBody>
          <a:bodyPr>
            <a:normAutofit/>
          </a:bodyPr>
          <a:lstStyle/>
          <a:p>
            <a:r>
              <a:rPr lang="en-US" sz="2800" dirty="0" smtClean="0">
                <a:solidFill>
                  <a:schemeClr val="accent1"/>
                </a:solidFill>
              </a:rPr>
              <a:t>Transforming Learning Spaces--SAAHP </a:t>
            </a:r>
            <a:endParaRPr lang="en-US" sz="2800" i="1" dirty="0">
              <a:solidFill>
                <a:schemeClr val="accent1"/>
              </a:solidFill>
            </a:endParaRP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6106756" y="1697537"/>
            <a:ext cx="5247865" cy="3498577"/>
          </a:xfrm>
        </p:spPr>
      </p:pic>
      <p:sp>
        <p:nvSpPr>
          <p:cNvPr id="2" name="Rectangle 1"/>
          <p:cNvSpPr/>
          <p:nvPr/>
        </p:nvSpPr>
        <p:spPr>
          <a:xfrm>
            <a:off x="4699961" y="6245719"/>
            <a:ext cx="2813591" cy="369332"/>
          </a:xfrm>
          <a:prstGeom prst="rect">
            <a:avLst/>
          </a:prstGeom>
        </p:spPr>
        <p:txBody>
          <a:bodyPr wrap="none">
            <a:spAutoFit/>
          </a:bodyPr>
          <a:lstStyle/>
          <a:p>
            <a:r>
              <a:rPr lang="en-US" dirty="0">
                <a:solidFill>
                  <a:schemeClr val="accent1"/>
                </a:solidFill>
              </a:rPr>
              <a:t>Roger Williams University</a:t>
            </a:r>
          </a:p>
        </p:txBody>
      </p:sp>
      <p:sp>
        <p:nvSpPr>
          <p:cNvPr id="3" name="TextBox 2"/>
          <p:cNvSpPr txBox="1"/>
          <p:nvPr/>
        </p:nvSpPr>
        <p:spPr>
          <a:xfrm>
            <a:off x="678270" y="1697537"/>
            <a:ext cx="5243027" cy="156966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Increased software access to all </a:t>
            </a:r>
          </a:p>
          <a:p>
            <a:r>
              <a:rPr lang="en-US" sz="2400" dirty="0"/>
              <a:t> </a:t>
            </a:r>
            <a:r>
              <a:rPr lang="en-US" sz="2400" dirty="0" smtClean="0"/>
              <a:t>   500 students </a:t>
            </a:r>
          </a:p>
          <a:p>
            <a:pPr marL="285750" indent="-285750">
              <a:buFont typeface="Arial" panose="020B0604020202020204" pitchFamily="34" charset="0"/>
              <a:buChar char="•"/>
            </a:pPr>
            <a:r>
              <a:rPr lang="en-US" sz="2400" dirty="0" smtClean="0"/>
              <a:t>Custom virtual desktops – 3 tiers</a:t>
            </a:r>
          </a:p>
          <a:p>
            <a:pPr marL="285750" indent="-285750">
              <a:buFont typeface="Arial" panose="020B0604020202020204" pitchFamily="34" charset="0"/>
              <a:buChar char="•"/>
            </a:pPr>
            <a:r>
              <a:rPr lang="en-US" sz="2400" dirty="0" smtClean="0"/>
              <a:t>Consistent platform</a:t>
            </a:r>
          </a:p>
        </p:txBody>
      </p:sp>
    </p:spTree>
    <p:extLst>
      <p:ext uri="{BB962C8B-B14F-4D97-AF65-F5344CB8AC3E}">
        <p14:creationId xmlns:p14="http://schemas.microsoft.com/office/powerpoint/2010/main" val="40017206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3" y="115008"/>
            <a:ext cx="11327802" cy="1325563"/>
          </a:xfrm>
        </p:spPr>
        <p:txBody>
          <a:bodyPr>
            <a:normAutofit/>
          </a:bodyPr>
          <a:lstStyle/>
          <a:p>
            <a:r>
              <a:rPr lang="en-US" sz="2800" dirty="0" smtClean="0">
                <a:solidFill>
                  <a:schemeClr val="accent1"/>
                </a:solidFill>
              </a:rPr>
              <a:t>Transforming Learning Spaces--SAAHP </a:t>
            </a:r>
            <a:r>
              <a:rPr lang="en-US" dirty="0" smtClean="0">
                <a:solidFill>
                  <a:schemeClr val="accent1"/>
                </a:solidFill>
              </a:rPr>
              <a:t/>
            </a:r>
            <a:br>
              <a:rPr lang="en-US" dirty="0" smtClean="0">
                <a:solidFill>
                  <a:schemeClr val="accent1"/>
                </a:solidFill>
              </a:rPr>
            </a:br>
            <a:endParaRPr lang="en-US" sz="3100" i="1" dirty="0">
              <a:solidFill>
                <a:schemeClr val="accent1"/>
              </a:solidFill>
            </a:endParaRPr>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5218315" y="1442648"/>
            <a:ext cx="6231227" cy="3776124"/>
          </a:xfrm>
        </p:spPr>
      </p:pic>
      <p:sp>
        <p:nvSpPr>
          <p:cNvPr id="2" name="Rectangle 1"/>
          <p:cNvSpPr/>
          <p:nvPr/>
        </p:nvSpPr>
        <p:spPr>
          <a:xfrm>
            <a:off x="4699961" y="6245719"/>
            <a:ext cx="2813591" cy="369332"/>
          </a:xfrm>
          <a:prstGeom prst="rect">
            <a:avLst/>
          </a:prstGeom>
        </p:spPr>
        <p:txBody>
          <a:bodyPr wrap="none">
            <a:spAutoFit/>
          </a:bodyPr>
          <a:lstStyle/>
          <a:p>
            <a:r>
              <a:rPr lang="en-US" dirty="0">
                <a:solidFill>
                  <a:schemeClr val="accent1"/>
                </a:solidFill>
              </a:rPr>
              <a:t>Roger Williams University</a:t>
            </a:r>
          </a:p>
        </p:txBody>
      </p:sp>
      <p:sp>
        <p:nvSpPr>
          <p:cNvPr id="3" name="TextBox 2"/>
          <p:cNvSpPr txBox="1"/>
          <p:nvPr/>
        </p:nvSpPr>
        <p:spPr>
          <a:xfrm>
            <a:off x="633102" y="1674140"/>
            <a:ext cx="4224627" cy="2308324"/>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Increased rendering speed and file sharing </a:t>
            </a:r>
          </a:p>
          <a:p>
            <a:pPr marL="285750" indent="-285750">
              <a:buFont typeface="Arial" panose="020B0604020202020204" pitchFamily="34" charset="0"/>
              <a:buChar char="•"/>
            </a:pPr>
            <a:r>
              <a:rPr lang="en-US" sz="2400" dirty="0" smtClean="0"/>
              <a:t>Re-purpose lab computers for rendering farm</a:t>
            </a:r>
          </a:p>
          <a:p>
            <a:pPr marL="285750" indent="-285750">
              <a:buFont typeface="Arial" panose="020B0604020202020204" pitchFamily="34" charset="0"/>
              <a:buChar char="•"/>
            </a:pPr>
            <a:r>
              <a:rPr lang="en-US" sz="2400" dirty="0" smtClean="0"/>
              <a:t>Shared and individual cloud storage</a:t>
            </a:r>
            <a:endParaRPr lang="en-US" sz="2400" dirty="0"/>
          </a:p>
        </p:txBody>
      </p:sp>
    </p:spTree>
    <p:extLst>
      <p:ext uri="{BB962C8B-B14F-4D97-AF65-F5344CB8AC3E}">
        <p14:creationId xmlns:p14="http://schemas.microsoft.com/office/powerpoint/2010/main" val="691017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1099" y="-84598"/>
            <a:ext cx="11327802" cy="1325563"/>
          </a:xfrm>
        </p:spPr>
        <p:txBody>
          <a:bodyPr>
            <a:normAutofit/>
          </a:bodyPr>
          <a:lstStyle/>
          <a:p>
            <a:r>
              <a:rPr lang="en-US" sz="2800" dirty="0" smtClean="0">
                <a:solidFill>
                  <a:schemeClr val="accent1"/>
                </a:solidFill>
              </a:rPr>
              <a:t>Transforming Learning Spaces - SCS</a:t>
            </a:r>
            <a:endParaRPr lang="en-US" sz="2800" i="1" dirty="0">
              <a:solidFill>
                <a:schemeClr val="accent1"/>
              </a:solidFill>
            </a:endParaRPr>
          </a:p>
        </p:txBody>
      </p:sp>
      <p:pic>
        <p:nvPicPr>
          <p:cNvPr id="11" name="Content Placeholder 10"/>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8485407" y="1432766"/>
            <a:ext cx="2791634" cy="4187450"/>
          </a:xfrm>
        </p:spPr>
      </p:pic>
      <p:sp>
        <p:nvSpPr>
          <p:cNvPr id="2" name="Rectangle 1"/>
          <p:cNvSpPr/>
          <p:nvPr/>
        </p:nvSpPr>
        <p:spPr>
          <a:xfrm>
            <a:off x="4699961" y="6245719"/>
            <a:ext cx="2813591" cy="369332"/>
          </a:xfrm>
          <a:prstGeom prst="rect">
            <a:avLst/>
          </a:prstGeom>
        </p:spPr>
        <p:txBody>
          <a:bodyPr wrap="none">
            <a:spAutoFit/>
          </a:bodyPr>
          <a:lstStyle/>
          <a:p>
            <a:r>
              <a:rPr lang="en-US" dirty="0">
                <a:solidFill>
                  <a:schemeClr val="accent1"/>
                </a:solidFill>
              </a:rPr>
              <a:t>Roger Williams University</a:t>
            </a:r>
          </a:p>
        </p:txBody>
      </p:sp>
      <p:sp>
        <p:nvSpPr>
          <p:cNvPr id="3" name="TextBox 2"/>
          <p:cNvSpPr txBox="1"/>
          <p:nvPr/>
        </p:nvSpPr>
        <p:spPr>
          <a:xfrm>
            <a:off x="710452" y="1432766"/>
            <a:ext cx="6803100" cy="3108543"/>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Increased Access: created virtual desktops for 700+ distance students and faculty</a:t>
            </a:r>
            <a:br>
              <a:rPr lang="en-US" sz="2400" dirty="0" smtClean="0"/>
            </a:br>
            <a:endParaRPr lang="en-US" sz="2400" dirty="0" smtClean="0"/>
          </a:p>
          <a:p>
            <a:pPr marL="285750" indent="-285750">
              <a:buFont typeface="Arial" panose="020B0604020202020204" pitchFamily="34" charset="0"/>
              <a:buChar char="•"/>
            </a:pPr>
            <a:r>
              <a:rPr lang="en-US" sz="2400" dirty="0" smtClean="0"/>
              <a:t>Samsung Collaborative Learning Lab - trade hardware refresh for thin clients</a:t>
            </a:r>
            <a:br>
              <a:rPr lang="en-US" sz="2400" dirty="0" smtClean="0"/>
            </a:br>
            <a:endParaRPr lang="en-US" sz="2400" dirty="0" smtClean="0"/>
          </a:p>
          <a:p>
            <a:pPr marL="285750" indent="-285750">
              <a:buFont typeface="Arial" panose="020B0604020202020204" pitchFamily="34" charset="0"/>
              <a:buChar char="•"/>
            </a:pPr>
            <a:r>
              <a:rPr lang="en-US" sz="2400" dirty="0" smtClean="0"/>
              <a:t>Access lab software from all classrooms with BYOD</a:t>
            </a:r>
          </a:p>
          <a:p>
            <a:endParaRPr lang="en-US" sz="2800" dirty="0" smtClean="0"/>
          </a:p>
        </p:txBody>
      </p:sp>
    </p:spTree>
    <p:extLst>
      <p:ext uri="{BB962C8B-B14F-4D97-AF65-F5344CB8AC3E}">
        <p14:creationId xmlns:p14="http://schemas.microsoft.com/office/powerpoint/2010/main" val="7438654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15" y="381000"/>
            <a:ext cx="11069619" cy="762000"/>
          </a:xfrm>
        </p:spPr>
        <p:txBody>
          <a:bodyPr/>
          <a:lstStyle/>
          <a:p>
            <a:pPr algn="ctr"/>
            <a:r>
              <a:rPr lang="en-US" dirty="0" smtClean="0">
                <a:solidFill>
                  <a:schemeClr val="accent1"/>
                </a:solidFill>
              </a:rPr>
              <a:t>About Roger Williams University</a:t>
            </a:r>
            <a:endParaRPr lang="en-US" dirty="0"/>
          </a:p>
        </p:txBody>
      </p:sp>
      <p:sp>
        <p:nvSpPr>
          <p:cNvPr id="4" name="Rectangle 3"/>
          <p:cNvSpPr/>
          <p:nvPr/>
        </p:nvSpPr>
        <p:spPr>
          <a:xfrm>
            <a:off x="4710719" y="6234960"/>
            <a:ext cx="2813591" cy="369332"/>
          </a:xfrm>
          <a:prstGeom prst="rect">
            <a:avLst/>
          </a:prstGeom>
        </p:spPr>
        <p:txBody>
          <a:bodyPr wrap="none">
            <a:spAutoFit/>
          </a:bodyPr>
          <a:lstStyle/>
          <a:p>
            <a:r>
              <a:rPr lang="en-US" dirty="0">
                <a:solidFill>
                  <a:schemeClr val="accent1"/>
                </a:solidFill>
              </a:rPr>
              <a:t>Roger Williams University</a:t>
            </a:r>
          </a:p>
        </p:txBody>
      </p:sp>
      <p:sp>
        <p:nvSpPr>
          <p:cNvPr id="6" name="Rectangle 5"/>
          <p:cNvSpPr/>
          <p:nvPr/>
        </p:nvSpPr>
        <p:spPr>
          <a:xfrm>
            <a:off x="691375" y="5040352"/>
            <a:ext cx="11052463" cy="646331"/>
          </a:xfrm>
          <a:prstGeom prst="rect">
            <a:avLst/>
          </a:prstGeom>
        </p:spPr>
        <p:txBody>
          <a:bodyPr wrap="square">
            <a:spAutoFit/>
          </a:bodyPr>
          <a:lstStyle/>
          <a:p>
            <a:pPr algn="ctr"/>
            <a:r>
              <a:rPr lang="en-US" dirty="0" smtClean="0"/>
              <a:t>Private Residential Liberal Arts University in Rhode Island</a:t>
            </a:r>
          </a:p>
          <a:p>
            <a:pPr algn="ctr"/>
            <a:r>
              <a:rPr lang="en-US" dirty="0" smtClean="0"/>
              <a:t>3700 undergraduate </a:t>
            </a:r>
            <a:r>
              <a:rPr lang="en-US" dirty="0"/>
              <a:t>,</a:t>
            </a:r>
            <a:r>
              <a:rPr lang="en-US" dirty="0" smtClean="0"/>
              <a:t> 1500 </a:t>
            </a:r>
            <a:r>
              <a:rPr lang="en-US" dirty="0"/>
              <a:t>g</a:t>
            </a:r>
            <a:r>
              <a:rPr lang="en-US" dirty="0" smtClean="0"/>
              <a:t>raduate </a:t>
            </a:r>
            <a:r>
              <a:rPr lang="en-US" dirty="0"/>
              <a:t>s</a:t>
            </a:r>
            <a:r>
              <a:rPr lang="en-US" dirty="0" smtClean="0"/>
              <a:t>tudents</a:t>
            </a:r>
            <a:endParaRPr lang="en-US" dirty="0"/>
          </a:p>
        </p:txBody>
      </p:sp>
      <p:pic>
        <p:nvPicPr>
          <p:cNvPr id="9" name="Picture 8"/>
          <p:cNvPicPr>
            <a:picLocks noChangeAspect="1"/>
          </p:cNvPicPr>
          <p:nvPr/>
        </p:nvPicPr>
        <p:blipFill>
          <a:blip r:embed="rId3"/>
          <a:stretch>
            <a:fillRect/>
          </a:stretch>
        </p:blipFill>
        <p:spPr>
          <a:xfrm>
            <a:off x="825189" y="1349298"/>
            <a:ext cx="10634887" cy="3583495"/>
          </a:xfrm>
          <a:prstGeom prst="rect">
            <a:avLst/>
          </a:prstGeom>
        </p:spPr>
      </p:pic>
    </p:spTree>
    <p:extLst>
      <p:ext uri="{BB962C8B-B14F-4D97-AF65-F5344CB8AC3E}">
        <p14:creationId xmlns:p14="http://schemas.microsoft.com/office/powerpoint/2010/main" val="1431083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307" y="149969"/>
            <a:ext cx="11069619" cy="1325563"/>
          </a:xfrm>
        </p:spPr>
        <p:txBody>
          <a:bodyPr>
            <a:normAutofit/>
          </a:bodyPr>
          <a:lstStyle/>
          <a:p>
            <a:r>
              <a:rPr lang="en-US" dirty="0" smtClean="0">
                <a:solidFill>
                  <a:schemeClr val="accent1"/>
                </a:solidFill>
              </a:rPr>
              <a:t>Transforming Learning Spaces </a:t>
            </a:r>
            <a:br>
              <a:rPr lang="en-US" dirty="0" smtClean="0">
                <a:solidFill>
                  <a:schemeClr val="accent1"/>
                </a:solidFill>
              </a:rPr>
            </a:br>
            <a:r>
              <a:rPr lang="en-US" sz="2800" dirty="0" smtClean="0"/>
              <a:t>Increased Collaboration  /  Learning Together</a:t>
            </a:r>
            <a:endParaRPr lang="en-US" sz="2800"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008918" y="1600200"/>
            <a:ext cx="6174164" cy="4114800"/>
          </a:xfrm>
        </p:spPr>
      </p:pic>
      <p:sp>
        <p:nvSpPr>
          <p:cNvPr id="5" name="Rectangle 4"/>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1697017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accent1"/>
                </a:solidFill>
              </a:rPr>
              <a:t>Transformation of Learning using Samsung Displays and Cloud Technology Video</a:t>
            </a:r>
            <a:endParaRPr lang="en-US" dirty="0">
              <a:solidFill>
                <a:schemeClr val="accent1"/>
              </a:solidFill>
            </a:endParaRPr>
          </a:p>
        </p:txBody>
      </p:sp>
    </p:spTree>
    <p:controls>
      <mc:AlternateContent xmlns:mc="http://schemas.openxmlformats.org/markup-compatibility/2006">
        <mc:Choice xmlns:v="urn:schemas-microsoft-com:vml" Requires="v">
          <p:control spid="1031" name="ShockwaveFlash1" r:id="rId2" imgW="7324560" imgH="4381560"/>
        </mc:Choice>
        <mc:Fallback>
          <p:control name="ShockwaveFlash1" r:id="rId2" imgW="7324560" imgH="4381560">
            <p:pic>
              <p:nvPicPr>
                <p:cNvPr id="6" name="ShockwaveFlash1"/>
                <p:cNvPicPr>
                  <a:picLocks/>
                </p:cNvPicPr>
                <p:nvPr/>
              </p:nvPicPr>
              <p:blipFill>
                <a:blip r:embed="rId5"/>
                <a:stretch>
                  <a:fillRect/>
                </a:stretch>
              </p:blipFill>
              <p:spPr>
                <a:xfrm>
                  <a:off x="2509764" y="1417638"/>
                  <a:ext cx="7324725" cy="4381500"/>
                </a:xfrm>
                <a:prstGeom prst="rect">
                  <a:avLst/>
                </a:prstGeom>
              </p:spPr>
            </p:pic>
          </p:control>
        </mc:Fallback>
      </mc:AlternateContent>
    </p:controls>
    <p:extLst>
      <p:ext uri="{BB962C8B-B14F-4D97-AF65-F5344CB8AC3E}">
        <p14:creationId xmlns:p14="http://schemas.microsoft.com/office/powerpoint/2010/main" val="3781904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399" y="117698"/>
            <a:ext cx="10951285" cy="1325563"/>
          </a:xfrm>
        </p:spPr>
        <p:txBody>
          <a:bodyPr>
            <a:normAutofit/>
          </a:bodyPr>
          <a:lstStyle/>
          <a:p>
            <a:r>
              <a:rPr lang="en-US" sz="2800" dirty="0" smtClean="0">
                <a:solidFill>
                  <a:schemeClr val="accent1"/>
                </a:solidFill>
              </a:rPr>
              <a:t>Transforming Learning Spaces</a:t>
            </a:r>
            <a:br>
              <a:rPr lang="en-US" sz="2800" dirty="0" smtClean="0">
                <a:solidFill>
                  <a:schemeClr val="accent1"/>
                </a:solidFill>
              </a:rPr>
            </a:br>
            <a:r>
              <a:rPr lang="en-US" sz="2800" dirty="0" smtClean="0"/>
              <a:t>Showcasing Student Work and Events</a:t>
            </a:r>
          </a:p>
        </p:txBody>
      </p:sp>
      <p:sp>
        <p:nvSpPr>
          <p:cNvPr id="2" name="Rectangle 1"/>
          <p:cNvSpPr/>
          <p:nvPr/>
        </p:nvSpPr>
        <p:spPr>
          <a:xfrm>
            <a:off x="5065722" y="6245718"/>
            <a:ext cx="2813591" cy="369332"/>
          </a:xfrm>
          <a:prstGeom prst="rect">
            <a:avLst/>
          </a:prstGeom>
        </p:spPr>
        <p:txBody>
          <a:bodyPr wrap="none">
            <a:spAutoFit/>
          </a:bodyPr>
          <a:lstStyle/>
          <a:p>
            <a:r>
              <a:rPr lang="en-US" dirty="0">
                <a:solidFill>
                  <a:schemeClr val="accent1"/>
                </a:solidFill>
              </a:rPr>
              <a:t>Roger Williams University</a:t>
            </a:r>
          </a:p>
        </p:txBody>
      </p:sp>
      <p:sp>
        <p:nvSpPr>
          <p:cNvPr id="6" name="Rectangle 5"/>
          <p:cNvSpPr/>
          <p:nvPr/>
        </p:nvSpPr>
        <p:spPr>
          <a:xfrm>
            <a:off x="5227813" y="3244334"/>
            <a:ext cx="2492990" cy="369332"/>
          </a:xfrm>
          <a:prstGeom prst="rect">
            <a:avLst/>
          </a:prstGeom>
        </p:spPr>
        <p:txBody>
          <a:bodyPr wrap="none">
            <a:spAutoFit/>
          </a:bodyPr>
          <a:lstStyle/>
          <a:p>
            <a:r>
              <a:rPr lang="en-US" i="1" dirty="0">
                <a:solidFill>
                  <a:schemeClr val="accent1"/>
                </a:solidFill>
              </a:rPr>
              <a:t>Digital </a:t>
            </a:r>
            <a:r>
              <a:rPr lang="en-US" i="1" dirty="0" smtClean="0">
                <a:solidFill>
                  <a:schemeClr val="accent1"/>
                </a:solidFill>
              </a:rPr>
              <a:t>Signage picture</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2825" y="1672683"/>
            <a:ext cx="2155026" cy="388062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944" y="1672683"/>
            <a:ext cx="2368577" cy="3735658"/>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8811" y="1672683"/>
            <a:ext cx="2613871" cy="3769590"/>
          </a:xfrm>
          <a:prstGeom prst="rect">
            <a:avLst/>
          </a:prstGeom>
        </p:spPr>
      </p:pic>
    </p:spTree>
    <p:extLst>
      <p:ext uri="{BB962C8B-B14F-4D97-AF65-F5344CB8AC3E}">
        <p14:creationId xmlns:p14="http://schemas.microsoft.com/office/powerpoint/2010/main" val="1584123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Next Steps/Challenges</a:t>
            </a:r>
            <a:endParaRPr lang="en-US" dirty="0">
              <a:solidFill>
                <a:schemeClr val="accent1"/>
              </a:solidFill>
            </a:endParaRPr>
          </a:p>
        </p:txBody>
      </p:sp>
      <p:sp>
        <p:nvSpPr>
          <p:cNvPr id="3" name="Content Placeholder 2"/>
          <p:cNvSpPr>
            <a:spLocks noGrp="1"/>
          </p:cNvSpPr>
          <p:nvPr>
            <p:ph sz="quarter" idx="13"/>
          </p:nvPr>
        </p:nvSpPr>
        <p:spPr/>
        <p:txBody>
          <a:bodyPr>
            <a:normAutofit/>
          </a:bodyPr>
          <a:lstStyle/>
          <a:p>
            <a:r>
              <a:rPr lang="en-US" sz="2400" dirty="0" smtClean="0"/>
              <a:t>Increase network bandwidth from 1Gb to 10 Gb</a:t>
            </a:r>
          </a:p>
          <a:p>
            <a:r>
              <a:rPr lang="en-US" sz="2400" dirty="0" smtClean="0"/>
              <a:t>Automate custom desktop creation</a:t>
            </a:r>
          </a:p>
          <a:p>
            <a:r>
              <a:rPr lang="en-US" sz="2400" dirty="0" smtClean="0"/>
              <a:t>Phase in VDI to entire University</a:t>
            </a:r>
          </a:p>
          <a:p>
            <a:r>
              <a:rPr lang="en-US" sz="2400" dirty="0" smtClean="0"/>
              <a:t>Explore teaching strategies to leverage VDI</a:t>
            </a:r>
            <a:endParaRPr lang="en-US" sz="2400" dirty="0"/>
          </a:p>
        </p:txBody>
      </p:sp>
      <p:sp>
        <p:nvSpPr>
          <p:cNvPr id="4" name="Rectangle 3"/>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647694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University Goals: 2014-2016</a:t>
            </a:r>
            <a:endParaRPr lang="en-US" b="1" dirty="0">
              <a:solidFill>
                <a:schemeClr val="accent1"/>
              </a:solidFill>
            </a:endParaRPr>
          </a:p>
        </p:txBody>
      </p:sp>
      <p:sp>
        <p:nvSpPr>
          <p:cNvPr id="3" name="Content Placeholder 2"/>
          <p:cNvSpPr>
            <a:spLocks noGrp="1"/>
          </p:cNvSpPr>
          <p:nvPr>
            <p:ph sz="quarter" idx="13"/>
          </p:nvPr>
        </p:nvSpPr>
        <p:spPr/>
        <p:txBody>
          <a:bodyPr>
            <a:normAutofit/>
          </a:bodyPr>
          <a:lstStyle/>
          <a:p>
            <a:pPr marL="514350" indent="-514350">
              <a:buFont typeface="+mj-lt"/>
              <a:buAutoNum type="arabicPeriod"/>
            </a:pPr>
            <a:r>
              <a:rPr lang="en-US" sz="2400" dirty="0" smtClean="0"/>
              <a:t>Increase Project-Based Collaborative Learning Spaces</a:t>
            </a:r>
          </a:p>
          <a:p>
            <a:pPr marL="514350" indent="-514350">
              <a:buFont typeface="+mj-lt"/>
              <a:buAutoNum type="arabicPeriod"/>
            </a:pPr>
            <a:r>
              <a:rPr lang="en-US" sz="2400" dirty="0" smtClean="0"/>
              <a:t>Transform Teaching Labs to Cloud based system</a:t>
            </a:r>
          </a:p>
          <a:p>
            <a:pPr marL="514350" indent="-514350">
              <a:buFont typeface="+mj-lt"/>
              <a:buAutoNum type="arabicPeriod"/>
            </a:pPr>
            <a:r>
              <a:rPr lang="en-US" sz="2400" dirty="0" smtClean="0"/>
              <a:t>Unified Digital Display System</a:t>
            </a:r>
          </a:p>
          <a:p>
            <a:pPr marL="514350" indent="-514350">
              <a:buFont typeface="+mj-lt"/>
              <a:buAutoNum type="arabicPeriod"/>
            </a:pPr>
            <a:r>
              <a:rPr lang="en-US" sz="2400" dirty="0" smtClean="0"/>
              <a:t>Transform faculty and staff computing – performance, efficiency, mobility, affordability</a:t>
            </a:r>
          </a:p>
          <a:p>
            <a:endParaRPr lang="en-US" dirty="0" smtClean="0"/>
          </a:p>
        </p:txBody>
      </p:sp>
      <p:sp>
        <p:nvSpPr>
          <p:cNvPr id="4" name="Rectangle 3"/>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2595044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1"/>
                </a:solidFill>
              </a:rPr>
              <a:t>University Goals: 2014-2016</a:t>
            </a:r>
            <a:endParaRPr lang="en-US" b="1" dirty="0">
              <a:solidFill>
                <a:schemeClr val="accent1"/>
              </a:solidFill>
            </a:endParaRPr>
          </a:p>
        </p:txBody>
      </p:sp>
      <p:sp>
        <p:nvSpPr>
          <p:cNvPr id="3" name="Content Placeholder 2"/>
          <p:cNvSpPr>
            <a:spLocks noGrp="1"/>
          </p:cNvSpPr>
          <p:nvPr>
            <p:ph sz="quarter" idx="13"/>
          </p:nvPr>
        </p:nvSpPr>
        <p:spPr/>
        <p:txBody>
          <a:bodyPr>
            <a:normAutofit/>
          </a:bodyPr>
          <a:lstStyle/>
          <a:p>
            <a:pPr marL="514350" indent="-514350">
              <a:buFont typeface="+mj-lt"/>
              <a:buAutoNum type="arabicPeriod" startAt="5"/>
            </a:pPr>
            <a:r>
              <a:rPr lang="en-US" sz="2400" dirty="0" smtClean="0"/>
              <a:t>Extend University Outreach to HS, Community and Workforce Development Groups</a:t>
            </a:r>
          </a:p>
          <a:p>
            <a:pPr marL="514350" indent="-514350">
              <a:buFont typeface="+mj-lt"/>
              <a:buAutoNum type="arabicPeriod" startAt="5"/>
            </a:pPr>
            <a:r>
              <a:rPr lang="en-US" sz="2400" dirty="0" smtClean="0"/>
              <a:t>Establish </a:t>
            </a:r>
            <a:r>
              <a:rPr lang="en-US" sz="2400" dirty="0"/>
              <a:t>Demonstration Center</a:t>
            </a:r>
          </a:p>
          <a:p>
            <a:pPr marL="514350" indent="-514350">
              <a:buFont typeface="+mj-lt"/>
              <a:buAutoNum type="arabicPeriod" startAt="5"/>
            </a:pPr>
            <a:r>
              <a:rPr lang="en-US" sz="2400" dirty="0"/>
              <a:t>Evolve Partnership + Case Study Publications</a:t>
            </a:r>
          </a:p>
          <a:p>
            <a:pPr marL="514350" indent="-514350">
              <a:buFont typeface="+mj-lt"/>
              <a:buAutoNum type="arabicPeriod" startAt="5"/>
            </a:pPr>
            <a:r>
              <a:rPr lang="en-US" sz="2400" dirty="0" smtClean="0"/>
              <a:t>Re-imagine IT goals and Support structure</a:t>
            </a:r>
          </a:p>
        </p:txBody>
      </p:sp>
      <p:sp>
        <p:nvSpPr>
          <p:cNvPr id="5" name="Rectangle 4"/>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16823256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RWU Contacts</a:t>
            </a:r>
            <a:endParaRPr lang="en-US" dirty="0">
              <a:solidFill>
                <a:schemeClr val="accent1"/>
              </a:solidFill>
            </a:endParaRPr>
          </a:p>
        </p:txBody>
      </p:sp>
      <p:sp>
        <p:nvSpPr>
          <p:cNvPr id="3" name="Content Placeholder 2"/>
          <p:cNvSpPr>
            <a:spLocks noGrp="1"/>
          </p:cNvSpPr>
          <p:nvPr>
            <p:ph sz="quarter" idx="13"/>
          </p:nvPr>
        </p:nvSpPr>
        <p:spPr>
          <a:xfrm>
            <a:off x="707390" y="1443990"/>
            <a:ext cx="10363200" cy="4419600"/>
          </a:xfrm>
        </p:spPr>
        <p:txBody>
          <a:bodyPr/>
          <a:lstStyle/>
          <a:p>
            <a:r>
              <a:rPr lang="en-US" sz="2400" dirty="0" smtClean="0"/>
              <a:t>Andy Workman, Provost and Sr. Vice-President for Academic Affairs </a:t>
            </a:r>
            <a:r>
              <a:rPr lang="en-US" sz="2400" dirty="0"/>
              <a:t>– </a:t>
            </a:r>
            <a:r>
              <a:rPr lang="en-US" sz="2400" dirty="0">
                <a:hlinkClick r:id="rId3"/>
              </a:rPr>
              <a:t>aworkman@rwu.edu</a:t>
            </a:r>
            <a:endParaRPr lang="en-US" sz="2400" dirty="0"/>
          </a:p>
          <a:p>
            <a:r>
              <a:rPr lang="en-US" sz="2400" dirty="0" smtClean="0"/>
              <a:t>Stephen White, Dean, School of Architecture, Art and Historic Preservation – </a:t>
            </a:r>
            <a:r>
              <a:rPr lang="en-US" sz="2400" dirty="0" smtClean="0">
                <a:hlinkClick r:id="rId4"/>
              </a:rPr>
              <a:t>swhite@rwu.edu</a:t>
            </a:r>
            <a:endParaRPr lang="en-US" sz="2400" dirty="0" smtClean="0"/>
          </a:p>
          <a:p>
            <a:r>
              <a:rPr lang="en-US" sz="2400" dirty="0" smtClean="0"/>
              <a:t>Greg Laramie, Assistant Dean – </a:t>
            </a:r>
            <a:r>
              <a:rPr lang="en-US" sz="2400" dirty="0" smtClean="0">
                <a:hlinkClick r:id="rId5"/>
              </a:rPr>
              <a:t>glaramie@rwu.edu</a:t>
            </a:r>
            <a:endParaRPr lang="en-US" sz="2400" dirty="0" smtClean="0"/>
          </a:p>
          <a:p>
            <a:r>
              <a:rPr lang="en-US" sz="2400" dirty="0" smtClean="0"/>
              <a:t>DJ Alexander, Portfolio and Documentation Manager – </a:t>
            </a:r>
            <a:r>
              <a:rPr lang="en-US" sz="2400" dirty="0" smtClean="0">
                <a:hlinkClick r:id="rId6"/>
              </a:rPr>
              <a:t>dalexander@rwu.edu</a:t>
            </a:r>
            <a:endParaRPr lang="en-US" sz="2400" dirty="0"/>
          </a:p>
          <a:p>
            <a:r>
              <a:rPr lang="en-US" sz="2400" dirty="0" smtClean="0"/>
              <a:t>Linda Beith, Director of Instructional Design – </a:t>
            </a:r>
            <a:r>
              <a:rPr lang="en-US" sz="2400" dirty="0" smtClean="0">
                <a:hlinkClick r:id="rId7"/>
              </a:rPr>
              <a:t>lbeith@rwu.edu</a:t>
            </a:r>
            <a:r>
              <a:rPr lang="en-US" sz="2400" dirty="0" smtClean="0"/>
              <a:t> </a:t>
            </a:r>
          </a:p>
          <a:p>
            <a:endParaRPr lang="en-US" dirty="0" smtClean="0"/>
          </a:p>
        </p:txBody>
      </p:sp>
      <p:sp>
        <p:nvSpPr>
          <p:cNvPr id="4" name="Rectangle 3"/>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10043200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15" y="381000"/>
            <a:ext cx="11069619" cy="762000"/>
          </a:xfrm>
        </p:spPr>
        <p:txBody>
          <a:bodyPr/>
          <a:lstStyle/>
          <a:p>
            <a:pPr algn="ctr"/>
            <a:r>
              <a:rPr lang="en-US" dirty="0" smtClean="0">
                <a:solidFill>
                  <a:schemeClr val="accent1"/>
                </a:solidFill>
              </a:rPr>
              <a:t>Transforming Design Studio with VDI</a:t>
            </a:r>
            <a:endParaRPr lang="en-US" dirty="0"/>
          </a:p>
        </p:txBody>
      </p:sp>
      <p:sp>
        <p:nvSpPr>
          <p:cNvPr id="4" name="Rectangle 3"/>
          <p:cNvSpPr/>
          <p:nvPr/>
        </p:nvSpPr>
        <p:spPr>
          <a:xfrm>
            <a:off x="4710719" y="6234960"/>
            <a:ext cx="2813591" cy="369332"/>
          </a:xfrm>
          <a:prstGeom prst="rect">
            <a:avLst/>
          </a:prstGeom>
        </p:spPr>
        <p:txBody>
          <a:bodyPr wrap="none">
            <a:spAutoFit/>
          </a:bodyPr>
          <a:lstStyle/>
          <a:p>
            <a:r>
              <a:rPr lang="en-US" dirty="0">
                <a:solidFill>
                  <a:schemeClr val="accent1"/>
                </a:solidFill>
              </a:rPr>
              <a:t>Roger Williams University</a:t>
            </a:r>
          </a:p>
        </p:txBody>
      </p:sp>
      <p:sp>
        <p:nvSpPr>
          <p:cNvPr id="6" name="Rectangle 5"/>
          <p:cNvSpPr/>
          <p:nvPr/>
        </p:nvSpPr>
        <p:spPr>
          <a:xfrm>
            <a:off x="674218" y="4586814"/>
            <a:ext cx="11069619" cy="523220"/>
          </a:xfrm>
          <a:prstGeom prst="rect">
            <a:avLst/>
          </a:prstGeom>
        </p:spPr>
        <p:txBody>
          <a:bodyPr wrap="square">
            <a:spAutoFit/>
          </a:bodyPr>
          <a:lstStyle/>
          <a:p>
            <a:pPr algn="ctr"/>
            <a:r>
              <a:rPr lang="en-US" sz="2800" b="1" dirty="0" smtClean="0"/>
              <a:t>NERCOMP ANNUAL CONFERENCE– MARCH 25, 2014</a:t>
            </a:r>
            <a:endParaRPr lang="en-US" b="1" dirty="0"/>
          </a:p>
        </p:txBody>
      </p:sp>
      <p:sp>
        <p:nvSpPr>
          <p:cNvPr id="3" name="TextBox 2"/>
          <p:cNvSpPr txBox="1"/>
          <p:nvPr/>
        </p:nvSpPr>
        <p:spPr>
          <a:xfrm>
            <a:off x="482597" y="1592729"/>
            <a:ext cx="11452860" cy="461665"/>
          </a:xfrm>
          <a:prstGeom prst="rect">
            <a:avLst/>
          </a:prstGeom>
          <a:noFill/>
        </p:spPr>
        <p:txBody>
          <a:bodyPr wrap="square" rtlCol="0">
            <a:spAutoFit/>
          </a:bodyPr>
          <a:lstStyle/>
          <a:p>
            <a:r>
              <a:rPr lang="en-US" sz="2400" dirty="0" smtClean="0"/>
              <a:t>(</a:t>
            </a:r>
            <a:r>
              <a:rPr lang="en-US" sz="2400" i="1" dirty="0"/>
              <a:t>And They Said It Couldn’t Be Done….)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5297" y="1361897"/>
            <a:ext cx="4493059" cy="2995373"/>
          </a:xfrm>
          <a:prstGeom prst="rect">
            <a:avLst/>
          </a:prstGeom>
        </p:spPr>
      </p:pic>
      <p:sp>
        <p:nvSpPr>
          <p:cNvPr id="7" name="TextBox 6"/>
          <p:cNvSpPr txBox="1"/>
          <p:nvPr/>
        </p:nvSpPr>
        <p:spPr>
          <a:xfrm>
            <a:off x="808614" y="5130721"/>
            <a:ext cx="11069619" cy="646331"/>
          </a:xfrm>
          <a:prstGeom prst="rect">
            <a:avLst/>
          </a:prstGeom>
          <a:noFill/>
        </p:spPr>
        <p:txBody>
          <a:bodyPr wrap="square" rtlCol="0">
            <a:spAutoFit/>
          </a:bodyPr>
          <a:lstStyle/>
          <a:p>
            <a:r>
              <a:rPr lang="en-US" sz="1200" dirty="0" smtClean="0"/>
              <a:t>© Roger Williams University – 2014. 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endParaRPr lang="en-US" sz="1200" dirty="0"/>
          </a:p>
        </p:txBody>
      </p:sp>
    </p:spTree>
    <p:extLst>
      <p:ext uri="{BB962C8B-B14F-4D97-AF65-F5344CB8AC3E}">
        <p14:creationId xmlns:p14="http://schemas.microsoft.com/office/powerpoint/2010/main" val="694571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2012:  The Dilemma</a:t>
            </a:r>
            <a:endParaRPr lang="en-US" dirty="0"/>
          </a:p>
        </p:txBody>
      </p:sp>
      <p:sp>
        <p:nvSpPr>
          <p:cNvPr id="4" name="Rectangle 3"/>
          <p:cNvSpPr/>
          <p:nvPr/>
        </p:nvSpPr>
        <p:spPr>
          <a:xfrm>
            <a:off x="4987378" y="6263959"/>
            <a:ext cx="2813591" cy="369332"/>
          </a:xfrm>
          <a:prstGeom prst="rect">
            <a:avLst/>
          </a:prstGeom>
        </p:spPr>
        <p:txBody>
          <a:bodyPr wrap="none">
            <a:spAutoFit/>
          </a:bodyPr>
          <a:lstStyle/>
          <a:p>
            <a:r>
              <a:rPr lang="en-US" dirty="0">
                <a:solidFill>
                  <a:schemeClr val="accent1"/>
                </a:solidFill>
              </a:rPr>
              <a:t>Roger Williams University</a:t>
            </a:r>
          </a:p>
        </p:txBody>
      </p:sp>
      <p:sp>
        <p:nvSpPr>
          <p:cNvPr id="2" name="TextBox 1"/>
          <p:cNvSpPr txBox="1"/>
          <p:nvPr/>
        </p:nvSpPr>
        <p:spPr>
          <a:xfrm>
            <a:off x="831851" y="525780"/>
            <a:ext cx="10895329" cy="523220"/>
          </a:xfrm>
          <a:prstGeom prst="rect">
            <a:avLst/>
          </a:prstGeom>
          <a:noFill/>
        </p:spPr>
        <p:txBody>
          <a:bodyPr wrap="square" rtlCol="0">
            <a:spAutoFit/>
          </a:bodyPr>
          <a:lstStyle/>
          <a:p>
            <a:pPr algn="ctr" fontAlgn="base">
              <a:spcBef>
                <a:spcPct val="0"/>
              </a:spcBef>
              <a:spcAft>
                <a:spcPct val="0"/>
              </a:spcAft>
            </a:pPr>
            <a:r>
              <a:rPr lang="en-US" sz="2800" dirty="0">
                <a:solidFill>
                  <a:schemeClr val="accent1"/>
                </a:solidFill>
                <a:latin typeface="+mj-lt"/>
                <a:ea typeface="+mj-ea"/>
                <a:cs typeface="+mj-cs"/>
              </a:rPr>
              <a:t>School of Architecture, Art and Historic Preservation</a:t>
            </a:r>
          </a:p>
        </p:txBody>
      </p:sp>
    </p:spTree>
    <p:extLst>
      <p:ext uri="{BB962C8B-B14F-4D97-AF65-F5344CB8AC3E}">
        <p14:creationId xmlns:p14="http://schemas.microsoft.com/office/powerpoint/2010/main" val="51935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516" y="256478"/>
            <a:ext cx="10308683" cy="1014761"/>
          </a:xfrm>
        </p:spPr>
        <p:txBody>
          <a:bodyPr/>
          <a:lstStyle/>
          <a:p>
            <a:r>
              <a:rPr lang="en-US" sz="2800" dirty="0" smtClean="0">
                <a:solidFill>
                  <a:schemeClr val="accent1"/>
                </a:solidFill>
              </a:rPr>
              <a:t>Inadequate </a:t>
            </a:r>
            <a:r>
              <a:rPr lang="en-US" sz="2800" dirty="0">
                <a:solidFill>
                  <a:schemeClr val="accent1"/>
                </a:solidFill>
              </a:rPr>
              <a:t> </a:t>
            </a:r>
            <a:r>
              <a:rPr lang="en-US" sz="2800" dirty="0" smtClean="0">
                <a:solidFill>
                  <a:schemeClr val="accent1"/>
                </a:solidFill>
              </a:rPr>
              <a:t>equipment		</a:t>
            </a:r>
            <a:endParaRPr lang="en-US" sz="2800" dirty="0">
              <a:solidFill>
                <a:schemeClr val="accent1"/>
              </a:solidFill>
            </a:endParaRPr>
          </a:p>
        </p:txBody>
      </p:sp>
      <p:sp>
        <p:nvSpPr>
          <p:cNvPr id="3" name="Content Placeholder 2"/>
          <p:cNvSpPr>
            <a:spLocks noGrp="1"/>
          </p:cNvSpPr>
          <p:nvPr>
            <p:ph sz="quarter" idx="13"/>
          </p:nvPr>
        </p:nvSpPr>
        <p:spPr/>
        <p:txBody>
          <a:bodyPr/>
          <a:lstStyle/>
          <a:p>
            <a:r>
              <a:rPr lang="en-US" sz="2400" dirty="0" smtClean="0"/>
              <a:t>58 computers ≠ 500 students</a:t>
            </a:r>
          </a:p>
          <a:p>
            <a:r>
              <a:rPr lang="en-US" sz="2400" dirty="0" smtClean="0"/>
              <a:t>Slow Rendering</a:t>
            </a:r>
            <a:r>
              <a:rPr lang="en-US" sz="2400" dirty="0"/>
              <a:t> </a:t>
            </a:r>
            <a:r>
              <a:rPr lang="en-US" sz="2400" dirty="0" smtClean="0"/>
              <a:t>Speeds</a:t>
            </a:r>
            <a:r>
              <a:rPr lang="en-US" dirty="0" smtClean="0"/>
              <a:t>	</a:t>
            </a:r>
            <a:endParaRPr lang="en-US" dirty="0"/>
          </a:p>
        </p:txBody>
      </p:sp>
      <p:pic>
        <p:nvPicPr>
          <p:cNvPr id="5" name="Picture 4"/>
          <p:cNvPicPr>
            <a:picLocks noChangeAspect="1"/>
          </p:cNvPicPr>
          <p:nvPr/>
        </p:nvPicPr>
        <p:blipFill>
          <a:blip r:embed="rId3"/>
          <a:stretch>
            <a:fillRect/>
          </a:stretch>
        </p:blipFill>
        <p:spPr>
          <a:xfrm>
            <a:off x="1422831" y="2767543"/>
            <a:ext cx="3695579" cy="2771684"/>
          </a:xfrm>
          <a:prstGeom prst="rect">
            <a:avLst/>
          </a:prstGeom>
        </p:spPr>
      </p:pic>
      <p:pic>
        <p:nvPicPr>
          <p:cNvPr id="6" name="Picture 5"/>
          <p:cNvPicPr>
            <a:picLocks noChangeAspect="1"/>
          </p:cNvPicPr>
          <p:nvPr/>
        </p:nvPicPr>
        <p:blipFill>
          <a:blip r:embed="rId4"/>
          <a:stretch>
            <a:fillRect/>
          </a:stretch>
        </p:blipFill>
        <p:spPr>
          <a:xfrm>
            <a:off x="7671570" y="1742431"/>
            <a:ext cx="2562225" cy="1781175"/>
          </a:xfrm>
          <a:prstGeom prst="rect">
            <a:avLst/>
          </a:prstGeom>
        </p:spPr>
      </p:pic>
      <p:pic>
        <p:nvPicPr>
          <p:cNvPr id="7" name="Picture 6"/>
          <p:cNvPicPr>
            <a:picLocks noChangeAspect="1"/>
          </p:cNvPicPr>
          <p:nvPr/>
        </p:nvPicPr>
        <p:blipFill>
          <a:blip r:embed="rId5"/>
          <a:stretch>
            <a:fillRect/>
          </a:stretch>
        </p:blipFill>
        <p:spPr>
          <a:xfrm>
            <a:off x="6370907" y="3691377"/>
            <a:ext cx="2466975" cy="1847850"/>
          </a:xfrm>
          <a:prstGeom prst="rect">
            <a:avLst/>
          </a:prstGeom>
        </p:spPr>
      </p:pic>
      <p:sp>
        <p:nvSpPr>
          <p:cNvPr id="8" name="TextBox 7"/>
          <p:cNvSpPr txBox="1"/>
          <p:nvPr/>
        </p:nvSpPr>
        <p:spPr>
          <a:xfrm rot="19903194">
            <a:off x="7323577" y="3845855"/>
            <a:ext cx="1546411" cy="738664"/>
          </a:xfrm>
          <a:prstGeom prst="rect">
            <a:avLst/>
          </a:prstGeom>
          <a:noFill/>
        </p:spPr>
        <p:txBody>
          <a:bodyPr wrap="square" rtlCol="0">
            <a:spAutoFit/>
          </a:bodyPr>
          <a:lstStyle/>
          <a:p>
            <a:r>
              <a:rPr lang="en-US" sz="1200" dirty="0" smtClean="0">
                <a:latin typeface="Bradley Hand ITC" panose="03070402050302030203" pitchFamily="66" charset="0"/>
              </a:rPr>
              <a:t>Rendering</a:t>
            </a:r>
            <a:r>
              <a:rPr lang="en-US" sz="1400" dirty="0" smtClean="0">
                <a:latin typeface="Bradley Hand ITC" panose="03070402050302030203" pitchFamily="66" charset="0"/>
              </a:rPr>
              <a:t> </a:t>
            </a:r>
            <a:br>
              <a:rPr lang="en-US" sz="1400" dirty="0" smtClean="0">
                <a:latin typeface="Bradley Hand ITC" panose="03070402050302030203" pitchFamily="66" charset="0"/>
              </a:rPr>
            </a:br>
            <a:r>
              <a:rPr lang="en-US" sz="1400" dirty="0" smtClean="0">
                <a:latin typeface="Bradley Hand ITC" panose="03070402050302030203" pitchFamily="66" charset="0"/>
              </a:rPr>
              <a:t> DO NOT TOUCH</a:t>
            </a:r>
            <a:r>
              <a:rPr lang="en-US" sz="1400" dirty="0" smtClean="0"/>
              <a:t>!</a:t>
            </a:r>
            <a:endParaRPr lang="en-US" sz="1400" dirty="0"/>
          </a:p>
        </p:txBody>
      </p:sp>
      <p:pic>
        <p:nvPicPr>
          <p:cNvPr id="9" name="Picture 8"/>
          <p:cNvPicPr>
            <a:picLocks noChangeAspect="1"/>
          </p:cNvPicPr>
          <p:nvPr/>
        </p:nvPicPr>
        <p:blipFill>
          <a:blip r:embed="rId6"/>
          <a:stretch>
            <a:fillRect/>
          </a:stretch>
        </p:blipFill>
        <p:spPr>
          <a:xfrm>
            <a:off x="9230921" y="3691377"/>
            <a:ext cx="2466975" cy="1847850"/>
          </a:xfrm>
          <a:prstGeom prst="rect">
            <a:avLst/>
          </a:prstGeom>
        </p:spPr>
      </p:pic>
      <p:sp>
        <p:nvSpPr>
          <p:cNvPr id="10" name="Rectangle 9"/>
          <p:cNvSpPr/>
          <p:nvPr/>
        </p:nvSpPr>
        <p:spPr>
          <a:xfrm>
            <a:off x="4790804" y="6252904"/>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431633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Inflexible Lab Imaging</a:t>
            </a:r>
            <a:endParaRPr lang="en-US" sz="2800" dirty="0">
              <a:solidFill>
                <a:schemeClr val="accent1"/>
              </a:solidFill>
            </a:endParaRPr>
          </a:p>
        </p:txBody>
      </p:sp>
      <p:sp>
        <p:nvSpPr>
          <p:cNvPr id="3" name="Content Placeholder 2"/>
          <p:cNvSpPr>
            <a:spLocks noGrp="1"/>
          </p:cNvSpPr>
          <p:nvPr>
            <p:ph sz="quarter" idx="13"/>
          </p:nvPr>
        </p:nvSpPr>
        <p:spPr>
          <a:xfrm>
            <a:off x="1016000" y="1524000"/>
            <a:ext cx="10755586" cy="4419600"/>
          </a:xfrm>
        </p:spPr>
        <p:txBody>
          <a:bodyPr>
            <a:normAutofit/>
          </a:bodyPr>
          <a:lstStyle/>
          <a:p>
            <a:r>
              <a:rPr lang="en-US" sz="2400" dirty="0" smtClean="0"/>
              <a:t>Annual lab imaging ≠  course software version updates</a:t>
            </a:r>
            <a:endParaRPr lang="en-US" sz="2400" dirty="0"/>
          </a:p>
        </p:txBody>
      </p:sp>
      <p:pic>
        <p:nvPicPr>
          <p:cNvPr id="4" name="Picture 3"/>
          <p:cNvPicPr>
            <a:picLocks noChangeAspect="1"/>
          </p:cNvPicPr>
          <p:nvPr/>
        </p:nvPicPr>
        <p:blipFill>
          <a:blip r:embed="rId2"/>
          <a:stretch>
            <a:fillRect/>
          </a:stretch>
        </p:blipFill>
        <p:spPr>
          <a:xfrm>
            <a:off x="2228258" y="2295312"/>
            <a:ext cx="2464630" cy="3192509"/>
          </a:xfrm>
          <a:prstGeom prst="rect">
            <a:avLst/>
          </a:prstGeom>
        </p:spPr>
      </p:pic>
      <p:pic>
        <p:nvPicPr>
          <p:cNvPr id="6" name="Picture 5"/>
          <p:cNvPicPr>
            <a:picLocks noChangeAspect="1"/>
          </p:cNvPicPr>
          <p:nvPr/>
        </p:nvPicPr>
        <p:blipFill>
          <a:blip r:embed="rId3"/>
          <a:stretch>
            <a:fillRect/>
          </a:stretch>
        </p:blipFill>
        <p:spPr>
          <a:xfrm>
            <a:off x="6958360" y="2295313"/>
            <a:ext cx="3763151" cy="3192509"/>
          </a:xfrm>
          <a:prstGeom prst="rect">
            <a:avLst/>
          </a:prstGeom>
        </p:spPr>
      </p:pic>
      <p:pic>
        <p:nvPicPr>
          <p:cNvPr id="8" name="Picture 7"/>
          <p:cNvPicPr>
            <a:picLocks noChangeAspect="1"/>
          </p:cNvPicPr>
          <p:nvPr/>
        </p:nvPicPr>
        <p:blipFill>
          <a:blip r:embed="rId4"/>
          <a:stretch>
            <a:fillRect/>
          </a:stretch>
        </p:blipFill>
        <p:spPr>
          <a:xfrm>
            <a:off x="7192852" y="2859636"/>
            <a:ext cx="2319010" cy="1460294"/>
          </a:xfrm>
          <a:prstGeom prst="rect">
            <a:avLst/>
          </a:prstGeom>
        </p:spPr>
      </p:pic>
      <p:sp>
        <p:nvSpPr>
          <p:cNvPr id="9" name="Rectangle 8"/>
          <p:cNvSpPr/>
          <p:nvPr/>
        </p:nvSpPr>
        <p:spPr>
          <a:xfrm>
            <a:off x="4790804" y="6262825"/>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14641043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Student And Faculty Software Access</a:t>
            </a:r>
            <a:endParaRPr lang="en-US" sz="2800" dirty="0">
              <a:solidFill>
                <a:schemeClr val="accent1"/>
              </a:solidFill>
            </a:endParaRPr>
          </a:p>
        </p:txBody>
      </p:sp>
      <p:sp>
        <p:nvSpPr>
          <p:cNvPr id="3" name="Content Placeholder 2"/>
          <p:cNvSpPr>
            <a:spLocks noGrp="1"/>
          </p:cNvSpPr>
          <p:nvPr>
            <p:ph sz="quarter" idx="13"/>
          </p:nvPr>
        </p:nvSpPr>
        <p:spPr/>
        <p:txBody>
          <a:bodyPr>
            <a:normAutofit/>
          </a:bodyPr>
          <a:lstStyle/>
          <a:p>
            <a:r>
              <a:rPr lang="en-US" sz="2400" dirty="0" smtClean="0"/>
              <a:t>Different </a:t>
            </a:r>
            <a:r>
              <a:rPr lang="en-US" sz="2400" b="1" dirty="0" smtClean="0"/>
              <a:t>software versions </a:t>
            </a:r>
            <a:r>
              <a:rPr lang="en-US" sz="2400" dirty="0" smtClean="0"/>
              <a:t>between faculty and student labs/classrooms</a:t>
            </a:r>
          </a:p>
          <a:p>
            <a:r>
              <a:rPr lang="en-US" sz="2400" b="1" dirty="0"/>
              <a:t>Licensing restrictions </a:t>
            </a:r>
            <a:r>
              <a:rPr lang="en-US" sz="2400" dirty="0"/>
              <a:t>for providing expensive specialized software required for courses to adjuncts</a:t>
            </a:r>
          </a:p>
          <a:p>
            <a:endParaRPr lang="en-US" sz="2400" dirty="0"/>
          </a:p>
        </p:txBody>
      </p:sp>
      <p:pic>
        <p:nvPicPr>
          <p:cNvPr id="4" name="Picture 3"/>
          <p:cNvPicPr>
            <a:picLocks noChangeAspect="1"/>
          </p:cNvPicPr>
          <p:nvPr/>
        </p:nvPicPr>
        <p:blipFill>
          <a:blip r:embed="rId3"/>
          <a:stretch>
            <a:fillRect/>
          </a:stretch>
        </p:blipFill>
        <p:spPr>
          <a:xfrm>
            <a:off x="1173053" y="3237231"/>
            <a:ext cx="4068020" cy="2257009"/>
          </a:xfrm>
          <a:prstGeom prst="rect">
            <a:avLst/>
          </a:prstGeom>
        </p:spPr>
      </p:pic>
      <p:pic>
        <p:nvPicPr>
          <p:cNvPr id="5" name="Picture 4"/>
          <p:cNvPicPr>
            <a:picLocks noChangeAspect="1"/>
          </p:cNvPicPr>
          <p:nvPr/>
        </p:nvPicPr>
        <p:blipFill>
          <a:blip r:embed="rId4"/>
          <a:stretch>
            <a:fillRect/>
          </a:stretch>
        </p:blipFill>
        <p:spPr>
          <a:xfrm>
            <a:off x="1376855" y="4235669"/>
            <a:ext cx="1271752" cy="746234"/>
          </a:xfrm>
          <a:prstGeom prst="rect">
            <a:avLst/>
          </a:prstGeom>
        </p:spPr>
      </p:pic>
      <p:grpSp>
        <p:nvGrpSpPr>
          <p:cNvPr id="6" name="Group 5"/>
          <p:cNvGrpSpPr/>
          <p:nvPr/>
        </p:nvGrpSpPr>
        <p:grpSpPr>
          <a:xfrm>
            <a:off x="6746488" y="3237229"/>
            <a:ext cx="3088888" cy="2257011"/>
            <a:chOff x="7747934" y="4094600"/>
            <a:chExt cx="2476500" cy="1847850"/>
          </a:xfrm>
        </p:grpSpPr>
        <p:pic>
          <p:nvPicPr>
            <p:cNvPr id="16" name="Picture 15"/>
            <p:cNvPicPr>
              <a:picLocks noChangeAspect="1"/>
            </p:cNvPicPr>
            <p:nvPr/>
          </p:nvPicPr>
          <p:blipFill>
            <a:blip r:embed="rId5"/>
            <a:stretch>
              <a:fillRect/>
            </a:stretch>
          </p:blipFill>
          <p:spPr>
            <a:xfrm>
              <a:off x="7747934" y="4094600"/>
              <a:ext cx="2476500" cy="1847850"/>
            </a:xfrm>
            <a:prstGeom prst="rect">
              <a:avLst/>
            </a:prstGeom>
          </p:spPr>
        </p:pic>
        <p:pic>
          <p:nvPicPr>
            <p:cNvPr id="12" name="Picture 11"/>
            <p:cNvPicPr>
              <a:picLocks noChangeAspect="1"/>
            </p:cNvPicPr>
            <p:nvPr/>
          </p:nvPicPr>
          <p:blipFill rotWithShape="1">
            <a:blip r:embed="rId6"/>
            <a:srcRect l="436" t="-8470" r="-436" b="8470"/>
            <a:stretch/>
          </p:blipFill>
          <p:spPr>
            <a:xfrm>
              <a:off x="8631342" y="5001151"/>
              <a:ext cx="872998" cy="584736"/>
            </a:xfrm>
            <a:prstGeom prst="rect">
              <a:avLst/>
            </a:prstGeom>
          </p:spPr>
        </p:pic>
      </p:grpSp>
      <p:sp>
        <p:nvSpPr>
          <p:cNvPr id="9" name="Rectangle 8"/>
          <p:cNvSpPr/>
          <p:nvPr/>
        </p:nvSpPr>
        <p:spPr>
          <a:xfrm>
            <a:off x="4709082" y="6254019"/>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9957838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Shared and Private Network Space</a:t>
            </a:r>
            <a:endParaRPr lang="en-US" sz="2800" dirty="0">
              <a:solidFill>
                <a:schemeClr val="accent1"/>
              </a:solidFill>
            </a:endParaRPr>
          </a:p>
        </p:txBody>
      </p:sp>
      <p:sp>
        <p:nvSpPr>
          <p:cNvPr id="3" name="Content Placeholder 2"/>
          <p:cNvSpPr>
            <a:spLocks noGrp="1"/>
          </p:cNvSpPr>
          <p:nvPr>
            <p:ph sz="quarter" idx="13"/>
          </p:nvPr>
        </p:nvSpPr>
        <p:spPr/>
        <p:txBody>
          <a:bodyPr>
            <a:normAutofit/>
          </a:bodyPr>
          <a:lstStyle/>
          <a:p>
            <a:endParaRPr lang="en-US" sz="2800" dirty="0" smtClean="0"/>
          </a:p>
          <a:p>
            <a:r>
              <a:rPr lang="en-US" sz="2400" dirty="0" smtClean="0"/>
              <a:t>Only accessible from the labs</a:t>
            </a:r>
          </a:p>
          <a:p>
            <a:r>
              <a:rPr lang="en-US" sz="2400" dirty="0" smtClean="0"/>
              <a:t>Temporary storage</a:t>
            </a:r>
          </a:p>
          <a:p>
            <a:r>
              <a:rPr lang="en-US" sz="2400" dirty="0" smtClean="0"/>
              <a:t> Frequent loss of files</a:t>
            </a:r>
            <a:endParaRPr lang="en-US" sz="2400" dirty="0"/>
          </a:p>
        </p:txBody>
      </p:sp>
      <p:pic>
        <p:nvPicPr>
          <p:cNvPr id="4" name="Picture 3"/>
          <p:cNvPicPr>
            <a:picLocks noChangeAspect="1"/>
          </p:cNvPicPr>
          <p:nvPr/>
        </p:nvPicPr>
        <p:blipFill>
          <a:blip r:embed="rId3"/>
          <a:stretch>
            <a:fillRect/>
          </a:stretch>
        </p:blipFill>
        <p:spPr>
          <a:xfrm>
            <a:off x="6389649" y="2375660"/>
            <a:ext cx="4735569" cy="2660788"/>
          </a:xfrm>
          <a:prstGeom prst="rect">
            <a:avLst/>
          </a:prstGeom>
        </p:spPr>
      </p:pic>
      <p:sp>
        <p:nvSpPr>
          <p:cNvPr id="5" name="Rectangle 4"/>
          <p:cNvSpPr/>
          <p:nvPr/>
        </p:nvSpPr>
        <p:spPr>
          <a:xfrm>
            <a:off x="4689204" y="6254019"/>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259069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accent1"/>
                </a:solidFill>
              </a:rPr>
              <a:t>Affordable Excellence Initiative</a:t>
            </a:r>
            <a:endParaRPr lang="en-US" sz="2800" dirty="0">
              <a:solidFill>
                <a:schemeClr val="accent1"/>
              </a:solidFill>
            </a:endParaRPr>
          </a:p>
        </p:txBody>
      </p:sp>
      <p:sp>
        <p:nvSpPr>
          <p:cNvPr id="3" name="Content Placeholder 2"/>
          <p:cNvSpPr>
            <a:spLocks noGrp="1"/>
          </p:cNvSpPr>
          <p:nvPr>
            <p:ph sz="quarter" idx="13"/>
          </p:nvPr>
        </p:nvSpPr>
        <p:spPr>
          <a:xfrm>
            <a:off x="1016000" y="2034513"/>
            <a:ext cx="5956300" cy="3420140"/>
          </a:xfrm>
        </p:spPr>
        <p:txBody>
          <a:bodyPr>
            <a:normAutofit/>
          </a:bodyPr>
          <a:lstStyle/>
          <a:p>
            <a:r>
              <a:rPr lang="en-US" sz="2400" dirty="0" smtClean="0"/>
              <a:t>Launched October 2012</a:t>
            </a:r>
          </a:p>
          <a:p>
            <a:r>
              <a:rPr lang="en-US" sz="2400" dirty="0" smtClean="0"/>
              <a:t>President Donald </a:t>
            </a:r>
            <a:r>
              <a:rPr lang="en-US" sz="2400" dirty="0" err="1" smtClean="0"/>
              <a:t>Farish’s</a:t>
            </a:r>
            <a:r>
              <a:rPr lang="en-US" sz="2400" dirty="0" smtClean="0"/>
              <a:t> charge: </a:t>
            </a:r>
          </a:p>
          <a:p>
            <a:pPr marL="0" indent="0">
              <a:buNone/>
            </a:pPr>
            <a:r>
              <a:rPr lang="en-US" sz="2400" i="1" dirty="0" smtClean="0"/>
              <a:t>     Seek excellence resourcefully, to allow high</a:t>
            </a:r>
          </a:p>
          <a:p>
            <a:pPr marL="0" indent="0">
              <a:buNone/>
            </a:pPr>
            <a:r>
              <a:rPr lang="en-US" sz="2400" i="1" dirty="0" smtClean="0"/>
              <a:t>     quality education to be accessible to many</a:t>
            </a:r>
            <a:endParaRPr lang="en-US" sz="2400" i="1" dirty="0"/>
          </a:p>
        </p:txBody>
      </p:sp>
      <p:pic>
        <p:nvPicPr>
          <p:cNvPr id="4" name="Picture 3"/>
          <p:cNvPicPr>
            <a:picLocks noChangeAspect="1"/>
          </p:cNvPicPr>
          <p:nvPr/>
        </p:nvPicPr>
        <p:blipFill>
          <a:blip r:embed="rId2"/>
          <a:stretch>
            <a:fillRect/>
          </a:stretch>
        </p:blipFill>
        <p:spPr>
          <a:xfrm>
            <a:off x="7126915" y="2193852"/>
            <a:ext cx="4381500" cy="2762250"/>
          </a:xfrm>
          <a:prstGeom prst="rect">
            <a:avLst/>
          </a:prstGeom>
        </p:spPr>
      </p:pic>
      <p:sp>
        <p:nvSpPr>
          <p:cNvPr id="5" name="Rectangle 4"/>
          <p:cNvSpPr/>
          <p:nvPr/>
        </p:nvSpPr>
        <p:spPr>
          <a:xfrm>
            <a:off x="4719021" y="6254019"/>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1745572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t>
            </a: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dirty="0">
                <a:solidFill>
                  <a:schemeClr val="accent1"/>
                </a:solidFill>
              </a:rPr>
              <a:t>Finding a Solution</a:t>
            </a:r>
            <a:r>
              <a:rPr lang="en-US" dirty="0"/>
              <a:t/>
            </a:r>
            <a:br>
              <a:rPr lang="en-US" dirty="0"/>
            </a:br>
            <a:endParaRPr lang="en-US" sz="3600" i="1" dirty="0"/>
          </a:p>
        </p:txBody>
      </p:sp>
      <p:sp>
        <p:nvSpPr>
          <p:cNvPr id="2" name="Content Placeholder 1"/>
          <p:cNvSpPr>
            <a:spLocks noGrp="1"/>
          </p:cNvSpPr>
          <p:nvPr>
            <p:ph sz="quarter" idx="13"/>
          </p:nvPr>
        </p:nvSpPr>
        <p:spPr>
          <a:xfrm>
            <a:off x="1016000" y="1728439"/>
            <a:ext cx="10363200" cy="4215161"/>
          </a:xfrm>
        </p:spPr>
        <p:txBody>
          <a:bodyPr/>
          <a:lstStyle/>
          <a:p>
            <a:pPr marL="0" indent="0">
              <a:buNone/>
            </a:pPr>
            <a:r>
              <a:rPr lang="en-US" sz="2800" dirty="0" smtClean="0"/>
              <a:t>Our Goals: </a:t>
            </a:r>
          </a:p>
          <a:p>
            <a:pPr marL="0" indent="0">
              <a:buNone/>
            </a:pPr>
            <a:r>
              <a:rPr lang="en-US" sz="2800" i="1" dirty="0" smtClean="0"/>
              <a:t>Allow a diverse computing environment. Transform Architecture </a:t>
            </a:r>
            <a:r>
              <a:rPr lang="en-US" sz="2800" i="1" dirty="0"/>
              <a:t>studio culture </a:t>
            </a:r>
            <a:r>
              <a:rPr lang="en-US" sz="2800" i="1" dirty="0" smtClean="0"/>
              <a:t>through by providing professional quality in a liberal arts university</a:t>
            </a:r>
          </a:p>
          <a:p>
            <a:pPr marL="0" indent="0">
              <a:buNone/>
            </a:pPr>
            <a:endParaRPr lang="en-US" sz="1600" i="1" dirty="0" smtClean="0"/>
          </a:p>
          <a:p>
            <a:r>
              <a:rPr lang="en-US" sz="2400" dirty="0" smtClean="0"/>
              <a:t>All students have access at each workspace to highest quality computing capacity and software</a:t>
            </a:r>
          </a:p>
          <a:p>
            <a:r>
              <a:rPr lang="en-US" sz="2400" dirty="0" smtClean="0"/>
              <a:t>Computing is one tool among many for individual and collaborative work</a:t>
            </a:r>
            <a:endParaRPr lang="en-US" sz="2400" dirty="0"/>
          </a:p>
        </p:txBody>
      </p:sp>
      <p:sp>
        <p:nvSpPr>
          <p:cNvPr id="5" name="Rectangle 4"/>
          <p:cNvSpPr/>
          <p:nvPr/>
        </p:nvSpPr>
        <p:spPr>
          <a:xfrm>
            <a:off x="4689204" y="6224202"/>
            <a:ext cx="2813591" cy="369332"/>
          </a:xfrm>
          <a:prstGeom prst="rect">
            <a:avLst/>
          </a:prstGeom>
        </p:spPr>
        <p:txBody>
          <a:bodyPr wrap="none">
            <a:spAutoFit/>
          </a:bodyPr>
          <a:lstStyle/>
          <a:p>
            <a:r>
              <a:rPr lang="en-US" dirty="0">
                <a:solidFill>
                  <a:schemeClr val="accent1"/>
                </a:solidFill>
              </a:rPr>
              <a:t>Roger Williams University</a:t>
            </a:r>
          </a:p>
        </p:txBody>
      </p:sp>
    </p:spTree>
    <p:extLst>
      <p:ext uri="{BB962C8B-B14F-4D97-AF65-F5344CB8AC3E}">
        <p14:creationId xmlns:p14="http://schemas.microsoft.com/office/powerpoint/2010/main" val="81179774"/>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4291</TotalTime>
  <Words>1079</Words>
  <Application>Microsoft Office PowerPoint</Application>
  <PresentationFormat>Widescreen</PresentationFormat>
  <Paragraphs>171</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Bradley Hand ITC</vt:lpstr>
      <vt:lpstr>Calibri</vt:lpstr>
      <vt:lpstr>Horizon</vt:lpstr>
      <vt:lpstr>Transforming Design Studio with VDI</vt:lpstr>
      <vt:lpstr>About Roger Williams University</vt:lpstr>
      <vt:lpstr>2012:  The Dilemma</vt:lpstr>
      <vt:lpstr>Inadequate  equipment  </vt:lpstr>
      <vt:lpstr>Inflexible Lab Imaging</vt:lpstr>
      <vt:lpstr>Student And Faculty Software Access</vt:lpstr>
      <vt:lpstr>Shared and Private Network Space</vt:lpstr>
      <vt:lpstr>Affordable Excellence Initiative</vt:lpstr>
      <vt:lpstr>     Finding a Solution </vt:lpstr>
      <vt:lpstr>What were other Universities doing?</vt:lpstr>
      <vt:lpstr>So what was the profession doing?</vt:lpstr>
      <vt:lpstr>Forensics, Advanced Networking and Security (FANS) VDI - Spring 2012</vt:lpstr>
      <vt:lpstr>SAAHP/FANS Pilot – Fall 2012 / Spring 2013   </vt:lpstr>
      <vt:lpstr>Phase 2 – Fall 2013 – RCloud is Born  </vt:lpstr>
      <vt:lpstr>Phase 2 – Switch Hardware/Software</vt:lpstr>
      <vt:lpstr>Fall 2013: Samsung Design Studio  </vt:lpstr>
      <vt:lpstr>Transforming Learning Spaces--SAAHP </vt:lpstr>
      <vt:lpstr>Transforming Learning Spaces--SAAHP  </vt:lpstr>
      <vt:lpstr>Transforming Learning Spaces - SCS</vt:lpstr>
      <vt:lpstr>Transforming Learning Spaces  Increased Collaboration  /  Learning Together</vt:lpstr>
      <vt:lpstr>Transformation of Learning using Samsung Displays and Cloud Technology Video</vt:lpstr>
      <vt:lpstr>Transforming Learning Spaces Showcasing Student Work and Events</vt:lpstr>
      <vt:lpstr>Next Steps/Challenges</vt:lpstr>
      <vt:lpstr>University Goals: 2014-2016</vt:lpstr>
      <vt:lpstr>University Goals: 2014-2016</vt:lpstr>
      <vt:lpstr>RWU Contacts</vt:lpstr>
      <vt:lpstr>Transforming Design Studio with VDI</vt:lpstr>
    </vt:vector>
  </TitlesOfParts>
  <Company>Roger Williams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Design Studio with VDI</dc:title>
  <dc:subject>NC14</dc:subject>
  <dc:creator>Linda Beith</dc:creator>
  <cp:keywords>VDI</cp:keywords>
  <cp:lastModifiedBy>Beith, Linda</cp:lastModifiedBy>
  <cp:revision>136</cp:revision>
  <cp:lastPrinted>2014-03-24T11:58:57Z</cp:lastPrinted>
  <dcterms:created xsi:type="dcterms:W3CDTF">2013-10-24T14:59:20Z</dcterms:created>
  <dcterms:modified xsi:type="dcterms:W3CDTF">2014-03-31T19:10:12Z</dcterms:modified>
</cp:coreProperties>
</file>