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305" r:id="rId12"/>
    <p:sldId id="267" r:id="rId13"/>
    <p:sldId id="268" r:id="rId14"/>
    <p:sldId id="308" r:id="rId15"/>
    <p:sldId id="30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Nichols" initials="" lastIdx="1" clrIdx="0"/>
  <p:cmAuthor id="1" name="Sarah Krongard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8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Something odd appears to be happening here...</p:text>
  </p:cm>
  <p:cm authorId="1" idx="1">
    <p:pos x="6000" y="100"/>
    <p:text>It works in presenter mode... The texts fades in and then out, and it is replaced with new text.  Does it work for you when you present it?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264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de.athabascau.ca/coi_site/documents/Anderson_Rourke_Garrison_Archer_Teaching_Presence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de.athabascau.ca/coi_site/documents/Anderson_Rourke_Garrison_Archer_Teaching_Presence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de.athabascau.ca/coi_site/documents/Anderson_Rourke_Garrison_Archer_Teaching_Presence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de.athabascau.ca/coi_site/documents/Anderson_Rourke_Garrison_Archer_Teaching_Presence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de.athabascau.ca/coi_site/documents/Garrison_Anderson_Archer_CogPres_Final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de.athabascau.ca/coi_site/documents/Garrison_Anderson_Archer_CogPres_Final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http://cde.athabascau.ca/coi_site/documents/Anderson_Rourke_Garrison_Archer_Teaching_Presence.pdf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http://cde.athabascau.ca/coi_site/documents/Anderson_Rourke_Garrison_Archer_Teaching_Presence.pdf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http://cde.athabascau.ca/coi_site/documents/Anderson_Rourke_Garrison_Archer_Teaching_Presence.pdf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http://cde.athabascau.ca/coi_site/documents/Anderson_Rourke_Garrison_Archer_Teaching_Presence.pdf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http://cde.athabascau.ca/coi_site/documents/Garrison_Anderson_Archer_CogPres_Final.pdf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http://cde.athabascau.ca/coi_site/documents/Garrison_Anderson_Archer_CogPres_Final.pdf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(John END)</a:t>
            </a:r>
          </a:p>
          <a:p>
            <a:endParaRPr lang="en"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pPr lvl="0" rtl="0">
              <a:buNone/>
            </a:pPr>
            <a:r>
              <a:rPr lang="en"/>
              <a:t>*how it is scaffolded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 Areas Encapsulate the conditions/supports</a:t>
            </a:r>
          </a:p>
          <a:p>
            <a:endParaRPr lang="en">
              <a:solidFill>
                <a:schemeClr val="dk1"/>
              </a:solidFill>
            </a:endParaRPr>
          </a:p>
          <a:p>
            <a:pPr lvl="0" rtl="0">
              <a:buNone/>
            </a:pPr>
            <a:r>
              <a:rPr lang="en" b="1"/>
              <a:t>Guide process and product </a:t>
            </a:r>
            <a:r>
              <a:rPr lang="en"/>
              <a:t>(includes feedback and other supports- rubrics, setting expectations - group process, peer feedba</a:t>
            </a:r>
            <a:r>
              <a:rPr lang="en" sz="1200"/>
              <a:t>ck.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on project plan (instructor), presentation (students and instructor)</a:t>
            </a:r>
          </a:p>
          <a:p>
            <a:pPr lvl="0" rtl="0">
              <a:buNone/>
            </a:pPr>
            <a:r>
              <a:rPr lang="en" b="1"/>
              <a:t>Make learning visible</a:t>
            </a:r>
            <a:r>
              <a:rPr lang="en"/>
              <a:t> -transparency of knowledge- building process (wiki), product shared, support for metacognition- how students should approach learning made explicit by instructor.</a:t>
            </a:r>
          </a:p>
          <a:p>
            <a:endParaRPr lang="en"/>
          </a:p>
          <a:p>
            <a:pPr lvl="0" rtl="0">
              <a:buNone/>
            </a:pPr>
            <a:r>
              <a:rPr lang="en" b="1"/>
              <a:t>Synthesis</a:t>
            </a:r>
            <a:r>
              <a:rPr lang="en" b="1" u="sng"/>
              <a:t> -</a:t>
            </a:r>
            <a:r>
              <a:rPr lang="en" b="1"/>
              <a:t> </a:t>
            </a:r>
            <a:r>
              <a:rPr lang="en"/>
              <a:t>Guides students to make connections - rubric criteria rewards “building on and synthesizing ideas of others”, and communications from instructor in feedback highlight these behaviors. Assessment rewards this -collaborative slides</a:t>
            </a:r>
          </a:p>
          <a:p>
            <a:endParaRPr lang="en"/>
          </a:p>
          <a:p>
            <a:endParaRPr lang="e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400">
                <a:solidFill>
                  <a:schemeClr val="dk1"/>
                </a:solidFill>
              </a:rPr>
              <a:t>
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200">
                <a:solidFill>
                  <a:schemeClr val="dk1"/>
                </a:solidFill>
              </a:rPr>
              <a:t>
</a:t>
            </a:r>
          </a:p>
          <a:p>
            <a:endParaRPr lang="en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sz="1200">
                <a:solidFill>
                  <a:schemeClr val="dk1"/>
                </a:solidFill>
              </a:rPr>
              <a:t>
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. 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witter.com/search?q=ecomp6012&amp;src=typd&amp;f=realtime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inyurl.com/coinercom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inyurl.com/coinercomp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nercompcoi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hyperlink" Target="mailto:krongard@lesley.edu" TargetMode="External"/><Relationship Id="rId4" Type="http://schemas.openxmlformats.org/officeDocument/2006/relationships/hyperlink" Target="mailto:jmccormi@lesley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-333020" y="1570750"/>
            <a:ext cx="7741453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Designing for Engagement</a:t>
            </a:r>
          </a:p>
        </p:txBody>
      </p:sp>
      <p:sp>
        <p:nvSpPr>
          <p:cNvPr id="25" name="Shape 25"/>
          <p:cNvSpPr/>
          <p:nvPr/>
        </p:nvSpPr>
        <p:spPr>
          <a:xfrm>
            <a:off x="0" y="27854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/>
          <p:nvPr/>
        </p:nvSpPr>
        <p:spPr>
          <a:xfrm>
            <a:off x="15150" y="2872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of Inquiry in Practice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89375" y="4209075"/>
            <a:ext cx="7106700" cy="71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McCormick | Senior Instructional Designer | @JohnLearnDesign</a:t>
            </a:r>
          </a:p>
          <a:p>
            <a:pPr lvl="0" rtl="0"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 Krongard | Instructional Designer | @sk7790</a:t>
            </a:r>
          </a:p>
          <a:p>
            <a:pPr lvl="0" rtl="0"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NERCOMP Annual Conference 2014</a:t>
            </a:r>
          </a:p>
          <a:p>
            <a:endParaRPr lang="en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Shape 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0987" y="56325"/>
            <a:ext cx="21431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Presence</a:t>
            </a:r>
          </a:p>
        </p:txBody>
      </p:sp>
      <p:grpSp>
        <p:nvGrpSpPr>
          <p:cNvPr id="126" name="Shape 126"/>
          <p:cNvGrpSpPr/>
          <p:nvPr/>
        </p:nvGrpSpPr>
        <p:grpSpPr>
          <a:xfrm>
            <a:off x="421600" y="1488650"/>
            <a:ext cx="5334149" cy="3000000"/>
            <a:chOff x="421600" y="1488650"/>
            <a:chExt cx="5334149" cy="3000000"/>
          </a:xfrm>
        </p:grpSpPr>
        <p:sp>
          <p:nvSpPr>
            <p:cNvPr id="127" name="Shape 127"/>
            <p:cNvSpPr txBox="1"/>
            <p:nvPr/>
          </p:nvSpPr>
          <p:spPr>
            <a:xfrm>
              <a:off x="474250" y="1488650"/>
              <a:ext cx="5281499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Interpersonal Communication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21600" y="2249588"/>
              <a:ext cx="176400" cy="1764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7"/>
          <p:cNvSpPr txBox="1"/>
          <p:nvPr/>
        </p:nvSpPr>
        <p:spPr>
          <a:xfrm>
            <a:off x="474250" y="1935154"/>
            <a:ext cx="52814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Communication</a:t>
            </a:r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3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28"/>
          <p:cNvSpPr/>
          <p:nvPr/>
        </p:nvSpPr>
        <p:spPr>
          <a:xfrm>
            <a:off x="421600" y="2709460"/>
            <a:ext cx="176400" cy="1764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Shape 127"/>
          <p:cNvSpPr txBox="1"/>
          <p:nvPr/>
        </p:nvSpPr>
        <p:spPr>
          <a:xfrm>
            <a:off x="479602" y="2402944"/>
            <a:ext cx="52814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8869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Presence</a:t>
            </a:r>
          </a:p>
        </p:txBody>
      </p:sp>
      <p:grpSp>
        <p:nvGrpSpPr>
          <p:cNvPr id="126" name="Shape 126"/>
          <p:cNvGrpSpPr/>
          <p:nvPr/>
        </p:nvGrpSpPr>
        <p:grpSpPr>
          <a:xfrm>
            <a:off x="421600" y="1488650"/>
            <a:ext cx="5334149" cy="3000000"/>
            <a:chOff x="421600" y="1488650"/>
            <a:chExt cx="5334149" cy="3000000"/>
          </a:xfrm>
        </p:grpSpPr>
        <p:sp>
          <p:nvSpPr>
            <p:cNvPr id="127" name="Shape 127"/>
            <p:cNvSpPr txBox="1"/>
            <p:nvPr/>
          </p:nvSpPr>
          <p:spPr>
            <a:xfrm>
              <a:off x="474250" y="1488650"/>
              <a:ext cx="5281499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Interpersonal Communication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21600" y="2249588"/>
              <a:ext cx="176400" cy="1764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7"/>
          <p:cNvSpPr txBox="1"/>
          <p:nvPr/>
        </p:nvSpPr>
        <p:spPr>
          <a:xfrm>
            <a:off x="474250" y="1935154"/>
            <a:ext cx="52814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Communication</a:t>
            </a:r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3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28"/>
          <p:cNvSpPr/>
          <p:nvPr/>
        </p:nvSpPr>
        <p:spPr>
          <a:xfrm>
            <a:off x="421600" y="2709460"/>
            <a:ext cx="176400" cy="1764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Shape 127"/>
          <p:cNvSpPr txBox="1"/>
          <p:nvPr/>
        </p:nvSpPr>
        <p:spPr>
          <a:xfrm>
            <a:off x="479602" y="2402944"/>
            <a:ext cx="52814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Cohesive </a:t>
            </a:r>
            <a:r>
              <a:rPr lang="en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28"/>
          <p:cNvSpPr/>
          <p:nvPr/>
        </p:nvSpPr>
        <p:spPr>
          <a:xfrm>
            <a:off x="426952" y="3163964"/>
            <a:ext cx="176400" cy="1764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6288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Teaching Presence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4658175" y="1886075"/>
            <a:ext cx="3394199" cy="1860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and </a:t>
            </a:r>
            <a:br>
              <a:rPr lang="e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Facilitation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67825" y="1600075"/>
            <a:ext cx="31242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Teaching Presence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587075" y="1488650"/>
            <a:ext cx="3792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Organization / Design</a:t>
            </a:r>
          </a:p>
          <a:p>
            <a:pPr lvl="0" rtl="0"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en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494325" y="2249559"/>
            <a:ext cx="176400" cy="176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Teaching Presence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4325" y="1488650"/>
            <a:ext cx="3884750" cy="3000000"/>
            <a:chOff x="3494325" y="1488650"/>
            <a:chExt cx="3884750" cy="3000000"/>
          </a:xfrm>
        </p:grpSpPr>
        <p:sp>
          <p:nvSpPr>
            <p:cNvPr id="166" name="Shape 166"/>
            <p:cNvSpPr txBox="1"/>
            <p:nvPr/>
          </p:nvSpPr>
          <p:spPr>
            <a:xfrm>
              <a:off x="3587075" y="1488650"/>
              <a:ext cx="3792000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Organization / Design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3494325" y="2249559"/>
              <a:ext cx="176400" cy="1764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3494325" y="1935154"/>
            <a:ext cx="3884750" cy="3000000"/>
            <a:chOff x="3494325" y="1502018"/>
            <a:chExt cx="3884750" cy="3000000"/>
          </a:xfrm>
        </p:grpSpPr>
        <p:sp>
          <p:nvSpPr>
            <p:cNvPr id="10" name="Shape 166"/>
            <p:cNvSpPr txBox="1"/>
            <p:nvPr/>
          </p:nvSpPr>
          <p:spPr>
            <a:xfrm>
              <a:off x="3587075" y="1502018"/>
              <a:ext cx="3792000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Facilitation</a:t>
              </a:r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67"/>
            <p:cNvSpPr/>
            <p:nvPr/>
          </p:nvSpPr>
          <p:spPr>
            <a:xfrm>
              <a:off x="3494325" y="2262927"/>
              <a:ext cx="176400" cy="1764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Shape 166"/>
          <p:cNvSpPr txBox="1"/>
          <p:nvPr/>
        </p:nvSpPr>
        <p:spPr>
          <a:xfrm>
            <a:off x="3605795" y="2395018"/>
            <a:ext cx="3792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4663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Teaching Presence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4325" y="1488650"/>
            <a:ext cx="3884750" cy="3000000"/>
            <a:chOff x="3494325" y="1488650"/>
            <a:chExt cx="3884750" cy="3000000"/>
          </a:xfrm>
        </p:grpSpPr>
        <p:sp>
          <p:nvSpPr>
            <p:cNvPr id="166" name="Shape 166"/>
            <p:cNvSpPr txBox="1"/>
            <p:nvPr/>
          </p:nvSpPr>
          <p:spPr>
            <a:xfrm>
              <a:off x="3587075" y="1488650"/>
              <a:ext cx="3792000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Organization / Design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3494325" y="2249559"/>
              <a:ext cx="176400" cy="1764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3494325" y="1935154"/>
            <a:ext cx="3884750" cy="3000000"/>
            <a:chOff x="3494325" y="1502018"/>
            <a:chExt cx="3884750" cy="3000000"/>
          </a:xfrm>
        </p:grpSpPr>
        <p:sp>
          <p:nvSpPr>
            <p:cNvPr id="10" name="Shape 166"/>
            <p:cNvSpPr txBox="1"/>
            <p:nvPr/>
          </p:nvSpPr>
          <p:spPr>
            <a:xfrm>
              <a:off x="3587075" y="1502018"/>
              <a:ext cx="3792000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Facilitation</a:t>
              </a:r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67"/>
            <p:cNvSpPr/>
            <p:nvPr/>
          </p:nvSpPr>
          <p:spPr>
            <a:xfrm>
              <a:off x="3494325" y="2262927"/>
              <a:ext cx="176400" cy="1764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Shape 166"/>
          <p:cNvSpPr txBox="1"/>
          <p:nvPr/>
        </p:nvSpPr>
        <p:spPr>
          <a:xfrm>
            <a:off x="3605795" y="2395018"/>
            <a:ext cx="3792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Instruction</a:t>
            </a:r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67"/>
          <p:cNvSpPr/>
          <p:nvPr/>
        </p:nvSpPr>
        <p:spPr>
          <a:xfrm>
            <a:off x="3513045" y="3155927"/>
            <a:ext cx="176400" cy="176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0257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Cognitive Presence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3900" y="1438325"/>
            <a:ext cx="3394149" cy="36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4277175" y="1886075"/>
            <a:ext cx="3394199" cy="1860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Connections and Meaning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Cognitive Presence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42850" y="4345800"/>
            <a:ext cx="13503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Practical Inquiry Cycle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874050" y="1355875"/>
            <a:ext cx="4527074" cy="378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482675" y="1035300"/>
            <a:ext cx="3227999" cy="1161300"/>
          </a:xfrm>
          <a:prstGeom prst="rect">
            <a:avLst/>
          </a:prstGeom>
          <a:solidFill>
            <a:srgbClr val="6AA84F"/>
          </a:solidFill>
          <a:ln w="9525" cap="flat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Examples of Learning Activities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5150745" y="327947"/>
            <a:ext cx="4180360" cy="3795524"/>
            <a:chOff x="5150925" y="327950"/>
            <a:chExt cx="3993084" cy="3489174"/>
          </a:xfrm>
        </p:grpSpPr>
        <p:pic>
          <p:nvPicPr>
            <p:cNvPr id="214" name="Shape 214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5150925" y="564375"/>
              <a:ext cx="3993084" cy="3252749"/>
            </a:xfrm>
            <a:prstGeom prst="rect">
              <a:avLst/>
            </a:prstGeom>
          </p:spPr>
        </p:pic>
        <p:sp>
          <p:nvSpPr>
            <p:cNvPr id="215" name="Shape 215"/>
            <p:cNvSpPr txBox="1"/>
            <p:nvPr/>
          </p:nvSpPr>
          <p:spPr>
            <a:xfrm>
              <a:off x="5903028" y="327950"/>
              <a:ext cx="2830499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buNone/>
              </a:pPr>
              <a:r>
                <a:rPr lang="en" sz="3000" b="1">
                  <a:latin typeface="Calibri"/>
                  <a:ea typeface="Calibri"/>
                  <a:cs typeface="Calibri"/>
                  <a:sym typeface="Calibri"/>
                </a:rPr>
                <a:t>COI: 3 Presences</a:t>
              </a:r>
            </a:p>
          </p:txBody>
        </p:sp>
      </p:grpSp>
      <p:sp>
        <p:nvSpPr>
          <p:cNvPr id="216" name="Shape 216"/>
          <p:cNvSpPr txBox="1"/>
          <p:nvPr/>
        </p:nvSpPr>
        <p:spPr>
          <a:xfrm rot="-335508">
            <a:off x="226345" y="3011455"/>
            <a:ext cx="6508572" cy="12367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How do examples illustrate presences?</a:t>
            </a:r>
          </a:p>
          <a:p>
            <a:pPr lvl="0" rtl="0"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conditions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support presences?</a:t>
            </a:r>
          </a:p>
          <a:p>
            <a:pPr lvl="0"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evidence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of presences?</a:t>
            </a:r>
          </a:p>
        </p:txBody>
      </p:sp>
      <p:cxnSp>
        <p:nvCxnSpPr>
          <p:cNvPr id="217" name="Shape 217"/>
          <p:cNvCxnSpPr>
            <a:stCxn id="218" idx="0"/>
            <a:endCxn id="218" idx="0"/>
          </p:cNvCxnSpPr>
          <p:nvPr/>
        </p:nvCxnSpPr>
        <p:spPr>
          <a:xfrm rot="10800000" flipH="1">
            <a:off x="3982075" y="1668675"/>
            <a:ext cx="1674299" cy="30299"/>
          </a:xfrm>
          <a:prstGeom prst="straightConnector1">
            <a:avLst/>
          </a:prstGeom>
          <a:noFill/>
          <a:ln w="76200" cap="flat">
            <a:solidFill>
              <a:srgbClr val="1155CC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19" name="Shape 219"/>
          <p:cNvSpPr/>
          <p:nvPr/>
        </p:nvSpPr>
        <p:spPr>
          <a:xfrm rot="2881331">
            <a:off x="7541378" y="-1134599"/>
            <a:ext cx="1766334" cy="3816198"/>
          </a:xfrm>
          <a:prstGeom prst="can">
            <a:avLst>
              <a:gd name="adj" fmla="val 37998"/>
            </a:avLst>
          </a:prstGeom>
          <a:solidFill>
            <a:srgbClr val="FFFF00">
              <a:alpha val="39230"/>
            </a:srgbClr>
          </a:solidFill>
          <a:ln w="19050" cap="flat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0" name="Shape 220"/>
          <p:cNvSpPr/>
          <p:nvPr/>
        </p:nvSpPr>
        <p:spPr>
          <a:xfrm rot="2881331">
            <a:off x="8064141" y="353057"/>
            <a:ext cx="1766334" cy="3482529"/>
          </a:xfrm>
          <a:prstGeom prst="can">
            <a:avLst>
              <a:gd name="adj" fmla="val 37998"/>
            </a:avLst>
          </a:prstGeom>
          <a:solidFill>
            <a:srgbClr val="FFFF00">
              <a:alpha val="39230"/>
            </a:srgbClr>
          </a:solidFill>
          <a:ln w="19050" cap="flat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 rot="2881331">
            <a:off x="7353283" y="-1249706"/>
            <a:ext cx="1766334" cy="5665663"/>
          </a:xfrm>
          <a:prstGeom prst="can">
            <a:avLst>
              <a:gd name="adj" fmla="val 37998"/>
            </a:avLst>
          </a:prstGeom>
          <a:solidFill>
            <a:srgbClr val="FFFF00">
              <a:alpha val="39230"/>
            </a:srgbClr>
          </a:solidFill>
          <a:ln w="19050" cap="flat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608100" y="3111525"/>
            <a:ext cx="4698300" cy="60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272300" y="1488275"/>
            <a:ext cx="5213600" cy="990599"/>
            <a:chOff x="272300" y="1793075"/>
            <a:chExt cx="5213600" cy="990599"/>
          </a:xfrm>
        </p:grpSpPr>
        <p:sp>
          <p:nvSpPr>
            <p:cNvPr id="231" name="Shape 231"/>
            <p:cNvSpPr txBox="1"/>
            <p:nvPr/>
          </p:nvSpPr>
          <p:spPr>
            <a:xfrm>
              <a:off x="489400" y="1793075"/>
              <a:ext cx="4996500" cy="990599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8-week fully online course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272300" y="2206725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272300" y="2332850"/>
            <a:ext cx="4915400" cy="602099"/>
            <a:chOff x="272300" y="2332850"/>
            <a:chExt cx="4915400" cy="602099"/>
          </a:xfrm>
        </p:grpSpPr>
        <p:sp>
          <p:nvSpPr>
            <p:cNvPr id="234" name="Shape 234"/>
            <p:cNvSpPr txBox="1"/>
            <p:nvPr/>
          </p:nvSpPr>
          <p:spPr>
            <a:xfrm>
              <a:off x="489400" y="2332850"/>
              <a:ext cx="4698300" cy="602099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Graduate, ed tech program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272300" y="2587725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6" name="Shape 236"/>
          <p:cNvGrpSpPr/>
          <p:nvPr/>
        </p:nvGrpSpPr>
        <p:grpSpPr>
          <a:xfrm>
            <a:off x="272300" y="2942450"/>
            <a:ext cx="4915400" cy="602099"/>
            <a:chOff x="272300" y="2942450"/>
            <a:chExt cx="4915400" cy="602099"/>
          </a:xfrm>
        </p:grpSpPr>
        <p:sp>
          <p:nvSpPr>
            <p:cNvPr id="237" name="Shape 237"/>
            <p:cNvSpPr/>
            <p:nvPr/>
          </p:nvSpPr>
          <p:spPr>
            <a:xfrm>
              <a:off x="272300" y="3222900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489400" y="2942450"/>
              <a:ext cx="4698300" cy="602099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Integration of social media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6967125" y="2065625"/>
            <a:ext cx="1804499" cy="1424399"/>
          </a:xfrm>
          <a:prstGeom prst="rect">
            <a:avLst/>
          </a:prstGeom>
          <a:solidFill>
            <a:srgbClr val="B6D7A8"/>
          </a:solidFill>
          <a:ln w="9525" cap="flat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5256900" y="2065625"/>
            <a:ext cx="1710300" cy="1424399"/>
          </a:xfrm>
          <a:prstGeom prst="rect">
            <a:avLst/>
          </a:prstGeom>
          <a:solidFill>
            <a:srgbClr val="B6D7A8"/>
          </a:solidFill>
          <a:ln w="9525" cap="flat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3598126" y="2065625"/>
            <a:ext cx="1804499" cy="1424399"/>
          </a:xfrm>
          <a:prstGeom prst="rect">
            <a:avLst/>
          </a:prstGeom>
          <a:solidFill>
            <a:srgbClr val="B6D7A8"/>
          </a:solidFill>
          <a:ln w="9525" cap="flat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0987" y="563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318625" y="2065625"/>
            <a:ext cx="1804499" cy="1424399"/>
          </a:xfrm>
          <a:prstGeom prst="rect">
            <a:avLst/>
          </a:prstGeom>
          <a:solidFill>
            <a:srgbClr val="B6D7A8"/>
          </a:solidFill>
          <a:ln w="9525" cap="flat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2123175" y="2065625"/>
            <a:ext cx="1571699" cy="1424399"/>
          </a:xfrm>
          <a:prstGeom prst="rect">
            <a:avLst/>
          </a:prstGeom>
          <a:solidFill>
            <a:srgbClr val="B6D7A8"/>
          </a:solidFill>
          <a:ln w="9525" cap="flat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266522" y="1784575"/>
            <a:ext cx="8539664" cy="1932299"/>
            <a:chOff x="56760" y="1585950"/>
            <a:chExt cx="8539664" cy="1932299"/>
          </a:xfrm>
        </p:grpSpPr>
        <p:sp>
          <p:nvSpPr>
            <p:cNvPr id="40" name="Shape 40"/>
            <p:cNvSpPr txBox="1"/>
            <p:nvPr/>
          </p:nvSpPr>
          <p:spPr>
            <a:xfrm>
              <a:off x="56760" y="2127825"/>
              <a:ext cx="1770299" cy="1093199"/>
            </a:xfrm>
            <a:prstGeom prst="rect">
              <a:avLst/>
            </a:prstGeom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buNone/>
              </a:pPr>
              <a:r>
                <a:rPr lang="en" sz="1800" b="1">
                  <a:latin typeface="Trebuchet MS"/>
                  <a:ea typeface="Trebuchet MS"/>
                  <a:cs typeface="Trebuchet MS"/>
                  <a:sym typeface="Trebuchet MS"/>
                </a:rPr>
                <a:t>Conditions to Support Deep Learning</a:t>
              </a:r>
            </a:p>
          </p:txBody>
        </p:sp>
        <p:sp>
          <p:nvSpPr>
            <p:cNvPr id="41" name="Shape 41"/>
            <p:cNvSpPr txBox="1"/>
            <p:nvPr/>
          </p:nvSpPr>
          <p:spPr>
            <a:xfrm>
              <a:off x="2010487" y="2350325"/>
              <a:ext cx="1436699" cy="658500"/>
            </a:xfrm>
            <a:prstGeom prst="rect">
              <a:avLst/>
            </a:prstGeom>
            <a:noFill/>
            <a:ln w="9525" cap="flat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 b="1">
                  <a:latin typeface="Trebuchet MS"/>
                  <a:ea typeface="Trebuchet MS"/>
                  <a:cs typeface="Trebuchet MS"/>
                  <a:sym typeface="Trebuchet MS"/>
                </a:rPr>
                <a:t>Challenges</a:t>
              </a:r>
            </a:p>
          </p:txBody>
        </p:sp>
        <p:sp>
          <p:nvSpPr>
            <p:cNvPr id="42" name="Shape 42"/>
            <p:cNvSpPr txBox="1"/>
            <p:nvPr/>
          </p:nvSpPr>
          <p:spPr>
            <a:xfrm>
              <a:off x="3523462" y="2227650"/>
              <a:ext cx="1770299" cy="546599"/>
            </a:xfrm>
            <a:prstGeom prst="rect">
              <a:avLst/>
            </a:prstGeom>
            <a:noFill/>
            <a:ln w="9525" cap="flat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 b="1">
                  <a:latin typeface="Trebuchet MS"/>
                  <a:ea typeface="Trebuchet MS"/>
                  <a:cs typeface="Trebuchet MS"/>
                  <a:sym typeface="Trebuchet MS"/>
                </a:rPr>
                <a:t>Community </a:t>
              </a:r>
            </a:p>
            <a:p>
              <a:pPr lvl="0" algn="ctr" rtl="0">
                <a:buNone/>
              </a:pPr>
              <a:r>
                <a:rPr lang="en" sz="1800" b="1">
                  <a:latin typeface="Trebuchet MS"/>
                  <a:ea typeface="Trebuchet MS"/>
                  <a:cs typeface="Trebuchet MS"/>
                  <a:sym typeface="Trebuchet MS"/>
                </a:rPr>
                <a:t>of Inquiry</a:t>
              </a:r>
            </a:p>
          </p:txBody>
        </p:sp>
        <p:sp>
          <p:nvSpPr>
            <p:cNvPr id="43" name="Shape 43"/>
            <p:cNvSpPr txBox="1"/>
            <p:nvPr/>
          </p:nvSpPr>
          <p:spPr>
            <a:xfrm>
              <a:off x="5388687" y="2348700"/>
              <a:ext cx="1292399" cy="456900"/>
            </a:xfrm>
            <a:prstGeom prst="rect">
              <a:avLst/>
            </a:prstGeom>
            <a:noFill/>
            <a:ln w="9525" cap="flat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 b="1">
                  <a:latin typeface="Trebuchet MS"/>
                  <a:ea typeface="Trebuchet MS"/>
                  <a:cs typeface="Trebuchet MS"/>
                  <a:sym typeface="Trebuchet MS"/>
                </a:rPr>
                <a:t>In Action</a:t>
              </a: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</a:p>
          </p:txBody>
        </p:sp>
        <p:sp>
          <p:nvSpPr>
            <p:cNvPr id="44" name="Shape 44"/>
            <p:cNvSpPr txBox="1"/>
            <p:nvPr/>
          </p:nvSpPr>
          <p:spPr>
            <a:xfrm>
              <a:off x="6893925" y="2144122"/>
              <a:ext cx="1702499" cy="5612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 b="1">
                  <a:latin typeface="Trebuchet MS"/>
                  <a:ea typeface="Trebuchet MS"/>
                  <a:cs typeface="Trebuchet MS"/>
                  <a:sym typeface="Trebuchet MS"/>
                </a:rPr>
                <a:t>Personal </a:t>
              </a:r>
            </a:p>
            <a:p>
              <a:pPr lvl="0" algn="ctr" rtl="0">
                <a:buNone/>
              </a:pPr>
              <a:r>
                <a:rPr lang="en" sz="1800" b="1">
                  <a:latin typeface="Trebuchet MS"/>
                  <a:ea typeface="Trebuchet MS"/>
                  <a:cs typeface="Trebuchet MS"/>
                  <a:sym typeface="Trebuchet MS"/>
                </a:rPr>
                <a:t>Application</a:t>
              </a: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  </a:t>
              </a:r>
            </a:p>
          </p:txBody>
        </p:sp>
        <p:sp>
          <p:nvSpPr>
            <p:cNvPr id="45" name="Shape 45"/>
            <p:cNvSpPr/>
            <p:nvPr/>
          </p:nvSpPr>
          <p:spPr>
            <a:xfrm>
              <a:off x="1558175" y="1636949"/>
              <a:ext cx="564899" cy="1881299"/>
            </a:xfrm>
            <a:prstGeom prst="chevron">
              <a:avLst>
                <a:gd name="adj" fmla="val 51017"/>
              </a:avLst>
            </a:prstGeom>
            <a:solidFill>
              <a:srgbClr val="D9EAD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187811" y="1606950"/>
              <a:ext cx="564899" cy="1881299"/>
            </a:xfrm>
            <a:prstGeom prst="chevron">
              <a:avLst>
                <a:gd name="adj" fmla="val 46089"/>
              </a:avLst>
            </a:prstGeom>
            <a:solidFill>
              <a:srgbClr val="D9EAD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892937" y="1612175"/>
              <a:ext cx="564899" cy="1881299"/>
            </a:xfrm>
            <a:prstGeom prst="chevron">
              <a:avLst>
                <a:gd name="adj" fmla="val 50000"/>
              </a:avLst>
            </a:prstGeom>
            <a:solidFill>
              <a:srgbClr val="D9EAD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6446012" y="1585950"/>
              <a:ext cx="564899" cy="1881299"/>
            </a:xfrm>
            <a:prstGeom prst="chevron">
              <a:avLst>
                <a:gd name="adj" fmla="val 50000"/>
              </a:avLst>
            </a:prstGeom>
            <a:solidFill>
              <a:srgbClr val="D9EAD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88550" y="1309850"/>
            <a:ext cx="4529050" cy="35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564025" y="2741072"/>
            <a:ext cx="978099" cy="9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7425" y="1539062"/>
            <a:ext cx="4802550" cy="33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5993075" y="2580325"/>
            <a:ext cx="2754899" cy="81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#ecomp6012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654669" y="1448300"/>
            <a:ext cx="5101618" cy="361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89016" y="1460250"/>
            <a:ext cx="3779183" cy="268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Shape 274"/>
          <p:cNvGrpSpPr/>
          <p:nvPr/>
        </p:nvGrpSpPr>
        <p:grpSpPr>
          <a:xfrm>
            <a:off x="471150" y="1460250"/>
            <a:ext cx="4187825" cy="3526200"/>
            <a:chOff x="90150" y="1460250"/>
            <a:chExt cx="4187825" cy="3526200"/>
          </a:xfrm>
        </p:grpSpPr>
        <p:sp>
          <p:nvSpPr>
            <p:cNvPr id="275" name="Shape 275"/>
            <p:cNvSpPr/>
            <p:nvPr/>
          </p:nvSpPr>
          <p:spPr>
            <a:xfrm>
              <a:off x="90150" y="2876275"/>
              <a:ext cx="1434300" cy="478200"/>
            </a:xfrm>
            <a:prstGeom prst="rect">
              <a:avLst/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Cyberbullying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2032175" y="14602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Shared Definitions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2032175" y="20698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Research Base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2032175" y="26794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Personal Connections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2032175" y="32890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Inside the Technology 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524450" y="1608250"/>
              <a:ext cx="459900" cy="3086099"/>
            </a:xfrm>
            <a:prstGeom prst="leftBrace">
              <a:avLst>
                <a:gd name="adj1" fmla="val 8333"/>
                <a:gd name="adj2" fmla="val 50238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032175" y="38986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Legal Implications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2032175" y="45082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Personal Action</a:t>
              </a:r>
            </a:p>
          </p:txBody>
        </p:sp>
      </p:grpSp>
      <p:pic>
        <p:nvPicPr>
          <p:cNvPr id="283" name="Shape 28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89016" y="1460250"/>
            <a:ext cx="3779183" cy="268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Shape 292"/>
          <p:cNvGrpSpPr/>
          <p:nvPr/>
        </p:nvGrpSpPr>
        <p:grpSpPr>
          <a:xfrm>
            <a:off x="471150" y="1460250"/>
            <a:ext cx="4187825" cy="3526200"/>
            <a:chOff x="90150" y="1460250"/>
            <a:chExt cx="4187825" cy="3526200"/>
          </a:xfrm>
        </p:grpSpPr>
        <p:sp>
          <p:nvSpPr>
            <p:cNvPr id="293" name="Shape 293"/>
            <p:cNvSpPr/>
            <p:nvPr/>
          </p:nvSpPr>
          <p:spPr>
            <a:xfrm>
              <a:off x="90150" y="2876275"/>
              <a:ext cx="1434300" cy="478200"/>
            </a:xfrm>
            <a:prstGeom prst="rect">
              <a:avLst/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Cyberbullying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2032175" y="14602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Shared Definitions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2032175" y="20698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Research Base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2032175" y="26794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Personal Connections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2032175" y="32890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381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b="1">
                  <a:latin typeface="Calibri"/>
                  <a:ea typeface="Calibri"/>
                  <a:cs typeface="Calibri"/>
                  <a:sym typeface="Calibri"/>
                </a:rPr>
                <a:t>Inside the Technology 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1524450" y="1608250"/>
              <a:ext cx="459900" cy="3086099"/>
            </a:xfrm>
            <a:prstGeom prst="leftBrace">
              <a:avLst>
                <a:gd name="adj1" fmla="val 8333"/>
                <a:gd name="adj2" fmla="val 50238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032175" y="38986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Legal Implications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2032175" y="4508250"/>
              <a:ext cx="2245800" cy="478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19050" cap="flat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Personal Action</a:t>
              </a:r>
            </a:p>
          </p:txBody>
        </p:sp>
      </p:grpSp>
      <p:pic>
        <p:nvPicPr>
          <p:cNvPr id="301" name="Shape 30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89016" y="1460250"/>
            <a:ext cx="3779183" cy="26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08425" y="1646062"/>
            <a:ext cx="4731200" cy="12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969126" y="3477838"/>
            <a:ext cx="3538150" cy="113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07800" y="1307050"/>
            <a:ext cx="4558032" cy="360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07800" y="1307050"/>
            <a:ext cx="4558032" cy="360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850100" y="1806275"/>
            <a:ext cx="2971800" cy="22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07800" y="1307050"/>
            <a:ext cx="4558032" cy="360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697035" y="1591562"/>
            <a:ext cx="3314439" cy="261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752" y="3818925"/>
            <a:ext cx="1412874" cy="12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301025" y="1346925"/>
            <a:ext cx="3861475" cy="272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548675" y="1499324"/>
            <a:ext cx="3760774" cy="31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392850" y="1056150"/>
            <a:ext cx="8358299" cy="98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Think of something you </a:t>
            </a: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understand well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en" sz="30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did you develop this deep understanding?</a:t>
            </a:r>
          </a:p>
          <a:p>
            <a:pPr lvl="0" algn="ctr" rtl="0"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 rtl="0"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supported your learning?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0987" y="563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417053" y="4000035"/>
            <a:ext cx="6590631" cy="7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http://tinyurl.com/coinercomp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58" name="Shape 3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30375" y="1285925"/>
            <a:ext cx="5177144" cy="38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3892825"/>
            <a:ext cx="1457750" cy="12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76675" y="1494700"/>
            <a:ext cx="3636050" cy="35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5" name="Shape 37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24125" y="1384675"/>
            <a:ext cx="4062350" cy="3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85" name="Shape 3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7642850" y="3473587"/>
            <a:ext cx="13503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Practical Inquiry Cycle</a:t>
            </a:r>
          </a:p>
        </p:txBody>
      </p:sp>
      <p:pic>
        <p:nvPicPr>
          <p:cNvPr id="387" name="Shape 3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35025" y="1645575"/>
            <a:ext cx="2143124" cy="185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02075" y="1410275"/>
            <a:ext cx="4953174" cy="35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7642850" y="3473587"/>
            <a:ext cx="13503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Practical Inquiry Cycle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35025" y="1645575"/>
            <a:ext cx="2143124" cy="185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1356375"/>
            <a:ext cx="3822825" cy="28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228275" y="3175550"/>
            <a:ext cx="3466399" cy="13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408" name="Shape 4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7642850" y="3473587"/>
            <a:ext cx="13503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Practical Inquiry Cycle</a:t>
            </a:r>
          </a:p>
        </p:txBody>
      </p:sp>
      <p:pic>
        <p:nvPicPr>
          <p:cNvPr id="410" name="Shape 4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35025" y="1645575"/>
            <a:ext cx="2143124" cy="185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1356375"/>
            <a:ext cx="3822825" cy="28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986099" y="3190450"/>
            <a:ext cx="4045625" cy="13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420" name="Shape 4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7642850" y="3473587"/>
            <a:ext cx="13503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Practical Inquiry Cycle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883474" y="1544599"/>
            <a:ext cx="4396712" cy="314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594808" y="1606530"/>
            <a:ext cx="2143125" cy="193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0" name="Shape 430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431" name="Shape 4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/>
        </p:nvSpPr>
        <p:spPr>
          <a:xfrm>
            <a:off x="7642850" y="3473587"/>
            <a:ext cx="13503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Practical Inquiry Cycle</a:t>
            </a:r>
          </a:p>
        </p:txBody>
      </p:sp>
      <p:pic>
        <p:nvPicPr>
          <p:cNvPr id="433" name="Shape 4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39475" y="2444679"/>
            <a:ext cx="4051299" cy="229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8624" y="1442625"/>
            <a:ext cx="2689980" cy="19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594808" y="1606530"/>
            <a:ext cx="2143125" cy="193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Cyberbullying Course</a:t>
            </a:r>
          </a:p>
        </p:txBody>
      </p:sp>
      <p:pic>
        <p:nvPicPr>
          <p:cNvPr id="443" name="Shape 4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7642850" y="3473587"/>
            <a:ext cx="13503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Practical Inquiry Cycle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3025" y="3857750"/>
            <a:ext cx="134022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666703" y="1533950"/>
            <a:ext cx="4594950" cy="333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594808" y="1606530"/>
            <a:ext cx="2143125" cy="193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Cyberbullying: COI Summary</a:t>
            </a:r>
          </a:p>
        </p:txBody>
      </p:sp>
      <p:pic>
        <p:nvPicPr>
          <p:cNvPr id="454" name="Shape 4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/>
        </p:nvSpPr>
        <p:spPr>
          <a:xfrm>
            <a:off x="608100" y="3111525"/>
            <a:ext cx="4698300" cy="60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6" name="Shape 456"/>
          <p:cNvGrpSpPr/>
          <p:nvPr/>
        </p:nvGrpSpPr>
        <p:grpSpPr>
          <a:xfrm>
            <a:off x="272300" y="1488275"/>
            <a:ext cx="8871800" cy="990599"/>
            <a:chOff x="272300" y="1793075"/>
            <a:chExt cx="8871800" cy="990599"/>
          </a:xfrm>
        </p:grpSpPr>
        <p:sp>
          <p:nvSpPr>
            <p:cNvPr id="457" name="Shape 457"/>
            <p:cNvSpPr txBox="1"/>
            <p:nvPr/>
          </p:nvSpPr>
          <p:spPr>
            <a:xfrm>
              <a:off x="489400" y="1793075"/>
              <a:ext cx="8654700" cy="990599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Scaffolding process skills &amp; content knowledge 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272300" y="2206725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9" name="Shape 459"/>
          <p:cNvGrpSpPr/>
          <p:nvPr/>
        </p:nvGrpSpPr>
        <p:grpSpPr>
          <a:xfrm>
            <a:off x="272300" y="2256650"/>
            <a:ext cx="8393600" cy="602099"/>
            <a:chOff x="272300" y="2256650"/>
            <a:chExt cx="8393600" cy="602099"/>
          </a:xfrm>
        </p:grpSpPr>
        <p:sp>
          <p:nvSpPr>
            <p:cNvPr id="460" name="Shape 460"/>
            <p:cNvSpPr txBox="1"/>
            <p:nvPr/>
          </p:nvSpPr>
          <p:spPr>
            <a:xfrm>
              <a:off x="489400" y="2256650"/>
              <a:ext cx="8176500" cy="602099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Empowering students with agency &amp; ownership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272300" y="2488092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2" name="Shape 462"/>
          <p:cNvGrpSpPr/>
          <p:nvPr/>
        </p:nvGrpSpPr>
        <p:grpSpPr>
          <a:xfrm>
            <a:off x="272300" y="2866250"/>
            <a:ext cx="7376599" cy="602099"/>
            <a:chOff x="272300" y="2866250"/>
            <a:chExt cx="7376599" cy="602099"/>
          </a:xfrm>
        </p:grpSpPr>
        <p:sp>
          <p:nvSpPr>
            <p:cNvPr id="463" name="Shape 463"/>
            <p:cNvSpPr/>
            <p:nvPr/>
          </p:nvSpPr>
          <p:spPr>
            <a:xfrm>
              <a:off x="272300" y="3109338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489400" y="2866250"/>
              <a:ext cx="7159499" cy="602099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Building opportunities for peer-learning </a:t>
              </a:r>
            </a:p>
          </p:txBody>
        </p:sp>
      </p:grpSp>
      <p:grpSp>
        <p:nvGrpSpPr>
          <p:cNvPr id="465" name="Shape 465"/>
          <p:cNvGrpSpPr/>
          <p:nvPr/>
        </p:nvGrpSpPr>
        <p:grpSpPr>
          <a:xfrm>
            <a:off x="298684" y="3428032"/>
            <a:ext cx="8507740" cy="602099"/>
            <a:chOff x="298684" y="3428032"/>
            <a:chExt cx="8507740" cy="602099"/>
          </a:xfrm>
        </p:grpSpPr>
        <p:sp>
          <p:nvSpPr>
            <p:cNvPr id="466" name="Shape 466"/>
            <p:cNvSpPr txBox="1"/>
            <p:nvPr/>
          </p:nvSpPr>
          <p:spPr>
            <a:xfrm>
              <a:off x="473325" y="3428032"/>
              <a:ext cx="8333099" cy="602099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Ensuring sound pedagogy drives tech integration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298684" y="3656667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92850" y="2001650"/>
            <a:ext cx="8358299" cy="98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What are the </a:t>
            </a: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of designing for deep understanding in an online learning environment?</a:t>
            </a:r>
          </a:p>
          <a:p>
            <a:endParaRPr lang="en" sz="30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en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0987" y="563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/>
          <p:cNvSpPr txBox="1"/>
          <p:nvPr/>
        </p:nvSpPr>
        <p:spPr>
          <a:xfrm>
            <a:off x="1417053" y="4000035"/>
            <a:ext cx="6590631" cy="7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http://tinyurl.com/coinercomp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3" name="Shape 473"/>
          <p:cNvSpPr txBox="1"/>
          <p:nvPr/>
        </p:nvSpPr>
        <p:spPr>
          <a:xfrm>
            <a:off x="163875" y="465875"/>
            <a:ext cx="81692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 2: Collaborative Presentation in Drama</a:t>
            </a: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74" name="Shape 4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9716" y="1590675"/>
            <a:ext cx="2952108" cy="2266949"/>
          </a:xfrm>
          <a:prstGeom prst="rect">
            <a:avLst/>
          </a:prstGeom>
        </p:spPr>
      </p:pic>
      <p:pic>
        <p:nvPicPr>
          <p:cNvPr id="476" name="Shape 47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82300" y="2546800"/>
            <a:ext cx="3244075" cy="2412774"/>
          </a:xfrm>
          <a:prstGeom prst="rect">
            <a:avLst/>
          </a:prstGeom>
        </p:spPr>
      </p:pic>
      <p:pic>
        <p:nvPicPr>
          <p:cNvPr id="477" name="Shape 47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159050" y="2293475"/>
            <a:ext cx="1597505" cy="1855125"/>
          </a:xfrm>
          <a:prstGeom prst="rect">
            <a:avLst/>
          </a:prstGeom>
        </p:spPr>
      </p:pic>
      <p:sp>
        <p:nvSpPr>
          <p:cNvPr id="478" name="Shape 478"/>
          <p:cNvSpPr txBox="1"/>
          <p:nvPr/>
        </p:nvSpPr>
        <p:spPr>
          <a:xfrm>
            <a:off x="3669146" y="1498987"/>
            <a:ext cx="4939236" cy="58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4000" b="1" dirty="0">
                <a:solidFill>
                  <a:schemeClr val="dk1"/>
                </a:solidFill>
                <a:latin typeface="Brush Script MT Italic"/>
                <a:ea typeface="Corsiva"/>
                <a:cs typeface="Brush Script MT Italic"/>
                <a:sym typeface="Corsiva"/>
              </a:rPr>
              <a:t>“World of the Play”</a:t>
            </a:r>
            <a:r>
              <a:rPr lang="en" sz="4000" b="1" dirty="0">
                <a:solidFill>
                  <a:schemeClr val="dk1"/>
                </a:solidFill>
                <a:latin typeface="Brush Script MT Italic"/>
                <a:cs typeface="Brush Script MT Italic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4" name="Shape 484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Learning Activity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381000" y="1581150"/>
            <a:ext cx="8027699" cy="3143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Research, analyze and report on the historical and cultural contexts of the time of the play and the “world of the play” itself (setting, characters, language and style).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</p:txBody>
      </p:sp>
      <p:pic>
        <p:nvPicPr>
          <p:cNvPr id="486" name="Shape 4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109631" y="1428751"/>
            <a:ext cx="9168053" cy="26218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/>
              <a:t>Collaborate with partner on project </a:t>
            </a:r>
            <a:r>
              <a:rPr lang="en" dirty="0" smtClean="0"/>
              <a:t>plan.</a:t>
            </a:r>
            <a:endParaRPr lang="en" dirty="0"/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/>
              <a:t>Receive feedback on plan from </a:t>
            </a:r>
            <a:r>
              <a:rPr lang="en" dirty="0" smtClean="0"/>
              <a:t>instructor.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 smtClean="0"/>
              <a:t>Research </a:t>
            </a:r>
            <a:r>
              <a:rPr lang="en" dirty="0"/>
              <a:t>and analyze play</a:t>
            </a:r>
            <a:r>
              <a:rPr lang="en" dirty="0" smtClean="0"/>
              <a:t>.</a:t>
            </a:r>
            <a:endParaRPr lang="en" dirty="0"/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/>
              <a:t>Create presentation, presenting findings to class</a:t>
            </a:r>
            <a:r>
              <a:rPr lang="en" dirty="0" smtClean="0"/>
              <a:t>.</a:t>
            </a:r>
            <a:endParaRPr lang="en" dirty="0"/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/>
              <a:t>In peer review, receive feedback from classmates and instructor.</a:t>
            </a:r>
          </a:p>
          <a:p>
            <a:endParaRPr lang="en" dirty="0"/>
          </a:p>
        </p:txBody>
      </p:sp>
      <p:sp>
        <p:nvSpPr>
          <p:cNvPr id="492" name="Shape 492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3" name="Shape 493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Sequence of Learning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9" name="Shape 499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Cognitive Presence</a:t>
            </a:r>
          </a:p>
        </p:txBody>
      </p:sp>
      <p:pic>
        <p:nvPicPr>
          <p:cNvPr id="500" name="Shape 5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65550" y="1366150"/>
            <a:ext cx="4194725" cy="3777349"/>
          </a:xfrm>
          <a:prstGeom prst="rect">
            <a:avLst/>
          </a:prstGeom>
        </p:spPr>
      </p:pic>
      <p:sp>
        <p:nvSpPr>
          <p:cNvPr id="501" name="Shape 501"/>
          <p:cNvSpPr txBox="1"/>
          <p:nvPr/>
        </p:nvSpPr>
        <p:spPr>
          <a:xfrm>
            <a:off x="288275" y="1950975"/>
            <a:ext cx="5249699" cy="163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400" dirty="0">
                <a:latin typeface="Calibri"/>
                <a:ea typeface="Calibri"/>
                <a:cs typeface="Calibri"/>
                <a:sym typeface="Calibri"/>
              </a:rPr>
              <a:t>“Construct meaning through sustained engagement”</a:t>
            </a:r>
          </a:p>
          <a:p>
            <a:endParaRPr lang="en" sz="3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" sz="2400" dirty="0"/>
              <a:t>    - Garrison</a:t>
            </a:r>
          </a:p>
        </p:txBody>
      </p:sp>
      <p:sp>
        <p:nvSpPr>
          <p:cNvPr id="502" name="Shape 502"/>
          <p:cNvSpPr/>
          <p:nvPr/>
        </p:nvSpPr>
        <p:spPr>
          <a:xfrm>
            <a:off x="7482375" y="2620175"/>
            <a:ext cx="1141499" cy="1141499"/>
          </a:xfrm>
          <a:prstGeom prst="ellipse">
            <a:avLst/>
          </a:prstGeom>
          <a:noFill/>
          <a:ln w="762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03" name="Shape 5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7662" y="4293500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/>
          <p:nvPr/>
        </p:nvSpPr>
        <p:spPr>
          <a:xfrm>
            <a:off x="6339375" y="3763175"/>
            <a:ext cx="1141499" cy="1141499"/>
          </a:xfrm>
          <a:prstGeom prst="ellipse">
            <a:avLst/>
          </a:prstGeom>
          <a:noFill/>
          <a:ln w="762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Conditions for Cognitive Presence</a:t>
            </a:r>
          </a:p>
        </p:txBody>
      </p:sp>
      <p:pic>
        <p:nvPicPr>
          <p:cNvPr id="511" name="Shape 5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76200" y="1582200"/>
            <a:ext cx="5186650" cy="341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/>
          <p:nvPr/>
        </p:nvSpPr>
        <p:spPr>
          <a:xfrm>
            <a:off x="3389850" y="2493650"/>
            <a:ext cx="1554300" cy="819000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4" name="Shape 514"/>
          <p:cNvSpPr txBox="1"/>
          <p:nvPr/>
        </p:nvSpPr>
        <p:spPr>
          <a:xfrm>
            <a:off x="5062475" y="1607850"/>
            <a:ext cx="3890400" cy="161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expectations</a:t>
            </a:r>
          </a:p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 for group planning </a:t>
            </a:r>
          </a:p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criteria (rubric)</a:t>
            </a:r>
          </a:p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Feedback- process/product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5013137" y="1635300"/>
            <a:ext cx="4266599" cy="18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 of process- Draft plan in wiki</a:t>
            </a:r>
          </a:p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Spaces: Works in progress, communication, presentation</a:t>
            </a:r>
          </a:p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sharing of work</a:t>
            </a:r>
          </a:p>
          <a:p>
            <a:pPr marL="457200" lvl="0" indent="-3683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approach</a:t>
            </a:r>
          </a:p>
        </p:txBody>
      </p:sp>
      <p:sp>
        <p:nvSpPr>
          <p:cNvPr id="516" name="Shape 516"/>
          <p:cNvSpPr/>
          <p:nvPr/>
        </p:nvSpPr>
        <p:spPr>
          <a:xfrm>
            <a:off x="1646725" y="1607850"/>
            <a:ext cx="1624799" cy="894000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76200" y="2433950"/>
            <a:ext cx="1396499" cy="1006799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5110450" y="1555375"/>
            <a:ext cx="4266599" cy="234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Reward via assessment</a:t>
            </a:r>
          </a:p>
          <a:p>
            <a:pPr marL="457200" lvl="0" indent="-368300" rtl="0">
              <a:spcBef>
                <a:spcPts val="48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desired behavior</a:t>
            </a:r>
          </a:p>
          <a:p>
            <a:endParaRPr lang="en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430125" y="1941575"/>
            <a:ext cx="8066999" cy="278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You will provide feedback to your peers on the ‘World of the Play’ Group Presentations and the Creative Project, and critique peers’ Research Paper drafts.  </a:t>
            </a:r>
            <a:r>
              <a:rPr lang="en" sz="2200" b="1" i="1">
                <a:latin typeface="Calibri"/>
                <a:ea typeface="Calibri"/>
                <a:cs typeface="Calibri"/>
                <a:sym typeface="Calibri"/>
              </a:rPr>
              <a:t>Focus your comments on the particular assignment’s grading criteria provided in the assignment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(and the syllabus) to critically analyze your peers’ work, and communicate clearly about how effectively they accomplished the goals of each assignment.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endParaRPr lang="en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0" y="391925"/>
            <a:ext cx="8386500" cy="11027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Shape 525"/>
          <p:cNvSpPr txBox="1"/>
          <p:nvPr/>
        </p:nvSpPr>
        <p:spPr>
          <a:xfrm>
            <a:off x="163875" y="389675"/>
            <a:ext cx="7778399" cy="11027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Conditions for Cognitive Presence:</a:t>
            </a:r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Peer feedback guidance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209325" y="-19050"/>
            <a:ext cx="87321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...If you have not yet commented…., please do so, </a:t>
            </a: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again, these projects are meant to be part of our course materials and may be used in discussions and papers, as any other text. </a:t>
            </a:r>
          </a:p>
          <a:p>
            <a:endParaRPr lang="en" sz="2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…D., I specifically appreciate how you explore an idea about language and idiomatics (</a:t>
            </a: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arose from watching their project)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your own discussion post. </a:t>
            </a: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is an excellent way of connecting what we learn from assignment to assignment, rather than seeing each in isolation.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encourage all of you to do this kind of ‘cross-pollination’ and integrative thinking.”</a:t>
            </a:r>
          </a:p>
          <a:p>
            <a:endParaRPr lang="en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0" y="239525"/>
            <a:ext cx="8386500" cy="11027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Shape 532"/>
          <p:cNvSpPr txBox="1"/>
          <p:nvPr/>
        </p:nvSpPr>
        <p:spPr>
          <a:xfrm>
            <a:off x="163875" y="237275"/>
            <a:ext cx="7778399" cy="11027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Conditions for Cognitive Presence:</a:t>
            </a:r>
          </a:p>
          <a:p>
            <a:pPr lvl="0" rtl="0"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Guidance to students during facilitation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Shape 5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64325" y="1479950"/>
            <a:ext cx="5019849" cy="35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Shape 538"/>
          <p:cNvSpPr/>
          <p:nvPr/>
        </p:nvSpPr>
        <p:spPr>
          <a:xfrm>
            <a:off x="0" y="163325"/>
            <a:ext cx="8386500" cy="11027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Shape 539"/>
          <p:cNvSpPr txBox="1"/>
          <p:nvPr/>
        </p:nvSpPr>
        <p:spPr>
          <a:xfrm>
            <a:off x="163875" y="161075"/>
            <a:ext cx="7778399" cy="11027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Evidence of Cognitive Presence:</a:t>
            </a:r>
          </a:p>
          <a:p>
            <a:pPr lvl="0" rtl="0"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Feedback to peers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Shape 54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Personal Application </a:t>
            </a:r>
          </a:p>
        </p:txBody>
      </p:sp>
      <p:pic>
        <p:nvPicPr>
          <p:cNvPr id="546" name="Shape 5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/>
          <p:nvPr/>
        </p:nvSpPr>
        <p:spPr>
          <a:xfrm>
            <a:off x="958100" y="1749525"/>
            <a:ext cx="176400" cy="1764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Shape 548"/>
          <p:cNvSpPr txBox="1"/>
          <p:nvPr/>
        </p:nvSpPr>
        <p:spPr>
          <a:xfrm>
            <a:off x="-49875" y="1529025"/>
            <a:ext cx="8358299" cy="98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457200" algn="ctr" rtl="0"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Think about your context. How might you integrate the </a:t>
            </a:r>
            <a:r>
              <a:rPr lang="en" sz="3000" b="1" dirty="0">
                <a:latin typeface="Calibri"/>
                <a:ea typeface="Calibri"/>
                <a:cs typeface="Calibri"/>
                <a:sym typeface="Calibri"/>
              </a:rPr>
              <a:t>Community of Inquiry Model 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to support your environment? </a:t>
            </a:r>
          </a:p>
          <a:p>
            <a:endParaRPr lang="en" sz="3000" dirty="0">
              <a:latin typeface="Calibri"/>
              <a:ea typeface="Calibri"/>
              <a:cs typeface="Calibri"/>
              <a:sym typeface="Calibri"/>
            </a:endParaRPr>
          </a:p>
          <a:p>
            <a:endParaRPr lang="en"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-331125" y="3032600"/>
            <a:ext cx="8358299" cy="98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algn="ctr" rtl="0"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" sz="3000" b="1" dirty="0"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 might you face moving forward? How might you address these challenges? </a:t>
            </a:r>
          </a:p>
          <a:p>
            <a:endParaRPr lang="en"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1012750" y="3286150"/>
            <a:ext cx="176400" cy="1764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/>
        </p:nvSpPr>
        <p:spPr>
          <a:xfrm>
            <a:off x="392850" y="934850"/>
            <a:ext cx="8358299" cy="252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pPr lvl="0" algn="ctr" rtl="0"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 b="1" dirty="0">
                <a:latin typeface="Calibri"/>
                <a:ea typeface="Calibri"/>
                <a:cs typeface="Calibri"/>
                <a:sym typeface="Calibri"/>
              </a:rPr>
              <a:t>Resources</a:t>
            </a: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https://sites.google.com/site/nercompcoi/</a:t>
            </a:r>
          </a:p>
          <a:p>
            <a:endParaRPr lang="en" sz="30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lvl="0" algn="ctr" rtl="0">
              <a:buNone/>
            </a:pPr>
            <a:r>
              <a:rPr lang="en" sz="3000" b="1" dirty="0">
                <a:latin typeface="Calibri"/>
                <a:ea typeface="Calibri"/>
                <a:cs typeface="Calibri"/>
                <a:sym typeface="Calibri"/>
              </a:rPr>
              <a:t>Keep in Touch:</a:t>
            </a:r>
          </a:p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McCormick | </a:t>
            </a: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jmccormi@lesley.edu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@JohnLearnDesign</a:t>
            </a:r>
          </a:p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 Krongard | </a:t>
            </a: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krongard@lesley.edu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@sk7790</a:t>
            </a:r>
          </a:p>
        </p:txBody>
      </p:sp>
      <p:pic>
        <p:nvPicPr>
          <p:cNvPr id="556" name="Shape 55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980987" y="56325"/>
            <a:ext cx="21431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 Goals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Shape 70"/>
          <p:cNvGrpSpPr/>
          <p:nvPr/>
        </p:nvGrpSpPr>
        <p:grpSpPr>
          <a:xfrm>
            <a:off x="444675" y="1481975"/>
            <a:ext cx="8610899" cy="983400"/>
            <a:chOff x="216075" y="1558175"/>
            <a:chExt cx="8610899" cy="983400"/>
          </a:xfrm>
        </p:grpSpPr>
        <p:sp>
          <p:nvSpPr>
            <p:cNvPr id="71" name="Shape 71"/>
            <p:cNvSpPr txBox="1"/>
            <p:nvPr/>
          </p:nvSpPr>
          <p:spPr>
            <a:xfrm>
              <a:off x="468675" y="1558175"/>
              <a:ext cx="8358299" cy="9834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latin typeface="Calibri"/>
                  <a:ea typeface="Calibri"/>
                  <a:cs typeface="Calibri"/>
                  <a:sym typeface="Calibri"/>
                </a:rPr>
                <a:t>To explore the Community of Inquiry model </a:t>
              </a:r>
            </a:p>
            <a:p>
              <a:pPr lvl="0" rtl="0">
                <a:buNone/>
              </a:pPr>
              <a:r>
                <a:rPr lang="en" sz="3000">
                  <a:latin typeface="Calibri"/>
                  <a:ea typeface="Calibri"/>
                  <a:cs typeface="Calibri"/>
                  <a:sym typeface="Calibri"/>
                </a:rPr>
                <a:t>as a </a:t>
              </a:r>
              <a:r>
                <a:rPr lang="en" sz="3000" b="1">
                  <a:latin typeface="Calibri"/>
                  <a:ea typeface="Calibri"/>
                  <a:cs typeface="Calibri"/>
                  <a:sym typeface="Calibri"/>
                </a:rPr>
                <a:t>framework</a:t>
              </a:r>
              <a:r>
                <a:rPr lang="en" sz="3000">
                  <a:latin typeface="Calibri"/>
                  <a:ea typeface="Calibri"/>
                  <a:cs typeface="Calibri"/>
                  <a:sym typeface="Calibri"/>
                </a:rPr>
                <a:t> to guide design &amp;  facilitation of </a:t>
              </a:r>
              <a:r>
                <a:rPr lang="en" sz="3000" b="1">
                  <a:latin typeface="Calibri"/>
                  <a:ea typeface="Calibri"/>
                  <a:cs typeface="Calibri"/>
                  <a:sym typeface="Calibri"/>
                </a:rPr>
                <a:t>deep learning </a:t>
              </a:r>
              <a:r>
                <a:rPr lang="en" sz="3000">
                  <a:latin typeface="Calibri"/>
                  <a:ea typeface="Calibri"/>
                  <a:cs typeface="Calibri"/>
                  <a:sym typeface="Calibri"/>
                </a:rPr>
                <a:t>experiences online</a:t>
              </a:r>
            </a:p>
            <a:p>
              <a:endParaRPr lang="en" sz="3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216075" y="1825725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" name="Shape 73"/>
          <p:cNvGrpSpPr/>
          <p:nvPr/>
        </p:nvGrpSpPr>
        <p:grpSpPr>
          <a:xfrm>
            <a:off x="392475" y="3032600"/>
            <a:ext cx="8625299" cy="983400"/>
            <a:chOff x="392475" y="3032600"/>
            <a:chExt cx="8625299" cy="983400"/>
          </a:xfrm>
        </p:grpSpPr>
        <p:sp>
          <p:nvSpPr>
            <p:cNvPr id="74" name="Shape 74"/>
            <p:cNvSpPr txBox="1"/>
            <p:nvPr/>
          </p:nvSpPr>
          <p:spPr>
            <a:xfrm>
              <a:off x="659475" y="3032600"/>
              <a:ext cx="8358299" cy="9834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latin typeface="Calibri"/>
                  <a:ea typeface="Calibri"/>
                  <a:cs typeface="Calibri"/>
                  <a:sym typeface="Calibri"/>
                </a:rPr>
                <a:t>To examine concrete </a:t>
              </a:r>
              <a:r>
                <a:rPr lang="en" sz="3000" b="1">
                  <a:latin typeface="Calibri"/>
                  <a:ea typeface="Calibri"/>
                  <a:cs typeface="Calibri"/>
                  <a:sym typeface="Calibri"/>
                </a:rPr>
                <a:t>examples</a:t>
              </a:r>
              <a:r>
                <a:rPr lang="en" sz="3000">
                  <a:latin typeface="Calibri"/>
                  <a:ea typeface="Calibri"/>
                  <a:cs typeface="Calibri"/>
                  <a:sym typeface="Calibri"/>
                </a:rPr>
                <a:t> of the COI model </a:t>
              </a:r>
            </a:p>
            <a:p>
              <a:pPr lvl="0" rtl="0">
                <a:buNone/>
              </a:pPr>
              <a:r>
                <a:rPr lang="en" sz="3000">
                  <a:latin typeface="Calibri"/>
                  <a:ea typeface="Calibri"/>
                  <a:cs typeface="Calibri"/>
                  <a:sym typeface="Calibri"/>
                </a:rPr>
                <a:t>in practice</a:t>
              </a:r>
            </a:p>
            <a:p>
              <a:endParaRPr lang="en" sz="3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92475" y="3282400"/>
              <a:ext cx="176400" cy="176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of Inquiry Framework </a:t>
            </a:r>
          </a:p>
        </p:txBody>
      </p:sp>
      <p:grpSp>
        <p:nvGrpSpPr>
          <p:cNvPr id="82" name="Shape 82"/>
          <p:cNvGrpSpPr/>
          <p:nvPr/>
        </p:nvGrpSpPr>
        <p:grpSpPr>
          <a:xfrm>
            <a:off x="5084400" y="1404525"/>
            <a:ext cx="3484100" cy="3000000"/>
            <a:chOff x="5084400" y="1404525"/>
            <a:chExt cx="3484100" cy="3000000"/>
          </a:xfrm>
        </p:grpSpPr>
        <p:sp>
          <p:nvSpPr>
            <p:cNvPr id="83" name="Shape 83"/>
            <p:cNvSpPr txBox="1"/>
            <p:nvPr/>
          </p:nvSpPr>
          <p:spPr>
            <a:xfrm>
              <a:off x="5173100" y="1404525"/>
              <a:ext cx="3395400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Teaching +</a:t>
              </a:r>
            </a:p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Social +</a:t>
              </a:r>
            </a:p>
            <a:p>
              <a:pPr lvl="0" rtl="0"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Cognitive Presences</a:t>
              </a:r>
            </a:p>
            <a:p>
              <a:endPara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>
                <a:buNone/>
              </a:pPr>
              <a:r>
                <a:rPr lang="e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Online Learning Experience</a:t>
              </a:r>
            </a:p>
          </p:txBody>
        </p:sp>
        <p:sp>
          <p:nvSpPr>
            <p:cNvPr id="84" name="Shape 84"/>
            <p:cNvSpPr/>
            <p:nvPr/>
          </p:nvSpPr>
          <p:spPr>
            <a:xfrm>
              <a:off x="5084400" y="1924825"/>
              <a:ext cx="176400" cy="1764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084400" y="2386775"/>
              <a:ext cx="176400" cy="1764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084400" y="2848725"/>
              <a:ext cx="176400" cy="1764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2987" y="1377972"/>
            <a:ext cx="3993084" cy="325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Relationships Among the Presences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2066525" y="2925875"/>
            <a:ext cx="520199" cy="476699"/>
          </a:xfrm>
          <a:prstGeom prst="mathPlus">
            <a:avLst>
              <a:gd name="adj1" fmla="val 2352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301612" y="2784625"/>
            <a:ext cx="794699" cy="6356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16275" y="2088450"/>
            <a:ext cx="794699" cy="205709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4365425" y="1856125"/>
            <a:ext cx="2685299" cy="2492700"/>
          </a:xfrm>
          <a:prstGeom prst="ellipse">
            <a:avLst/>
          </a:prstGeom>
          <a:solidFill>
            <a:srgbClr val="F9CB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4636475" y="2510250"/>
            <a:ext cx="2143199" cy="1213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Cognitive Presence</a:t>
            </a:r>
          </a:p>
        </p:txBody>
      </p:sp>
      <p:sp>
        <p:nvSpPr>
          <p:cNvPr id="101" name="Shape 101"/>
          <p:cNvSpPr/>
          <p:nvPr/>
        </p:nvSpPr>
        <p:spPr>
          <a:xfrm>
            <a:off x="1255025" y="1369125"/>
            <a:ext cx="2299199" cy="14625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1559718" y="1639267"/>
            <a:ext cx="1747799" cy="893699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Teaching Presence</a:t>
            </a:r>
          </a:p>
        </p:txBody>
      </p:sp>
      <p:sp>
        <p:nvSpPr>
          <p:cNvPr id="103" name="Shape 103"/>
          <p:cNvSpPr/>
          <p:nvPr/>
        </p:nvSpPr>
        <p:spPr>
          <a:xfrm>
            <a:off x="1178825" y="3496825"/>
            <a:ext cx="2299199" cy="1556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454675" y="3795475"/>
            <a:ext cx="1747499" cy="987899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Social Presence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Presence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93225" y="2820162"/>
            <a:ext cx="100965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374450" y="1795825"/>
            <a:ext cx="2228099" cy="1860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&amp; Culture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63562" y="2780737"/>
            <a:ext cx="10191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7450" y="2804550"/>
            <a:ext cx="10287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669837" y="2853487"/>
            <a:ext cx="9525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726012" y="2853487"/>
            <a:ext cx="98107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25900" y="1407037"/>
            <a:ext cx="22479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3865544" y="1475076"/>
            <a:ext cx="1903306" cy="13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391925"/>
            <a:ext cx="8333099" cy="894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63875" y="465875"/>
            <a:ext cx="7778399" cy="7191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Presence</a:t>
            </a:r>
          </a:p>
        </p:txBody>
      </p:sp>
      <p:grpSp>
        <p:nvGrpSpPr>
          <p:cNvPr id="126" name="Shape 126"/>
          <p:cNvGrpSpPr/>
          <p:nvPr/>
        </p:nvGrpSpPr>
        <p:grpSpPr>
          <a:xfrm>
            <a:off x="421600" y="1488650"/>
            <a:ext cx="5334149" cy="3000000"/>
            <a:chOff x="421600" y="1488650"/>
            <a:chExt cx="5334149" cy="3000000"/>
          </a:xfrm>
        </p:grpSpPr>
        <p:sp>
          <p:nvSpPr>
            <p:cNvPr id="127" name="Shape 127"/>
            <p:cNvSpPr txBox="1"/>
            <p:nvPr/>
          </p:nvSpPr>
          <p:spPr>
            <a:xfrm>
              <a:off x="474250" y="1488650"/>
              <a:ext cx="5281499" cy="3000000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Interpersonal Communication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lvl="0" rtl="0">
                <a:buNone/>
              </a:pPr>
              <a:r>
                <a:rPr lang="en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endPara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21600" y="2249588"/>
              <a:ext cx="176400" cy="1764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3162" y="4242825"/>
            <a:ext cx="21431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940</Words>
  <Application>Microsoft Office PowerPoint</Application>
  <PresentationFormat>On-screen Show (16:9)</PresentationFormat>
  <Paragraphs>208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simple-light</vt:lpstr>
      <vt:lpstr>Designing for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Engagement</dc:title>
  <dc:creator>John</dc:creator>
  <cp:lastModifiedBy>John</cp:lastModifiedBy>
  <cp:revision>4</cp:revision>
  <dcterms:modified xsi:type="dcterms:W3CDTF">2014-03-26T00:55:02Z</dcterms:modified>
</cp:coreProperties>
</file>