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0" r:id="rId4"/>
    <p:sldId id="278" r:id="rId5"/>
    <p:sldId id="269" r:id="rId6"/>
    <p:sldId id="279" r:id="rId7"/>
    <p:sldId id="273" r:id="rId8"/>
    <p:sldId id="271" r:id="rId9"/>
    <p:sldId id="281" r:id="rId10"/>
    <p:sldId id="282" r:id="rId11"/>
    <p:sldId id="272" r:id="rId12"/>
    <p:sldId id="285" r:id="rId13"/>
    <p:sldId id="284" r:id="rId14"/>
    <p:sldId id="276" r:id="rId15"/>
    <p:sldId id="275" r:id="rId16"/>
    <p:sldId id="288" r:id="rId17"/>
    <p:sldId id="287" r:id="rId18"/>
    <p:sldId id="286" r:id="rId19"/>
    <p:sldId id="261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BC3746-2919-442F-B22D-1C734E3EE0D4}">
          <p14:sldIdLst>
            <p14:sldId id="256"/>
            <p14:sldId id="257"/>
            <p14:sldId id="280"/>
            <p14:sldId id="278"/>
            <p14:sldId id="269"/>
            <p14:sldId id="279"/>
            <p14:sldId id="273"/>
            <p14:sldId id="271"/>
            <p14:sldId id="281"/>
            <p14:sldId id="282"/>
            <p14:sldId id="272"/>
            <p14:sldId id="285"/>
            <p14:sldId id="284"/>
            <p14:sldId id="276"/>
            <p14:sldId id="275"/>
            <p14:sldId id="288"/>
            <p14:sldId id="287"/>
            <p14:sldId id="286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48" autoAdjust="0"/>
  </p:normalViewPr>
  <p:slideViewPr>
    <p:cSldViewPr snapToGrid="0" snapToObjects="1">
      <p:cViewPr>
        <p:scale>
          <a:sx n="134" d="100"/>
          <a:sy n="134" d="100"/>
        </p:scale>
        <p:origin x="-179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75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948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I’d like to take a moment to learn more</a:t>
            </a:r>
            <a:r>
              <a:rPr lang="en-US" baseline="0" dirty="0" smtClean="0"/>
              <a:t> about you – let’s have a few hands.  Please share who you are, what you do and where you do it.  What kinds of documents do you produce? What makes managing your documentation difficult?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ScreenSteps and show the Qualtrics</a:t>
            </a:r>
            <a:r>
              <a:rPr lang="en-US" baseline="0" dirty="0" smtClean="0"/>
              <a:t>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5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ScreenSteps live 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44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</a:t>
            </a:r>
            <a:r>
              <a:rPr lang="en-US" baseline="0" dirty="0" smtClean="0"/>
              <a:t> about PDF to Word to PDF</a:t>
            </a:r>
          </a:p>
          <a:p>
            <a:r>
              <a:rPr lang="en-US" baseline="0" dirty="0" smtClean="0"/>
              <a:t>No tipsheet format – we need to work through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6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Refer</a:t>
            </a:r>
            <a:r>
              <a:rPr lang="en-US" baseline="0" dirty="0" smtClean="0"/>
              <a:t> audience to printed packet of information; ask them to refer to “Creating a Mailing List”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Take</a:t>
            </a:r>
            <a:r>
              <a:rPr lang="en-US" baseline="0" dirty="0" smtClean="0"/>
              <a:t> a moment to distinguish between documentation (tasks) and training (tasks with context)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Explain why this format is so difficult to reuse – call up full manual from the TTS Training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0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Segue to the Training</a:t>
            </a:r>
            <a:r>
              <a:rPr lang="en-US" baseline="0" dirty="0" smtClean="0"/>
              <a:t> Website and then to it.tufts.edu</a:t>
            </a:r>
          </a:p>
          <a:p>
            <a:r>
              <a:rPr lang="en-US" baseline="0" dirty="0" smtClean="0"/>
              <a:t>Show how the PDF version on the training website translates into manual labor for the TTS website Service “Getting Started”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44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single sourcing encompasses</a:t>
            </a:r>
            <a:r>
              <a:rPr lang="en-US" baseline="0" dirty="0" smtClean="0"/>
              <a:t> so much more than this – this is just a simplification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7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Darwin Information Typing Architecture</a:t>
            </a:r>
            <a:r>
              <a:rPr lang="en-US" baseline="0" dirty="0" smtClean="0"/>
              <a:t> – in a nutshell, XML is used a framework to repurpose information into multiple formats, particularly for print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3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the training resources available on the ScreenSteps website</a:t>
            </a:r>
            <a:r>
              <a:rPr lang="en-US" baseline="0" dirty="0" smtClean="0"/>
              <a:t> as well as paid consulting from SS, we learned how to embrace this method of creating documentation using questions.</a:t>
            </a:r>
          </a:p>
          <a:p>
            <a:r>
              <a:rPr lang="en-US" baseline="0" dirty="0" smtClean="0"/>
              <a:t>Open http://help.screensteps.com/m/docs-that-rock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27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ScreenSteps and display the tools that</a:t>
            </a:r>
            <a:r>
              <a:rPr lang="en-US" baseline="0" dirty="0" smtClean="0"/>
              <a:t> allow for all of the above</a:t>
            </a:r>
          </a:p>
          <a:p>
            <a:r>
              <a:rPr lang="en-US" baseline="0" dirty="0" smtClean="0"/>
              <a:t>Content Types – articles, chapters, and manuals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88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the ScreenSteps website</a:t>
            </a:r>
            <a:r>
              <a:rPr lang="en-US" baseline="0" dirty="0" smtClean="0"/>
              <a:t> here - http://help.screensteps.com/m/docs-that-rock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78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ScreenSteps</a:t>
            </a:r>
          </a:p>
          <a:p>
            <a:r>
              <a:rPr lang="en-US" dirty="0" smtClean="0"/>
              <a:t>Display the Qualtrics Manual</a:t>
            </a:r>
          </a:p>
          <a:p>
            <a:r>
              <a:rPr lang="en-US" dirty="0" smtClean="0"/>
              <a:t>Highlight Activities</a:t>
            </a:r>
            <a:r>
              <a:rPr lang="en-US" baseline="0" dirty="0" smtClean="0"/>
              <a:t> and Goals and Objectives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E0C0-7263-45AD-BDE4-6C593E36980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5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868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505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14000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630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267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12686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17958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95588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39647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28115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12029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23437"/>
      </p:ext>
    </p:extLst>
  </p:cSld>
  <p:clrMapOvr>
    <a:masterClrMapping/>
  </p:clrMapOvr>
  <p:transition xmlns:p14="http://schemas.microsoft.com/office/powerpoint/2010/main" spd="med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70516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" y="6039362"/>
            <a:ext cx="9118481" cy="8168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27" r:id="rId10"/>
  </p:sldLayoutIdLst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004A72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B30838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004A72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screensteps.com/" TargetMode="External"/><Relationship Id="rId3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8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hyperlink" Target="http://www.screensteps.com/" TargetMode="External"/><Relationship Id="rId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1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132249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cap="none" dirty="0" smtClean="0">
                <a:latin typeface="Arial" charset="0"/>
                <a:ea typeface="ＭＳ Ｐゴシック" pitchFamily="96" charset="-128"/>
              </a:rPr>
              <a:t>Applying Single Sourcing Methodologies to Training &amp; Documentation Content Generation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2954716"/>
            <a:ext cx="6400800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Cristy Maldonado |  3/26/2014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Manager, IT Training and Documentation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Tufts University</a:t>
            </a:r>
          </a:p>
        </p:txBody>
      </p:sp>
    </p:spTree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Selection - </a:t>
            </a:r>
            <a:r>
              <a:rPr lang="en-US" dirty="0" err="1" smtClean="0"/>
              <a:t>screensteps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Exports </a:t>
            </a:r>
            <a:r>
              <a:rPr lang="en-US" dirty="0"/>
              <a:t>to HTML, Word, and </a:t>
            </a:r>
            <a:r>
              <a:rPr lang="en-US" dirty="0" smtClean="0"/>
              <a:t>PDF</a:t>
            </a:r>
          </a:p>
          <a:p>
            <a:r>
              <a:rPr lang="en-US" dirty="0" smtClean="0"/>
              <a:t>Publishes to a companion website</a:t>
            </a:r>
            <a:endParaRPr lang="en-US" dirty="0"/>
          </a:p>
          <a:p>
            <a:r>
              <a:rPr lang="en-US" dirty="0"/>
              <a:t>Inexpensive</a:t>
            </a:r>
          </a:p>
          <a:p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030" y="1601788"/>
            <a:ext cx="2221593" cy="222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03529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ScreenSteps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Think in terms of real user questions</a:t>
            </a:r>
          </a:p>
          <a:p>
            <a:r>
              <a:rPr lang="en-US" dirty="0"/>
              <a:t>Documents tasks, not features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47" y="1601788"/>
            <a:ext cx="27432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58443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ScreenSteps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</a:p>
          <a:p>
            <a:pPr lvl="1"/>
            <a:r>
              <a:rPr lang="en-US" dirty="0" smtClean="0"/>
              <a:t>Approvals</a:t>
            </a:r>
          </a:p>
          <a:p>
            <a:r>
              <a:rPr lang="en-US" dirty="0" smtClean="0"/>
              <a:t>Templates</a:t>
            </a:r>
          </a:p>
          <a:p>
            <a:r>
              <a:rPr lang="en-US" dirty="0" smtClean="0"/>
              <a:t>Comments and Moderation</a:t>
            </a:r>
          </a:p>
          <a:p>
            <a:r>
              <a:rPr lang="en-US" dirty="0" smtClean="0"/>
              <a:t>Linked Articles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537" y="1427752"/>
            <a:ext cx="25050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82791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Train Team</a:t>
            </a:r>
          </a:p>
          <a:p>
            <a:r>
              <a:rPr lang="en-US" dirty="0" smtClean="0"/>
              <a:t>Estimate </a:t>
            </a:r>
            <a:r>
              <a:rPr lang="en-US" dirty="0"/>
              <a:t>Effort</a:t>
            </a:r>
          </a:p>
          <a:p>
            <a:r>
              <a:rPr lang="en-US" dirty="0"/>
              <a:t>Outline </a:t>
            </a:r>
            <a:r>
              <a:rPr lang="en-US" dirty="0" smtClean="0"/>
              <a:t>Workflow</a:t>
            </a:r>
          </a:p>
          <a:p>
            <a:r>
              <a:rPr lang="en-US" dirty="0" smtClean="0"/>
              <a:t>Schedule Content Reviews</a:t>
            </a:r>
          </a:p>
          <a:p>
            <a:pPr lvl="1"/>
            <a:r>
              <a:rPr lang="en-US" dirty="0" smtClean="0"/>
              <a:t>What gets “hidden”?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25" y="1717952"/>
            <a:ext cx="2571750" cy="1781175"/>
          </a:xfrm>
        </p:spPr>
      </p:pic>
    </p:spTree>
    <p:extLst>
      <p:ext uri="{BB962C8B-B14F-4D97-AF65-F5344CB8AC3E}">
        <p14:creationId xmlns:p14="http://schemas.microsoft.com/office/powerpoint/2010/main" val="2460488971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Dissecting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Elist – Old Mindset</a:t>
            </a:r>
            <a:endParaRPr lang="en-US" dirty="0"/>
          </a:p>
          <a:p>
            <a:pPr lvl="1"/>
            <a:r>
              <a:rPr lang="en-US" dirty="0" smtClean="0"/>
              <a:t>What are good candidates for hidden text?</a:t>
            </a:r>
          </a:p>
          <a:p>
            <a:pPr lvl="1"/>
            <a:r>
              <a:rPr lang="en-US" dirty="0" smtClean="0"/>
              <a:t>How can we make questions out of existing headings?</a:t>
            </a:r>
          </a:p>
          <a:p>
            <a:r>
              <a:rPr lang="en-US" dirty="0" smtClean="0"/>
              <a:t>Qualtrics – New Mindset</a:t>
            </a:r>
          </a:p>
          <a:p>
            <a:pPr lvl="1"/>
            <a:r>
              <a:rPr lang="en-US" dirty="0" smtClean="0"/>
              <a:t>Key</a:t>
            </a:r>
            <a:r>
              <a:rPr lang="en-US" dirty="0"/>
              <a:t>: every question is reusable</a:t>
            </a:r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275" y="361363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954790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Candidates for “Hidden”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Course Goals and Objectives</a:t>
            </a:r>
          </a:p>
          <a:p>
            <a:r>
              <a:rPr lang="en-US" dirty="0" smtClean="0"/>
              <a:t>Interface Tours</a:t>
            </a:r>
          </a:p>
          <a:p>
            <a:r>
              <a:rPr lang="en-US" dirty="0" smtClean="0"/>
              <a:t>About this Tool</a:t>
            </a:r>
          </a:p>
          <a:p>
            <a:r>
              <a:rPr lang="en-US" dirty="0" smtClean="0"/>
              <a:t>Class Activities</a:t>
            </a:r>
          </a:p>
          <a:p>
            <a:r>
              <a:rPr lang="en-US" dirty="0" smtClean="0"/>
              <a:t>Appendix Items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magicia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4065" y="1600200"/>
            <a:ext cx="1930391" cy="270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29741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Workflow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358" y="4300624"/>
            <a:ext cx="660228" cy="73152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285" y="2174542"/>
            <a:ext cx="773300" cy="8229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6308" y="2718766"/>
            <a:ext cx="197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ScreenSteps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30010" y="1811502"/>
            <a:ext cx="197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Training Manual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00283" y="3956044"/>
            <a:ext cx="1118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“How To”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268279" y="2491950"/>
            <a:ext cx="1545265" cy="77845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9" y="3081010"/>
            <a:ext cx="911695" cy="914400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268279" y="3777977"/>
            <a:ext cx="1632004" cy="82946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057397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Patience</a:t>
            </a:r>
          </a:p>
          <a:p>
            <a:r>
              <a:rPr lang="en-US" dirty="0" smtClean="0"/>
              <a:t>Open Mindedness</a:t>
            </a:r>
          </a:p>
          <a:p>
            <a:r>
              <a:rPr lang="en-US" dirty="0" smtClean="0"/>
              <a:t>Weekly Status Meetings</a:t>
            </a:r>
          </a:p>
          <a:p>
            <a:r>
              <a:rPr lang="en-US" dirty="0" smtClean="0"/>
              <a:t>Shared Style Guide &amp; Templates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012" y="1715297"/>
            <a:ext cx="2466975" cy="1857375"/>
          </a:xfrm>
        </p:spPr>
      </p:pic>
    </p:spTree>
    <p:extLst>
      <p:ext uri="{BB962C8B-B14F-4D97-AF65-F5344CB8AC3E}">
        <p14:creationId xmlns:p14="http://schemas.microsoft.com/office/powerpoint/2010/main" val="1004277984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Finalize output formats</a:t>
            </a:r>
          </a:p>
          <a:p>
            <a:r>
              <a:rPr lang="en-US" dirty="0"/>
              <a:t>Finish style guide</a:t>
            </a:r>
          </a:p>
          <a:p>
            <a:r>
              <a:rPr lang="en-US" dirty="0"/>
              <a:t>“Skin” the companion site</a:t>
            </a:r>
          </a:p>
          <a:p>
            <a:r>
              <a:rPr lang="en-US" dirty="0"/>
              <a:t>Continue content migration</a:t>
            </a:r>
          </a:p>
          <a:p>
            <a:r>
              <a:rPr lang="en-US" dirty="0"/>
              <a:t>Launch Self Service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331" y="1600200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47671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896471" y="1624651"/>
            <a:ext cx="7333129" cy="298524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i="1" cap="none" dirty="0" smtClean="0">
                <a:latin typeface="Arial" charset="0"/>
                <a:ea typeface="ＭＳ Ｐゴシック" pitchFamily="96" charset="-128"/>
              </a:rPr>
              <a:t>Thank you for attending!</a:t>
            </a:r>
            <a:r>
              <a:rPr lang="en-US" sz="4000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sz="4000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>
                <a:latin typeface="Arial" charset="0"/>
                <a:ea typeface="ＭＳ Ｐゴシック" pitchFamily="96" charset="-128"/>
              </a:rPr>
            </a:br>
            <a: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>Please remember to fill out this </a:t>
            </a:r>
            <a:b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</a:br>
            <a: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>session’s evaluation by going to the daily agenda on the conference website.</a:t>
            </a:r>
            <a:r>
              <a:rPr lang="en-US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/>
            </a:r>
            <a:br>
              <a:rPr lang="en-US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</a:b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/>
            </a:r>
            <a:b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</a:br>
            <a: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>Your feedback directly affects future events.</a:t>
            </a:r>
          </a:p>
        </p:txBody>
      </p:sp>
    </p:spTree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AGENDA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Introduction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Challenges &amp; Current Landscape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Tool Selection &amp; Implementation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Best Practices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Next Steps</a:t>
            </a:r>
          </a:p>
        </p:txBody>
      </p:sp>
    </p:spTree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end user documentation and training </a:t>
            </a:r>
          </a:p>
          <a:p>
            <a:r>
              <a:rPr lang="en-US" dirty="0" smtClean="0"/>
              <a:t>Run 12 to 15 trainings per month across 3 campuses</a:t>
            </a:r>
          </a:p>
          <a:p>
            <a:r>
              <a:rPr lang="en-US" dirty="0" smtClean="0"/>
              <a:t>Offer remote training via webinars</a:t>
            </a:r>
          </a:p>
          <a:p>
            <a:r>
              <a:rPr lang="en-US" dirty="0" smtClean="0"/>
              <a:t>Produce manuals and tipsheets</a:t>
            </a:r>
          </a:p>
          <a:p>
            <a:r>
              <a:rPr lang="en-US" dirty="0" smtClean="0"/>
              <a:t>3 full time staff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58788"/>
            <a:ext cx="43434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26777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How do we move towards self service?</a:t>
            </a:r>
          </a:p>
          <a:p>
            <a:r>
              <a:rPr lang="en-US" dirty="0"/>
              <a:t>How do we move away from multiple versions?</a:t>
            </a:r>
          </a:p>
          <a:p>
            <a:r>
              <a:rPr lang="en-US" dirty="0"/>
              <a:t>How do we reuse information?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" y="161530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44127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Documentation and training co-exists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Multiple </a:t>
            </a:r>
            <a:r>
              <a:rPr lang="en-US" dirty="0">
                <a:latin typeface="Arial" charset="0"/>
                <a:ea typeface="ＭＳ Ｐゴシック" pitchFamily="96" charset="-128"/>
              </a:rPr>
              <a:t>copies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&amp; formats 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Difficult to repurpose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Self-service is a chore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241" y="16002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4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781" y="4962918"/>
            <a:ext cx="463581" cy="4635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Workflow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358" y="5122832"/>
            <a:ext cx="660228" cy="73152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285" y="3514213"/>
            <a:ext cx="773300" cy="822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127" y="3514213"/>
            <a:ext cx="731520" cy="731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10" y="2089498"/>
            <a:ext cx="731520" cy="7315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6308" y="3101518"/>
            <a:ext cx="197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Training Manual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40792" y="1653562"/>
            <a:ext cx="1226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Tipsheet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30010" y="3101518"/>
            <a:ext cx="197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Training Manual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00283" y="4778252"/>
            <a:ext cx="1118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“How To”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018" y="2022894"/>
            <a:ext cx="773300" cy="8229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317013" y="1653562"/>
            <a:ext cx="108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Tipsheet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2268279" y="2455259"/>
            <a:ext cx="1410586" cy="39059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68279" y="3879973"/>
            <a:ext cx="1632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75274" y="2374605"/>
            <a:ext cx="12417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>
            <a:off x="2268279" y="4508205"/>
            <a:ext cx="1655731" cy="871869"/>
          </a:xfrm>
          <a:prstGeom prst="curvedConnector3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96487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Simplify creation</a:t>
            </a:r>
          </a:p>
          <a:p>
            <a:r>
              <a:rPr lang="en-US" dirty="0" smtClean="0"/>
              <a:t>Separate documentation from training </a:t>
            </a:r>
          </a:p>
          <a:p>
            <a:r>
              <a:rPr lang="en-US" dirty="0" smtClean="0"/>
              <a:t>Work from one source</a:t>
            </a:r>
          </a:p>
          <a:p>
            <a:r>
              <a:rPr lang="en-US" dirty="0" smtClean="0"/>
              <a:t>Publish to the web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166" y="160178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33287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Single Sourcing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Create once, publish many</a:t>
            </a:r>
          </a:p>
          <a:p>
            <a:r>
              <a:rPr lang="en-US" dirty="0" smtClean="0"/>
              <a:t>Information exists as chunks</a:t>
            </a:r>
          </a:p>
          <a:p>
            <a:r>
              <a:rPr lang="en-US" dirty="0" smtClean="0"/>
              <a:t>Information can be “hidden” or “shown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435" y="1740860"/>
            <a:ext cx="34671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512673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sourcing tools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51648" y="1535113"/>
            <a:ext cx="2834640" cy="6397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 smtClean="0"/>
              <a:t>RoboHelp</a:t>
            </a:r>
            <a:endParaRPr lang="en-US" dirty="0"/>
          </a:p>
        </p:txBody>
      </p:sp>
      <p:sp>
        <p:nvSpPr>
          <p:cNvPr id="3" name="Content Placeholder 2"/>
          <p:cNvSpPr>
            <a:spLocks noGrp="1" noChangeAspect="1"/>
          </p:cNvSpPr>
          <p:nvPr>
            <p:ph sz="half" idx="2"/>
          </p:nvPr>
        </p:nvSpPr>
        <p:spPr>
          <a:xfrm>
            <a:off x="173686" y="2174875"/>
            <a:ext cx="2991917" cy="2926080"/>
          </a:xfrm>
        </p:spPr>
        <p:txBody>
          <a:bodyPr/>
          <a:lstStyle/>
          <a:p>
            <a:r>
              <a:rPr lang="en-US" sz="2200" dirty="0" smtClean="0"/>
              <a:t>Industry standard</a:t>
            </a:r>
          </a:p>
          <a:p>
            <a:r>
              <a:rPr lang="en-US" sz="2200" dirty="0" smtClean="0"/>
              <a:t>Multiple outputs</a:t>
            </a:r>
          </a:p>
          <a:p>
            <a:r>
              <a:rPr lang="en-US" sz="2200" dirty="0" smtClean="0"/>
              <a:t>Used widely in software development</a:t>
            </a:r>
          </a:p>
          <a:p>
            <a:pPr lvl="1"/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3177810" y="1535113"/>
            <a:ext cx="2834640" cy="639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 smtClean="0"/>
              <a:t>FrameMaker</a:t>
            </a:r>
            <a:endParaRPr lang="en-US" dirty="0"/>
          </a:p>
        </p:txBody>
      </p:sp>
      <p:sp>
        <p:nvSpPr>
          <p:cNvPr id="8" name="Content Placeholder 7"/>
          <p:cNvSpPr>
            <a:spLocks noGrp="1" noChangeAspect="1"/>
          </p:cNvSpPr>
          <p:nvPr>
            <p:ph sz="quarter" idx="4"/>
          </p:nvPr>
        </p:nvSpPr>
        <p:spPr>
          <a:xfrm>
            <a:off x="3099842" y="2174875"/>
            <a:ext cx="2990088" cy="2926080"/>
          </a:xfrm>
        </p:spPr>
        <p:txBody>
          <a:bodyPr/>
          <a:lstStyle/>
          <a:p>
            <a:r>
              <a:rPr lang="en-US" sz="2200" dirty="0" smtClean="0"/>
              <a:t>Darwin Information Typing Architecture (DITA)</a:t>
            </a:r>
            <a:endParaRPr lang="en-US" sz="2200" dirty="0"/>
          </a:p>
          <a:p>
            <a:r>
              <a:rPr lang="en-US" sz="2200" dirty="0" smtClean="0"/>
              <a:t>Focuses </a:t>
            </a:r>
            <a:r>
              <a:rPr lang="en-US" sz="2200" dirty="0"/>
              <a:t>more on </a:t>
            </a:r>
            <a:r>
              <a:rPr lang="en-US" sz="2200" dirty="0" smtClean="0"/>
              <a:t>print outputs</a:t>
            </a:r>
            <a:endParaRPr lang="en-US" sz="22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391" y="4388256"/>
            <a:ext cx="9144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84" y="4388256"/>
            <a:ext cx="914400" cy="914400"/>
          </a:xfrm>
          <a:prstGeom prst="rect">
            <a:avLst/>
          </a:prstGeom>
        </p:spPr>
      </p:pic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6110896" y="1535113"/>
            <a:ext cx="2834640" cy="6397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A72"/>
              </a:buClr>
              <a:buSzPct val="80000"/>
              <a:buFont typeface="Wingdings" pitchFamily="96" charset="2"/>
              <a:buNone/>
              <a:defRPr sz="2400" b="1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96" charset="2"/>
              <a:buNone/>
              <a:defRPr sz="2000" b="1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0838"/>
              </a:buClr>
              <a:buSzPct val="80000"/>
              <a:buFont typeface="Wingdings" pitchFamily="96" charset="2"/>
              <a:buNone/>
              <a:defRPr sz="1800" b="1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96" charset="2"/>
              <a:buNone/>
              <a:defRPr sz="1600" b="1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A72"/>
              </a:buClr>
              <a:buSzPct val="80000"/>
              <a:buFont typeface="Wingdings" pitchFamily="96" charset="2"/>
              <a:buNone/>
              <a:defRPr sz="1600" b="1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MadCap</a:t>
            </a:r>
            <a:r>
              <a:rPr lang="en-US" dirty="0" smtClean="0"/>
              <a:t> Flare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74" y="4388256"/>
            <a:ext cx="914400" cy="914400"/>
          </a:xfrm>
          <a:prstGeom prst="rect">
            <a:avLst/>
          </a:prstGeom>
        </p:spPr>
      </p:pic>
      <p:sp>
        <p:nvSpPr>
          <p:cNvPr id="12" name="Content Placeholder 7"/>
          <p:cNvSpPr txBox="1">
            <a:spLocks noChangeAspect="1"/>
          </p:cNvSpPr>
          <p:nvPr/>
        </p:nvSpPr>
        <p:spPr bwMode="auto">
          <a:xfrm>
            <a:off x="6050954" y="2174875"/>
            <a:ext cx="2990088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A72"/>
              </a:buClr>
              <a:buSzPct val="80000"/>
              <a:buFont typeface="Wingdings" pitchFamily="96" charset="2"/>
              <a:buChar char="§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96" charset="2"/>
              <a:buChar char="§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0838"/>
              </a:buClr>
              <a:buSzPct val="80000"/>
              <a:buFont typeface="Wingdings" pitchFamily="96" charset="2"/>
              <a:buChar char="§"/>
              <a:defRPr sz="1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96" charset="2"/>
              <a:buChar char="§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A72"/>
              </a:buClr>
              <a:buSzPct val="80000"/>
              <a:buFont typeface="Wingdings" pitchFamily="96" charset="2"/>
              <a:buChar char="§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Emerging Leader</a:t>
            </a:r>
          </a:p>
          <a:p>
            <a:r>
              <a:rPr lang="en-US" sz="2200" dirty="0" smtClean="0"/>
              <a:t>Customizable outputs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08000"/>
      </p:ext>
    </p:extLst>
  </p:cSld>
  <p:clrMapOvr>
    <a:masterClrMapping/>
  </p:clrMapOvr>
  <p:transition xmlns:p14="http://schemas.microsoft.com/office/powerpoint/2010/main" spd="med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6732</TotalTime>
  <Words>674</Words>
  <Application>Microsoft Macintosh PowerPoint</Application>
  <PresentationFormat>On-screen Show (4:3)</PresentationFormat>
  <Paragraphs>131</Paragraphs>
  <Slides>19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1_Office Theme</vt:lpstr>
      <vt:lpstr>Applying Single Sourcing Methodologies to Training &amp; Documentation Content Generation</vt:lpstr>
      <vt:lpstr>AGENDA</vt:lpstr>
      <vt:lpstr>About US</vt:lpstr>
      <vt:lpstr>Challenges</vt:lpstr>
      <vt:lpstr>Current Landscape</vt:lpstr>
      <vt:lpstr>Current Workflow</vt:lpstr>
      <vt:lpstr>T&amp;D Goals</vt:lpstr>
      <vt:lpstr>The Concept of Single Sourcing</vt:lpstr>
      <vt:lpstr>Single sourcing tools</vt:lpstr>
      <vt:lpstr>Our Selection - screensteps</vt:lpstr>
      <vt:lpstr>The ScreenSteps Approach</vt:lpstr>
      <vt:lpstr>ScreenSteps Features</vt:lpstr>
      <vt:lpstr>Migration approach</vt:lpstr>
      <vt:lpstr>Dissecting Content</vt:lpstr>
      <vt:lpstr>Candidates for “Hidden” Articles</vt:lpstr>
      <vt:lpstr>Updated Workflow</vt:lpstr>
      <vt:lpstr>Best practices</vt:lpstr>
      <vt:lpstr>Next steps</vt:lpstr>
      <vt:lpstr>Thank you for attending!  Please remember to fill out this  session’s evaluation by going to the daily agenda on the conference website.  Your feedback directly affects future events.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Microsoft Office User</cp:lastModifiedBy>
  <cp:revision>115</cp:revision>
  <dcterms:created xsi:type="dcterms:W3CDTF">2014-03-20T20:37:29Z</dcterms:created>
  <dcterms:modified xsi:type="dcterms:W3CDTF">2014-04-09T16:38:33Z</dcterms:modified>
</cp:coreProperties>
</file>