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29" r:id="rId1"/>
  </p:sldMasterIdLst>
  <p:notesMasterIdLst>
    <p:notesMasterId r:id="rId21"/>
  </p:notesMasterIdLst>
  <p:handoutMasterIdLst>
    <p:handoutMasterId r:id="rId22"/>
  </p:handoutMasterIdLst>
  <p:sldIdLst>
    <p:sldId id="256" r:id="rId2"/>
    <p:sldId id="257" r:id="rId3"/>
    <p:sldId id="280" r:id="rId4"/>
    <p:sldId id="278" r:id="rId5"/>
    <p:sldId id="269" r:id="rId6"/>
    <p:sldId id="279" r:id="rId7"/>
    <p:sldId id="273" r:id="rId8"/>
    <p:sldId id="271" r:id="rId9"/>
    <p:sldId id="281" r:id="rId10"/>
    <p:sldId id="282" r:id="rId11"/>
    <p:sldId id="272" r:id="rId12"/>
    <p:sldId id="285" r:id="rId13"/>
    <p:sldId id="284" r:id="rId14"/>
    <p:sldId id="276" r:id="rId15"/>
    <p:sldId id="275" r:id="rId16"/>
    <p:sldId id="288" r:id="rId17"/>
    <p:sldId id="287" r:id="rId18"/>
    <p:sldId id="286" r:id="rId19"/>
    <p:sldId id="261" r:id="rId2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3BC3746-2919-442F-B22D-1C734E3EE0D4}">
          <p14:sldIdLst>
            <p14:sldId id="256"/>
            <p14:sldId id="257"/>
            <p14:sldId id="280"/>
            <p14:sldId id="278"/>
            <p14:sldId id="269"/>
            <p14:sldId id="279"/>
            <p14:sldId id="273"/>
            <p14:sldId id="271"/>
            <p14:sldId id="281"/>
            <p14:sldId id="282"/>
            <p14:sldId id="272"/>
            <p14:sldId id="285"/>
            <p14:sldId id="284"/>
            <p14:sldId id="276"/>
            <p14:sldId id="275"/>
            <p14:sldId id="288"/>
            <p14:sldId id="287"/>
            <p14:sldId id="286"/>
            <p14:sldId id="261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48" autoAdjust="0"/>
  </p:normalViewPr>
  <p:slideViewPr>
    <p:cSldViewPr snapToGrid="0" snapToObjects="1">
      <p:cViewPr>
        <p:scale>
          <a:sx n="134" d="100"/>
          <a:sy n="134" d="100"/>
        </p:scale>
        <p:origin x="-1792" y="-22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718754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9483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I’d like to take a moment to learn more</a:t>
            </a:r>
            <a:r>
              <a:rPr lang="en-US" baseline="0" dirty="0" smtClean="0"/>
              <a:t> about you – let’s have a few hands.  Please share who you are, what you do and where you do it.  What kinds of documents do you produce? What makes managing your documentation difficult?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640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ScreenSteps and show the Qualtrics</a:t>
            </a:r>
            <a:r>
              <a:rPr lang="en-US" baseline="0" dirty="0" smtClean="0"/>
              <a:t> Manual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5581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Show ScreenSteps live 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497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Talk</a:t>
            </a:r>
            <a:r>
              <a:rPr lang="en-US" baseline="0" dirty="0" smtClean="0"/>
              <a:t> about PDF to Word to PDF</a:t>
            </a:r>
          </a:p>
          <a:p>
            <a:r>
              <a:rPr lang="en-US" baseline="0" dirty="0" smtClean="0"/>
              <a:t>No tipsheet format – we need to work through this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631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Refer</a:t>
            </a:r>
            <a:r>
              <a:rPr lang="en-US" baseline="0" dirty="0" smtClean="0"/>
              <a:t> audience to printed packet of information; ask them to refer to “Creating a Mailing List”</a:t>
            </a:r>
            <a:endParaRPr lang="en-US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 smtClean="0"/>
              <a:t>Take</a:t>
            </a:r>
            <a:r>
              <a:rPr lang="en-US" baseline="0" dirty="0" smtClean="0"/>
              <a:t> a moment to distinguish between documentation (tasks) and training (tasks with context)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 smtClean="0"/>
              <a:t>Explain why this format is so difficult to reuse – call up full manual from the TTS Training Website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2082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Segue to the Training</a:t>
            </a:r>
            <a:r>
              <a:rPr lang="en-US" baseline="0" dirty="0" smtClean="0"/>
              <a:t> Website and then to it.tufts.edu</a:t>
            </a:r>
          </a:p>
          <a:p>
            <a:r>
              <a:rPr lang="en-US" baseline="0" dirty="0" smtClean="0"/>
              <a:t>Show how the PDF version on the training website translates into manual labor for the TTS website Service “Getting Started” content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4497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Explain that single sourcing encompasses</a:t>
            </a:r>
            <a:r>
              <a:rPr lang="en-US" baseline="0" dirty="0" smtClean="0"/>
              <a:t> so much more than this – this is just a simplification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176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Darwin Information Typing Architecture</a:t>
            </a:r>
            <a:r>
              <a:rPr lang="en-US" baseline="0" dirty="0" smtClean="0"/>
              <a:t> – in a nutshell, XML is used a framework to repurpose information into multiple formats, particularly for print distribution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630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Using the training resources available on the ScreenSteps website</a:t>
            </a:r>
            <a:r>
              <a:rPr lang="en-US" baseline="0" dirty="0" smtClean="0"/>
              <a:t> as well as paid consulting from SS, we learned how to embrace this method of creating documentation using questions.</a:t>
            </a:r>
          </a:p>
          <a:p>
            <a:r>
              <a:rPr lang="en-US" baseline="0" dirty="0" smtClean="0"/>
              <a:t>Open http://help.screensteps.com/m/docs-that-rock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527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ScreenSteps and display the tools that</a:t>
            </a:r>
            <a:r>
              <a:rPr lang="en-US" baseline="0" dirty="0" smtClean="0"/>
              <a:t> allow for all of the above</a:t>
            </a:r>
          </a:p>
          <a:p>
            <a:r>
              <a:rPr lang="en-US" baseline="0" dirty="0" smtClean="0"/>
              <a:t>Content Types – articles, chapters, and manuals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28851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the ScreenSteps website</a:t>
            </a:r>
            <a:r>
              <a:rPr lang="en-US" baseline="0" dirty="0" smtClean="0"/>
              <a:t> here - http://help.screensteps.com/m/docs-that-rock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1788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Open ScreenSteps</a:t>
            </a:r>
          </a:p>
          <a:p>
            <a:r>
              <a:rPr lang="en-US" dirty="0" smtClean="0"/>
              <a:t>Display the Qualtrics Manual</a:t>
            </a:r>
          </a:p>
          <a:p>
            <a:r>
              <a:rPr lang="en-US" dirty="0" smtClean="0"/>
              <a:t>Highlight Activities</a:t>
            </a:r>
            <a:r>
              <a:rPr lang="en-US" baseline="0" dirty="0" smtClean="0"/>
              <a:t> and Goals and Objectives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54E0C0-7263-45AD-BDE4-6C593E36980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6538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1868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4505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14000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630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25267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0912686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6117958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95588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339647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428115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212029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2023437"/>
      </p:ext>
    </p:extLst>
  </p:cSld>
  <p:clrMapOvr>
    <a:masterClrMapping/>
  </p:clrMapOvr>
  <p:transition xmlns:p14="http://schemas.microsoft.com/office/powerpoint/2010/main" spd="med" advClick="0" advTm="10000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370516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theme" Target="../theme/theme1.xml"/><Relationship Id="rId1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59" y="6039362"/>
            <a:ext cx="9118481" cy="81686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4/9/14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830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30" r:id="rId1"/>
    <p:sldLayoutId id="2147483831" r:id="rId2"/>
    <p:sldLayoutId id="2147483832" r:id="rId3"/>
    <p:sldLayoutId id="2147483833" r:id="rId4"/>
    <p:sldLayoutId id="2147483834" r:id="rId5"/>
    <p:sldLayoutId id="2147483835" r:id="rId6"/>
    <p:sldLayoutId id="2147483836" r:id="rId7"/>
    <p:sldLayoutId id="2147483837" r:id="rId8"/>
    <p:sldLayoutId id="2147483838" r:id="rId9"/>
    <p:sldLayoutId id="2147483827" r:id="rId10"/>
  </p:sldLayoutIdLst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004A72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B30838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004A72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hyperlink" Target="http://www.screensteps.com/" TargetMode="External"/><Relationship Id="rId3" Type="http://schemas.openxmlformats.org/officeDocument/2006/relationships/image" Target="../media/image14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1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6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17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8.jp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Relationship Id="rId3" Type="http://schemas.openxmlformats.org/officeDocument/2006/relationships/image" Target="../media/image19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4" Type="http://schemas.openxmlformats.org/officeDocument/2006/relationships/image" Target="../media/image7.jpeg"/><Relationship Id="rId5" Type="http://schemas.openxmlformats.org/officeDocument/2006/relationships/hyperlink" Target="http://www.screensteps.com/" TargetMode="External"/><Relationship Id="rId6" Type="http://schemas.openxmlformats.org/officeDocument/2006/relationships/image" Target="../media/image14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0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1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6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9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10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4" Type="http://schemas.openxmlformats.org/officeDocument/2006/relationships/image" Target="../media/image12.jpeg"/><Relationship Id="rId5" Type="http://schemas.openxmlformats.org/officeDocument/2006/relationships/image" Target="../media/image13.jp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1322490"/>
            <a:ext cx="7772400" cy="1470025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cap="none" dirty="0" smtClean="0">
                <a:latin typeface="Arial" charset="0"/>
                <a:ea typeface="ＭＳ Ｐゴシック" pitchFamily="96" charset="-128"/>
              </a:rPr>
              <a:t>Applying Single Sourcing Methodologies to Training &amp; Documentation Content Generation</a:t>
            </a: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2954716"/>
            <a:ext cx="64008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Cristy Maldonado |  3/26/2014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Manager, IT Training and Documentation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Tufts University</a:t>
            </a:r>
          </a:p>
        </p:txBody>
      </p:sp>
    </p:spTree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Our Selection - </a:t>
            </a:r>
            <a:r>
              <a:rPr lang="en-US" dirty="0" err="1" smtClean="0"/>
              <a:t>screensteps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Exports </a:t>
            </a:r>
            <a:r>
              <a:rPr lang="en-US" dirty="0"/>
              <a:t>to HTML, Word, and </a:t>
            </a:r>
            <a:r>
              <a:rPr lang="en-US" dirty="0" smtClean="0"/>
              <a:t>PDF</a:t>
            </a:r>
          </a:p>
          <a:p>
            <a:r>
              <a:rPr lang="en-US" dirty="0" smtClean="0"/>
              <a:t>Publishes to a companion website</a:t>
            </a:r>
            <a:endParaRPr lang="en-US" dirty="0"/>
          </a:p>
          <a:p>
            <a:r>
              <a:rPr lang="en-US" dirty="0"/>
              <a:t>Inexpensive</a:t>
            </a:r>
          </a:p>
          <a:p>
            <a:endParaRPr lang="en-US" dirty="0"/>
          </a:p>
        </p:txBody>
      </p:sp>
      <p:pic>
        <p:nvPicPr>
          <p:cNvPr id="4" name="Picture 3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1030" y="1601788"/>
            <a:ext cx="2221593" cy="2228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7903529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ScreenSteps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Think in terms of real user questions</a:t>
            </a:r>
          </a:p>
          <a:p>
            <a:r>
              <a:rPr lang="en-US" dirty="0"/>
              <a:t>Documents tasks, not features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47" y="1601788"/>
            <a:ext cx="2743200" cy="166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28558443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ScreenSteps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Workflow</a:t>
            </a:r>
          </a:p>
          <a:p>
            <a:pPr lvl="1"/>
            <a:r>
              <a:rPr lang="en-US" dirty="0" smtClean="0"/>
              <a:t>Approvals</a:t>
            </a:r>
          </a:p>
          <a:p>
            <a:r>
              <a:rPr lang="en-US" dirty="0" smtClean="0"/>
              <a:t>Templates</a:t>
            </a:r>
          </a:p>
          <a:p>
            <a:r>
              <a:rPr lang="en-US" dirty="0" smtClean="0"/>
              <a:t>Comments and Moderation</a:t>
            </a:r>
          </a:p>
          <a:p>
            <a:r>
              <a:rPr lang="en-US" dirty="0" smtClean="0"/>
              <a:t>Linked Articles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24537" y="1427752"/>
            <a:ext cx="2505075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2382791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Migration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Train Team</a:t>
            </a:r>
          </a:p>
          <a:p>
            <a:r>
              <a:rPr lang="en-US" dirty="0" smtClean="0"/>
              <a:t>Estimate </a:t>
            </a:r>
            <a:r>
              <a:rPr lang="en-US" dirty="0"/>
              <a:t>Effort</a:t>
            </a:r>
          </a:p>
          <a:p>
            <a:r>
              <a:rPr lang="en-US" dirty="0"/>
              <a:t>Outline </a:t>
            </a:r>
            <a:r>
              <a:rPr lang="en-US" dirty="0" smtClean="0"/>
              <a:t>Workflow</a:t>
            </a:r>
          </a:p>
          <a:p>
            <a:r>
              <a:rPr lang="en-US" dirty="0" smtClean="0"/>
              <a:t>Schedule Content Reviews</a:t>
            </a:r>
          </a:p>
          <a:p>
            <a:pPr lvl="1"/>
            <a:r>
              <a:rPr lang="en-US" dirty="0" smtClean="0"/>
              <a:t>What gets “hidden”?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1625" y="1717952"/>
            <a:ext cx="2571750" cy="1781175"/>
          </a:xfrm>
        </p:spPr>
      </p:pic>
    </p:spTree>
    <p:extLst>
      <p:ext uri="{BB962C8B-B14F-4D97-AF65-F5344CB8AC3E}">
        <p14:creationId xmlns:p14="http://schemas.microsoft.com/office/powerpoint/2010/main" val="2460488971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Dissecting Content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Elist – Old Mindset</a:t>
            </a:r>
            <a:endParaRPr lang="en-US" dirty="0"/>
          </a:p>
          <a:p>
            <a:pPr lvl="1"/>
            <a:r>
              <a:rPr lang="en-US" dirty="0" smtClean="0"/>
              <a:t>What are good candidates for hidden text?</a:t>
            </a:r>
          </a:p>
          <a:p>
            <a:pPr lvl="1"/>
            <a:r>
              <a:rPr lang="en-US" dirty="0" smtClean="0"/>
              <a:t>How can we make questions out of existing headings?</a:t>
            </a:r>
          </a:p>
          <a:p>
            <a:r>
              <a:rPr lang="en-US" dirty="0" smtClean="0"/>
              <a:t>Qualtrics – New Mindset</a:t>
            </a:r>
          </a:p>
          <a:p>
            <a:pPr lvl="1"/>
            <a:r>
              <a:rPr lang="en-US" dirty="0" smtClean="0"/>
              <a:t>Key</a:t>
            </a:r>
            <a:r>
              <a:rPr lang="en-US" dirty="0"/>
              <a:t>: every question is reusable</a:t>
            </a:r>
          </a:p>
          <a:p>
            <a:endParaRPr lang="en-US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6275" y="3613630"/>
            <a:ext cx="2619375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0954790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Candidates for “Hidden” 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Course Goals and Objectives</a:t>
            </a:r>
          </a:p>
          <a:p>
            <a:r>
              <a:rPr lang="en-US" dirty="0" smtClean="0"/>
              <a:t>Interface Tours</a:t>
            </a:r>
          </a:p>
          <a:p>
            <a:r>
              <a:rPr lang="en-US" dirty="0" smtClean="0"/>
              <a:t>About this Tool</a:t>
            </a:r>
          </a:p>
          <a:p>
            <a:r>
              <a:rPr lang="en-US" dirty="0" smtClean="0"/>
              <a:t>Class Activities</a:t>
            </a:r>
          </a:p>
          <a:p>
            <a:r>
              <a:rPr lang="en-US" dirty="0" smtClean="0"/>
              <a:t>Appendix Items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 descr="magician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64065" y="1600200"/>
            <a:ext cx="1930391" cy="2702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329741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Workflow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358" y="4300624"/>
            <a:ext cx="660228" cy="7315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285" y="2174542"/>
            <a:ext cx="773300" cy="82296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6308" y="2718766"/>
            <a:ext cx="197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ScreenSteps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30010" y="1811502"/>
            <a:ext cx="197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Manual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00283" y="3956044"/>
            <a:ext cx="111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“How To”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 flipV="1">
            <a:off x="2268279" y="2491950"/>
            <a:ext cx="1545265" cy="77845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Picture 1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49" y="3081010"/>
            <a:ext cx="911695" cy="914400"/>
          </a:xfrm>
          <a:prstGeom prst="rect">
            <a:avLst/>
          </a:prstGeom>
        </p:spPr>
      </p:pic>
      <p:cxnSp>
        <p:nvCxnSpPr>
          <p:cNvPr id="19" name="Straight Connector 18"/>
          <p:cNvCxnSpPr/>
          <p:nvPr/>
        </p:nvCxnSpPr>
        <p:spPr>
          <a:xfrm>
            <a:off x="2268279" y="3777977"/>
            <a:ext cx="1632004" cy="82946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8057397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Patience</a:t>
            </a:r>
          </a:p>
          <a:p>
            <a:r>
              <a:rPr lang="en-US" dirty="0" smtClean="0"/>
              <a:t>Open Mindedness</a:t>
            </a:r>
          </a:p>
          <a:p>
            <a:r>
              <a:rPr lang="en-US" dirty="0" smtClean="0"/>
              <a:t>Weekly Status Meetings</a:t>
            </a:r>
          </a:p>
          <a:p>
            <a:r>
              <a:rPr lang="en-US" dirty="0" smtClean="0"/>
              <a:t>Shared Style Guide &amp; Templates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4012" y="1715297"/>
            <a:ext cx="2466975" cy="1857375"/>
          </a:xfrm>
        </p:spPr>
      </p:pic>
    </p:spTree>
    <p:extLst>
      <p:ext uri="{BB962C8B-B14F-4D97-AF65-F5344CB8AC3E}">
        <p14:creationId xmlns:p14="http://schemas.microsoft.com/office/powerpoint/2010/main" val="1004277984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Finalize output formats</a:t>
            </a:r>
          </a:p>
          <a:p>
            <a:r>
              <a:rPr lang="en-US" dirty="0"/>
              <a:t>Finish style guide</a:t>
            </a:r>
          </a:p>
          <a:p>
            <a:r>
              <a:rPr lang="en-US" dirty="0"/>
              <a:t>“Skin” the companion site</a:t>
            </a:r>
          </a:p>
          <a:p>
            <a:r>
              <a:rPr lang="en-US" dirty="0"/>
              <a:t>Continue content migration</a:t>
            </a:r>
          </a:p>
          <a:p>
            <a:r>
              <a:rPr lang="en-US" dirty="0"/>
              <a:t>Launch Self Service</a:t>
            </a:r>
          </a:p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8331" y="1600200"/>
            <a:ext cx="2619375" cy="1752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4247671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896471" y="1624651"/>
            <a:ext cx="7333129" cy="298524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4400" i="1" cap="none" dirty="0" smtClean="0">
                <a:latin typeface="Arial" charset="0"/>
                <a:ea typeface="ＭＳ Ｐゴシック" pitchFamily="96" charset="-128"/>
              </a:rPr>
              <a:t>Thank you for attending!</a:t>
            </a:r>
            <a:r>
              <a:rPr lang="en-US" sz="4000" cap="none" dirty="0" smtClean="0">
                <a:latin typeface="Arial" charset="0"/>
                <a:ea typeface="ＭＳ Ｐゴシック" pitchFamily="96" charset="-128"/>
              </a:rPr>
              <a:t/>
            </a:r>
            <a:br>
              <a:rPr lang="en-US" sz="4000" cap="none" dirty="0" smtClean="0">
                <a:latin typeface="Arial" charset="0"/>
                <a:ea typeface="ＭＳ Ｐゴシック" pitchFamily="96" charset="-128"/>
              </a:rPr>
            </a:br>
            <a:r>
              <a:rPr lang="en-US" cap="none" dirty="0">
                <a:latin typeface="Arial" charset="0"/>
                <a:ea typeface="ＭＳ Ｐゴシック" pitchFamily="96" charset="-128"/>
              </a:rPr>
              <a:t/>
            </a:r>
            <a:br>
              <a:rPr lang="en-US" cap="none" dirty="0">
                <a:latin typeface="Arial" charset="0"/>
                <a:ea typeface="ＭＳ Ｐゴシック" pitchFamily="96" charset="-128"/>
              </a:rPr>
            </a:br>
            <a: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>Please remember to fill out this </a:t>
            </a:r>
            <a:b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</a:br>
            <a: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>session’s evaluation by going to the daily agenda on the conference website.</a:t>
            </a:r>
            <a:r>
              <a:rPr lang="en-US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/>
            </a:r>
            <a:br>
              <a:rPr lang="en-US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</a:br>
            <a: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/>
            </a:r>
            <a:br>
              <a:rPr lang="en-US" b="0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</a:br>
            <a:r>
              <a:rPr lang="en-US" sz="2700" b="0" cap="none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charset="0"/>
                <a:ea typeface="ＭＳ Ｐゴシック" pitchFamily="96" charset="-128"/>
              </a:rPr>
              <a:t>Your feedback directly affects future events.</a:t>
            </a:r>
          </a:p>
        </p:txBody>
      </p:sp>
    </p:spTree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AGENDA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4294967295"/>
          </p:nvPr>
        </p:nvSpPr>
        <p:spPr>
          <a:xfrm>
            <a:off x="914400" y="1600200"/>
            <a:ext cx="8229600" cy="4525963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Introduction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Challenges &amp; Current Landscape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Tool Selection &amp; Implementation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Best Practices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Next Steps</a:t>
            </a:r>
          </a:p>
        </p:txBody>
      </p:sp>
    </p:spTree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Create end user documentation and training </a:t>
            </a:r>
          </a:p>
          <a:p>
            <a:r>
              <a:rPr lang="en-US" dirty="0" smtClean="0"/>
              <a:t>Run 12 to 15 trainings per month across 3 campuses</a:t>
            </a:r>
          </a:p>
          <a:p>
            <a:r>
              <a:rPr lang="en-US" dirty="0" smtClean="0"/>
              <a:t>Offer remote training via webinars</a:t>
            </a:r>
          </a:p>
          <a:p>
            <a:r>
              <a:rPr lang="en-US" dirty="0" smtClean="0"/>
              <a:t>Produce manuals and tipsheets</a:t>
            </a:r>
          </a:p>
          <a:p>
            <a:r>
              <a:rPr lang="en-US" dirty="0" smtClean="0"/>
              <a:t>3 full time staff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800" y="458788"/>
            <a:ext cx="4343400" cy="95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4526777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1"/>
            <a:endParaRPr lang="en-US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How do we move towards self service?</a:t>
            </a:r>
          </a:p>
          <a:p>
            <a:r>
              <a:rPr lang="en-US" dirty="0"/>
              <a:t>How do we move away from multiple versions?</a:t>
            </a:r>
          </a:p>
          <a:p>
            <a:r>
              <a:rPr lang="en-US" dirty="0"/>
              <a:t>How do we reuse information?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16" y="1615305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544127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Landscape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Documentation and training co-exists</a:t>
            </a:r>
            <a:endParaRPr lang="en-US" dirty="0">
              <a:latin typeface="Arial" charset="0"/>
              <a:ea typeface="ＭＳ Ｐゴシック" pitchFamily="96" charset="-128"/>
            </a:endParaRP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Multiple </a:t>
            </a:r>
            <a:r>
              <a:rPr lang="en-US" dirty="0">
                <a:latin typeface="Arial" charset="0"/>
                <a:ea typeface="ＭＳ Ｐゴシック" pitchFamily="96" charset="-128"/>
              </a:rPr>
              <a:t>copies </a:t>
            </a:r>
            <a:r>
              <a:rPr lang="en-US" dirty="0" smtClean="0">
                <a:latin typeface="Arial" charset="0"/>
                <a:ea typeface="ＭＳ Ｐゴシック" pitchFamily="96" charset="-128"/>
              </a:rPr>
              <a:t>&amp; formats 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Difficult to repurpose</a:t>
            </a:r>
          </a:p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Self-service is a chore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70241" y="1600200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649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 xmlns:mv="urn:schemas-microsoft-com:mac:vml">
      <p:transition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1781" y="4962918"/>
            <a:ext cx="463581" cy="46358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Workflow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0358" y="5122832"/>
            <a:ext cx="660228" cy="731520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7285" y="3514213"/>
            <a:ext cx="773300" cy="82296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3127" y="3514213"/>
            <a:ext cx="731520" cy="73152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4010" y="2089498"/>
            <a:ext cx="731520" cy="731520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666308" y="3101518"/>
            <a:ext cx="197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Manual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40792" y="1653562"/>
            <a:ext cx="12262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Tipsheet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530010" y="3101518"/>
            <a:ext cx="1977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Training Manual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900283" y="4778252"/>
            <a:ext cx="11182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“How To”</a:t>
            </a:r>
            <a:endParaRPr lang="en-US" dirty="0"/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71018" y="2022894"/>
            <a:ext cx="773300" cy="822960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6317013" y="1653562"/>
            <a:ext cx="108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Tipsheet</a:t>
            </a:r>
            <a:endParaRPr lang="en-US" dirty="0"/>
          </a:p>
        </p:txBody>
      </p:sp>
      <p:cxnSp>
        <p:nvCxnSpPr>
          <p:cNvPr id="22" name="Straight Connector 21"/>
          <p:cNvCxnSpPr/>
          <p:nvPr/>
        </p:nvCxnSpPr>
        <p:spPr>
          <a:xfrm flipV="1">
            <a:off x="2268279" y="2455259"/>
            <a:ext cx="1410586" cy="390595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2268279" y="3879973"/>
            <a:ext cx="1632004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5075274" y="2374605"/>
            <a:ext cx="1241739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Curved Connector 8"/>
          <p:cNvCxnSpPr/>
          <p:nvPr/>
        </p:nvCxnSpPr>
        <p:spPr>
          <a:xfrm>
            <a:off x="2268279" y="4508205"/>
            <a:ext cx="1655731" cy="871869"/>
          </a:xfrm>
          <a:prstGeom prst="curvedConnector3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1296487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T&amp;D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Simplify creation</a:t>
            </a:r>
          </a:p>
          <a:p>
            <a:r>
              <a:rPr lang="en-US" dirty="0" smtClean="0"/>
              <a:t>Separate documentation from training </a:t>
            </a:r>
          </a:p>
          <a:p>
            <a:r>
              <a:rPr lang="en-US" dirty="0" smtClean="0"/>
              <a:t>Work from one source</a:t>
            </a:r>
          </a:p>
          <a:p>
            <a:r>
              <a:rPr lang="en-US" dirty="0" smtClean="0"/>
              <a:t>Publish to the web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01166" y="1601788"/>
            <a:ext cx="2857500" cy="16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533287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Single 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Create once, publish many</a:t>
            </a:r>
          </a:p>
          <a:p>
            <a:r>
              <a:rPr lang="en-US" dirty="0" smtClean="0"/>
              <a:t>Information exists as chunks</a:t>
            </a:r>
          </a:p>
          <a:p>
            <a:r>
              <a:rPr lang="en-US" dirty="0" smtClean="0"/>
              <a:t>Information can be “hidden” or “shown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63435" y="1740860"/>
            <a:ext cx="3467100" cy="1314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2512673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Single sourcing tools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251648" y="1535113"/>
            <a:ext cx="2834640" cy="639762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RoboHelp</a:t>
            </a:r>
            <a:endParaRPr lang="en-US" dirty="0"/>
          </a:p>
        </p:txBody>
      </p:sp>
      <p:sp>
        <p:nvSpPr>
          <p:cNvPr id="3" name="Content Placeholder 2"/>
          <p:cNvSpPr>
            <a:spLocks noGrp="1" noChangeAspect="1"/>
          </p:cNvSpPr>
          <p:nvPr>
            <p:ph sz="half" idx="2"/>
          </p:nvPr>
        </p:nvSpPr>
        <p:spPr>
          <a:xfrm>
            <a:off x="173686" y="2174875"/>
            <a:ext cx="2991917" cy="2926080"/>
          </a:xfrm>
        </p:spPr>
        <p:txBody>
          <a:bodyPr/>
          <a:lstStyle/>
          <a:p>
            <a:r>
              <a:rPr lang="en-US" sz="2200" dirty="0" smtClean="0"/>
              <a:t>Industry standard</a:t>
            </a:r>
          </a:p>
          <a:p>
            <a:r>
              <a:rPr lang="en-US" sz="2200" dirty="0" smtClean="0"/>
              <a:t>Multiple outputs</a:t>
            </a:r>
          </a:p>
          <a:p>
            <a:r>
              <a:rPr lang="en-US" sz="2200" dirty="0" smtClean="0"/>
              <a:t>Used widely in software development</a:t>
            </a:r>
          </a:p>
          <a:p>
            <a:pPr lvl="1"/>
            <a:endParaRPr lang="en-US" dirty="0" smtClean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>
          <a:xfrm>
            <a:off x="3177810" y="1535113"/>
            <a:ext cx="2834640" cy="639762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err="1" smtClean="0"/>
              <a:t>FrameMaker</a:t>
            </a:r>
            <a:endParaRPr lang="en-US" dirty="0"/>
          </a:p>
        </p:txBody>
      </p:sp>
      <p:sp>
        <p:nvSpPr>
          <p:cNvPr id="8" name="Content Placeholder 7"/>
          <p:cNvSpPr>
            <a:spLocks noGrp="1" noChangeAspect="1"/>
          </p:cNvSpPr>
          <p:nvPr>
            <p:ph sz="quarter" idx="4"/>
          </p:nvPr>
        </p:nvSpPr>
        <p:spPr>
          <a:xfrm>
            <a:off x="3099842" y="2174875"/>
            <a:ext cx="2990088" cy="2926080"/>
          </a:xfrm>
        </p:spPr>
        <p:txBody>
          <a:bodyPr/>
          <a:lstStyle/>
          <a:p>
            <a:r>
              <a:rPr lang="en-US" sz="2200" dirty="0" smtClean="0"/>
              <a:t>Darwin Information Typing Architecture (DITA)</a:t>
            </a:r>
            <a:endParaRPr lang="en-US" sz="2200" dirty="0"/>
          </a:p>
          <a:p>
            <a:r>
              <a:rPr lang="en-US" sz="2200" dirty="0" smtClean="0"/>
              <a:t>Focuses </a:t>
            </a:r>
            <a:r>
              <a:rPr lang="en-US" sz="2200" dirty="0"/>
              <a:t>more on </a:t>
            </a:r>
            <a:r>
              <a:rPr lang="en-US" sz="2200" dirty="0" smtClean="0"/>
              <a:t>print outputs</a:t>
            </a:r>
            <a:endParaRPr lang="en-US" sz="22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8391" y="4388256"/>
            <a:ext cx="914400" cy="914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3684" y="4388256"/>
            <a:ext cx="914400" cy="914400"/>
          </a:xfrm>
          <a:prstGeom prst="rect">
            <a:avLst/>
          </a:prstGeom>
        </p:spPr>
      </p:pic>
      <p:sp>
        <p:nvSpPr>
          <p:cNvPr id="9" name="Text Placeholder 6"/>
          <p:cNvSpPr txBox="1">
            <a:spLocks/>
          </p:cNvSpPr>
          <p:nvPr/>
        </p:nvSpPr>
        <p:spPr bwMode="auto">
          <a:xfrm>
            <a:off x="6110896" y="1535113"/>
            <a:ext cx="2834640" cy="63976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marL="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A72"/>
              </a:buClr>
              <a:buSzPct val="80000"/>
              <a:buFont typeface="Wingdings" pitchFamily="96" charset="2"/>
              <a:buNone/>
              <a:defRPr sz="2400" b="1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1pPr>
            <a:lvl2pPr marL="4572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96" charset="2"/>
              <a:buNone/>
              <a:defRPr sz="2000" b="1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2pPr>
            <a:lvl3pPr marL="9144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0838"/>
              </a:buClr>
              <a:buSzPct val="80000"/>
              <a:buFont typeface="Wingdings" pitchFamily="96" charset="2"/>
              <a:buNone/>
              <a:defRPr sz="1800" b="1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3pPr>
            <a:lvl4pPr marL="13716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96" charset="2"/>
              <a:buNone/>
              <a:defRPr sz="1600" b="1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4pPr>
            <a:lvl5pPr marL="1828800" indent="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A72"/>
              </a:buClr>
              <a:buSzPct val="80000"/>
              <a:buFont typeface="Wingdings" pitchFamily="96" charset="2"/>
              <a:buNone/>
              <a:defRPr sz="1600" b="1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5pPr>
            <a:lvl6pPr marL="22860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err="1" smtClean="0"/>
              <a:t>MadCap</a:t>
            </a:r>
            <a:r>
              <a:rPr lang="en-US" dirty="0" smtClean="0"/>
              <a:t> Flare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2174" y="4388256"/>
            <a:ext cx="914400" cy="914400"/>
          </a:xfrm>
          <a:prstGeom prst="rect">
            <a:avLst/>
          </a:prstGeom>
        </p:spPr>
      </p:pic>
      <p:sp>
        <p:nvSpPr>
          <p:cNvPr id="12" name="Content Placeholder 7"/>
          <p:cNvSpPr txBox="1">
            <a:spLocks noChangeAspect="1"/>
          </p:cNvSpPr>
          <p:nvPr/>
        </p:nvSpPr>
        <p:spPr bwMode="auto">
          <a:xfrm>
            <a:off x="6050954" y="2174875"/>
            <a:ext cx="2990088" cy="2926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230188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A72"/>
              </a:buClr>
              <a:buSzPct val="80000"/>
              <a:buFont typeface="Wingdings" pitchFamily="96" charset="2"/>
              <a:buChar char="§"/>
              <a:defRPr sz="24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1pPr>
            <a:lvl2pPr marL="511175" indent="-2222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96" charset="2"/>
              <a:buChar char="§"/>
              <a:defRPr sz="20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2pPr>
            <a:lvl3pPr marL="857250" indent="-23018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B30838"/>
              </a:buClr>
              <a:buSzPct val="80000"/>
              <a:buFont typeface="Wingdings" pitchFamily="96" charset="2"/>
              <a:buChar char="§"/>
              <a:defRPr sz="18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3pPr>
            <a:lvl4pPr marL="1146175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Tx/>
              <a:buSzPct val="80000"/>
              <a:buFont typeface="Wingdings" pitchFamily="96" charset="2"/>
              <a:buChar char="§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4pPr>
            <a:lvl5pPr marL="1427163" indent="-173038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004A72"/>
              </a:buClr>
              <a:buSzPct val="80000"/>
              <a:buFont typeface="Wingdings" pitchFamily="96" charset="2"/>
              <a:buChar char="§"/>
              <a:defRPr sz="1600" kern="1200">
                <a:solidFill>
                  <a:srgbClr val="4C4C4F"/>
                </a:solidFill>
                <a:latin typeface="Arial"/>
                <a:ea typeface="ＭＳ Ｐゴシック" pitchFamily="48" charset="-128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Emerging Leader</a:t>
            </a:r>
          </a:p>
          <a:p>
            <a:r>
              <a:rPr lang="en-US" sz="2200" dirty="0" smtClean="0"/>
              <a:t>Customizable outputs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08000"/>
      </p:ext>
    </p:extLst>
  </p:cSld>
  <p:clrMapOvr>
    <a:masterClrMapping/>
  </p:clrMapOvr>
  <p:transition xmlns:p14="http://schemas.microsoft.com/office/powerpoint/2010/main" spd="med" advClick="0" advTm="10000">
    <p:fad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6732</TotalTime>
  <Words>674</Words>
  <Application>Microsoft Macintosh PowerPoint</Application>
  <PresentationFormat>On-screen Show (4:3)</PresentationFormat>
  <Paragraphs>131</Paragraphs>
  <Slides>19</Slides>
  <Notes>12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1_Office Theme</vt:lpstr>
      <vt:lpstr>Applying Single Sourcing Methodologies to Training &amp; Documentation Content Generation</vt:lpstr>
      <vt:lpstr>AGENDA</vt:lpstr>
      <vt:lpstr>About US</vt:lpstr>
      <vt:lpstr>Challenges</vt:lpstr>
      <vt:lpstr>Current Landscape</vt:lpstr>
      <vt:lpstr>Current Workflow</vt:lpstr>
      <vt:lpstr>T&amp;D Goals</vt:lpstr>
      <vt:lpstr>The Concept of Single Sourcing</vt:lpstr>
      <vt:lpstr>Single sourcing tools</vt:lpstr>
      <vt:lpstr>Our Selection - screensteps</vt:lpstr>
      <vt:lpstr>The ScreenSteps Approach</vt:lpstr>
      <vt:lpstr>ScreenSteps Features</vt:lpstr>
      <vt:lpstr>Migration approach</vt:lpstr>
      <vt:lpstr>Dissecting Content</vt:lpstr>
      <vt:lpstr>Candidates for “Hidden” Articles</vt:lpstr>
      <vt:lpstr>Updated Workflow</vt:lpstr>
      <vt:lpstr>Best practices</vt:lpstr>
      <vt:lpstr>Next steps</vt:lpstr>
      <vt:lpstr>Thank you for attending!  Please remember to fill out this  session’s evaluation by going to the daily agenda on the conference website.  Your feedback directly affects future events.</vt:lpstr>
    </vt:vector>
  </TitlesOfParts>
  <Company>brain bolts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eric boelts</dc:creator>
  <cp:lastModifiedBy>Microsoft Office User</cp:lastModifiedBy>
  <cp:revision>115</cp:revision>
  <dcterms:created xsi:type="dcterms:W3CDTF">2014-03-20T20:37:29Z</dcterms:created>
  <dcterms:modified xsi:type="dcterms:W3CDTF">2014-04-09T16:38:33Z</dcterms:modified>
</cp:coreProperties>
</file>