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553" autoAdjust="0"/>
  </p:normalViewPr>
  <p:slideViewPr>
    <p:cSldViewPr>
      <p:cViewPr>
        <p:scale>
          <a:sx n="100" d="100"/>
          <a:sy n="100" d="100"/>
        </p:scale>
        <p:origin x="-1920" y="-366"/>
      </p:cViewPr>
      <p:guideLst>
        <p:guide orient="horz" pos="3456"/>
        <p:guide pos="56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5425" y="139700"/>
            <a:ext cx="8766175" cy="850900"/>
          </a:xfrm>
          <a:custGeom>
            <a:avLst/>
            <a:gdLst/>
            <a:ahLst/>
            <a:cxnLst/>
            <a:rect l="l" t="t" r="r" b="b"/>
            <a:pathLst>
              <a:path w="8766175" h="850900">
                <a:moveTo>
                  <a:pt x="0" y="0"/>
                </a:moveTo>
                <a:lnTo>
                  <a:pt x="8766175" y="0"/>
                </a:lnTo>
                <a:lnTo>
                  <a:pt x="8766175" y="850900"/>
                </a:lnTo>
                <a:lnTo>
                  <a:pt x="0" y="8509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9654" y="304038"/>
            <a:ext cx="7624691" cy="504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873" y="304038"/>
            <a:ext cx="6476255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8505">
              <a:lnSpc>
                <a:spcPct val="100000"/>
              </a:lnSpc>
            </a:pPr>
            <a:r>
              <a:rPr spc="-10" dirty="0" smtClean="0"/>
              <a:t>I</a:t>
            </a:r>
            <a:r>
              <a:rPr lang="en-US" spc="-25" dirty="0" smtClean="0"/>
              <a:t>TS</a:t>
            </a:r>
            <a:r>
              <a:rPr spc="15" dirty="0" smtClean="0"/>
              <a:t> </a:t>
            </a:r>
            <a:r>
              <a:rPr spc="-15" dirty="0"/>
              <a:t>S</a:t>
            </a:r>
            <a:r>
              <a:rPr spc="-25" dirty="0"/>
              <a:t>t</a:t>
            </a:r>
            <a:r>
              <a:rPr spc="-70" dirty="0"/>
              <a:t>r</a:t>
            </a:r>
            <a:r>
              <a:rPr spc="-50" dirty="0"/>
              <a:t>a</a:t>
            </a:r>
            <a:r>
              <a:rPr spc="-60" dirty="0"/>
              <a:t>t</a:t>
            </a:r>
            <a:r>
              <a:rPr spc="-20" dirty="0"/>
              <a:t>egi</a:t>
            </a:r>
            <a:r>
              <a:rPr spc="-15" dirty="0"/>
              <a:t>c</a:t>
            </a:r>
            <a:r>
              <a:rPr spc="30" dirty="0"/>
              <a:t> </a:t>
            </a:r>
            <a:r>
              <a:rPr spc="-20" dirty="0"/>
              <a:t>Pl</a:t>
            </a:r>
            <a:r>
              <a:rPr spc="-30" dirty="0"/>
              <a:t>a</a:t>
            </a:r>
            <a:r>
              <a:rPr spc="-20" dirty="0"/>
              <a:t>nnin</a:t>
            </a:r>
            <a:r>
              <a:rPr spc="-15" dirty="0"/>
              <a:t>g</a:t>
            </a:r>
            <a:r>
              <a:rPr spc="50" dirty="0"/>
              <a:t> </a:t>
            </a:r>
            <a:r>
              <a:rPr lang="en-US" spc="-25" dirty="0" smtClean="0"/>
              <a:t>Guidelines</a:t>
            </a:r>
            <a:endParaRPr spc="-15" dirty="0"/>
          </a:p>
        </p:txBody>
      </p:sp>
      <p:sp>
        <p:nvSpPr>
          <p:cNvPr id="7" name="object 7"/>
          <p:cNvSpPr/>
          <p:nvPr/>
        </p:nvSpPr>
        <p:spPr>
          <a:xfrm>
            <a:off x="6362382" y="28956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62382" y="28956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00800" y="2971800"/>
            <a:ext cx="1066799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2540" algn="ctr">
              <a:lnSpc>
                <a:spcPct val="100000"/>
              </a:lnSpc>
            </a:pPr>
            <a:r>
              <a:rPr sz="1050" b="1" spc="-10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den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ify M</a:t>
            </a:r>
            <a:r>
              <a:rPr sz="1050" b="1" spc="-5" dirty="0">
                <a:latin typeface="Calibri"/>
                <a:cs typeface="Calibri"/>
              </a:rPr>
              <a:t>easure</a:t>
            </a: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M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r</a:t>
            </a:r>
            <a:r>
              <a:rPr sz="1050" b="1" dirty="0">
                <a:latin typeface="Calibri"/>
                <a:cs typeface="Calibri"/>
              </a:rPr>
              <a:t>ics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62382" y="35814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62382" y="35814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400800" y="3648875"/>
            <a:ext cx="1066799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050" b="1" spc="-10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den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ify</a:t>
            </a:r>
            <a:r>
              <a:rPr sz="1050" b="1" spc="-2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</a:t>
            </a:r>
            <a:r>
              <a:rPr sz="1050" b="1" spc="-5" dirty="0">
                <a:latin typeface="Calibri"/>
                <a:cs typeface="Calibri"/>
              </a:rPr>
              <a:t>Addres</a:t>
            </a:r>
            <a:r>
              <a:rPr sz="1050" b="1" dirty="0">
                <a:latin typeface="Calibri"/>
                <a:cs typeface="Calibri"/>
              </a:rPr>
              <a:t>s </a:t>
            </a: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ross</a:t>
            </a:r>
            <a:r>
              <a:rPr sz="1050" b="1" dirty="0">
                <a:latin typeface="Calibri"/>
                <a:cs typeface="Calibri"/>
              </a:rPr>
              <a:t>- </a:t>
            </a: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u</a:t>
            </a:r>
            <a:r>
              <a:rPr sz="1050" b="1" spc="5" dirty="0">
                <a:latin typeface="Calibri"/>
                <a:cs typeface="Calibri"/>
              </a:rPr>
              <a:t>tt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n</a:t>
            </a:r>
            <a:r>
              <a:rPr sz="1050" b="1" dirty="0">
                <a:latin typeface="Calibri"/>
                <a:cs typeface="Calibri"/>
              </a:rPr>
              <a:t>g</a:t>
            </a:r>
            <a:r>
              <a:rPr sz="1050" b="1" spc="-4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ssue</a:t>
            </a:r>
            <a:r>
              <a:rPr sz="1050" b="1" dirty="0">
                <a:latin typeface="Calibri"/>
                <a:cs typeface="Calibri"/>
              </a:rPr>
              <a:t>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38465" y="35814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38465" y="35814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926985" y="3621119"/>
            <a:ext cx="96456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g</a:t>
            </a:r>
            <a:r>
              <a:rPr sz="1050" b="1" spc="-5" dirty="0">
                <a:latin typeface="Calibri"/>
                <a:cs typeface="Calibri"/>
              </a:rPr>
              <a:t>re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n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U</a:t>
            </a:r>
            <a:r>
              <a:rPr sz="1050" b="1" spc="-5" dirty="0">
                <a:latin typeface="Calibri"/>
                <a:cs typeface="Calibri"/>
              </a:rPr>
              <a:t>pda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 Sc</a:t>
            </a:r>
            <a:r>
              <a:rPr sz="1050" b="1" spc="-5" dirty="0">
                <a:latin typeface="Calibri"/>
                <a:cs typeface="Calibri"/>
              </a:rPr>
              <a:t>hedu</a:t>
            </a:r>
            <a:r>
              <a:rPr sz="1050" b="1" dirty="0">
                <a:latin typeface="Calibri"/>
                <a:cs typeface="Calibri"/>
              </a:rPr>
              <a:t>le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M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ho</a:t>
            </a:r>
            <a:r>
              <a:rPr sz="1050" b="1" dirty="0">
                <a:latin typeface="Calibri"/>
                <a:cs typeface="Calibri"/>
              </a:rPr>
              <a:t>d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91075" y="1066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91075" y="1066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62382" y="1058900"/>
            <a:ext cx="1160780" cy="533400"/>
          </a:xfrm>
          <a:custGeom>
            <a:avLst/>
            <a:gdLst/>
            <a:ahLst/>
            <a:cxnLst/>
            <a:rect l="l" t="t" r="r" b="b"/>
            <a:pathLst>
              <a:path w="1160779" h="533400">
                <a:moveTo>
                  <a:pt x="0" y="0"/>
                </a:moveTo>
                <a:lnTo>
                  <a:pt x="1160627" y="0"/>
                </a:lnTo>
                <a:lnTo>
                  <a:pt x="1160627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62382" y="1058900"/>
            <a:ext cx="1160780" cy="533400"/>
          </a:xfrm>
          <a:custGeom>
            <a:avLst/>
            <a:gdLst/>
            <a:ahLst/>
            <a:cxnLst/>
            <a:rect l="l" t="t" r="r" b="b"/>
            <a:pathLst>
              <a:path w="1160779" h="533400">
                <a:moveTo>
                  <a:pt x="0" y="0"/>
                </a:moveTo>
                <a:lnTo>
                  <a:pt x="1160627" y="0"/>
                </a:lnTo>
                <a:lnTo>
                  <a:pt x="1160627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34147" y="106398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34147" y="106398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91075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91075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876800" y="3619944"/>
            <a:ext cx="990600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6350" algn="ctr">
              <a:lnSpc>
                <a:spcPct val="100000"/>
              </a:lnSpc>
            </a:pPr>
            <a:r>
              <a:rPr sz="1050" b="1" spc="-5" dirty="0">
                <a:latin typeface="Calibri"/>
                <a:cs typeface="Calibri"/>
              </a:rPr>
              <a:t>Ga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he</a:t>
            </a:r>
            <a:r>
              <a:rPr sz="1050" b="1" dirty="0">
                <a:latin typeface="Calibri"/>
                <a:cs typeface="Calibri"/>
              </a:rPr>
              <a:t>r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an</a:t>
            </a:r>
            <a:r>
              <a:rPr sz="1050" b="1" dirty="0">
                <a:latin typeface="Calibri"/>
                <a:cs typeface="Calibri"/>
              </a:rPr>
              <a:t>d </a:t>
            </a:r>
            <a:r>
              <a:rPr sz="1050" b="1" spc="-5" dirty="0">
                <a:latin typeface="Calibri"/>
                <a:cs typeface="Calibri"/>
              </a:rPr>
              <a:t>Asses</a:t>
            </a: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10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dea</a:t>
            </a:r>
            <a:r>
              <a:rPr sz="1050" b="1" dirty="0">
                <a:latin typeface="Calibri"/>
                <a:cs typeface="Calibri"/>
              </a:rPr>
              <a:t>s &amp; S</a:t>
            </a:r>
            <a:r>
              <a:rPr sz="1050" b="1" spc="-5" dirty="0">
                <a:latin typeface="Calibri"/>
                <a:cs typeface="Calibri"/>
              </a:rPr>
              <a:t>u</a:t>
            </a:r>
            <a:r>
              <a:rPr sz="1050" b="1" dirty="0">
                <a:latin typeface="Calibri"/>
                <a:cs typeface="Calibri"/>
              </a:rPr>
              <a:t>gg</a:t>
            </a:r>
            <a:r>
              <a:rPr sz="1050" b="1" spc="-5" dirty="0">
                <a:latin typeface="Calibri"/>
                <a:cs typeface="Calibri"/>
              </a:rPr>
              <a:t>es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ons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91075" y="423458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91075" y="423458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910118" y="4274309"/>
            <a:ext cx="902969" cy="484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1270" algn="ctr">
              <a:lnSpc>
                <a:spcPct val="100000"/>
              </a:lnSpc>
            </a:pPr>
            <a:r>
              <a:rPr sz="1050" b="1" spc="-5" dirty="0">
                <a:latin typeface="Calibri"/>
                <a:cs typeface="Calibri"/>
              </a:rPr>
              <a:t>V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s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on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n</a:t>
            </a:r>
            <a:r>
              <a:rPr sz="1050" b="1" dirty="0">
                <a:latin typeface="Calibri"/>
                <a:cs typeface="Calibri"/>
              </a:rPr>
              <a:t>g</a:t>
            </a:r>
            <a:r>
              <a:rPr sz="1050" b="1" spc="-1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SW</a:t>
            </a:r>
            <a:r>
              <a:rPr sz="1050" b="1" spc="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T</a:t>
            </a:r>
            <a:r>
              <a:rPr sz="1050" b="1" spc="-20" dirty="0" smtClean="0">
                <a:latin typeface="Calibri"/>
                <a:cs typeface="Calibri"/>
              </a:rPr>
              <a:t> </a:t>
            </a:r>
            <a:r>
              <a:rPr lang="en-US" sz="1050" b="1" spc="-5" dirty="0" smtClean="0">
                <a:latin typeface="Calibri"/>
                <a:cs typeface="Calibri"/>
              </a:rPr>
              <a:t>E</a:t>
            </a:r>
            <a:r>
              <a:rPr sz="1050" b="1" spc="-10" dirty="0" smtClean="0">
                <a:latin typeface="Calibri"/>
                <a:cs typeface="Calibri"/>
              </a:rPr>
              <a:t>x</a:t>
            </a:r>
            <a:r>
              <a:rPr sz="1050" b="1" spc="-5" dirty="0" smtClean="0">
                <a:latin typeface="Calibri"/>
                <a:cs typeface="Calibri"/>
              </a:rPr>
              <a:t>er</a:t>
            </a:r>
            <a:r>
              <a:rPr sz="1050" b="1" dirty="0" smtClean="0">
                <a:latin typeface="Calibri"/>
                <a:cs typeface="Calibri"/>
              </a:rPr>
              <a:t>ci</a:t>
            </a:r>
            <a:r>
              <a:rPr sz="1050" b="1" spc="-5" dirty="0" smtClean="0">
                <a:latin typeface="Calibri"/>
                <a:cs typeface="Calibri"/>
              </a:rPr>
              <a:t>ses </a:t>
            </a:r>
            <a:r>
              <a:rPr lang="en-US" sz="1050" b="1" spc="-5" dirty="0" smtClean="0">
                <a:latin typeface="Calibri"/>
                <a:cs typeface="Calibri"/>
              </a:rPr>
              <a:t>Re</a:t>
            </a:r>
            <a:r>
              <a:rPr sz="1050" b="1" dirty="0" smtClean="0">
                <a:latin typeface="Calibri"/>
                <a:cs typeface="Calibri"/>
              </a:rPr>
              <a:t>vi</a:t>
            </a:r>
            <a:r>
              <a:rPr sz="1050" b="1" spc="-5" dirty="0" smtClean="0">
                <a:latin typeface="Calibri"/>
                <a:cs typeface="Calibri"/>
              </a:rPr>
              <a:t>s</a:t>
            </a:r>
            <a:r>
              <a:rPr sz="1050" b="1" dirty="0" smtClean="0">
                <a:latin typeface="Calibri"/>
                <a:cs typeface="Calibri"/>
              </a:rPr>
              <a:t>i</a:t>
            </a: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spc="-5" dirty="0" smtClean="0">
                <a:latin typeface="Calibri"/>
                <a:cs typeface="Calibri"/>
              </a:rPr>
              <a:t>ed</a:t>
            </a:r>
            <a:r>
              <a:rPr lang="en-US" sz="1050" b="1" spc="-5" dirty="0" smtClean="0">
                <a:latin typeface="Calibri"/>
                <a:cs typeface="Calibri"/>
              </a:rPr>
              <a:t> 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791075" y="4874285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91075" y="4874285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876800" y="4911617"/>
            <a:ext cx="990599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5" dirty="0">
                <a:latin typeface="Calibri"/>
                <a:cs typeface="Calibri"/>
              </a:rPr>
              <a:t>s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ab</a:t>
            </a:r>
            <a:r>
              <a:rPr sz="1050" b="1" dirty="0">
                <a:latin typeface="Calibri"/>
                <a:cs typeface="Calibri"/>
              </a:rPr>
              <a:t>li</a:t>
            </a:r>
            <a:r>
              <a:rPr sz="1050" b="1" spc="-5" dirty="0">
                <a:latin typeface="Calibri"/>
                <a:cs typeface="Calibri"/>
              </a:rPr>
              <a:t>s</a:t>
            </a:r>
            <a:r>
              <a:rPr sz="1050" b="1" dirty="0">
                <a:latin typeface="Calibri"/>
                <a:cs typeface="Calibri"/>
              </a:rPr>
              <a:t>h P</a:t>
            </a:r>
            <a:r>
              <a:rPr sz="1050" b="1" spc="-5" dirty="0">
                <a:latin typeface="Calibri"/>
                <a:cs typeface="Calibri"/>
              </a:rPr>
              <a:t>r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or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-1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</a:t>
            </a: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r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er</a:t>
            </a:r>
            <a:r>
              <a:rPr sz="1050" b="1" dirty="0">
                <a:latin typeface="Calibri"/>
                <a:cs typeface="Calibri"/>
              </a:rPr>
              <a:t>ia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62382" y="48768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62382" y="4876800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384888" y="4914144"/>
            <a:ext cx="1111049" cy="484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lang="en-US" sz="1050" b="1" spc="5" dirty="0" smtClean="0">
                <a:latin typeface="Calibri"/>
                <a:cs typeface="Calibri"/>
              </a:rPr>
              <a:t>Integrate Action Items with Existing Work/Plans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848600" y="422402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848600" y="422402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037699" y="4343753"/>
            <a:ext cx="763270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indent="12700" algn="ctr">
              <a:lnSpc>
                <a:spcPct val="100000"/>
              </a:lnSpc>
            </a:pP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ra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k</a:t>
            </a:r>
            <a:r>
              <a:rPr sz="1050" b="1" dirty="0">
                <a:latin typeface="Calibri"/>
                <a:cs typeface="Calibri"/>
              </a:rPr>
              <a:t>/</a:t>
            </a:r>
            <a:r>
              <a:rPr sz="1050" b="1" spc="5" dirty="0">
                <a:latin typeface="Calibri"/>
                <a:cs typeface="Calibri"/>
              </a:rPr>
              <a:t>R</a:t>
            </a:r>
            <a:r>
              <a:rPr sz="1050" b="1" spc="-5" dirty="0">
                <a:latin typeface="Calibri"/>
                <a:cs typeface="Calibri"/>
              </a:rPr>
              <a:t>eport </a:t>
            </a:r>
            <a:r>
              <a:rPr sz="1050" b="1" dirty="0">
                <a:latin typeface="Calibri"/>
                <a:cs typeface="Calibri"/>
              </a:rPr>
              <a:t>P</a:t>
            </a:r>
            <a:r>
              <a:rPr sz="1050" b="1" spc="-5" dirty="0">
                <a:latin typeface="Calibri"/>
                <a:cs typeface="Calibri"/>
              </a:rPr>
              <a:t>ro</a:t>
            </a:r>
            <a:r>
              <a:rPr sz="1050" b="1" dirty="0">
                <a:latin typeface="Calibri"/>
                <a:cs typeface="Calibri"/>
              </a:rPr>
              <a:t>g</a:t>
            </a:r>
            <a:r>
              <a:rPr sz="1050" b="1" spc="-5" dirty="0">
                <a:latin typeface="Calibri"/>
                <a:cs typeface="Calibri"/>
              </a:rPr>
              <a:t>res</a:t>
            </a:r>
            <a:r>
              <a:rPr sz="1050" b="1" dirty="0">
                <a:latin typeface="Calibri"/>
                <a:cs typeface="Calibri"/>
              </a:rPr>
              <a:t>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791075" y="5534748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91075" y="5534748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907024" y="5603875"/>
            <a:ext cx="909319" cy="339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209" marR="6350" indent="-17145">
              <a:lnSpc>
                <a:spcPct val="100000"/>
              </a:lnSpc>
            </a:pP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rea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4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ra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dirty="0">
                <a:latin typeface="Calibri"/>
                <a:cs typeface="Calibri"/>
              </a:rPr>
              <a:t>gic Pl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n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-10" dirty="0">
                <a:latin typeface="Calibri"/>
                <a:cs typeface="Calibri"/>
              </a:rPr>
              <a:t>D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u</a:t>
            </a:r>
            <a:r>
              <a:rPr sz="1050" b="1" dirty="0">
                <a:latin typeface="Calibri"/>
                <a:cs typeface="Calibri"/>
              </a:rPr>
              <a:t>m</a:t>
            </a:r>
            <a:r>
              <a:rPr sz="1050" b="1" spc="-5" dirty="0">
                <a:latin typeface="Calibri"/>
                <a:cs typeface="Calibri"/>
              </a:rPr>
              <a:t>en</a:t>
            </a:r>
            <a:r>
              <a:rPr sz="1050" b="1" dirty="0">
                <a:latin typeface="Calibri"/>
                <a:cs typeface="Calibri"/>
              </a:rPr>
              <a:t>t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848600" y="28956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848600" y="28956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76835" y="4228465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76835" y="4228465"/>
            <a:ext cx="1160780" cy="576580"/>
          </a:xfrm>
          <a:custGeom>
            <a:avLst/>
            <a:gdLst/>
            <a:ahLst/>
            <a:cxnLst/>
            <a:rect l="l" t="t" r="r" b="b"/>
            <a:pathLst>
              <a:path w="1160779" h="576579">
                <a:moveTo>
                  <a:pt x="0" y="0"/>
                </a:moveTo>
                <a:lnTo>
                  <a:pt x="1160627" y="0"/>
                </a:lnTo>
                <a:lnTo>
                  <a:pt x="1160627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482072" y="4348188"/>
            <a:ext cx="950594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indent="12700" algn="ctr">
              <a:lnSpc>
                <a:spcPct val="100000"/>
              </a:lnSpc>
            </a:pP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m</a:t>
            </a:r>
            <a:r>
              <a:rPr sz="1050" b="1" spc="-5" dirty="0">
                <a:latin typeface="Calibri"/>
                <a:cs typeface="Calibri"/>
              </a:rPr>
              <a:t>p</a:t>
            </a:r>
            <a:r>
              <a:rPr sz="1050" b="1" dirty="0">
                <a:latin typeface="Calibri"/>
                <a:cs typeface="Calibri"/>
              </a:rPr>
              <a:t>l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spc="-10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40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n Pl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n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dirty="0">
                <a:latin typeface="Calibri"/>
                <a:cs typeface="Calibri"/>
              </a:rPr>
              <a:t>m</a:t>
            </a:r>
            <a:r>
              <a:rPr sz="1050" b="1" spc="-5" dirty="0">
                <a:latin typeface="Calibri"/>
                <a:cs typeface="Calibri"/>
              </a:rPr>
              <a:t>p</a:t>
            </a:r>
            <a:r>
              <a:rPr sz="1050" b="1" dirty="0">
                <a:latin typeface="Calibri"/>
                <a:cs typeface="Calibri"/>
              </a:rPr>
              <a:t>l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85686" y="152400"/>
            <a:ext cx="833514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83575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683575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40087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240087" y="358260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303477" y="3619944"/>
            <a:ext cx="101536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181610" algn="ctr">
              <a:lnSpc>
                <a:spcPct val="100000"/>
              </a:lnSpc>
            </a:pP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ivi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e</a:t>
            </a: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-3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S</a:t>
            </a:r>
            <a:r>
              <a:rPr sz="1050" b="1" spc="-5" dirty="0">
                <a:latin typeface="Calibri"/>
                <a:cs typeface="Calibri"/>
              </a:rPr>
              <a:t>er</a:t>
            </a:r>
            <a:r>
              <a:rPr sz="1050" b="1" dirty="0">
                <a:latin typeface="Calibri"/>
                <a:cs typeface="Calibri"/>
              </a:rPr>
              <a:t>vic</a:t>
            </a:r>
            <a:r>
              <a:rPr sz="1050" b="1" spc="-5" dirty="0">
                <a:latin typeface="Calibri"/>
                <a:cs typeface="Calibri"/>
              </a:rPr>
              <a:t>es</a:t>
            </a:r>
            <a:endParaRPr sz="10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50" b="1" spc="-5" dirty="0" smtClean="0">
                <a:latin typeface="Calibri"/>
                <a:cs typeface="Calibri"/>
              </a:rPr>
              <a:t>(</a:t>
            </a:r>
            <a:r>
              <a:rPr lang="en-US" sz="1050" b="1" dirty="0" smtClean="0">
                <a:latin typeface="Calibri"/>
                <a:cs typeface="Calibri"/>
              </a:rPr>
              <a:t>C</a:t>
            </a:r>
            <a:r>
              <a:rPr sz="1050" b="1" spc="-5" dirty="0" smtClean="0">
                <a:latin typeface="Calibri"/>
                <a:cs typeface="Calibri"/>
              </a:rPr>
              <a:t>he</a:t>
            </a:r>
            <a:r>
              <a:rPr sz="1050" b="1" dirty="0" smtClean="0">
                <a:latin typeface="Calibri"/>
                <a:cs typeface="Calibri"/>
              </a:rPr>
              <a:t>ck</a:t>
            </a:r>
            <a:r>
              <a:rPr sz="1050" b="1" spc="-25" dirty="0" smtClean="0">
                <a:latin typeface="Calibri"/>
                <a:cs typeface="Calibri"/>
              </a:rPr>
              <a:t> </a:t>
            </a:r>
            <a:r>
              <a:rPr lang="en-US" sz="1050" b="1" spc="-5" dirty="0" smtClean="0">
                <a:latin typeface="Calibri"/>
                <a:cs typeface="Calibri"/>
              </a:rPr>
              <a:t>A</a:t>
            </a:r>
            <a:r>
              <a:rPr sz="1050" b="1" dirty="0" smtClean="0">
                <a:latin typeface="Calibri"/>
                <a:cs typeface="Calibri"/>
              </a:rPr>
              <a:t>lig</a:t>
            </a:r>
            <a:r>
              <a:rPr sz="1050" b="1" spc="-5" dirty="0" smtClean="0">
                <a:latin typeface="Calibri"/>
                <a:cs typeface="Calibri"/>
              </a:rPr>
              <a:t>n</a:t>
            </a:r>
            <a:r>
              <a:rPr sz="1050" b="1" dirty="0" smtClean="0">
                <a:latin typeface="Calibri"/>
                <a:cs typeface="Calibri"/>
              </a:rPr>
              <a:t>m</a:t>
            </a:r>
            <a:r>
              <a:rPr sz="1050" b="1" spc="-5" dirty="0" smtClean="0">
                <a:latin typeface="Calibri"/>
                <a:cs typeface="Calibri"/>
              </a:rPr>
              <a:t>en</a:t>
            </a: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)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683575" y="2910611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683575" y="2910611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40087" y="2910611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40087" y="2910611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40087" y="423458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240087" y="423458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384707" y="4392295"/>
            <a:ext cx="854075" cy="179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dirty="0">
                <a:latin typeface="Calibri"/>
                <a:cs typeface="Calibri"/>
              </a:rPr>
              <a:t>SW</a:t>
            </a:r>
            <a:r>
              <a:rPr sz="1050" b="1" spc="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T</a:t>
            </a:r>
            <a:r>
              <a:rPr sz="1050" b="1" spc="-20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Ana</a:t>
            </a:r>
            <a:r>
              <a:rPr sz="1050" b="1" dirty="0">
                <a:latin typeface="Calibri"/>
                <a:cs typeface="Calibri"/>
              </a:rPr>
              <a:t>ly</a:t>
            </a:r>
            <a:r>
              <a:rPr sz="1050" b="1" spc="-5" dirty="0">
                <a:latin typeface="Calibri"/>
                <a:cs typeface="Calibri"/>
              </a:rPr>
              <a:t>s</a:t>
            </a:r>
            <a:r>
              <a:rPr sz="1050" b="1" dirty="0">
                <a:latin typeface="Calibri"/>
                <a:cs typeface="Calibri"/>
              </a:rPr>
              <a:t>is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699895" y="1108456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99895" y="1066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240087" y="1081811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240087" y="1066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40087" y="4874285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40087" y="4874285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276601" y="4911617"/>
            <a:ext cx="1066800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indent="91440" algn="ctr">
              <a:lnSpc>
                <a:spcPct val="100000"/>
              </a:lnSpc>
            </a:pPr>
            <a:r>
              <a:rPr sz="1050" b="1" spc="-10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n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ernal </a:t>
            </a:r>
            <a:r>
              <a:rPr sz="1050" b="1" spc="5" dirty="0" smtClean="0">
                <a:latin typeface="Calibri"/>
                <a:cs typeface="Calibri"/>
              </a:rPr>
              <a:t>R</a:t>
            </a:r>
            <a:r>
              <a:rPr sz="1050" b="1" spc="-5" dirty="0" smtClean="0">
                <a:latin typeface="Calibri"/>
                <a:cs typeface="Calibri"/>
              </a:rPr>
              <a:t>esour</a:t>
            </a:r>
            <a:r>
              <a:rPr sz="1050" b="1" dirty="0" smtClean="0">
                <a:latin typeface="Calibri"/>
                <a:cs typeface="Calibri"/>
              </a:rPr>
              <a:t>c</a:t>
            </a:r>
            <a:r>
              <a:rPr sz="1050" b="1" spc="-5" dirty="0" smtClean="0">
                <a:latin typeface="Calibri"/>
                <a:cs typeface="Calibri"/>
              </a:rPr>
              <a:t>es</a:t>
            </a:r>
            <a:r>
              <a:rPr lang="en-US" sz="1050" b="1" spc="-5" dirty="0" smtClean="0">
                <a:latin typeface="Calibri"/>
                <a:cs typeface="Calibri"/>
              </a:rPr>
              <a:t>/</a:t>
            </a:r>
            <a:r>
              <a:rPr sz="1050" b="1" dirty="0" smtClean="0">
                <a:latin typeface="Calibri"/>
                <a:cs typeface="Calibri"/>
              </a:rPr>
              <a:t> </a:t>
            </a:r>
            <a:r>
              <a:rPr sz="1050" b="1" spc="5" dirty="0">
                <a:latin typeface="Calibri"/>
                <a:cs typeface="Calibri"/>
              </a:rPr>
              <a:t>O</a:t>
            </a:r>
            <a:r>
              <a:rPr sz="1050" b="1" spc="-5" dirty="0">
                <a:latin typeface="Calibri"/>
                <a:cs typeface="Calibri"/>
              </a:rPr>
              <a:t>per</a:t>
            </a:r>
            <a:r>
              <a:rPr sz="1050" b="1" spc="-10" dirty="0">
                <a:latin typeface="Calibri"/>
                <a:cs typeface="Calibri"/>
              </a:rPr>
              <a:t>a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ons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240087" y="5534748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40087" y="5534748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295978" y="5597333"/>
            <a:ext cx="1029969" cy="339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272415">
              <a:lnSpc>
                <a:spcPct val="100000"/>
              </a:lnSpc>
            </a:pP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5" dirty="0">
                <a:latin typeface="Calibri"/>
                <a:cs typeface="Calibri"/>
              </a:rPr>
              <a:t>x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ernal 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5" dirty="0">
                <a:latin typeface="Calibri"/>
                <a:cs typeface="Calibri"/>
              </a:rPr>
              <a:t>n</a:t>
            </a:r>
            <a:r>
              <a:rPr sz="1050" b="1" dirty="0">
                <a:latin typeface="Calibri"/>
                <a:cs typeface="Calibri"/>
              </a:rPr>
              <a:t>vi</a:t>
            </a:r>
            <a:r>
              <a:rPr sz="1050" b="1" spc="-5" dirty="0">
                <a:latin typeface="Calibri"/>
                <a:cs typeface="Calibri"/>
              </a:rPr>
              <a:t>ron</a:t>
            </a:r>
            <a:r>
              <a:rPr sz="1050" b="1" dirty="0">
                <a:latin typeface="Calibri"/>
                <a:cs typeface="Calibri"/>
              </a:rPr>
              <a:t>m</a:t>
            </a:r>
            <a:r>
              <a:rPr sz="1050" b="1" spc="-5" dirty="0">
                <a:latin typeface="Calibri"/>
                <a:cs typeface="Calibri"/>
              </a:rPr>
              <a:t>en</a:t>
            </a:r>
            <a:r>
              <a:rPr sz="1050" b="1" dirty="0">
                <a:latin typeface="Calibri"/>
                <a:cs typeface="Calibri"/>
              </a:rPr>
              <a:t>t</a:t>
            </a:r>
            <a:r>
              <a:rPr sz="1050" b="1" spc="-3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Sc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n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683575" y="4234586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139" name="Group 138"/>
          <p:cNvGrpSpPr/>
          <p:nvPr/>
        </p:nvGrpSpPr>
        <p:grpSpPr>
          <a:xfrm>
            <a:off x="1676400" y="4234586"/>
            <a:ext cx="1150175" cy="576580"/>
            <a:chOff x="1676400" y="4234586"/>
            <a:chExt cx="1150175" cy="576580"/>
          </a:xfrm>
        </p:grpSpPr>
        <p:sp>
          <p:nvSpPr>
            <p:cNvPr id="71" name="object 71"/>
            <p:cNvSpPr/>
            <p:nvPr/>
          </p:nvSpPr>
          <p:spPr>
            <a:xfrm>
              <a:off x="1683575" y="423458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1676400" y="4262735"/>
              <a:ext cx="1143000" cy="46166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6350" indent="10160" algn="ctr">
                <a:lnSpc>
                  <a:spcPct val="100000"/>
                </a:lnSpc>
              </a:pPr>
              <a:r>
                <a:rPr lang="en-US" sz="1000" b="1" dirty="0" smtClean="0">
                  <a:latin typeface="Calibri"/>
                  <a:cs typeface="Calibri"/>
                </a:rPr>
                <a:t>What Will Culture Tolerate? What  Governance Model?</a:t>
              </a:r>
              <a:endParaRPr sz="1000" dirty="0">
                <a:latin typeface="Calibri"/>
                <a:cs typeface="Calibri"/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25425" y="3582606"/>
            <a:ext cx="1143000" cy="576580"/>
            <a:chOff x="225425" y="3582606"/>
            <a:chExt cx="1143000" cy="576580"/>
          </a:xfrm>
        </p:grpSpPr>
        <p:sp>
          <p:nvSpPr>
            <p:cNvPr id="75" name="object 75"/>
            <p:cNvSpPr/>
            <p:nvPr/>
          </p:nvSpPr>
          <p:spPr>
            <a:xfrm>
              <a:off x="225425" y="358260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25425" y="358260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7" name="object 77"/>
            <p:cNvSpPr txBox="1"/>
            <p:nvPr/>
          </p:nvSpPr>
          <p:spPr>
            <a:xfrm>
              <a:off x="307787" y="3702336"/>
              <a:ext cx="976630" cy="33972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6350" indent="27305">
                <a:lnSpc>
                  <a:spcPct val="100000"/>
                </a:lnSpc>
              </a:pPr>
              <a:r>
                <a:rPr sz="1050" b="1" spc="5" dirty="0">
                  <a:latin typeface="Calibri"/>
                  <a:cs typeface="Calibri"/>
                </a:rPr>
                <a:t>O</a:t>
              </a:r>
              <a:r>
                <a:rPr sz="1050" b="1" spc="-5" dirty="0">
                  <a:latin typeface="Calibri"/>
                  <a:cs typeface="Calibri"/>
                </a:rPr>
                <a:t>r</a:t>
              </a:r>
              <a:r>
                <a:rPr sz="1050" b="1" dirty="0">
                  <a:latin typeface="Calibri"/>
                  <a:cs typeface="Calibri"/>
                </a:rPr>
                <a:t>g</a:t>
              </a:r>
              <a:r>
                <a:rPr sz="1050" b="1" spc="-5" dirty="0">
                  <a:latin typeface="Calibri"/>
                  <a:cs typeface="Calibri"/>
                </a:rPr>
                <a:t>an</a:t>
              </a:r>
              <a:r>
                <a:rPr sz="1050" b="1" dirty="0">
                  <a:latin typeface="Calibri"/>
                  <a:cs typeface="Calibri"/>
                </a:rPr>
                <a:t>ize</a:t>
              </a:r>
              <a:r>
                <a:rPr sz="1050" b="1" spc="-30" dirty="0">
                  <a:latin typeface="Calibri"/>
                  <a:cs typeface="Calibri"/>
                </a:rPr>
                <a:t> </a:t>
              </a:r>
              <a:r>
                <a:rPr sz="1050" b="1" dirty="0">
                  <a:latin typeface="Calibri"/>
                  <a:cs typeface="Calibri"/>
                </a:rPr>
                <a:t>Eff</a:t>
              </a:r>
              <a:r>
                <a:rPr sz="1050" b="1" spc="-5" dirty="0">
                  <a:latin typeface="Calibri"/>
                  <a:cs typeface="Calibri"/>
                </a:rPr>
                <a:t>or</a:t>
              </a:r>
              <a:r>
                <a:rPr sz="1050" b="1" spc="5" dirty="0">
                  <a:latin typeface="Calibri"/>
                  <a:cs typeface="Calibri"/>
                </a:rPr>
                <a:t>t</a:t>
              </a:r>
              <a:r>
                <a:rPr sz="1050" b="1" dirty="0">
                  <a:latin typeface="Calibri"/>
                  <a:cs typeface="Calibri"/>
                </a:rPr>
                <a:t>/ </a:t>
              </a:r>
              <a:r>
                <a:rPr sz="1050" b="1" spc="-10" dirty="0">
                  <a:latin typeface="Calibri"/>
                  <a:cs typeface="Calibri"/>
                </a:rPr>
                <a:t>D</a:t>
              </a:r>
              <a:r>
                <a:rPr sz="1050" b="1" spc="-5" dirty="0">
                  <a:latin typeface="Calibri"/>
                  <a:cs typeface="Calibri"/>
                </a:rPr>
                <a:t>e</a:t>
              </a:r>
              <a:r>
                <a:rPr sz="1050" b="1" spc="5" dirty="0">
                  <a:latin typeface="Calibri"/>
                  <a:cs typeface="Calibri"/>
                </a:rPr>
                <a:t>t</a:t>
              </a:r>
              <a:r>
                <a:rPr sz="1050" b="1" spc="-5" dirty="0">
                  <a:latin typeface="Calibri"/>
                  <a:cs typeface="Calibri"/>
                </a:rPr>
                <a:t>er</a:t>
              </a:r>
              <a:r>
                <a:rPr sz="1050" b="1" dirty="0">
                  <a:latin typeface="Calibri"/>
                  <a:cs typeface="Calibri"/>
                </a:rPr>
                <a:t>mi</a:t>
              </a:r>
              <a:r>
                <a:rPr sz="1050" b="1" spc="-5" dirty="0">
                  <a:latin typeface="Calibri"/>
                  <a:cs typeface="Calibri"/>
                </a:rPr>
                <a:t>n</a:t>
              </a:r>
              <a:r>
                <a:rPr sz="1050" b="1" dirty="0">
                  <a:latin typeface="Calibri"/>
                  <a:cs typeface="Calibri"/>
                </a:rPr>
                <a:t>e</a:t>
              </a:r>
              <a:r>
                <a:rPr sz="1050" b="1" spc="-40" dirty="0">
                  <a:latin typeface="Calibri"/>
                  <a:cs typeface="Calibri"/>
                </a:rPr>
                <a:t> </a:t>
              </a:r>
              <a:r>
                <a:rPr sz="1050" b="1" dirty="0">
                  <a:latin typeface="Calibri"/>
                  <a:cs typeface="Calibri"/>
                </a:rPr>
                <a:t>Sc</a:t>
              </a:r>
              <a:r>
                <a:rPr sz="1050" b="1" spc="-5" dirty="0">
                  <a:latin typeface="Calibri"/>
                  <a:cs typeface="Calibri"/>
                </a:rPr>
                <a:t>ope</a:t>
              </a:r>
              <a:endParaRPr sz="1050" dirty="0">
                <a:latin typeface="Calibri"/>
                <a:cs typeface="Calibri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25425" y="4234586"/>
            <a:ext cx="1143000" cy="576580"/>
            <a:chOff x="225425" y="4234586"/>
            <a:chExt cx="1143000" cy="576580"/>
          </a:xfrm>
        </p:grpSpPr>
        <p:sp>
          <p:nvSpPr>
            <p:cNvPr id="80" name="object 80"/>
            <p:cNvSpPr/>
            <p:nvPr/>
          </p:nvSpPr>
          <p:spPr>
            <a:xfrm>
              <a:off x="225425" y="423458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25425" y="423458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2" name="object 82"/>
            <p:cNvSpPr txBox="1"/>
            <p:nvPr/>
          </p:nvSpPr>
          <p:spPr>
            <a:xfrm>
              <a:off x="228600" y="4271928"/>
              <a:ext cx="1139825" cy="4847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R="6350" indent="11113" algn="ctr">
                <a:lnSpc>
                  <a:spcPct val="100000"/>
                </a:lnSpc>
              </a:pPr>
              <a:r>
                <a:rPr lang="en-US" sz="1050" b="1" spc="5" dirty="0" smtClean="0">
                  <a:latin typeface="Calibri"/>
                  <a:cs typeface="Calibri"/>
                </a:rPr>
                <a:t>Identify Any Key Partners on Campus e.g. IRPA </a:t>
              </a:r>
              <a:endParaRPr sz="1050" dirty="0">
                <a:latin typeface="Calibri"/>
                <a:cs typeface="Calibri"/>
              </a:endParaRPr>
            </a:p>
          </p:txBody>
        </p:sp>
      </p:grpSp>
      <p:sp>
        <p:nvSpPr>
          <p:cNvPr id="83" name="object 83"/>
          <p:cNvSpPr/>
          <p:nvPr/>
        </p:nvSpPr>
        <p:spPr>
          <a:xfrm>
            <a:off x="225425" y="1101344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25425" y="1066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0"/>
                </a:moveTo>
                <a:lnTo>
                  <a:pt x="1143000" y="0"/>
                </a:lnTo>
                <a:lnTo>
                  <a:pt x="11430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842250" y="1789430"/>
            <a:ext cx="1143000" cy="725170"/>
          </a:xfrm>
          <a:custGeom>
            <a:avLst/>
            <a:gdLst/>
            <a:ahLst/>
            <a:cxnLst/>
            <a:rect l="l" t="t" r="r" b="b"/>
            <a:pathLst>
              <a:path w="1143000" h="725169">
                <a:moveTo>
                  <a:pt x="0" y="0"/>
                </a:moveTo>
                <a:lnTo>
                  <a:pt x="1143000" y="0"/>
                </a:lnTo>
                <a:lnTo>
                  <a:pt x="1143000" y="724712"/>
                </a:lnTo>
                <a:lnTo>
                  <a:pt x="0" y="724712"/>
                </a:lnTo>
                <a:lnTo>
                  <a:pt x="0" y="0"/>
                </a:lnTo>
                <a:close/>
              </a:path>
            </a:pathLst>
          </a:custGeom>
          <a:solidFill>
            <a:srgbClr val="63252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800600" y="1140023"/>
            <a:ext cx="10668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69" marR="6350" indent="-40005" algn="ctr">
              <a:lnSpc>
                <a:spcPct val="100000"/>
              </a:lnSpc>
            </a:pPr>
            <a:r>
              <a:rPr sz="1000" b="1" i="1" spc="-10" dirty="0">
                <a:latin typeface="Times New Roman"/>
                <a:cs typeface="Times New Roman"/>
              </a:rPr>
              <a:t>W</a:t>
            </a:r>
            <a:r>
              <a:rPr sz="1000" b="1" i="1" spc="-15" dirty="0">
                <a:latin typeface="Times New Roman"/>
                <a:cs typeface="Times New Roman"/>
              </a:rPr>
              <a:t>h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10" dirty="0">
                <a:latin typeface="Times New Roman"/>
                <a:cs typeface="Times New Roman"/>
              </a:rPr>
              <a:t>r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</a:t>
            </a:r>
            <a:r>
              <a:rPr sz="1000" b="1" i="1" spc="-5" dirty="0">
                <a:latin typeface="Times New Roman"/>
                <a:cs typeface="Times New Roman"/>
              </a:rPr>
              <a:t>o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spc="-5" dirty="0">
                <a:latin typeface="Times New Roman"/>
                <a:cs typeface="Times New Roman"/>
              </a:rPr>
              <a:t>e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dirty="0">
                <a:latin typeface="Times New Roman"/>
                <a:cs typeface="Times New Roman"/>
              </a:rPr>
              <a:t>a</a:t>
            </a:r>
            <a:r>
              <a:rPr sz="1000" b="1" i="1" spc="-15" dirty="0">
                <a:latin typeface="Times New Roman"/>
                <a:cs typeface="Times New Roman"/>
              </a:rPr>
              <a:t>n</a:t>
            </a:r>
            <a:r>
              <a:rPr sz="1000" b="1" i="1" spc="-5" dirty="0">
                <a:latin typeface="Times New Roman"/>
                <a:cs typeface="Times New Roman"/>
              </a:rPr>
              <a:t>t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10" dirty="0">
                <a:latin typeface="Times New Roman"/>
                <a:cs typeface="Times New Roman"/>
              </a:rPr>
              <a:t>t</a:t>
            </a:r>
            <a:r>
              <a:rPr sz="1000" b="1" i="1" spc="-5" dirty="0">
                <a:latin typeface="Times New Roman"/>
                <a:cs typeface="Times New Roman"/>
              </a:rPr>
              <a:t>o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b</a:t>
            </a:r>
            <a:r>
              <a:rPr sz="1000" b="1" i="1" spc="-5" dirty="0">
                <a:latin typeface="Times New Roman"/>
                <a:cs typeface="Times New Roman"/>
              </a:rPr>
              <a:t>e?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391419" y="1140023"/>
            <a:ext cx="115238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Ho</a:t>
            </a:r>
            <a:r>
              <a:rPr sz="1000" b="1" i="1" spc="-10" dirty="0">
                <a:latin typeface="Times New Roman"/>
                <a:cs typeface="Times New Roman"/>
              </a:rPr>
              <a:t>w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10" dirty="0">
                <a:latin typeface="Times New Roman"/>
                <a:cs typeface="Times New Roman"/>
              </a:rPr>
              <a:t>wil</a:t>
            </a:r>
            <a:r>
              <a:rPr sz="1000" b="1" i="1" spc="-5" dirty="0">
                <a:latin typeface="Times New Roman"/>
                <a:cs typeface="Times New Roman"/>
              </a:rPr>
              <a:t>l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lang="en-US" sz="1000" b="1" i="1" dirty="0" smtClean="0">
                <a:latin typeface="Times New Roman"/>
                <a:cs typeface="Times New Roman"/>
              </a:rPr>
              <a:t>implement?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872450" y="1140023"/>
            <a:ext cx="111915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635"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Ho</a:t>
            </a:r>
            <a:r>
              <a:rPr sz="1000" b="1" i="1" spc="-10" dirty="0">
                <a:latin typeface="Times New Roman"/>
                <a:cs typeface="Times New Roman"/>
              </a:rPr>
              <a:t>w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a</a:t>
            </a:r>
            <a:r>
              <a:rPr sz="1000" b="1" i="1" spc="-10" dirty="0">
                <a:latin typeface="Times New Roman"/>
                <a:cs typeface="Times New Roman"/>
              </a:rPr>
              <a:t>r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we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do</a:t>
            </a:r>
            <a:r>
              <a:rPr sz="1000" b="1" i="1" spc="-10" dirty="0">
                <a:latin typeface="Times New Roman"/>
                <a:cs typeface="Times New Roman"/>
              </a:rPr>
              <a:t>in</a:t>
            </a:r>
            <a:r>
              <a:rPr sz="1000" b="1" i="1" dirty="0">
                <a:latin typeface="Times New Roman"/>
                <a:cs typeface="Times New Roman"/>
              </a:rPr>
              <a:t>g</a:t>
            </a:r>
            <a:r>
              <a:rPr sz="1000" b="1" i="1" spc="-5" dirty="0">
                <a:latin typeface="Times New Roman"/>
                <a:cs typeface="Times New Roman"/>
              </a:rPr>
              <a:t>?</a:t>
            </a:r>
            <a:r>
              <a:rPr sz="1000" b="1" i="1" spc="-20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Ar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spc="-5" dirty="0">
                <a:latin typeface="Times New Roman"/>
                <a:cs typeface="Times New Roman"/>
              </a:rPr>
              <a:t>e </a:t>
            </a:r>
            <a:r>
              <a:rPr lang="en-US" sz="1000" b="1" i="1" spc="-10" dirty="0" smtClean="0">
                <a:latin typeface="Times New Roman"/>
                <a:cs typeface="Times New Roman"/>
              </a:rPr>
              <a:t>successful</a:t>
            </a:r>
            <a:r>
              <a:rPr sz="1000" b="1" i="1" spc="-5" dirty="0" smtClean="0">
                <a:latin typeface="Times New Roman"/>
                <a:cs typeface="Times New Roman"/>
              </a:rPr>
              <a:t>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848600" y="2932942"/>
            <a:ext cx="1143000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5" dirty="0">
                <a:latin typeface="Calibri"/>
                <a:cs typeface="Calibri"/>
              </a:rPr>
              <a:t>xe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u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 </a:t>
            </a:r>
            <a:r>
              <a:rPr sz="1050" b="1" spc="5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m</a:t>
            </a:r>
            <a:r>
              <a:rPr sz="1050" b="1" spc="-10" dirty="0">
                <a:latin typeface="Calibri"/>
                <a:cs typeface="Calibri"/>
              </a:rPr>
              <a:t>m</a:t>
            </a:r>
            <a:r>
              <a:rPr sz="1050" b="1" spc="-5" dirty="0">
                <a:latin typeface="Calibri"/>
                <a:cs typeface="Calibri"/>
              </a:rPr>
              <a:t>un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10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spc="-10" dirty="0">
                <a:latin typeface="Calibri"/>
                <a:cs typeface="Calibri"/>
              </a:rPr>
              <a:t>t</a:t>
            </a:r>
            <a:r>
              <a:rPr sz="1050" b="1" dirty="0">
                <a:latin typeface="Calibri"/>
                <a:cs typeface="Calibri"/>
              </a:rPr>
              <a:t>e</a:t>
            </a:r>
            <a:r>
              <a:rPr sz="1050" b="1" dirty="0" smtClean="0">
                <a:latin typeface="Calibri"/>
                <a:cs typeface="Calibri"/>
              </a:rPr>
              <a:t> </a:t>
            </a:r>
            <a:endParaRPr lang="en-US" sz="1050" b="1" dirty="0" smtClean="0">
              <a:latin typeface="Calibri"/>
              <a:cs typeface="Calibri"/>
            </a:endParaRPr>
          </a:p>
          <a:p>
            <a:pPr marL="12700" marR="6350" indent="-635" algn="ctr">
              <a:lnSpc>
                <a:spcPct val="100000"/>
              </a:lnSpc>
            </a:pP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spc="-5" dirty="0" smtClean="0">
                <a:latin typeface="Calibri"/>
                <a:cs typeface="Calibri"/>
              </a:rPr>
              <a:t>h</a:t>
            </a:r>
            <a:r>
              <a:rPr sz="1050" b="1" dirty="0" smtClean="0">
                <a:latin typeface="Calibri"/>
                <a:cs typeface="Calibri"/>
              </a:rPr>
              <a:t>e</a:t>
            </a:r>
            <a:r>
              <a:rPr sz="1050" b="1" spc="-15" dirty="0" smtClean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Pl</a:t>
            </a:r>
            <a:r>
              <a:rPr sz="1050" b="1" spc="-5" dirty="0">
                <a:latin typeface="Calibri"/>
                <a:cs typeface="Calibri"/>
              </a:rPr>
              <a:t>an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708351" y="3619944"/>
            <a:ext cx="1111049" cy="484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lang="en-US" sz="1050" b="1" spc="-5" dirty="0" smtClean="0">
                <a:latin typeface="Calibri"/>
                <a:cs typeface="Calibri"/>
              </a:rPr>
              <a:t>How to Engage with Campus? Teams/Surveys etc.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676401" y="2944252"/>
            <a:ext cx="1143000" cy="484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indent="12700" algn="ctr">
              <a:lnSpc>
                <a:spcPct val="100000"/>
              </a:lnSpc>
            </a:pPr>
            <a:r>
              <a:rPr lang="en-US" sz="1050" b="1" spc="-10" dirty="0" smtClean="0">
                <a:latin typeface="Calibri"/>
                <a:cs typeface="Calibri"/>
              </a:rPr>
              <a:t>What Type of Planning Effort? Strategic Areas?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76567" y="2947953"/>
            <a:ext cx="1069340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6350" algn="ctr">
              <a:lnSpc>
                <a:spcPct val="100000"/>
              </a:lnSpc>
            </a:pPr>
            <a:r>
              <a:rPr sz="1050" b="1" dirty="0">
                <a:latin typeface="Calibri"/>
                <a:cs typeface="Calibri"/>
              </a:rPr>
              <a:t>S</a:t>
            </a:r>
            <a:r>
              <a:rPr sz="1050" b="1" spc="5" dirty="0">
                <a:latin typeface="Calibri"/>
                <a:cs typeface="Calibri"/>
              </a:rPr>
              <a:t>t</a:t>
            </a:r>
            <a:r>
              <a:rPr sz="1050" b="1" spc="-5" dirty="0">
                <a:latin typeface="Calibri"/>
                <a:cs typeface="Calibri"/>
              </a:rPr>
              <a:t>akeho</a:t>
            </a:r>
            <a:r>
              <a:rPr sz="1050" b="1" dirty="0">
                <a:latin typeface="Calibri"/>
                <a:cs typeface="Calibri"/>
              </a:rPr>
              <a:t>l</a:t>
            </a:r>
            <a:r>
              <a:rPr sz="1050" b="1" spc="-5" dirty="0">
                <a:latin typeface="Calibri"/>
                <a:cs typeface="Calibri"/>
              </a:rPr>
              <a:t>de</a:t>
            </a:r>
            <a:r>
              <a:rPr sz="1050" b="1" dirty="0">
                <a:latin typeface="Calibri"/>
                <a:cs typeface="Calibri"/>
              </a:rPr>
              <a:t>r</a:t>
            </a:r>
            <a:r>
              <a:rPr sz="1050" b="1" spc="-4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N</a:t>
            </a:r>
            <a:r>
              <a:rPr sz="1050" b="1" spc="-5" dirty="0">
                <a:latin typeface="Calibri"/>
                <a:cs typeface="Calibri"/>
              </a:rPr>
              <a:t>eeds </a:t>
            </a:r>
            <a:r>
              <a:rPr sz="1050" b="1" spc="-5" dirty="0" smtClean="0">
                <a:latin typeface="Calibri"/>
                <a:cs typeface="Calibri"/>
              </a:rPr>
              <a:t>(</a:t>
            </a:r>
            <a:r>
              <a:rPr lang="en-US" sz="1050" b="1" dirty="0" smtClean="0">
                <a:latin typeface="Calibri"/>
                <a:cs typeface="Calibri"/>
              </a:rPr>
              <a:t>C</a:t>
            </a:r>
            <a:r>
              <a:rPr sz="1050" b="1" spc="-5" dirty="0" smtClean="0">
                <a:latin typeface="Calibri"/>
                <a:cs typeface="Calibri"/>
              </a:rPr>
              <a:t>us</a:t>
            </a: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spc="-5" dirty="0" smtClean="0">
                <a:latin typeface="Calibri"/>
                <a:cs typeface="Calibri"/>
              </a:rPr>
              <a:t>o</a:t>
            </a:r>
            <a:r>
              <a:rPr sz="1050" b="1" dirty="0" smtClean="0">
                <a:latin typeface="Calibri"/>
                <a:cs typeface="Calibri"/>
              </a:rPr>
              <a:t>m</a:t>
            </a:r>
            <a:r>
              <a:rPr sz="1050" b="1" spc="-5" dirty="0" smtClean="0">
                <a:latin typeface="Calibri"/>
                <a:cs typeface="Calibri"/>
              </a:rPr>
              <a:t>er</a:t>
            </a:r>
            <a:r>
              <a:rPr sz="1050" b="1" dirty="0" smtClean="0">
                <a:latin typeface="Calibri"/>
                <a:cs typeface="Calibri"/>
              </a:rPr>
              <a:t>s</a:t>
            </a:r>
            <a:r>
              <a:rPr sz="1050" b="1" spc="-25" dirty="0" smtClean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&amp;</a:t>
            </a:r>
            <a:r>
              <a:rPr sz="1050" b="1" dirty="0" smtClean="0">
                <a:latin typeface="Calibri"/>
                <a:cs typeface="Calibri"/>
              </a:rPr>
              <a:t> </a:t>
            </a:r>
            <a:r>
              <a:rPr lang="en-US" sz="1050" b="1" spc="-5" dirty="0" smtClean="0">
                <a:latin typeface="Calibri"/>
                <a:cs typeface="Calibri"/>
              </a:rPr>
              <a:t>O</a:t>
            </a: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spc="-5" dirty="0" smtClean="0">
                <a:latin typeface="Calibri"/>
                <a:cs typeface="Calibri"/>
              </a:rPr>
              <a:t>hers</a:t>
            </a:r>
            <a:r>
              <a:rPr sz="1050" b="1" dirty="0">
                <a:latin typeface="Calibri"/>
                <a:cs typeface="Calibri"/>
              </a:rPr>
              <a:t>)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752599" y="1143000"/>
            <a:ext cx="106680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1000" b="1" i="1" spc="-10" dirty="0" smtClean="0">
                <a:latin typeface="Times New Roman"/>
                <a:cs typeface="Times New Roman"/>
              </a:rPr>
              <a:t>Plan for the Planning Process</a:t>
            </a:r>
            <a:r>
              <a:rPr sz="1000" b="1" i="1" spc="-5" dirty="0" smtClean="0">
                <a:latin typeface="Times New Roman"/>
                <a:cs typeface="Times New Roman"/>
              </a:rPr>
              <a:t>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200400" y="1143000"/>
            <a:ext cx="1219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1000" b="1" i="1" spc="-10" dirty="0">
                <a:latin typeface="Times New Roman"/>
                <a:cs typeface="Times New Roman"/>
              </a:rPr>
              <a:t>W</a:t>
            </a:r>
            <a:r>
              <a:rPr sz="1000" b="1" i="1" spc="-15" dirty="0">
                <a:latin typeface="Times New Roman"/>
                <a:cs typeface="Times New Roman"/>
              </a:rPr>
              <a:t>h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10" dirty="0">
                <a:latin typeface="Times New Roman"/>
                <a:cs typeface="Times New Roman"/>
              </a:rPr>
              <a:t>r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a</a:t>
            </a:r>
            <a:r>
              <a:rPr sz="1000" b="1" i="1" spc="-10" dirty="0">
                <a:latin typeface="Times New Roman"/>
                <a:cs typeface="Times New Roman"/>
              </a:rPr>
              <a:t>r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spc="-5" dirty="0">
                <a:latin typeface="Times New Roman"/>
                <a:cs typeface="Times New Roman"/>
              </a:rPr>
              <a:t>e? Ho</a:t>
            </a:r>
            <a:r>
              <a:rPr sz="1000" b="1" i="1" spc="-10" dirty="0">
                <a:latin typeface="Times New Roman"/>
                <a:cs typeface="Times New Roman"/>
              </a:rPr>
              <a:t>w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c</a:t>
            </a:r>
            <a:r>
              <a:rPr sz="1000" b="1" i="1" dirty="0">
                <a:latin typeface="Times New Roman"/>
                <a:cs typeface="Times New Roman"/>
              </a:rPr>
              <a:t>a</a:t>
            </a:r>
            <a:r>
              <a:rPr sz="1000" b="1" i="1" spc="-10" dirty="0">
                <a:latin typeface="Times New Roman"/>
                <a:cs typeface="Times New Roman"/>
              </a:rPr>
              <a:t>n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w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do b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10" dirty="0">
                <a:latin typeface="Times New Roman"/>
                <a:cs typeface="Times New Roman"/>
              </a:rPr>
              <a:t>tt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10" dirty="0">
                <a:latin typeface="Times New Roman"/>
                <a:cs typeface="Times New Roman"/>
              </a:rPr>
              <a:t>r</a:t>
            </a:r>
            <a:r>
              <a:rPr sz="1000" b="1" i="1" spc="-5" dirty="0">
                <a:latin typeface="Times New Roman"/>
                <a:cs typeface="Times New Roman"/>
              </a:rPr>
              <a:t>?</a:t>
            </a:r>
            <a:endParaRPr sz="1000" dirty="0">
              <a:latin typeface="Times New Roman"/>
              <a:cs typeface="Times New Roman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225425" y="2910611"/>
            <a:ext cx="1143000" cy="576580"/>
            <a:chOff x="225425" y="2910611"/>
            <a:chExt cx="1143000" cy="576580"/>
          </a:xfrm>
        </p:grpSpPr>
        <p:sp>
          <p:nvSpPr>
            <p:cNvPr id="78" name="object 78"/>
            <p:cNvSpPr/>
            <p:nvPr/>
          </p:nvSpPr>
          <p:spPr>
            <a:xfrm>
              <a:off x="225425" y="2910611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25425" y="2910611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3" name="object 103"/>
            <p:cNvSpPr txBox="1"/>
            <p:nvPr/>
          </p:nvSpPr>
          <p:spPr>
            <a:xfrm>
              <a:off x="308610" y="2971800"/>
              <a:ext cx="976630" cy="32316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6350" indent="-12700" algn="ctr">
                <a:lnSpc>
                  <a:spcPct val="100000"/>
                </a:lnSpc>
              </a:pPr>
              <a:r>
                <a:rPr lang="en-US" sz="1050" b="1" spc="5" dirty="0" smtClean="0">
                  <a:latin typeface="Calibri"/>
                  <a:cs typeface="Calibri"/>
                </a:rPr>
                <a:t>ITS Leadership Meeting</a:t>
              </a:r>
              <a:endParaRPr sz="1050" dirty="0">
                <a:latin typeface="Calibri"/>
                <a:cs typeface="Calibri"/>
              </a:endParaRPr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228600" y="1107441"/>
            <a:ext cx="11430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00000"/>
              </a:lnSpc>
            </a:pPr>
            <a:r>
              <a:rPr lang="en-US" sz="1000" b="1" i="1" spc="-5" dirty="0" smtClean="0">
                <a:latin typeface="Times New Roman"/>
                <a:cs typeface="Times New Roman"/>
              </a:rPr>
              <a:t>Why do Strategic Planning</a:t>
            </a:r>
            <a:r>
              <a:rPr sz="1000" b="1" i="1" spc="-5" dirty="0" smtClean="0">
                <a:latin typeface="Times New Roman"/>
                <a:cs typeface="Times New Roman"/>
              </a:rPr>
              <a:t>?</a:t>
            </a:r>
            <a:r>
              <a:rPr lang="en-US" sz="1000" b="1" i="1" spc="-5" dirty="0" smtClean="0">
                <a:latin typeface="Times New Roman"/>
                <a:cs typeface="Times New Roman"/>
              </a:rPr>
              <a:t> What </a:t>
            </a:r>
          </a:p>
          <a:p>
            <a:pPr marL="12700" marR="6350" algn="ctr">
              <a:lnSpc>
                <a:spcPct val="100000"/>
              </a:lnSpc>
            </a:pPr>
            <a:r>
              <a:rPr lang="en-US" sz="1000" b="1" i="1" spc="-5" dirty="0" smtClean="0">
                <a:latin typeface="Times New Roman"/>
                <a:cs typeface="Times New Roman"/>
              </a:rPr>
              <a:t>are the drivers?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848600" y="1828800"/>
            <a:ext cx="11430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Im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pl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eme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endParaRPr sz="1200" dirty="0">
              <a:latin typeface="Calibri"/>
              <a:cs typeface="Calibri"/>
            </a:endParaRPr>
          </a:p>
          <a:p>
            <a:pPr marL="213360" marR="115570" indent="-91440" algn="ctr">
              <a:lnSpc>
                <a:spcPct val="10000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2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g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842250" y="48768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842250" y="48768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7956708" y="4996523"/>
            <a:ext cx="913129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ctr">
              <a:lnSpc>
                <a:spcPct val="100000"/>
              </a:lnSpc>
            </a:pPr>
            <a:r>
              <a:rPr sz="1050" b="1" dirty="0" smtClean="0">
                <a:latin typeface="Calibri"/>
                <a:cs typeface="Calibri"/>
              </a:rPr>
              <a:t>Ev</a:t>
            </a:r>
            <a:r>
              <a:rPr sz="1050" b="1" spc="-5" dirty="0" smtClean="0">
                <a:latin typeface="Calibri"/>
                <a:cs typeface="Calibri"/>
              </a:rPr>
              <a:t>a</a:t>
            </a:r>
            <a:r>
              <a:rPr sz="1050" b="1" dirty="0" smtClean="0">
                <a:latin typeface="Calibri"/>
                <a:cs typeface="Calibri"/>
              </a:rPr>
              <a:t>l</a:t>
            </a:r>
            <a:r>
              <a:rPr sz="1050" b="1" spc="-5" dirty="0" smtClean="0">
                <a:latin typeface="Calibri"/>
                <a:cs typeface="Calibri"/>
              </a:rPr>
              <a:t>ua</a:t>
            </a:r>
            <a:r>
              <a:rPr sz="1050" b="1" spc="5" dirty="0" smtClean="0">
                <a:latin typeface="Calibri"/>
                <a:cs typeface="Calibri"/>
              </a:rPr>
              <a:t>t</a:t>
            </a:r>
            <a:r>
              <a:rPr sz="1050" b="1" dirty="0" smtClean="0">
                <a:latin typeface="Calibri"/>
                <a:cs typeface="Calibri"/>
              </a:rPr>
              <a:t>e</a:t>
            </a:r>
            <a:r>
              <a:rPr lang="en-US" sz="1050" b="1" spc="-40" dirty="0">
                <a:latin typeface="Calibri"/>
                <a:cs typeface="Calibri"/>
              </a:rPr>
              <a:t> </a:t>
            </a:r>
            <a:r>
              <a:rPr sz="1050" b="1" dirty="0" smtClean="0">
                <a:latin typeface="Calibri"/>
                <a:cs typeface="Calibri"/>
              </a:rPr>
              <a:t>&amp; </a:t>
            </a:r>
            <a:r>
              <a:rPr lang="en-US" sz="1050" b="1" spc="5" dirty="0">
                <a:latin typeface="Calibri"/>
                <a:cs typeface="Calibri"/>
              </a:rPr>
              <a:t> </a:t>
            </a:r>
            <a:r>
              <a:rPr lang="en-US" sz="1050" b="1" spc="5" dirty="0" smtClean="0">
                <a:latin typeface="Calibri"/>
                <a:cs typeface="Calibri"/>
              </a:rPr>
              <a:t>Update Plan</a:t>
            </a:r>
            <a:endParaRPr sz="1050" dirty="0">
              <a:latin typeface="Calibri"/>
              <a:cs typeface="Calibri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228600" y="1789430"/>
            <a:ext cx="1143000" cy="725170"/>
            <a:chOff x="228600" y="1805010"/>
            <a:chExt cx="1143000" cy="725170"/>
          </a:xfrm>
        </p:grpSpPr>
        <p:sp>
          <p:nvSpPr>
            <p:cNvPr id="116" name="object 91"/>
            <p:cNvSpPr/>
            <p:nvPr/>
          </p:nvSpPr>
          <p:spPr>
            <a:xfrm>
              <a:off x="228600" y="1805010"/>
              <a:ext cx="1143000" cy="725170"/>
            </a:xfrm>
            <a:custGeom>
              <a:avLst/>
              <a:gdLst/>
              <a:ahLst/>
              <a:cxnLst/>
              <a:rect l="l" t="t" r="r" b="b"/>
              <a:pathLst>
                <a:path w="1143000" h="725169">
                  <a:moveTo>
                    <a:pt x="0" y="0"/>
                  </a:moveTo>
                  <a:lnTo>
                    <a:pt x="1143000" y="0"/>
                  </a:lnTo>
                  <a:lnTo>
                    <a:pt x="1143000" y="724712"/>
                  </a:lnTo>
                  <a:lnTo>
                    <a:pt x="0" y="72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2523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7" name="object 106"/>
            <p:cNvSpPr txBox="1"/>
            <p:nvPr/>
          </p:nvSpPr>
          <p:spPr>
            <a:xfrm>
              <a:off x="228600" y="1828800"/>
              <a:ext cx="1143000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ITS Planning /Organization meeting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28600" y="4909820"/>
            <a:ext cx="1143000" cy="576580"/>
            <a:chOff x="228600" y="4909820"/>
            <a:chExt cx="1143000" cy="576580"/>
          </a:xfrm>
        </p:grpSpPr>
        <p:sp>
          <p:nvSpPr>
            <p:cNvPr id="119" name="object 80"/>
            <p:cNvSpPr/>
            <p:nvPr/>
          </p:nvSpPr>
          <p:spPr>
            <a:xfrm>
              <a:off x="228600" y="4909820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0" name="object 82"/>
            <p:cNvSpPr txBox="1"/>
            <p:nvPr/>
          </p:nvSpPr>
          <p:spPr>
            <a:xfrm>
              <a:off x="310962" y="4947162"/>
              <a:ext cx="976631" cy="4847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R="6350" indent="11113" algn="ctr">
                <a:lnSpc>
                  <a:spcPct val="100000"/>
                </a:lnSpc>
              </a:pPr>
              <a:r>
                <a:rPr lang="en-US" sz="1050" b="1" spc="5" dirty="0" smtClean="0">
                  <a:latin typeface="Calibri"/>
                  <a:cs typeface="Calibri"/>
                </a:rPr>
                <a:t>Identify ITS Resources to Lead Effort </a:t>
              </a:r>
              <a:endParaRPr sz="1050" dirty="0">
                <a:latin typeface="Calibri"/>
                <a:cs typeface="Calibri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708351" y="1789430"/>
            <a:ext cx="1143000" cy="725170"/>
            <a:chOff x="228600" y="1805010"/>
            <a:chExt cx="1143000" cy="725170"/>
          </a:xfrm>
        </p:grpSpPr>
        <p:sp>
          <p:nvSpPr>
            <p:cNvPr id="127" name="object 91"/>
            <p:cNvSpPr/>
            <p:nvPr/>
          </p:nvSpPr>
          <p:spPr>
            <a:xfrm>
              <a:off x="228600" y="1805010"/>
              <a:ext cx="1143000" cy="725170"/>
            </a:xfrm>
            <a:custGeom>
              <a:avLst/>
              <a:gdLst/>
              <a:ahLst/>
              <a:cxnLst/>
              <a:rect l="l" t="t" r="r" b="b"/>
              <a:pathLst>
                <a:path w="1143000" h="725169">
                  <a:moveTo>
                    <a:pt x="0" y="0"/>
                  </a:moveTo>
                  <a:lnTo>
                    <a:pt x="1143000" y="0"/>
                  </a:lnTo>
                  <a:lnTo>
                    <a:pt x="1143000" y="724712"/>
                  </a:lnTo>
                  <a:lnTo>
                    <a:pt x="0" y="72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2523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8" name="object 106"/>
            <p:cNvSpPr txBox="1"/>
            <p:nvPr/>
          </p:nvSpPr>
          <p:spPr>
            <a:xfrm>
              <a:off x="272849" y="1844380"/>
              <a:ext cx="1066800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Process Lead Holds Planning Meetings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48166" y="5572092"/>
            <a:ext cx="1143000" cy="576580"/>
            <a:chOff x="228600" y="4909820"/>
            <a:chExt cx="1143000" cy="576580"/>
          </a:xfrm>
        </p:grpSpPr>
        <p:sp>
          <p:nvSpPr>
            <p:cNvPr id="131" name="object 80"/>
            <p:cNvSpPr/>
            <p:nvPr/>
          </p:nvSpPr>
          <p:spPr>
            <a:xfrm>
              <a:off x="228600" y="4909820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32" name="object 82"/>
            <p:cNvSpPr txBox="1"/>
            <p:nvPr/>
          </p:nvSpPr>
          <p:spPr>
            <a:xfrm>
              <a:off x="310962" y="4947162"/>
              <a:ext cx="976631" cy="4847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R="6350" algn="ctr">
                <a:lnSpc>
                  <a:spcPct val="100000"/>
                </a:lnSpc>
              </a:pPr>
              <a:r>
                <a:rPr lang="en-US" sz="1050" b="1" spc="5" dirty="0" smtClean="0">
                  <a:latin typeface="Calibri"/>
                  <a:cs typeface="Calibri"/>
                </a:rPr>
                <a:t>Define Communications Efforts</a:t>
              </a:r>
              <a:endParaRPr sz="1050" dirty="0">
                <a:latin typeface="Calibri"/>
                <a:cs typeface="Calibri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692375" y="4901246"/>
            <a:ext cx="1143000" cy="576580"/>
            <a:chOff x="1683575" y="4234586"/>
            <a:chExt cx="1143000" cy="576580"/>
          </a:xfrm>
          <a:solidFill>
            <a:srgbClr val="F2F2F2"/>
          </a:solidFill>
        </p:grpSpPr>
        <p:sp>
          <p:nvSpPr>
            <p:cNvPr id="141" name="object 71"/>
            <p:cNvSpPr/>
            <p:nvPr/>
          </p:nvSpPr>
          <p:spPr>
            <a:xfrm>
              <a:off x="1683575" y="423458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42" name="object 72"/>
            <p:cNvSpPr txBox="1"/>
            <p:nvPr/>
          </p:nvSpPr>
          <p:spPr>
            <a:xfrm>
              <a:off x="1713688" y="4258792"/>
              <a:ext cx="1082775" cy="484748"/>
            </a:xfrm>
            <a:prstGeom prst="rect">
              <a:avLst/>
            </a:prstGeom>
            <a:grpFill/>
          </p:spPr>
          <p:txBody>
            <a:bodyPr vert="horz" wrap="square" lIns="0" tIns="0" rIns="0" bIns="0" rtlCol="0">
              <a:spAutoFit/>
            </a:bodyPr>
            <a:lstStyle/>
            <a:p>
              <a:pPr marL="12700" marR="6350" indent="10160" algn="ctr">
                <a:lnSpc>
                  <a:spcPct val="100000"/>
                </a:lnSpc>
              </a:pPr>
              <a:r>
                <a:rPr lang="en-US" sz="1050" b="1" dirty="0" smtClean="0">
                  <a:latin typeface="Calibri"/>
                  <a:cs typeface="Calibri"/>
                </a:rPr>
                <a:t>How Will Teams Operate? (Autonomy, Script)</a:t>
              </a:r>
              <a:endParaRPr sz="1050" dirty="0">
                <a:latin typeface="Calibri"/>
                <a:cs typeface="Calibri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240244" y="1789430"/>
            <a:ext cx="1143000" cy="725170"/>
            <a:chOff x="228600" y="1805010"/>
            <a:chExt cx="1143000" cy="725170"/>
          </a:xfrm>
        </p:grpSpPr>
        <p:sp>
          <p:nvSpPr>
            <p:cNvPr id="144" name="object 91"/>
            <p:cNvSpPr/>
            <p:nvPr/>
          </p:nvSpPr>
          <p:spPr>
            <a:xfrm>
              <a:off x="228600" y="1805010"/>
              <a:ext cx="1143000" cy="725170"/>
            </a:xfrm>
            <a:custGeom>
              <a:avLst/>
              <a:gdLst/>
              <a:ahLst/>
              <a:cxnLst/>
              <a:rect l="l" t="t" r="r" b="b"/>
              <a:pathLst>
                <a:path w="1143000" h="725169">
                  <a:moveTo>
                    <a:pt x="0" y="0"/>
                  </a:moveTo>
                  <a:lnTo>
                    <a:pt x="1143000" y="0"/>
                  </a:lnTo>
                  <a:lnTo>
                    <a:pt x="1143000" y="724712"/>
                  </a:lnTo>
                  <a:lnTo>
                    <a:pt x="0" y="72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2523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45" name="object 106"/>
            <p:cNvSpPr txBox="1"/>
            <p:nvPr/>
          </p:nvSpPr>
          <p:spPr>
            <a:xfrm>
              <a:off x="264956" y="1844380"/>
              <a:ext cx="1074693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Current State</a:t>
              </a:r>
            </a:p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&amp;</a:t>
              </a:r>
            </a:p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 Best Practices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6384888" y="1789430"/>
            <a:ext cx="1143000" cy="725170"/>
            <a:chOff x="228600" y="1805010"/>
            <a:chExt cx="1143000" cy="725170"/>
          </a:xfrm>
        </p:grpSpPr>
        <p:sp>
          <p:nvSpPr>
            <p:cNvPr id="150" name="object 91"/>
            <p:cNvSpPr/>
            <p:nvPr/>
          </p:nvSpPr>
          <p:spPr>
            <a:xfrm>
              <a:off x="228600" y="1805010"/>
              <a:ext cx="1143000" cy="725170"/>
            </a:xfrm>
            <a:custGeom>
              <a:avLst/>
              <a:gdLst/>
              <a:ahLst/>
              <a:cxnLst/>
              <a:rect l="l" t="t" r="r" b="b"/>
              <a:pathLst>
                <a:path w="1143000" h="725169">
                  <a:moveTo>
                    <a:pt x="0" y="0"/>
                  </a:moveTo>
                  <a:lnTo>
                    <a:pt x="1143000" y="0"/>
                  </a:lnTo>
                  <a:lnTo>
                    <a:pt x="1143000" y="724712"/>
                  </a:lnTo>
                  <a:lnTo>
                    <a:pt x="0" y="72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2523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1" name="object 106"/>
            <p:cNvSpPr txBox="1"/>
            <p:nvPr/>
          </p:nvSpPr>
          <p:spPr>
            <a:xfrm>
              <a:off x="244512" y="1844380"/>
              <a:ext cx="1095137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Developing an Action Plan or Action Items</a:t>
              </a:r>
              <a:endParaRPr sz="1200" dirty="0">
                <a:latin typeface="Calibri"/>
                <a:cs typeface="Calibri"/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789677" y="1789430"/>
            <a:ext cx="1143000" cy="725170"/>
            <a:chOff x="228600" y="1805010"/>
            <a:chExt cx="1143000" cy="725170"/>
          </a:xfrm>
        </p:grpSpPr>
        <p:sp>
          <p:nvSpPr>
            <p:cNvPr id="153" name="object 91"/>
            <p:cNvSpPr/>
            <p:nvPr/>
          </p:nvSpPr>
          <p:spPr>
            <a:xfrm>
              <a:off x="228600" y="1805010"/>
              <a:ext cx="1143000" cy="725170"/>
            </a:xfrm>
            <a:custGeom>
              <a:avLst/>
              <a:gdLst/>
              <a:ahLst/>
              <a:cxnLst/>
              <a:rect l="l" t="t" r="r" b="b"/>
              <a:pathLst>
                <a:path w="1143000" h="725169">
                  <a:moveTo>
                    <a:pt x="0" y="0"/>
                  </a:moveTo>
                  <a:lnTo>
                    <a:pt x="1143000" y="0"/>
                  </a:lnTo>
                  <a:lnTo>
                    <a:pt x="1143000" y="724712"/>
                  </a:lnTo>
                  <a:lnTo>
                    <a:pt x="0" y="72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2523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4" name="object 106"/>
            <p:cNvSpPr txBox="1"/>
            <p:nvPr/>
          </p:nvSpPr>
          <p:spPr>
            <a:xfrm>
              <a:off x="239523" y="1844380"/>
              <a:ext cx="1100126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Setting Goals</a:t>
              </a:r>
            </a:p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&amp;</a:t>
              </a:r>
            </a:p>
            <a:p>
              <a:pPr marL="12700" algn="ctr">
                <a:lnSpc>
                  <a:spcPct val="100000"/>
                </a:lnSpc>
              </a:pPr>
              <a:r>
                <a:rPr lang="en-US" sz="1200" b="1" spc="-5" dirty="0" smtClean="0">
                  <a:solidFill>
                    <a:srgbClr val="FFFFFF"/>
                  </a:solidFill>
                  <a:latin typeface="Calibri"/>
                  <a:cs typeface="Calibri"/>
                </a:rPr>
                <a:t> Objectives</a:t>
              </a:r>
              <a:endParaRPr sz="1200" dirty="0">
                <a:latin typeface="Calibri"/>
                <a:cs typeface="Calibri"/>
              </a:endParaRPr>
            </a:p>
          </p:txBody>
        </p:sp>
      </p:grpSp>
      <p:cxnSp>
        <p:nvCxnSpPr>
          <p:cNvPr id="161" name="Straight Arrow Connector 160"/>
          <p:cNvCxnSpPr/>
          <p:nvPr/>
        </p:nvCxnSpPr>
        <p:spPr>
          <a:xfrm>
            <a:off x="1391166" y="2152015"/>
            <a:ext cx="292409" cy="0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2895600" y="2133600"/>
            <a:ext cx="344487" cy="0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4431991" y="2133600"/>
            <a:ext cx="359084" cy="0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7556191" y="2133600"/>
            <a:ext cx="292409" cy="0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5934075" y="2133600"/>
            <a:ext cx="390525" cy="0"/>
          </a:xfrm>
          <a:prstGeom prst="straightConnector1">
            <a:avLst/>
          </a:prstGeom>
          <a:ln w="190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762000" y="2514598"/>
            <a:ext cx="7099" cy="40385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8451101" y="2514598"/>
            <a:ext cx="7099" cy="394708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6995324" y="2514598"/>
            <a:ext cx="7099" cy="394708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5362701" y="2514598"/>
            <a:ext cx="7099" cy="40385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3808194" y="2514598"/>
            <a:ext cx="7099" cy="40385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2278901" y="2530906"/>
            <a:ext cx="7099" cy="394708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241519" y="6224872"/>
            <a:ext cx="5750081" cy="480728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/>
          <p:cNvSpPr txBox="1"/>
          <p:nvPr/>
        </p:nvSpPr>
        <p:spPr>
          <a:xfrm>
            <a:off x="3883797" y="6311347"/>
            <a:ext cx="495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Consider review and </a:t>
            </a:r>
            <a:r>
              <a:rPr lang="en-US" sz="1250" b="1" dirty="0" smtClean="0"/>
              <a:t>approval</a:t>
            </a:r>
            <a:r>
              <a:rPr lang="en-US" sz="1300" b="1" dirty="0" smtClean="0"/>
              <a:t> cycle for governance committees.</a:t>
            </a:r>
            <a:endParaRPr lang="en-US" sz="1300" b="1" dirty="0"/>
          </a:p>
        </p:txBody>
      </p:sp>
      <p:grpSp>
        <p:nvGrpSpPr>
          <p:cNvPr id="157" name="Group 156"/>
          <p:cNvGrpSpPr/>
          <p:nvPr/>
        </p:nvGrpSpPr>
        <p:grpSpPr>
          <a:xfrm>
            <a:off x="4782418" y="2910611"/>
            <a:ext cx="1143000" cy="576580"/>
            <a:chOff x="1683575" y="4234586"/>
            <a:chExt cx="1143000" cy="576580"/>
          </a:xfrm>
          <a:solidFill>
            <a:srgbClr val="F2F2F2"/>
          </a:solidFill>
        </p:grpSpPr>
        <p:sp>
          <p:nvSpPr>
            <p:cNvPr id="158" name="object 71"/>
            <p:cNvSpPr/>
            <p:nvPr/>
          </p:nvSpPr>
          <p:spPr>
            <a:xfrm>
              <a:off x="1683575" y="4234586"/>
              <a:ext cx="1143000" cy="576580"/>
            </a:xfrm>
            <a:custGeom>
              <a:avLst/>
              <a:gdLst/>
              <a:ahLst/>
              <a:cxnLst/>
              <a:rect l="l" t="t" r="r" b="b"/>
              <a:pathLst>
                <a:path w="1143000" h="576579">
                  <a:moveTo>
                    <a:pt x="0" y="0"/>
                  </a:moveTo>
                  <a:lnTo>
                    <a:pt x="1143000" y="0"/>
                  </a:lnTo>
                  <a:lnTo>
                    <a:pt x="1143000" y="576262"/>
                  </a:lnTo>
                  <a:lnTo>
                    <a:pt x="0" y="57626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rgbClr val="8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9" name="object 72"/>
            <p:cNvSpPr txBox="1"/>
            <p:nvPr/>
          </p:nvSpPr>
          <p:spPr>
            <a:xfrm>
              <a:off x="1701757" y="4293804"/>
              <a:ext cx="1066800" cy="323165"/>
            </a:xfrm>
            <a:prstGeom prst="rect">
              <a:avLst/>
            </a:prstGeom>
            <a:grpFill/>
          </p:spPr>
          <p:txBody>
            <a:bodyPr vert="horz" wrap="square" lIns="0" tIns="0" rIns="0" bIns="0" rtlCol="0">
              <a:spAutoFit/>
            </a:bodyPr>
            <a:lstStyle/>
            <a:p>
              <a:pPr marL="12700" marR="6350" indent="10160" algn="ctr">
                <a:lnSpc>
                  <a:spcPct val="100000"/>
                </a:lnSpc>
              </a:pPr>
              <a:r>
                <a:rPr lang="en-US" sz="1050" b="1" dirty="0" smtClean="0">
                  <a:latin typeface="Calibri"/>
                  <a:cs typeface="Calibri"/>
                </a:rPr>
                <a:t>Format of </a:t>
              </a:r>
            </a:p>
            <a:p>
              <a:pPr marL="12700" marR="6350" indent="10160" algn="ctr">
                <a:lnSpc>
                  <a:spcPct val="100000"/>
                </a:lnSpc>
              </a:pPr>
              <a:r>
                <a:rPr lang="en-US" sz="1050" b="1" dirty="0" smtClean="0">
                  <a:latin typeface="Calibri"/>
                  <a:cs typeface="Calibri"/>
                </a:rPr>
                <a:t>Goals &amp; Objectives</a:t>
              </a:r>
              <a:endParaRPr sz="1050" dirty="0">
                <a:latin typeface="Calibri"/>
                <a:cs typeface="Calibri"/>
              </a:endParaRPr>
            </a:p>
          </p:txBody>
        </p:sp>
      </p:grpSp>
      <p:sp>
        <p:nvSpPr>
          <p:cNvPr id="147" name="object 71"/>
          <p:cNvSpPr/>
          <p:nvPr/>
        </p:nvSpPr>
        <p:spPr>
          <a:xfrm>
            <a:off x="1692375" y="5562600"/>
            <a:ext cx="1143000" cy="576580"/>
          </a:xfrm>
          <a:custGeom>
            <a:avLst/>
            <a:gdLst/>
            <a:ahLst/>
            <a:cxnLst/>
            <a:rect l="l" t="t" r="r" b="b"/>
            <a:pathLst>
              <a:path w="1143000" h="576579">
                <a:moveTo>
                  <a:pt x="0" y="0"/>
                </a:moveTo>
                <a:lnTo>
                  <a:pt x="1143000" y="0"/>
                </a:lnTo>
                <a:lnTo>
                  <a:pt x="1143000" y="576262"/>
                </a:lnTo>
                <a:lnTo>
                  <a:pt x="0" y="576262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 w="3175">
            <a:solidFill>
              <a:srgbClr val="8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8" name="object 72"/>
          <p:cNvSpPr txBox="1"/>
          <p:nvPr/>
        </p:nvSpPr>
        <p:spPr>
          <a:xfrm>
            <a:off x="1730475" y="5562600"/>
            <a:ext cx="1066801" cy="484748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6350" indent="10160" algn="ctr">
              <a:lnSpc>
                <a:spcPct val="100000"/>
              </a:lnSpc>
            </a:pPr>
            <a:r>
              <a:rPr lang="en-US" sz="1050" b="1" dirty="0" smtClean="0">
                <a:latin typeface="Calibri"/>
                <a:cs typeface="Calibri"/>
              </a:rPr>
              <a:t>Determine Deliverables for Phases and Plan</a:t>
            </a:r>
            <a:endParaRPr sz="1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253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ITS Strategic Planning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 Toolkit</dc:title>
  <dc:creator>Denice Koljonen</dc:creator>
  <cp:lastModifiedBy>Denis Walsh</cp:lastModifiedBy>
  <cp:revision>9</cp:revision>
  <cp:lastPrinted>2014-03-31T13:17:32Z</cp:lastPrinted>
  <dcterms:created xsi:type="dcterms:W3CDTF">2014-04-17T15:19:28Z</dcterms:created>
  <dcterms:modified xsi:type="dcterms:W3CDTF">2014-04-23T12:49:43Z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2013-09-25T00:00:00Z</vt:filetime>
  </property>
  <property fmtid="{D5CDD505-2E9C-101B-9397-08002B2CF9AE}" pid="3" name="LastSaved">
    <vt:filetime>2014-03-24T00:00:00Z</vt:filetime>
  </property>
</Properties>
</file>