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71100" cy="7785100"/>
  <p:notesSz cx="10071100" cy="7785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0000"/>
    <a:srgbClr val="B00000"/>
    <a:srgbClr val="CC9933"/>
    <a:srgbClr val="CC6600"/>
    <a:srgbClr val="FF9900"/>
    <a:srgbClr val="FF6600"/>
    <a:srgbClr val="FF9933"/>
    <a:srgbClr val="E6E6E6"/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127" autoAdjust="0"/>
  </p:normalViewPr>
  <p:slideViewPr>
    <p:cSldViewPr>
      <p:cViewPr>
        <p:scale>
          <a:sx n="100" d="100"/>
          <a:sy n="100" d="100"/>
        </p:scale>
        <p:origin x="-1578" y="-72"/>
      </p:cViewPr>
      <p:guideLst>
        <p:guide orient="horz" pos="2880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5332" y="2413381"/>
            <a:ext cx="8560435" cy="1634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0665" y="4359656"/>
            <a:ext cx="7049769" cy="194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3555" y="1790573"/>
            <a:ext cx="4380928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6616" y="1790573"/>
            <a:ext cx="4380928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555" y="311403"/>
            <a:ext cx="9063989" cy="1245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555" y="1790573"/>
            <a:ext cx="9063989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4174" y="7240143"/>
            <a:ext cx="3222751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3555" y="7240143"/>
            <a:ext cx="2316353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51192" y="7240143"/>
            <a:ext cx="2316353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6462014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40" h="659129">
                <a:moveTo>
                  <a:pt x="0" y="0"/>
                </a:moveTo>
                <a:lnTo>
                  <a:pt x="1462913" y="0"/>
                </a:lnTo>
                <a:lnTo>
                  <a:pt x="1793113" y="329438"/>
                </a:lnTo>
                <a:lnTo>
                  <a:pt x="1462913" y="658964"/>
                </a:lnTo>
                <a:lnTo>
                  <a:pt x="0" y="658964"/>
                </a:lnTo>
                <a:lnTo>
                  <a:pt x="330072" y="329438"/>
                </a:lnTo>
                <a:lnTo>
                  <a:pt x="0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Rectangle 24"/>
          <p:cNvSpPr/>
          <p:nvPr/>
        </p:nvSpPr>
        <p:spPr>
          <a:xfrm>
            <a:off x="1149350" y="463550"/>
            <a:ext cx="7808975" cy="533400"/>
          </a:xfrm>
          <a:prstGeom prst="rect">
            <a:avLst/>
          </a:prstGeom>
          <a:solidFill>
            <a:srgbClr val="E6E6E6"/>
          </a:solidFill>
          <a:ln w="25400" cap="flat" cmpd="sng" algn="ctr">
            <a:solidFill>
              <a:srgbClr val="800000">
                <a:alpha val="75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637155" y="561340"/>
            <a:ext cx="479679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5" dirty="0">
                <a:solidFill>
                  <a:srgbClr val="000000"/>
                </a:solidFill>
                <a:latin typeface="Calibri"/>
                <a:cs typeface="Calibri"/>
              </a:rPr>
              <a:t>IT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S Projec</a:t>
            </a:r>
            <a:r>
              <a:rPr sz="2000" b="1" spc="-5" dirty="0">
                <a:solidFill>
                  <a:srgbClr val="000000"/>
                </a:solidFill>
                <a:latin typeface="Calibri"/>
                <a:cs typeface="Calibri"/>
              </a:rPr>
              <a:t>t P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sz="2000" b="1" spc="-5" dirty="0">
                <a:solidFill>
                  <a:srgbClr val="000000"/>
                </a:solidFill>
                <a:latin typeface="Calibri"/>
                <a:cs typeface="Calibri"/>
              </a:rPr>
              <a:t>tf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olio Management Guide</a:t>
            </a:r>
            <a:r>
              <a:rPr sz="2000" b="1" spc="-5" dirty="0">
                <a:solidFill>
                  <a:srgbClr val="000000"/>
                </a:solidFill>
                <a:latin typeface="Calibri"/>
                <a:cs typeface="Calibri"/>
              </a:rPr>
              <a:t>line</a:t>
            </a:r>
            <a:r>
              <a:rPr sz="2000" b="1" spc="-1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endParaRPr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24965" y="1198625"/>
          <a:ext cx="1472184" cy="445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"/>
                <a:gridCol w="736092"/>
              </a:tblGrid>
              <a:tr h="91440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Why?</a:t>
                      </a:r>
                    </a:p>
                    <a:p>
                      <a:pPr marL="0" algn="ctr">
                        <a:lnSpc>
                          <a:spcPts val="1000"/>
                        </a:lnSpc>
                        <a:spcBef>
                          <a:spcPts val="80"/>
                        </a:spcBef>
                      </a:pPr>
                      <a:endParaRPr sz="10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11811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he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rivers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he </a:t>
                      </a:r>
                      <a:r>
                        <a:rPr sz="1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Proces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91440" marR="11303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Considerations</a:t>
                      </a:r>
                      <a:endParaRPr lang="en-US" sz="10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0" marR="113030" algn="ctr">
                        <a:lnSpc>
                          <a:spcPct val="100000"/>
                        </a:lnSpc>
                      </a:pP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11303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Strategic 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0" marR="113030" algn="ctr">
                        <a:lnSpc>
                          <a:spcPct val="100000"/>
                        </a:lnSpc>
                      </a:pPr>
                      <a:r>
                        <a:rPr sz="6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11303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ITS 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Strategic Plan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Executive Level Support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137160" marR="13017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ill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ocialize 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ngage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ith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ser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ommunity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25166" y="1198625"/>
          <a:ext cx="1472184" cy="445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"/>
                <a:gridCol w="736092"/>
              </a:tblGrid>
              <a:tr h="914400">
                <a:tc gridSpan="2"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?</a:t>
                      </a: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 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the Process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?</a:t>
                      </a: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endParaRPr lang="en-US" sz="600" b="1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8509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ocuments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ill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ee</a:t>
                      </a:r>
                      <a:r>
                        <a:rPr sz="1000" b="1" spc="-5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228600" marR="2755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Business 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s</a:t>
                      </a:r>
                      <a:endParaRPr lang="en-US" sz="1000" b="1" spc="-5" dirty="0" smtClean="0">
                        <a:latin typeface="Calibri"/>
                        <a:cs typeface="Calibri"/>
                      </a:endParaRPr>
                    </a:p>
                    <a:p>
                      <a:pPr marL="182880" marR="2755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600" b="1" spc="0" dirty="0" smtClean="0">
                        <a:latin typeface="Calibri"/>
                        <a:cs typeface="Calibri"/>
                      </a:endParaRPr>
                    </a:p>
                    <a:p>
                      <a:pPr marL="228600" marR="2755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dirty="0" smtClean="0">
                          <a:latin typeface="Calibri"/>
                          <a:cs typeface="Calibri"/>
                        </a:rPr>
                        <a:t>Project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Charters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?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marL="182880" marR="2755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600" b="1" dirty="0" smtClean="0">
                        <a:latin typeface="Calibri"/>
                        <a:cs typeface="Calibri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dirty="0" smtClean="0">
                          <a:latin typeface="Calibri"/>
                          <a:cs typeface="Calibri"/>
                        </a:rPr>
                        <a:t>Linkages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Strategic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Plans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91440" marR="97790" indent="-63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G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oing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mplement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(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ll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rojects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ertain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ategorie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?</a:t>
                      </a:r>
                      <a:endParaRPr lang="en-US" sz="600" b="1" dirty="0" smtClean="0">
                        <a:latin typeface="Calibri"/>
                        <a:cs typeface="Calibri"/>
                      </a:endParaRPr>
                    </a:p>
                    <a:p>
                      <a:pPr marL="91440" marR="97790" indent="-635" algn="ctr">
                        <a:lnSpc>
                          <a:spcPct val="100000"/>
                        </a:lnSpc>
                      </a:pPr>
                      <a:endParaRPr sz="600" b="1" dirty="0" smtClean="0">
                        <a:latin typeface="Calibri"/>
                        <a:cs typeface="Calibri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- Training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91440" marR="52705" indent="-3829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What Communications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ill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ee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5025771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40" h="659129">
                <a:moveTo>
                  <a:pt x="1462913" y="0"/>
                </a:moveTo>
                <a:lnTo>
                  <a:pt x="0" y="0"/>
                </a:lnTo>
                <a:lnTo>
                  <a:pt x="330073" y="329438"/>
                </a:lnTo>
                <a:lnTo>
                  <a:pt x="0" y="658964"/>
                </a:lnTo>
                <a:lnTo>
                  <a:pt x="1462913" y="658964"/>
                </a:lnTo>
                <a:lnTo>
                  <a:pt x="1792985" y="329438"/>
                </a:lnTo>
                <a:lnTo>
                  <a:pt x="1462913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5771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40" h="659129">
                <a:moveTo>
                  <a:pt x="0" y="0"/>
                </a:moveTo>
                <a:lnTo>
                  <a:pt x="1462913" y="0"/>
                </a:lnTo>
                <a:lnTo>
                  <a:pt x="1792985" y="329438"/>
                </a:lnTo>
                <a:lnTo>
                  <a:pt x="1462913" y="658964"/>
                </a:lnTo>
                <a:lnTo>
                  <a:pt x="0" y="658964"/>
                </a:lnTo>
                <a:lnTo>
                  <a:pt x="330073" y="329438"/>
                </a:lnTo>
                <a:lnTo>
                  <a:pt x="0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325366" y="1198625"/>
          <a:ext cx="1472184" cy="445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"/>
                <a:gridCol w="736092"/>
              </a:tblGrid>
              <a:tr h="914400">
                <a:tc gridSpan="2">
                  <a:txBody>
                    <a:bodyPr/>
                    <a:lstStyle/>
                    <a:p>
                      <a:pPr marL="146304" marR="135890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G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overnance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marL="146304" marR="135890" indent="0"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tructure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eed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pPr indent="0"/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310896" marR="239395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Internal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&amp;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marL="310896" marR="239395" indent="0" algn="ctr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latin typeface="Calibri"/>
                          <a:cs typeface="Calibri"/>
                        </a:rPr>
                        <a:t>External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Governance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indent="0"/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90805" marR="84455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Who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akes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ecision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 How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ecisions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ade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indent="0"/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hat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rocess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ycl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6462014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40" h="659129">
                <a:moveTo>
                  <a:pt x="1462913" y="0"/>
                </a:moveTo>
                <a:lnTo>
                  <a:pt x="0" y="0"/>
                </a:lnTo>
                <a:lnTo>
                  <a:pt x="330072" y="329438"/>
                </a:lnTo>
                <a:lnTo>
                  <a:pt x="0" y="658964"/>
                </a:lnTo>
                <a:lnTo>
                  <a:pt x="1462913" y="658964"/>
                </a:lnTo>
                <a:lnTo>
                  <a:pt x="1793113" y="329438"/>
                </a:lnTo>
                <a:lnTo>
                  <a:pt x="1462913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62301" y="6821982"/>
            <a:ext cx="6016625" cy="456565"/>
          </a:xfrm>
          <a:custGeom>
            <a:avLst/>
            <a:gdLst/>
            <a:ahLst/>
            <a:cxnLst/>
            <a:rect l="l" t="t" r="r" b="b"/>
            <a:pathLst>
              <a:path w="6016625" h="456565">
                <a:moveTo>
                  <a:pt x="6016498" y="0"/>
                </a:moveTo>
                <a:lnTo>
                  <a:pt x="228727" y="0"/>
                </a:lnTo>
                <a:lnTo>
                  <a:pt x="0" y="228269"/>
                </a:lnTo>
                <a:lnTo>
                  <a:pt x="228727" y="456552"/>
                </a:lnTo>
                <a:lnTo>
                  <a:pt x="6016498" y="456552"/>
                </a:lnTo>
                <a:lnTo>
                  <a:pt x="6016498" y="0"/>
                </a:lnTo>
                <a:close/>
              </a:path>
            </a:pathLst>
          </a:custGeom>
          <a:solidFill>
            <a:srgbClr val="800000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925566" y="1198625"/>
          <a:ext cx="1472184" cy="445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"/>
                <a:gridCol w="736092"/>
              </a:tblGrid>
              <a:tr h="914400">
                <a:tc gridSpan="2">
                  <a:txBody>
                    <a:bodyPr/>
                    <a:lstStyle/>
                    <a:p>
                      <a:pPr marL="146304" marR="98425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ou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ant 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marL="146304" marR="98425" indent="0"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G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et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Ou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t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f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he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rocess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pPr indent="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320040" marR="328930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Define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oles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esponsibilities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indent="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76835" marR="70485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Define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valuation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nd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coring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riteria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V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arious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ortfolios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 indent="0"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320040" marR="294640" indent="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Define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eporting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equirements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2162301" y="6821982"/>
            <a:ext cx="6016625" cy="456565"/>
          </a:xfrm>
          <a:custGeom>
            <a:avLst/>
            <a:gdLst/>
            <a:ahLst/>
            <a:cxnLst/>
            <a:rect l="l" t="t" r="r" b="b"/>
            <a:pathLst>
              <a:path w="6016625" h="456565">
                <a:moveTo>
                  <a:pt x="6016498" y="0"/>
                </a:moveTo>
                <a:lnTo>
                  <a:pt x="228727" y="0"/>
                </a:lnTo>
                <a:lnTo>
                  <a:pt x="0" y="228269"/>
                </a:lnTo>
                <a:lnTo>
                  <a:pt x="228727" y="456552"/>
                </a:lnTo>
                <a:lnTo>
                  <a:pt x="6016498" y="456552"/>
                </a:lnTo>
                <a:lnTo>
                  <a:pt x="6016498" y="0"/>
                </a:lnTo>
                <a:close/>
              </a:path>
            </a:pathLst>
          </a:custGeom>
          <a:solidFill>
            <a:srgbClr val="800000"/>
          </a:solidFill>
          <a:ln w="2589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525766" y="1198625"/>
          <a:ext cx="1472184" cy="445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"/>
                <a:gridCol w="736092"/>
              </a:tblGrid>
              <a:tr h="914400">
                <a:tc gridSpan="2">
                  <a:txBody>
                    <a:bodyPr/>
                    <a:lstStyle/>
                    <a:p>
                      <a:pPr marL="136525" marR="90170" indent="-4064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Integration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ith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Planning Process &amp;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SDLC Process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lign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ith 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lanning</a:t>
                      </a:r>
                      <a:r>
                        <a:rPr lang="en-US" sz="10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0" dirty="0" smtClean="0">
                          <a:latin typeface="Calibri"/>
                          <a:cs typeface="Calibri"/>
                        </a:rPr>
                        <a:t>B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udget </a:t>
                      </a:r>
                      <a:endParaRPr lang="en-US" sz="1000" b="1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ycles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80645" marR="74295" indent="9271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ntegrate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ith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xisting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ork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rogres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47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3047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H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andle </a:t>
                      </a:r>
                      <a:r>
                        <a:rPr lang="en-US" sz="1000" b="1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xception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?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1044295" y="6948017"/>
            <a:ext cx="551180" cy="25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baseline="4629" dirty="0">
                <a:latin typeface="Calibri"/>
                <a:cs typeface="Calibri"/>
              </a:rPr>
              <a:t>Lib</a:t>
            </a:r>
            <a:r>
              <a:rPr sz="1800" i="1" spc="-7" baseline="4629" dirty="0">
                <a:latin typeface="Calibri"/>
                <a:cs typeface="Calibri"/>
              </a:rPr>
              <a:t>rary</a:t>
            </a:r>
            <a:r>
              <a:rPr sz="1800" i="1" spc="44" baseline="4629" dirty="0">
                <a:latin typeface="Calibri"/>
                <a:cs typeface="Calibri"/>
              </a:rPr>
              <a:t> </a:t>
            </a:r>
            <a:r>
              <a:rPr sz="1500" i="1" spc="-5" dirty="0">
                <a:latin typeface="Calibri"/>
                <a:cs typeface="Calibri"/>
              </a:rPr>
              <a:t>-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16013" y="6526568"/>
            <a:ext cx="549910" cy="153888"/>
          </a:xfrm>
          <a:prstGeom prst="rect">
            <a:avLst/>
          </a:prstGeom>
          <a:solidFill>
            <a:srgbClr val="800000"/>
          </a:solidFill>
          <a:ln w="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Op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eration</a:t>
            </a:r>
            <a:endParaRPr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3297" y="6244574"/>
            <a:ext cx="878205" cy="705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19685" algn="ctr">
              <a:lnSpc>
                <a:spcPct val="124800"/>
              </a:lnSpc>
            </a:pPr>
            <a:r>
              <a:rPr sz="1200" i="1" spc="-5" dirty="0">
                <a:latin typeface="Calibri"/>
                <a:cs typeface="Calibri"/>
              </a:rPr>
              <a:t>Information T</a:t>
            </a:r>
            <a:r>
              <a:rPr sz="1200" i="1" spc="-10" dirty="0">
                <a:latin typeface="Calibri"/>
                <a:cs typeface="Calibri"/>
              </a:rPr>
              <a:t>echnology </a:t>
            </a:r>
            <a:r>
              <a:rPr sz="1200" i="1" spc="-5" dirty="0">
                <a:latin typeface="Calibri"/>
                <a:cs typeface="Calibri"/>
              </a:rPr>
              <a:t>Infrastructure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5892" y="6992543"/>
            <a:ext cx="21018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ITIL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57729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39" h="659129">
                <a:moveTo>
                  <a:pt x="1463040" y="0"/>
                </a:moveTo>
                <a:lnTo>
                  <a:pt x="0" y="0"/>
                </a:lnTo>
                <a:lnTo>
                  <a:pt x="0" y="658964"/>
                </a:lnTo>
                <a:lnTo>
                  <a:pt x="1463040" y="658964"/>
                </a:lnTo>
                <a:lnTo>
                  <a:pt x="1793112" y="329438"/>
                </a:lnTo>
                <a:lnTo>
                  <a:pt x="1463040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3592576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39" h="659129">
                <a:moveTo>
                  <a:pt x="1462913" y="0"/>
                </a:moveTo>
                <a:lnTo>
                  <a:pt x="0" y="0"/>
                </a:lnTo>
                <a:lnTo>
                  <a:pt x="330073" y="329438"/>
                </a:lnTo>
                <a:lnTo>
                  <a:pt x="0" y="658964"/>
                </a:lnTo>
                <a:lnTo>
                  <a:pt x="1462913" y="658964"/>
                </a:lnTo>
                <a:lnTo>
                  <a:pt x="1792986" y="329438"/>
                </a:lnTo>
                <a:lnTo>
                  <a:pt x="1462913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92576" y="6137147"/>
            <a:ext cx="1793239" cy="659130"/>
          </a:xfrm>
          <a:custGeom>
            <a:avLst/>
            <a:gdLst/>
            <a:ahLst/>
            <a:cxnLst/>
            <a:rect l="l" t="t" r="r" b="b"/>
            <a:pathLst>
              <a:path w="1793239" h="659129">
                <a:moveTo>
                  <a:pt x="0" y="0"/>
                </a:moveTo>
                <a:lnTo>
                  <a:pt x="1462913" y="0"/>
                </a:lnTo>
                <a:lnTo>
                  <a:pt x="1792986" y="329438"/>
                </a:lnTo>
                <a:lnTo>
                  <a:pt x="1462913" y="658964"/>
                </a:lnTo>
                <a:lnTo>
                  <a:pt x="0" y="658964"/>
                </a:lnTo>
                <a:lnTo>
                  <a:pt x="330073" y="329438"/>
                </a:lnTo>
                <a:lnTo>
                  <a:pt x="0" y="0"/>
                </a:lnTo>
                <a:close/>
              </a:path>
            </a:pathLst>
          </a:custGeom>
          <a:solidFill>
            <a:srgbClr val="800000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01950" y="5920740"/>
            <a:ext cx="3456940" cy="777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325" indent="30734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C</a:t>
            </a:r>
            <a:r>
              <a:rPr sz="900" b="1" spc="-5" dirty="0">
                <a:latin typeface="Calibri"/>
                <a:cs typeface="Calibri"/>
              </a:rPr>
              <a:t>onsider ITIL Framework as part of your overall process design.</a:t>
            </a:r>
            <a:endParaRPr sz="900" dirty="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5"/>
              </a:spcBef>
            </a:pPr>
            <a:endParaRPr sz="700" dirty="0"/>
          </a:p>
          <a:p>
            <a:pPr>
              <a:lnSpc>
                <a:spcPts val="900"/>
              </a:lnSpc>
            </a:pPr>
            <a:endParaRPr sz="900" dirty="0">
              <a:solidFill>
                <a:srgbClr val="FFFFFF"/>
              </a:solidFill>
            </a:endParaRPr>
          </a:p>
          <a:p>
            <a:pPr marL="60325">
              <a:lnSpc>
                <a:spcPct val="100000"/>
              </a:lnSpc>
              <a:tabLst>
                <a:tab pos="1564640" algn="l"/>
                <a:tab pos="2998470" algn="l"/>
              </a:tabLst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ervice	Service	Service</a:t>
            </a:r>
            <a:endParaRPr sz="1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  <a:tabLst>
                <a:tab pos="1543050" algn="l"/>
                <a:tab pos="2925445" algn="l"/>
              </a:tabLst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trategy	Design	Transition</a:t>
            </a:r>
            <a:endParaRPr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99197" y="6261734"/>
            <a:ext cx="394970" cy="153888"/>
          </a:xfrm>
          <a:prstGeom prst="rect">
            <a:avLst/>
          </a:prstGeom>
          <a:solidFill>
            <a:srgbClr val="800000"/>
          </a:solidFill>
          <a:ln w="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ervice</a:t>
            </a:r>
            <a:endParaRPr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73550" y="6981291"/>
            <a:ext cx="1654810" cy="153888"/>
          </a:xfrm>
          <a:prstGeom prst="rect">
            <a:avLst/>
          </a:prstGeom>
          <a:solidFill>
            <a:srgbClr val="8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Con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tinual Service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Imp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ro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vemen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12150" y="6483350"/>
            <a:ext cx="7454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ITS S</a:t>
            </a:r>
            <a:r>
              <a:rPr sz="1200" spc="-10" dirty="0">
                <a:latin typeface="Calibri"/>
                <a:cs typeface="Calibri"/>
              </a:rPr>
              <a:t>ervices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263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Denis Walsh</dc:creator>
  <cp:lastModifiedBy>Denis Walsh</cp:lastModifiedBy>
  <cp:revision>1</cp:revision>
  <dcterms:created xsi:type="dcterms:W3CDTF">2014-04-17T16:03:18Z</dcterms:created>
  <dcterms:modified xsi:type="dcterms:W3CDTF">2014-04-23T12:50:18Z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2014-03-31T00:00:00Z</vt:filetime>
  </property>
  <property fmtid="{D5CDD505-2E9C-101B-9397-08002B2CF9AE}" pid="3" name="LastSaved">
    <vt:filetime>2014-04-03T00:00:00Z</vt:filetime>
  </property>
</Properties>
</file>