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7" r:id="rId5"/>
    <p:sldId id="264" r:id="rId6"/>
    <p:sldId id="265" r:id="rId7"/>
    <p:sldId id="277" r:id="rId8"/>
    <p:sldId id="270" r:id="rId9"/>
    <p:sldId id="269" r:id="rId10"/>
    <p:sldId id="268" r:id="rId11"/>
    <p:sldId id="273" r:id="rId12"/>
    <p:sldId id="271" r:id="rId13"/>
    <p:sldId id="275" r:id="rId14"/>
    <p:sldId id="278" r:id="rId15"/>
    <p:sldId id="272" r:id="rId16"/>
    <p:sldId id="259" r:id="rId17"/>
    <p:sldId id="312" r:id="rId18"/>
    <p:sldId id="315" r:id="rId19"/>
    <p:sldId id="313" r:id="rId20"/>
    <p:sldId id="325" r:id="rId21"/>
    <p:sldId id="279" r:id="rId22"/>
    <p:sldId id="294" r:id="rId23"/>
    <p:sldId id="280" r:id="rId24"/>
    <p:sldId id="281" r:id="rId25"/>
    <p:sldId id="282" r:id="rId26"/>
    <p:sldId id="263" r:id="rId27"/>
    <p:sldId id="305" r:id="rId28"/>
    <p:sldId id="296" r:id="rId29"/>
    <p:sldId id="297" r:id="rId30"/>
    <p:sldId id="298" r:id="rId31"/>
    <p:sldId id="299" r:id="rId32"/>
    <p:sldId id="300" r:id="rId33"/>
    <p:sldId id="301" r:id="rId34"/>
    <p:sldId id="302" r:id="rId35"/>
    <p:sldId id="303" r:id="rId36"/>
    <p:sldId id="304" r:id="rId37"/>
    <p:sldId id="314" r:id="rId38"/>
    <p:sldId id="309" r:id="rId39"/>
    <p:sldId id="318" r:id="rId40"/>
    <p:sldId id="283" r:id="rId41"/>
    <p:sldId id="284" r:id="rId42"/>
    <p:sldId id="285" r:id="rId43"/>
    <p:sldId id="286" r:id="rId44"/>
    <p:sldId id="290" r:id="rId45"/>
    <p:sldId id="292" r:id="rId46"/>
    <p:sldId id="293" r:id="rId47"/>
    <p:sldId id="291" r:id="rId48"/>
    <p:sldId id="287" r:id="rId49"/>
    <p:sldId id="288" r:id="rId50"/>
    <p:sldId id="289" r:id="rId51"/>
    <p:sldId id="295" r:id="rId52"/>
    <p:sldId id="320" r:id="rId53"/>
    <p:sldId id="322" r:id="rId54"/>
    <p:sldId id="323" r:id="rId55"/>
    <p:sldId id="317" r:id="rId56"/>
    <p:sldId id="319" r:id="rId57"/>
    <p:sldId id="324" r:id="rId58"/>
    <p:sldId id="30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638"/>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545" autoAdjust="0"/>
    <p:restoredTop sz="94660"/>
  </p:normalViewPr>
  <p:slideViewPr>
    <p:cSldViewPr snapToGrid="0">
      <p:cViewPr varScale="1">
        <p:scale>
          <a:sx n="103" d="100"/>
          <a:sy n="103" d="100"/>
        </p:scale>
        <p:origin x="138" y="402"/>
      </p:cViewPr>
      <p:guideLst>
        <p:guide orient="horz" pos="2160"/>
        <p:guide pos="3840"/>
      </p:guideLst>
    </p:cSldViewPr>
  </p:slideViewPr>
  <p:notesTextViewPr>
    <p:cViewPr>
      <p:scale>
        <a:sx n="1" d="1"/>
        <a:sy n="1" d="1"/>
      </p:scale>
      <p:origin x="0" y="0"/>
    </p:cViewPr>
  </p:notesTextViewPr>
  <p:sorterViewPr>
    <p:cViewPr>
      <p:scale>
        <a:sx n="81" d="100"/>
        <a:sy n="81" d="100"/>
      </p:scale>
      <p:origin x="0" y="6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F6A47E-DE1E-4983-AD22-DE6D820D320B}"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10178-31C0-40D6-A56A-B2BAC26002E7}" type="slidenum">
              <a:rPr lang="en-US" smtClean="0"/>
              <a:t>‹#›</a:t>
            </a:fld>
            <a:endParaRPr lang="en-US"/>
          </a:p>
        </p:txBody>
      </p:sp>
    </p:spTree>
    <p:extLst>
      <p:ext uri="{BB962C8B-B14F-4D97-AF65-F5344CB8AC3E}">
        <p14:creationId xmlns:p14="http://schemas.microsoft.com/office/powerpoint/2010/main" val="2994578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F6A47E-DE1E-4983-AD22-DE6D820D320B}"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10178-31C0-40D6-A56A-B2BAC26002E7}" type="slidenum">
              <a:rPr lang="en-US" smtClean="0"/>
              <a:t>‹#›</a:t>
            </a:fld>
            <a:endParaRPr lang="en-US"/>
          </a:p>
        </p:txBody>
      </p:sp>
    </p:spTree>
    <p:extLst>
      <p:ext uri="{BB962C8B-B14F-4D97-AF65-F5344CB8AC3E}">
        <p14:creationId xmlns:p14="http://schemas.microsoft.com/office/powerpoint/2010/main" val="2146536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F6A47E-DE1E-4983-AD22-DE6D820D320B}"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10178-31C0-40D6-A56A-B2BAC26002E7}" type="slidenum">
              <a:rPr lang="en-US" smtClean="0"/>
              <a:t>‹#›</a:t>
            </a:fld>
            <a:endParaRPr lang="en-US"/>
          </a:p>
        </p:txBody>
      </p:sp>
    </p:spTree>
    <p:extLst>
      <p:ext uri="{BB962C8B-B14F-4D97-AF65-F5344CB8AC3E}">
        <p14:creationId xmlns:p14="http://schemas.microsoft.com/office/powerpoint/2010/main" val="2047173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F6A47E-DE1E-4983-AD22-DE6D820D320B}"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10178-31C0-40D6-A56A-B2BAC26002E7}" type="slidenum">
              <a:rPr lang="en-US" smtClean="0"/>
              <a:t>‹#›</a:t>
            </a:fld>
            <a:endParaRPr lang="en-US"/>
          </a:p>
        </p:txBody>
      </p:sp>
    </p:spTree>
    <p:extLst>
      <p:ext uri="{BB962C8B-B14F-4D97-AF65-F5344CB8AC3E}">
        <p14:creationId xmlns:p14="http://schemas.microsoft.com/office/powerpoint/2010/main" val="130824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F6A47E-DE1E-4983-AD22-DE6D820D320B}"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10178-31C0-40D6-A56A-B2BAC26002E7}" type="slidenum">
              <a:rPr lang="en-US" smtClean="0"/>
              <a:t>‹#›</a:t>
            </a:fld>
            <a:endParaRPr lang="en-US"/>
          </a:p>
        </p:txBody>
      </p:sp>
    </p:spTree>
    <p:extLst>
      <p:ext uri="{BB962C8B-B14F-4D97-AF65-F5344CB8AC3E}">
        <p14:creationId xmlns:p14="http://schemas.microsoft.com/office/powerpoint/2010/main" val="174001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F6A47E-DE1E-4983-AD22-DE6D820D320B}" type="datetimeFigureOut">
              <a:rPr lang="en-US" smtClean="0"/>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10178-31C0-40D6-A56A-B2BAC26002E7}" type="slidenum">
              <a:rPr lang="en-US" smtClean="0"/>
              <a:t>‹#›</a:t>
            </a:fld>
            <a:endParaRPr lang="en-US"/>
          </a:p>
        </p:txBody>
      </p:sp>
    </p:spTree>
    <p:extLst>
      <p:ext uri="{BB962C8B-B14F-4D97-AF65-F5344CB8AC3E}">
        <p14:creationId xmlns:p14="http://schemas.microsoft.com/office/powerpoint/2010/main" val="38100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F6A47E-DE1E-4983-AD22-DE6D820D320B}" type="datetimeFigureOut">
              <a:rPr lang="en-US" smtClean="0"/>
              <a:t>4/29/2014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10178-31C0-40D6-A56A-B2BAC26002E7}" type="slidenum">
              <a:rPr lang="en-US" smtClean="0"/>
              <a:t>‹#›</a:t>
            </a:fld>
            <a:endParaRPr lang="en-US"/>
          </a:p>
        </p:txBody>
      </p:sp>
    </p:spTree>
    <p:extLst>
      <p:ext uri="{BB962C8B-B14F-4D97-AF65-F5344CB8AC3E}">
        <p14:creationId xmlns:p14="http://schemas.microsoft.com/office/powerpoint/2010/main" val="1540167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F6A47E-DE1E-4983-AD22-DE6D820D320B}" type="datetimeFigureOut">
              <a:rPr lang="en-US" smtClean="0"/>
              <a:t>4/29/2014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10178-31C0-40D6-A56A-B2BAC26002E7}" type="slidenum">
              <a:rPr lang="en-US" smtClean="0"/>
              <a:t>‹#›</a:t>
            </a:fld>
            <a:endParaRPr lang="en-US"/>
          </a:p>
        </p:txBody>
      </p:sp>
    </p:spTree>
    <p:extLst>
      <p:ext uri="{BB962C8B-B14F-4D97-AF65-F5344CB8AC3E}">
        <p14:creationId xmlns:p14="http://schemas.microsoft.com/office/powerpoint/2010/main" val="2913101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F6A47E-DE1E-4983-AD22-DE6D820D320B}" type="datetimeFigureOut">
              <a:rPr lang="en-US" smtClean="0"/>
              <a:t>4/29/2014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10178-31C0-40D6-A56A-B2BAC26002E7}" type="slidenum">
              <a:rPr lang="en-US" smtClean="0"/>
              <a:t>‹#›</a:t>
            </a:fld>
            <a:endParaRPr lang="en-US"/>
          </a:p>
        </p:txBody>
      </p:sp>
    </p:spTree>
    <p:extLst>
      <p:ext uri="{BB962C8B-B14F-4D97-AF65-F5344CB8AC3E}">
        <p14:creationId xmlns:p14="http://schemas.microsoft.com/office/powerpoint/2010/main" val="3208533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F6A47E-DE1E-4983-AD22-DE6D820D320B}" type="datetimeFigureOut">
              <a:rPr lang="en-US" smtClean="0"/>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10178-31C0-40D6-A56A-B2BAC26002E7}" type="slidenum">
              <a:rPr lang="en-US" smtClean="0"/>
              <a:t>‹#›</a:t>
            </a:fld>
            <a:endParaRPr lang="en-US"/>
          </a:p>
        </p:txBody>
      </p:sp>
    </p:spTree>
    <p:extLst>
      <p:ext uri="{BB962C8B-B14F-4D97-AF65-F5344CB8AC3E}">
        <p14:creationId xmlns:p14="http://schemas.microsoft.com/office/powerpoint/2010/main" val="2910140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F6A47E-DE1E-4983-AD22-DE6D820D320B}" type="datetimeFigureOut">
              <a:rPr lang="en-US" smtClean="0"/>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10178-31C0-40D6-A56A-B2BAC26002E7}" type="slidenum">
              <a:rPr lang="en-US" smtClean="0"/>
              <a:t>‹#›</a:t>
            </a:fld>
            <a:endParaRPr lang="en-US"/>
          </a:p>
        </p:txBody>
      </p:sp>
    </p:spTree>
    <p:extLst>
      <p:ext uri="{BB962C8B-B14F-4D97-AF65-F5344CB8AC3E}">
        <p14:creationId xmlns:p14="http://schemas.microsoft.com/office/powerpoint/2010/main" val="143815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6A47E-DE1E-4983-AD22-DE6D820D320B}" type="datetimeFigureOut">
              <a:rPr lang="en-US" smtClean="0"/>
              <a:t>4/29/2014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10178-31C0-40D6-A56A-B2BAC26002E7}" type="slidenum">
              <a:rPr lang="en-US" smtClean="0"/>
              <a:t>‹#›</a:t>
            </a:fld>
            <a:endParaRPr lang="en-US"/>
          </a:p>
        </p:txBody>
      </p:sp>
    </p:spTree>
    <p:extLst>
      <p:ext uri="{BB962C8B-B14F-4D97-AF65-F5344CB8AC3E}">
        <p14:creationId xmlns:p14="http://schemas.microsoft.com/office/powerpoint/2010/main" val="672218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v/azN-Yr9wSC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sourceforge.net/projects/dhcp-dns-server/" TargetMode="External"/><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hyperlink" Target="http://mirror.psu.edu/"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ost.providence.edu/OWA/redir.aspx?C=xbCLi1M-JkOYbvJjIoSj0b0eXyKimNAIQy4npVoCcnS6B2IqEleOEecuhoxyvaOH1uETXTGefM4.&amp;URL=mailto:itdp@providence.edu"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post.providence.edu/OWA/redir.aspx?C=xbCLi1M-JkOYbvJjIoSj0b0eXyKimNAIQy4npVoCcnS6B2IqEleOEecuhoxyvaOH1uETXTGefM4.&amp;URL=mailto:srosshum@providenc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669" y="1122363"/>
            <a:ext cx="11784168" cy="2387600"/>
          </a:xfrm>
        </p:spPr>
        <p:txBody>
          <a:bodyPr>
            <a:normAutofit fontScale="90000"/>
          </a:bodyPr>
          <a:lstStyle/>
          <a:p>
            <a:r>
              <a:rPr lang="en-US" dirty="0" smtClean="0"/>
              <a:t>Apple TV and iPads in the Classroom:</a:t>
            </a:r>
            <a:br>
              <a:rPr lang="en-US" dirty="0" smtClean="0"/>
            </a:br>
            <a:r>
              <a:rPr lang="en-US" dirty="0" smtClean="0"/>
              <a:t>Hand them out and </a:t>
            </a:r>
            <a:br>
              <a:rPr lang="en-US" dirty="0" smtClean="0"/>
            </a:br>
            <a:r>
              <a:rPr lang="en-US" dirty="0" smtClean="0"/>
              <a:t>everything just works, right?</a:t>
            </a:r>
            <a:endParaRPr lang="en-US" dirty="0"/>
          </a:p>
        </p:txBody>
      </p:sp>
      <p:sp>
        <p:nvSpPr>
          <p:cNvPr id="3" name="Subtitle 2"/>
          <p:cNvSpPr>
            <a:spLocks noGrp="1"/>
          </p:cNvSpPr>
          <p:nvPr>
            <p:ph type="subTitle" idx="1"/>
          </p:nvPr>
        </p:nvSpPr>
        <p:spPr>
          <a:xfrm>
            <a:off x="1575515" y="4867422"/>
            <a:ext cx="9144000" cy="1858570"/>
          </a:xfrm>
        </p:spPr>
        <p:txBody>
          <a:bodyPr>
            <a:normAutofit fontScale="92500" lnSpcReduction="10000"/>
          </a:bodyPr>
          <a:lstStyle/>
          <a:p>
            <a:pPr>
              <a:spcBef>
                <a:spcPts val="0"/>
              </a:spcBef>
            </a:pPr>
            <a:r>
              <a:rPr lang="en-US" dirty="0" smtClean="0"/>
              <a:t>Adam Hauerwas - Ed Morin - </a:t>
            </a:r>
            <a:r>
              <a:rPr lang="en-US" dirty="0" err="1" smtClean="0"/>
              <a:t>Siobhán</a:t>
            </a:r>
            <a:r>
              <a:rPr lang="en-US" dirty="0" smtClean="0"/>
              <a:t> Ross</a:t>
            </a:r>
          </a:p>
          <a:p>
            <a:pPr>
              <a:spcBef>
                <a:spcPts val="0"/>
              </a:spcBef>
            </a:pPr>
            <a:r>
              <a:rPr lang="en-US" dirty="0" smtClean="0"/>
              <a:t>Providence College</a:t>
            </a:r>
          </a:p>
          <a:p>
            <a:pPr>
              <a:spcBef>
                <a:spcPts val="0"/>
              </a:spcBef>
            </a:pPr>
            <a:endParaRPr lang="en-US" dirty="0" smtClean="0"/>
          </a:p>
          <a:p>
            <a:pPr>
              <a:spcBef>
                <a:spcPts val="0"/>
              </a:spcBef>
            </a:pPr>
            <a:r>
              <a:rPr lang="en-US" dirty="0" smtClean="0"/>
              <a:t>NERCOMP Annual Conference</a:t>
            </a:r>
            <a:br>
              <a:rPr lang="en-US" dirty="0" smtClean="0"/>
            </a:br>
            <a:r>
              <a:rPr lang="en-US" dirty="0" smtClean="0"/>
              <a:t> March 26</a:t>
            </a:r>
            <a:r>
              <a:rPr lang="en-US" dirty="0"/>
              <a:t>, 2014</a:t>
            </a:r>
            <a:br>
              <a:rPr lang="en-US" dirty="0"/>
            </a:br>
            <a:r>
              <a:rPr lang="en-US" dirty="0"/>
              <a:t>Providence, Rhode Island</a:t>
            </a:r>
          </a:p>
          <a:p>
            <a:pPr>
              <a:spcBef>
                <a:spcPts val="0"/>
              </a:spcBef>
            </a:pPr>
            <a:endParaRPr lang="en-US" dirty="0"/>
          </a:p>
        </p:txBody>
      </p:sp>
    </p:spTree>
    <p:extLst>
      <p:ext uri="{BB962C8B-B14F-4D97-AF65-F5344CB8AC3E}">
        <p14:creationId xmlns:p14="http://schemas.microsoft.com/office/powerpoint/2010/main" val="1196010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pilot:  who &amp; where</a:t>
            </a:r>
            <a:endParaRPr lang="en-US" dirty="0"/>
          </a:p>
        </p:txBody>
      </p:sp>
      <p:sp>
        <p:nvSpPr>
          <p:cNvPr id="3" name="Content Placeholder 2"/>
          <p:cNvSpPr>
            <a:spLocks noGrp="1"/>
          </p:cNvSpPr>
          <p:nvPr>
            <p:ph idx="1"/>
          </p:nvPr>
        </p:nvSpPr>
        <p:spPr>
          <a:xfrm>
            <a:off x="590843" y="1519311"/>
            <a:ext cx="10916529" cy="5092504"/>
          </a:xfrm>
        </p:spPr>
        <p:txBody>
          <a:bodyPr>
            <a:normAutofit fontScale="92500" lnSpcReduction="20000"/>
          </a:bodyPr>
          <a:lstStyle/>
          <a:p>
            <a:pPr>
              <a:buFont typeface="Wingdings" panose="05000000000000000000" pitchFamily="2" charset="2"/>
              <a:buChar char="§"/>
            </a:pPr>
            <a:r>
              <a:rPr lang="en-US" dirty="0" smtClean="0"/>
              <a:t>More than 20 faculty applied; 13 accepted</a:t>
            </a:r>
          </a:p>
          <a:p>
            <a:pPr lvl="1">
              <a:buFont typeface="Wingdings" panose="05000000000000000000" pitchFamily="2" charset="2"/>
              <a:buChar char="§"/>
            </a:pPr>
            <a:r>
              <a:rPr lang="en-US" dirty="0" smtClean="0"/>
              <a:t>Physics</a:t>
            </a:r>
          </a:p>
          <a:p>
            <a:pPr lvl="1">
              <a:buFont typeface="Wingdings" panose="05000000000000000000" pitchFamily="2" charset="2"/>
              <a:buChar char="§"/>
            </a:pPr>
            <a:r>
              <a:rPr lang="en-US" dirty="0" smtClean="0"/>
              <a:t>Theology</a:t>
            </a:r>
          </a:p>
          <a:p>
            <a:pPr lvl="1">
              <a:buFont typeface="Wingdings" panose="05000000000000000000" pitchFamily="2" charset="2"/>
              <a:buChar char="§"/>
            </a:pPr>
            <a:r>
              <a:rPr lang="en-US" dirty="0" smtClean="0"/>
              <a:t>Accountancy</a:t>
            </a:r>
          </a:p>
          <a:p>
            <a:pPr lvl="1">
              <a:buFont typeface="Wingdings" panose="05000000000000000000" pitchFamily="2" charset="2"/>
              <a:buChar char="§"/>
            </a:pPr>
            <a:r>
              <a:rPr lang="en-US" dirty="0" smtClean="0"/>
              <a:t>Development of Western Civilization</a:t>
            </a:r>
          </a:p>
          <a:p>
            <a:pPr lvl="1">
              <a:buFont typeface="Wingdings" panose="05000000000000000000" pitchFamily="2" charset="2"/>
              <a:buChar char="§"/>
            </a:pPr>
            <a:r>
              <a:rPr lang="en-US" dirty="0" smtClean="0"/>
              <a:t>Global Studies</a:t>
            </a:r>
          </a:p>
          <a:p>
            <a:pPr lvl="1">
              <a:buFont typeface="Wingdings" panose="05000000000000000000" pitchFamily="2" charset="2"/>
              <a:buChar char="§"/>
            </a:pPr>
            <a:r>
              <a:rPr lang="en-US" dirty="0"/>
              <a:t>Chemistry</a:t>
            </a:r>
            <a:endParaRPr lang="en-US" dirty="0" smtClean="0"/>
          </a:p>
          <a:p>
            <a:pPr lvl="1">
              <a:buFont typeface="Wingdings" panose="05000000000000000000" pitchFamily="2" charset="2"/>
              <a:buChar char="§"/>
            </a:pPr>
            <a:r>
              <a:rPr lang="en-US" dirty="0" smtClean="0"/>
              <a:t>Italian</a:t>
            </a:r>
          </a:p>
          <a:p>
            <a:pPr lvl="1">
              <a:buFont typeface="Wingdings" panose="05000000000000000000" pitchFamily="2" charset="2"/>
              <a:buChar char="§"/>
            </a:pPr>
            <a:r>
              <a:rPr lang="en-US" dirty="0" smtClean="0"/>
              <a:t>History</a:t>
            </a:r>
          </a:p>
          <a:p>
            <a:pPr>
              <a:buFont typeface="Wingdings" panose="05000000000000000000" pitchFamily="2" charset="2"/>
              <a:buChar char="§"/>
            </a:pPr>
            <a:r>
              <a:rPr lang="en-US" dirty="0" smtClean="0"/>
              <a:t>Used who applied to determine which classrooms to outfit</a:t>
            </a:r>
          </a:p>
          <a:p>
            <a:pPr lvl="1">
              <a:buFont typeface="Wingdings" panose="05000000000000000000" pitchFamily="2" charset="2"/>
              <a:buChar char="§"/>
            </a:pPr>
            <a:r>
              <a:rPr lang="en-US" dirty="0" smtClean="0"/>
              <a:t>driven by pedagogy first, then ease of installing technology</a:t>
            </a:r>
          </a:p>
          <a:p>
            <a:pPr lvl="1">
              <a:buFont typeface="Wingdings" panose="05000000000000000000" pitchFamily="2" charset="2"/>
              <a:buChar char="§"/>
            </a:pPr>
            <a:r>
              <a:rPr lang="en-US" dirty="0"/>
              <a:t>c</a:t>
            </a:r>
            <a:r>
              <a:rPr lang="en-US" dirty="0" smtClean="0"/>
              <a:t>ollaboration among ITDP, IT and Enrollment Services to decide which 5 classrooms</a:t>
            </a:r>
          </a:p>
          <a:p>
            <a:pPr lvl="1">
              <a:buFont typeface="Wingdings" panose="05000000000000000000" pitchFamily="2" charset="2"/>
              <a:buChar char="§"/>
            </a:pPr>
            <a:r>
              <a:rPr lang="en-US" dirty="0" smtClean="0"/>
              <a:t>AMS reviewed classrooms for installation issues</a:t>
            </a:r>
          </a:p>
          <a:p>
            <a:pPr lvl="1">
              <a:buFont typeface="Wingdings" panose="05000000000000000000" pitchFamily="2" charset="2"/>
              <a:buChar char="§"/>
            </a:pPr>
            <a:r>
              <a:rPr lang="en-US" dirty="0" smtClean="0"/>
              <a:t>selected different types of rooms (tiered seating, movable furniture, small, large) and academic buildings to try out different configurations</a:t>
            </a:r>
          </a:p>
        </p:txBody>
      </p:sp>
    </p:spTree>
    <p:extLst>
      <p:ext uri="{BB962C8B-B14F-4D97-AF65-F5344CB8AC3E}">
        <p14:creationId xmlns:p14="http://schemas.microsoft.com/office/powerpoint/2010/main" val="349941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pilot:  how</a:t>
            </a:r>
            <a:endParaRPr lang="en-US" dirty="0"/>
          </a:p>
        </p:txBody>
      </p:sp>
      <p:sp>
        <p:nvSpPr>
          <p:cNvPr id="3" name="Content Placeholder 2"/>
          <p:cNvSpPr>
            <a:spLocks noGrp="1"/>
          </p:cNvSpPr>
          <p:nvPr>
            <p:ph idx="1"/>
          </p:nvPr>
        </p:nvSpPr>
        <p:spPr>
          <a:xfrm>
            <a:off x="590843" y="1519311"/>
            <a:ext cx="10916529" cy="4909624"/>
          </a:xfrm>
        </p:spPr>
        <p:txBody>
          <a:bodyPr>
            <a:normAutofit/>
          </a:bodyPr>
          <a:lstStyle/>
          <a:p>
            <a:pPr>
              <a:buFont typeface="Wingdings" panose="05000000000000000000" pitchFamily="2" charset="2"/>
              <a:buChar char="§"/>
            </a:pPr>
            <a:r>
              <a:rPr lang="en-US" dirty="0" smtClean="0"/>
              <a:t>IT purchased 5 Apple TVs and wireless routers</a:t>
            </a:r>
          </a:p>
          <a:p>
            <a:pPr lvl="1">
              <a:buFont typeface="Wingdings" panose="05000000000000000000" pitchFamily="2" charset="2"/>
              <a:buChar char="§"/>
            </a:pPr>
            <a:r>
              <a:rPr lang="en-US" dirty="0" smtClean="0"/>
              <a:t>Each classroom had its own ad hoc wireless network</a:t>
            </a:r>
          </a:p>
          <a:p>
            <a:pPr>
              <a:buFont typeface="Wingdings" panose="05000000000000000000" pitchFamily="2" charset="2"/>
              <a:buChar char="§"/>
            </a:pPr>
            <a:r>
              <a:rPr lang="en-US" dirty="0" smtClean="0"/>
              <a:t>AMS reprogrammed Crestron panels to reflect “iPad/iPod” as an option</a:t>
            </a:r>
          </a:p>
          <a:p>
            <a:pPr lvl="1">
              <a:buFont typeface="Wingdings" panose="05000000000000000000" pitchFamily="2" charset="2"/>
              <a:buChar char="§"/>
            </a:pPr>
            <a:r>
              <a:rPr lang="en-US" dirty="0" smtClean="0"/>
              <a:t>Can I tell you how many conversations took place to decide what to call the input button?!</a:t>
            </a:r>
          </a:p>
          <a:p>
            <a:pPr lvl="1">
              <a:buFont typeface="Wingdings" panose="05000000000000000000" pitchFamily="2" charset="2"/>
              <a:buChar char="§"/>
            </a:pPr>
            <a:r>
              <a:rPr lang="en-US" dirty="0" smtClean="0"/>
              <a:t>[hint: this may be foreshadowing]</a:t>
            </a:r>
          </a:p>
        </p:txBody>
      </p:sp>
    </p:spTree>
    <p:extLst>
      <p:ext uri="{BB962C8B-B14F-4D97-AF65-F5344CB8AC3E}">
        <p14:creationId xmlns:p14="http://schemas.microsoft.com/office/powerpoint/2010/main" val="1293447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pilot:  training</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smtClean="0"/>
              <a:t>ITDP created/maintained Sakai site for faculty and support staff</a:t>
            </a:r>
          </a:p>
          <a:p>
            <a:pPr lvl="1">
              <a:buFont typeface="Wingdings" panose="05000000000000000000" pitchFamily="2" charset="2"/>
              <a:buChar char="§"/>
            </a:pPr>
            <a:r>
              <a:rPr lang="en-US" dirty="0"/>
              <a:t>s</a:t>
            </a:r>
            <a:r>
              <a:rPr lang="en-US" dirty="0" smtClean="0"/>
              <a:t>hared app list</a:t>
            </a:r>
          </a:p>
          <a:p>
            <a:pPr lvl="1">
              <a:buFont typeface="Wingdings" panose="05000000000000000000" pitchFamily="2" charset="2"/>
              <a:buChar char="§"/>
            </a:pPr>
            <a:r>
              <a:rPr lang="en-US" dirty="0" smtClean="0"/>
              <a:t>connection video</a:t>
            </a:r>
          </a:p>
          <a:p>
            <a:pPr lvl="1">
              <a:buFont typeface="Wingdings" panose="05000000000000000000" pitchFamily="2" charset="2"/>
              <a:buChar char="§"/>
            </a:pPr>
            <a:r>
              <a:rPr lang="en-US" dirty="0" smtClean="0"/>
              <a:t>discussion forums</a:t>
            </a:r>
          </a:p>
          <a:p>
            <a:pPr lvl="1">
              <a:buFont typeface="Wingdings" panose="05000000000000000000" pitchFamily="2" charset="2"/>
              <a:buChar char="§"/>
            </a:pPr>
            <a:r>
              <a:rPr lang="en-US" dirty="0" smtClean="0"/>
              <a:t>tech notes</a:t>
            </a:r>
          </a:p>
          <a:p>
            <a:pPr>
              <a:buFont typeface="Wingdings" panose="05000000000000000000" pitchFamily="2" charset="2"/>
              <a:buChar char="§"/>
            </a:pPr>
            <a:r>
              <a:rPr lang="en-US" dirty="0"/>
              <a:t>ITDP and AMS created “</a:t>
            </a:r>
            <a:r>
              <a:rPr lang="en-US" dirty="0">
                <a:hlinkClick r:id="rId3"/>
              </a:rPr>
              <a:t>how to connect</a:t>
            </a:r>
            <a:r>
              <a:rPr lang="en-US" dirty="0"/>
              <a:t>” video</a:t>
            </a:r>
          </a:p>
          <a:p>
            <a:pPr>
              <a:buFont typeface="Wingdings" panose="05000000000000000000" pitchFamily="2" charset="2"/>
              <a:buChar char="§"/>
            </a:pPr>
            <a:r>
              <a:rPr lang="en-US" dirty="0" smtClean="0"/>
              <a:t>Staff in IT, AMS and the Library trained by ITDP on how to connect</a:t>
            </a:r>
          </a:p>
          <a:p>
            <a:pPr>
              <a:buFont typeface="Wingdings" panose="05000000000000000000" pitchFamily="2" charset="2"/>
              <a:buChar char="§"/>
            </a:pPr>
            <a:r>
              <a:rPr lang="en-US" dirty="0" smtClean="0"/>
              <a:t>Faculty </a:t>
            </a:r>
            <a:r>
              <a:rPr lang="en-US" i="1" dirty="0" smtClean="0"/>
              <a:t>required</a:t>
            </a:r>
            <a:r>
              <a:rPr lang="en-US" dirty="0" smtClean="0"/>
              <a:t> to attend brief training sessions in early January by ITDP</a:t>
            </a:r>
          </a:p>
        </p:txBody>
      </p:sp>
    </p:spTree>
    <p:extLst>
      <p:ext uri="{BB962C8B-B14F-4D97-AF65-F5344CB8AC3E}">
        <p14:creationId xmlns:p14="http://schemas.microsoft.com/office/powerpoint/2010/main" val="1157121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pilot:  in process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smtClean="0">
                <a:solidFill>
                  <a:srgbClr val="369638"/>
                </a:solidFill>
              </a:rPr>
              <a:t>Not one issue with connectivity</a:t>
            </a:r>
          </a:p>
          <a:p>
            <a:pPr>
              <a:buFont typeface="Wingdings" panose="05000000000000000000" pitchFamily="2" charset="2"/>
              <a:buChar char="§"/>
            </a:pPr>
            <a:r>
              <a:rPr lang="en-US" dirty="0" smtClean="0"/>
              <a:t>Relaxed get-together of </a:t>
            </a:r>
            <a:r>
              <a:rPr lang="en-US" i="1" dirty="0" smtClean="0"/>
              <a:t>active</a:t>
            </a:r>
            <a:r>
              <a:rPr lang="en-US" dirty="0" smtClean="0"/>
              <a:t> participants on March 1</a:t>
            </a:r>
          </a:p>
          <a:p>
            <a:pPr lvl="1">
              <a:buFont typeface="Wingdings" panose="05000000000000000000" pitchFamily="2" charset="2"/>
              <a:buChar char="§"/>
            </a:pPr>
            <a:r>
              <a:rPr lang="en-US" dirty="0" smtClean="0"/>
              <a:t>discussed favorite apps</a:t>
            </a:r>
          </a:p>
          <a:p>
            <a:pPr lvl="1">
              <a:buFont typeface="Wingdings" panose="05000000000000000000" pitchFamily="2" charset="2"/>
              <a:buChar char="§"/>
            </a:pPr>
            <a:r>
              <a:rPr lang="en-US" dirty="0" smtClean="0"/>
              <a:t>ways they’re using it to increase student engagement</a:t>
            </a:r>
          </a:p>
          <a:p>
            <a:pPr lvl="1">
              <a:buFont typeface="Wingdings" panose="05000000000000000000" pitchFamily="2" charset="2"/>
              <a:buChar char="§"/>
            </a:pPr>
            <a:r>
              <a:rPr lang="en-US" dirty="0" smtClean="0"/>
              <a:t>things they’d like changed</a:t>
            </a:r>
          </a:p>
          <a:p>
            <a:pPr>
              <a:buFont typeface="Wingdings" panose="05000000000000000000" pitchFamily="2" charset="2"/>
              <a:buChar char="§"/>
            </a:pPr>
            <a:r>
              <a:rPr lang="en-US" dirty="0" smtClean="0"/>
              <a:t>IT gave ITDP one unit for demonstrations and presentations</a:t>
            </a:r>
          </a:p>
          <a:p>
            <a:pPr lvl="1">
              <a:buFont typeface="Wingdings" panose="05000000000000000000" pitchFamily="2" charset="2"/>
              <a:buChar char="§"/>
            </a:pPr>
            <a:r>
              <a:rPr lang="en-US" dirty="0" smtClean="0"/>
              <a:t>advertise what Apple TV can do at large functions with heavy faculty presence</a:t>
            </a:r>
          </a:p>
          <a:p>
            <a:pPr lvl="1">
              <a:buFont typeface="Wingdings" panose="05000000000000000000" pitchFamily="2" charset="2"/>
              <a:buChar char="§"/>
            </a:pPr>
            <a:r>
              <a:rPr lang="en-US" dirty="0" smtClean="0"/>
              <a:t>specific presentation in conjunction with Center for Teaching Excellence</a:t>
            </a:r>
            <a:endParaRPr lang="en-US" dirty="0"/>
          </a:p>
        </p:txBody>
      </p:sp>
    </p:spTree>
    <p:extLst>
      <p:ext uri="{BB962C8B-B14F-4D97-AF65-F5344CB8AC3E}">
        <p14:creationId xmlns:p14="http://schemas.microsoft.com/office/powerpoint/2010/main" val="1965170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3282" y="759026"/>
            <a:ext cx="10515600" cy="1325563"/>
          </a:xfrm>
        </p:spPr>
        <p:txBody>
          <a:bodyPr/>
          <a:lstStyle/>
          <a:p>
            <a:r>
              <a:rPr lang="en-US" dirty="0" smtClean="0"/>
              <a:t>So this iPad button, can I use that?</a:t>
            </a:r>
            <a:endParaRPr lang="en-US" dirty="0"/>
          </a:p>
        </p:txBody>
      </p:sp>
      <p:sp>
        <p:nvSpPr>
          <p:cNvPr id="3" name="Content Placeholder 2"/>
          <p:cNvSpPr>
            <a:spLocks noGrp="1"/>
          </p:cNvSpPr>
          <p:nvPr>
            <p:ph idx="1"/>
          </p:nvPr>
        </p:nvSpPr>
        <p:spPr>
          <a:xfrm>
            <a:off x="838200" y="1825625"/>
            <a:ext cx="10515600" cy="1003211"/>
          </a:xfrm>
        </p:spPr>
        <p:txBody>
          <a:bodyPr>
            <a:normAutofit/>
          </a:bodyPr>
          <a:lstStyle/>
          <a:p>
            <a:pPr>
              <a:buFont typeface="Wingdings" panose="05000000000000000000" pitchFamily="2" charset="2"/>
              <a:buChar char="§"/>
            </a:pPr>
            <a:r>
              <a:rPr lang="en-US" dirty="0" smtClean="0"/>
              <a:t>Faculty NOT in the pilot, but in Apple TV equipped classrooms, delighted at their good fortune</a:t>
            </a:r>
            <a:endParaRPr lang="en-US" dirty="0"/>
          </a:p>
        </p:txBody>
      </p:sp>
      <p:sp>
        <p:nvSpPr>
          <p:cNvPr id="4" name="Rectangle 3"/>
          <p:cNvSpPr/>
          <p:nvPr/>
        </p:nvSpPr>
        <p:spPr>
          <a:xfrm>
            <a:off x="506505" y="4908176"/>
            <a:ext cx="11205883" cy="1815882"/>
          </a:xfrm>
          <a:prstGeom prst="rect">
            <a:avLst/>
          </a:prstGeom>
        </p:spPr>
        <p:txBody>
          <a:bodyPr wrap="square">
            <a:spAutoFit/>
          </a:bodyPr>
          <a:lstStyle/>
          <a:p>
            <a:pPr>
              <a:buFont typeface="Wingdings" panose="05000000000000000000" pitchFamily="2" charset="2"/>
              <a:buChar char="§"/>
            </a:pPr>
            <a:r>
              <a:rPr lang="en-US" sz="2800" dirty="0"/>
              <a:t>Finance faculty used dual projectors to display content and work through problems on her iPad</a:t>
            </a:r>
          </a:p>
          <a:p>
            <a:pPr>
              <a:buFont typeface="Wingdings" panose="05000000000000000000" pitchFamily="2" charset="2"/>
              <a:buChar char="§"/>
            </a:pPr>
            <a:r>
              <a:rPr lang="en-US" sz="2800" dirty="0"/>
              <a:t>Education faculty used </a:t>
            </a:r>
            <a:r>
              <a:rPr lang="en-US" sz="2800" dirty="0" err="1"/>
              <a:t>AirPlay</a:t>
            </a:r>
            <a:r>
              <a:rPr lang="en-US" sz="2800" dirty="0"/>
              <a:t> with her MacBook instead of worrying about dongles for VGA connection</a:t>
            </a:r>
          </a:p>
        </p:txBody>
      </p:sp>
    </p:spTree>
    <p:extLst>
      <p:ext uri="{BB962C8B-B14F-4D97-AF65-F5344CB8AC3E}">
        <p14:creationId xmlns:p14="http://schemas.microsoft.com/office/powerpoint/2010/main" val="3061494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wait, I have a PC tablet. Why the Bill Gates hate?</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Campus-wide solution is going to have to support multiple platforms</a:t>
            </a:r>
          </a:p>
          <a:p>
            <a:pPr>
              <a:buFont typeface="Wingdings" panose="05000000000000000000" pitchFamily="2" charset="2"/>
              <a:buChar char="§"/>
            </a:pPr>
            <a:r>
              <a:rPr lang="en-US" dirty="0" smtClean="0"/>
              <a:t>Pedagogical reasons for using a PC/Windows device</a:t>
            </a:r>
          </a:p>
          <a:p>
            <a:pPr lvl="1">
              <a:buFont typeface="Wingdings" panose="05000000000000000000" pitchFamily="2" charset="2"/>
              <a:buChar char="§"/>
            </a:pPr>
            <a:r>
              <a:rPr lang="en-US" dirty="0" smtClean="0"/>
              <a:t>Accountancy faculty need “real” Excel</a:t>
            </a:r>
          </a:p>
          <a:p>
            <a:pPr lvl="1">
              <a:buFont typeface="Wingdings" panose="05000000000000000000" pitchFamily="2" charset="2"/>
              <a:buChar char="§"/>
            </a:pPr>
            <a:r>
              <a:rPr lang="en-US" dirty="0" smtClean="0"/>
              <a:t>Computer Science faculty need to run SQL queries</a:t>
            </a:r>
          </a:p>
          <a:p>
            <a:pPr>
              <a:buFont typeface="Wingdings" panose="05000000000000000000" pitchFamily="2" charset="2"/>
              <a:buChar char="§"/>
            </a:pPr>
            <a:r>
              <a:rPr lang="en-US" dirty="0" smtClean="0"/>
              <a:t>Purchased a PC to HDTV device to connect PC tablet and projector for a willing Accountancy faculty member to “check it out”</a:t>
            </a:r>
          </a:p>
          <a:p>
            <a:pPr>
              <a:buFont typeface="Wingdings" panose="05000000000000000000" pitchFamily="2" charset="2"/>
              <a:buChar char="§"/>
            </a:pPr>
            <a:r>
              <a:rPr lang="en-US" dirty="0" smtClean="0"/>
              <a:t>It worked, but would it be a viable solution?</a:t>
            </a:r>
            <a:endParaRPr lang="en-US" dirty="0"/>
          </a:p>
        </p:txBody>
      </p:sp>
    </p:spTree>
    <p:extLst>
      <p:ext uri="{BB962C8B-B14F-4D97-AF65-F5344CB8AC3E}">
        <p14:creationId xmlns:p14="http://schemas.microsoft.com/office/powerpoint/2010/main" val="1794795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Hacking the hockey puck</a:t>
            </a:r>
            <a:endParaRPr lang="en-US" dirty="0"/>
          </a:p>
        </p:txBody>
      </p:sp>
      <p:sp>
        <p:nvSpPr>
          <p:cNvPr id="3" name="Content Placeholder 2"/>
          <p:cNvSpPr>
            <a:spLocks noGrp="1"/>
          </p:cNvSpPr>
          <p:nvPr>
            <p:ph idx="1"/>
          </p:nvPr>
        </p:nvSpPr>
        <p:spPr>
          <a:solidFill>
            <a:schemeClr val="bg1">
              <a:lumMod val="95000"/>
              <a:alpha val="64000"/>
            </a:schemeClr>
          </a:solidFill>
        </p:spPr>
        <p:txBody>
          <a:bodyPr/>
          <a:lstStyle/>
          <a:p>
            <a:pPr>
              <a:buFont typeface="Wingdings" panose="05000000000000000000" pitchFamily="2" charset="2"/>
              <a:buChar char="§"/>
            </a:pPr>
            <a:r>
              <a:rPr lang="en-US" dirty="0" smtClean="0"/>
              <a:t>Consumer device is problematic</a:t>
            </a:r>
          </a:p>
          <a:p>
            <a:pPr>
              <a:buFont typeface="Wingdings" panose="05000000000000000000" pitchFamily="2" charset="2"/>
              <a:buChar char="§"/>
            </a:pPr>
            <a:r>
              <a:rPr lang="en-US" dirty="0" smtClean="0"/>
              <a:t>Intended to be used by an Apple ID for purchases</a:t>
            </a:r>
          </a:p>
          <a:p>
            <a:pPr>
              <a:buFont typeface="Wingdings" panose="05000000000000000000" pitchFamily="2" charset="2"/>
              <a:buChar char="§"/>
            </a:pPr>
            <a:r>
              <a:rPr lang="en-US" dirty="0" smtClean="0"/>
              <a:t>Lockdown to become a simple </a:t>
            </a:r>
            <a:r>
              <a:rPr lang="en-US" dirty="0" err="1" smtClean="0"/>
              <a:t>AirPlay</a:t>
            </a:r>
            <a:r>
              <a:rPr lang="en-US" dirty="0" smtClean="0"/>
              <a:t> receiver</a:t>
            </a:r>
          </a:p>
          <a:p>
            <a:pPr>
              <a:buFont typeface="Wingdings" panose="05000000000000000000" pitchFamily="2" charset="2"/>
              <a:buChar char="§"/>
            </a:pPr>
            <a:r>
              <a:rPr lang="en-US" dirty="0" smtClean="0"/>
              <a:t>Did not want to leave remotes in the classrooms (</a:t>
            </a:r>
            <a:r>
              <a:rPr lang="en-US" dirty="0" err="1" smtClean="0"/>
              <a:t>walkies</a:t>
            </a:r>
            <a:r>
              <a:rPr lang="en-US" dirty="0" smtClean="0"/>
              <a:t>!)</a:t>
            </a:r>
          </a:p>
          <a:p>
            <a:pPr>
              <a:buFont typeface="Wingdings" panose="05000000000000000000" pitchFamily="2" charset="2"/>
              <a:buChar char="§"/>
            </a:pPr>
            <a:r>
              <a:rPr lang="en-US" dirty="0" smtClean="0"/>
              <a:t>Could not “save and restore” </a:t>
            </a:r>
            <a:r>
              <a:rPr lang="en-US" dirty="0" err="1" smtClean="0"/>
              <a:t>config</a:t>
            </a:r>
            <a:r>
              <a:rPr lang="en-US" dirty="0" smtClean="0"/>
              <a:t> for mass rollout</a:t>
            </a:r>
          </a:p>
          <a:p>
            <a:pPr lvl="1">
              <a:buFont typeface="Wingdings" panose="05000000000000000000" pitchFamily="2" charset="2"/>
              <a:buChar char="§"/>
            </a:pPr>
            <a:r>
              <a:rPr lang="en-US" dirty="0" smtClean="0"/>
              <a:t>Had to touch every unit</a:t>
            </a:r>
          </a:p>
          <a:p>
            <a:pPr lvl="1">
              <a:buFont typeface="Wingdings" panose="05000000000000000000" pitchFamily="2" charset="2"/>
              <a:buChar char="§"/>
            </a:pPr>
            <a:r>
              <a:rPr lang="en-US" dirty="0" smtClean="0"/>
              <a:t>Everyone on campus who supports Apple TV given a remote</a:t>
            </a:r>
          </a:p>
          <a:p>
            <a:endParaRPr lang="en-US" dirty="0" smtClean="0"/>
          </a:p>
          <a:p>
            <a:endParaRPr lang="en-US" dirty="0"/>
          </a:p>
        </p:txBody>
      </p:sp>
    </p:spTree>
    <p:extLst>
      <p:ext uri="{BB962C8B-B14F-4D97-AF65-F5344CB8AC3E}">
        <p14:creationId xmlns:p14="http://schemas.microsoft.com/office/powerpoint/2010/main" val="2280653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configuration</a:t>
            </a:r>
            <a:endParaRPr lang="en-US" dirty="0"/>
          </a:p>
        </p:txBody>
      </p:sp>
      <p:sp>
        <p:nvSpPr>
          <p:cNvPr id="4" name="Text Placeholder 3"/>
          <p:cNvSpPr>
            <a:spLocks noGrp="1"/>
          </p:cNvSpPr>
          <p:nvPr>
            <p:ph type="body" idx="1"/>
          </p:nvPr>
        </p:nvSpPr>
        <p:spPr>
          <a:xfrm>
            <a:off x="288544" y="1681163"/>
            <a:ext cx="5709032" cy="823912"/>
          </a:xfrm>
        </p:spPr>
        <p:txBody>
          <a:bodyPr/>
          <a:lstStyle/>
          <a:p>
            <a:r>
              <a:rPr lang="en-US" b="0" dirty="0" smtClean="0"/>
              <a:t>How do you get a consumer device…</a:t>
            </a:r>
            <a:endParaRPr lang="en-US" b="0" dirty="0"/>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88543" y="2505075"/>
            <a:ext cx="5711566" cy="3199534"/>
          </a:xfrm>
        </p:spPr>
      </p:pic>
      <p:sp>
        <p:nvSpPr>
          <p:cNvPr id="6" name="Text Placeholder 5"/>
          <p:cNvSpPr>
            <a:spLocks noGrp="1"/>
          </p:cNvSpPr>
          <p:nvPr>
            <p:ph type="body" sz="quarter" idx="3"/>
          </p:nvPr>
        </p:nvSpPr>
        <p:spPr>
          <a:xfrm>
            <a:off x="6172200" y="1681163"/>
            <a:ext cx="5709664" cy="823912"/>
          </a:xfrm>
        </p:spPr>
        <p:txBody>
          <a:bodyPr/>
          <a:lstStyle/>
          <a:p>
            <a:r>
              <a:rPr lang="en-US" b="0" dirty="0" smtClean="0"/>
              <a:t>to something that works in the classroom?</a:t>
            </a:r>
            <a:endParaRPr lang="en-US" b="0" dirty="0"/>
          </a:p>
        </p:txBody>
      </p:sp>
      <p:pic>
        <p:nvPicPr>
          <p:cNvPr id="9" name="Content Placeholder 8"/>
          <p:cNvPicPr>
            <a:picLocks noGrp="1" noChangeAspect="1"/>
          </p:cNvPicPr>
          <p:nvPr>
            <p:ph sz="quarter" idx="4"/>
          </p:nvPr>
        </p:nvPicPr>
        <p:blipFill>
          <a:blip r:embed="rId4" cstate="email">
            <a:extLst>
              <a:ext uri="{28A0092B-C50C-407E-A947-70E740481C1C}">
                <a14:useLocalDpi xmlns:a14="http://schemas.microsoft.com/office/drawing/2010/main"/>
              </a:ext>
            </a:extLst>
          </a:blip>
          <a:stretch>
            <a:fillRect/>
          </a:stretch>
        </p:blipFill>
        <p:spPr>
          <a:xfrm>
            <a:off x="6172200" y="2505075"/>
            <a:ext cx="5709664" cy="3199534"/>
          </a:xfrm>
        </p:spPr>
      </p:pic>
    </p:spTree>
    <p:extLst>
      <p:ext uri="{BB962C8B-B14F-4D97-AF65-F5344CB8AC3E}">
        <p14:creationId xmlns:p14="http://schemas.microsoft.com/office/powerpoint/2010/main" val="8421729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configuration:  Settings</a:t>
            </a:r>
            <a:endParaRPr lang="en-US" dirty="0"/>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89494" y="2505075"/>
            <a:ext cx="5709664" cy="3199534"/>
          </a:xfrm>
        </p:spPr>
      </p:pic>
      <p:sp>
        <p:nvSpPr>
          <p:cNvPr id="11" name="Content Placeholder 2"/>
          <p:cNvSpPr>
            <a:spLocks noGrp="1"/>
          </p:cNvSpPr>
          <p:nvPr>
            <p:ph sz="quarter" idx="4"/>
          </p:nvPr>
        </p:nvSpPr>
        <p:spPr>
          <a:xfrm>
            <a:off x="6172200" y="1681163"/>
            <a:ext cx="5734432" cy="4771592"/>
          </a:xfrm>
        </p:spPr>
        <p:txBody>
          <a:bodyPr>
            <a:normAutofit/>
          </a:bodyPr>
          <a:lstStyle/>
          <a:p>
            <a:pPr>
              <a:buFont typeface="Wingdings" panose="05000000000000000000" pitchFamily="2" charset="2"/>
              <a:buChar char="§"/>
            </a:pPr>
            <a:r>
              <a:rPr lang="en-US" dirty="0"/>
              <a:t>Parental Controls &gt; Hide all icons (channels)</a:t>
            </a:r>
          </a:p>
          <a:p>
            <a:pPr>
              <a:buFont typeface="Wingdings" panose="05000000000000000000" pitchFamily="2" charset="2"/>
              <a:buChar char="§"/>
            </a:pPr>
            <a:r>
              <a:rPr lang="en-US" dirty="0"/>
              <a:t>Sleep After &gt; Never</a:t>
            </a:r>
          </a:p>
          <a:p>
            <a:pPr>
              <a:buFont typeface="Wingdings" panose="05000000000000000000" pitchFamily="2" charset="2"/>
              <a:buChar char="§"/>
            </a:pPr>
            <a:r>
              <a:rPr lang="en-US" dirty="0"/>
              <a:t>Screen Saver &gt; 30 minutes</a:t>
            </a:r>
          </a:p>
          <a:p>
            <a:pPr lvl="1">
              <a:buFont typeface="Wingdings" panose="05000000000000000000" pitchFamily="2" charset="2"/>
              <a:buChar char="§"/>
            </a:pPr>
            <a:r>
              <a:rPr lang="en-US" dirty="0"/>
              <a:t>assure device is always accessible</a:t>
            </a:r>
          </a:p>
          <a:p>
            <a:pPr>
              <a:buFont typeface="Wingdings" panose="05000000000000000000" pitchFamily="2" charset="2"/>
              <a:buChar char="§"/>
            </a:pPr>
            <a:r>
              <a:rPr lang="en-US" dirty="0" smtClean="0"/>
              <a:t>Password </a:t>
            </a:r>
            <a:r>
              <a:rPr lang="en-US" dirty="0"/>
              <a:t>&gt; Yes</a:t>
            </a:r>
          </a:p>
          <a:p>
            <a:pPr lvl="1">
              <a:buFont typeface="Wingdings" panose="05000000000000000000" pitchFamily="2" charset="2"/>
              <a:buChar char="§"/>
            </a:pPr>
            <a:r>
              <a:rPr lang="en-US" dirty="0" err="1"/>
              <a:t>ipadvideo</a:t>
            </a:r>
            <a:r>
              <a:rPr lang="en-US" dirty="0"/>
              <a:t> (real original, eh?)</a:t>
            </a:r>
          </a:p>
          <a:p>
            <a:pPr>
              <a:buFont typeface="Wingdings" panose="05000000000000000000" pitchFamily="2" charset="2"/>
              <a:buChar char="§"/>
            </a:pPr>
            <a:r>
              <a:rPr lang="en-US" dirty="0"/>
              <a:t>Onscreen Code &gt; No</a:t>
            </a:r>
          </a:p>
          <a:p>
            <a:pPr>
              <a:buFont typeface="Wingdings" panose="05000000000000000000" pitchFamily="2" charset="2"/>
              <a:buChar char="§"/>
            </a:pPr>
            <a:r>
              <a:rPr lang="en-US" dirty="0"/>
              <a:t>Update Software &gt; </a:t>
            </a:r>
            <a:r>
              <a:rPr lang="en-US" dirty="0" smtClean="0"/>
              <a:t>Hack DNS!</a:t>
            </a:r>
            <a:br>
              <a:rPr lang="en-US" dirty="0" smtClean="0"/>
            </a:br>
            <a:r>
              <a:rPr lang="en-US" dirty="0" smtClean="0"/>
              <a:t>(see next slide)</a:t>
            </a:r>
            <a:endParaRPr lang="en-US" dirty="0"/>
          </a:p>
        </p:txBody>
      </p:sp>
    </p:spTree>
    <p:extLst>
      <p:ext uri="{BB962C8B-B14F-4D97-AF65-F5344CB8AC3E}">
        <p14:creationId xmlns:p14="http://schemas.microsoft.com/office/powerpoint/2010/main" val="1731634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configuration:  Stopping updates</a:t>
            </a:r>
            <a:endParaRPr lang="en-US" dirty="0"/>
          </a:p>
        </p:txBody>
      </p:sp>
      <p:sp>
        <p:nvSpPr>
          <p:cNvPr id="4" name="Text Placeholder 3"/>
          <p:cNvSpPr>
            <a:spLocks noGrp="1"/>
          </p:cNvSpPr>
          <p:nvPr>
            <p:ph type="body" idx="1"/>
          </p:nvPr>
        </p:nvSpPr>
        <p:spPr>
          <a:xfrm>
            <a:off x="288544" y="1681163"/>
            <a:ext cx="5709032" cy="823912"/>
          </a:xfrm>
        </p:spPr>
        <p:txBody>
          <a:bodyPr/>
          <a:lstStyle/>
          <a:p>
            <a:r>
              <a:rPr lang="en-US" b="0" dirty="0" smtClean="0"/>
              <a:t>HOW DO YOU STOP THIS?</a:t>
            </a:r>
            <a:endParaRPr lang="en-US" b="0" dirty="0"/>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89494" y="2505075"/>
            <a:ext cx="5709664" cy="3199534"/>
          </a:xfrm>
        </p:spPr>
      </p:pic>
      <p:sp>
        <p:nvSpPr>
          <p:cNvPr id="3" name="Content Placeholder 2"/>
          <p:cNvSpPr>
            <a:spLocks noGrp="1"/>
          </p:cNvSpPr>
          <p:nvPr>
            <p:ph sz="quarter" idx="4"/>
          </p:nvPr>
        </p:nvSpPr>
        <p:spPr>
          <a:xfrm>
            <a:off x="6172200" y="1681163"/>
            <a:ext cx="5734432" cy="4771592"/>
          </a:xfrm>
        </p:spPr>
        <p:txBody>
          <a:bodyPr>
            <a:normAutofit/>
          </a:bodyPr>
          <a:lstStyle/>
          <a:p>
            <a:pPr>
              <a:buFont typeface="Wingdings" panose="05000000000000000000" pitchFamily="2" charset="2"/>
              <a:buChar char="§"/>
            </a:pPr>
            <a:r>
              <a:rPr lang="en-US" dirty="0" smtClean="0"/>
              <a:t>Updates could have interrupted class</a:t>
            </a:r>
          </a:p>
          <a:p>
            <a:pPr lvl="1">
              <a:buFont typeface="Wingdings" panose="05000000000000000000" pitchFamily="2" charset="2"/>
              <a:buChar char="§"/>
            </a:pPr>
            <a:r>
              <a:rPr lang="en-US" dirty="0" smtClean="0"/>
              <a:t>Required remote to answer the question!</a:t>
            </a:r>
          </a:p>
          <a:p>
            <a:pPr>
              <a:buFont typeface="Wingdings" panose="05000000000000000000" pitchFamily="2" charset="2"/>
              <a:buChar char="§"/>
            </a:pPr>
            <a:r>
              <a:rPr lang="en-US" dirty="0" smtClean="0"/>
              <a:t>Changed DNS settings to block Apple Update Servers</a:t>
            </a:r>
          </a:p>
          <a:p>
            <a:pPr lvl="1">
              <a:buFont typeface="Wingdings" panose="05000000000000000000" pitchFamily="2" charset="2"/>
              <a:buChar char="§"/>
            </a:pPr>
            <a:r>
              <a:rPr lang="en-US" dirty="0" smtClean="0"/>
              <a:t>Unfortunately STILL REQUIRED </a:t>
            </a:r>
            <a:br>
              <a:rPr lang="en-US" dirty="0" smtClean="0"/>
            </a:br>
            <a:r>
              <a:rPr lang="en-US" dirty="0" smtClean="0"/>
              <a:t>despite </a:t>
            </a:r>
            <a:r>
              <a:rPr lang="en-US" dirty="0" err="1" smtClean="0"/>
              <a:t>iOS</a:t>
            </a:r>
            <a:r>
              <a:rPr lang="en-US" dirty="0" smtClean="0"/>
              <a:t> change to turn off Automatic Updates</a:t>
            </a:r>
          </a:p>
        </p:txBody>
      </p:sp>
    </p:spTree>
    <p:extLst>
      <p:ext uri="{BB962C8B-B14F-4D97-AF65-F5344CB8AC3E}">
        <p14:creationId xmlns:p14="http://schemas.microsoft.com/office/powerpoint/2010/main" val="1363255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7999" y="0"/>
            <a:ext cx="8683171" cy="1306286"/>
          </a:xfrm>
        </p:spPr>
        <p:txBody>
          <a:bodyPr/>
          <a:lstStyle/>
          <a:p>
            <a:r>
              <a:rPr lang="en-US" sz="4800" dirty="0" smtClean="0"/>
              <a:t>Roadmap</a:t>
            </a:r>
            <a:endParaRPr lang="en-US" sz="4800" dirty="0"/>
          </a:p>
        </p:txBody>
      </p:sp>
      <p:sp>
        <p:nvSpPr>
          <p:cNvPr id="3" name="Content Placeholder 2"/>
          <p:cNvSpPr>
            <a:spLocks noGrp="1"/>
          </p:cNvSpPr>
          <p:nvPr>
            <p:ph idx="1"/>
          </p:nvPr>
        </p:nvSpPr>
        <p:spPr>
          <a:xfrm>
            <a:off x="507999" y="1464778"/>
            <a:ext cx="5007430" cy="4351338"/>
          </a:xfrm>
        </p:spPr>
        <p:txBody>
          <a:bodyPr>
            <a:normAutofit/>
          </a:bodyPr>
          <a:lstStyle/>
          <a:p>
            <a:pPr>
              <a:buFont typeface="Wingdings" panose="05000000000000000000" pitchFamily="2" charset="2"/>
              <a:buChar char="§"/>
            </a:pPr>
            <a:r>
              <a:rPr lang="en-US" sz="3200" dirty="0" smtClean="0"/>
              <a:t>Background</a:t>
            </a:r>
          </a:p>
          <a:p>
            <a:pPr>
              <a:buFont typeface="Wingdings" panose="05000000000000000000" pitchFamily="2" charset="2"/>
              <a:buChar char="§"/>
            </a:pPr>
            <a:r>
              <a:rPr lang="en-US" sz="3200" dirty="0" smtClean="0"/>
              <a:t>Pilot</a:t>
            </a:r>
          </a:p>
          <a:p>
            <a:pPr>
              <a:buFont typeface="Wingdings" panose="05000000000000000000" pitchFamily="2" charset="2"/>
              <a:buChar char="§"/>
            </a:pPr>
            <a:r>
              <a:rPr lang="en-US" sz="3200" dirty="0" smtClean="0"/>
              <a:t>Rollout</a:t>
            </a:r>
          </a:p>
          <a:p>
            <a:pPr>
              <a:buFont typeface="Wingdings" panose="05000000000000000000" pitchFamily="2" charset="2"/>
              <a:buChar char="§"/>
            </a:pPr>
            <a:r>
              <a:rPr lang="en-US" sz="3200" dirty="0" smtClean="0"/>
              <a:t>Fallout</a:t>
            </a:r>
          </a:p>
          <a:p>
            <a:pPr>
              <a:buFont typeface="Wingdings" panose="05000000000000000000" pitchFamily="2" charset="2"/>
              <a:buChar char="§"/>
            </a:pPr>
            <a:r>
              <a:rPr lang="en-US" sz="3200" dirty="0" smtClean="0"/>
              <a:t>Academic use scenarios</a:t>
            </a:r>
          </a:p>
          <a:p>
            <a:pPr>
              <a:buFont typeface="Wingdings" panose="05000000000000000000" pitchFamily="2" charset="2"/>
              <a:buChar char="§"/>
            </a:pPr>
            <a:r>
              <a:rPr lang="en-US" sz="3200" dirty="0" smtClean="0"/>
              <a:t>Non-academic uses</a:t>
            </a:r>
          </a:p>
          <a:p>
            <a:pPr>
              <a:buFont typeface="Wingdings" panose="05000000000000000000" pitchFamily="2" charset="2"/>
              <a:buChar char="§"/>
            </a:pPr>
            <a:r>
              <a:rPr lang="en-US" sz="3200" dirty="0" smtClean="0"/>
              <a:t>Summer </a:t>
            </a:r>
            <a:r>
              <a:rPr lang="en-US" sz="3600" dirty="0" smtClean="0"/>
              <a:t>changes</a:t>
            </a:r>
            <a:endParaRPr lang="en-US" sz="3600" dirty="0"/>
          </a:p>
        </p:txBody>
      </p:sp>
      <p:sp>
        <p:nvSpPr>
          <p:cNvPr id="4" name="Rectangle 3"/>
          <p:cNvSpPr/>
          <p:nvPr/>
        </p:nvSpPr>
        <p:spPr>
          <a:xfrm>
            <a:off x="0" y="6657945"/>
            <a:ext cx="2619628" cy="200055"/>
          </a:xfrm>
          <a:prstGeom prst="rect">
            <a:avLst/>
          </a:prstGeom>
        </p:spPr>
        <p:txBody>
          <a:bodyPr wrap="none">
            <a:spAutoFit/>
          </a:bodyPr>
          <a:lstStyle/>
          <a:p>
            <a:r>
              <a:rPr lang="en-US" sz="700" dirty="0"/>
              <a:t>http://blogs.wpri.com/files/2011/08/Providence_subway_map.jpg</a:t>
            </a:r>
          </a:p>
        </p:txBody>
      </p:sp>
      <p:pic>
        <p:nvPicPr>
          <p:cNvPr id="11" name="Picture 4" descr="http://tctechcrunch2011.files.wordpress.com/2011/02/apple-ope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3962" y="1464778"/>
            <a:ext cx="4519994" cy="451999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964214" y="1563252"/>
            <a:ext cx="4379742" cy="200055"/>
          </a:xfrm>
          <a:prstGeom prst="rect">
            <a:avLst/>
          </a:prstGeom>
        </p:spPr>
        <p:txBody>
          <a:bodyPr wrap="square">
            <a:spAutoFit/>
          </a:bodyPr>
          <a:lstStyle/>
          <a:p>
            <a:r>
              <a:rPr lang="en-US" sz="700" dirty="0"/>
              <a:t>http://techcrunch.com/2011/02/18/apple-job-posting-asks-for-tv-power-supply-engineer-apple-hdtv-in-the-works/</a:t>
            </a:r>
          </a:p>
        </p:txBody>
      </p:sp>
      <p:pic>
        <p:nvPicPr>
          <p:cNvPr id="7" name="Picture 2" descr="http://media.idownloadblog.com/wp-content/uploads/2010/09/Apple-TV-in-Han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3962" y="1422567"/>
            <a:ext cx="4519994" cy="45199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548025" y="5616061"/>
            <a:ext cx="3352800" cy="200055"/>
          </a:xfrm>
          <a:prstGeom prst="rect">
            <a:avLst/>
          </a:prstGeom>
        </p:spPr>
        <p:txBody>
          <a:bodyPr wrap="square">
            <a:spAutoFit/>
          </a:bodyPr>
          <a:lstStyle/>
          <a:p>
            <a:r>
              <a:rPr lang="en-US" sz="700" dirty="0"/>
              <a:t>http://www.idownloadblog.com/2013/02/14/how-to-jailbreak-ios-6-1-5-2-apple-tv-2/</a:t>
            </a:r>
          </a:p>
        </p:txBody>
      </p:sp>
    </p:spTree>
    <p:extLst>
      <p:ext uri="{BB962C8B-B14F-4D97-AF65-F5344CB8AC3E}">
        <p14:creationId xmlns:p14="http://schemas.microsoft.com/office/powerpoint/2010/main" val="333357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par>
                          <p:cTn id="11" fill="hold">
                            <p:stCondLst>
                              <p:cond delay="2000"/>
                            </p:stCondLst>
                            <p:childTnLst>
                              <p:par>
                                <p:cTn id="12" presetID="10" presetClass="entr" presetSubtype="0" fill="hold" nodeType="afterEffect">
                                  <p:stCondLst>
                                    <p:cond delay="3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Stopping updates with a custom DNS Server</a:t>
            </a:r>
            <a:endParaRPr lang="en-US" dirty="0"/>
          </a:p>
        </p:txBody>
      </p:sp>
      <p:sp>
        <p:nvSpPr>
          <p:cNvPr id="3" name="Content Placeholder 2"/>
          <p:cNvSpPr>
            <a:spLocks noGrp="1"/>
          </p:cNvSpPr>
          <p:nvPr>
            <p:ph sz="quarter" idx="4"/>
          </p:nvPr>
        </p:nvSpPr>
        <p:spPr>
          <a:xfrm>
            <a:off x="839788" y="1681162"/>
            <a:ext cx="11066844" cy="4840935"/>
          </a:xfrm>
        </p:spPr>
        <p:txBody>
          <a:bodyPr>
            <a:normAutofit fontScale="92500" lnSpcReduction="20000"/>
          </a:bodyPr>
          <a:lstStyle/>
          <a:p>
            <a:pPr>
              <a:buFont typeface="Wingdings" panose="05000000000000000000" pitchFamily="2" charset="2"/>
              <a:buChar char="§"/>
            </a:pPr>
            <a:r>
              <a:rPr lang="en-US" dirty="0" smtClean="0"/>
              <a:t>Set up </a:t>
            </a:r>
            <a:r>
              <a:rPr lang="en-US" dirty="0" smtClean="0"/>
              <a:t>forwarding </a:t>
            </a:r>
            <a:r>
              <a:rPr lang="en-US" smtClean="0"/>
              <a:t>DNS server “Dual</a:t>
            </a:r>
            <a:r>
              <a:rPr lang="en-US" dirty="0" smtClean="0"/>
              <a:t> </a:t>
            </a:r>
            <a:r>
              <a:rPr lang="en-US" dirty="0" smtClean="0"/>
              <a:t>DHCP DNS Server” </a:t>
            </a:r>
            <a:r>
              <a:rPr lang="en-US" dirty="0" smtClean="0"/>
              <a:t>from </a:t>
            </a:r>
            <a:r>
              <a:rPr lang="en-US" dirty="0" err="1" smtClean="0"/>
              <a:t>SourceForge</a:t>
            </a:r>
            <a:r>
              <a:rPr lang="en-US" dirty="0" smtClean="0"/>
              <a:t> </a:t>
            </a:r>
            <a:r>
              <a:rPr lang="en-US" dirty="0"/>
              <a:t>(</a:t>
            </a:r>
            <a:r>
              <a:rPr lang="en-US" dirty="0">
                <a:hlinkClick r:id="rId3"/>
              </a:rPr>
              <a:t>http://sourceforge.net/projects/dhcp-dns-server</a:t>
            </a:r>
            <a:r>
              <a:rPr lang="en-US" dirty="0" smtClean="0">
                <a:hlinkClick r:id="rId3"/>
              </a:rPr>
              <a:t>/</a:t>
            </a:r>
            <a:r>
              <a:rPr lang="en-US" dirty="0" smtClean="0"/>
              <a:t>) in a few steps</a:t>
            </a:r>
          </a:p>
          <a:p>
            <a:pPr>
              <a:buFont typeface="Wingdings" panose="05000000000000000000" pitchFamily="2" charset="2"/>
              <a:buChar char="§"/>
            </a:pPr>
            <a:endParaRPr lang="en-US" sz="2400" dirty="0" smtClean="0"/>
          </a:p>
          <a:p>
            <a:pPr marL="914400" lvl="1" indent="-457200">
              <a:buFont typeface="+mj-lt"/>
              <a:buAutoNum type="arabicPeriod"/>
            </a:pPr>
            <a:r>
              <a:rPr lang="en-US" dirty="0" smtClean="0"/>
              <a:t>Disabled DHCP server</a:t>
            </a:r>
            <a:br>
              <a:rPr lang="en-US" dirty="0" smtClean="0"/>
            </a:br>
            <a:r>
              <a:rPr lang="en-US" dirty="0" smtClean="0"/>
              <a:t>(didn’t want, didn’t need)</a:t>
            </a:r>
            <a:br>
              <a:rPr lang="en-US" dirty="0" smtClean="0"/>
            </a:br>
            <a:endParaRPr lang="en-US" dirty="0" smtClean="0"/>
          </a:p>
          <a:p>
            <a:pPr marL="914400" lvl="1" indent="-457200">
              <a:buFont typeface="+mj-lt"/>
              <a:buAutoNum type="arabicPeriod"/>
            </a:pPr>
            <a:r>
              <a:rPr lang="en-US" dirty="0" smtClean="0"/>
              <a:t>Set the forwarding servers</a:t>
            </a:r>
            <a:br>
              <a:rPr lang="en-US" dirty="0" smtClean="0"/>
            </a:br>
            <a:r>
              <a:rPr lang="en-US" dirty="0" smtClean="0"/>
              <a:t>(to allow resolution of other hosts)</a:t>
            </a:r>
            <a:br>
              <a:rPr lang="en-US" dirty="0" smtClean="0"/>
            </a:br>
            <a:endParaRPr lang="en-US" dirty="0" smtClean="0"/>
          </a:p>
          <a:p>
            <a:pPr marL="914400" lvl="1" indent="-457200">
              <a:buFont typeface="+mj-lt"/>
              <a:buAutoNum type="arabicPeriod"/>
            </a:pPr>
            <a:r>
              <a:rPr lang="en-US" dirty="0" smtClean="0"/>
              <a:t>Put in fake DNS_HOSTS entries </a:t>
            </a:r>
            <a:br>
              <a:rPr lang="en-US" dirty="0" smtClean="0"/>
            </a:br>
            <a:r>
              <a:rPr lang="en-US" dirty="0" smtClean="0"/>
              <a:t>for Apple update servers </a:t>
            </a:r>
            <a:br>
              <a:rPr lang="en-US" dirty="0" smtClean="0"/>
            </a:br>
            <a:endParaRPr lang="en-US" dirty="0" smtClean="0"/>
          </a:p>
          <a:p>
            <a:pPr marL="914400" lvl="1" indent="-457200">
              <a:buFont typeface="+mj-lt"/>
              <a:buAutoNum type="arabicPeriod"/>
            </a:pPr>
            <a:r>
              <a:rPr lang="en-US" dirty="0" smtClean="0"/>
              <a:t>Also had to set </a:t>
            </a:r>
            <a:br>
              <a:rPr lang="en-US" dirty="0" smtClean="0"/>
            </a:br>
            <a:r>
              <a:rPr lang="en-US" dirty="0" smtClean="0"/>
              <a:t>LISTEN_ON interface and DNS_ALLOWED_HOSTS – but you’ll figure it out, it’s easy</a:t>
            </a:r>
            <a:br>
              <a:rPr lang="en-US" dirty="0" smtClean="0"/>
            </a:br>
            <a:endParaRPr lang="en-US" dirty="0" smtClean="0"/>
          </a:p>
          <a:p>
            <a:pPr>
              <a:buFont typeface="Wingdings" panose="05000000000000000000" pitchFamily="2" charset="2"/>
              <a:buChar char="§"/>
            </a:pPr>
            <a:r>
              <a:rPr lang="en-US" dirty="0"/>
              <a:t>Then set Apple </a:t>
            </a:r>
            <a:r>
              <a:rPr lang="en-US" dirty="0" smtClean="0"/>
              <a:t>TVs </a:t>
            </a:r>
            <a:r>
              <a:rPr lang="en-US" dirty="0"/>
              <a:t>to use our “custom” DNS </a:t>
            </a:r>
            <a:r>
              <a:rPr lang="en-US" dirty="0" smtClean="0"/>
              <a:t>server (General &gt; Network &gt; Ethernet &gt; Configure DNS &gt; Manual)</a:t>
            </a:r>
            <a:endParaRPr lang="en-US" dirty="0"/>
          </a:p>
          <a:p>
            <a:pPr marL="0" indent="0">
              <a:buNone/>
            </a:pPr>
            <a:endParaRPr lang="en-US" dirty="0" smtClean="0"/>
          </a:p>
        </p:txBody>
      </p:sp>
      <p:pic>
        <p:nvPicPr>
          <p:cNvPr id="6" name="Picture 5"/>
          <p:cNvPicPr>
            <a:picLocks noChangeAspect="1"/>
          </p:cNvPicPr>
          <p:nvPr/>
        </p:nvPicPr>
        <p:blipFill>
          <a:blip r:embed="rId4"/>
          <a:stretch>
            <a:fillRect/>
          </a:stretch>
        </p:blipFill>
        <p:spPr>
          <a:xfrm>
            <a:off x="4973035" y="2467612"/>
            <a:ext cx="2800350" cy="771525"/>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6097588" y="3137927"/>
            <a:ext cx="4152900" cy="1381125"/>
          </a:xfrm>
          <a:prstGeom prst="rect">
            <a:avLst/>
          </a:prstGeom>
          <a:ln>
            <a:solidFill>
              <a:schemeClr val="tx1"/>
            </a:solidFill>
          </a:ln>
        </p:spPr>
      </p:pic>
      <p:pic>
        <p:nvPicPr>
          <p:cNvPr id="9" name="Picture 8"/>
          <p:cNvPicPr>
            <a:picLocks noChangeAspect="1"/>
          </p:cNvPicPr>
          <p:nvPr/>
        </p:nvPicPr>
        <p:blipFill>
          <a:blip r:embed="rId6"/>
          <a:stretch>
            <a:fillRect/>
          </a:stretch>
        </p:blipFill>
        <p:spPr>
          <a:xfrm>
            <a:off x="7400218" y="4133289"/>
            <a:ext cx="3305175" cy="771525"/>
          </a:xfrm>
          <a:prstGeom prst="rect">
            <a:avLst/>
          </a:prstGeom>
          <a:ln>
            <a:solidFill>
              <a:schemeClr val="tx1"/>
            </a:solidFill>
          </a:ln>
        </p:spPr>
      </p:pic>
    </p:spTree>
    <p:extLst>
      <p:ext uri="{BB962C8B-B14F-4D97-AF65-F5344CB8AC3E}">
        <p14:creationId xmlns:p14="http://schemas.microsoft.com/office/powerpoint/2010/main" val="614655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2013</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Great feedback from faculty</a:t>
            </a:r>
          </a:p>
          <a:p>
            <a:pPr>
              <a:buFont typeface="Wingdings" panose="05000000000000000000" pitchFamily="2" charset="2"/>
              <a:buChar char="§"/>
            </a:pPr>
            <a:r>
              <a:rPr lang="en-US" dirty="0" smtClean="0"/>
              <a:t>Money available in soon-to-end grant</a:t>
            </a:r>
          </a:p>
          <a:p>
            <a:pPr>
              <a:buFont typeface="Wingdings" panose="05000000000000000000" pitchFamily="2" charset="2"/>
              <a:buChar char="§"/>
            </a:pPr>
            <a:r>
              <a:rPr lang="en-US" dirty="0" smtClean="0"/>
              <a:t>Let’s try to move this campus-wide</a:t>
            </a:r>
          </a:p>
          <a:p>
            <a:pPr>
              <a:buFont typeface="Wingdings" panose="05000000000000000000" pitchFamily="2" charset="2"/>
              <a:buChar char="§"/>
            </a:pPr>
            <a:r>
              <a:rPr lang="en-US" dirty="0" smtClean="0"/>
              <a:t>Proposal written and presented to grant funder</a:t>
            </a:r>
          </a:p>
          <a:p>
            <a:pPr lvl="1">
              <a:buFont typeface="Wingdings" panose="05000000000000000000" pitchFamily="2" charset="2"/>
              <a:buChar char="§"/>
            </a:pPr>
            <a:r>
              <a:rPr lang="en-US" dirty="0" smtClean="0"/>
              <a:t>decided not interested in funding the initiative</a:t>
            </a:r>
          </a:p>
          <a:p>
            <a:pPr>
              <a:buFont typeface="Wingdings" panose="05000000000000000000" pitchFamily="2" charset="2"/>
              <a:buChar char="§"/>
            </a:pPr>
            <a:r>
              <a:rPr lang="en-US" dirty="0" smtClean="0"/>
              <a:t>This made me sad</a:t>
            </a:r>
          </a:p>
          <a:p>
            <a:pPr>
              <a:buFont typeface="Wingdings" panose="05000000000000000000" pitchFamily="2" charset="2"/>
              <a:buChar char="§"/>
            </a:pPr>
            <a:r>
              <a:rPr lang="en-US" dirty="0" smtClean="0"/>
              <a:t>AMS, Academic Affairs, ITDP, IT started turning over couch cushions to fund initiative (end of fiscal year approaching)</a:t>
            </a:r>
            <a:endParaRPr lang="en-US" dirty="0"/>
          </a:p>
        </p:txBody>
      </p:sp>
      <p:sp>
        <p:nvSpPr>
          <p:cNvPr id="4" name="Rectangle 3"/>
          <p:cNvSpPr/>
          <p:nvPr/>
        </p:nvSpPr>
        <p:spPr>
          <a:xfrm>
            <a:off x="0" y="6657945"/>
            <a:ext cx="2691763" cy="200055"/>
          </a:xfrm>
          <a:prstGeom prst="rect">
            <a:avLst/>
          </a:prstGeom>
        </p:spPr>
        <p:txBody>
          <a:bodyPr wrap="none">
            <a:spAutoFit/>
          </a:bodyPr>
          <a:lstStyle/>
          <a:p>
            <a:r>
              <a:rPr lang="en-US" sz="700" dirty="0" smtClean="0"/>
              <a:t>CC licensed image courtesy of: http</a:t>
            </a:r>
            <a:r>
              <a:rPr lang="en-US" sz="700" dirty="0"/>
              <a:t>://www.flickr.com/photos/s2art/</a:t>
            </a:r>
          </a:p>
        </p:txBody>
      </p:sp>
    </p:spTree>
    <p:extLst>
      <p:ext uri="{BB962C8B-B14F-4D97-AF65-F5344CB8AC3E}">
        <p14:creationId xmlns:p14="http://schemas.microsoft.com/office/powerpoint/2010/main" val="20821658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2946" y="-50602"/>
            <a:ext cx="10515600" cy="1325563"/>
          </a:xfrm>
        </p:spPr>
        <p:txBody>
          <a:bodyPr/>
          <a:lstStyle/>
          <a:p>
            <a:r>
              <a:rPr lang="en-US" dirty="0" smtClean="0"/>
              <a:t>What did the students have to say?</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72946" y="1417988"/>
            <a:ext cx="2368654" cy="4949880"/>
          </a:xfrm>
        </p:spPr>
      </p:pic>
      <p:sp>
        <p:nvSpPr>
          <p:cNvPr id="5" name="Rectangle 4"/>
          <p:cNvSpPr/>
          <p:nvPr/>
        </p:nvSpPr>
        <p:spPr>
          <a:xfrm>
            <a:off x="5983515" y="1025311"/>
            <a:ext cx="6096000" cy="1477328"/>
          </a:xfrm>
          <a:prstGeom prst="rect">
            <a:avLst/>
          </a:prstGeom>
        </p:spPr>
        <p:txBody>
          <a:bodyPr>
            <a:spAutoFit/>
          </a:bodyPr>
          <a:lstStyle/>
          <a:p>
            <a:r>
              <a:rPr lang="en-US" dirty="0"/>
              <a:t>The iPad was really effective. It allowed for better note taking, since it was easier to see than the blackboard. Additionally, the wide range of colors proved vital in organic chemistry. Lastly, the notes could be saved on the iPad and posted online to review. I'm yet to see a downside to using the iPad in </a:t>
            </a:r>
            <a:r>
              <a:rPr lang="en-US" dirty="0" smtClean="0"/>
              <a:t>class.</a:t>
            </a:r>
            <a:endParaRPr lang="en-US" dirty="0"/>
          </a:p>
        </p:txBody>
      </p:sp>
      <p:sp>
        <p:nvSpPr>
          <p:cNvPr id="8" name="Rectangle 7"/>
          <p:cNvSpPr/>
          <p:nvPr/>
        </p:nvSpPr>
        <p:spPr>
          <a:xfrm>
            <a:off x="2935515" y="3158079"/>
            <a:ext cx="5282053" cy="1200329"/>
          </a:xfrm>
          <a:prstGeom prst="rect">
            <a:avLst/>
          </a:prstGeom>
        </p:spPr>
        <p:txBody>
          <a:bodyPr wrap="square">
            <a:spAutoFit/>
          </a:bodyPr>
          <a:lstStyle/>
          <a:p>
            <a:r>
              <a:rPr lang="en-US" dirty="0"/>
              <a:t>I think that the occasions of student involvement with the iPad were nice, and definitely better than a keyboard, but only slightly better than having students get up to use the chalkboard.</a:t>
            </a:r>
          </a:p>
        </p:txBody>
      </p:sp>
      <p:sp>
        <p:nvSpPr>
          <p:cNvPr id="9" name="Rectangle 8"/>
          <p:cNvSpPr/>
          <p:nvPr/>
        </p:nvSpPr>
        <p:spPr>
          <a:xfrm>
            <a:off x="5530746" y="5013849"/>
            <a:ext cx="6096000" cy="1200329"/>
          </a:xfrm>
          <a:prstGeom prst="rect">
            <a:avLst/>
          </a:prstGeom>
        </p:spPr>
        <p:txBody>
          <a:bodyPr>
            <a:spAutoFit/>
          </a:bodyPr>
          <a:lstStyle/>
          <a:p>
            <a:r>
              <a:rPr lang="en-US" dirty="0"/>
              <a:t>Everyone wanted to get to use the iPad and write on the board. It encouraged students to work effectively and efficiently, afraid to put up a wrong answer in front of peers, but enthusiastic to use the technology. </a:t>
            </a:r>
          </a:p>
        </p:txBody>
      </p:sp>
    </p:spTree>
    <p:extLst>
      <p:ext uri="{BB962C8B-B14F-4D97-AF65-F5344CB8AC3E}">
        <p14:creationId xmlns:p14="http://schemas.microsoft.com/office/powerpoint/2010/main" val="314332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Meetings (pre-summer)</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
            </a:pPr>
            <a:r>
              <a:rPr lang="en-US" dirty="0" smtClean="0"/>
              <a:t>Enrollment Services – which classrooms?</a:t>
            </a:r>
          </a:p>
          <a:p>
            <a:pPr>
              <a:buFont typeface="Wingdings" panose="05000000000000000000" pitchFamily="2" charset="2"/>
              <a:buChar char="§"/>
            </a:pPr>
            <a:r>
              <a:rPr lang="en-US" dirty="0" smtClean="0"/>
              <a:t>List given to AMS and IT</a:t>
            </a:r>
          </a:p>
          <a:p>
            <a:pPr lvl="1">
              <a:buFont typeface="Wingdings" panose="05000000000000000000" pitchFamily="2" charset="2"/>
              <a:buChar char="§"/>
            </a:pPr>
            <a:r>
              <a:rPr lang="en-US" dirty="0" smtClean="0"/>
              <a:t>Can these rooms even support Apple TV? How much will it cost?</a:t>
            </a:r>
          </a:p>
          <a:p>
            <a:pPr>
              <a:buFont typeface="Wingdings" panose="05000000000000000000" pitchFamily="2" charset="2"/>
              <a:buChar char="§"/>
            </a:pPr>
            <a:r>
              <a:rPr lang="en-US" dirty="0" smtClean="0"/>
              <a:t>AMS generated modest budget request for updating classrooms</a:t>
            </a:r>
          </a:p>
          <a:p>
            <a:pPr lvl="1">
              <a:buFont typeface="Wingdings" panose="05000000000000000000" pitchFamily="2" charset="2"/>
              <a:buChar char="§"/>
            </a:pPr>
            <a:r>
              <a:rPr lang="en-US" dirty="0" smtClean="0"/>
              <a:t>DMC-HD</a:t>
            </a:r>
          </a:p>
          <a:p>
            <a:pPr lvl="1">
              <a:buFont typeface="Wingdings" panose="05000000000000000000" pitchFamily="2" charset="2"/>
              <a:buChar char="§"/>
            </a:pPr>
            <a:r>
              <a:rPr lang="en-US" dirty="0" smtClean="0"/>
              <a:t>HDMI to VGA</a:t>
            </a:r>
          </a:p>
          <a:p>
            <a:pPr lvl="1">
              <a:buFont typeface="Wingdings" panose="05000000000000000000" pitchFamily="2" charset="2"/>
              <a:buChar char="§"/>
            </a:pPr>
            <a:r>
              <a:rPr lang="en-US" dirty="0" err="1" smtClean="0"/>
              <a:t>Extron</a:t>
            </a:r>
            <a:r>
              <a:rPr lang="en-US" dirty="0" smtClean="0"/>
              <a:t> auto switches</a:t>
            </a:r>
          </a:p>
          <a:p>
            <a:pPr>
              <a:buFont typeface="Wingdings" panose="05000000000000000000" pitchFamily="2" charset="2"/>
              <a:buChar char="§"/>
            </a:pPr>
            <a:r>
              <a:rPr lang="en-US" dirty="0" smtClean="0"/>
              <a:t>IT</a:t>
            </a:r>
          </a:p>
          <a:p>
            <a:pPr lvl="1">
              <a:buFont typeface="Wingdings" panose="05000000000000000000" pitchFamily="2" charset="2"/>
              <a:buChar char="§"/>
            </a:pPr>
            <a:r>
              <a:rPr lang="en-US" dirty="0" smtClean="0"/>
              <a:t>How are we going to do this?! We can’t have ad hoc wireless networks all over campus!</a:t>
            </a:r>
          </a:p>
          <a:p>
            <a:pPr lvl="1">
              <a:buFont typeface="Wingdings" panose="05000000000000000000" pitchFamily="2" charset="2"/>
              <a:buChar char="§"/>
            </a:pPr>
            <a:r>
              <a:rPr lang="en-US" dirty="0" smtClean="0"/>
              <a:t>What about other types of tablet users?</a:t>
            </a:r>
          </a:p>
          <a:p>
            <a:pPr lvl="1"/>
            <a:endParaRPr lang="en-US" dirty="0" smtClean="0"/>
          </a:p>
        </p:txBody>
      </p:sp>
    </p:spTree>
    <p:extLst>
      <p:ext uri="{BB962C8B-B14F-4D97-AF65-F5344CB8AC3E}">
        <p14:creationId xmlns:p14="http://schemas.microsoft.com/office/powerpoint/2010/main" val="29950712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Classroom request forms for fall 2013 to include Apple TV as a selection</a:t>
            </a:r>
            <a:endParaRPr lang="en-US" dirty="0"/>
          </a:p>
        </p:txBody>
      </p:sp>
      <p:sp>
        <p:nvSpPr>
          <p:cNvPr id="3" name="Content Placeholder 2"/>
          <p:cNvSpPr>
            <a:spLocks noGrp="1"/>
          </p:cNvSpPr>
          <p:nvPr>
            <p:ph idx="1"/>
          </p:nvPr>
        </p:nvSpPr>
        <p:spPr>
          <a:xfrm>
            <a:off x="838200" y="2206171"/>
            <a:ext cx="10515600" cy="3970792"/>
          </a:xfrm>
        </p:spPr>
        <p:txBody>
          <a:bodyPr/>
          <a:lstStyle/>
          <a:p>
            <a:pPr>
              <a:buFont typeface="Wingdings" panose="05000000000000000000" pitchFamily="2" charset="2"/>
              <a:buChar char="§"/>
            </a:pPr>
            <a:r>
              <a:rPr lang="en-US" dirty="0" smtClean="0"/>
              <a:t>Standard email sent to faculty from Enrollment Services</a:t>
            </a:r>
          </a:p>
          <a:p>
            <a:pPr>
              <a:buFont typeface="Wingdings" panose="05000000000000000000" pitchFamily="2" charset="2"/>
              <a:buChar char="§"/>
            </a:pPr>
            <a:r>
              <a:rPr lang="en-US" dirty="0" smtClean="0"/>
              <a:t>ITDP sent additional email clarifying </a:t>
            </a:r>
            <a:r>
              <a:rPr lang="en-US" i="1" dirty="0" smtClean="0"/>
              <a:t>what</a:t>
            </a:r>
            <a:r>
              <a:rPr lang="en-US" dirty="0" smtClean="0"/>
              <a:t> Apple TV can do, and </a:t>
            </a:r>
            <a:r>
              <a:rPr lang="en-US" i="1" dirty="0" smtClean="0"/>
              <a:t>why</a:t>
            </a:r>
            <a:r>
              <a:rPr lang="en-US" dirty="0" smtClean="0"/>
              <a:t> an instructor may want it</a:t>
            </a:r>
          </a:p>
          <a:p>
            <a:endParaRPr lang="en-US" dirty="0"/>
          </a:p>
        </p:txBody>
      </p:sp>
    </p:spTree>
    <p:extLst>
      <p:ext uri="{BB962C8B-B14F-4D97-AF65-F5344CB8AC3E}">
        <p14:creationId xmlns:p14="http://schemas.microsoft.com/office/powerpoint/2010/main" val="3891203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456077" y="535419"/>
            <a:ext cx="11263697"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Fall 2013 classroom request forms have just been sent to faculty by Enrollment Services. You will notice a new addition in the Instructional Technology section … </a:t>
            </a:r>
            <a:br>
              <a:rPr kumimoji="0" lang="en-US" sz="2000" b="0" i="0" u="none" strike="noStrike" cap="none" normalizeH="0" baseline="0" dirty="0" smtClean="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br>
            <a:r>
              <a:rPr kumimoji="0" lang="en-US" sz="2000" b="1" i="0" u="none" strike="noStrike" cap="none" normalizeH="0" baseline="0" dirty="0" smtClean="0">
                <a:ln>
                  <a:noFill/>
                </a:ln>
                <a:solidFill>
                  <a:srgbClr val="00B050"/>
                </a:solidFill>
                <a:effectLst/>
                <a:latin typeface="Verdana" panose="020B0604030504040204" pitchFamily="34" charset="0"/>
                <a:ea typeface="Calibri" panose="020F0502020204030204" pitchFamily="34" charset="0"/>
                <a:cs typeface="Times New Roman" panose="02020603050405020304" pitchFamily="18" charset="0"/>
              </a:rPr>
              <a:t>Apple TV</a:t>
            </a:r>
            <a:r>
              <a:rPr kumimoji="0" lang="en-US" sz="2000" b="0" i="0" u="none" strike="noStrike" cap="none" normalizeH="0" baseline="0" dirty="0" smtClean="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2000" dirty="0">
              <a:latin typeface="Verdana" panose="020B060403050404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en-US" sz="2000" dirty="0">
                <a:latin typeface="Verdana" panose="020B0604030504040204" pitchFamily="34" charset="0"/>
                <a:ea typeface="Calibri" panose="020F0502020204030204" pitchFamily="34" charset="0"/>
                <a:cs typeface="Times New Roman" panose="02020603050405020304" pitchFamily="18" charset="0"/>
              </a:rPr>
              <a:t>Apple TV is hardware that lets you connect some</a:t>
            </a:r>
            <a:r>
              <a:rPr lang="en-US" sz="2000" i="1" dirty="0">
                <a:latin typeface="Verdana" panose="020B0604030504040204" pitchFamily="34" charset="0"/>
                <a:ea typeface="Calibri" panose="020F0502020204030204" pitchFamily="34" charset="0"/>
                <a:cs typeface="Times New Roman" panose="02020603050405020304" pitchFamily="18" charset="0"/>
              </a:rPr>
              <a:t> Apple </a:t>
            </a:r>
            <a:r>
              <a:rPr lang="en-US" sz="2000" i="1" dirty="0" err="1">
                <a:latin typeface="Verdana" panose="020B0604030504040204" pitchFamily="34" charset="0"/>
                <a:ea typeface="Calibri" panose="020F0502020204030204" pitchFamily="34" charset="0"/>
                <a:cs typeface="Times New Roman" panose="02020603050405020304" pitchFamily="18" charset="0"/>
              </a:rPr>
              <a:t>iOS</a:t>
            </a:r>
            <a:r>
              <a:rPr lang="en-US" sz="2000" dirty="0">
                <a:latin typeface="Verdana" panose="020B0604030504040204" pitchFamily="34" charset="0"/>
                <a:ea typeface="Calibri" panose="020F0502020204030204" pitchFamily="34" charset="0"/>
                <a:cs typeface="Times New Roman" panose="02020603050405020304" pitchFamily="18" charset="0"/>
              </a:rPr>
              <a:t> (iPad, iPod Touch, MacBook Air) and </a:t>
            </a:r>
            <a:r>
              <a:rPr lang="en-US" sz="2000" i="1" dirty="0">
                <a:latin typeface="Verdana" panose="020B0604030504040204" pitchFamily="34" charset="0"/>
                <a:ea typeface="Calibri" panose="020F0502020204030204" pitchFamily="34" charset="0"/>
                <a:cs typeface="Times New Roman" panose="02020603050405020304" pitchFamily="18" charset="0"/>
              </a:rPr>
              <a:t>Windows</a:t>
            </a:r>
            <a:r>
              <a:rPr lang="en-US" sz="2000" dirty="0">
                <a:latin typeface="Verdana" panose="020B0604030504040204" pitchFamily="34" charset="0"/>
                <a:ea typeface="Calibri" panose="020F0502020204030204" pitchFamily="34" charset="0"/>
                <a:cs typeface="Times New Roman" panose="02020603050405020304" pitchFamily="18" charset="0"/>
              </a:rPr>
              <a:t> (Surface Pro, Tablet PC) devices wirelessly to the projector. This means you can walk around the room with the device and not be tied to the podium or front of the room. Students with Apple </a:t>
            </a:r>
            <a:r>
              <a:rPr lang="en-US" sz="2000" dirty="0" err="1">
                <a:latin typeface="Verdana" panose="020B0604030504040204" pitchFamily="34" charset="0"/>
                <a:ea typeface="Calibri" panose="020F0502020204030204" pitchFamily="34" charset="0"/>
                <a:cs typeface="Times New Roman" panose="02020603050405020304" pitchFamily="18" charset="0"/>
              </a:rPr>
              <a:t>iOS</a:t>
            </a:r>
            <a:r>
              <a:rPr lang="en-US" sz="2000" dirty="0">
                <a:latin typeface="Verdana" panose="020B0604030504040204" pitchFamily="34" charset="0"/>
                <a:ea typeface="Calibri" panose="020F0502020204030204" pitchFamily="34" charset="0"/>
                <a:cs typeface="Times New Roman" panose="02020603050405020304" pitchFamily="18" charset="0"/>
              </a:rPr>
              <a:t> devices can also project their work for all to see</a:t>
            </a:r>
            <a:r>
              <a:rPr lang="en-US" sz="2000" dirty="0" smtClean="0">
                <a:latin typeface="Verdana" panose="020B0604030504040204" pitchFamily="34" charset="0"/>
                <a:ea typeface="Calibri" panose="020F0502020204030204" pitchFamily="34" charset="0"/>
                <a:cs typeface="Times New Roman" panose="02020603050405020304" pitchFamily="18" charset="0"/>
              </a:rPr>
              <a:t>.</a:t>
            </a:r>
          </a:p>
          <a:p>
            <a:pPr lvl="0" eaLnBrk="0" fontAlgn="base" hangingPunct="0">
              <a:spcBef>
                <a:spcPct val="0"/>
              </a:spcBef>
              <a:spcAft>
                <a:spcPct val="0"/>
              </a:spcAft>
            </a:pPr>
            <a:endParaRPr lang="en-US" sz="2000" dirty="0"/>
          </a:p>
          <a:p>
            <a:pPr lvl="0" eaLnBrk="0" fontAlgn="base" hangingPunct="0">
              <a:spcBef>
                <a:spcPct val="0"/>
              </a:spcBef>
              <a:spcAft>
                <a:spcPct val="0"/>
              </a:spcAft>
            </a:pPr>
            <a:r>
              <a:rPr lang="en-US" sz="2000" dirty="0">
                <a:latin typeface="Verdana" panose="020B0604030504040204" pitchFamily="34" charset="0"/>
                <a:ea typeface="Calibri" panose="020F0502020204030204" pitchFamily="34" charset="0"/>
                <a:cs typeface="Times New Roman" panose="02020603050405020304" pitchFamily="18" charset="0"/>
              </a:rPr>
              <a:t>Academic Media Services and IT are equipping additional classrooms with Apple TVs after the success of this spring’s pilot program where five rooms have the devices installed</a:t>
            </a:r>
            <a:r>
              <a:rPr lang="en-US" sz="2000" dirty="0" smtClean="0">
                <a:latin typeface="Verdana" panose="020B0604030504040204" pitchFamily="34" charset="0"/>
                <a:ea typeface="Calibri" panose="020F0502020204030204" pitchFamily="34" charset="0"/>
                <a:cs typeface="Times New Roman" panose="02020603050405020304" pitchFamily="18" charset="0"/>
              </a:rPr>
              <a:t>.</a:t>
            </a:r>
          </a:p>
          <a:p>
            <a:pPr lvl="0" eaLnBrk="0" fontAlgn="base" hangingPunct="0">
              <a:spcBef>
                <a:spcPct val="0"/>
              </a:spcBef>
              <a:spcAft>
                <a:spcPct val="0"/>
              </a:spcAft>
            </a:pPr>
            <a:endParaRPr lang="en-US" sz="2000" dirty="0"/>
          </a:p>
          <a:p>
            <a:pPr lvl="0" eaLnBrk="0" fontAlgn="base" hangingPunct="0">
              <a:spcBef>
                <a:spcPct val="0"/>
              </a:spcBef>
              <a:spcAft>
                <a:spcPct val="0"/>
              </a:spcAft>
            </a:pPr>
            <a:r>
              <a:rPr lang="en-US" sz="2000" dirty="0">
                <a:latin typeface="Verdana" panose="020B0604030504040204" pitchFamily="34" charset="0"/>
                <a:ea typeface="Calibri" panose="020F0502020204030204" pitchFamily="34" charset="0"/>
                <a:cs typeface="Times New Roman" panose="02020603050405020304" pitchFamily="18" charset="0"/>
              </a:rPr>
              <a:t>If you have questions about this technology and how it could work for you and your students, please contact me</a:t>
            </a:r>
            <a:r>
              <a:rPr lang="en-US" sz="2000" dirty="0" smtClean="0">
                <a:latin typeface="Verdana" panose="020B0604030504040204" pitchFamily="34" charset="0"/>
                <a:ea typeface="Calibri" panose="020F0502020204030204" pitchFamily="34" charset="0"/>
                <a:cs typeface="Times New Roman" panose="02020603050405020304" pitchFamily="18" charset="0"/>
              </a:rPr>
              <a:t>.</a:t>
            </a:r>
            <a:endParaRPr kumimoji="0" lang="en-US" sz="2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89663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Rollout:  Fall 2013</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18 classrooms scattered across campus</a:t>
            </a:r>
          </a:p>
          <a:p>
            <a:pPr lvl="1">
              <a:buFont typeface="Wingdings" panose="05000000000000000000" pitchFamily="2" charset="2"/>
              <a:buChar char="§"/>
            </a:pPr>
            <a:r>
              <a:rPr lang="en-US" dirty="0"/>
              <a:t>i</a:t>
            </a:r>
            <a:r>
              <a:rPr lang="en-US" dirty="0" smtClean="0"/>
              <a:t>ncluded four in new academic building</a:t>
            </a:r>
          </a:p>
          <a:p>
            <a:pPr lvl="1">
              <a:buFont typeface="Wingdings" panose="05000000000000000000" pitchFamily="2" charset="2"/>
              <a:buChar char="§"/>
            </a:pPr>
            <a:r>
              <a:rPr lang="en-US" dirty="0" smtClean="0"/>
              <a:t>one in renovated building</a:t>
            </a:r>
          </a:p>
          <a:p>
            <a:pPr>
              <a:buFont typeface="Wingdings" panose="05000000000000000000" pitchFamily="2" charset="2"/>
              <a:buChar char="§"/>
            </a:pPr>
            <a:r>
              <a:rPr lang="en-US" dirty="0" smtClean="0"/>
              <a:t>Use standard campus wireless to connect</a:t>
            </a:r>
          </a:p>
          <a:p>
            <a:pPr>
              <a:buFont typeface="Wingdings" panose="05000000000000000000" pitchFamily="2" charset="2"/>
              <a:buChar char="§"/>
            </a:pPr>
            <a:r>
              <a:rPr lang="en-US" dirty="0" smtClean="0"/>
              <a:t>Purchases made across departments</a:t>
            </a:r>
          </a:p>
          <a:p>
            <a:pPr lvl="1">
              <a:buFont typeface="Wingdings" panose="05000000000000000000" pitchFamily="2" charset="2"/>
              <a:buChar char="§"/>
            </a:pPr>
            <a:r>
              <a:rPr lang="en-US" dirty="0" smtClean="0"/>
              <a:t>AMS classroom upgrades</a:t>
            </a:r>
          </a:p>
          <a:p>
            <a:pPr lvl="1">
              <a:buFont typeface="Wingdings" panose="05000000000000000000" pitchFamily="2" charset="2"/>
              <a:buChar char="§"/>
            </a:pPr>
            <a:r>
              <a:rPr lang="en-US" dirty="0" smtClean="0"/>
              <a:t>IT wireless network upgrades and </a:t>
            </a:r>
            <a:r>
              <a:rPr lang="en-US" dirty="0" err="1" smtClean="0"/>
              <a:t>AirParrot</a:t>
            </a:r>
            <a:r>
              <a:rPr lang="en-US" dirty="0" smtClean="0"/>
              <a:t> licenses</a:t>
            </a:r>
          </a:p>
          <a:p>
            <a:pPr lvl="1">
              <a:buFont typeface="Wingdings" panose="05000000000000000000" pitchFamily="2" charset="2"/>
              <a:buChar char="§"/>
            </a:pPr>
            <a:r>
              <a:rPr lang="en-US" dirty="0" smtClean="0"/>
              <a:t>ITDP and VPAA Apple TVs</a:t>
            </a:r>
          </a:p>
        </p:txBody>
      </p:sp>
      <p:pic>
        <p:nvPicPr>
          <p:cNvPr id="4" name="Picture 3"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4766" y="4513943"/>
            <a:ext cx="2427234" cy="2344057"/>
          </a:xfrm>
          <a:prstGeom prst="rect">
            <a:avLst/>
          </a:prstGeom>
        </p:spPr>
      </p:pic>
    </p:spTree>
    <p:extLst>
      <p:ext uri="{BB962C8B-B14F-4D97-AF65-F5344CB8AC3E}">
        <p14:creationId xmlns:p14="http://schemas.microsoft.com/office/powerpoint/2010/main" val="2640243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the campus network to work to with Apple TVs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Enter Aruba </a:t>
            </a:r>
            <a:r>
              <a:rPr lang="en-US" dirty="0" err="1" smtClean="0"/>
              <a:t>AirGroup</a:t>
            </a:r>
            <a:r>
              <a:rPr lang="en-US" dirty="0" smtClean="0"/>
              <a:t>, baked into current Aruba OS for wireless networking equipment</a:t>
            </a:r>
          </a:p>
          <a:p>
            <a:pPr>
              <a:buFont typeface="Wingdings" panose="05000000000000000000" pitchFamily="2" charset="2"/>
              <a:buChar char="§"/>
            </a:pPr>
            <a:r>
              <a:rPr lang="en-US" dirty="0" smtClean="0"/>
              <a:t>Allows corporate networks and Bonjour to play well together</a:t>
            </a:r>
          </a:p>
          <a:p>
            <a:pPr>
              <a:buFont typeface="Wingdings" panose="05000000000000000000" pitchFamily="2" charset="2"/>
              <a:buChar char="§"/>
            </a:pPr>
            <a:r>
              <a:rPr lang="en-US" dirty="0" smtClean="0"/>
              <a:t>Apple products use Bonjour protocol to discover each other on the same network</a:t>
            </a:r>
          </a:p>
          <a:p>
            <a:pPr>
              <a:buFont typeface="Wingdings" panose="05000000000000000000" pitchFamily="2" charset="2"/>
              <a:buChar char="§"/>
            </a:pPr>
            <a:r>
              <a:rPr lang="en-US" dirty="0" smtClean="0"/>
              <a:t>Allows IT to control what would otherwise be a broadcasting nightmare</a:t>
            </a:r>
          </a:p>
          <a:p>
            <a:endParaRPr lang="en-US" dirty="0" smtClean="0"/>
          </a:p>
        </p:txBody>
      </p:sp>
    </p:spTree>
    <p:extLst>
      <p:ext uri="{BB962C8B-B14F-4D97-AF65-F5344CB8AC3E}">
        <p14:creationId xmlns:p14="http://schemas.microsoft.com/office/powerpoint/2010/main" val="4120078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0304"/>
            <a:ext cx="10515600" cy="1325563"/>
          </a:xfrm>
        </p:spPr>
        <p:txBody>
          <a:bodyPr/>
          <a:lstStyle/>
          <a:p>
            <a:r>
              <a:rPr lang="en-US" dirty="0" smtClean="0"/>
              <a:t>Fall 2013 connecting to Apple TV with iPad running </a:t>
            </a:r>
            <a:r>
              <a:rPr lang="en-US" dirty="0" err="1" smtClean="0"/>
              <a:t>iOS</a:t>
            </a:r>
            <a:r>
              <a:rPr lang="en-US" dirty="0" smtClean="0"/>
              <a:t> 7</a:t>
            </a:r>
            <a:endParaRPr lang="en-US" dirty="0"/>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80305" y="1365160"/>
            <a:ext cx="5816210" cy="3400023"/>
          </a:xfr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65679" y="2253802"/>
            <a:ext cx="5876068" cy="4391695"/>
          </a:xfrm>
          <a:prstGeom prst="rect">
            <a:avLst/>
          </a:prstGeom>
        </p:spPr>
      </p:pic>
    </p:spTree>
    <p:extLst>
      <p:ext uri="{BB962C8B-B14F-4D97-AF65-F5344CB8AC3E}">
        <p14:creationId xmlns:p14="http://schemas.microsoft.com/office/powerpoint/2010/main" val="3403951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8200" y="-70304"/>
            <a:ext cx="10515600" cy="1325563"/>
          </a:xfrm>
        </p:spPr>
        <p:txBody>
          <a:bodyPr/>
          <a:lstStyle/>
          <a:p>
            <a:r>
              <a:rPr lang="en-US" dirty="0" smtClean="0"/>
              <a:t>Fall 2013 connecting to Apple TV with iPad running </a:t>
            </a:r>
            <a:r>
              <a:rPr lang="en-US" dirty="0" err="1" smtClean="0"/>
              <a:t>iOS</a:t>
            </a:r>
            <a:r>
              <a:rPr lang="en-US" dirty="0" smtClean="0"/>
              <a:t> 7</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1255259"/>
            <a:ext cx="6531731" cy="4898798"/>
          </a:xfr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40799" y="2859314"/>
            <a:ext cx="5451201" cy="3998686"/>
          </a:xfrm>
          <a:prstGeom prst="rect">
            <a:avLst/>
          </a:prstGeom>
        </p:spPr>
      </p:pic>
    </p:spTree>
    <p:extLst>
      <p:ext uri="{BB962C8B-B14F-4D97-AF65-F5344CB8AC3E}">
        <p14:creationId xmlns:p14="http://schemas.microsoft.com/office/powerpoint/2010/main" val="4084378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18978"/>
            <a:ext cx="10515600" cy="5557985"/>
          </a:xfrm>
        </p:spPr>
        <p:txBody>
          <a:bodyPr/>
          <a:lstStyle/>
          <a:p>
            <a:pPr marL="0" indent="0">
              <a:buNone/>
            </a:pPr>
            <a:r>
              <a:rPr lang="en-US" i="1" dirty="0" smtClean="0"/>
              <a:t>Providence College is a primarily undergraduate, liberal arts, independent, not-for-profit, Catholic institution of higher education.</a:t>
            </a:r>
          </a:p>
          <a:p>
            <a:pPr marL="0" indent="0">
              <a:buNone/>
            </a:pPr>
            <a:endParaRPr lang="en-US" dirty="0"/>
          </a:p>
          <a:p>
            <a:pPr>
              <a:buFont typeface="Wingdings" panose="05000000000000000000" pitchFamily="2" charset="2"/>
              <a:buChar char="§"/>
            </a:pPr>
            <a:r>
              <a:rPr lang="en-US" dirty="0" smtClean="0"/>
              <a:t>Located in historic Providence, Rhode Island</a:t>
            </a:r>
          </a:p>
          <a:p>
            <a:pPr>
              <a:buFont typeface="Wingdings" panose="05000000000000000000" pitchFamily="2" charset="2"/>
              <a:buChar char="§"/>
            </a:pPr>
            <a:r>
              <a:rPr lang="en-US" dirty="0" smtClean="0"/>
              <a:t>Founded in 1917, PC is the only college in the nation operated  by the Dominican Fathers of Saint Joseph</a:t>
            </a:r>
          </a:p>
          <a:p>
            <a:pPr>
              <a:buFont typeface="Wingdings" panose="05000000000000000000" pitchFamily="2" charset="2"/>
              <a:buChar char="§"/>
            </a:pPr>
            <a:r>
              <a:rPr lang="en-US" dirty="0" smtClean="0"/>
              <a:t>~3,900 undergraduate students</a:t>
            </a:r>
          </a:p>
          <a:p>
            <a:pPr>
              <a:buFont typeface="Wingdings" panose="05000000000000000000" pitchFamily="2" charset="2"/>
              <a:buChar char="§"/>
            </a:pPr>
            <a:r>
              <a:rPr lang="en-US" dirty="0" smtClean="0"/>
              <a:t>~1,800 graduate and continuing education students</a:t>
            </a:r>
          </a:p>
          <a:p>
            <a:pPr>
              <a:buFont typeface="Wingdings" panose="05000000000000000000" pitchFamily="2" charset="2"/>
              <a:buChar char="§"/>
            </a:pPr>
            <a:r>
              <a:rPr lang="en-US" dirty="0" smtClean="0"/>
              <a:t>Highlight Program:  </a:t>
            </a:r>
            <a:r>
              <a:rPr lang="en-US" i="1" dirty="0" smtClean="0"/>
              <a:t>Development of Western Civilization</a:t>
            </a:r>
            <a:r>
              <a:rPr lang="en-US" dirty="0" smtClean="0"/>
              <a:t>, 4-semester lecture- and seminar-based courses required of all first and second year students</a:t>
            </a:r>
            <a:endParaRPr lang="en-US" dirty="0"/>
          </a:p>
        </p:txBody>
      </p:sp>
      <p:sp>
        <p:nvSpPr>
          <p:cNvPr id="2" name="TextBox 1"/>
          <p:cNvSpPr txBox="1"/>
          <p:nvPr/>
        </p:nvSpPr>
        <p:spPr>
          <a:xfrm>
            <a:off x="8501566" y="6657945"/>
            <a:ext cx="3690434" cy="200055"/>
          </a:xfrm>
          <a:prstGeom prst="rect">
            <a:avLst/>
          </a:prstGeom>
          <a:noFill/>
        </p:spPr>
        <p:txBody>
          <a:bodyPr wrap="none" rtlCol="0">
            <a:spAutoFit/>
          </a:bodyPr>
          <a:lstStyle/>
          <a:p>
            <a:r>
              <a:rPr lang="en-US" sz="700" dirty="0" smtClean="0"/>
              <a:t>Image courtesy of</a:t>
            </a:r>
            <a:r>
              <a:rPr lang="en-US" sz="700" dirty="0"/>
              <a:t>: http://www.unigo.com/explorer/photos/photodirectory.aspx?collegeid=239</a:t>
            </a:r>
          </a:p>
        </p:txBody>
      </p:sp>
    </p:spTree>
    <p:extLst>
      <p:ext uri="{BB962C8B-B14F-4D97-AF65-F5344CB8AC3E}">
        <p14:creationId xmlns:p14="http://schemas.microsoft.com/office/powerpoint/2010/main" val="26372594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8200" y="-70304"/>
            <a:ext cx="10515600" cy="1325563"/>
          </a:xfrm>
        </p:spPr>
        <p:txBody>
          <a:bodyPr/>
          <a:lstStyle/>
          <a:p>
            <a:r>
              <a:rPr lang="en-US" dirty="0" smtClean="0"/>
              <a:t>Fall 2013 connecting to Apple TV with iPad running </a:t>
            </a:r>
            <a:r>
              <a:rPr lang="en-US" dirty="0" err="1" smtClean="0"/>
              <a:t>iOS</a:t>
            </a:r>
            <a:r>
              <a:rPr lang="en-US" dirty="0" smtClean="0"/>
              <a:t> 7</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45657" y="1255259"/>
            <a:ext cx="7300686" cy="5475515"/>
          </a:xfrm>
        </p:spPr>
      </p:pic>
    </p:spTree>
    <p:extLst>
      <p:ext uri="{BB962C8B-B14F-4D97-AF65-F5344CB8AC3E}">
        <p14:creationId xmlns:p14="http://schemas.microsoft.com/office/powerpoint/2010/main" val="39776366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2092448" y="592477"/>
            <a:ext cx="8235951" cy="6176963"/>
          </a:xfrm>
        </p:spPr>
      </p:pic>
      <p:sp>
        <p:nvSpPr>
          <p:cNvPr id="4" name="Title 1"/>
          <p:cNvSpPr>
            <a:spLocks noGrp="1"/>
          </p:cNvSpPr>
          <p:nvPr>
            <p:ph type="title"/>
          </p:nvPr>
        </p:nvSpPr>
        <p:spPr>
          <a:xfrm>
            <a:off x="838200" y="-339244"/>
            <a:ext cx="11102788" cy="1325563"/>
          </a:xfrm>
        </p:spPr>
        <p:txBody>
          <a:bodyPr/>
          <a:lstStyle/>
          <a:p>
            <a:r>
              <a:rPr lang="en-US" dirty="0" smtClean="0"/>
              <a:t>Fall 2013 connecting to Apple TV with iPad </a:t>
            </a:r>
            <a:r>
              <a:rPr lang="en-US" dirty="0" err="1" smtClean="0"/>
              <a:t>iOS</a:t>
            </a:r>
            <a:r>
              <a:rPr lang="en-US" dirty="0" smtClean="0"/>
              <a:t> 7</a:t>
            </a:r>
            <a:endParaRPr lang="en-US" dirty="0"/>
          </a:p>
        </p:txBody>
      </p:sp>
    </p:spTree>
    <p:extLst>
      <p:ext uri="{BB962C8B-B14F-4D97-AF65-F5344CB8AC3E}">
        <p14:creationId xmlns:p14="http://schemas.microsoft.com/office/powerpoint/2010/main" val="10974841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93578" y="686634"/>
            <a:ext cx="8066528" cy="6049897"/>
          </a:xfrm>
        </p:spPr>
      </p:pic>
      <p:sp>
        <p:nvSpPr>
          <p:cNvPr id="7" name="Title 1"/>
          <p:cNvSpPr txBox="1">
            <a:spLocks/>
          </p:cNvSpPr>
          <p:nvPr/>
        </p:nvSpPr>
        <p:spPr>
          <a:xfrm>
            <a:off x="838200" y="-339244"/>
            <a:ext cx="111027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Fall 2013 connecting to Apple TV with iPad iOS 7</a:t>
            </a:r>
            <a:endParaRPr lang="en-US" dirty="0"/>
          </a:p>
        </p:txBody>
      </p:sp>
    </p:spTree>
    <p:extLst>
      <p:ext uri="{BB962C8B-B14F-4D97-AF65-F5344CB8AC3E}">
        <p14:creationId xmlns:p14="http://schemas.microsoft.com/office/powerpoint/2010/main" val="17583568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50471" y="699248"/>
            <a:ext cx="8002868" cy="6002151"/>
          </a:xfrm>
        </p:spPr>
      </p:pic>
      <p:sp>
        <p:nvSpPr>
          <p:cNvPr id="6" name="Title 1"/>
          <p:cNvSpPr>
            <a:spLocks noGrp="1"/>
          </p:cNvSpPr>
          <p:nvPr>
            <p:ph type="title"/>
          </p:nvPr>
        </p:nvSpPr>
        <p:spPr>
          <a:xfrm>
            <a:off x="838200" y="-339244"/>
            <a:ext cx="11102788" cy="1325563"/>
          </a:xfrm>
        </p:spPr>
        <p:txBody>
          <a:bodyPr/>
          <a:lstStyle/>
          <a:p>
            <a:r>
              <a:rPr lang="en-US" dirty="0" smtClean="0"/>
              <a:t>Fall 2013 connecting to Apple TV with iPad </a:t>
            </a:r>
            <a:r>
              <a:rPr lang="en-US" dirty="0" err="1" smtClean="0"/>
              <a:t>iOS</a:t>
            </a:r>
            <a:r>
              <a:rPr lang="en-US" dirty="0" smtClean="0"/>
              <a:t> 7</a:t>
            </a:r>
            <a:endParaRPr lang="en-US" dirty="0"/>
          </a:p>
        </p:txBody>
      </p:sp>
    </p:spTree>
    <p:extLst>
      <p:ext uri="{BB962C8B-B14F-4D97-AF65-F5344CB8AC3E}">
        <p14:creationId xmlns:p14="http://schemas.microsoft.com/office/powerpoint/2010/main" val="35714921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24460" y="860611"/>
            <a:ext cx="7823575" cy="5867681"/>
          </a:xfrm>
        </p:spPr>
      </p:pic>
      <p:sp>
        <p:nvSpPr>
          <p:cNvPr id="5" name="Title 1"/>
          <p:cNvSpPr>
            <a:spLocks noGrp="1"/>
          </p:cNvSpPr>
          <p:nvPr>
            <p:ph type="title"/>
          </p:nvPr>
        </p:nvSpPr>
        <p:spPr>
          <a:xfrm>
            <a:off x="838200" y="-339244"/>
            <a:ext cx="11102788" cy="1325563"/>
          </a:xfrm>
        </p:spPr>
        <p:txBody>
          <a:bodyPr/>
          <a:lstStyle/>
          <a:p>
            <a:r>
              <a:rPr lang="en-US" dirty="0" smtClean="0"/>
              <a:t>Fall 2013 connecting to Apple TV with iPad </a:t>
            </a:r>
            <a:r>
              <a:rPr lang="en-US" dirty="0" err="1" smtClean="0"/>
              <a:t>iOS</a:t>
            </a:r>
            <a:r>
              <a:rPr lang="en-US" dirty="0" smtClean="0"/>
              <a:t> 7</a:t>
            </a:r>
            <a:endParaRPr lang="en-US" dirty="0"/>
          </a:p>
        </p:txBody>
      </p:sp>
    </p:spTree>
    <p:extLst>
      <p:ext uri="{BB962C8B-B14F-4D97-AF65-F5344CB8AC3E}">
        <p14:creationId xmlns:p14="http://schemas.microsoft.com/office/powerpoint/2010/main" val="29827948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71618" y="681037"/>
            <a:ext cx="8235951" cy="6176963"/>
          </a:xfrm>
        </p:spPr>
      </p:pic>
      <p:sp>
        <p:nvSpPr>
          <p:cNvPr id="5" name="Title 1"/>
          <p:cNvSpPr>
            <a:spLocks noGrp="1"/>
          </p:cNvSpPr>
          <p:nvPr>
            <p:ph type="title"/>
          </p:nvPr>
        </p:nvSpPr>
        <p:spPr>
          <a:xfrm>
            <a:off x="838200" y="-339244"/>
            <a:ext cx="11102788" cy="1325563"/>
          </a:xfrm>
        </p:spPr>
        <p:txBody>
          <a:bodyPr/>
          <a:lstStyle/>
          <a:p>
            <a:r>
              <a:rPr lang="en-US" dirty="0" smtClean="0"/>
              <a:t>Fall 2013 connecting to Apple TV with iPad </a:t>
            </a:r>
            <a:r>
              <a:rPr lang="en-US" dirty="0" err="1" smtClean="0"/>
              <a:t>iOS</a:t>
            </a:r>
            <a:r>
              <a:rPr lang="en-US" dirty="0" smtClean="0"/>
              <a:t> 7</a:t>
            </a:r>
            <a:endParaRPr lang="en-US" dirty="0"/>
          </a:p>
        </p:txBody>
      </p:sp>
    </p:spTree>
    <p:extLst>
      <p:ext uri="{BB962C8B-B14F-4D97-AF65-F5344CB8AC3E}">
        <p14:creationId xmlns:p14="http://schemas.microsoft.com/office/powerpoint/2010/main" val="311456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321048" y="779930"/>
            <a:ext cx="7931151" cy="5948363"/>
          </a:xfrm>
        </p:spPr>
      </p:pic>
      <p:sp>
        <p:nvSpPr>
          <p:cNvPr id="5" name="Title 1"/>
          <p:cNvSpPr>
            <a:spLocks noGrp="1"/>
          </p:cNvSpPr>
          <p:nvPr>
            <p:ph type="title"/>
          </p:nvPr>
        </p:nvSpPr>
        <p:spPr>
          <a:xfrm>
            <a:off x="838200" y="-339244"/>
            <a:ext cx="11102788" cy="1325563"/>
          </a:xfrm>
        </p:spPr>
        <p:txBody>
          <a:bodyPr/>
          <a:lstStyle/>
          <a:p>
            <a:r>
              <a:rPr lang="en-US" dirty="0" smtClean="0"/>
              <a:t>Fall 2013 connecting to Apple TV with iPad </a:t>
            </a:r>
            <a:r>
              <a:rPr lang="en-US" dirty="0" err="1" smtClean="0"/>
              <a:t>iOS</a:t>
            </a:r>
            <a:r>
              <a:rPr lang="en-US" dirty="0" smtClean="0"/>
              <a:t> 7</a:t>
            </a:r>
            <a:endParaRPr lang="en-US" dirty="0"/>
          </a:p>
        </p:txBody>
      </p:sp>
    </p:spTree>
    <p:extLst>
      <p:ext uri="{BB962C8B-B14F-4D97-AF65-F5344CB8AC3E}">
        <p14:creationId xmlns:p14="http://schemas.microsoft.com/office/powerpoint/2010/main" val="2828103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Fallout</a:t>
            </a:r>
            <a:endParaRPr lang="en-US" dirty="0"/>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US" dirty="0" smtClean="0"/>
              <a:t>Issues with Aruba </a:t>
            </a:r>
            <a:r>
              <a:rPr lang="en-US" dirty="0" err="1" smtClean="0"/>
              <a:t>AirGroup</a:t>
            </a:r>
            <a:r>
              <a:rPr lang="en-US" dirty="0" smtClean="0"/>
              <a:t> not broadcasting list of Apple TV’s correctly</a:t>
            </a:r>
          </a:p>
          <a:p>
            <a:pPr>
              <a:buFont typeface="Wingdings" panose="05000000000000000000" pitchFamily="2" charset="2"/>
              <a:buChar char="§"/>
            </a:pPr>
            <a:r>
              <a:rPr lang="en-US" dirty="0" smtClean="0"/>
              <a:t>Issues with iPad 2s dropping </a:t>
            </a:r>
            <a:r>
              <a:rPr lang="en-US" dirty="0" err="1" smtClean="0"/>
              <a:t>AirPlay</a:t>
            </a:r>
            <a:endParaRPr lang="en-US" dirty="0"/>
          </a:p>
          <a:p>
            <a:pPr>
              <a:buFont typeface="Wingdings" panose="05000000000000000000" pitchFamily="2" charset="2"/>
              <a:buChar char="§"/>
            </a:pPr>
            <a:r>
              <a:rPr lang="en-US" dirty="0" smtClean="0"/>
              <a:t>Faculty </a:t>
            </a:r>
            <a:r>
              <a:rPr lang="en-US" dirty="0"/>
              <a:t>frustration at lack of “works every time” </a:t>
            </a:r>
          </a:p>
          <a:p>
            <a:pPr lvl="1">
              <a:buFont typeface="Wingdings" panose="05000000000000000000" pitchFamily="2" charset="2"/>
              <a:buChar char="§"/>
            </a:pPr>
            <a:r>
              <a:rPr lang="en-US" dirty="0"/>
              <a:t>Stopped using in new building lecture </a:t>
            </a:r>
            <a:r>
              <a:rPr lang="en-US" dirty="0" smtClean="0"/>
              <a:t>classrooms</a:t>
            </a:r>
          </a:p>
          <a:p>
            <a:pPr lvl="1">
              <a:buFont typeface="Wingdings" panose="05000000000000000000" pitchFamily="2" charset="2"/>
              <a:buChar char="§"/>
            </a:pPr>
            <a:r>
              <a:rPr lang="en-US" dirty="0" smtClean="0"/>
              <a:t>Wireless would drop, disconnecting </a:t>
            </a:r>
            <a:r>
              <a:rPr lang="en-US" dirty="0" err="1" smtClean="0"/>
              <a:t>AirPlay</a:t>
            </a:r>
            <a:endParaRPr lang="en-US" dirty="0"/>
          </a:p>
          <a:p>
            <a:pPr>
              <a:buFont typeface="Wingdings" panose="05000000000000000000" pitchFamily="2" charset="2"/>
              <a:buChar char="§"/>
            </a:pPr>
            <a:r>
              <a:rPr lang="en-US" dirty="0"/>
              <a:t>3 classrooms reverted to ad hoc wireless networks</a:t>
            </a:r>
          </a:p>
          <a:p>
            <a:pPr lvl="1">
              <a:buFont typeface="Wingdings" panose="05000000000000000000" pitchFamily="2" charset="2"/>
              <a:buChar char="§"/>
            </a:pPr>
            <a:r>
              <a:rPr lang="en-US" dirty="0"/>
              <a:t>all 3 rooms used by pilot faculty</a:t>
            </a:r>
          </a:p>
          <a:p>
            <a:pPr lvl="1">
              <a:buFont typeface="Wingdings" panose="05000000000000000000" pitchFamily="2" charset="2"/>
              <a:buChar char="§"/>
            </a:pPr>
            <a:r>
              <a:rPr lang="en-US" dirty="0"/>
              <a:t>needed a quick fix</a:t>
            </a:r>
          </a:p>
          <a:p>
            <a:pPr lvl="1">
              <a:buFont typeface="Wingdings" panose="05000000000000000000" pitchFamily="2" charset="2"/>
              <a:buChar char="§"/>
            </a:pPr>
            <a:r>
              <a:rPr lang="en-US" dirty="0"/>
              <a:t>long-term fix </a:t>
            </a:r>
            <a:r>
              <a:rPr lang="en-US" dirty="0" smtClean="0"/>
              <a:t>is additional </a:t>
            </a:r>
            <a:r>
              <a:rPr lang="en-US" dirty="0"/>
              <a:t>wireless access </a:t>
            </a:r>
            <a:r>
              <a:rPr lang="en-US" dirty="0" smtClean="0"/>
              <a:t>points / software updates</a:t>
            </a:r>
            <a:endParaRPr lang="en-US" dirty="0"/>
          </a:p>
          <a:p>
            <a:pPr>
              <a:buFont typeface="Wingdings" panose="05000000000000000000" pitchFamily="2" charset="2"/>
              <a:buChar char="§"/>
            </a:pPr>
            <a:r>
              <a:rPr lang="en-US" dirty="0"/>
              <a:t>IT (obsessively) </a:t>
            </a:r>
            <a:r>
              <a:rPr lang="en-US" dirty="0" smtClean="0"/>
              <a:t>monitored </a:t>
            </a:r>
            <a:r>
              <a:rPr lang="en-US" dirty="0" err="1"/>
              <a:t>AirGroup</a:t>
            </a:r>
            <a:endParaRPr lang="en-US" dirty="0"/>
          </a:p>
          <a:p>
            <a:pPr lvl="1">
              <a:buFont typeface="Wingdings" panose="05000000000000000000" pitchFamily="2" charset="2"/>
              <a:buChar char="§"/>
            </a:pPr>
            <a:r>
              <a:rPr lang="en-US" dirty="0"/>
              <a:t>reboot resets system within 30 </a:t>
            </a:r>
            <a:r>
              <a:rPr lang="en-US" dirty="0" smtClean="0"/>
              <a:t>minutes</a:t>
            </a:r>
            <a:endParaRPr lang="en-US" dirty="0"/>
          </a:p>
          <a:p>
            <a:pPr>
              <a:buFont typeface="Wingdings" panose="05000000000000000000" pitchFamily="2" charset="2"/>
              <a:buChar char="§"/>
            </a:pPr>
            <a:r>
              <a:rPr lang="en-US" dirty="0" smtClean="0"/>
              <a:t>On </a:t>
            </a:r>
            <a:r>
              <a:rPr lang="en-US" dirty="0"/>
              <a:t>a good note…</a:t>
            </a:r>
            <a:r>
              <a:rPr lang="en-US" dirty="0" err="1"/>
              <a:t>AirParrot</a:t>
            </a:r>
            <a:r>
              <a:rPr lang="en-US" dirty="0"/>
              <a:t> working great for our PC tablet users</a:t>
            </a:r>
          </a:p>
          <a:p>
            <a:pPr lvl="1"/>
            <a:endParaRPr lang="en-US" dirty="0"/>
          </a:p>
        </p:txBody>
      </p:sp>
    </p:spTree>
    <p:extLst>
      <p:ext uri="{BB962C8B-B14F-4D97-AF65-F5344CB8AC3E}">
        <p14:creationId xmlns:p14="http://schemas.microsoft.com/office/powerpoint/2010/main" val="16666466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really going on?   Spring 2014</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smtClean="0"/>
              <a:t>When troubleshooting things would </a:t>
            </a:r>
            <a:r>
              <a:rPr lang="en-US" i="1" dirty="0" smtClean="0"/>
              <a:t>magically</a:t>
            </a:r>
            <a:r>
              <a:rPr lang="en-US" dirty="0" smtClean="0"/>
              <a:t> work</a:t>
            </a:r>
          </a:p>
          <a:p>
            <a:pPr>
              <a:buFont typeface="Wingdings" panose="05000000000000000000" pitchFamily="2" charset="2"/>
              <a:buChar char="§"/>
            </a:pPr>
            <a:r>
              <a:rPr lang="en-US" dirty="0" smtClean="0"/>
              <a:t>Items addressed</a:t>
            </a:r>
          </a:p>
          <a:p>
            <a:pPr lvl="1">
              <a:buFont typeface="Wingdings" panose="05000000000000000000" pitchFamily="2" charset="2"/>
              <a:buChar char="§"/>
            </a:pPr>
            <a:r>
              <a:rPr lang="en-US" dirty="0" smtClean="0"/>
              <a:t>Aruba software update</a:t>
            </a:r>
          </a:p>
          <a:p>
            <a:pPr lvl="1">
              <a:buFont typeface="Wingdings" panose="05000000000000000000" pitchFamily="2" charset="2"/>
              <a:buChar char="§"/>
            </a:pPr>
            <a:r>
              <a:rPr lang="en-US" dirty="0" smtClean="0"/>
              <a:t>Apple software update (iOS 7.1)</a:t>
            </a:r>
          </a:p>
          <a:p>
            <a:pPr lvl="1">
              <a:buFont typeface="Wingdings" panose="05000000000000000000" pitchFamily="2" charset="2"/>
              <a:buChar char="§"/>
            </a:pPr>
            <a:r>
              <a:rPr lang="en-US" dirty="0" smtClean="0"/>
              <a:t>DHCP </a:t>
            </a:r>
            <a:r>
              <a:rPr lang="en-US" dirty="0"/>
              <a:t>pools </a:t>
            </a:r>
            <a:r>
              <a:rPr lang="en-US" dirty="0" smtClean="0"/>
              <a:t>increased</a:t>
            </a:r>
          </a:p>
          <a:p>
            <a:pPr>
              <a:buFont typeface="Wingdings" panose="05000000000000000000" pitchFamily="2" charset="2"/>
              <a:buChar char="§"/>
            </a:pPr>
            <a:r>
              <a:rPr lang="en-US" dirty="0" smtClean="0"/>
              <a:t>Only </a:t>
            </a:r>
            <a:r>
              <a:rPr lang="en-US" dirty="0"/>
              <a:t>one classroom still running </a:t>
            </a:r>
            <a:r>
              <a:rPr lang="en-US" dirty="0" smtClean="0"/>
              <a:t>ad-hoc </a:t>
            </a:r>
            <a:r>
              <a:rPr lang="en-US" dirty="0"/>
              <a:t>solution</a:t>
            </a:r>
          </a:p>
          <a:p>
            <a:pPr lvl="1">
              <a:buFont typeface="Wingdings" panose="05000000000000000000" pitchFamily="2" charset="2"/>
              <a:buChar char="§"/>
            </a:pPr>
            <a:r>
              <a:rPr lang="en-US" dirty="0"/>
              <a:t>AP needs to be moved to resolve</a:t>
            </a:r>
          </a:p>
          <a:p>
            <a:pPr>
              <a:buFont typeface="Wingdings" panose="05000000000000000000" pitchFamily="2" charset="2"/>
              <a:buChar char="§"/>
            </a:pPr>
            <a:r>
              <a:rPr lang="en-US" dirty="0" smtClean="0"/>
              <a:t>iPad 2 issue solved by BOTH Aruba and Apple updates</a:t>
            </a:r>
            <a:endParaRPr lang="en-US" dirty="0"/>
          </a:p>
          <a:p>
            <a:pPr>
              <a:buFont typeface="Wingdings" panose="05000000000000000000" pitchFamily="2" charset="2"/>
              <a:buChar char="§"/>
            </a:pPr>
            <a:endParaRPr lang="en-US" dirty="0"/>
          </a:p>
          <a:p>
            <a:pPr lvl="1">
              <a:buFont typeface="Wingdings" panose="05000000000000000000" pitchFamily="2" charset="2"/>
              <a:buChar char="§"/>
            </a:pPr>
            <a:endParaRPr lang="en-US" dirty="0" smtClean="0"/>
          </a:p>
        </p:txBody>
      </p:sp>
    </p:spTree>
    <p:extLst>
      <p:ext uri="{BB962C8B-B14F-4D97-AF65-F5344CB8AC3E}">
        <p14:creationId xmlns:p14="http://schemas.microsoft.com/office/powerpoint/2010/main" val="11831527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 2014 Apple TV Configuration</a:t>
            </a:r>
            <a:endParaRPr lang="en-US" dirty="0"/>
          </a:p>
        </p:txBody>
      </p:sp>
      <p:sp>
        <p:nvSpPr>
          <p:cNvPr id="4" name="Text Placeholder 3"/>
          <p:cNvSpPr>
            <a:spLocks noGrp="1"/>
          </p:cNvSpPr>
          <p:nvPr>
            <p:ph type="body" idx="1"/>
          </p:nvPr>
        </p:nvSpPr>
        <p:spPr>
          <a:xfrm>
            <a:off x="288544" y="1681163"/>
            <a:ext cx="5709032" cy="823912"/>
          </a:xfrm>
        </p:spPr>
        <p:txBody>
          <a:bodyPr/>
          <a:lstStyle/>
          <a:p>
            <a:r>
              <a:rPr lang="en-US" b="0" dirty="0" smtClean="0"/>
              <a:t>Configuration on current software</a:t>
            </a:r>
            <a:endParaRPr lang="en-US" b="0" dirty="0"/>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88545" y="2505074"/>
            <a:ext cx="5509582" cy="3459307"/>
          </a:xfrm>
        </p:spPr>
      </p:pic>
      <p:sp>
        <p:nvSpPr>
          <p:cNvPr id="3" name="Content Placeholder 2"/>
          <p:cNvSpPr>
            <a:spLocks noGrp="1"/>
          </p:cNvSpPr>
          <p:nvPr>
            <p:ph sz="quarter" idx="4"/>
          </p:nvPr>
        </p:nvSpPr>
        <p:spPr>
          <a:xfrm>
            <a:off x="6172200" y="1681162"/>
            <a:ext cx="5734432" cy="4945105"/>
          </a:xfrm>
        </p:spPr>
        <p:txBody>
          <a:bodyPr>
            <a:normAutofit fontScale="92500" lnSpcReduction="10000"/>
          </a:bodyPr>
          <a:lstStyle/>
          <a:p>
            <a:r>
              <a:rPr lang="en-US" dirty="0"/>
              <a:t>Main Menu &gt; Hide all icons (channels)</a:t>
            </a:r>
          </a:p>
          <a:p>
            <a:r>
              <a:rPr lang="en-US" dirty="0"/>
              <a:t>Screen Saver &gt; 30 minutes</a:t>
            </a:r>
          </a:p>
          <a:p>
            <a:pPr lvl="1"/>
            <a:r>
              <a:rPr lang="en-US" dirty="0"/>
              <a:t>assure device is always accessible</a:t>
            </a:r>
          </a:p>
          <a:p>
            <a:pPr lvl="1"/>
            <a:r>
              <a:rPr lang="en-US" dirty="0"/>
              <a:t>current screen saver is default; want to change to PC images</a:t>
            </a:r>
          </a:p>
          <a:p>
            <a:r>
              <a:rPr lang="en-US" dirty="0"/>
              <a:t>General &gt; Sleep After &gt; Never</a:t>
            </a:r>
          </a:p>
          <a:p>
            <a:r>
              <a:rPr lang="en-US" dirty="0"/>
              <a:t>General &gt; </a:t>
            </a:r>
            <a:r>
              <a:rPr lang="en-US" dirty="0" err="1"/>
              <a:t>AirPlay</a:t>
            </a:r>
            <a:endParaRPr lang="en-US" dirty="0"/>
          </a:p>
          <a:p>
            <a:pPr lvl="1"/>
            <a:r>
              <a:rPr lang="en-US" dirty="0"/>
              <a:t>Security &gt; Onscreen Code &gt; Yes</a:t>
            </a:r>
          </a:p>
          <a:p>
            <a:pPr lvl="2"/>
            <a:r>
              <a:rPr lang="en-US" dirty="0"/>
              <a:t>prevents a wayward student from logging on to Apple TV in another classroom</a:t>
            </a:r>
          </a:p>
          <a:p>
            <a:pPr lvl="2"/>
            <a:r>
              <a:rPr lang="en-US" dirty="0"/>
              <a:t>user must disable mirroring before another user can take control in same classroom</a:t>
            </a:r>
          </a:p>
          <a:p>
            <a:pPr lvl="1"/>
            <a:r>
              <a:rPr lang="en-US" dirty="0"/>
              <a:t>Conference Room Display &gt; On</a:t>
            </a:r>
          </a:p>
          <a:p>
            <a:r>
              <a:rPr lang="en-US" dirty="0" smtClean="0"/>
              <a:t>Updates blocked by custom DNS server</a:t>
            </a:r>
            <a:endParaRPr lang="en-US" dirty="0"/>
          </a:p>
        </p:txBody>
      </p:sp>
    </p:spTree>
    <p:extLst>
      <p:ext uri="{BB962C8B-B14F-4D97-AF65-F5344CB8AC3E}">
        <p14:creationId xmlns:p14="http://schemas.microsoft.com/office/powerpoint/2010/main" val="804930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a:xfrm>
            <a:off x="838200" y="1825625"/>
            <a:ext cx="11049000" cy="4351338"/>
          </a:xfrm>
        </p:spPr>
        <p:txBody>
          <a:bodyPr>
            <a:normAutofit/>
          </a:bodyPr>
          <a:lstStyle/>
          <a:p>
            <a:pPr>
              <a:buFont typeface="Wingdings" panose="05000000000000000000" pitchFamily="2" charset="2"/>
              <a:buChar char="§"/>
            </a:pPr>
            <a:r>
              <a:rPr lang="en-US" dirty="0" smtClean="0"/>
              <a:t>AMS = Academic Media Services -- the classroom tech folks</a:t>
            </a:r>
          </a:p>
          <a:p>
            <a:pPr>
              <a:buFont typeface="Wingdings" panose="05000000000000000000" pitchFamily="2" charset="2"/>
              <a:buChar char="§"/>
            </a:pPr>
            <a:r>
              <a:rPr lang="en-US" dirty="0" smtClean="0"/>
              <a:t>IT = Information Technology -- the connectivity folks</a:t>
            </a:r>
          </a:p>
          <a:p>
            <a:pPr>
              <a:buFont typeface="Wingdings" panose="05000000000000000000" pitchFamily="2" charset="2"/>
              <a:buChar char="§"/>
            </a:pPr>
            <a:r>
              <a:rPr lang="en-US" dirty="0" smtClean="0"/>
              <a:t>ITDP = Instructional Technology Development Program -- the instructional technology folk</a:t>
            </a:r>
          </a:p>
          <a:p>
            <a:pPr>
              <a:buFont typeface="Wingdings" panose="05000000000000000000" pitchFamily="2" charset="2"/>
              <a:buChar char="§"/>
            </a:pPr>
            <a:r>
              <a:rPr lang="en-US" dirty="0" smtClean="0"/>
              <a:t>Enrollment Services = the “this is the classroom you’re teaching in” folks</a:t>
            </a:r>
          </a:p>
          <a:p>
            <a:pPr>
              <a:buFont typeface="Wingdings" panose="05000000000000000000" pitchFamily="2" charset="2"/>
              <a:buChar char="§"/>
            </a:pPr>
            <a:r>
              <a:rPr lang="en-US" dirty="0" smtClean="0"/>
              <a:t>CTE = Center for Teaching Excellence</a:t>
            </a:r>
          </a:p>
          <a:p>
            <a:pPr>
              <a:buFont typeface="Wingdings" panose="05000000000000000000" pitchFamily="2" charset="2"/>
              <a:buChar char="§"/>
            </a:pPr>
            <a:r>
              <a:rPr lang="en-US" dirty="0" err="1" smtClean="0"/>
              <a:t>ITeC</a:t>
            </a:r>
            <a:r>
              <a:rPr lang="en-US" dirty="0" smtClean="0"/>
              <a:t> = Instructional Technology Committee -- comprised of faculty, administrators, staff, students</a:t>
            </a:r>
          </a:p>
          <a:p>
            <a:pPr>
              <a:buFont typeface="Wingdings" panose="05000000000000000000" pitchFamily="2" charset="2"/>
              <a:buChar char="§"/>
            </a:pPr>
            <a:r>
              <a:rPr lang="en-US" dirty="0" smtClean="0"/>
              <a:t>Faculty = the “I’d like to try [insert impossibility here]” folks</a:t>
            </a:r>
            <a:endParaRPr lang="en-US" dirty="0"/>
          </a:p>
        </p:txBody>
      </p:sp>
    </p:spTree>
    <p:extLst>
      <p:ext uri="{BB962C8B-B14F-4D97-AF65-F5344CB8AC3E}">
        <p14:creationId xmlns:p14="http://schemas.microsoft.com/office/powerpoint/2010/main" val="534032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9960"/>
            <a:ext cx="10515600" cy="1325563"/>
          </a:xfrm>
        </p:spPr>
        <p:txBody>
          <a:bodyPr/>
          <a:lstStyle/>
          <a:p>
            <a:r>
              <a:rPr lang="en-US" dirty="0" smtClean="0"/>
              <a:t>Physics:  classroom set-up</a:t>
            </a:r>
            <a:endParaRPr lang="en-US" dirty="0"/>
          </a:p>
        </p:txBody>
      </p:sp>
      <p:pic>
        <p:nvPicPr>
          <p:cNvPr id="9" name="Content Placeholder 8"/>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08137" y="807016"/>
            <a:ext cx="8067978" cy="6050984"/>
          </a:xfrm>
        </p:spPr>
      </p:pic>
    </p:spTree>
    <p:extLst>
      <p:ext uri="{BB962C8B-B14F-4D97-AF65-F5344CB8AC3E}">
        <p14:creationId xmlns:p14="http://schemas.microsoft.com/office/powerpoint/2010/main" val="23987095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13"/>
            <a:ext cx="10515600" cy="1325563"/>
          </a:xfrm>
        </p:spPr>
        <p:txBody>
          <a:bodyPr/>
          <a:lstStyle/>
          <a:p>
            <a:r>
              <a:rPr lang="en-US" dirty="0" smtClean="0"/>
              <a:t>Physics:  connecting to Apple TV</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16654" y="738981"/>
            <a:ext cx="8158692" cy="6119019"/>
          </a:xfrm>
        </p:spPr>
      </p:pic>
    </p:spTree>
    <p:extLst>
      <p:ext uri="{BB962C8B-B14F-4D97-AF65-F5344CB8AC3E}">
        <p14:creationId xmlns:p14="http://schemas.microsoft.com/office/powerpoint/2010/main" val="39897383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349829" y="0"/>
            <a:ext cx="9144000" cy="6858000"/>
          </a:xfrm>
        </p:spPr>
      </p:pic>
    </p:spTree>
    <p:extLst>
      <p:ext uri="{BB962C8B-B14F-4D97-AF65-F5344CB8AC3E}">
        <p14:creationId xmlns:p14="http://schemas.microsoft.com/office/powerpoint/2010/main" val="21109814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 y="0"/>
            <a:ext cx="6676571" cy="5007428"/>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9201" y="2438401"/>
            <a:ext cx="5892799" cy="4419599"/>
          </a:xfrm>
          <a:prstGeom prst="rect">
            <a:avLst/>
          </a:prstGeom>
        </p:spPr>
      </p:pic>
    </p:spTree>
    <p:extLst>
      <p:ext uri="{BB962C8B-B14F-4D97-AF65-F5344CB8AC3E}">
        <p14:creationId xmlns:p14="http://schemas.microsoft.com/office/powerpoint/2010/main" val="23587278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15"/>
            <a:ext cx="10515600" cy="1325563"/>
          </a:xfrm>
        </p:spPr>
        <p:txBody>
          <a:bodyPr/>
          <a:lstStyle/>
          <a:p>
            <a:r>
              <a:rPr lang="en-US" dirty="0" smtClean="0"/>
              <a:t>Theology:  classroom set-up</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57828" y="895236"/>
            <a:ext cx="7661578" cy="5746184"/>
          </a:xfrm>
        </p:spPr>
      </p:pic>
    </p:spTree>
    <p:extLst>
      <p:ext uri="{BB962C8B-B14F-4D97-AF65-F5344CB8AC3E}">
        <p14:creationId xmlns:p14="http://schemas.microsoft.com/office/powerpoint/2010/main" val="274120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502"/>
            <a:ext cx="10515600" cy="1325563"/>
          </a:xfrm>
        </p:spPr>
        <p:txBody>
          <a:bodyPr/>
          <a:lstStyle/>
          <a:p>
            <a:r>
              <a:rPr lang="en-US" dirty="0" smtClean="0"/>
              <a:t>Theology:  close reading of text</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05969" y="855208"/>
            <a:ext cx="8003723" cy="6002792"/>
          </a:xfrm>
        </p:spPr>
      </p:pic>
    </p:spTree>
    <p:extLst>
      <p:ext uri="{BB962C8B-B14F-4D97-AF65-F5344CB8AC3E}">
        <p14:creationId xmlns:p14="http://schemas.microsoft.com/office/powerpoint/2010/main" val="14762753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88015"/>
            <a:ext cx="10515600" cy="1325563"/>
          </a:xfrm>
        </p:spPr>
        <p:txBody>
          <a:bodyPr/>
          <a:lstStyle/>
          <a:p>
            <a:r>
              <a:rPr lang="en-US" dirty="0" smtClean="0"/>
              <a:t>The seminar as sacred circle</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27200" y="909751"/>
            <a:ext cx="7777692" cy="5833269"/>
          </a:xfrm>
        </p:spPr>
      </p:pic>
    </p:spTree>
    <p:extLst>
      <p:ext uri="{BB962C8B-B14F-4D97-AF65-F5344CB8AC3E}">
        <p14:creationId xmlns:p14="http://schemas.microsoft.com/office/powerpoint/2010/main" val="12873971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9960"/>
            <a:ext cx="10515600" cy="1325563"/>
          </a:xfrm>
        </p:spPr>
        <p:txBody>
          <a:bodyPr/>
          <a:lstStyle/>
          <a:p>
            <a:r>
              <a:rPr lang="en-US" dirty="0" smtClean="0"/>
              <a:t>Theology:  after-class student conference</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87222" y="1095603"/>
            <a:ext cx="7545464" cy="5659098"/>
          </a:xfrm>
        </p:spPr>
      </p:pic>
    </p:spTree>
    <p:extLst>
      <p:ext uri="{BB962C8B-B14F-4D97-AF65-F5344CB8AC3E}">
        <p14:creationId xmlns:p14="http://schemas.microsoft.com/office/powerpoint/2010/main" val="26594424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02529"/>
            <a:ext cx="10515600" cy="1325563"/>
          </a:xfrm>
        </p:spPr>
        <p:txBody>
          <a:bodyPr/>
          <a:lstStyle/>
          <a:p>
            <a:r>
              <a:rPr lang="en-US" dirty="0" smtClean="0"/>
              <a:t>Accountancy:  classroom set-up</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52713" y="769257"/>
            <a:ext cx="7655379" cy="5741534"/>
          </a:xfrm>
        </p:spPr>
      </p:pic>
    </p:spTree>
    <p:extLst>
      <p:ext uri="{BB962C8B-B14F-4D97-AF65-F5344CB8AC3E}">
        <p14:creationId xmlns:p14="http://schemas.microsoft.com/office/powerpoint/2010/main" val="5548190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8200" y="-302529"/>
            <a:ext cx="10515600" cy="1325563"/>
          </a:xfrm>
        </p:spPr>
        <p:txBody>
          <a:bodyPr/>
          <a:lstStyle/>
          <a:p>
            <a:r>
              <a:rPr lang="en-US" dirty="0" smtClean="0"/>
              <a:t>Accountancy:  classroom set-up</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17246" y="711200"/>
            <a:ext cx="8023075" cy="6017306"/>
          </a:xfrm>
        </p:spPr>
      </p:pic>
    </p:spTree>
    <p:extLst>
      <p:ext uri="{BB962C8B-B14F-4D97-AF65-F5344CB8AC3E}">
        <p14:creationId xmlns:p14="http://schemas.microsoft.com/office/powerpoint/2010/main" val="2052149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Ahh</a:t>
            </a:r>
            <a:r>
              <a:rPr lang="en-US" dirty="0" smtClean="0"/>
              <a:t>, thinking back to 2011</a:t>
            </a:r>
            <a:endParaRPr lang="en-US" dirty="0"/>
          </a:p>
        </p:txBody>
      </p:sp>
      <p:sp>
        <p:nvSpPr>
          <p:cNvPr id="3" name="Content Placeholder 2"/>
          <p:cNvSpPr>
            <a:spLocks noGrp="1"/>
          </p:cNvSpPr>
          <p:nvPr>
            <p:ph idx="1"/>
          </p:nvPr>
        </p:nvSpPr>
        <p:spPr>
          <a:xfrm>
            <a:off x="838200" y="1825624"/>
            <a:ext cx="10515600" cy="2633833"/>
          </a:xfrm>
        </p:spPr>
        <p:txBody>
          <a:bodyPr>
            <a:normAutofit/>
          </a:bodyPr>
          <a:lstStyle/>
          <a:p>
            <a:pPr marL="0" indent="0">
              <a:buNone/>
            </a:pPr>
            <a:r>
              <a:rPr lang="en-US" dirty="0" smtClean="0"/>
              <a:t>Handful of faculty using iPads with VGA cables or document cameras</a:t>
            </a:r>
            <a:br>
              <a:rPr lang="en-US" dirty="0" smtClean="0"/>
            </a:br>
            <a:endParaRPr lang="en-US" dirty="0" smtClean="0"/>
          </a:p>
          <a:p>
            <a:pPr lvl="1">
              <a:buFont typeface="Wingdings" panose="05000000000000000000" pitchFamily="2" charset="2"/>
              <a:buChar char="§"/>
            </a:pPr>
            <a:r>
              <a:rPr lang="en-US" dirty="0" smtClean="0"/>
              <a:t>Tethered</a:t>
            </a:r>
          </a:p>
          <a:p>
            <a:pPr lvl="1">
              <a:buFont typeface="Wingdings" panose="05000000000000000000" pitchFamily="2" charset="2"/>
              <a:buChar char="§"/>
            </a:pPr>
            <a:r>
              <a:rPr lang="en-US" dirty="0" smtClean="0"/>
              <a:t>VGA cables falling out of iPads because so heavy</a:t>
            </a:r>
          </a:p>
          <a:p>
            <a:pPr lvl="1">
              <a:buFont typeface="Wingdings" panose="05000000000000000000" pitchFamily="2" charset="2"/>
              <a:buChar char="§"/>
            </a:pPr>
            <a:r>
              <a:rPr lang="en-US" dirty="0" smtClean="0"/>
              <a:t>Duct taping VGA cables</a:t>
            </a:r>
          </a:p>
          <a:p>
            <a:pPr marL="457200" lvl="1" indent="0">
              <a:buNone/>
            </a:pPr>
            <a:endParaRPr lang="en-US" dirty="0" smtClean="0"/>
          </a:p>
        </p:txBody>
      </p:sp>
      <p:sp>
        <p:nvSpPr>
          <p:cNvPr id="4" name="Rectangle 3"/>
          <p:cNvSpPr/>
          <p:nvPr/>
        </p:nvSpPr>
        <p:spPr>
          <a:xfrm>
            <a:off x="3929802" y="5798849"/>
            <a:ext cx="8262198" cy="923330"/>
          </a:xfrm>
          <a:prstGeom prst="rect">
            <a:avLst/>
          </a:prstGeom>
        </p:spPr>
        <p:txBody>
          <a:bodyPr wrap="none">
            <a:spAutoFit/>
          </a:bodyPr>
          <a:lstStyle/>
          <a:p>
            <a:pPr lvl="1"/>
            <a:r>
              <a:rPr lang="en-US" sz="5400" dirty="0"/>
              <a:t>Did I mention, </a:t>
            </a:r>
            <a:r>
              <a:rPr lang="en-US" sz="5400" dirty="0">
                <a:solidFill>
                  <a:srgbClr val="FF3300"/>
                </a:solidFill>
              </a:rPr>
              <a:t>TETHERED</a:t>
            </a:r>
            <a:r>
              <a:rPr lang="en-US" sz="5400" dirty="0"/>
              <a:t>?!</a:t>
            </a:r>
          </a:p>
        </p:txBody>
      </p:sp>
    </p:spTree>
    <p:extLst>
      <p:ext uri="{BB962C8B-B14F-4D97-AF65-F5344CB8AC3E}">
        <p14:creationId xmlns:p14="http://schemas.microsoft.com/office/powerpoint/2010/main" val="164357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8200" y="-302529"/>
            <a:ext cx="10515600" cy="1325563"/>
          </a:xfrm>
        </p:spPr>
        <p:txBody>
          <a:bodyPr/>
          <a:lstStyle/>
          <a:p>
            <a:r>
              <a:rPr lang="en-US" dirty="0" smtClean="0"/>
              <a:t>Accountancy:  classroom set-up</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92639" y="887979"/>
            <a:ext cx="7806721" cy="5855041"/>
          </a:xfrm>
        </p:spPr>
      </p:pic>
    </p:spTree>
    <p:extLst>
      <p:ext uri="{BB962C8B-B14F-4D97-AF65-F5344CB8AC3E}">
        <p14:creationId xmlns:p14="http://schemas.microsoft.com/office/powerpoint/2010/main" val="8551386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8986"/>
            <a:ext cx="10515600" cy="1325563"/>
          </a:xfrm>
        </p:spPr>
        <p:txBody>
          <a:bodyPr/>
          <a:lstStyle/>
          <a:p>
            <a:r>
              <a:rPr lang="en-US" dirty="0" smtClean="0"/>
              <a:t>Accountancy:  homework review</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75543" y="1066577"/>
            <a:ext cx="7603521" cy="5702641"/>
          </a:xfrm>
        </p:spPr>
      </p:pic>
    </p:spTree>
    <p:extLst>
      <p:ext uri="{BB962C8B-B14F-4D97-AF65-F5344CB8AC3E}">
        <p14:creationId xmlns:p14="http://schemas.microsoft.com/office/powerpoint/2010/main" val="23846730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24436" y="365125"/>
            <a:ext cx="4715610" cy="6287481"/>
          </a:xfrm>
        </p:spPr>
      </p:pic>
      <p:sp>
        <p:nvSpPr>
          <p:cNvPr id="2" name="Title 1"/>
          <p:cNvSpPr>
            <a:spLocks noGrp="1"/>
          </p:cNvSpPr>
          <p:nvPr>
            <p:ph type="title"/>
          </p:nvPr>
        </p:nvSpPr>
        <p:spPr>
          <a:xfrm>
            <a:off x="1389530" y="96184"/>
            <a:ext cx="10515600" cy="1325563"/>
          </a:xfrm>
        </p:spPr>
        <p:txBody>
          <a:bodyPr>
            <a:normAutofit/>
          </a:bodyPr>
          <a:lstStyle/>
          <a:p>
            <a:r>
              <a:rPr lang="en-US" sz="4000" dirty="0" smtClean="0"/>
              <a:t>Chemistry</a:t>
            </a:r>
            <a:endParaRPr lang="en-US" sz="4000" dirty="0"/>
          </a:p>
        </p:txBody>
      </p:sp>
      <p:pic>
        <p:nvPicPr>
          <p:cNvPr id="5"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63368" y="365125"/>
            <a:ext cx="5695550" cy="6301364"/>
          </a:xfrm>
          <a:prstGeom prst="rect">
            <a:avLst/>
          </a:prstGeom>
        </p:spPr>
      </p:pic>
    </p:spTree>
    <p:extLst>
      <p:ext uri="{BB962C8B-B14F-4D97-AF65-F5344CB8AC3E}">
        <p14:creationId xmlns:p14="http://schemas.microsoft.com/office/powerpoint/2010/main" val="4026623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05696" y="1112929"/>
            <a:ext cx="5989234" cy="4781644"/>
          </a:xfrm>
        </p:spPr>
      </p:pic>
      <p:pic>
        <p:nvPicPr>
          <p:cNvPr id="5"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08384" y="1112929"/>
            <a:ext cx="5059497" cy="4781644"/>
          </a:xfrm>
          <a:prstGeom prst="rect">
            <a:avLst/>
          </a:prstGeom>
        </p:spPr>
      </p:pic>
    </p:spTree>
    <p:extLst>
      <p:ext uri="{BB962C8B-B14F-4D97-AF65-F5344CB8AC3E}">
        <p14:creationId xmlns:p14="http://schemas.microsoft.com/office/powerpoint/2010/main" val="1062243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67012" y="349624"/>
            <a:ext cx="8235951" cy="6176963"/>
          </a:xfrm>
        </p:spPr>
      </p:pic>
    </p:spTree>
    <p:extLst>
      <p:ext uri="{BB962C8B-B14F-4D97-AF65-F5344CB8AC3E}">
        <p14:creationId xmlns:p14="http://schemas.microsoft.com/office/powerpoint/2010/main" val="3804816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8986"/>
            <a:ext cx="10515600" cy="1325563"/>
          </a:xfrm>
        </p:spPr>
        <p:txBody>
          <a:bodyPr/>
          <a:lstStyle/>
          <a:p>
            <a:r>
              <a:rPr lang="en-US" dirty="0" smtClean="0"/>
              <a:t>Non-academic use:  athletics!</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6056" y="791240"/>
            <a:ext cx="3733333" cy="4190476"/>
          </a:xfr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26132" y="1603144"/>
            <a:ext cx="3734321" cy="455358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0" y="1066577"/>
            <a:ext cx="4895850" cy="2924175"/>
          </a:xfrm>
          <a:prstGeom prst="rect">
            <a:avLst/>
          </a:prstGeom>
        </p:spPr>
      </p:pic>
      <p:sp>
        <p:nvSpPr>
          <p:cNvPr id="10" name="TextBox 9"/>
          <p:cNvSpPr txBox="1"/>
          <p:nvPr/>
        </p:nvSpPr>
        <p:spPr>
          <a:xfrm>
            <a:off x="6906159" y="4285263"/>
            <a:ext cx="4868739" cy="2062103"/>
          </a:xfrm>
          <a:prstGeom prst="rect">
            <a:avLst/>
          </a:prstGeom>
          <a:noFill/>
        </p:spPr>
        <p:txBody>
          <a:bodyPr wrap="square" rtlCol="0">
            <a:spAutoFit/>
          </a:bodyPr>
          <a:lstStyle/>
          <a:p>
            <a:r>
              <a:rPr lang="en-US" sz="3200" dirty="0" smtClean="0"/>
              <a:t>Just like the commercial – our hockey teams are using iPads to capture and annotate plays!</a:t>
            </a:r>
            <a:endParaRPr lang="en-US" sz="3200" dirty="0"/>
          </a:p>
        </p:txBody>
      </p:sp>
    </p:spTree>
    <p:extLst>
      <p:ext uri="{BB962C8B-B14F-4D97-AF65-F5344CB8AC3E}">
        <p14:creationId xmlns:p14="http://schemas.microsoft.com/office/powerpoint/2010/main" val="2484861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Anticipated Summer 2014 Changes</a:t>
            </a:r>
            <a:endParaRPr lang="en-US" dirty="0"/>
          </a:p>
        </p:txBody>
      </p:sp>
      <p:sp>
        <p:nvSpPr>
          <p:cNvPr id="9" name="Content Placeholder 8"/>
          <p:cNvSpPr>
            <a:spLocks noGrp="1"/>
          </p:cNvSpPr>
          <p:nvPr>
            <p:ph idx="1"/>
          </p:nvPr>
        </p:nvSpPr>
        <p:spPr>
          <a:xfrm>
            <a:off x="838200" y="1825625"/>
            <a:ext cx="4150660" cy="4351338"/>
          </a:xfrm>
        </p:spPr>
        <p:txBody>
          <a:bodyPr/>
          <a:lstStyle/>
          <a:p>
            <a:pPr>
              <a:buFont typeface="Wingdings" panose="05000000000000000000" pitchFamily="2" charset="2"/>
              <a:buChar char="§"/>
            </a:pPr>
            <a:r>
              <a:rPr lang="en-US" dirty="0" smtClean="0"/>
              <a:t>Aruba </a:t>
            </a:r>
            <a:r>
              <a:rPr lang="en-US" dirty="0" err="1" smtClean="0"/>
              <a:t>ClearPass</a:t>
            </a:r>
            <a:r>
              <a:rPr lang="en-US" dirty="0" smtClean="0"/>
              <a:t> </a:t>
            </a:r>
          </a:p>
          <a:p>
            <a:pPr lvl="1">
              <a:buFont typeface="Wingdings" panose="05000000000000000000" pitchFamily="2" charset="2"/>
              <a:buChar char="§"/>
            </a:pPr>
            <a:r>
              <a:rPr lang="en-US" dirty="0" smtClean="0"/>
              <a:t>Will tame the “long list” or “scroll of death”</a:t>
            </a:r>
          </a:p>
          <a:p>
            <a:pPr lvl="1">
              <a:buFont typeface="Wingdings" panose="05000000000000000000" pitchFamily="2" charset="2"/>
              <a:buChar char="§"/>
            </a:pPr>
            <a:r>
              <a:rPr lang="en-US" dirty="0" smtClean="0"/>
              <a:t>Allows “</a:t>
            </a:r>
            <a:r>
              <a:rPr lang="en-US" dirty="0" err="1" smtClean="0"/>
              <a:t>geofencing</a:t>
            </a:r>
            <a:r>
              <a:rPr lang="en-US" dirty="0" smtClean="0"/>
              <a:t>” so that a request from Feinstein would only show Apple TV’s in Feinstein</a:t>
            </a:r>
          </a:p>
          <a:p>
            <a:pPr>
              <a:buFont typeface="Wingdings" panose="05000000000000000000" pitchFamily="2" charset="2"/>
              <a:buChar char="§"/>
            </a:pPr>
            <a:r>
              <a:rPr lang="en-US" dirty="0" smtClean="0"/>
              <a:t>Screensaver images updated to PC pictures</a:t>
            </a:r>
          </a:p>
        </p:txBody>
      </p:sp>
      <p:pic>
        <p:nvPicPr>
          <p:cNvPr id="10" name="Content Placeholder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53629" y="1492511"/>
            <a:ext cx="3733333" cy="419047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3705" y="2304415"/>
            <a:ext cx="3734321" cy="4553585"/>
          </a:xfrm>
          <a:prstGeom prst="rect">
            <a:avLst/>
          </a:prstGeom>
        </p:spPr>
      </p:pic>
    </p:spTree>
    <p:extLst>
      <p:ext uri="{BB962C8B-B14F-4D97-AF65-F5344CB8AC3E}">
        <p14:creationId xmlns:p14="http://schemas.microsoft.com/office/powerpoint/2010/main" val="18896456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Can’t do </a:t>
            </a:r>
            <a:r>
              <a:rPr lang="en-US" dirty="0" err="1" smtClean="0"/>
              <a:t>AirGroup</a:t>
            </a:r>
            <a:r>
              <a:rPr lang="en-US" dirty="0" smtClean="0"/>
              <a:t>?</a:t>
            </a:r>
            <a:endParaRPr lang="en-US" dirty="0"/>
          </a:p>
        </p:txBody>
      </p:sp>
      <p:sp>
        <p:nvSpPr>
          <p:cNvPr id="9" name="Content Placeholder 8"/>
          <p:cNvSpPr>
            <a:spLocks noGrp="1"/>
          </p:cNvSpPr>
          <p:nvPr>
            <p:ph idx="1"/>
          </p:nvPr>
        </p:nvSpPr>
        <p:spPr>
          <a:xfrm>
            <a:off x="838199" y="1825625"/>
            <a:ext cx="9260541" cy="4351338"/>
          </a:xfrm>
        </p:spPr>
        <p:txBody>
          <a:bodyPr/>
          <a:lstStyle/>
          <a:p>
            <a:pPr>
              <a:buFont typeface="Wingdings" panose="05000000000000000000" pitchFamily="2" charset="2"/>
              <a:buChar char="§"/>
            </a:pPr>
            <a:r>
              <a:rPr lang="en-US" dirty="0" smtClean="0"/>
              <a:t>Mirror at </a:t>
            </a:r>
            <a:r>
              <a:rPr lang="en-US" dirty="0"/>
              <a:t>PSU (</a:t>
            </a:r>
            <a:r>
              <a:rPr lang="en-US" dirty="0">
                <a:hlinkClick r:id="rId3"/>
              </a:rPr>
              <a:t>http://mirror.psu.edu</a:t>
            </a:r>
            <a:r>
              <a:rPr lang="en-US" dirty="0" smtClean="0">
                <a:hlinkClick r:id="rId3"/>
              </a:rPr>
              <a:t>/</a:t>
            </a:r>
            <a:r>
              <a:rPr lang="en-US" dirty="0" smtClean="0"/>
              <a:t>)</a:t>
            </a:r>
          </a:p>
          <a:p>
            <a:pPr lvl="1">
              <a:buFont typeface="Wingdings" panose="05000000000000000000" pitchFamily="2" charset="2"/>
              <a:buChar char="§"/>
            </a:pPr>
            <a:r>
              <a:rPr lang="en-US" dirty="0" smtClean="0"/>
              <a:t>Set up a web server with your list of Apple TVs</a:t>
            </a:r>
          </a:p>
          <a:p>
            <a:pPr lvl="1">
              <a:buFont typeface="Wingdings" panose="05000000000000000000" pitchFamily="2" charset="2"/>
              <a:buChar char="§"/>
            </a:pPr>
            <a:r>
              <a:rPr lang="en-US" dirty="0" smtClean="0"/>
              <a:t>Mirror iOS app pulls the list down</a:t>
            </a:r>
          </a:p>
          <a:p>
            <a:pPr lvl="1">
              <a:buFont typeface="Wingdings" panose="05000000000000000000" pitchFamily="2" charset="2"/>
              <a:buChar char="§"/>
            </a:pPr>
            <a:r>
              <a:rPr lang="en-US" dirty="0" smtClean="0"/>
              <a:t>Mirror “advertises” the Apple TV to the iPad</a:t>
            </a:r>
          </a:p>
        </p:txBody>
      </p:sp>
    </p:spTree>
    <p:extLst>
      <p:ext uri="{BB962C8B-B14F-4D97-AF65-F5344CB8AC3E}">
        <p14:creationId xmlns:p14="http://schemas.microsoft.com/office/powerpoint/2010/main" val="36477291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010" y="807151"/>
            <a:ext cx="11811990" cy="1325563"/>
          </a:xfrm>
        </p:spPr>
        <p:txBody>
          <a:bodyPr>
            <a:normAutofit fontScale="90000"/>
          </a:bodyPr>
          <a:lstStyle/>
          <a:p>
            <a:pPr algn="r"/>
            <a:r>
              <a:rPr lang="en-US" dirty="0" smtClean="0"/>
              <a:t>Questions?</a:t>
            </a:r>
            <a:r>
              <a:rPr lang="en-US" smtClean="0"/>
              <a:t/>
            </a:r>
            <a:br>
              <a:rPr lang="en-US" smtClean="0"/>
            </a:br>
            <a:r>
              <a:rPr lang="en-US" smtClean="0"/>
              <a:t>Siobhán</a:t>
            </a:r>
            <a:r>
              <a:rPr lang="en-US" dirty="0" smtClean="0"/>
              <a:t> Ross</a:t>
            </a:r>
            <a:br>
              <a:rPr lang="en-US" dirty="0" smtClean="0"/>
            </a:br>
            <a:r>
              <a:rPr lang="en-US" dirty="0" smtClean="0"/>
              <a:t>Instructional Technology Development Program</a:t>
            </a:r>
            <a:br>
              <a:rPr lang="en-US" dirty="0" smtClean="0"/>
            </a:br>
            <a:r>
              <a:rPr lang="en-US" dirty="0" smtClean="0"/>
              <a:t>Providence College</a:t>
            </a:r>
            <a:br>
              <a:rPr lang="en-US" dirty="0" smtClean="0"/>
            </a:br>
            <a:r>
              <a:rPr lang="en-US" dirty="0" smtClean="0"/>
              <a:t>siobhan.ross@providence.edu</a:t>
            </a:r>
            <a:endParaRPr lang="en-US" dirty="0"/>
          </a:p>
        </p:txBody>
      </p:sp>
      <p:sp>
        <p:nvSpPr>
          <p:cNvPr id="4" name="Rectangle 3"/>
          <p:cNvSpPr/>
          <p:nvPr/>
        </p:nvSpPr>
        <p:spPr>
          <a:xfrm>
            <a:off x="948224" y="6148170"/>
            <a:ext cx="5147775" cy="630942"/>
          </a:xfrm>
          <a:prstGeom prst="rect">
            <a:avLst/>
          </a:prstGeom>
        </p:spPr>
        <p:txBody>
          <a:bodyPr wrap="square">
            <a:spAutoFit/>
          </a:bodyPr>
          <a:lstStyle/>
          <a:p>
            <a:r>
              <a:rPr lang="en-US" sz="700" dirty="0" smtClean="0"/>
              <a:t>Background images courtesy of:</a:t>
            </a:r>
          </a:p>
          <a:p>
            <a:r>
              <a:rPr lang="en-US" sz="700" dirty="0"/>
              <a:t>http://llnw.wbez.org/blog/insert-image/2011-June/2011-06-10/flickr-loper.jpg</a:t>
            </a:r>
            <a:endParaRPr lang="en-US" sz="700" dirty="0" smtClean="0"/>
          </a:p>
          <a:p>
            <a:r>
              <a:rPr lang="en-US" sz="700" dirty="0" smtClean="0"/>
              <a:t>http</a:t>
            </a:r>
            <a:r>
              <a:rPr lang="en-US" sz="700" dirty="0"/>
              <a:t>://</a:t>
            </a:r>
            <a:r>
              <a:rPr lang="en-US" sz="700" dirty="0" smtClean="0"/>
              <a:t>bachiles.files.wordpress.com/2011/10/red_apples473.jpg</a:t>
            </a:r>
          </a:p>
          <a:p>
            <a:r>
              <a:rPr lang="en-US" sz="700" dirty="0"/>
              <a:t>http://4.bp.blogspot.com/_dMsJVGjP_bg/TMTmyorpPoI/AAAAAAAAABY/IzS3Qj1J6CY/s1600/Green+Apples!.</a:t>
            </a:r>
            <a:r>
              <a:rPr lang="en-US" sz="700" dirty="0" smtClean="0"/>
              <a:t>jpg</a:t>
            </a:r>
          </a:p>
          <a:p>
            <a:r>
              <a:rPr lang="en-US" sz="700" dirty="0"/>
              <a:t>http://www.wallseemly.com/wp-content/uploads/2013/04/Apples-yellow-delicious-fruit-healthy.jpg</a:t>
            </a:r>
          </a:p>
        </p:txBody>
      </p:sp>
      <p:pic>
        <p:nvPicPr>
          <p:cNvPr id="2050" name="Picture 2" descr="Creative Commons Licen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024" y="6463641"/>
            <a:ext cx="838200"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145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Hey, why not use an Apple TV to connect to the projector? It works at home.</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Um, yeah, but this isn’t your home. It’s a college campus with layers of bureaucracy and complicated infrastructure intended to thwart your desire to create a dynamic classroom.</a:t>
            </a:r>
          </a:p>
          <a:p>
            <a:pPr>
              <a:buFont typeface="Wingdings" panose="05000000000000000000" pitchFamily="2" charset="2"/>
              <a:buChar char="§"/>
            </a:pPr>
            <a:endParaRPr lang="en-US" dirty="0"/>
          </a:p>
          <a:p>
            <a:pPr>
              <a:buFont typeface="Wingdings" panose="05000000000000000000" pitchFamily="2" charset="2"/>
              <a:buChar char="§"/>
            </a:pPr>
            <a:r>
              <a:rPr lang="en-US" dirty="0" smtClean="0"/>
              <a:t>Idea brought to </a:t>
            </a:r>
            <a:r>
              <a:rPr lang="en-US" dirty="0" err="1" smtClean="0"/>
              <a:t>ITeC</a:t>
            </a:r>
            <a:endParaRPr lang="en-US" dirty="0" smtClean="0"/>
          </a:p>
          <a:p>
            <a:pPr>
              <a:buFont typeface="Wingdings" panose="05000000000000000000" pitchFamily="2" charset="2"/>
              <a:buChar char="§"/>
            </a:pPr>
            <a:r>
              <a:rPr lang="en-US" dirty="0"/>
              <a:t>A</a:t>
            </a:r>
            <a:r>
              <a:rPr lang="en-US" dirty="0" smtClean="0"/>
              <a:t>pproved a pilot program, mid-fall 2012 semester</a:t>
            </a:r>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435502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Thus begins the story of</a:t>
            </a:r>
            <a:endParaRPr lang="en-US" dirty="0"/>
          </a:p>
        </p:txBody>
      </p:sp>
      <p:sp>
        <p:nvSpPr>
          <p:cNvPr id="3" name="Content Placeholder 2"/>
          <p:cNvSpPr>
            <a:spLocks noGrp="1"/>
          </p:cNvSpPr>
          <p:nvPr>
            <p:ph idx="1"/>
          </p:nvPr>
        </p:nvSpPr>
        <p:spPr/>
        <p:txBody>
          <a:bodyPr/>
          <a:lstStyle/>
          <a:p>
            <a:pPr marL="0" indent="0" algn="ctr">
              <a:buNone/>
            </a:pPr>
            <a:endParaRPr lang="en-US" sz="8800" dirty="0" smtClean="0"/>
          </a:p>
          <a:p>
            <a:pPr marL="0" indent="0" algn="ctr">
              <a:buNone/>
            </a:pPr>
            <a:r>
              <a:rPr lang="en-US" sz="8800" dirty="0" smtClean="0"/>
              <a:t>COLLABORATION</a:t>
            </a:r>
            <a:endParaRPr lang="en-US" sz="8800" dirty="0"/>
          </a:p>
        </p:txBody>
      </p:sp>
      <p:sp>
        <p:nvSpPr>
          <p:cNvPr id="4" name="Rectangle 3"/>
          <p:cNvSpPr/>
          <p:nvPr/>
        </p:nvSpPr>
        <p:spPr>
          <a:xfrm rot="16200000">
            <a:off x="10571364" y="1420581"/>
            <a:ext cx="3041217" cy="200055"/>
          </a:xfrm>
          <a:prstGeom prst="rect">
            <a:avLst/>
          </a:prstGeom>
        </p:spPr>
        <p:txBody>
          <a:bodyPr wrap="none">
            <a:spAutoFit/>
          </a:bodyPr>
          <a:lstStyle/>
          <a:p>
            <a:r>
              <a:rPr lang="en-US" sz="700" dirty="0" smtClean="0"/>
              <a:t>CC licensed image courtesy of: http</a:t>
            </a:r>
            <a:r>
              <a:rPr lang="en-US" sz="700" dirty="0"/>
              <a:t>://www.flickr.com/photos/richevenhouse/</a:t>
            </a:r>
          </a:p>
        </p:txBody>
      </p:sp>
    </p:spTree>
    <p:extLst>
      <p:ext uri="{BB962C8B-B14F-4D97-AF65-F5344CB8AC3E}">
        <p14:creationId xmlns:p14="http://schemas.microsoft.com/office/powerpoint/2010/main" val="146199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pilot for spring 2013</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Formal application process</a:t>
            </a:r>
          </a:p>
          <a:p>
            <a:pPr>
              <a:buFont typeface="Wingdings" panose="05000000000000000000" pitchFamily="2" charset="2"/>
              <a:buChar char="§"/>
            </a:pPr>
            <a:r>
              <a:rPr lang="en-US" dirty="0" smtClean="0"/>
              <a:t>Explained, and </a:t>
            </a:r>
            <a:r>
              <a:rPr lang="en-US" i="1" dirty="0" smtClean="0"/>
              <a:t>explained again</a:t>
            </a:r>
            <a:r>
              <a:rPr lang="en-US" dirty="0" smtClean="0"/>
              <a:t>, what an Apple TV allows an instructor to do in a classroom</a:t>
            </a:r>
          </a:p>
          <a:p>
            <a:pPr>
              <a:buFont typeface="Wingdings" panose="05000000000000000000" pitchFamily="2" charset="2"/>
              <a:buChar char="§"/>
            </a:pPr>
            <a:r>
              <a:rPr lang="en-US" dirty="0" smtClean="0"/>
              <a:t>Wanted faculty who were </a:t>
            </a:r>
            <a:r>
              <a:rPr lang="en-US" i="1" dirty="0" smtClean="0"/>
              <a:t>committed</a:t>
            </a:r>
            <a:r>
              <a:rPr lang="en-US" dirty="0" smtClean="0"/>
              <a:t> to trying new technology</a:t>
            </a:r>
          </a:p>
          <a:p>
            <a:pPr>
              <a:buFont typeface="Wingdings" panose="05000000000000000000" pitchFamily="2" charset="2"/>
              <a:buChar char="§"/>
            </a:pPr>
            <a:r>
              <a:rPr lang="en-US" dirty="0" smtClean="0"/>
              <a:t>Supplied loaner iPads for those without their own devices</a:t>
            </a:r>
          </a:p>
          <a:p>
            <a:endParaRPr lang="en-US" dirty="0"/>
          </a:p>
        </p:txBody>
      </p:sp>
    </p:spTree>
    <p:extLst>
      <p:ext uri="{BB962C8B-B14F-4D97-AF65-F5344CB8AC3E}">
        <p14:creationId xmlns:p14="http://schemas.microsoft.com/office/powerpoint/2010/main" val="4079949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9489" y="154745"/>
            <a:ext cx="11760591" cy="6124754"/>
          </a:xfrm>
          <a:prstGeom prst="rect">
            <a:avLst/>
          </a:prstGeom>
        </p:spPr>
        <p:txBody>
          <a:bodyPr wrap="square">
            <a:spAutoFit/>
          </a:bodyPr>
          <a:lstStyle/>
          <a:p>
            <a:pPr algn="ctr"/>
            <a:r>
              <a:rPr lang="en-US" sz="1400" dirty="0">
                <a:solidFill>
                  <a:srgbClr val="00B050"/>
                </a:solidFill>
                <a:latin typeface="+mj-lt"/>
                <a:ea typeface="Adobe Gothic Std B" panose="020B0800000000000000" pitchFamily="34" charset="-128"/>
              </a:rPr>
              <a:t>Are you interested in using an iPad with wireless projection in your classroom?</a:t>
            </a:r>
            <a:endParaRPr lang="en-US" sz="1400" dirty="0">
              <a:latin typeface="+mj-lt"/>
            </a:endParaRPr>
          </a:p>
          <a:p>
            <a:r>
              <a:rPr lang="en-US" sz="1400" dirty="0">
                <a:solidFill>
                  <a:srgbClr val="000000"/>
                </a:solidFill>
                <a:latin typeface="+mj-lt"/>
              </a:rPr>
              <a:t> </a:t>
            </a:r>
            <a:endParaRPr lang="en-US" sz="1400" dirty="0">
              <a:latin typeface="+mj-lt"/>
            </a:endParaRPr>
          </a:p>
          <a:p>
            <a:r>
              <a:rPr lang="en-US" sz="1400" dirty="0">
                <a:solidFill>
                  <a:srgbClr val="000000"/>
                </a:solidFill>
                <a:latin typeface="+mj-lt"/>
              </a:rPr>
              <a:t>The Instructional Technology Committee (</a:t>
            </a:r>
            <a:r>
              <a:rPr lang="en-US" sz="1400" dirty="0" err="1">
                <a:solidFill>
                  <a:srgbClr val="000000"/>
                </a:solidFill>
                <a:latin typeface="+mj-lt"/>
              </a:rPr>
              <a:t>ITeC</a:t>
            </a:r>
            <a:r>
              <a:rPr lang="en-US" sz="1400" dirty="0">
                <a:solidFill>
                  <a:srgbClr val="000000"/>
                </a:solidFill>
                <a:latin typeface="+mj-lt"/>
              </a:rPr>
              <a:t>) has asked the Information Technology Department, Academic Media Services and the Instructional Technology Development Program to offer faculty the opportunity to use an iPad synched with the classroom projector for the spring 2013 semester. IT will purchase approximately five Apple TV units, which allows the iPad to “speak” to the projector in the classroom with no wired connection.</a:t>
            </a:r>
            <a:endParaRPr lang="en-US" sz="1400" dirty="0">
              <a:latin typeface="+mj-lt"/>
            </a:endParaRPr>
          </a:p>
          <a:p>
            <a:r>
              <a:rPr lang="en-US" sz="1400" dirty="0">
                <a:solidFill>
                  <a:srgbClr val="1F497D"/>
                </a:solidFill>
                <a:latin typeface="+mj-lt"/>
              </a:rPr>
              <a:t> </a:t>
            </a:r>
            <a:endParaRPr lang="en-US" sz="1400" dirty="0">
              <a:latin typeface="+mj-lt"/>
            </a:endParaRPr>
          </a:p>
          <a:p>
            <a:pPr algn="ctr"/>
            <a:r>
              <a:rPr lang="en-US" sz="1400" dirty="0">
                <a:solidFill>
                  <a:srgbClr val="00B050"/>
                </a:solidFill>
                <a:latin typeface="+mj-lt"/>
                <a:ea typeface="Adobe Gothic Std B" panose="020B0800000000000000" pitchFamily="34" charset="-128"/>
              </a:rPr>
              <a:t>What does this mean?</a:t>
            </a:r>
            <a:endParaRPr lang="en-US" sz="1400" dirty="0">
              <a:latin typeface="+mj-lt"/>
            </a:endParaRPr>
          </a:p>
          <a:p>
            <a:r>
              <a:rPr lang="en-US" sz="1400" dirty="0">
                <a:solidFill>
                  <a:srgbClr val="000000"/>
                </a:solidFill>
                <a:latin typeface="+mj-lt"/>
              </a:rPr>
              <a:t>You can walk around the classroom, writing on the iPad with a stylus, as screen images are projected for the entire class to view. Outline maps, highlight artwork and texts, draw models and equations, work with discipline-specific apps, hand the iPad to a student for group brainstorming—everything you can do on the iPad can be seen by everyone in the room. If you don’t have an iPad, one will be available for loan for the duration of the semester.</a:t>
            </a:r>
            <a:endParaRPr lang="en-US" sz="1400" dirty="0">
              <a:latin typeface="+mj-lt"/>
            </a:endParaRPr>
          </a:p>
          <a:p>
            <a:r>
              <a:rPr lang="en-US" sz="1400" dirty="0">
                <a:solidFill>
                  <a:srgbClr val="000000"/>
                </a:solidFill>
                <a:latin typeface="+mj-lt"/>
              </a:rPr>
              <a:t> </a:t>
            </a:r>
            <a:endParaRPr lang="en-US" sz="1400" dirty="0">
              <a:latin typeface="+mj-lt"/>
            </a:endParaRPr>
          </a:p>
          <a:p>
            <a:pPr algn="ctr"/>
            <a:r>
              <a:rPr lang="en-US" sz="1400" dirty="0">
                <a:solidFill>
                  <a:srgbClr val="00B050"/>
                </a:solidFill>
                <a:latin typeface="+mj-lt"/>
                <a:ea typeface="Adobe Gothic Std B" panose="020B0800000000000000" pitchFamily="34" charset="-128"/>
              </a:rPr>
              <a:t>This sounds great! How do I apply?</a:t>
            </a:r>
            <a:endParaRPr lang="en-US" sz="1400" dirty="0">
              <a:latin typeface="+mj-lt"/>
            </a:endParaRPr>
          </a:p>
          <a:p>
            <a:r>
              <a:rPr lang="en-US" sz="1400" dirty="0">
                <a:solidFill>
                  <a:srgbClr val="000000"/>
                </a:solidFill>
                <a:latin typeface="+mj-lt"/>
              </a:rPr>
              <a:t>Due to the limited nature of this project, we are requesting the following information: </a:t>
            </a:r>
            <a:endParaRPr lang="en-US" sz="1400" dirty="0">
              <a:latin typeface="+mj-lt"/>
            </a:endParaRPr>
          </a:p>
          <a:p>
            <a:r>
              <a:rPr lang="en-US" sz="1400" dirty="0">
                <a:solidFill>
                  <a:srgbClr val="000000"/>
                </a:solidFill>
                <a:latin typeface="+mj-lt"/>
              </a:rPr>
              <a:t> </a:t>
            </a:r>
            <a:endParaRPr lang="en-US" sz="1400" dirty="0">
              <a:latin typeface="+mj-lt"/>
            </a:endParaRPr>
          </a:p>
          <a:p>
            <a:pPr indent="-228600"/>
            <a:r>
              <a:rPr lang="en-US" sz="1400" dirty="0">
                <a:latin typeface="+mj-lt"/>
              </a:rPr>
              <a:t>§  </a:t>
            </a:r>
            <a:r>
              <a:rPr lang="en-US" sz="1400" dirty="0">
                <a:solidFill>
                  <a:srgbClr val="000000"/>
                </a:solidFill>
                <a:latin typeface="+mj-lt"/>
              </a:rPr>
              <a:t>Brief summary of how you might use the iPad with wireless projection capabilities</a:t>
            </a:r>
            <a:endParaRPr lang="en-US" sz="1400" dirty="0">
              <a:latin typeface="+mj-lt"/>
            </a:endParaRPr>
          </a:p>
          <a:p>
            <a:pPr indent="-228600"/>
            <a:r>
              <a:rPr lang="en-US" sz="1400" dirty="0">
                <a:latin typeface="+mj-lt"/>
              </a:rPr>
              <a:t>§  </a:t>
            </a:r>
            <a:r>
              <a:rPr lang="en-US" sz="1400" dirty="0">
                <a:solidFill>
                  <a:srgbClr val="000000"/>
                </a:solidFill>
                <a:latin typeface="+mj-lt"/>
              </a:rPr>
              <a:t>Which course(s)</a:t>
            </a:r>
            <a:endParaRPr lang="en-US" sz="1400" dirty="0">
              <a:latin typeface="+mj-lt"/>
            </a:endParaRPr>
          </a:p>
          <a:p>
            <a:pPr indent="-228600"/>
            <a:r>
              <a:rPr lang="en-US" sz="1400" dirty="0">
                <a:latin typeface="+mj-lt"/>
              </a:rPr>
              <a:t>§  </a:t>
            </a:r>
            <a:r>
              <a:rPr lang="en-US" sz="1400" dirty="0">
                <a:solidFill>
                  <a:srgbClr val="000000"/>
                </a:solidFill>
                <a:latin typeface="+mj-lt"/>
              </a:rPr>
              <a:t>Course schedule (days/times)</a:t>
            </a:r>
            <a:endParaRPr lang="en-US" sz="1400" dirty="0">
              <a:latin typeface="+mj-lt"/>
            </a:endParaRPr>
          </a:p>
          <a:p>
            <a:pPr indent="-228600"/>
            <a:r>
              <a:rPr lang="en-US" sz="1400" dirty="0">
                <a:latin typeface="+mj-lt"/>
              </a:rPr>
              <a:t>§  </a:t>
            </a:r>
            <a:r>
              <a:rPr lang="en-US" sz="1400" dirty="0">
                <a:solidFill>
                  <a:srgbClr val="000000"/>
                </a:solidFill>
                <a:latin typeface="+mj-lt"/>
              </a:rPr>
              <a:t>How many students in the courses </a:t>
            </a:r>
            <a:endParaRPr lang="en-US" sz="1400" dirty="0">
              <a:latin typeface="+mj-lt"/>
            </a:endParaRPr>
          </a:p>
          <a:p>
            <a:pPr indent="-228600"/>
            <a:r>
              <a:rPr lang="en-US" sz="1400" dirty="0">
                <a:latin typeface="+mj-lt"/>
              </a:rPr>
              <a:t>§  </a:t>
            </a:r>
            <a:r>
              <a:rPr lang="en-US" sz="1400" dirty="0">
                <a:solidFill>
                  <a:srgbClr val="000000"/>
                </a:solidFill>
                <a:latin typeface="+mj-lt"/>
              </a:rPr>
              <a:t>Do you have your own iPad?</a:t>
            </a:r>
            <a:endParaRPr lang="en-US" sz="1400" dirty="0">
              <a:latin typeface="+mj-lt"/>
            </a:endParaRPr>
          </a:p>
          <a:p>
            <a:pPr indent="-228600"/>
            <a:r>
              <a:rPr lang="en-US" sz="1400" dirty="0">
                <a:latin typeface="+mj-lt"/>
              </a:rPr>
              <a:t>§  </a:t>
            </a:r>
            <a:r>
              <a:rPr lang="en-US" sz="1400" dirty="0">
                <a:solidFill>
                  <a:srgbClr val="000000"/>
                </a:solidFill>
                <a:latin typeface="+mj-lt"/>
              </a:rPr>
              <a:t>Email information to </a:t>
            </a:r>
            <a:r>
              <a:rPr lang="en-US" sz="1400" dirty="0">
                <a:solidFill>
                  <a:srgbClr val="000000"/>
                </a:solidFill>
                <a:latin typeface="+mj-lt"/>
                <a:hlinkClick r:id="rId3"/>
              </a:rPr>
              <a:t>itdp@providence.edu</a:t>
            </a:r>
            <a:endParaRPr lang="en-US" sz="1400" dirty="0">
              <a:latin typeface="+mj-lt"/>
            </a:endParaRPr>
          </a:p>
          <a:p>
            <a:pPr indent="-228600"/>
            <a:r>
              <a:rPr lang="en-US" sz="1400" dirty="0">
                <a:latin typeface="+mj-lt"/>
              </a:rPr>
              <a:t>§  </a:t>
            </a:r>
            <a:r>
              <a:rPr lang="en-US" sz="1400" b="1" dirty="0">
                <a:solidFill>
                  <a:srgbClr val="000000"/>
                </a:solidFill>
                <a:latin typeface="+mj-lt"/>
              </a:rPr>
              <a:t>Deadline is Tuesday, November 20</a:t>
            </a:r>
            <a:endParaRPr lang="en-US" sz="1400" dirty="0">
              <a:latin typeface="+mj-lt"/>
            </a:endParaRPr>
          </a:p>
          <a:p>
            <a:r>
              <a:rPr lang="en-US" sz="1400" dirty="0">
                <a:solidFill>
                  <a:srgbClr val="000000"/>
                </a:solidFill>
                <a:latin typeface="+mj-lt"/>
              </a:rPr>
              <a:t> </a:t>
            </a:r>
            <a:endParaRPr lang="en-US" sz="1400" dirty="0">
              <a:latin typeface="+mj-lt"/>
            </a:endParaRPr>
          </a:p>
          <a:p>
            <a:r>
              <a:rPr lang="en-US" sz="1400" dirty="0">
                <a:solidFill>
                  <a:srgbClr val="000000"/>
                </a:solidFill>
                <a:latin typeface="+mj-lt"/>
              </a:rPr>
              <a:t>We will make every effort to maximize the number of faculty participants for this pilot. Please note that the Apple TV units are not portable so we need to limit usage to classrooms that are configured. </a:t>
            </a:r>
            <a:endParaRPr lang="en-US" sz="1400" dirty="0">
              <a:latin typeface="+mj-lt"/>
            </a:endParaRPr>
          </a:p>
          <a:p>
            <a:r>
              <a:rPr lang="en-US" sz="1400" dirty="0">
                <a:solidFill>
                  <a:srgbClr val="000000"/>
                </a:solidFill>
                <a:latin typeface="+mj-lt"/>
              </a:rPr>
              <a:t> </a:t>
            </a:r>
            <a:endParaRPr lang="en-US" sz="1400" dirty="0">
              <a:latin typeface="+mj-lt"/>
            </a:endParaRPr>
          </a:p>
          <a:p>
            <a:pPr algn="ctr"/>
            <a:r>
              <a:rPr lang="en-US" sz="1400" dirty="0">
                <a:solidFill>
                  <a:srgbClr val="00B050"/>
                </a:solidFill>
                <a:latin typeface="+mj-lt"/>
                <a:ea typeface="Adobe Gothic Std B" panose="020B0800000000000000" pitchFamily="34" charset="-128"/>
              </a:rPr>
              <a:t>Hmm, I</a:t>
            </a:r>
            <a:r>
              <a:rPr lang="en-US" sz="1400" dirty="0">
                <a:solidFill>
                  <a:srgbClr val="00B050"/>
                </a:solidFill>
                <a:latin typeface="+mj-lt"/>
              </a:rPr>
              <a:t>’</a:t>
            </a:r>
            <a:r>
              <a:rPr lang="en-US" sz="1400" dirty="0">
                <a:solidFill>
                  <a:srgbClr val="00B050"/>
                </a:solidFill>
                <a:latin typeface="+mj-lt"/>
                <a:ea typeface="Adobe Gothic Std B" panose="020B0800000000000000" pitchFamily="34" charset="-128"/>
              </a:rPr>
              <a:t>m interested but don</a:t>
            </a:r>
            <a:r>
              <a:rPr lang="en-US" sz="1400" dirty="0">
                <a:solidFill>
                  <a:srgbClr val="00B050"/>
                </a:solidFill>
                <a:latin typeface="+mj-lt"/>
              </a:rPr>
              <a:t>’</a:t>
            </a:r>
            <a:r>
              <a:rPr lang="en-US" sz="1400" dirty="0">
                <a:solidFill>
                  <a:srgbClr val="00B050"/>
                </a:solidFill>
                <a:latin typeface="+mj-lt"/>
                <a:ea typeface="Adobe Gothic Std B" panose="020B0800000000000000" pitchFamily="34" charset="-128"/>
              </a:rPr>
              <a:t>t know how I could use this my courses.</a:t>
            </a:r>
            <a:endParaRPr lang="en-US" sz="1400" dirty="0">
              <a:latin typeface="+mj-lt"/>
            </a:endParaRPr>
          </a:p>
          <a:p>
            <a:r>
              <a:rPr lang="en-US" sz="1400" dirty="0">
                <a:solidFill>
                  <a:srgbClr val="000000"/>
                </a:solidFill>
                <a:latin typeface="+mj-lt"/>
              </a:rPr>
              <a:t>Contact </a:t>
            </a:r>
            <a:r>
              <a:rPr lang="en-US" sz="1400" dirty="0" err="1">
                <a:solidFill>
                  <a:srgbClr val="000000"/>
                </a:solidFill>
                <a:latin typeface="+mj-lt"/>
              </a:rPr>
              <a:t>Siobhán</a:t>
            </a:r>
            <a:r>
              <a:rPr lang="en-US" sz="1400" dirty="0">
                <a:solidFill>
                  <a:srgbClr val="000000"/>
                </a:solidFill>
                <a:latin typeface="+mj-lt"/>
              </a:rPr>
              <a:t> Ross (</a:t>
            </a:r>
            <a:r>
              <a:rPr lang="en-US" sz="1400" dirty="0">
                <a:solidFill>
                  <a:srgbClr val="000000"/>
                </a:solidFill>
                <a:latin typeface="+mj-lt"/>
                <a:hlinkClick r:id="rId4"/>
              </a:rPr>
              <a:t>srosshum@providence.edu</a:t>
            </a:r>
            <a:r>
              <a:rPr lang="en-US" sz="1400" dirty="0">
                <a:latin typeface="+mj-lt"/>
              </a:rPr>
              <a:t> / ext. 1832</a:t>
            </a:r>
            <a:r>
              <a:rPr lang="en-US" sz="1400" dirty="0">
                <a:solidFill>
                  <a:srgbClr val="000000"/>
                </a:solidFill>
                <a:latin typeface="+mj-lt"/>
              </a:rPr>
              <a:t>) to arrange an ideas session</a:t>
            </a:r>
            <a:r>
              <a:rPr lang="en-US" sz="1400" dirty="0" smtClean="0">
                <a:solidFill>
                  <a:srgbClr val="000000"/>
                </a:solidFill>
                <a:latin typeface="+mj-lt"/>
              </a:rPr>
              <a:t>.</a:t>
            </a:r>
            <a:endParaRPr lang="en-US" sz="1400" dirty="0">
              <a:latin typeface="+mj-lt"/>
            </a:endParaRPr>
          </a:p>
        </p:txBody>
      </p:sp>
    </p:spTree>
    <p:extLst>
      <p:ext uri="{BB962C8B-B14F-4D97-AF65-F5344CB8AC3E}">
        <p14:creationId xmlns:p14="http://schemas.microsoft.com/office/powerpoint/2010/main" val="36615452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13247</TotalTime>
  <Words>1935</Words>
  <Application>Microsoft Office PowerPoint</Application>
  <PresentationFormat>Widescreen</PresentationFormat>
  <Paragraphs>280</Paragraphs>
  <Slides>58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Adobe Gothic Std B</vt:lpstr>
      <vt:lpstr>Arial</vt:lpstr>
      <vt:lpstr>Calibri</vt:lpstr>
      <vt:lpstr>Calibri Light</vt:lpstr>
      <vt:lpstr>Times New Roman</vt:lpstr>
      <vt:lpstr>Verdana</vt:lpstr>
      <vt:lpstr>Wingdings</vt:lpstr>
      <vt:lpstr>Office Theme</vt:lpstr>
      <vt:lpstr>Apple TV and iPads in the Classroom: Hand them out and  everything just works, right?</vt:lpstr>
      <vt:lpstr>Roadmap</vt:lpstr>
      <vt:lpstr>PowerPoint Presentation</vt:lpstr>
      <vt:lpstr>Definitions</vt:lpstr>
      <vt:lpstr>Ahh, thinking back to 2011</vt:lpstr>
      <vt:lpstr>Hey, why not use an Apple TV to connect to the projector? It works at home.</vt:lpstr>
      <vt:lpstr>Thus begins the story of</vt:lpstr>
      <vt:lpstr>The pilot for spring 2013</vt:lpstr>
      <vt:lpstr>PowerPoint Presentation</vt:lpstr>
      <vt:lpstr>The pilot:  who &amp; where</vt:lpstr>
      <vt:lpstr>The pilot:  how</vt:lpstr>
      <vt:lpstr>The pilot:  training</vt:lpstr>
      <vt:lpstr>The pilot:  in process</vt:lpstr>
      <vt:lpstr>So this iPad button, can I use that?</vt:lpstr>
      <vt:lpstr>But wait, I have a PC tablet. Why the Bill Gates hate?</vt:lpstr>
      <vt:lpstr>Hacking the hockey puck</vt:lpstr>
      <vt:lpstr>Pilot configuration</vt:lpstr>
      <vt:lpstr>Pilot configuration:  Settings</vt:lpstr>
      <vt:lpstr>Pilot configuration:  Stopping updates</vt:lpstr>
      <vt:lpstr>Stopping updates with a custom DNS Server</vt:lpstr>
      <vt:lpstr>March 2013</vt:lpstr>
      <vt:lpstr>What did the students have to say?</vt:lpstr>
      <vt:lpstr>Meetings (pre-summer)</vt:lpstr>
      <vt:lpstr>Classroom request forms for fall 2013 to include Apple TV as a selection</vt:lpstr>
      <vt:lpstr>PowerPoint Presentation</vt:lpstr>
      <vt:lpstr>Rollout:  Fall 2013</vt:lpstr>
      <vt:lpstr>Getting the campus network to work to with Apple TVs</vt:lpstr>
      <vt:lpstr>Fall 2013 connecting to Apple TV with iPad running iOS 7</vt:lpstr>
      <vt:lpstr>Fall 2013 connecting to Apple TV with iPad running iOS 7</vt:lpstr>
      <vt:lpstr>Fall 2013 connecting to Apple TV with iPad running iOS 7</vt:lpstr>
      <vt:lpstr>Fall 2013 connecting to Apple TV with iPad iOS 7</vt:lpstr>
      <vt:lpstr>PowerPoint Presentation</vt:lpstr>
      <vt:lpstr>Fall 2013 connecting to Apple TV with iPad iOS 7</vt:lpstr>
      <vt:lpstr>Fall 2013 connecting to Apple TV with iPad iOS 7</vt:lpstr>
      <vt:lpstr>Fall 2013 connecting to Apple TV with iPad iOS 7</vt:lpstr>
      <vt:lpstr>Fall 2013 connecting to Apple TV with iPad iOS 7</vt:lpstr>
      <vt:lpstr>Fallout</vt:lpstr>
      <vt:lpstr>What is really going on?   Spring 2014</vt:lpstr>
      <vt:lpstr>Spring 2014 Apple TV Configuration</vt:lpstr>
      <vt:lpstr>Physics:  classroom set-up</vt:lpstr>
      <vt:lpstr>Physics:  connecting to Apple TV</vt:lpstr>
      <vt:lpstr>PowerPoint Presentation</vt:lpstr>
      <vt:lpstr>PowerPoint Presentation</vt:lpstr>
      <vt:lpstr>Theology:  classroom set-up</vt:lpstr>
      <vt:lpstr>Theology:  close reading of text</vt:lpstr>
      <vt:lpstr>The seminar as sacred circle</vt:lpstr>
      <vt:lpstr>Theology:  after-class student conference</vt:lpstr>
      <vt:lpstr>Accountancy:  classroom set-up</vt:lpstr>
      <vt:lpstr>Accountancy:  classroom set-up</vt:lpstr>
      <vt:lpstr>Accountancy:  classroom set-up</vt:lpstr>
      <vt:lpstr>Accountancy:  homework review</vt:lpstr>
      <vt:lpstr>Chemistry</vt:lpstr>
      <vt:lpstr>PowerPoint Presentation</vt:lpstr>
      <vt:lpstr>PowerPoint Presentation</vt:lpstr>
      <vt:lpstr>Non-academic use:  athletics!</vt:lpstr>
      <vt:lpstr>Anticipated Summer 2014 Changes</vt:lpstr>
      <vt:lpstr>Can’t do AirGroup?</vt:lpstr>
      <vt:lpstr>Questions? Siobhán Ross Instructional Technology Development Program Providence College siobhan.ross@providence.edu</vt:lpstr>
    </vt:vector>
  </TitlesOfParts>
  <Company>Providence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Apple TV and iPads in the Classroom</dc:title>
  <dc:subject>NERCOMP 2014</dc:subject>
  <dc:creator>Ross-Humphries, Siobhan;HAUERWAS@providence.edu;EMORIN@providence.edu</dc:creator>
  <cp:keywords>NERCOMP2014</cp:keywords>
  <cp:lastModifiedBy>Hauerwas, Adam</cp:lastModifiedBy>
  <cp:revision>185</cp:revision>
  <cp:lastPrinted>2013-10-10T15:46:34Z</cp:lastPrinted>
  <dcterms:created xsi:type="dcterms:W3CDTF">2013-10-08T23:56:08Z</dcterms:created>
  <dcterms:modified xsi:type="dcterms:W3CDTF">2014-04-29T18:46:03Z</dcterms:modified>
</cp:coreProperties>
</file>