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43891200" cy="32918400"/>
  <p:notesSz cx="6858000" cy="9144000"/>
  <p:defaultTextStyle>
    <a:defPPr>
      <a:defRPr lang="en-US"/>
    </a:defPPr>
    <a:lvl1pPr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2193925" indent="-1736725"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4387850" indent="-3473450"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6583363" indent="-5211763"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8777288" indent="-6948488" algn="l" defTabSz="2193925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200"/>
    <a:srgbClr val="5771A1"/>
    <a:srgbClr val="DE6225"/>
    <a:srgbClr val="0527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868" autoAdjust="0"/>
    <p:restoredTop sz="94660"/>
  </p:normalViewPr>
  <p:slideViewPr>
    <p:cSldViewPr snapToObjects="1">
      <p:cViewPr>
        <p:scale>
          <a:sx n="40" d="100"/>
          <a:sy n="40" d="100"/>
        </p:scale>
        <p:origin x="-1638" y="-1584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A6D5A23-04D4-4796-A5F6-7F66B415AD13}" type="datetime1">
              <a:rPr lang="en-US" altLang="en-US"/>
              <a:pPr/>
              <a:t>3/29/2015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1D8391E-CF54-49FE-A985-B56496708F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214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7972BFB-2A9D-4A42-8936-D8B27C12D571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085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2AD821-0342-400B-91FB-FF451525127F}" type="datetime1">
              <a:rPr lang="en-US" altLang="en-US"/>
              <a:pPr/>
              <a:t>3/29/2015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9572F-C5B9-4E71-B2F2-53D85F75BA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379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A3845C-B639-4F40-BDE3-BF8B69D00ACD}" type="datetime1">
              <a:rPr lang="en-US" altLang="en-US"/>
              <a:pPr/>
              <a:t>3/29/2015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208D4-AE45-4380-9BC0-1DE07D9710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590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5" y="6324600"/>
            <a:ext cx="47404018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3" y="6324600"/>
            <a:ext cx="141480542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628C77-4053-4221-A7A1-0F6E24D0D02F}" type="datetime1">
              <a:rPr lang="en-US" altLang="en-US"/>
              <a:pPr/>
              <a:t>3/29/2015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318C6-E8FB-4157-8134-D010E8BB2E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055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D0E3A7-37AC-40BE-B451-392F489A3392}" type="datetime1">
              <a:rPr lang="en-US" altLang="en-US"/>
              <a:pPr/>
              <a:t>3/29/2015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A2C5F-0A23-4261-BC3E-46B9EC93F1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33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584F47-533D-4BD6-9651-3C5E9366F768}" type="datetime1">
              <a:rPr lang="en-US" altLang="en-US"/>
              <a:pPr/>
              <a:t>3/29/2015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1182E-4CD3-4B75-916D-4319979695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322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3A35E8-56EB-4AF2-80BE-907483A60CF8}" type="datetime1">
              <a:rPr lang="en-US" altLang="en-US"/>
              <a:pPr/>
              <a:t>3/29/2015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6D25B-3FE3-49BB-A9D2-A067B69636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490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3B3A57-7516-42EA-A516-56048B525124}" type="datetime1">
              <a:rPr lang="en-US" altLang="en-US"/>
              <a:pPr/>
              <a:t>3/29/2015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2B659-4710-4AE7-A798-61C63B5D27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10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9D331E-3E62-485E-BF6C-76BE42ED4D7F}" type="datetime1">
              <a:rPr lang="en-US" altLang="en-US"/>
              <a:pPr/>
              <a:t>3/29/2015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BF661-F2F5-42B6-B036-EB076484FA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550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7D7D0D-8CD2-42E4-8FAC-F72D89FE89AA}" type="datetime1">
              <a:rPr lang="en-US" altLang="en-US"/>
              <a:pPr/>
              <a:t>3/29/2015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39F46-1A93-4CE8-B886-BB76384342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240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9433DE-AD69-4585-9F34-283121BA2D33}" type="datetime1">
              <a:rPr lang="en-US" altLang="en-US"/>
              <a:pPr/>
              <a:t>3/29/2015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72E05-C417-4299-934B-CD5C531137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476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8DB67C-B083-4F22-843C-D607A2A4A38E}" type="datetime1">
              <a:rPr lang="en-US" altLang="en-US"/>
              <a:pPr/>
              <a:t>3/29/2015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EDD48-202B-49B4-823D-5C2AABDA60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04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3925" y="7680325"/>
            <a:ext cx="39503350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>
            <a:lvl1pPr>
              <a:defRPr sz="5800">
                <a:solidFill>
                  <a:srgbClr val="898989"/>
                </a:solidFill>
              </a:defRPr>
            </a:lvl1pPr>
          </a:lstStyle>
          <a:p>
            <a:fld id="{E2C510D0-FB48-4941-9D5B-E44B7D624F91}" type="datetime1">
              <a:rPr lang="en-US" altLang="en-US"/>
              <a:pPr/>
              <a:t>3/29/2015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>
            <a:lvl1pPr algn="ctr">
              <a:defRPr sz="5800">
                <a:solidFill>
                  <a:srgbClr val="898989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>
            <a:lvl1pPr algn="r">
              <a:defRPr sz="5800">
                <a:solidFill>
                  <a:srgbClr val="898989"/>
                </a:solidFill>
              </a:defRPr>
            </a:lvl1pPr>
          </a:lstStyle>
          <a:p>
            <a:fld id="{0312CBB3-C882-4130-991D-2BE56916CC3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3925" rtl="0" eaLnBrk="1" fontAlgn="base" hangingPunct="1">
        <a:spcBef>
          <a:spcPct val="0"/>
        </a:spcBef>
        <a:spcAft>
          <a:spcPct val="0"/>
        </a:spcAft>
        <a:defRPr sz="211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219392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219392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219392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219392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219392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219392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219392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2193925" rtl="0" eaLnBrk="1" fontAlgn="base" hangingPunct="1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1644650" indent="-1644650" algn="l" defTabSz="219392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4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3565525" indent="-1371600" algn="l" defTabSz="219392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5486400" indent="-1096963" algn="l" defTabSz="219392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5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7680325" indent="-1096963" algn="l" defTabSz="219392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9874250" indent="-1096963" algn="l" defTabSz="219392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6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5" Type="http://schemas.openxmlformats.org/officeDocument/2006/relationships/image" Target="../media/image13.pn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9400" y="5914172"/>
            <a:ext cx="6282558" cy="138216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43891200" cy="41163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1143000" y="2286000"/>
            <a:ext cx="41605200" cy="136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43" tIns="45614" rIns="91243" bIns="4561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3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Jeremy Anderson, Patrick </a:t>
            </a:r>
            <a:r>
              <a:rPr lang="en-US" altLang="en-US" sz="5300" b="1" dirty="0" err="1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Carley</a:t>
            </a:r>
            <a:r>
              <a:rPr lang="en-US" altLang="en-US" sz="53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, Dina Ditmar</a:t>
            </a:r>
            <a:r>
              <a:rPr lang="en-US" altLang="en-US" sz="4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/>
            </a:r>
            <a:br>
              <a:rPr lang="en-US" altLang="en-US" sz="48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altLang="en-US" sz="3000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A collaboration between the Departments of Academic Computing (IT), Nursing, and </a:t>
            </a:r>
            <a:r>
              <a:rPr lang="en-US" altLang="en-US" sz="3000" b="1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Physical Therapy</a:t>
            </a:r>
            <a:endParaRPr lang="en-US" altLang="en-US" sz="30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70" name="Straight Connector 69"/>
          <p:cNvCxnSpPr>
            <a:cxnSpLocks noChangeShapeType="1"/>
          </p:cNvCxnSpPr>
          <p:nvPr/>
        </p:nvCxnSpPr>
        <p:spPr bwMode="auto">
          <a:xfrm>
            <a:off x="0" y="4114800"/>
            <a:ext cx="43891200" cy="1588"/>
          </a:xfrm>
          <a:prstGeom prst="line">
            <a:avLst/>
          </a:prstGeom>
          <a:noFill/>
          <a:ln w="187325">
            <a:solidFill>
              <a:srgbClr val="FFD2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88" name="TextBox 91"/>
          <p:cNvSpPr txBox="1">
            <a:spLocks noChangeArrowheads="1"/>
          </p:cNvSpPr>
          <p:nvPr/>
        </p:nvSpPr>
        <p:spPr bwMode="auto">
          <a:xfrm>
            <a:off x="1143000" y="685800"/>
            <a:ext cx="416052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Considerations for Implementing a </a:t>
            </a:r>
            <a:r>
              <a:rPr lang="en-US" altLang="en-US" sz="10000" dirty="0" err="1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Telehealth</a:t>
            </a:r>
            <a:r>
              <a:rPr lang="en-US" altLang="en-US" sz="10000" dirty="0" smtClean="0">
                <a:solidFill>
                  <a:schemeClr val="bg1"/>
                </a:solidFill>
                <a:latin typeface="Franklin Gothic Demi" panose="020B0703020102020204" pitchFamily="34" charset="0"/>
              </a:rPr>
              <a:t> System</a:t>
            </a:r>
            <a:endParaRPr lang="en-US" altLang="en-US" sz="100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16390" name="Rectangle 34"/>
          <p:cNvSpPr>
            <a:spLocks noChangeArrowheads="1"/>
          </p:cNvSpPr>
          <p:nvPr/>
        </p:nvSpPr>
        <p:spPr bwMode="auto">
          <a:xfrm>
            <a:off x="32918400" y="15694240"/>
            <a:ext cx="9829800" cy="106881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360000" bIns="360000"/>
          <a:lstStyle>
            <a:lvl1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400" b="1" dirty="0" smtClean="0">
                <a:solidFill>
                  <a:srgbClr val="C00000"/>
                </a:solidFill>
                <a:latin typeface="Franklin Gothic Demi" panose="020B0703020102020204" pitchFamily="34" charset="0"/>
              </a:rPr>
              <a:t>Non-technical Considerations</a:t>
            </a:r>
            <a:endParaRPr lang="en-GB" altLang="en-US" sz="4400" b="1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b="1" dirty="0" smtClean="0"/>
              <a:t>Room size</a:t>
            </a:r>
          </a:p>
          <a:p>
            <a:pPr eaLnBrk="1" hangingPunct="1"/>
            <a:r>
              <a:rPr lang="en-US" altLang="en-US" sz="2800" dirty="0" smtClean="0"/>
              <a:t>If simulating a clinic or field practice, a space of roughly 10x15 feet is needed.  The patient may need room either to ambulate or to recline in a bed.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b="1" dirty="0" smtClean="0"/>
              <a:t>Room design</a:t>
            </a:r>
          </a:p>
          <a:p>
            <a:pPr eaLnBrk="1" hangingPunct="1"/>
            <a:r>
              <a:rPr lang="en-US" altLang="en-US" sz="2800" dirty="0" smtClean="0"/>
              <a:t>Walls of light blue or gray will achieve </a:t>
            </a:r>
            <a:r>
              <a:rPr lang="en-US" altLang="en-US" sz="2800" dirty="0"/>
              <a:t>the best white balancing </a:t>
            </a:r>
            <a:r>
              <a:rPr lang="en-US" altLang="en-US" sz="2800" dirty="0" smtClean="0"/>
              <a:t>for video feeds.  If designing a teaching environment, rugs and ceiling baffles will improve audio.</a:t>
            </a:r>
          </a:p>
          <a:p>
            <a:pPr eaLnBrk="1" hangingPunct="1"/>
            <a:endParaRPr lang="en-US" altLang="en-US" sz="2800" b="1" dirty="0"/>
          </a:p>
          <a:p>
            <a:pPr eaLnBrk="1" hangingPunct="1"/>
            <a:r>
              <a:rPr lang="en-US" altLang="en-US" sz="2800" b="1" dirty="0" smtClean="0"/>
              <a:t>Lighting</a:t>
            </a:r>
          </a:p>
          <a:p>
            <a:pPr eaLnBrk="1" hangingPunct="1"/>
            <a:r>
              <a:rPr lang="en-US" altLang="en-US" sz="2800" dirty="0" smtClean="0"/>
              <a:t>Diffused overhead lighting is recommended on both ends of the teleconference.  Many peripheral devices include their own focused lighting, as necessary.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b="1" dirty="0" smtClean="0"/>
              <a:t>Telephone</a:t>
            </a:r>
            <a:endParaRPr lang="en-US" altLang="en-US" sz="2800" b="1" dirty="0"/>
          </a:p>
          <a:p>
            <a:pPr eaLnBrk="1" hangingPunct="1"/>
            <a:r>
              <a:rPr lang="en-US" altLang="en-US" sz="2800" dirty="0" smtClean="0"/>
              <a:t>Having telephone service at both endpoints is helpful for assisting patients in connecting to the telecommunication system.  If internet service is interrupted, phones will also provide a backup for completing a consultation.  </a:t>
            </a:r>
            <a:endParaRPr lang="en-US" altLang="en-US" sz="2800" dirty="0"/>
          </a:p>
          <a:p>
            <a:pPr eaLnBrk="1" hangingPunct="1"/>
            <a:endParaRPr lang="en-US" altLang="en-US" sz="2800" dirty="0"/>
          </a:p>
        </p:txBody>
      </p:sp>
      <p:sp>
        <p:nvSpPr>
          <p:cNvPr id="16391" name="Rectangle 33"/>
          <p:cNvSpPr>
            <a:spLocks noChangeArrowheads="1"/>
          </p:cNvSpPr>
          <p:nvPr/>
        </p:nvSpPr>
        <p:spPr bwMode="auto">
          <a:xfrm>
            <a:off x="1143000" y="19172903"/>
            <a:ext cx="9829800" cy="1181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360000" bIns="360000"/>
          <a:lstStyle>
            <a:lvl1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400" b="1" dirty="0" smtClean="0">
                <a:solidFill>
                  <a:srgbClr val="C00000"/>
                </a:solidFill>
                <a:latin typeface="Franklin Gothic Demi" panose="020B0703020102020204" pitchFamily="34" charset="0"/>
              </a:rPr>
              <a:t>Technology Layers</a:t>
            </a:r>
            <a:endParaRPr lang="en-GB" altLang="en-US" sz="4400" b="1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  <a:p>
            <a:pPr eaLnBrk="1" hangingPunct="1"/>
            <a:r>
              <a:rPr lang="en-US" altLang="en-US" sz="2800" dirty="0"/>
              <a:t> </a:t>
            </a:r>
          </a:p>
          <a:p>
            <a:pPr eaLnBrk="1" hangingPunct="1"/>
            <a:r>
              <a:rPr lang="en-US" altLang="en-US" sz="2800" dirty="0" smtClean="0"/>
              <a:t>A number of technology layers are required at both the patient and clinician sites to achieve an integrate tele- medicine system.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b="1" dirty="0" smtClean="0"/>
              <a:t>Hardware</a:t>
            </a:r>
          </a:p>
          <a:p>
            <a:pPr eaLnBrk="1" hangingPunct="1"/>
            <a:r>
              <a:rPr lang="en-US" altLang="en-US" sz="2800" dirty="0" smtClean="0"/>
              <a:t>Both sites will need, at the minimum, a computer and devices to capture and play audio and video. Source quality is vital to a successful consult, so high definition devices are recommended.  Additional peripheral USB tools are available to interface with </a:t>
            </a:r>
            <a:r>
              <a:rPr lang="en-US" altLang="en-US" sz="2800" dirty="0" err="1" smtClean="0"/>
              <a:t>telehealth</a:t>
            </a:r>
            <a:r>
              <a:rPr lang="en-US" altLang="en-US" sz="2800" dirty="0" smtClean="0"/>
              <a:t> systems.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b="1" dirty="0" smtClean="0"/>
              <a:t>Telecommunication software</a:t>
            </a:r>
          </a:p>
          <a:p>
            <a:pPr eaLnBrk="1" hangingPunct="1"/>
            <a:r>
              <a:rPr lang="en-US" altLang="en-US" sz="2800" dirty="0" smtClean="0"/>
              <a:t>Many vendors have begun to develop live meeting platforms specifically for telemedicine applications.  A key feature of these systems is being able to share a number of device inputs and content while optimizing bandwidth.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b="1" dirty="0" smtClean="0"/>
              <a:t>Network</a:t>
            </a:r>
          </a:p>
          <a:p>
            <a:pPr eaLnBrk="1" hangingPunct="1"/>
            <a:r>
              <a:rPr lang="en-US" altLang="en-US" sz="2800" dirty="0" smtClean="0"/>
              <a:t>Use a wired high-speed internet connection at both sites, when possible.  Upload and download bandwidth needs will depend upon the chosen software platform, but should be 1.5Mbps U/D at </a:t>
            </a:r>
            <a:r>
              <a:rPr lang="en-US" altLang="en-US" sz="2800" dirty="0"/>
              <a:t>a</a:t>
            </a:r>
            <a:r>
              <a:rPr lang="en-US" altLang="en-US" sz="2800" dirty="0" smtClean="0"/>
              <a:t> minimum.  Bandwidth will need to be higher if content is to be shared or additional audio and video peripheral devices are added.</a:t>
            </a:r>
          </a:p>
          <a:p>
            <a:pPr eaLnBrk="1" hangingPunct="1"/>
            <a:endParaRPr lang="en-US" altLang="en-US" sz="2800" dirty="0"/>
          </a:p>
        </p:txBody>
      </p:sp>
      <p:sp>
        <p:nvSpPr>
          <p:cNvPr id="16392" name="Rectangle 49"/>
          <p:cNvSpPr>
            <a:spLocks noChangeArrowheads="1"/>
          </p:cNvSpPr>
          <p:nvPr/>
        </p:nvSpPr>
        <p:spPr bwMode="auto">
          <a:xfrm>
            <a:off x="1143000" y="4724400"/>
            <a:ext cx="9829800" cy="13792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360000" bIns="360000"/>
          <a:lstStyle>
            <a:lvl1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400" b="1" dirty="0" err="1" smtClean="0">
                <a:solidFill>
                  <a:srgbClr val="C00000"/>
                </a:solidFill>
                <a:latin typeface="Franklin Gothic Demi" panose="020B0703020102020204" pitchFamily="34" charset="0"/>
              </a:rPr>
              <a:t>Telehealth</a:t>
            </a:r>
            <a:r>
              <a:rPr lang="en-GB" altLang="en-US" sz="4400" b="1" dirty="0" smtClean="0">
                <a:solidFill>
                  <a:srgbClr val="C00000"/>
                </a:solidFill>
                <a:latin typeface="Franklin Gothic Demi" panose="020B0703020102020204" pitchFamily="34" charset="0"/>
              </a:rPr>
              <a:t>: Remote Medical Practice</a:t>
            </a:r>
            <a:endParaRPr lang="en-GB" altLang="en-US" sz="4400" b="1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  <a:p>
            <a:pPr eaLnBrk="1" hangingPunct="1"/>
            <a:r>
              <a:rPr lang="en-US" altLang="en-US" sz="2800" b="1" dirty="0"/>
              <a:t> </a:t>
            </a:r>
            <a:endParaRPr lang="en-US" altLang="en-US" sz="2800" dirty="0"/>
          </a:p>
          <a:p>
            <a:pPr eaLnBrk="1" hangingPunct="1"/>
            <a:r>
              <a:rPr lang="en-US" altLang="en-US" sz="2800" dirty="0" err="1" smtClean="0">
                <a:latin typeface="+mn-lt"/>
              </a:rPr>
              <a:t>Telehealth</a:t>
            </a:r>
            <a:r>
              <a:rPr lang="en-US" altLang="en-US" sz="2800" dirty="0" smtClean="0">
                <a:latin typeface="+mn-lt"/>
              </a:rPr>
              <a:t>, or telemedicine, is the remote diagnosis and treatment of patients through the use of information and telecommunications technology.  There are a number of models for delivering health services in this fashion. </a:t>
            </a:r>
            <a:endParaRPr lang="en-US" altLang="en-US" sz="2800" dirty="0">
              <a:latin typeface="+mn-lt"/>
            </a:endParaRPr>
          </a:p>
          <a:p>
            <a:pPr eaLnBrk="1" hangingPunct="1"/>
            <a:r>
              <a:rPr lang="en-US" altLang="en-US" sz="2800" dirty="0">
                <a:latin typeface="+mn-lt"/>
              </a:rPr>
              <a:t> </a:t>
            </a:r>
          </a:p>
          <a:p>
            <a:pPr eaLnBrk="1" hangingPunct="1"/>
            <a:r>
              <a:rPr lang="en-US" altLang="en-US" sz="2800" b="1" dirty="0" smtClean="0">
                <a:latin typeface="+mn-lt"/>
              </a:rPr>
              <a:t>Field medicine</a:t>
            </a:r>
            <a:endParaRPr lang="en-US" altLang="en-US" sz="2800" dirty="0" smtClean="0">
              <a:latin typeface="+mn-lt"/>
            </a:endParaRPr>
          </a:p>
          <a:p>
            <a:pPr eaLnBrk="1" hangingPunct="1"/>
            <a:r>
              <a:rPr lang="en-US" altLang="en-US" sz="2800" dirty="0" smtClean="0">
                <a:latin typeface="+mn-lt"/>
              </a:rPr>
              <a:t>A health technician visits a field </a:t>
            </a:r>
          </a:p>
          <a:p>
            <a:pPr eaLnBrk="1" hangingPunct="1"/>
            <a:r>
              <a:rPr lang="en-US" altLang="en-US" sz="2800" dirty="0" smtClean="0">
                <a:latin typeface="+mn-lt"/>
              </a:rPr>
              <a:t>location, such as a disaster zone, </a:t>
            </a:r>
          </a:p>
          <a:p>
            <a:pPr eaLnBrk="1" hangingPunct="1"/>
            <a:r>
              <a:rPr lang="en-US" altLang="en-US" sz="2800" dirty="0" smtClean="0">
                <a:latin typeface="+mn-lt"/>
              </a:rPr>
              <a:t>a battlefield, or remote/rural area </a:t>
            </a:r>
          </a:p>
          <a:p>
            <a:pPr eaLnBrk="1" hangingPunct="1"/>
            <a:r>
              <a:rPr lang="en-US" altLang="en-US" sz="2800" dirty="0" smtClean="0">
                <a:latin typeface="+mn-lt"/>
              </a:rPr>
              <a:t>where clinicians do not typically </a:t>
            </a:r>
          </a:p>
          <a:p>
            <a:pPr eaLnBrk="1" hangingPunct="1"/>
            <a:r>
              <a:rPr lang="en-US" altLang="en-US" sz="2800" dirty="0" smtClean="0">
                <a:latin typeface="+mn-lt"/>
              </a:rPr>
              <a:t>travel.</a:t>
            </a:r>
          </a:p>
          <a:p>
            <a:pPr eaLnBrk="1" hangingPunct="1"/>
            <a:endParaRPr lang="en-US" altLang="en-US" sz="2500" dirty="0">
              <a:latin typeface="+mn-lt"/>
            </a:endParaRPr>
          </a:p>
          <a:p>
            <a:pPr eaLnBrk="1" hangingPunct="1"/>
            <a:r>
              <a:rPr lang="en-US" altLang="en-US" sz="2000" dirty="0">
                <a:latin typeface="+mn-lt"/>
              </a:rPr>
              <a:t> </a:t>
            </a:r>
            <a:endParaRPr lang="en-US" altLang="en-US" sz="2000" dirty="0" smtClean="0">
              <a:latin typeface="+mn-lt"/>
            </a:endParaRPr>
          </a:p>
          <a:p>
            <a:pPr eaLnBrk="1" hangingPunct="1"/>
            <a:r>
              <a:rPr lang="en-US" altLang="en-US" sz="2800" b="1" dirty="0" smtClean="0"/>
              <a:t>Homebound medicine</a:t>
            </a:r>
            <a:endParaRPr lang="en-US" altLang="en-US" sz="2800" dirty="0"/>
          </a:p>
          <a:p>
            <a:pPr eaLnBrk="1" hangingPunct="1"/>
            <a:r>
              <a:rPr lang="en-US" altLang="en-US" sz="2800" dirty="0" smtClean="0"/>
              <a:t>A homebound patient connects </a:t>
            </a:r>
          </a:p>
          <a:p>
            <a:pPr eaLnBrk="1" hangingPunct="1"/>
            <a:r>
              <a:rPr lang="en-US" altLang="en-US" sz="2800" dirty="0" smtClean="0"/>
              <a:t>to a clinician who is unable to </a:t>
            </a:r>
          </a:p>
          <a:p>
            <a:pPr eaLnBrk="1" hangingPunct="1"/>
            <a:r>
              <a:rPr lang="en-US" altLang="en-US" sz="2800" dirty="0" smtClean="0"/>
              <a:t>make house calls.  The patient </a:t>
            </a:r>
          </a:p>
          <a:p>
            <a:pPr eaLnBrk="1" hangingPunct="1"/>
            <a:r>
              <a:rPr lang="en-US" altLang="en-US" sz="2800" dirty="0" smtClean="0"/>
              <a:t>will need proper training on all </a:t>
            </a:r>
          </a:p>
          <a:p>
            <a:pPr eaLnBrk="1" hangingPunct="1"/>
            <a:r>
              <a:rPr lang="en-US" altLang="en-US" sz="2800" dirty="0" smtClean="0"/>
              <a:t>technical layers of the system.</a:t>
            </a:r>
          </a:p>
          <a:p>
            <a:pPr eaLnBrk="1" hangingPunct="1"/>
            <a:endParaRPr lang="en-US" altLang="en-US" sz="2200" b="1" dirty="0" smtClean="0"/>
          </a:p>
          <a:p>
            <a:pPr eaLnBrk="1" hangingPunct="1"/>
            <a:endParaRPr lang="en-US" altLang="en-US" sz="2500" b="1" dirty="0"/>
          </a:p>
          <a:p>
            <a:pPr eaLnBrk="1" hangingPunct="1"/>
            <a:r>
              <a:rPr lang="en-US" altLang="en-US" sz="2800" b="1" dirty="0" smtClean="0"/>
              <a:t>Clinic medicine</a:t>
            </a:r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A patient travels to a clinic with </a:t>
            </a:r>
          </a:p>
          <a:p>
            <a:pPr eaLnBrk="1" hangingPunct="1"/>
            <a:r>
              <a:rPr lang="en-US" altLang="en-US" sz="2800" dirty="0" smtClean="0"/>
              <a:t>technicians and a </a:t>
            </a:r>
            <a:r>
              <a:rPr lang="en-US" altLang="en-US" sz="2800" dirty="0" err="1" smtClean="0"/>
              <a:t>telemedecine</a:t>
            </a:r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system.  During the consultation, </a:t>
            </a:r>
          </a:p>
          <a:p>
            <a:pPr eaLnBrk="1" hangingPunct="1"/>
            <a:r>
              <a:rPr lang="en-US" altLang="en-US" sz="2800" dirty="0" smtClean="0"/>
              <a:t>the clinician and technician </a:t>
            </a:r>
            <a:r>
              <a:rPr lang="en-US" altLang="en-US" sz="2800" dirty="0" err="1" smtClean="0"/>
              <a:t>collab</a:t>
            </a:r>
            <a:r>
              <a:rPr lang="en-US" altLang="en-US" sz="2800" dirty="0" smtClean="0"/>
              <a:t>-</a:t>
            </a:r>
          </a:p>
          <a:p>
            <a:pPr eaLnBrk="1" hangingPunct="1"/>
            <a:r>
              <a:rPr lang="en-US" altLang="en-US" sz="2800" dirty="0" smtClean="0"/>
              <a:t>orate to deliver health services to </a:t>
            </a:r>
          </a:p>
          <a:p>
            <a:pPr eaLnBrk="1" hangingPunct="1"/>
            <a:r>
              <a:rPr lang="en-US" altLang="en-US" sz="2800" dirty="0" smtClean="0"/>
              <a:t>the patient.  </a:t>
            </a:r>
          </a:p>
          <a:p>
            <a:pPr eaLnBrk="1" hangingPunct="1"/>
            <a:endParaRPr lang="en-US" altLang="en-US" sz="2800" dirty="0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11734800" y="4724400"/>
            <a:ext cx="9829800" cy="1143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0" tIns="360000" rIns="360000" bIns="360000"/>
          <a:lstStyle>
            <a:lvl1pPr marL="381000" indent="-381000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400" b="1" dirty="0" smtClean="0">
                <a:solidFill>
                  <a:srgbClr val="C00000"/>
                </a:solidFill>
                <a:latin typeface="Franklin Gothic Demi" panose="020B0703020102020204" pitchFamily="34" charset="0"/>
              </a:rPr>
              <a:t>Video Hardware</a:t>
            </a:r>
            <a:endParaRPr lang="en-GB" altLang="en-US" sz="4400" b="1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  <a:p>
            <a:pPr eaLnBrk="1" hangingPunct="1"/>
            <a:endParaRPr lang="en-US" altLang="en-US" sz="2800" dirty="0" smtClean="0"/>
          </a:p>
          <a:p>
            <a:pPr marL="0" indent="0" eaLnBrk="1" hangingPunct="1"/>
            <a:r>
              <a:rPr lang="en-US" altLang="en-US" sz="2800" dirty="0" smtClean="0"/>
              <a:t>High definition video sources on both sides of a </a:t>
            </a:r>
          </a:p>
          <a:p>
            <a:pPr marL="0" indent="0" eaLnBrk="1" hangingPunct="1"/>
            <a:r>
              <a:rPr lang="en-US" altLang="en-US" sz="2800" dirty="0" smtClean="0"/>
              <a:t>consultation is a vital component of </a:t>
            </a:r>
            <a:r>
              <a:rPr lang="en-US" altLang="en-US" sz="2800" dirty="0" err="1" smtClean="0"/>
              <a:t>telehealth</a:t>
            </a:r>
            <a:r>
              <a:rPr lang="en-US" altLang="en-US" sz="2800" dirty="0" smtClean="0"/>
              <a:t>. </a:t>
            </a:r>
          </a:p>
          <a:p>
            <a:pPr marL="0" indent="0" eaLnBrk="1" hangingPunct="1"/>
            <a:endParaRPr lang="en-US" altLang="en-US" sz="2800" dirty="0"/>
          </a:p>
          <a:p>
            <a:pPr marL="0" indent="0" eaLnBrk="1" hangingPunct="1"/>
            <a:r>
              <a:rPr lang="en-US" altLang="en-US" sz="2800" b="1" dirty="0" smtClean="0"/>
              <a:t>Patient system</a:t>
            </a:r>
            <a:endParaRPr lang="en-US" altLang="en-US" sz="2800" dirty="0" smtClean="0"/>
          </a:p>
          <a:p>
            <a:pPr marL="0" indent="0" eaLnBrk="1" hangingPunct="1"/>
            <a:r>
              <a:rPr lang="en-US" altLang="en-US" sz="2800" dirty="0" smtClean="0"/>
              <a:t>The primary camera should be wide angle</a:t>
            </a:r>
          </a:p>
          <a:p>
            <a:pPr marL="0" indent="0" eaLnBrk="1" hangingPunct="1"/>
            <a:r>
              <a:rPr lang="en-US" altLang="en-US" sz="2800" dirty="0" smtClean="0"/>
              <a:t>to capture the full room.  A camera with IP </a:t>
            </a:r>
          </a:p>
          <a:p>
            <a:pPr marL="0" indent="0" eaLnBrk="1" hangingPunct="1"/>
            <a:r>
              <a:rPr lang="en-US" altLang="en-US" sz="2800" dirty="0" smtClean="0"/>
              <a:t>controlled </a:t>
            </a:r>
            <a:r>
              <a:rPr lang="en-US" altLang="en-US" sz="2800" dirty="0" err="1" smtClean="0"/>
              <a:t>PTZ</a:t>
            </a:r>
            <a:r>
              <a:rPr lang="en-US" altLang="en-US" sz="2800" dirty="0" smtClean="0"/>
              <a:t> functions is preferable, but </a:t>
            </a:r>
          </a:p>
          <a:p>
            <a:pPr marL="0" indent="0" eaLnBrk="1" hangingPunct="1"/>
            <a:r>
              <a:rPr lang="en-US" altLang="en-US" sz="2800" dirty="0" smtClean="0"/>
              <a:t>a high definition webcam may suffice.</a:t>
            </a:r>
          </a:p>
          <a:p>
            <a:pPr marL="0" indent="0" eaLnBrk="1" hangingPunct="1"/>
            <a:endParaRPr lang="en-US" altLang="en-US" sz="2800" dirty="0"/>
          </a:p>
          <a:p>
            <a:pPr marL="0" indent="0" eaLnBrk="1" hangingPunct="1"/>
            <a:r>
              <a:rPr lang="en-US" altLang="en-US" sz="2800" dirty="0" smtClean="0"/>
              <a:t>Additional USB cameras – ENT otoscope, </a:t>
            </a:r>
          </a:p>
          <a:p>
            <a:pPr marL="0" indent="0" eaLnBrk="1" hangingPunct="1"/>
            <a:r>
              <a:rPr lang="en-US" altLang="en-US" sz="2800" dirty="0" err="1" smtClean="0"/>
              <a:t>dermascope</a:t>
            </a:r>
            <a:r>
              <a:rPr lang="en-US" altLang="en-US" sz="2800" dirty="0" smtClean="0"/>
              <a:t>, etc. – can be added to fit</a:t>
            </a:r>
          </a:p>
          <a:p>
            <a:pPr marL="0" indent="0" eaLnBrk="1" hangingPunct="1"/>
            <a:r>
              <a:rPr lang="en-US" altLang="en-US" sz="2800" dirty="0"/>
              <a:t>t</a:t>
            </a:r>
            <a:r>
              <a:rPr lang="en-US" altLang="en-US" sz="2800" dirty="0" smtClean="0"/>
              <a:t>he needs of the academic program.</a:t>
            </a:r>
          </a:p>
          <a:p>
            <a:pPr marL="0" indent="0" eaLnBrk="1" hangingPunct="1"/>
            <a:endParaRPr lang="en-US" altLang="en-US" sz="2800" dirty="0"/>
          </a:p>
          <a:p>
            <a:pPr marL="0" indent="0" eaLnBrk="1" hangingPunct="1"/>
            <a:r>
              <a:rPr lang="en-US" altLang="en-US" sz="2800" b="1" dirty="0" smtClean="0"/>
              <a:t>Clinician system</a:t>
            </a:r>
            <a:r>
              <a:rPr lang="en-US" altLang="en-US" sz="2800" dirty="0" smtClean="0"/>
              <a:t> </a:t>
            </a:r>
          </a:p>
          <a:p>
            <a:pPr marL="0" indent="0" eaLnBrk="1" hangingPunct="1"/>
            <a:r>
              <a:rPr lang="en-US" altLang="en-US" sz="2800" dirty="0" smtClean="0"/>
              <a:t>An HD web camera set to a wide angle </a:t>
            </a:r>
          </a:p>
          <a:p>
            <a:pPr marL="0" indent="0" eaLnBrk="1" hangingPunct="1"/>
            <a:r>
              <a:rPr lang="en-US" altLang="en-US" sz="2800" dirty="0" smtClean="0"/>
              <a:t>can be used as long as the patient can</a:t>
            </a:r>
          </a:p>
          <a:p>
            <a:pPr marL="0" indent="0" eaLnBrk="1" hangingPunct="1"/>
            <a:r>
              <a:rPr lang="en-US" altLang="en-US" sz="2800" dirty="0" smtClean="0"/>
              <a:t>see any training delivered by the clinician.</a:t>
            </a:r>
          </a:p>
          <a:p>
            <a:pPr marL="0" indent="0" eaLnBrk="1" hangingPunct="1"/>
            <a:endParaRPr lang="en-US" altLang="en-US" sz="2800" dirty="0"/>
          </a:p>
        </p:txBody>
      </p:sp>
      <p:sp>
        <p:nvSpPr>
          <p:cNvPr id="16394" name="Rectangle 51"/>
          <p:cNvSpPr>
            <a:spLocks noChangeArrowheads="1"/>
          </p:cNvSpPr>
          <p:nvPr/>
        </p:nvSpPr>
        <p:spPr bwMode="auto">
          <a:xfrm>
            <a:off x="22326600" y="4725988"/>
            <a:ext cx="9829800" cy="9570954"/>
          </a:xfrm>
          <a:prstGeom prst="rect">
            <a:avLst/>
          </a:prstGeom>
          <a:noFill/>
          <a:ln>
            <a:noFill/>
          </a:ln>
        </p:spPr>
        <p:txBody>
          <a:bodyPr lIns="360000" tIns="360000" rIns="360000" bIns="360000"/>
          <a:lstStyle>
            <a:lvl1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400" b="1" dirty="0" smtClean="0">
                <a:solidFill>
                  <a:srgbClr val="C00000"/>
                </a:solidFill>
                <a:latin typeface="Franklin Gothic Demi" panose="020B0703020102020204" pitchFamily="34" charset="0"/>
              </a:rPr>
              <a:t>Audio &amp; Peripheral Hardware</a:t>
            </a:r>
            <a:endParaRPr lang="en-GB" altLang="en-US" sz="4400" b="1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  <a:p>
            <a:pPr eaLnBrk="1" hangingPunct="1"/>
            <a:endParaRPr lang="en-US" altLang="en-US" sz="2800" dirty="0"/>
          </a:p>
          <a:p>
            <a:pPr marL="0" indent="0" eaLnBrk="1" hangingPunct="1"/>
            <a:r>
              <a:rPr lang="en-US" altLang="en-US" sz="2800" b="1" dirty="0" smtClean="0"/>
              <a:t>Patient audio</a:t>
            </a:r>
          </a:p>
          <a:p>
            <a:pPr marL="0" indent="0" eaLnBrk="1" hangingPunct="1"/>
            <a:r>
              <a:rPr lang="en-US" altLang="en-US" sz="2800" dirty="0" smtClean="0"/>
              <a:t>The primary mode of capturing audio from the patient</a:t>
            </a:r>
          </a:p>
          <a:p>
            <a:pPr marL="0" indent="0" eaLnBrk="1" hangingPunct="1"/>
            <a:r>
              <a:rPr lang="en-US" altLang="en-US" sz="2800" dirty="0" smtClean="0"/>
              <a:t>location will be an omnidirectional USB microphone. It </a:t>
            </a:r>
          </a:p>
          <a:p>
            <a:pPr marL="0" indent="0" eaLnBrk="1" hangingPunct="1"/>
            <a:r>
              <a:rPr lang="en-US" altLang="en-US" sz="2800" dirty="0"/>
              <a:t> </a:t>
            </a:r>
            <a:r>
              <a:rPr lang="en-US" altLang="en-US" sz="2800" dirty="0" smtClean="0"/>
              <a:t>       should be positioned to capture the voice of the </a:t>
            </a:r>
          </a:p>
          <a:p>
            <a:pPr marL="0" indent="0" eaLnBrk="1" hangingPunct="1"/>
            <a:r>
              <a:rPr lang="en-US" altLang="en-US" sz="2800" dirty="0"/>
              <a:t> </a:t>
            </a:r>
            <a:r>
              <a:rPr lang="en-US" altLang="en-US" sz="2800" dirty="0" smtClean="0"/>
              <a:t>          consulting technician and the patient.</a:t>
            </a:r>
          </a:p>
          <a:p>
            <a:pPr marL="0" indent="0" eaLnBrk="1" hangingPunct="1"/>
            <a:endParaRPr lang="en-US" altLang="en-US" sz="2800" dirty="0" smtClean="0"/>
          </a:p>
          <a:p>
            <a:pPr marL="0" indent="0" eaLnBrk="1" hangingPunct="1"/>
            <a:r>
              <a:rPr lang="en-US" altLang="en-US" sz="2800" dirty="0"/>
              <a:t> </a:t>
            </a:r>
            <a:r>
              <a:rPr lang="en-US" altLang="en-US" sz="2800" dirty="0" smtClean="0"/>
              <a:t>          An additional audio source could include a USB</a:t>
            </a:r>
          </a:p>
          <a:p>
            <a:pPr marL="0" indent="0" eaLnBrk="1" hangingPunct="1"/>
            <a:r>
              <a:rPr lang="en-US" altLang="en-US" sz="2800" dirty="0"/>
              <a:t> </a:t>
            </a:r>
            <a:r>
              <a:rPr lang="en-US" altLang="en-US" sz="2800" dirty="0" smtClean="0"/>
              <a:t>          stethoscope.</a:t>
            </a:r>
          </a:p>
          <a:p>
            <a:pPr marL="0" indent="0" eaLnBrk="1" hangingPunct="1"/>
            <a:r>
              <a:rPr lang="en-US" altLang="en-US" sz="2800" dirty="0"/>
              <a:t> </a:t>
            </a:r>
            <a:r>
              <a:rPr lang="en-US" altLang="en-US" sz="2800" dirty="0" smtClean="0"/>
              <a:t>         </a:t>
            </a:r>
          </a:p>
          <a:p>
            <a:pPr marL="0" indent="0" eaLnBrk="1" hangingPunct="1"/>
            <a:r>
              <a:rPr lang="en-US" altLang="en-US" sz="2800" b="1" dirty="0" smtClean="0"/>
              <a:t>                Peripheral devices</a:t>
            </a:r>
          </a:p>
          <a:p>
            <a:pPr marL="0" indent="0" eaLnBrk="1" hangingPunct="1"/>
            <a:r>
              <a:rPr lang="en-US" altLang="en-US" sz="2800" b="1" dirty="0"/>
              <a:t> </a:t>
            </a:r>
            <a:r>
              <a:rPr lang="en-US" altLang="en-US" sz="2800" b="1" dirty="0" smtClean="0"/>
              <a:t>               </a:t>
            </a:r>
            <a:r>
              <a:rPr lang="en-US" altLang="en-US" sz="2800" dirty="0" smtClean="0"/>
              <a:t>A host of USB devices have been designed </a:t>
            </a:r>
          </a:p>
          <a:p>
            <a:pPr marL="0" indent="0" eaLnBrk="1" hangingPunct="1"/>
            <a:r>
              <a:rPr lang="en-US" altLang="en-US" sz="2800" dirty="0"/>
              <a:t> </a:t>
            </a:r>
            <a:r>
              <a:rPr lang="en-US" altLang="en-US" sz="2800" dirty="0" smtClean="0"/>
              <a:t>               to interface with </a:t>
            </a:r>
            <a:r>
              <a:rPr lang="en-US" altLang="en-US" sz="2800" dirty="0" err="1" smtClean="0"/>
              <a:t>telehealth</a:t>
            </a:r>
            <a:r>
              <a:rPr lang="en-US" altLang="en-US" sz="2800" dirty="0" smtClean="0"/>
              <a:t> systems, such as</a:t>
            </a:r>
          </a:p>
          <a:p>
            <a:pPr marL="0" indent="0" eaLnBrk="1" hangingPunct="1"/>
            <a:r>
              <a:rPr lang="en-US" altLang="en-US" sz="2800" dirty="0"/>
              <a:t> </a:t>
            </a:r>
            <a:r>
              <a:rPr lang="en-US" altLang="en-US" sz="2800" dirty="0" smtClean="0"/>
              <a:t>                    vital signs monitors, ultrasound wands, and</a:t>
            </a:r>
          </a:p>
          <a:p>
            <a:pPr marL="0" indent="0" eaLnBrk="1" hangingPunct="1"/>
            <a:r>
              <a:rPr lang="en-US" altLang="en-US" sz="2800" dirty="0" smtClean="0"/>
              <a:t>                     EKG machines.</a:t>
            </a:r>
          </a:p>
          <a:p>
            <a:pPr marL="0" indent="0" eaLnBrk="1" hangingPunct="1"/>
            <a:r>
              <a:rPr lang="en-US" altLang="en-US" sz="2800" dirty="0"/>
              <a:t> </a:t>
            </a:r>
            <a:r>
              <a:rPr lang="en-US" altLang="en-US" sz="2800" dirty="0" smtClean="0"/>
              <a:t>                     </a:t>
            </a:r>
          </a:p>
          <a:p>
            <a:pPr marL="0" indent="0" eaLnBrk="1" hangingPunct="1"/>
            <a:r>
              <a:rPr lang="en-US" altLang="en-US" sz="2800" b="1" dirty="0"/>
              <a:t> </a:t>
            </a:r>
            <a:r>
              <a:rPr lang="en-US" altLang="en-US" sz="2800" b="1" dirty="0" smtClean="0"/>
              <a:t>               Clinician audio</a:t>
            </a:r>
          </a:p>
          <a:p>
            <a:pPr marL="0" indent="0" eaLnBrk="1" hangingPunct="1"/>
            <a:r>
              <a:rPr lang="en-US" altLang="en-US" sz="2800" b="1" dirty="0"/>
              <a:t> </a:t>
            </a:r>
            <a:r>
              <a:rPr lang="en-US" altLang="en-US" sz="2800" b="1" dirty="0" smtClean="0"/>
              <a:t>               </a:t>
            </a:r>
            <a:r>
              <a:rPr lang="en-US" altLang="en-US" sz="2800" dirty="0" smtClean="0"/>
              <a:t>A web cam’s built in microphone or a table top</a:t>
            </a:r>
          </a:p>
          <a:p>
            <a:pPr marL="0" indent="0" eaLnBrk="1" hangingPunct="1"/>
            <a:r>
              <a:rPr lang="en-US" altLang="en-US" sz="2800" dirty="0" smtClean="0"/>
              <a:t>                microphone are sufficient for clinician audio.</a:t>
            </a:r>
          </a:p>
          <a:p>
            <a:pPr marL="0" indent="0" eaLnBrk="1" hangingPunct="1"/>
            <a:endParaRPr lang="en-US" altLang="en-US" sz="2800" b="1" dirty="0"/>
          </a:p>
        </p:txBody>
      </p:sp>
      <p:sp>
        <p:nvSpPr>
          <p:cNvPr id="16395" name="Rectangle 52"/>
          <p:cNvSpPr>
            <a:spLocks noChangeArrowheads="1"/>
          </p:cNvSpPr>
          <p:nvPr/>
        </p:nvSpPr>
        <p:spPr bwMode="auto">
          <a:xfrm>
            <a:off x="32918400" y="4724400"/>
            <a:ext cx="9829800" cy="103618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360000" bIns="360000"/>
          <a:lstStyle>
            <a:lvl1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400" b="1" dirty="0" smtClean="0">
                <a:solidFill>
                  <a:srgbClr val="C00000"/>
                </a:solidFill>
                <a:latin typeface="Franklin Gothic Demi" panose="020B0703020102020204" pitchFamily="34" charset="0"/>
              </a:rPr>
              <a:t>Educational Applications</a:t>
            </a:r>
          </a:p>
          <a:p>
            <a:pPr eaLnBrk="1" hangingPunct="1"/>
            <a:r>
              <a:rPr lang="en-US" altLang="en-US" sz="2800" b="1" dirty="0" smtClean="0"/>
              <a:t> </a:t>
            </a:r>
            <a:endParaRPr lang="en-US" altLang="en-US" sz="2800" dirty="0" smtClean="0"/>
          </a:p>
          <a:p>
            <a:pPr eaLnBrk="1" hangingPunct="1"/>
            <a:r>
              <a:rPr lang="en-US" altLang="en-US" sz="2800" b="1" dirty="0" err="1" smtClean="0"/>
              <a:t>Interprofessional</a:t>
            </a:r>
            <a:r>
              <a:rPr lang="en-US" altLang="en-US" sz="2800" b="1" dirty="0" smtClean="0"/>
              <a:t> education (IPE)</a:t>
            </a:r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In the clinic model and some instances of homebound care, a variety of different health professionals may offer services.  A nursing student may provide the local care and patient support, for example, while a remote physical therapy or occupational therapy student could direct the course of treatment.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b="1" dirty="0" smtClean="0"/>
              <a:t>Service trips &amp; alternative spring break</a:t>
            </a:r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Implementing a </a:t>
            </a:r>
            <a:r>
              <a:rPr lang="en-US" altLang="en-US" sz="2800" dirty="0" err="1" smtClean="0"/>
              <a:t>telehealth</a:t>
            </a:r>
            <a:r>
              <a:rPr lang="en-US" altLang="en-US" sz="2800" dirty="0" smtClean="0"/>
              <a:t> system would allow students to travel abroad to perform health services in remote or underserved areas.  They would retain access to expert faculty or clinicians who remain on campus.</a:t>
            </a: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b="1" dirty="0" smtClean="0"/>
              <a:t>Clinical check-ins</a:t>
            </a:r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Health sciences programs require students to complete clinical hours, typically at sites away from the main campus.  Telemedicine would enable clinical coordinators to observe students working alongside preceptors.    </a:t>
            </a:r>
          </a:p>
          <a:p>
            <a:pPr eaLnBrk="1" hangingPunct="1"/>
            <a:r>
              <a:rPr lang="en-US" altLang="en-US" sz="2800" dirty="0" smtClean="0"/>
              <a:t> </a:t>
            </a:r>
          </a:p>
          <a:p>
            <a:pPr eaLnBrk="1" hangingPunct="1"/>
            <a:endParaRPr lang="en-US" altLang="en-US" sz="2800" b="1" dirty="0"/>
          </a:p>
        </p:txBody>
      </p:sp>
      <p:sp>
        <p:nvSpPr>
          <p:cNvPr id="16408" name="Rectangle 35"/>
          <p:cNvSpPr>
            <a:spLocks noChangeArrowheads="1"/>
          </p:cNvSpPr>
          <p:nvPr/>
        </p:nvSpPr>
        <p:spPr bwMode="auto">
          <a:xfrm>
            <a:off x="32918400" y="28803600"/>
            <a:ext cx="9829800" cy="2971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360000" bIns="360000"/>
          <a:lstStyle>
            <a:lvl1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8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200" y="27173902"/>
            <a:ext cx="9525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329"/>
          <a:stretch/>
        </p:blipFill>
        <p:spPr>
          <a:xfrm>
            <a:off x="7198902" y="8396114"/>
            <a:ext cx="3375411" cy="26186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8903" y="11667289"/>
            <a:ext cx="3379284" cy="2629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8903" y="14945036"/>
            <a:ext cx="3375411" cy="28331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5" b="9474"/>
          <a:stretch/>
        </p:blipFill>
        <p:spPr>
          <a:xfrm flipH="1">
            <a:off x="12065066" y="16114073"/>
            <a:ext cx="1560090" cy="16640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9575" y="13872594"/>
            <a:ext cx="3212468" cy="19010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" r="9154"/>
          <a:stretch/>
        </p:blipFill>
        <p:spPr>
          <a:xfrm>
            <a:off x="15814339" y="13872594"/>
            <a:ext cx="2751056" cy="19010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2358" y="16355495"/>
            <a:ext cx="1846639" cy="16927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2358" y="14637108"/>
            <a:ext cx="1844965" cy="16912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3903" y="14507474"/>
            <a:ext cx="2512541" cy="22093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9131" y="16114074"/>
            <a:ext cx="2470140" cy="1664094"/>
          </a:xfrm>
          <a:prstGeom prst="rect">
            <a:avLst/>
          </a:prstGeom>
        </p:spPr>
      </p:pic>
      <p:sp>
        <p:nvSpPr>
          <p:cNvPr id="30" name="Rectangle 33"/>
          <p:cNvSpPr>
            <a:spLocks noChangeArrowheads="1"/>
          </p:cNvSpPr>
          <p:nvPr/>
        </p:nvSpPr>
        <p:spPr bwMode="auto">
          <a:xfrm>
            <a:off x="11899933" y="19172903"/>
            <a:ext cx="9829800" cy="42204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360000" bIns="360000"/>
          <a:lstStyle>
            <a:lvl1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400" b="1" dirty="0" smtClean="0">
                <a:solidFill>
                  <a:srgbClr val="C00000"/>
                </a:solidFill>
                <a:latin typeface="Franklin Gothic Demi" panose="020B0703020102020204" pitchFamily="34" charset="0"/>
              </a:rPr>
              <a:t>Telecommunication System</a:t>
            </a:r>
            <a:endParaRPr lang="en-GB" altLang="en-US" sz="4400" b="1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  <a:p>
            <a:pPr eaLnBrk="1" hangingPunct="1"/>
            <a:r>
              <a:rPr lang="en-US" altLang="en-US" sz="2800" dirty="0"/>
              <a:t> </a:t>
            </a:r>
          </a:p>
          <a:p>
            <a:pPr eaLnBrk="1" hangingPunct="1"/>
            <a:r>
              <a:rPr lang="en-US" altLang="en-US" sz="2800" b="1" dirty="0" smtClean="0"/>
              <a:t>Basic needs</a:t>
            </a:r>
          </a:p>
          <a:p>
            <a:pPr eaLnBrk="1" hangingPunct="1"/>
            <a:r>
              <a:rPr lang="en-US" altLang="en-US" sz="2800" dirty="0" smtClean="0"/>
              <a:t>The telecommunication system must transmit audio and video feeds with </a:t>
            </a:r>
            <a:r>
              <a:rPr lang="en-US" altLang="en-US" sz="2800" u="sng" dirty="0" smtClean="0"/>
              <a:t>minimal bandwidth</a:t>
            </a:r>
            <a:r>
              <a:rPr lang="en-US" altLang="en-US" sz="2800" dirty="0" smtClean="0"/>
              <a:t>, </a:t>
            </a:r>
            <a:r>
              <a:rPr lang="en-US" altLang="en-US" sz="2800" u="sng" dirty="0" smtClean="0"/>
              <a:t>latency</a:t>
            </a:r>
            <a:r>
              <a:rPr lang="en-US" altLang="en-US" sz="2800" dirty="0" smtClean="0"/>
              <a:t>, and </a:t>
            </a:r>
            <a:r>
              <a:rPr lang="en-US" altLang="en-US" sz="2800" u="sng" dirty="0" smtClean="0"/>
              <a:t>dropped packets</a:t>
            </a:r>
            <a:r>
              <a:rPr lang="en-US" altLang="en-US" sz="2800" dirty="0" smtClean="0"/>
              <a:t>.  The user interface must be </a:t>
            </a:r>
            <a:r>
              <a:rPr lang="en-US" altLang="en-US" sz="2800" u="sng" dirty="0" smtClean="0"/>
              <a:t>intuitive</a:t>
            </a:r>
            <a:r>
              <a:rPr lang="en-US" altLang="en-US" sz="2800" dirty="0" smtClean="0"/>
              <a:t> and </a:t>
            </a:r>
            <a:r>
              <a:rPr lang="en-US" altLang="en-US" sz="2800" u="sng" dirty="0" smtClean="0"/>
              <a:t>mobile</a:t>
            </a:r>
            <a:r>
              <a:rPr lang="en-US" altLang="en-US" sz="2800" dirty="0" smtClean="0"/>
              <a:t> for patients and clinicians.  </a:t>
            </a:r>
          </a:p>
          <a:p>
            <a:pPr eaLnBrk="1" hangingPunct="1"/>
            <a:r>
              <a:rPr lang="en-US" altLang="en-US" sz="2800" dirty="0" smtClean="0"/>
              <a:t>  </a:t>
            </a:r>
            <a:endParaRPr lang="en-US" altLang="en-US" sz="2800" dirty="0"/>
          </a:p>
        </p:txBody>
      </p:sp>
      <p:sp>
        <p:nvSpPr>
          <p:cNvPr id="31" name="Rectangle 33"/>
          <p:cNvSpPr>
            <a:spLocks noChangeArrowheads="1"/>
          </p:cNvSpPr>
          <p:nvPr/>
        </p:nvSpPr>
        <p:spPr bwMode="auto">
          <a:xfrm>
            <a:off x="22656866" y="19172903"/>
            <a:ext cx="9230457" cy="42204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0" tIns="360000" rIns="360000" bIns="360000"/>
          <a:lstStyle>
            <a:lvl1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en-US" sz="4400" b="1" dirty="0">
              <a:solidFill>
                <a:srgbClr val="C00000"/>
              </a:solidFill>
              <a:latin typeface="Franklin Gothic Demi" panose="020B0703020102020204" pitchFamily="34" charset="0"/>
            </a:endParaRPr>
          </a:p>
          <a:p>
            <a:pPr eaLnBrk="1" hangingPunct="1"/>
            <a:endParaRPr lang="en-US" altLang="en-US" sz="2800" dirty="0" smtClean="0"/>
          </a:p>
          <a:p>
            <a:pPr eaLnBrk="1" hangingPunct="1"/>
            <a:r>
              <a:rPr lang="en-US" altLang="en-US" sz="2800" b="1" dirty="0" smtClean="0"/>
              <a:t>Software or hardware?</a:t>
            </a:r>
          </a:p>
          <a:p>
            <a:pPr eaLnBrk="1" hangingPunct="1"/>
            <a:r>
              <a:rPr lang="en-US" altLang="en-US" sz="2800" dirty="0" smtClean="0"/>
              <a:t>Hardware and software solutions both meet all of the needs of </a:t>
            </a:r>
            <a:r>
              <a:rPr lang="en-US" altLang="en-US" sz="2800" dirty="0" err="1" smtClean="0"/>
              <a:t>telehealth</a:t>
            </a:r>
            <a:r>
              <a:rPr lang="en-US" altLang="en-US" sz="2800" dirty="0" smtClean="0"/>
              <a:t> systems, but hardware tools have costly infrastructure and endpoints.  It is also difficult and costly to make a mobile hardware solution.</a:t>
            </a:r>
          </a:p>
          <a:p>
            <a:pPr eaLnBrk="1" hangingPunct="1"/>
            <a:endParaRPr lang="en-US" altLang="en-US" sz="2800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08033"/>
              </p:ext>
            </p:extLst>
          </p:nvPr>
        </p:nvGraphicFramePr>
        <p:xfrm>
          <a:off x="12065066" y="23256239"/>
          <a:ext cx="20113106" cy="772766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873301"/>
                <a:gridCol w="3502033"/>
                <a:gridCol w="2159000"/>
                <a:gridCol w="2159000"/>
                <a:gridCol w="2159000"/>
                <a:gridCol w="3630386"/>
                <a:gridCol w="3630386"/>
              </a:tblGrid>
              <a:tr h="1096275"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smtClean="0">
                          <a:latin typeface="Franklin Gothic Demi" panose="020B0703020102020204" pitchFamily="34" charset="0"/>
                        </a:rPr>
                        <a:t>Tool</a:t>
                      </a:r>
                      <a:endParaRPr lang="en-US" sz="4400" b="0" dirty="0">
                        <a:latin typeface="Franklin Gothic Demi" panose="020B0703020102020204" pitchFamily="34" charset="0"/>
                      </a:endParaRPr>
                    </a:p>
                  </a:txBody>
                  <a:tcPr anchor="ctr">
                    <a:solidFill>
                      <a:srgbClr val="FFD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smtClean="0">
                          <a:latin typeface="Franklin Gothic Demi" panose="020B0703020102020204" pitchFamily="34" charset="0"/>
                        </a:rPr>
                        <a:t>Form</a:t>
                      </a:r>
                      <a:endParaRPr lang="en-US" sz="4400" b="0" dirty="0">
                        <a:latin typeface="Franklin Gothic Demi" panose="020B0703020102020204" pitchFamily="34" charset="0"/>
                      </a:endParaRPr>
                    </a:p>
                  </a:txBody>
                  <a:tcPr anchor="ctr">
                    <a:solidFill>
                      <a:srgbClr val="FFD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smtClean="0">
                          <a:latin typeface="Franklin Gothic Demi" panose="020B0703020102020204" pitchFamily="34" charset="0"/>
                        </a:rPr>
                        <a:t>HIPAA</a:t>
                      </a:r>
                      <a:endParaRPr lang="en-US" sz="4400" b="0" dirty="0">
                        <a:latin typeface="Franklin Gothic Demi" panose="020B0703020102020204" pitchFamily="34" charset="0"/>
                      </a:endParaRPr>
                    </a:p>
                  </a:txBody>
                  <a:tcPr anchor="ctr">
                    <a:solidFill>
                      <a:srgbClr val="FFD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smtClean="0">
                          <a:latin typeface="Franklin Gothic Demi" panose="020B0703020102020204" pitchFamily="34" charset="0"/>
                        </a:rPr>
                        <a:t>Cost</a:t>
                      </a:r>
                      <a:endParaRPr lang="en-US" sz="4400" b="0" dirty="0">
                        <a:latin typeface="Franklin Gothic Demi" panose="020B0703020102020204" pitchFamily="34" charset="0"/>
                      </a:endParaRPr>
                    </a:p>
                  </a:txBody>
                  <a:tcPr anchor="ctr">
                    <a:solidFill>
                      <a:srgbClr val="FFD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smtClean="0">
                          <a:latin typeface="Franklin Gothic Demi" panose="020B0703020102020204" pitchFamily="34" charset="0"/>
                        </a:rPr>
                        <a:t>Band.</a:t>
                      </a:r>
                      <a:endParaRPr lang="en-US" sz="4400" b="0" dirty="0">
                        <a:latin typeface="Franklin Gothic Demi" panose="020B0703020102020204" pitchFamily="34" charset="0"/>
                      </a:endParaRPr>
                    </a:p>
                  </a:txBody>
                  <a:tcPr anchor="ctr">
                    <a:solidFill>
                      <a:srgbClr val="FFD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smtClean="0">
                          <a:latin typeface="Franklin Gothic Demi" panose="020B0703020102020204" pitchFamily="34" charset="0"/>
                        </a:rPr>
                        <a:t>Flexibility</a:t>
                      </a:r>
                      <a:endParaRPr lang="en-US" sz="4400" b="0" dirty="0">
                        <a:latin typeface="Franklin Gothic Demi" panose="020B0703020102020204" pitchFamily="34" charset="0"/>
                      </a:endParaRPr>
                    </a:p>
                  </a:txBody>
                  <a:tcPr anchor="ctr">
                    <a:solidFill>
                      <a:srgbClr val="FFD2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0" dirty="0" smtClean="0">
                          <a:latin typeface="Franklin Gothic Demi" panose="020B0703020102020204" pitchFamily="34" charset="0"/>
                        </a:rPr>
                        <a:t>Key Benefit</a:t>
                      </a:r>
                      <a:endParaRPr lang="en-US" sz="4400" b="0" dirty="0">
                        <a:latin typeface="Franklin Gothic Demi" panose="020B0703020102020204" pitchFamily="34" charset="0"/>
                      </a:endParaRPr>
                    </a:p>
                  </a:txBody>
                  <a:tcPr anchor="ctr">
                    <a:solidFill>
                      <a:srgbClr val="FFD200"/>
                    </a:solidFill>
                  </a:tcPr>
                </a:tc>
              </a:tr>
              <a:tr h="1657847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 Polycom</a:t>
                      </a:r>
                      <a:endParaRPr lang="en-US" sz="4400" dirty="0">
                        <a:latin typeface="Franklin Gothic Demi" panose="020B07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Infrastructure</a:t>
                      </a:r>
                      <a:r>
                        <a:rPr lang="en-US" sz="2800" baseline="0" dirty="0" smtClean="0"/>
                        <a:t> &amp;  </a:t>
                      </a:r>
                    </a:p>
                    <a:p>
                      <a:r>
                        <a:rPr lang="en-US" sz="2800" baseline="0" dirty="0" smtClean="0"/>
                        <a:t> endpoints needed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$$$$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 | </a:t>
                      </a:r>
                      <a:r>
                        <a:rPr lang="en-US" sz="3200" dirty="0" smtClean="0"/>
                        <a:t>|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3800" dirty="0" smtClean="0"/>
                        <a:t>|</a:t>
                      </a:r>
                      <a:endParaRPr lang="en-US" sz="44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Requires proprietary  </a:t>
                      </a:r>
                    </a:p>
                    <a:p>
                      <a:r>
                        <a:rPr lang="en-US" sz="2800" dirty="0" smtClean="0"/>
                        <a:t> endpoints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Established quality; </a:t>
                      </a:r>
                    </a:p>
                    <a:p>
                      <a:r>
                        <a:rPr lang="en-US" sz="2800" dirty="0" smtClean="0"/>
                        <a:t> Centrally managed</a:t>
                      </a:r>
                      <a:endParaRPr lang="en-US" sz="2800" dirty="0"/>
                    </a:p>
                  </a:txBody>
                  <a:tcPr anchor="ctr"/>
                </a:tc>
              </a:tr>
              <a:tr h="1657847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 </a:t>
                      </a:r>
                      <a:r>
                        <a:rPr lang="en-US" sz="4400" dirty="0" err="1" smtClean="0"/>
                        <a:t>Vidyo</a:t>
                      </a:r>
                      <a:endParaRPr lang="en-US" sz="4400" dirty="0">
                        <a:latin typeface="Franklin Gothic Demi" panose="020B07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Infrastructure </a:t>
                      </a:r>
                    </a:p>
                    <a:p>
                      <a:r>
                        <a:rPr lang="en-US" sz="2800" dirty="0" smtClean="0"/>
                        <a:t> needed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$$$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 | </a:t>
                      </a:r>
                      <a:r>
                        <a:rPr lang="en-US" sz="3200" dirty="0" smtClean="0"/>
                        <a:t>|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3800" dirty="0" smtClean="0"/>
                        <a:t>|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4400" dirty="0" smtClean="0"/>
                        <a:t>|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Works on PC, Mac,  </a:t>
                      </a:r>
                    </a:p>
                    <a:p>
                      <a:r>
                        <a:rPr lang="en-US" sz="2800" dirty="0" smtClean="0"/>
                        <a:t> and mobile</a:t>
                      </a:r>
                      <a:r>
                        <a:rPr lang="en-US" sz="2800" baseline="0" dirty="0" smtClean="0"/>
                        <a:t> OSs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Flexible</a:t>
                      </a:r>
                      <a:r>
                        <a:rPr lang="en-US" sz="2800" baseline="0" dirty="0" smtClean="0"/>
                        <a:t> &amp; mobile; </a:t>
                      </a:r>
                    </a:p>
                    <a:p>
                      <a:r>
                        <a:rPr lang="en-US" sz="2800" baseline="0" dirty="0" smtClean="0"/>
                        <a:t> Centrally managed</a:t>
                      </a:r>
                      <a:endParaRPr lang="en-US" sz="2800" dirty="0"/>
                    </a:p>
                  </a:txBody>
                  <a:tcPr anchor="ctr"/>
                </a:tc>
              </a:tr>
              <a:tr h="1657847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 </a:t>
                      </a:r>
                      <a:r>
                        <a:rPr lang="en-US" sz="4400" dirty="0" err="1" smtClean="0"/>
                        <a:t>VSee</a:t>
                      </a:r>
                      <a:endParaRPr lang="en-US" sz="4400" dirty="0">
                        <a:latin typeface="Franklin Gothic Demi" panose="020B07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 Software</a:t>
                      </a:r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 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$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 | </a:t>
                      </a:r>
                      <a:r>
                        <a:rPr lang="en-US" sz="3200" dirty="0" smtClean="0"/>
                        <a:t>|</a:t>
                      </a:r>
                      <a:endParaRPr lang="en-US" sz="4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 Works on PC, Mac, </a:t>
                      </a:r>
                    </a:p>
                    <a:p>
                      <a:pPr marL="0" marR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 and mobile</a:t>
                      </a:r>
                      <a:r>
                        <a:rPr lang="en-US" sz="2800" baseline="0" dirty="0" smtClean="0"/>
                        <a:t> OSs</a:t>
                      </a:r>
                      <a:endParaRPr 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 Low cost, bandwidth;</a:t>
                      </a:r>
                    </a:p>
                    <a:p>
                      <a:pPr marL="0" marR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 Ease of use</a:t>
                      </a:r>
                    </a:p>
                  </a:txBody>
                  <a:tcPr anchor="ctr"/>
                </a:tc>
              </a:tr>
              <a:tr h="1657847"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 Skype</a:t>
                      </a:r>
                      <a:endParaRPr lang="en-US" sz="4400" dirty="0">
                        <a:latin typeface="Franklin Gothic Demi" panose="020B07030201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 Software</a:t>
                      </a:r>
                      <a:endParaRPr lang="en-US" sz="28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No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 Free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 | </a:t>
                      </a:r>
                      <a:r>
                        <a:rPr lang="en-US" sz="3200" dirty="0" smtClean="0"/>
                        <a:t>|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3800" dirty="0" smtClean="0"/>
                        <a:t>|</a:t>
                      </a:r>
                      <a:r>
                        <a:rPr lang="en-US" sz="3600" dirty="0" smtClean="0"/>
                        <a:t> </a:t>
                      </a:r>
                      <a:r>
                        <a:rPr lang="en-US" sz="4400" dirty="0" smtClean="0"/>
                        <a:t>|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 Works on PC, Mac, </a:t>
                      </a:r>
                    </a:p>
                    <a:p>
                      <a:pPr marL="0" marR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 and mobile</a:t>
                      </a:r>
                      <a:r>
                        <a:rPr lang="en-US" sz="2800" baseline="0" dirty="0" smtClean="0"/>
                        <a:t> OSs</a:t>
                      </a:r>
                      <a:endParaRPr 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 Wide adoption;</a:t>
                      </a:r>
                      <a:r>
                        <a:rPr lang="en-US" sz="2800" baseline="0" dirty="0" smtClean="0"/>
                        <a:t>   </a:t>
                      </a:r>
                      <a:r>
                        <a:rPr lang="en-US" sz="2800" dirty="0" smtClean="0"/>
                        <a:t> </a:t>
                      </a:r>
                    </a:p>
                    <a:p>
                      <a:pPr marL="0" marR="0" indent="0" algn="l" defTabSz="21945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 Ease of use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3" name="Picture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4619" y="14185636"/>
            <a:ext cx="4389120" cy="41023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Postertemplate</Template>
  <TotalTime>672</TotalTime>
  <Words>545</Words>
  <Application>Microsoft Office PowerPoint</Application>
  <PresentationFormat>Custom</PresentationFormat>
  <Paragraphs>159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Arial</vt:lpstr>
      <vt:lpstr>Calibri</vt:lpstr>
      <vt:lpstr>Franklin Gothic Book</vt:lpstr>
      <vt:lpstr>Franklin Gothic Demi</vt:lpstr>
      <vt:lpstr>Office Theme</vt:lpstr>
      <vt:lpstr>PowerPoint Presentation</vt:lpstr>
    </vt:vector>
  </TitlesOfParts>
  <Manager/>
  <Company>AIC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Anderson, Jeremy</dc:creator>
  <cp:keywords/>
  <dc:description/>
  <cp:lastModifiedBy>JJA</cp:lastModifiedBy>
  <cp:revision>65</cp:revision>
  <cp:lastPrinted>2009-06-18T18:06:01Z</cp:lastPrinted>
  <dcterms:created xsi:type="dcterms:W3CDTF">2015-03-27T13:51:26Z</dcterms:created>
  <dcterms:modified xsi:type="dcterms:W3CDTF">2015-03-30T00:11:07Z</dcterms:modified>
  <cp:category/>
</cp:coreProperties>
</file>