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g" ContentType="image/jpeg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5"/>
  </p:notesMasterIdLst>
  <p:handoutMasterIdLst>
    <p:handoutMasterId r:id="rId26"/>
  </p:handoutMasterIdLst>
  <p:sldIdLst>
    <p:sldId id="297" r:id="rId3"/>
    <p:sldId id="296" r:id="rId4"/>
    <p:sldId id="312" r:id="rId5"/>
    <p:sldId id="262" r:id="rId6"/>
    <p:sldId id="299" r:id="rId7"/>
    <p:sldId id="272" r:id="rId8"/>
    <p:sldId id="274" r:id="rId9"/>
    <p:sldId id="273" r:id="rId10"/>
    <p:sldId id="314" r:id="rId11"/>
    <p:sldId id="315" r:id="rId12"/>
    <p:sldId id="313" r:id="rId13"/>
    <p:sldId id="266" r:id="rId14"/>
    <p:sldId id="316" r:id="rId15"/>
    <p:sldId id="267" r:id="rId16"/>
    <p:sldId id="306" r:id="rId17"/>
    <p:sldId id="307" r:id="rId18"/>
    <p:sldId id="308" r:id="rId19"/>
    <p:sldId id="309" r:id="rId20"/>
    <p:sldId id="310" r:id="rId21"/>
    <p:sldId id="311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1625"/>
    <a:srgbClr val="5FBCEB"/>
    <a:srgbClr val="F3B7B7"/>
    <a:srgbClr val="251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14" autoAdjust="0"/>
    <p:restoredTop sz="95369" autoAdjust="0"/>
  </p:normalViewPr>
  <p:slideViewPr>
    <p:cSldViewPr>
      <p:cViewPr varScale="1">
        <p:scale>
          <a:sx n="75" d="100"/>
          <a:sy n="7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F21A-AB3F-4343-8873-62AC1DF8EFE2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902D-40F3-47AB-B2EB-3F8AC7214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0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9EBD4-424E-43FA-8376-3A97F525CC1E}" type="datetimeFigureOut">
              <a:rPr lang="en-US" smtClean="0"/>
              <a:t>3/31/15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CE31-D0AE-42F7-AB38-DDE4EF98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8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2.wmv"/><Relationship Id="rId2" Type="http://schemas.openxmlformats.org/officeDocument/2006/relationships/video" Target="../media/media2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6.png"/><Relationship Id="rId1" Type="http://schemas.microsoft.com/office/2007/relationships/media" Target="../media/media3.wmv"/><Relationship Id="rId2" Type="http://schemas.openxmlformats.org/officeDocument/2006/relationships/video" Target="../media/media3.wm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ox" hidden="1"/>
          <p:cNvSpPr/>
          <p:nvPr userDrawn="1"/>
        </p:nvSpPr>
        <p:spPr>
          <a:xfrm rot="10800000">
            <a:off x="9647" y="5240334"/>
            <a:ext cx="9144000" cy="1693865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15000"/>
            <a:ext cx="7772400" cy="58613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722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114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42976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43138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81" y="5638887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eft_or_righ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953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" y="609600"/>
            <a:ext cx="3810000" cy="6019800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6019800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"/>
            <a:ext cx="373233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295400"/>
            <a:ext cx="3732334" cy="5105399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533400"/>
            <a:ext cx="3733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295400"/>
            <a:ext cx="3733800" cy="5105399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4495800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685800"/>
            <a:ext cx="5638800" cy="487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2438400" cy="48767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838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styles4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1905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2971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2237678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609600"/>
            <a:ext cx="3276600" cy="227777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38200" y="3124200"/>
            <a:ext cx="2237678" cy="20815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267200" y="3124200"/>
            <a:ext cx="3387671" cy="222142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7559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7559675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4" y="2895600"/>
            <a:ext cx="2286000" cy="304800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2895600"/>
            <a:ext cx="2286000" cy="304800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600" y="2895600"/>
            <a:ext cx="2286000" cy="304800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17296" y="532357"/>
            <a:ext cx="2286000" cy="2286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581400" y="533400"/>
            <a:ext cx="2286003" cy="2286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600" y="533400"/>
            <a:ext cx="2286003" cy="2286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ox" hidden="1"/>
          <p:cNvSpPr/>
          <p:nvPr userDrawn="1"/>
        </p:nvSpPr>
        <p:spPr>
          <a:xfrm rot="10800000">
            <a:off x="9647" y="5240334"/>
            <a:ext cx="9144000" cy="1693865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15000"/>
            <a:ext cx="7772400" cy="58613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722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114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42976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43138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81" y="5638887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300"/>
            <a:ext cx="9144000" cy="5143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869" y="1066800"/>
            <a:ext cx="1335881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715000"/>
            <a:ext cx="9144000" cy="1143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ox" hidden="1"/>
          <p:cNvSpPr/>
          <p:nvPr userDrawn="1"/>
        </p:nvSpPr>
        <p:spPr>
          <a:xfrm rot="10800000">
            <a:off x="9647" y="5240334"/>
            <a:ext cx="9144000" cy="1693865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15000"/>
            <a:ext cx="7772400" cy="58613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72200"/>
            <a:ext cx="64008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114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42976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43138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81" y="5638887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30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7772400" cy="41148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3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7772400" cy="41148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2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33400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277231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6380"/>
            <a:ext cx="9144000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1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85800"/>
            <a:ext cx="6858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09751" y="-1"/>
            <a:ext cx="7334250" cy="56388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1857381" y="563879"/>
            <a:ext cx="728662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2009775" y="76200"/>
            <a:ext cx="7772400" cy="58613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V="1">
            <a:off x="-1312541" y="3688082"/>
            <a:ext cx="629412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6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8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t>3/31/15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4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3/31/15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6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7086600" cy="433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" y="609600"/>
            <a:ext cx="3810000" cy="6019800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3810000" cy="6019800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D800A4-F02E-4450-B19D-40772C0A5F2D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"/>
            <a:ext cx="373233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295400"/>
            <a:ext cx="3732334" cy="5105399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533400"/>
            <a:ext cx="3733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295400"/>
            <a:ext cx="3733800" cy="5105399"/>
          </a:xfrm>
        </p:spPr>
        <p:txBody>
          <a:bodyPr/>
          <a:lstStyle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612836-1ABE-46FA-9232-46CBA41E6B32}" type="datetime1">
              <a:rPr lang="en-US" smtClean="0"/>
              <a:t>3/31/15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40BE4-1F75-4E0E-92D7-D2CFCD338D34}" type="datetime1">
              <a:rPr lang="en-US" smtClean="0"/>
              <a:t>3/31/15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7772400" cy="41148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7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DC7AB-D724-42F1-8656-31C90B53F499}" type="datetime1">
              <a:rPr lang="en-US" smtClean="0"/>
              <a:t>3/31/15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4495800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685800"/>
            <a:ext cx="5638800" cy="4876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2438400" cy="48767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D32153-D34B-4878-A0F6-CD940CAFB934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4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400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129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122CC-5E24-40A5-822B-E5D761957513}" type="datetime1">
              <a:rPr lang="en-US" smtClean="0"/>
              <a:t>3/31/15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5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838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styles4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495800" y="1905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95800" y="29718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958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2237678" cy="213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609600"/>
            <a:ext cx="3276600" cy="227777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838200" y="3124200"/>
            <a:ext cx="2237678" cy="20815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267200" y="3124200"/>
            <a:ext cx="3387671" cy="222142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7559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7559675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4" y="2895600"/>
            <a:ext cx="2286000" cy="304800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2895600"/>
            <a:ext cx="2286000" cy="304800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600" y="2895600"/>
            <a:ext cx="2286000" cy="304800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17296" y="532357"/>
            <a:ext cx="2286000" cy="2286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581400" y="533400"/>
            <a:ext cx="2286003" cy="2286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600" y="533400"/>
            <a:ext cx="2286003" cy="22860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0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" y="762000"/>
            <a:ext cx="7772400" cy="41148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2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33400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277231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left_or_right_slice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329237"/>
            <a:ext cx="9144000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85800"/>
            <a:ext cx="6858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09751" y="-1"/>
            <a:ext cx="7334250" cy="56388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1857381" y="563879"/>
            <a:ext cx="728662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2009775" y="76200"/>
            <a:ext cx="7772400" cy="586135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 flipV="1">
            <a:off x="-1312541" y="3688082"/>
            <a:ext cx="629412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eft_or_right_sidebar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4191-BA6B-4D15-AC6C-24E47B9675B9}" type="datetime1">
              <a:rPr lang="en-US" smtClean="0"/>
              <a:t>3/31/15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3/31/15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7086600" cy="433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D64D3F-EE09-4B59-B2C2-B7ACE6F4C6C7}" type="datetime1">
              <a:rPr lang="en-US" smtClean="0"/>
              <a:t>3/31/15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media" Target="../media/media1.wmv"/><Relationship Id="rId21" Type="http://schemas.openxmlformats.org/officeDocument/2006/relationships/video" Target="../media/media1.wmv"/><Relationship Id="rId22" Type="http://schemas.openxmlformats.org/officeDocument/2006/relationships/image" Target="../media/image1.pn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20" Type="http://schemas.openxmlformats.org/officeDocument/2006/relationships/image" Target="../media/image7.png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264"/>
            <a:ext cx="9144000" cy="468896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louds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263"/>
            <a:ext cx="9144000" cy="47000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2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33400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277231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left_or_right_slice.mov">
            <a:hlinkClick r:id="" action="ppaction://media"/>
          </p:cNvPr>
          <p:cNvPicPr>
            <a:picLocks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0" y="5329237"/>
            <a:ext cx="9144000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4" r:id="rId3"/>
    <p:sldLayoutId id="2147483650" r:id="rId4"/>
    <p:sldLayoutId id="2147483683" r:id="rId5"/>
    <p:sldLayoutId id="2147483664" r:id="rId6"/>
    <p:sldLayoutId id="2147483663" r:id="rId7"/>
    <p:sldLayoutId id="214748368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60" r:id="rId16"/>
    <p:sldLayoutId id="2147483661" r:id="rId17"/>
    <p:sldLayoutId id="2147483662" r:id="rId18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88264"/>
            <a:ext cx="9144000" cy="468896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louds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263"/>
            <a:ext cx="9144000" cy="47000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839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2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33400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277231"/>
            <a:ext cx="9144000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6380"/>
            <a:ext cx="9144000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1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867400"/>
            <a:ext cx="7772400" cy="58613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0"/>
                </a:gradFill>
              </a:rPr>
              <a:t>Starting From Zero</a:t>
            </a:r>
            <a:endParaRPr lang="en-US" sz="4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324600"/>
            <a:ext cx="6400800" cy="6858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Getting an Online Education Program Off the Ground</a:t>
            </a:r>
            <a:endParaRPr lang="en-US" dirty="0"/>
          </a:p>
        </p:txBody>
      </p:sp>
      <p:pic>
        <p:nvPicPr>
          <p:cNvPr id="7" name="question yellow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199980"/>
            <a:ext cx="1167159" cy="1244601"/>
          </a:xfrm>
          <a:prstGeom prst="rect">
            <a:avLst/>
          </a:prstGeom>
        </p:spPr>
      </p:pic>
      <p:pic>
        <p:nvPicPr>
          <p:cNvPr id="5" name="green sig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826301"/>
            <a:ext cx="2438400" cy="2898099"/>
          </a:xfrm>
          <a:prstGeom prst="rect">
            <a:avLst/>
          </a:prstGeom>
        </p:spPr>
      </p:pic>
      <p:pic>
        <p:nvPicPr>
          <p:cNvPr id="9" name="question blu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99" y="625135"/>
            <a:ext cx="1167159" cy="1244600"/>
          </a:xfrm>
          <a:prstGeom prst="rect">
            <a:avLst/>
          </a:prstGeom>
        </p:spPr>
      </p:pic>
      <p:pic>
        <p:nvPicPr>
          <p:cNvPr id="10" name="mile marker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743200"/>
            <a:ext cx="708413" cy="1921650"/>
          </a:xfrm>
          <a:prstGeom prst="rect">
            <a:avLst/>
          </a:prstGeom>
        </p:spPr>
      </p:pic>
      <p:pic>
        <p:nvPicPr>
          <p:cNvPr id="11" name="question yellow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098506"/>
            <a:ext cx="931939" cy="993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667000"/>
            <a:ext cx="1905000" cy="3451495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457200" y="4191000"/>
            <a:ext cx="2582031" cy="1600200"/>
          </a:xfrm>
          <a:prstGeom prst="wedgeRectCallout">
            <a:avLst>
              <a:gd name="adj1" fmla="val -20833"/>
              <a:gd name="adj2" fmla="val 70833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Welcome! 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Your guides today are: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Amber L. Vaill,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Ph.D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Colleen L.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Bielitz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, ABD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725" y="203990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Marketing &amp; Recruitment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3700" y="3275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Student </a:t>
            </a:r>
          </a:p>
          <a:p>
            <a:pPr algn="ctr"/>
            <a:r>
              <a:rPr lang="en-US" sz="2000" dirty="0" smtClean="0">
                <a:latin typeface="+mj-lt"/>
              </a:rPr>
              <a:t>Support</a:t>
            </a:r>
            <a:endParaRPr lang="en-US" sz="2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25" y="2987675"/>
            <a:ext cx="969963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7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019501" y="-800301"/>
            <a:ext cx="5181197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Watson, J., Pape, L., </a:t>
            </a:r>
            <a:r>
              <a:rPr lang="en-US" sz="900" dirty="0" err="1" smtClean="0"/>
              <a:t>Murin</a:t>
            </a:r>
            <a:r>
              <a:rPr lang="en-US" sz="900" dirty="0" smtClean="0"/>
              <a:t>, A., </a:t>
            </a:r>
            <a:r>
              <a:rPr lang="en-US" sz="900" dirty="0" err="1" smtClean="0"/>
              <a:t>Gemin</a:t>
            </a:r>
            <a:r>
              <a:rPr lang="en-US" sz="900" dirty="0" smtClean="0"/>
              <a:t>, B., </a:t>
            </a:r>
            <a:r>
              <a:rPr lang="en-US" sz="900" dirty="0" err="1" smtClean="0"/>
              <a:t>Vashaw</a:t>
            </a:r>
            <a:r>
              <a:rPr lang="en-US" sz="900" dirty="0" smtClean="0"/>
              <a:t>, L. (2014).  </a:t>
            </a:r>
            <a:r>
              <a:rPr lang="en-US" sz="900" i="1" dirty="0" smtClean="0"/>
              <a:t>Keeping pace with k-12 digital learning: An annual review of policy and practice.</a:t>
            </a:r>
            <a:r>
              <a:rPr lang="en-US" sz="900" dirty="0" smtClean="0"/>
              <a:t>  Evergreen Education Group. Kpk12.com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933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76200"/>
            <a:ext cx="4495800" cy="1162050"/>
          </a:xfrm>
        </p:spPr>
        <p:txBody>
          <a:bodyPr/>
          <a:lstStyle/>
          <a:p>
            <a:r>
              <a:rPr lang="en-US" dirty="0" smtClean="0"/>
              <a:t>Proximity to Institution of Enrollmen</a:t>
            </a:r>
            <a:r>
              <a:rPr lang="en-US" dirty="0"/>
              <a:t>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400800" cy="394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1625" y="504105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Clinefelter</a:t>
            </a:r>
            <a:r>
              <a:rPr lang="en-US" sz="900" dirty="0"/>
              <a:t>, D. L. &amp; Aslanian, C. B., (2014). </a:t>
            </a:r>
            <a:r>
              <a:rPr lang="en-US" sz="900" i="1" dirty="0" smtClean="0"/>
              <a:t>Online college </a:t>
            </a:r>
            <a:r>
              <a:rPr lang="en-US" sz="900" i="1" dirty="0"/>
              <a:t>students 2014: Comprehensive data on demands </a:t>
            </a:r>
            <a:r>
              <a:rPr lang="en-US" sz="900" i="1" dirty="0" smtClean="0"/>
              <a:t>and preferences</a:t>
            </a:r>
            <a:r>
              <a:rPr lang="en-US" sz="900" i="1" dirty="0"/>
              <a:t>.</a:t>
            </a:r>
            <a:r>
              <a:rPr lang="en-US" sz="900" dirty="0"/>
              <a:t> Louisville, KY: The Learning House, Inc.</a:t>
            </a:r>
          </a:p>
        </p:txBody>
      </p:sp>
    </p:spTree>
    <p:extLst>
      <p:ext uri="{BB962C8B-B14F-4D97-AF65-F5344CB8AC3E}">
        <p14:creationId xmlns:p14="http://schemas.microsoft.com/office/powerpoint/2010/main" val="31105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4648200" cy="221091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is your institution doing currently with online courses and programs?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pic>
        <p:nvPicPr>
          <p:cNvPr id="4" name="direction decide blu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2600"/>
            <a:ext cx="2651760" cy="1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4648200" cy="221091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Where do we go from here?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direction decide blu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2600"/>
            <a:ext cx="2651760" cy="18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5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096000" y="1143000"/>
            <a:ext cx="2514600" cy="3657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00400" y="1154928"/>
            <a:ext cx="2514600" cy="3657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1139618"/>
            <a:ext cx="2514600" cy="36576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3" y="2743200"/>
            <a:ext cx="2514597" cy="33527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What do you need to do?  Ask yourself these questions.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212203" y="2438400"/>
            <a:ext cx="2514597" cy="3352799"/>
          </a:xfrm>
        </p:spPr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 we did at our institution and how it worked.</a:t>
            </a: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115050" y="2667000"/>
            <a:ext cx="2514597" cy="33527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Literature and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Best Practices.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Areas to Discuss</a:t>
            </a:r>
            <a:endParaRPr lang="en-US" dirty="0"/>
          </a:p>
        </p:txBody>
      </p:sp>
      <p:pic>
        <p:nvPicPr>
          <p:cNvPr id="23" name="direction decide blu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253" y="685800"/>
            <a:ext cx="2452894" cy="1740848"/>
          </a:xfrm>
          <a:prstGeom prst="rect">
            <a:avLst/>
          </a:prstGeom>
        </p:spPr>
      </p:pic>
      <p:pic>
        <p:nvPicPr>
          <p:cNvPr id="19" name="direction decide dark blue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97552"/>
            <a:ext cx="2452894" cy="1740848"/>
          </a:xfrm>
          <a:prstGeom prst="rect">
            <a:avLst/>
          </a:prstGeom>
        </p:spPr>
      </p:pic>
      <p:pic>
        <p:nvPicPr>
          <p:cNvPr id="20" name="direction decide black"/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506" y="651349"/>
            <a:ext cx="2452894" cy="174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Buy In</a:t>
            </a:r>
            <a:endParaRPr lang="en-US" dirty="0"/>
          </a:p>
        </p:txBody>
      </p:sp>
      <p:pic>
        <p:nvPicPr>
          <p:cNvPr id="3" name="Content Placeholder 2" descr="shutterstock_10250809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95" y="685800"/>
            <a:ext cx="6206810" cy="4495800"/>
          </a:xfrm>
        </p:spPr>
      </p:pic>
    </p:spTree>
    <p:extLst>
      <p:ext uri="{BB962C8B-B14F-4D97-AF65-F5344CB8AC3E}">
        <p14:creationId xmlns:p14="http://schemas.microsoft.com/office/powerpoint/2010/main" val="191090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Financial Plan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762000"/>
            <a:ext cx="627167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9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49" b="95774" l="4500" r="97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3001">
            <a:off x="1377467" y="614556"/>
            <a:ext cx="7162800" cy="47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0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Support Services</a:t>
            </a:r>
            <a:endParaRPr lang="en-US" dirty="0"/>
          </a:p>
        </p:txBody>
      </p:sp>
      <p:pic>
        <p:nvPicPr>
          <p:cNvPr id="3" name="Content Placeholder 2" descr="shutterstock_10214387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760" y="685800"/>
            <a:ext cx="5694680" cy="4495800"/>
          </a:xfrm>
        </p:spPr>
      </p:pic>
    </p:spTree>
    <p:extLst>
      <p:ext uri="{BB962C8B-B14F-4D97-AF65-F5344CB8AC3E}">
        <p14:creationId xmlns:p14="http://schemas.microsoft.com/office/powerpoint/2010/main" val="333729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Outsourcing</a:t>
            </a:r>
            <a:endParaRPr lang="en-US" dirty="0"/>
          </a:p>
        </p:txBody>
      </p:sp>
      <p:pic>
        <p:nvPicPr>
          <p:cNvPr id="3" name="Content Placeholder 2" descr="shutterstock_1993704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137" y="685800"/>
            <a:ext cx="6807925" cy="4495800"/>
          </a:xfrm>
        </p:spPr>
      </p:pic>
    </p:spTree>
    <p:extLst>
      <p:ext uri="{BB962C8B-B14F-4D97-AF65-F5344CB8AC3E}">
        <p14:creationId xmlns:p14="http://schemas.microsoft.com/office/powerpoint/2010/main" val="143320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25463"/>
          </a:xfrm>
        </p:spPr>
        <p:txBody>
          <a:bodyPr>
            <a:noAutofit/>
          </a:bodyPr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" y="1066800"/>
            <a:ext cx="7772400" cy="41148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Amber </a:t>
            </a:r>
            <a:r>
              <a:rPr lang="en-US" sz="2800" dirty="0"/>
              <a:t>L. Vaill, Ph.D.</a:t>
            </a:r>
          </a:p>
          <a:p>
            <a:r>
              <a:rPr lang="en-US" sz="2800" dirty="0"/>
              <a:t>Instructional Designer</a:t>
            </a:r>
          </a:p>
          <a:p>
            <a:endParaRPr lang="en-US" sz="2800" dirty="0" smtClean="0"/>
          </a:p>
          <a:p>
            <a:r>
              <a:rPr lang="en-US" sz="2800" dirty="0" smtClean="0"/>
              <a:t>Colleen L. </a:t>
            </a:r>
            <a:r>
              <a:rPr lang="en-US" sz="2800" dirty="0" err="1" smtClean="0"/>
              <a:t>Bielitz</a:t>
            </a:r>
            <a:r>
              <a:rPr lang="en-US" sz="2800" dirty="0" smtClean="0"/>
              <a:t>, ABD</a:t>
            </a:r>
          </a:p>
          <a:p>
            <a:r>
              <a:rPr lang="en-US" sz="2800" dirty="0" smtClean="0"/>
              <a:t>Dean, Accelerated &amp; Professional Studies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19200"/>
            <a:ext cx="2209800" cy="30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Marketing and Recruitment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17577"/>
            <a:ext cx="3428999" cy="4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213683"/>
            <a:ext cx="3415301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024716"/>
            <a:ext cx="5448300" cy="68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colleen.bielitz\AppData\Local\Microsoft\Windows\Temporary Internet Files\Content.IE5\4PSIPV9H\449d632613b2c6fbb593e9fd9f31fa95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99" b="95490" l="0" r="89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322" y="1279597"/>
            <a:ext cx="1524000" cy="9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08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3000" y="1000125"/>
            <a:ext cx="6553200" cy="3962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943600"/>
            <a:ext cx="6858000" cy="566738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This choice is yours…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which direction is best for your institution?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stick figure confus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81025"/>
            <a:ext cx="4235861" cy="43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2514600"/>
            <a:ext cx="3505200" cy="3505200"/>
          </a:xfrm>
        </p:spPr>
        <p:txBody>
          <a:bodyPr/>
          <a:lstStyle/>
          <a:p>
            <a:r>
              <a:rPr lang="en-US" dirty="0">
                <a:solidFill>
                  <a:srgbClr val="091625"/>
                </a:solidFill>
              </a:rPr>
              <a:t>Amber L. Vaill, Ph.D.</a:t>
            </a:r>
          </a:p>
          <a:p>
            <a:r>
              <a:rPr lang="en-US" dirty="0" smtClean="0">
                <a:solidFill>
                  <a:srgbClr val="091625"/>
                </a:solidFill>
              </a:rPr>
              <a:t>Amber.vaill@becker.edu</a:t>
            </a:r>
          </a:p>
          <a:p>
            <a:endParaRPr lang="en-US" dirty="0">
              <a:solidFill>
                <a:srgbClr val="091625"/>
              </a:solidFill>
            </a:endParaRPr>
          </a:p>
          <a:p>
            <a:r>
              <a:rPr lang="en-US" dirty="0" smtClean="0">
                <a:solidFill>
                  <a:srgbClr val="091625"/>
                </a:solidFill>
              </a:rPr>
              <a:t>Colleen L. </a:t>
            </a:r>
            <a:r>
              <a:rPr lang="en-US" dirty="0" err="1" smtClean="0">
                <a:solidFill>
                  <a:srgbClr val="091625"/>
                </a:solidFill>
              </a:rPr>
              <a:t>Bielitz</a:t>
            </a:r>
            <a:r>
              <a:rPr lang="en-US" dirty="0" smtClean="0">
                <a:solidFill>
                  <a:srgbClr val="091625"/>
                </a:solidFill>
              </a:rPr>
              <a:t>, ABD</a:t>
            </a:r>
          </a:p>
          <a:p>
            <a:r>
              <a:rPr lang="en-US" dirty="0" smtClean="0">
                <a:solidFill>
                  <a:srgbClr val="091625"/>
                </a:solidFill>
              </a:rPr>
              <a:t>Colleen.bielitz@becker.edu </a:t>
            </a:r>
          </a:p>
          <a:p>
            <a:endParaRPr lang="en-US" dirty="0">
              <a:solidFill>
                <a:srgbClr val="091625"/>
              </a:solidFill>
            </a:endParaRPr>
          </a:p>
          <a:p>
            <a:r>
              <a:rPr lang="en-US" dirty="0" smtClean="0">
                <a:solidFill>
                  <a:srgbClr val="091625"/>
                </a:solidFill>
              </a:rPr>
              <a:t>Resources available:</a:t>
            </a:r>
          </a:p>
          <a:p>
            <a:r>
              <a:rPr lang="en-US" dirty="0" smtClean="0">
                <a:solidFill>
                  <a:srgbClr val="091625"/>
                </a:solidFill>
              </a:rPr>
              <a:t>http</a:t>
            </a:r>
            <a:r>
              <a:rPr lang="en-US" dirty="0">
                <a:solidFill>
                  <a:srgbClr val="091625"/>
                </a:solidFill>
              </a:rPr>
              <a:t>://</a:t>
            </a:r>
            <a:r>
              <a:rPr lang="en-US" dirty="0" err="1">
                <a:solidFill>
                  <a:srgbClr val="091625"/>
                </a:solidFill>
              </a:rPr>
              <a:t>goo.gl</a:t>
            </a:r>
            <a:r>
              <a:rPr lang="en-US" dirty="0">
                <a:solidFill>
                  <a:srgbClr val="091625"/>
                </a:solidFill>
              </a:rPr>
              <a:t>/Zd5qon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1524000"/>
            <a:ext cx="6553202" cy="5254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Information?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question yellow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600200"/>
            <a:ext cx="1918467" cy="2045759"/>
          </a:xfrm>
          <a:prstGeom prst="rect">
            <a:avLst/>
          </a:prstGeom>
        </p:spPr>
      </p:pic>
      <p:pic>
        <p:nvPicPr>
          <p:cNvPr id="4" name="question blu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57400"/>
            <a:ext cx="2705100" cy="2884586"/>
          </a:xfrm>
          <a:prstGeom prst="rect">
            <a:avLst/>
          </a:prstGeom>
        </p:spPr>
      </p:pic>
      <p:pic>
        <p:nvPicPr>
          <p:cNvPr id="6" name="question yellow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14600"/>
            <a:ext cx="2936753" cy="3131609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85800" y="609600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25463"/>
          </a:xfrm>
        </p:spPr>
        <p:txBody>
          <a:bodyPr>
            <a:noAutofit/>
          </a:bodyPr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19200"/>
            <a:ext cx="2209800" cy="3023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5287191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997" y="1524000"/>
            <a:ext cx="203399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100" y="16441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1772 – Fall 2010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2" y="685800"/>
            <a:ext cx="6180137" cy="459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18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2021 - 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1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Why Online Learning?</a:t>
            </a:r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Getting your campus on board</a:t>
            </a:r>
            <a:endParaRPr lang="en-US" dirty="0"/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Finding monetary resources </a:t>
            </a:r>
          </a:p>
          <a:p>
            <a:r>
              <a:rPr lang="en-US" dirty="0" smtClean="0"/>
              <a:t>to make it happen</a:t>
            </a:r>
            <a:endParaRPr lang="en-US" dirty="0"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495800" y="4191000"/>
            <a:ext cx="46482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Structuring administration of</a:t>
            </a:r>
          </a:p>
          <a:p>
            <a:r>
              <a:rPr lang="en-US" dirty="0" smtClean="0"/>
              <a:t>Programs and support services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for Today 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752600" y="762000"/>
            <a:ext cx="2495125" cy="894398"/>
            <a:chOff x="2209800" y="1730829"/>
            <a:chExt cx="1700617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9" name="Rectangle 48"/>
            <p:cNvSpPr/>
            <p:nvPr/>
          </p:nvSpPr>
          <p:spPr>
            <a:xfrm>
              <a:off x="2209800" y="1807029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Introduction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16200000">
              <a:off x="3491317" y="1921329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24138" y="1848802"/>
            <a:ext cx="2523587" cy="894398"/>
            <a:chOff x="2182906" y="2355801"/>
            <a:chExt cx="1720016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2" name="Rectangle 51"/>
            <p:cNvSpPr/>
            <p:nvPr/>
          </p:nvSpPr>
          <p:spPr>
            <a:xfrm>
              <a:off x="2182906" y="2432001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Buy-In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 rot="16200000">
              <a:off x="3483822" y="2546301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52600" y="2915602"/>
            <a:ext cx="2495125" cy="894398"/>
            <a:chOff x="2209800" y="3174147"/>
            <a:chExt cx="1700617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5" name="Rectangle 54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Financial Plan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52600" y="4058602"/>
            <a:ext cx="2495125" cy="894398"/>
            <a:chOff x="2209800" y="3174147"/>
            <a:chExt cx="1700617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9" name="Rectangle 58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Organizational Structure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60" name="Down Arrow 59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95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support services for </a:t>
            </a:r>
          </a:p>
          <a:p>
            <a:r>
              <a:rPr lang="en-US" dirty="0" smtClean="0"/>
              <a:t>for faculty and students</a:t>
            </a:r>
            <a:endParaRPr lang="en-US" dirty="0"/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Considering when to outsource services</a:t>
            </a:r>
            <a:endParaRPr lang="en-US" dirty="0"/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Getting the word out there</a:t>
            </a:r>
            <a:endParaRPr lang="en-US" dirty="0"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Questions and Conclusions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for Today  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1781061" y="761999"/>
            <a:ext cx="2495125" cy="894398"/>
            <a:chOff x="2209800" y="1730829"/>
            <a:chExt cx="1700617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9" name="Rectangle 48"/>
            <p:cNvSpPr/>
            <p:nvPr/>
          </p:nvSpPr>
          <p:spPr>
            <a:xfrm>
              <a:off x="2209800" y="1807029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Support Services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0" name="Down Arrow 49"/>
            <p:cNvSpPr/>
            <p:nvPr/>
          </p:nvSpPr>
          <p:spPr>
            <a:xfrm rot="16200000">
              <a:off x="3491317" y="1921329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752599" y="1848802"/>
            <a:ext cx="2523587" cy="894398"/>
            <a:chOff x="2182906" y="2355801"/>
            <a:chExt cx="1720016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2" name="Rectangle 51"/>
            <p:cNvSpPr/>
            <p:nvPr/>
          </p:nvSpPr>
          <p:spPr>
            <a:xfrm>
              <a:off x="2182906" y="2432001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Outsourcing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 rot="16200000">
              <a:off x="3483822" y="2546301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52600" y="2915602"/>
            <a:ext cx="2495125" cy="894398"/>
            <a:chOff x="2209800" y="3174147"/>
            <a:chExt cx="1700617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5" name="Rectangle 54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Marketing and Recruitment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52600" y="4058602"/>
            <a:ext cx="2495125" cy="894398"/>
            <a:chOff x="2209800" y="3174147"/>
            <a:chExt cx="1700617" cy="609600"/>
          </a:xfrm>
          <a:gradFill flip="none" rotWithShape="1">
            <a:gsLst>
              <a:gs pos="1625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9" name="Rectangle 58"/>
            <p:cNvSpPr/>
            <p:nvPr/>
          </p:nvSpPr>
          <p:spPr>
            <a:xfrm>
              <a:off x="2209800" y="3254829"/>
              <a:ext cx="1371600" cy="4572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10000"/>
                    </a:schemeClr>
                  </a:solidFill>
                </a:rPr>
                <a:t>Wrap-Up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60" name="Down Arrow 59"/>
            <p:cNvSpPr/>
            <p:nvPr/>
          </p:nvSpPr>
          <p:spPr>
            <a:xfrm rot="16200000">
              <a:off x="3491317" y="3364647"/>
              <a:ext cx="609600" cy="228600"/>
            </a:xfrm>
            <a:prstGeom prst="down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21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History of Online Learning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" y="1066800"/>
            <a:ext cx="8053387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5525" y="464820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900" dirty="0">
                <a:solidFill>
                  <a:prstClr val="black"/>
                </a:solidFill>
                <a:latin typeface="Times New Roman"/>
                <a:ea typeface="Calibri"/>
              </a:rPr>
              <a:t>Allen, I. E., &amp; Seaman, J. (2011). </a:t>
            </a:r>
            <a:r>
              <a:rPr lang="en-US" sz="900" i="1" dirty="0">
                <a:solidFill>
                  <a:prstClr val="black"/>
                </a:solidFill>
                <a:latin typeface="Times New Roman"/>
                <a:ea typeface="Calibri"/>
              </a:rPr>
              <a:t>Going the distance: Online education in the United States, 2011.</a:t>
            </a:r>
            <a:r>
              <a:rPr lang="en-US" sz="900" dirty="0">
                <a:solidFill>
                  <a:prstClr val="black"/>
                </a:solidFill>
                <a:latin typeface="Times New Roman"/>
                <a:ea typeface="Calibri"/>
              </a:rPr>
              <a:t>  Retrieved from Babson Survey Research Group website: 	http://sloanconsortium.org/publications/survey/going_distance_2011</a:t>
            </a:r>
            <a:endParaRPr lang="en-US" sz="9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281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64770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College Online Enrollment 2013 vs.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19100" y="1143000"/>
            <a:ext cx="2438400" cy="4876799"/>
          </a:xfrm>
        </p:spPr>
        <p:txBody>
          <a:bodyPr/>
          <a:lstStyle/>
          <a:p>
            <a:r>
              <a:rPr lang="en-US" dirty="0" smtClean="0"/>
              <a:t>Public 	4.6</a:t>
            </a:r>
            <a:r>
              <a:rPr lang="en-US" dirty="0"/>
              <a:t>% Growth</a:t>
            </a:r>
          </a:p>
          <a:p>
            <a:r>
              <a:rPr lang="en-US" dirty="0"/>
              <a:t>Private NP   </a:t>
            </a:r>
            <a:r>
              <a:rPr lang="en-US" dirty="0" smtClean="0"/>
              <a:t>	12.6</a:t>
            </a:r>
            <a:r>
              <a:rPr lang="en-US" dirty="0"/>
              <a:t>% Growth</a:t>
            </a:r>
          </a:p>
          <a:p>
            <a:r>
              <a:rPr lang="en-US" dirty="0"/>
              <a:t>Private </a:t>
            </a:r>
            <a:r>
              <a:rPr lang="en-US" dirty="0" smtClean="0"/>
              <a:t>FP	 </a:t>
            </a:r>
            <a:r>
              <a:rPr lang="en-US" dirty="0"/>
              <a:t>-7.9%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396259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4419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900" dirty="0">
                <a:solidFill>
                  <a:srgbClr val="054887">
                    <a:lumMod val="50000"/>
                  </a:srgbClr>
                </a:solidFill>
              </a:rPr>
              <a:t>Allen, I. E., &amp; Seaman, J. (2014). </a:t>
            </a:r>
            <a:r>
              <a:rPr lang="en-US" sz="900" i="1" dirty="0">
                <a:solidFill>
                  <a:srgbClr val="054887">
                    <a:lumMod val="50000"/>
                  </a:srgbClr>
                </a:solidFill>
              </a:rPr>
              <a:t>Grade change: Tracking online education in the United States</a:t>
            </a:r>
            <a:r>
              <a:rPr lang="en-US" sz="900" dirty="0">
                <a:solidFill>
                  <a:srgbClr val="054887">
                    <a:lumMod val="50000"/>
                  </a:srgbClr>
                </a:solidFill>
              </a:rPr>
              <a:t>. Retrieved from Babson Survey Research Group </a:t>
            </a:r>
            <a:r>
              <a:rPr lang="en-US" sz="900" dirty="0" smtClean="0">
                <a:solidFill>
                  <a:srgbClr val="054887">
                    <a:lumMod val="50000"/>
                  </a:srgbClr>
                </a:solidFill>
              </a:rPr>
              <a:t>website.</a:t>
            </a:r>
            <a:endParaRPr lang="en-US" sz="900" dirty="0">
              <a:solidFill>
                <a:srgbClr val="054887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6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4495800" cy="457200"/>
          </a:xfrm>
        </p:spPr>
        <p:txBody>
          <a:bodyPr/>
          <a:lstStyle/>
          <a:p>
            <a:r>
              <a:rPr lang="en-US" dirty="0" smtClean="0"/>
              <a:t>Why Online?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893" y="942975"/>
            <a:ext cx="6443663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5999" y="449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buFontTx/>
              <a:buAutoNum type="arabicPeriod"/>
            </a:pPr>
            <a:r>
              <a:rPr lang="en-US" sz="800" dirty="0">
                <a:solidFill>
                  <a:prstClr val="black"/>
                </a:solidFill>
              </a:rPr>
              <a:t>U.S. Department of Education, Meeting the Nation’s 2020 Goal, 2011, https://www.isac.org/dotAsset/8469ef53-433f-4863-a827-56c131d5f79f.pdf 2</a:t>
            </a:r>
          </a:p>
          <a:p>
            <a:pPr marL="228600" lvl="0" indent="-228600">
              <a:buFontTx/>
              <a:buAutoNum type="arabicPeriod"/>
            </a:pPr>
            <a:r>
              <a:rPr lang="en-US" sz="800" dirty="0">
                <a:solidFill>
                  <a:prstClr val="black"/>
                </a:solidFill>
              </a:rPr>
              <a:t>Christensen Institute, Hire Education, Mastery, Modularization, and the Workforce Revolution, 2014 http://www.christenseninstitute.org/wp-content/uploads/2014/07/Hire-Education.pdf </a:t>
            </a:r>
          </a:p>
          <a:p>
            <a:pPr marL="228600" lvl="0" indent="-228600">
              <a:buFontTx/>
              <a:buAutoNum type="arabicPeriod"/>
            </a:pPr>
            <a:r>
              <a:rPr lang="en-US" sz="800" dirty="0">
                <a:solidFill>
                  <a:prstClr val="black"/>
                </a:solidFill>
              </a:rPr>
              <a:t>3. Babson Survey Research Group and Quahog Research Group, LLC, Grade level - Tracking online education, 2015, http://onlinelearningconsortium.org/read/survey-reports-2014/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2924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9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Market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36562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071719"/>
            <a:ext cx="62484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900" dirty="0">
                <a:solidFill>
                  <a:prstClr val="black"/>
                </a:solidFill>
              </a:rPr>
              <a:t>Watson,  </a:t>
            </a:r>
            <a:r>
              <a:rPr lang="en-US" sz="900" dirty="0" err="1">
                <a:solidFill>
                  <a:prstClr val="black"/>
                </a:solidFill>
              </a:rPr>
              <a:t>Murin</a:t>
            </a:r>
            <a:r>
              <a:rPr lang="en-US" sz="900" dirty="0">
                <a:solidFill>
                  <a:prstClr val="black"/>
                </a:solidFill>
              </a:rPr>
              <a:t>, </a:t>
            </a:r>
            <a:r>
              <a:rPr lang="en-US" sz="900" dirty="0" err="1">
                <a:solidFill>
                  <a:prstClr val="black"/>
                </a:solidFill>
              </a:rPr>
              <a:t>Vashaw</a:t>
            </a:r>
            <a:r>
              <a:rPr lang="en-US" sz="900" dirty="0">
                <a:solidFill>
                  <a:prstClr val="black"/>
                </a:solidFill>
              </a:rPr>
              <a:t>, </a:t>
            </a:r>
            <a:r>
              <a:rPr lang="en-US" sz="900" dirty="0" err="1">
                <a:solidFill>
                  <a:prstClr val="black"/>
                </a:solidFill>
              </a:rPr>
              <a:t>Gemin</a:t>
            </a:r>
            <a:r>
              <a:rPr lang="en-US" sz="900" dirty="0">
                <a:solidFill>
                  <a:prstClr val="black"/>
                </a:solidFill>
              </a:rPr>
              <a:t> and Rapp, November 2011, </a:t>
            </a:r>
            <a:r>
              <a:rPr lang="en-US" sz="900" i="1" dirty="0">
                <a:solidFill>
                  <a:prstClr val="black"/>
                </a:solidFill>
              </a:rPr>
              <a:t>Keeping Pace with K-12 Online Learning, </a:t>
            </a:r>
            <a:r>
              <a:rPr lang="en-US" sz="900" dirty="0" err="1" smtClean="0">
                <a:solidFill>
                  <a:prstClr val="black"/>
                </a:solidFill>
              </a:rPr>
              <a:t>iNACOL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9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900" dirty="0">
                <a:solidFill>
                  <a:prstClr val="black"/>
                </a:solidFill>
              </a:rPr>
              <a:t>www.KPK12.com.  </a:t>
            </a:r>
          </a:p>
        </p:txBody>
      </p:sp>
    </p:spTree>
    <p:extLst>
      <p:ext uri="{BB962C8B-B14F-4D97-AF65-F5344CB8AC3E}">
        <p14:creationId xmlns:p14="http://schemas.microsoft.com/office/powerpoint/2010/main" val="182729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ft or Right_Animated Theme">
  <a:themeElements>
    <a:clrScheme name="crossroads_decisio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54887"/>
      </a:accent1>
      <a:accent2>
        <a:srgbClr val="92C4EF"/>
      </a:accent2>
      <a:accent3>
        <a:srgbClr val="B4C8DB"/>
      </a:accent3>
      <a:accent4>
        <a:srgbClr val="84AA33"/>
      </a:accent4>
      <a:accent5>
        <a:srgbClr val="EABF15"/>
      </a:accent5>
      <a:accent6>
        <a:srgbClr val="475A8D"/>
      </a:accent6>
      <a:hlink>
        <a:srgbClr val="8DC765"/>
      </a:hlink>
      <a:folHlink>
        <a:srgbClr val="AA8A14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ft or Right_ Static Theme">
  <a:themeElements>
    <a:clrScheme name="crossroads_decision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54887"/>
      </a:accent1>
      <a:accent2>
        <a:srgbClr val="92C4EF"/>
      </a:accent2>
      <a:accent3>
        <a:srgbClr val="B4C8DB"/>
      </a:accent3>
      <a:accent4>
        <a:srgbClr val="84AA33"/>
      </a:accent4>
      <a:accent5>
        <a:srgbClr val="EABF15"/>
      </a:accent5>
      <a:accent6>
        <a:srgbClr val="475A8D"/>
      </a:accent6>
      <a:hlink>
        <a:srgbClr val="8DC765"/>
      </a:hlink>
      <a:folHlink>
        <a:srgbClr val="AA8A14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8778</TotalTime>
  <Words>564</Words>
  <Application>Microsoft Macintosh PowerPoint</Application>
  <PresentationFormat>On-screen Show (4:3)</PresentationFormat>
  <Paragraphs>87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Left or Right_Animated Theme</vt:lpstr>
      <vt:lpstr>Left or Right_ Static Theme</vt:lpstr>
      <vt:lpstr>Starting From Zero</vt:lpstr>
      <vt:lpstr>Who We Are</vt:lpstr>
      <vt:lpstr>Who We Are</vt:lpstr>
      <vt:lpstr>Road Map for Today  </vt:lpstr>
      <vt:lpstr>Road Map for Today  </vt:lpstr>
      <vt:lpstr>History of Online Learning</vt:lpstr>
      <vt:lpstr>College Online Enrollment 2013 vs. 2012</vt:lpstr>
      <vt:lpstr>Why Online?</vt:lpstr>
      <vt:lpstr>K-12 Market </vt:lpstr>
      <vt:lpstr>PowerPoint Presentation</vt:lpstr>
      <vt:lpstr>Proximity to Institution of Enrollment</vt:lpstr>
      <vt:lpstr>Where Are You?</vt:lpstr>
      <vt:lpstr>Getting Started</vt:lpstr>
      <vt:lpstr>Areas to Discuss</vt:lpstr>
      <vt:lpstr>Buy In</vt:lpstr>
      <vt:lpstr>Financial Plan</vt:lpstr>
      <vt:lpstr>Organizational Structure</vt:lpstr>
      <vt:lpstr>Support Services</vt:lpstr>
      <vt:lpstr>Outsourcing</vt:lpstr>
      <vt:lpstr>Marketing and Recruitment </vt:lpstr>
      <vt:lpstr>This choice is yours… which direction is best for your institution?</vt:lpstr>
      <vt:lpstr>More Information?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Amber Vaill</cp:lastModifiedBy>
  <cp:revision>297</cp:revision>
  <dcterms:created xsi:type="dcterms:W3CDTF">2010-11-24T18:19:10Z</dcterms:created>
  <dcterms:modified xsi:type="dcterms:W3CDTF">2015-04-01T03:34:21Z</dcterms:modified>
</cp:coreProperties>
</file>