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5" r:id="rId2"/>
    <p:sldId id="26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88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becca Taub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8"/>
    <p:restoredTop sz="94737"/>
  </p:normalViewPr>
  <p:slideViewPr>
    <p:cSldViewPr>
      <p:cViewPr>
        <p:scale>
          <a:sx n="99" d="100"/>
          <a:sy n="99" d="100"/>
        </p:scale>
        <p:origin x="72" y="2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33595-90A6-6F42-AEC7-EB782BA41E20}" type="datetimeFigureOut">
              <a:rPr lang="en-US" smtClean="0"/>
              <a:t>3/21/16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9BAE6-4220-624D-8C4F-5635B6E6C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1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Title 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1" y="3253049"/>
            <a:ext cx="7942810" cy="5007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09600" y="5500255"/>
            <a:ext cx="8096595" cy="50073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Month Day, Year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00595" y="2362200"/>
            <a:ext cx="7942810" cy="9144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Presentation Title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9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Title B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370677"/>
            <a:ext cx="7866612" cy="905924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>
                <a:solidFill>
                  <a:srgbClr val="1F497D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09600" y="5500255"/>
            <a:ext cx="8096595" cy="50073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Month Day, Year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2" y="3276601"/>
            <a:ext cx="7866611" cy="5007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16099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Agend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829" y="338676"/>
            <a:ext cx="8021782" cy="729971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676400" y="1600200"/>
            <a:ext cx="6952211" cy="4191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200000"/>
              </a:lnSpc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416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Sec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018" y="3385469"/>
            <a:ext cx="8021782" cy="5007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1590" y="1752600"/>
            <a:ext cx="7714210" cy="9144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600" baseline="0">
                <a:solidFill>
                  <a:srgbClr val="1F497D"/>
                </a:solidFill>
                <a:latin typeface="Arial"/>
                <a:cs typeface="Arial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Section Title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28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Body 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829" y="338676"/>
            <a:ext cx="8021782" cy="729971"/>
          </a:xfrm>
          <a:prstGeom prst="rect">
            <a:avLst/>
          </a:prstGeom>
        </p:spPr>
        <p:txBody>
          <a:bodyPr anchor="t"/>
          <a:lstStyle>
            <a:lvl1pPr algn="l">
              <a:defRPr sz="3600" b="0" cap="none">
                <a:solidFill>
                  <a:srgbClr val="1F497D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6831" y="1371600"/>
            <a:ext cx="8079971" cy="4546599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B20838"/>
              </a:buClr>
              <a:buFont typeface="Wingdings" pitchFamily="2" charset="2"/>
              <a:buChar char="§"/>
              <a:defRPr sz="3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914377" indent="-457189">
              <a:buClr>
                <a:srgbClr val="B20838"/>
              </a:buClr>
              <a:buFont typeface="Wingdings" pitchFamily="2" charset="2"/>
              <a:buChar char="§"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269" indent="-342891">
              <a:buClr>
                <a:srgbClr val="B20838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457" indent="-342891">
              <a:buClr>
                <a:srgbClr val="B20838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14498" indent="-285744">
              <a:buClr>
                <a:srgbClr val="B20838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78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Sta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48200" y="1371601"/>
            <a:ext cx="3644514" cy="188540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3500" b="1" cap="none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Stat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48200" y="3429001"/>
            <a:ext cx="3644514" cy="34856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Clr>
                <a:srgbClr val="C00000"/>
              </a:buClr>
              <a:buFontTx/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 algn="ctr">
              <a:buClr>
                <a:srgbClr val="C00000"/>
              </a:buClr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269" indent="-342891">
              <a:buClr>
                <a:srgbClr val="C00000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457" indent="-342891">
              <a:buClr>
                <a:srgbClr val="C00000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71646" indent="-342891">
              <a:buClr>
                <a:srgbClr val="C00000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Stat description</a:t>
            </a:r>
          </a:p>
        </p:txBody>
      </p:sp>
    </p:spTree>
    <p:extLst>
      <p:ext uri="{BB962C8B-B14F-4D97-AF65-F5344CB8AC3E}">
        <p14:creationId xmlns:p14="http://schemas.microsoft.com/office/powerpoint/2010/main" val="1465728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Quo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09600" y="1905000"/>
            <a:ext cx="44958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Clr>
                <a:srgbClr val="C00000"/>
              </a:buClr>
              <a:buFontTx/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 algn="ctr">
              <a:buClr>
                <a:srgbClr val="C00000"/>
              </a:buClr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269" indent="-342891">
              <a:buClr>
                <a:srgbClr val="C00000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457" indent="-342891">
              <a:buClr>
                <a:srgbClr val="C00000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71646" indent="-342891">
              <a:buClr>
                <a:srgbClr val="C00000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“Potential quote space to support a key point or overall presentation topic.”</a:t>
            </a:r>
          </a:p>
        </p:txBody>
      </p:sp>
    </p:spTree>
    <p:extLst>
      <p:ext uri="{BB962C8B-B14F-4D97-AF65-F5344CB8AC3E}">
        <p14:creationId xmlns:p14="http://schemas.microsoft.com/office/powerpoint/2010/main" val="1703241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En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370677"/>
            <a:ext cx="7866612" cy="905924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 baseline="0">
                <a:solidFill>
                  <a:srgbClr val="1F497D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End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2" y="3276600"/>
            <a:ext cx="7866611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Reminder to fill out session evaluation</a:t>
            </a:r>
          </a:p>
        </p:txBody>
      </p:sp>
    </p:spTree>
    <p:extLst>
      <p:ext uri="{BB962C8B-B14F-4D97-AF65-F5344CB8AC3E}">
        <p14:creationId xmlns:p14="http://schemas.microsoft.com/office/powerpoint/2010/main" val="3437792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22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60" r:id="rId5"/>
    <p:sldLayoutId id="2147483654" r:id="rId6"/>
    <p:sldLayoutId id="2147483657" r:id="rId7"/>
    <p:sldLayoutId id="2147483658" r:id="rId8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rin.desilva@dartmouth.edu" TargetMode="External"/><Relationship Id="rId3" Type="http://schemas.openxmlformats.org/officeDocument/2006/relationships/hyperlink" Target="mailto:Rebecca_taub@brown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erin.desilva@dartmouth.edu" TargetMode="External"/><Relationship Id="rId4" Type="http://schemas.openxmlformats.org/officeDocument/2006/relationships/hyperlink" Target="mailto:rebecca_taub@brown.edu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676401"/>
            <a:ext cx="7866612" cy="1210724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The Technology and Pedagogy of Group Work: Strategies for Success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46482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Erin </a:t>
            </a:r>
            <a:r>
              <a:rPr lang="en-US" b="1" dirty="0" err="1"/>
              <a:t>DeSilva</a:t>
            </a:r>
            <a:r>
              <a:rPr lang="en-US" b="1" dirty="0"/>
              <a:t> </a:t>
            </a:r>
          </a:p>
          <a:p>
            <a:r>
              <a:rPr lang="en-US" dirty="0"/>
              <a:t>Instructional Designer Dartmouth College</a:t>
            </a:r>
          </a:p>
          <a:p>
            <a:r>
              <a:rPr lang="en-US" dirty="0">
                <a:hlinkClick r:id="rId2"/>
              </a:rPr>
              <a:t>erin.desilva@</a:t>
            </a:r>
            <a:r>
              <a:rPr lang="en-US" dirty="0">
                <a:hlinkClick r:id="rId2"/>
              </a:rPr>
              <a:t>dartmouth.edu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99236" y="46482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Rebecca Taub</a:t>
            </a:r>
            <a:endParaRPr lang="en-US" b="1" dirty="0"/>
          </a:p>
          <a:p>
            <a:r>
              <a:rPr lang="en-US" dirty="0"/>
              <a:t>Instructional </a:t>
            </a:r>
            <a:r>
              <a:rPr lang="en-US" dirty="0"/>
              <a:t>Designer</a:t>
            </a:r>
          </a:p>
          <a:p>
            <a:r>
              <a:rPr lang="en-US" dirty="0"/>
              <a:t>Brown University</a:t>
            </a:r>
          </a:p>
          <a:p>
            <a:r>
              <a:rPr lang="en-US" dirty="0">
                <a:hlinkClick r:id="rId3"/>
              </a:rPr>
              <a:t>rebecca_taub@brown.edu</a:t>
            </a:r>
            <a:r>
              <a:rPr 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22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7"/>
          <p:cNvSpPr txBox="1">
            <a:spLocks noGrp="1"/>
          </p:cNvSpPr>
          <p:nvPr>
            <p:ph type="title"/>
          </p:nvPr>
        </p:nvSpPr>
        <p:spPr>
          <a:xfrm>
            <a:off x="606830" y="254007"/>
            <a:ext cx="80217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>
                <a:latin typeface="+mj-lt"/>
              </a:rPr>
              <a:t>Technology</a:t>
            </a:r>
          </a:p>
        </p:txBody>
      </p:sp>
      <p:pic>
        <p:nvPicPr>
          <p:cNvPr id="5" name="Shape 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3550" y="1408151"/>
            <a:ext cx="3189950" cy="743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2751" y="2708578"/>
            <a:ext cx="2071476" cy="93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1051" y="228600"/>
            <a:ext cx="28575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0912" y="2440408"/>
            <a:ext cx="2728975" cy="109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1151" y="4163947"/>
            <a:ext cx="2772475" cy="67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13"/>
          <p:cNvSpPr txBox="1"/>
          <p:nvPr/>
        </p:nvSpPr>
        <p:spPr>
          <a:xfrm>
            <a:off x="1456001" y="1885975"/>
            <a:ext cx="2729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>
                <a:solidFill>
                  <a:schemeClr val="dk2"/>
                </a:solidFill>
              </a:rPr>
              <a:t>Learning Management System</a:t>
            </a:r>
          </a:p>
        </p:txBody>
      </p:sp>
      <p:sp>
        <p:nvSpPr>
          <p:cNvPr id="11" name="Shape 114"/>
          <p:cNvSpPr txBox="1"/>
          <p:nvPr/>
        </p:nvSpPr>
        <p:spPr>
          <a:xfrm>
            <a:off x="6759000" y="1017426"/>
            <a:ext cx="21378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>
                <a:solidFill>
                  <a:schemeClr val="dk2"/>
                </a:solidFill>
              </a:rPr>
              <a:t>Social Text Annotation</a:t>
            </a:r>
          </a:p>
        </p:txBody>
      </p:sp>
      <p:sp>
        <p:nvSpPr>
          <p:cNvPr id="12" name="Shape 115"/>
          <p:cNvSpPr txBox="1"/>
          <p:nvPr/>
        </p:nvSpPr>
        <p:spPr>
          <a:xfrm>
            <a:off x="3838475" y="3501551"/>
            <a:ext cx="21378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>
                <a:solidFill>
                  <a:schemeClr val="dk2"/>
                </a:solidFill>
              </a:rPr>
              <a:t>Survey Tool</a:t>
            </a:r>
          </a:p>
        </p:txBody>
      </p:sp>
      <p:sp>
        <p:nvSpPr>
          <p:cNvPr id="13" name="Shape 116"/>
          <p:cNvSpPr txBox="1"/>
          <p:nvPr/>
        </p:nvSpPr>
        <p:spPr>
          <a:xfrm>
            <a:off x="1612875" y="4692901"/>
            <a:ext cx="2729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>
                <a:solidFill>
                  <a:schemeClr val="dk2"/>
                </a:solidFill>
              </a:rPr>
              <a:t>Webinars/Conference Calls</a:t>
            </a:r>
          </a:p>
        </p:txBody>
      </p:sp>
      <p:sp>
        <p:nvSpPr>
          <p:cNvPr id="14" name="Shape 117"/>
          <p:cNvSpPr txBox="1"/>
          <p:nvPr/>
        </p:nvSpPr>
        <p:spPr>
          <a:xfrm>
            <a:off x="6470729" y="3420192"/>
            <a:ext cx="25734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i="1">
                <a:solidFill>
                  <a:schemeClr val="dk2"/>
                </a:solidFill>
              </a:rPr>
              <a:t>Collaborative Writing</a:t>
            </a:r>
          </a:p>
        </p:txBody>
      </p:sp>
    </p:spTree>
    <p:extLst>
      <p:ext uri="{BB962C8B-B14F-4D97-AF65-F5344CB8AC3E}">
        <p14:creationId xmlns:p14="http://schemas.microsoft.com/office/powerpoint/2010/main" val="1258209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591590" y="2877826"/>
            <a:ext cx="8021782" cy="500732"/>
          </a:xfrm>
        </p:spPr>
        <p:txBody>
          <a:bodyPr/>
          <a:lstStyle/>
          <a:p>
            <a:pPr>
              <a:spcBef>
                <a:spcPts val="36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Face-to-Face</a:t>
            </a:r>
            <a:r>
              <a:rPr lang="en-US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Course</a:t>
            </a:r>
            <a:endParaRPr lang="en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6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Blended</a:t>
            </a:r>
            <a:r>
              <a:rPr lang="en-US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Course</a:t>
            </a:r>
            <a:endParaRPr lang="en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6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dirty="0" err="1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assive</a:t>
            </a:r>
            <a:r>
              <a:rPr lang="en-US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Open Online Course</a:t>
            </a:r>
            <a:endParaRPr lang="en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6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Fully Online</a:t>
            </a:r>
            <a:r>
              <a:rPr lang="en-US" dirty="0" smtClean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Course</a:t>
            </a:r>
            <a:endParaRPr lang="en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Four Case Examples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30631" y="4419600"/>
            <a:ext cx="6743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" i="1"/>
              <a:t>Jot down the ideas you like for your own group work activity as we go!</a:t>
            </a:r>
          </a:p>
          <a:p>
            <a:pPr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91494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8"/>
          <p:cNvSpPr txBox="1">
            <a:spLocks noGrp="1"/>
          </p:cNvSpPr>
          <p:nvPr>
            <p:ph type="title"/>
          </p:nvPr>
        </p:nvSpPr>
        <p:spPr>
          <a:xfrm>
            <a:off x="606830" y="254007"/>
            <a:ext cx="80217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latin typeface="+mj-lt"/>
              </a:rPr>
              <a:t>Face-to-Face Course: </a:t>
            </a:r>
          </a:p>
        </p:txBody>
      </p:sp>
      <p:pic>
        <p:nvPicPr>
          <p:cNvPr id="5" name="Shape 1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14875" y="1"/>
            <a:ext cx="1629125" cy="122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9" y="2057401"/>
            <a:ext cx="9144000" cy="331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411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5"/>
          <p:cNvSpPr txBox="1">
            <a:spLocks noGrp="1"/>
          </p:cNvSpPr>
          <p:nvPr>
            <p:ph type="title"/>
          </p:nvPr>
        </p:nvSpPr>
        <p:spPr>
          <a:xfrm>
            <a:off x="606830" y="254007"/>
            <a:ext cx="80217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latin typeface="+mj-lt"/>
              </a:rPr>
              <a:t>Face-to-Face Course: Genetics</a:t>
            </a:r>
          </a:p>
        </p:txBody>
      </p:sp>
      <p:pic>
        <p:nvPicPr>
          <p:cNvPr id="5" name="Shape 1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14875" y="1"/>
            <a:ext cx="1629125" cy="122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769" y="1752677"/>
            <a:ext cx="5081823" cy="3809924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854324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42"/>
          <p:cNvSpPr txBox="1">
            <a:spLocks noGrp="1"/>
          </p:cNvSpPr>
          <p:nvPr>
            <p:ph type="title"/>
          </p:nvPr>
        </p:nvSpPr>
        <p:spPr>
          <a:xfrm>
            <a:off x="606825" y="254001"/>
            <a:ext cx="83265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000" dirty="0">
                <a:latin typeface="+mj-lt"/>
              </a:rPr>
              <a:t>Blended Course: Healthcare Leadership</a:t>
            </a:r>
          </a:p>
        </p:txBody>
      </p:sp>
      <p:pic>
        <p:nvPicPr>
          <p:cNvPr id="5" name="Shape 1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1400" y="5750"/>
            <a:ext cx="1166248" cy="12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0714" y="1905001"/>
            <a:ext cx="5002575" cy="318704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6358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49"/>
          <p:cNvSpPr txBox="1">
            <a:spLocks noGrp="1"/>
          </p:cNvSpPr>
          <p:nvPr>
            <p:ph type="title"/>
          </p:nvPr>
        </p:nvSpPr>
        <p:spPr>
          <a:xfrm>
            <a:off x="606824" y="254001"/>
            <a:ext cx="84948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000" dirty="0">
                <a:latin typeface="+mj-lt"/>
              </a:rPr>
              <a:t>Blended Course: Healthcare Leadership</a:t>
            </a:r>
          </a:p>
        </p:txBody>
      </p:sp>
      <p:pic>
        <p:nvPicPr>
          <p:cNvPr id="5" name="Shape 1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67420" y="1"/>
            <a:ext cx="1443075" cy="152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412" y="1775826"/>
            <a:ext cx="6981176" cy="3732297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379900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57"/>
          <p:cNvSpPr txBox="1">
            <a:spLocks noGrp="1"/>
          </p:cNvSpPr>
          <p:nvPr>
            <p:ph type="title"/>
          </p:nvPr>
        </p:nvSpPr>
        <p:spPr>
          <a:xfrm>
            <a:off x="606830" y="254007"/>
            <a:ext cx="80217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000" dirty="0">
                <a:latin typeface="+mj-lt"/>
              </a:rPr>
              <a:t>MOOC: American Renaissance</a:t>
            </a:r>
          </a:p>
        </p:txBody>
      </p:sp>
      <p:pic>
        <p:nvPicPr>
          <p:cNvPr id="5" name="Shape 1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80650" y="-4"/>
            <a:ext cx="2163349" cy="12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587" y="1676400"/>
            <a:ext cx="6596827" cy="371034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56883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4"/>
          <p:cNvSpPr txBox="1">
            <a:spLocks noGrp="1"/>
          </p:cNvSpPr>
          <p:nvPr>
            <p:ph type="title"/>
          </p:nvPr>
        </p:nvSpPr>
        <p:spPr>
          <a:xfrm>
            <a:off x="606830" y="254007"/>
            <a:ext cx="80217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000" dirty="0">
                <a:latin typeface="+mj-lt"/>
              </a:rPr>
              <a:t>MOOC: American Renaissance</a:t>
            </a:r>
          </a:p>
        </p:txBody>
      </p:sp>
      <p:pic>
        <p:nvPicPr>
          <p:cNvPr id="5" name="Shape 1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80650" y="-4"/>
            <a:ext cx="2163349" cy="12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926" y="832303"/>
            <a:ext cx="7426604" cy="60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9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1"/>
          <p:cNvSpPr txBox="1">
            <a:spLocks noGrp="1"/>
          </p:cNvSpPr>
          <p:nvPr>
            <p:ph type="title"/>
          </p:nvPr>
        </p:nvSpPr>
        <p:spPr>
          <a:xfrm>
            <a:off x="606830" y="254007"/>
            <a:ext cx="80217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000" dirty="0">
                <a:latin typeface="+mj-lt"/>
              </a:rPr>
              <a:t>MOOC: American Renaissance</a:t>
            </a:r>
          </a:p>
        </p:txBody>
      </p:sp>
      <p:pic>
        <p:nvPicPr>
          <p:cNvPr id="5" name="Shape 1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80650" y="-4"/>
            <a:ext cx="2163349" cy="12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02" y="3248949"/>
            <a:ext cx="285750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75"/>
          <p:cNvSpPr txBox="1"/>
          <p:nvPr/>
        </p:nvSpPr>
        <p:spPr>
          <a:xfrm>
            <a:off x="138858" y="4239549"/>
            <a:ext cx="4139625" cy="1800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dk2"/>
                </a:solidFill>
              </a:rPr>
              <a:t>http://</a:t>
            </a:r>
            <a:r>
              <a:rPr lang="en" dirty="0" err="1">
                <a:solidFill>
                  <a:schemeClr val="dk2"/>
                </a:solidFill>
              </a:rPr>
              <a:t>www.lacunastories.com</a:t>
            </a:r>
            <a:r>
              <a:rPr lang="en" dirty="0">
                <a:solidFill>
                  <a:schemeClr val="dk2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544926"/>
            <a:ext cx="6045740" cy="519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3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0"/>
          <p:cNvSpPr txBox="1">
            <a:spLocks noGrp="1"/>
          </p:cNvSpPr>
          <p:nvPr>
            <p:ph type="title"/>
          </p:nvPr>
        </p:nvSpPr>
        <p:spPr>
          <a:xfrm>
            <a:off x="606830" y="254007"/>
            <a:ext cx="80217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Online Course: Entrepreneurial Ideas </a:t>
            </a:r>
          </a:p>
        </p:txBody>
      </p:sp>
      <p:pic>
        <p:nvPicPr>
          <p:cNvPr id="9" name="Shape 1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35671">
            <a:off x="7214202" y="158525"/>
            <a:ext cx="1929801" cy="192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225" y="1964699"/>
            <a:ext cx="4176800" cy="2247624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11" name="Shape 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600" y="2926449"/>
            <a:ext cx="4671225" cy="278855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20218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What </a:t>
            </a: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we’ll </a:t>
            </a:r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do 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today </a:t>
            </a:r>
          </a:p>
        </p:txBody>
      </p:sp>
      <p:sp>
        <p:nvSpPr>
          <p:cNvPr id="5" name="Shape 44"/>
          <p:cNvSpPr txBox="1">
            <a:spLocks noGrp="1"/>
          </p:cNvSpPr>
          <p:nvPr>
            <p:ph type="body" idx="10"/>
          </p:nvPr>
        </p:nvSpPr>
        <p:spPr>
          <a:xfrm>
            <a:off x="381000" y="2057400"/>
            <a:ext cx="8534400" cy="320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38099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Calibri"/>
              <a:buAutoNum type="arabicPeriod"/>
            </a:pPr>
            <a:r>
              <a:rPr lang="en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Define and discuss the parameters of group work. </a:t>
            </a:r>
          </a:p>
          <a:p>
            <a:pPr marL="457189" indent="-38099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Calibri"/>
              <a:buAutoNum type="arabicPeriod"/>
            </a:pPr>
            <a:r>
              <a:rPr lang="en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Consider learning theories that support successful group work strategies.</a:t>
            </a:r>
          </a:p>
          <a:p>
            <a:pPr marL="457189" indent="-38099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Calibri"/>
              <a:buAutoNum type="arabicPeriod"/>
            </a:pPr>
            <a:r>
              <a:rPr lang="en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Review four group work case studies.</a:t>
            </a:r>
          </a:p>
          <a:p>
            <a:pPr marL="457189" indent="-38099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Calibri"/>
              <a:buAutoNum type="arabicPeriod"/>
            </a:pPr>
            <a:r>
              <a:rPr lang="en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Workshop and reflect on your own group assignment. </a:t>
            </a:r>
          </a:p>
          <a:p>
            <a:pPr>
              <a:spcBef>
                <a:spcPts val="0"/>
              </a:spcBef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601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35671">
            <a:off x="7214202" y="158525"/>
            <a:ext cx="1929801" cy="19298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91"/>
          <p:cNvSpPr txBox="1">
            <a:spLocks noGrp="1"/>
          </p:cNvSpPr>
          <p:nvPr>
            <p:ph type="title"/>
          </p:nvPr>
        </p:nvSpPr>
        <p:spPr>
          <a:xfrm>
            <a:off x="606830" y="254007"/>
            <a:ext cx="80217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Online Course: Entrepreneurial Ideas </a:t>
            </a:r>
          </a:p>
        </p:txBody>
      </p:sp>
      <p:pic>
        <p:nvPicPr>
          <p:cNvPr id="6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426" y="1906228"/>
            <a:ext cx="3170225" cy="31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9466" y="2843051"/>
            <a:ext cx="4081109" cy="2643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321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8"/>
          <p:cNvSpPr txBox="1">
            <a:spLocks noGrp="1"/>
          </p:cNvSpPr>
          <p:nvPr>
            <p:ph type="title"/>
          </p:nvPr>
        </p:nvSpPr>
        <p:spPr>
          <a:xfrm>
            <a:off x="606824" y="254001"/>
            <a:ext cx="83946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latin typeface="+mn-lt"/>
              </a:rPr>
              <a:t>Let’s talk: Six Essential Considerations</a:t>
            </a:r>
          </a:p>
        </p:txBody>
      </p:sp>
      <p:sp>
        <p:nvSpPr>
          <p:cNvPr id="5" name="Shape 199"/>
          <p:cNvSpPr txBox="1">
            <a:spLocks/>
          </p:cNvSpPr>
          <p:nvPr/>
        </p:nvSpPr>
        <p:spPr>
          <a:xfrm>
            <a:off x="570655" y="2209800"/>
            <a:ext cx="3983100" cy="3964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7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" sz="2400" dirty="0">
                <a:latin typeface="+mj-lt"/>
              </a:rPr>
              <a:t>Purpose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" sz="2400" dirty="0">
                <a:latin typeface="+mj-lt"/>
              </a:rPr>
              <a:t>People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" sz="2400" dirty="0">
                <a:latin typeface="+mj-lt"/>
              </a:rPr>
              <a:t>Context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" sz="2400" dirty="0">
                <a:latin typeface="+mj-lt"/>
              </a:rPr>
              <a:t>Group Structure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" sz="2400" dirty="0">
                <a:latin typeface="+mj-lt"/>
              </a:rPr>
              <a:t>Assessment &amp; Evaluation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" sz="2400" dirty="0">
                <a:latin typeface="+mj-lt"/>
              </a:rPr>
              <a:t>Technology</a:t>
            </a:r>
            <a:endParaRPr lang="en" sz="2400" dirty="0">
              <a:latin typeface="+mj-lt"/>
            </a:endParaRPr>
          </a:p>
        </p:txBody>
      </p:sp>
      <p:sp>
        <p:nvSpPr>
          <p:cNvPr id="6" name="Shape 200"/>
          <p:cNvSpPr txBox="1"/>
          <p:nvPr/>
        </p:nvSpPr>
        <p:spPr>
          <a:xfrm>
            <a:off x="4330851" y="1126500"/>
            <a:ext cx="4670700" cy="321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i="1">
                <a:solidFill>
                  <a:schemeClr val="dk1"/>
                </a:solidFill>
              </a:rPr>
              <a:t>Try This!</a:t>
            </a:r>
          </a:p>
          <a:p>
            <a:pPr marL="914377" lvl="1" indent="-342891">
              <a:lnSpc>
                <a:spcPct val="115000"/>
              </a:lnSpc>
              <a:buClr>
                <a:schemeClr val="dk1"/>
              </a:buClr>
              <a:buSzPct val="100000"/>
              <a:buAutoNum type="alphaLcParenR"/>
            </a:pPr>
            <a:r>
              <a:rPr lang="en" i="1">
                <a:solidFill>
                  <a:schemeClr val="dk1"/>
                </a:solidFill>
              </a:rPr>
              <a:t>Partner with 1-2 people around you</a:t>
            </a:r>
          </a:p>
          <a:p>
            <a:pPr marL="914377" lvl="1" indent="-342891">
              <a:lnSpc>
                <a:spcPct val="115000"/>
              </a:lnSpc>
              <a:buClr>
                <a:schemeClr val="dk1"/>
              </a:buClr>
              <a:buSzPct val="100000"/>
              <a:buAutoNum type="alphaLcParenR"/>
            </a:pPr>
            <a:r>
              <a:rPr lang="en" i="1">
                <a:solidFill>
                  <a:schemeClr val="dk1"/>
                </a:solidFill>
              </a:rPr>
              <a:t>For which considerations were you easily able to identify your own ideas?  Which of these considerations require more thought?  </a:t>
            </a:r>
          </a:p>
          <a:p>
            <a:pPr marL="914377" lvl="1" indent="-342891">
              <a:lnSpc>
                <a:spcPct val="115000"/>
              </a:lnSpc>
              <a:buClr>
                <a:schemeClr val="dk1"/>
              </a:buClr>
              <a:buSzPct val="100000"/>
              <a:buAutoNum type="alphaLcParenR"/>
            </a:pPr>
            <a:r>
              <a:rPr lang="en" i="1">
                <a:solidFill>
                  <a:schemeClr val="dk1"/>
                </a:solidFill>
              </a:rPr>
              <a:t>Offer ideas for those challenges!</a:t>
            </a:r>
          </a:p>
        </p:txBody>
      </p:sp>
    </p:spTree>
    <p:extLst>
      <p:ext uri="{BB962C8B-B14F-4D97-AF65-F5344CB8AC3E}">
        <p14:creationId xmlns:p14="http://schemas.microsoft.com/office/powerpoint/2010/main" val="674935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Thank you for participating…please remember to complete the evaluation.</a:t>
            </a:r>
            <a:br>
              <a:rPr lang="en-US" dirty="0" smtClean="0">
                <a:latin typeface="+mj-lt"/>
              </a:rPr>
            </a:br>
            <a:endParaRPr lang="en-US" dirty="0">
              <a:latin typeface="+mj-lt"/>
            </a:endParaRPr>
          </a:p>
        </p:txBody>
      </p:sp>
      <p:pic>
        <p:nvPicPr>
          <p:cNvPr id="7" name="Shape 2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91000" y="3567067"/>
            <a:ext cx="4799721" cy="3265175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609601" y="2590801"/>
            <a:ext cx="335880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Let us know if you have </a:t>
            </a:r>
            <a:r>
              <a:rPr lang="en-US" i="1" dirty="0" smtClean="0"/>
              <a:t>questions </a:t>
            </a:r>
          </a:p>
          <a:p>
            <a:r>
              <a:rPr lang="en-US" i="1" dirty="0" smtClean="0"/>
              <a:t>as you dive in!</a:t>
            </a:r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Erin </a:t>
            </a:r>
            <a:r>
              <a:rPr lang="en-US" dirty="0" err="1"/>
              <a:t>DeSilva</a:t>
            </a:r>
            <a:endParaRPr lang="en-US" dirty="0"/>
          </a:p>
          <a:p>
            <a:r>
              <a:rPr lang="en-US" dirty="0">
                <a:hlinkClick r:id="rId3"/>
              </a:rPr>
              <a:t>erin.desilva@dartmouth.edu</a:t>
            </a:r>
            <a:endParaRPr lang="en-US" dirty="0"/>
          </a:p>
          <a:p>
            <a:endParaRPr lang="en-US" dirty="0"/>
          </a:p>
          <a:p>
            <a:r>
              <a:rPr lang="en-US" dirty="0"/>
              <a:t>Rebecca Taub</a:t>
            </a:r>
          </a:p>
          <a:p>
            <a:r>
              <a:rPr lang="en-US" dirty="0">
                <a:hlinkClick r:id="rId4"/>
              </a:rPr>
              <a:t>r</a:t>
            </a:r>
            <a:r>
              <a:rPr lang="en-US" dirty="0">
                <a:hlinkClick r:id="rId4"/>
              </a:rPr>
              <a:t>ebecca_taub@brown.edu</a:t>
            </a:r>
            <a:r>
              <a:rPr 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7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rcRect t="7800" b="7800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5" name="Shape 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800" dirty="0">
                <a:latin typeface="Calibri"/>
                <a:ea typeface="Calibri"/>
                <a:cs typeface="Calibri"/>
                <a:sym typeface="Calibri"/>
              </a:rPr>
              <a:t>What’s the opportunity in your course?</a:t>
            </a:r>
          </a:p>
        </p:txBody>
      </p:sp>
    </p:spTree>
    <p:extLst>
      <p:ext uri="{BB962C8B-B14F-4D97-AF65-F5344CB8AC3E}">
        <p14:creationId xmlns:p14="http://schemas.microsoft.com/office/powerpoint/2010/main" val="130794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2"/>
          <p:cNvSpPr txBox="1">
            <a:spLocks/>
          </p:cNvSpPr>
          <p:nvPr/>
        </p:nvSpPr>
        <p:spPr>
          <a:xfrm>
            <a:off x="561142" y="5847937"/>
            <a:ext cx="8201857" cy="629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7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" sz="1800" b="1" i="1" dirty="0"/>
              <a:t>*According to our own experience and </a:t>
            </a:r>
            <a:r>
              <a:rPr lang="en" sz="1800" b="1" i="1" dirty="0" smtClean="0"/>
              <a:t>understanding</a:t>
            </a:r>
            <a:r>
              <a:rPr lang="en-US" sz="1800" b="1" i="1" dirty="0" smtClean="0"/>
              <a:t> of the research.</a:t>
            </a:r>
            <a:r>
              <a:rPr lang="en" sz="1800" b="1" i="1" dirty="0" smtClean="0"/>
              <a:t>  </a:t>
            </a:r>
            <a:endParaRPr lang="en-US" sz="1800" b="1" i="1" dirty="0" smtClean="0"/>
          </a:p>
          <a:p>
            <a:pPr>
              <a:spcBef>
                <a:spcPts val="0"/>
              </a:spcBef>
              <a:buNone/>
            </a:pPr>
            <a:endParaRPr lang="en-US" sz="1800" b="1" i="1" dirty="0" smtClean="0"/>
          </a:p>
          <a:p>
            <a:pPr>
              <a:spcBef>
                <a:spcPts val="0"/>
              </a:spcBef>
              <a:buNone/>
            </a:pPr>
            <a:r>
              <a:rPr lang="en" sz="1800" b="1" i="1" dirty="0" smtClean="0"/>
              <a:t>Seriously</a:t>
            </a:r>
            <a:r>
              <a:rPr lang="en" sz="1800" b="1" i="1" dirty="0"/>
              <a:t>.  Tell </a:t>
            </a:r>
            <a:r>
              <a:rPr lang="en" sz="1800" b="1" i="1" dirty="0" smtClean="0"/>
              <a:t>us</a:t>
            </a:r>
            <a:r>
              <a:rPr lang="en-US" sz="1800" b="1" i="1" dirty="0" smtClean="0"/>
              <a:t> </a:t>
            </a:r>
            <a:r>
              <a:rPr lang="en" sz="1800" b="1" i="1" dirty="0" smtClean="0"/>
              <a:t>what </a:t>
            </a:r>
            <a:r>
              <a:rPr lang="en" sz="1800" b="1" i="1" dirty="0"/>
              <a:t>we’re missing.</a:t>
            </a:r>
            <a:endParaRPr lang="en" sz="1800" b="1" i="1" dirty="0"/>
          </a:p>
        </p:txBody>
      </p:sp>
      <p:sp>
        <p:nvSpPr>
          <p:cNvPr id="5" name="Shape 63"/>
          <p:cNvSpPr txBox="1">
            <a:spLocks/>
          </p:cNvSpPr>
          <p:nvPr/>
        </p:nvSpPr>
        <p:spPr>
          <a:xfrm>
            <a:off x="457489" y="284675"/>
            <a:ext cx="7714200" cy="68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tx2"/>
                </a:solidFill>
              </a:rPr>
              <a:t>The 6 Essential* Questions When </a:t>
            </a:r>
            <a:endParaRPr lang="en-US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tx2"/>
                </a:solidFill>
              </a:rPr>
              <a:t>Considering Group Work</a:t>
            </a:r>
            <a:endParaRPr lang="en" dirty="0">
              <a:solidFill>
                <a:schemeClr val="tx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56277" y="1796025"/>
            <a:ext cx="5792323" cy="3100103"/>
            <a:chOff x="2056277" y="1796025"/>
            <a:chExt cx="3772480" cy="1975731"/>
          </a:xfrm>
        </p:grpSpPr>
        <p:graphicFrame>
          <p:nvGraphicFramePr>
            <p:cNvPr id="6" name="Shape 64"/>
            <p:cNvGraphicFramePr/>
            <p:nvPr>
              <p:extLst>
                <p:ext uri="{D42A27DB-BD31-4B8C-83A1-F6EECF244321}">
                  <p14:modId xmlns:p14="http://schemas.microsoft.com/office/powerpoint/2010/main" val="867718045"/>
                </p:ext>
              </p:extLst>
            </p:nvPr>
          </p:nvGraphicFramePr>
          <p:xfrm>
            <a:off x="2056277" y="1796025"/>
            <a:ext cx="2561357" cy="248481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3932746"/>
                </a:tblGrid>
                <a:tr h="337312"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buNone/>
                        </a:pPr>
                        <a:r>
                          <a:rPr lang="en" sz="1500" b="1" dirty="0"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Why are you doing this? What is the purpose? </a:t>
                        </a:r>
                      </a:p>
                    </a:txBody>
                    <a:tcPr marL="63500" marR="63500" marT="63500" marB="63500">
                      <a:solidFill>
                        <a:srgbClr val="F4CCCC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7" name="Shape 65"/>
            <p:cNvGraphicFramePr/>
            <p:nvPr>
              <p:extLst>
                <p:ext uri="{D42A27DB-BD31-4B8C-83A1-F6EECF244321}">
                  <p14:modId xmlns:p14="http://schemas.microsoft.com/office/powerpoint/2010/main" val="580629360"/>
                </p:ext>
              </p:extLst>
            </p:nvPr>
          </p:nvGraphicFramePr>
          <p:xfrm>
            <a:off x="2284876" y="2146875"/>
            <a:ext cx="2754914" cy="248481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229936"/>
                </a:tblGrid>
                <a:tr h="337312"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buNone/>
                        </a:pPr>
                        <a:r>
                          <a:rPr lang="en" sz="1500" b="1" dirty="0"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Who are your partners in designing and executing?</a:t>
                        </a:r>
                        <a:r>
                          <a:rPr lang="en" sz="1500" dirty="0"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 </a:t>
                        </a:r>
                      </a:p>
                    </a:txBody>
                    <a:tcPr marL="63500" marR="63500" marT="63500" marB="63500">
                      <a:solidFill>
                        <a:srgbClr val="FCE5CD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8" name="Shape 66"/>
            <p:cNvGraphicFramePr/>
            <p:nvPr>
              <p:extLst>
                <p:ext uri="{D42A27DB-BD31-4B8C-83A1-F6EECF244321}">
                  <p14:modId xmlns:p14="http://schemas.microsoft.com/office/powerpoint/2010/main" val="1938021555"/>
                </p:ext>
              </p:extLst>
            </p:nvPr>
          </p:nvGraphicFramePr>
          <p:xfrm>
            <a:off x="2514599" y="2514600"/>
            <a:ext cx="2694159" cy="248481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136653"/>
                </a:tblGrid>
                <a:tr h="337312"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buNone/>
                        </a:pPr>
                        <a:r>
                          <a:rPr lang="en" sz="1500" b="1" dirty="0"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What do you want to assess &amp; evaluate?</a:t>
                        </a:r>
                        <a:r>
                          <a:rPr lang="en" sz="1500" dirty="0"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 </a:t>
                        </a:r>
                        <a:r>
                          <a:rPr lang="en" sz="1500" b="1" dirty="0"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How? </a:t>
                        </a:r>
                      </a:p>
                    </a:txBody>
                    <a:tcPr marL="63500" marR="63500" marT="63500" marB="63500">
                      <a:solidFill>
                        <a:srgbClr val="FFF2CC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9" name="Shape 67"/>
            <p:cNvGraphicFramePr/>
            <p:nvPr>
              <p:extLst>
                <p:ext uri="{D42A27DB-BD31-4B8C-83A1-F6EECF244321}">
                  <p14:modId xmlns:p14="http://schemas.microsoft.com/office/powerpoint/2010/main" val="1591773468"/>
                </p:ext>
              </p:extLst>
            </p:nvPr>
          </p:nvGraphicFramePr>
          <p:xfrm>
            <a:off x="2702500" y="2850151"/>
            <a:ext cx="2669057" cy="248481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098111"/>
                </a:tblGrid>
                <a:tr h="337312"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buNone/>
                        </a:pPr>
                        <a:r>
                          <a:rPr lang="en" sz="1500" b="1" dirty="0"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How will groups get formed? </a:t>
                        </a:r>
                      </a:p>
                    </a:txBody>
                    <a:tcPr marL="63500" marR="63500" marT="63500" marB="63500">
                      <a:solidFill>
                        <a:srgbClr val="D9EAD3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10" name="Shape 68"/>
            <p:cNvGraphicFramePr/>
            <p:nvPr>
              <p:extLst>
                <p:ext uri="{D42A27DB-BD31-4B8C-83A1-F6EECF244321}">
                  <p14:modId xmlns:p14="http://schemas.microsoft.com/office/powerpoint/2010/main" val="1069335639"/>
                </p:ext>
              </p:extLst>
            </p:nvPr>
          </p:nvGraphicFramePr>
          <p:xfrm>
            <a:off x="2971801" y="3200400"/>
            <a:ext cx="2615174" cy="226628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015378"/>
                </a:tblGrid>
                <a:tr h="309880">
                  <a:tc>
                    <a:txBody>
                      <a:bodyPr/>
                      <a:lstStyle/>
                      <a:p>
                        <a:pPr lvl="0" rtl="0">
                          <a:spcBef>
                            <a:spcPts val="0"/>
                          </a:spcBef>
                          <a:buNone/>
                        </a:pPr>
                        <a:r>
                          <a:rPr lang="en" sz="1500" b="1" dirty="0" smtClean="0"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Identify the time on task and context.</a:t>
                        </a:r>
                        <a:endParaRPr lang="en" sz="1500" b="1" dirty="0"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3500" marR="63500" marT="63500" marB="63500">
                      <a:solidFill>
                        <a:srgbClr val="D0E0E3"/>
                      </a:solidFill>
                    </a:tcPr>
                  </a:tc>
                </a:tr>
              </a:tbl>
            </a:graphicData>
          </a:graphic>
        </p:graphicFrame>
        <p:graphicFrame>
          <p:nvGraphicFramePr>
            <p:cNvPr id="11" name="Shape 69"/>
            <p:cNvGraphicFramePr/>
            <p:nvPr>
              <p:extLst>
                <p:ext uri="{D42A27DB-BD31-4B8C-83A1-F6EECF244321}">
                  <p14:modId xmlns:p14="http://schemas.microsoft.com/office/powerpoint/2010/main" val="340228170"/>
                </p:ext>
              </p:extLst>
            </p:nvPr>
          </p:nvGraphicFramePr>
          <p:xfrm>
            <a:off x="3159700" y="3523275"/>
            <a:ext cx="2669057" cy="248481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098111"/>
                </a:tblGrid>
                <a:tr h="337312"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buNone/>
                        </a:pPr>
                        <a:r>
                          <a:rPr lang="en" sz="1500" b="1" dirty="0"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Which technology will best support the task(s)?</a:t>
                        </a:r>
                      </a:p>
                    </a:txBody>
                    <a:tcPr marL="63500" marR="63500" marT="63500" marB="63500">
                      <a:solidFill>
                        <a:srgbClr val="D9D2E9"/>
                      </a:solidFill>
                    </a:tcPr>
                  </a:tc>
                </a:tr>
              </a:tbl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44008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4"/>
          <p:cNvSpPr txBox="1">
            <a:spLocks/>
          </p:cNvSpPr>
          <p:nvPr/>
        </p:nvSpPr>
        <p:spPr>
          <a:xfrm>
            <a:off x="457200" y="4937676"/>
            <a:ext cx="8079900" cy="70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7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  <a:latin typeface="+mj-lt"/>
              </a:rPr>
              <a:t>Why use a group assignment?</a:t>
            </a:r>
            <a:endParaRPr lang="en">
              <a:solidFill>
                <a:schemeClr val="dk2"/>
              </a:solidFill>
              <a:latin typeface="+mj-lt"/>
            </a:endParaRPr>
          </a:p>
        </p:txBody>
      </p:sp>
      <p:pic>
        <p:nvPicPr>
          <p:cNvPr id="5" name="Shape 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54425" y="1662651"/>
            <a:ext cx="4635175" cy="31164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76"/>
          <p:cNvSpPr txBox="1">
            <a:spLocks noGrp="1"/>
          </p:cNvSpPr>
          <p:nvPr>
            <p:ph type="title"/>
          </p:nvPr>
        </p:nvSpPr>
        <p:spPr>
          <a:xfrm>
            <a:off x="606825" y="254001"/>
            <a:ext cx="25611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latin typeface="+mj-lt"/>
              </a:rPr>
              <a:t>Purpose </a:t>
            </a:r>
          </a:p>
        </p:txBody>
      </p:sp>
    </p:spTree>
    <p:extLst>
      <p:ext uri="{BB962C8B-B14F-4D97-AF65-F5344CB8AC3E}">
        <p14:creationId xmlns:p14="http://schemas.microsoft.com/office/powerpoint/2010/main" val="236309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1"/>
          <p:cNvSpPr txBox="1">
            <a:spLocks noGrp="1"/>
          </p:cNvSpPr>
          <p:nvPr>
            <p:ph type="title"/>
          </p:nvPr>
        </p:nvSpPr>
        <p:spPr>
          <a:xfrm>
            <a:off x="606830" y="254007"/>
            <a:ext cx="80217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>
                <a:latin typeface="+mj-lt"/>
              </a:rPr>
              <a:t>People</a:t>
            </a:r>
          </a:p>
        </p:txBody>
      </p:sp>
      <p:pic>
        <p:nvPicPr>
          <p:cNvPr id="5" name="Shape 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81143" y="1574274"/>
            <a:ext cx="2981714" cy="3709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731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 noGrp="1"/>
          </p:cNvSpPr>
          <p:nvPr>
            <p:ph type="title"/>
          </p:nvPr>
        </p:nvSpPr>
        <p:spPr>
          <a:xfrm>
            <a:off x="606830" y="254007"/>
            <a:ext cx="80217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>
                <a:latin typeface="+mj-lt"/>
              </a:rPr>
              <a:t>Assessment &amp; Evaluation</a:t>
            </a:r>
          </a:p>
        </p:txBody>
      </p:sp>
      <p:pic>
        <p:nvPicPr>
          <p:cNvPr id="5" name="Shape 88"/>
          <p:cNvPicPr preferRelativeResize="0"/>
          <p:nvPr/>
        </p:nvPicPr>
        <p:blipFill>
          <a:blip r:embed="rId2">
            <a:clrChange>
              <a:clrFrom>
                <a:srgbClr val="FCFFFC"/>
              </a:clrFrom>
              <a:clrTo>
                <a:srgbClr val="FCFFFC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-30051" y="4895849"/>
            <a:ext cx="3048000" cy="19621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06830" y="1447800"/>
            <a:ext cx="8232370" cy="297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89"/>
          <p:cNvSpPr txBox="1"/>
          <p:nvPr/>
        </p:nvSpPr>
        <p:spPr>
          <a:xfrm>
            <a:off x="606825" y="1600200"/>
            <a:ext cx="830857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2800" dirty="0">
                <a:solidFill>
                  <a:schemeClr val="dk2"/>
                </a:solidFill>
                <a:highlight>
                  <a:srgbClr val="FFFFFF"/>
                </a:highlight>
                <a:latin typeface="+mj-lt"/>
              </a:rPr>
              <a:t>How group work is </a:t>
            </a:r>
            <a:r>
              <a:rPr lang="en" sz="2800" b="1" dirty="0">
                <a:solidFill>
                  <a:schemeClr val="dk2"/>
                </a:solidFill>
                <a:highlight>
                  <a:srgbClr val="FFFFFF"/>
                </a:highlight>
                <a:latin typeface="+mj-lt"/>
              </a:rPr>
              <a:t>assessed</a:t>
            </a:r>
            <a:r>
              <a:rPr lang="en" sz="2800" dirty="0">
                <a:solidFill>
                  <a:schemeClr val="dk2"/>
                </a:solidFill>
                <a:highlight>
                  <a:srgbClr val="FFFFFF"/>
                </a:highlight>
                <a:latin typeface="+mj-lt"/>
              </a:rPr>
              <a:t> and </a:t>
            </a:r>
            <a:r>
              <a:rPr lang="en" sz="2800" b="1" dirty="0">
                <a:solidFill>
                  <a:schemeClr val="dk2"/>
                </a:solidFill>
                <a:highlight>
                  <a:srgbClr val="FFFFFF"/>
                </a:highlight>
                <a:latin typeface="+mj-lt"/>
              </a:rPr>
              <a:t>evaluated</a:t>
            </a:r>
            <a:r>
              <a:rPr lang="en" sz="2800" dirty="0">
                <a:solidFill>
                  <a:schemeClr val="dk2"/>
                </a:solidFill>
                <a:highlight>
                  <a:srgbClr val="FFFFFF"/>
                </a:highlight>
                <a:latin typeface="+mj-lt"/>
              </a:rPr>
              <a:t> “can make the difference between students’ feeling that they are just going through their paces and the sense that they are </a:t>
            </a:r>
            <a:r>
              <a:rPr lang="en" sz="2800" b="1" dirty="0" smtClean="0">
                <a:solidFill>
                  <a:schemeClr val="dk2"/>
                </a:solidFill>
                <a:highlight>
                  <a:srgbClr val="FFFFFF"/>
                </a:highlight>
                <a:latin typeface="+mj-lt"/>
              </a:rPr>
              <a:t>engaged </a:t>
            </a:r>
            <a:r>
              <a:rPr lang="en" sz="2800" b="1" dirty="0">
                <a:solidFill>
                  <a:schemeClr val="dk2"/>
                </a:solidFill>
                <a:highlight>
                  <a:srgbClr val="FFFFFF"/>
                </a:highlight>
                <a:latin typeface="+mj-lt"/>
              </a:rPr>
              <a:t>in a powerful exchange of ideas.</a:t>
            </a:r>
            <a:r>
              <a:rPr lang="en" sz="2800" dirty="0">
                <a:solidFill>
                  <a:schemeClr val="dk2"/>
                </a:solidFill>
                <a:highlight>
                  <a:srgbClr val="FFFFFF"/>
                </a:highlight>
                <a:latin typeface="+mj-lt"/>
              </a:rPr>
              <a:t>” </a:t>
            </a:r>
          </a:p>
          <a:p>
            <a:pPr algn="ctr">
              <a:lnSpc>
                <a:spcPct val="115000"/>
              </a:lnSpc>
            </a:pPr>
            <a:r>
              <a:rPr lang="en" sz="2800" dirty="0">
                <a:solidFill>
                  <a:schemeClr val="dk2"/>
                </a:solidFill>
                <a:highlight>
                  <a:srgbClr val="FFFFFF"/>
                </a:highlight>
                <a:latin typeface="+mj-lt"/>
              </a:rPr>
              <a:t>(Brookfield &amp; Preskill, 1999, p. 107)</a:t>
            </a:r>
          </a:p>
        </p:txBody>
      </p:sp>
    </p:spTree>
    <p:extLst>
      <p:ext uri="{BB962C8B-B14F-4D97-AF65-F5344CB8AC3E}">
        <p14:creationId xmlns:p14="http://schemas.microsoft.com/office/powerpoint/2010/main" val="3840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4"/>
          <p:cNvSpPr txBox="1">
            <a:spLocks noGrp="1"/>
          </p:cNvSpPr>
          <p:nvPr>
            <p:ph type="title"/>
          </p:nvPr>
        </p:nvSpPr>
        <p:spPr>
          <a:xfrm>
            <a:off x="606830" y="254007"/>
            <a:ext cx="80217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latin typeface="+mj-lt"/>
              </a:rPr>
              <a:t>Group Structure</a:t>
            </a:r>
          </a:p>
        </p:txBody>
      </p:sp>
      <p:pic>
        <p:nvPicPr>
          <p:cNvPr id="5" name="Shape 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02951" y="1801112"/>
            <a:ext cx="4341049" cy="325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96"/>
          <p:cNvSpPr txBox="1"/>
          <p:nvPr/>
        </p:nvSpPr>
        <p:spPr>
          <a:xfrm>
            <a:off x="576779" y="1976487"/>
            <a:ext cx="4196121" cy="308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189" indent="-228594">
              <a:buClr>
                <a:schemeClr val="dk2"/>
              </a:buClr>
              <a:buChar char="●"/>
            </a:pPr>
            <a:r>
              <a:rPr lang="en" sz="2400" dirty="0">
                <a:solidFill>
                  <a:schemeClr val="dk2"/>
                </a:solidFill>
                <a:latin typeface="+mj-lt"/>
              </a:rPr>
              <a:t>How many students per group?</a:t>
            </a:r>
          </a:p>
          <a:p>
            <a:pPr marL="457189" indent="-228594">
              <a:buClr>
                <a:schemeClr val="dk2"/>
              </a:buClr>
              <a:buChar char="●"/>
            </a:pPr>
            <a:r>
              <a:rPr lang="en" sz="2400" dirty="0">
                <a:solidFill>
                  <a:schemeClr val="dk2"/>
                </a:solidFill>
                <a:latin typeface="+mj-lt"/>
              </a:rPr>
              <a:t>How will we form groups?</a:t>
            </a:r>
          </a:p>
          <a:p>
            <a:pPr marL="457189" indent="-228594">
              <a:buClr>
                <a:schemeClr val="dk2"/>
              </a:buClr>
              <a:buChar char="●"/>
            </a:pPr>
            <a:r>
              <a:rPr lang="en" sz="2400" dirty="0">
                <a:solidFill>
                  <a:schemeClr val="dk2"/>
                </a:solidFill>
                <a:latin typeface="+mj-lt"/>
              </a:rPr>
              <a:t>Fixed vs. changing membership?</a:t>
            </a:r>
          </a:p>
          <a:p>
            <a:pPr marL="457189" indent="-228594">
              <a:buClr>
                <a:schemeClr val="dk2"/>
              </a:buClr>
              <a:buChar char="●"/>
            </a:pPr>
            <a:r>
              <a:rPr lang="en" sz="2400" dirty="0">
                <a:solidFill>
                  <a:schemeClr val="dk2"/>
                </a:solidFill>
                <a:latin typeface="+mj-lt"/>
              </a:rPr>
              <a:t>Assigned Roles?</a:t>
            </a:r>
          </a:p>
          <a:p>
            <a:pPr marL="457189" indent="-228594">
              <a:buClr>
                <a:schemeClr val="dk2"/>
              </a:buClr>
              <a:buChar char="●"/>
            </a:pPr>
            <a:r>
              <a:rPr lang="en" sz="2400" dirty="0">
                <a:solidFill>
                  <a:schemeClr val="dk2"/>
                </a:solidFill>
                <a:latin typeface="+mj-lt"/>
              </a:rPr>
              <a:t>Rules of engagement?  </a:t>
            </a:r>
          </a:p>
          <a:p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1635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1"/>
          <p:cNvSpPr txBox="1">
            <a:spLocks noGrp="1"/>
          </p:cNvSpPr>
          <p:nvPr>
            <p:ph type="title"/>
          </p:nvPr>
        </p:nvSpPr>
        <p:spPr>
          <a:xfrm>
            <a:off x="606830" y="345831"/>
            <a:ext cx="8021700" cy="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latin typeface="+mj-lt"/>
              </a:rPr>
              <a:t>Context</a:t>
            </a:r>
          </a:p>
        </p:txBody>
      </p:sp>
      <p:pic>
        <p:nvPicPr>
          <p:cNvPr id="5" name="Shape 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86800" y="1219200"/>
            <a:ext cx="3570400" cy="476055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858299989"/>
      </p:ext>
    </p:extLst>
  </p:cSld>
  <p:clrMapOvr>
    <a:masterClrMapping/>
  </p:clrMapOvr>
</p:sld>
</file>

<file path=ppt/theme/theme1.xml><?xml version="1.0" encoding="utf-8"?>
<a:theme xmlns:a="http://schemas.openxmlformats.org/drawingml/2006/main" name="NC14_N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NC14_New_Template</Template>
  <TotalTime>1762</TotalTime>
  <Words>411</Words>
  <Application>Microsoft Macintosh PowerPoint</Application>
  <PresentationFormat>On-screen Show (4:3)</PresentationFormat>
  <Paragraphs>83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Wingdings</vt:lpstr>
      <vt:lpstr>Arial</vt:lpstr>
      <vt:lpstr>NC14_New_Template</vt:lpstr>
      <vt:lpstr>The Technology and Pedagogy of Group Work: Strategies for Success</vt:lpstr>
      <vt:lpstr>What we’ll do today </vt:lpstr>
      <vt:lpstr>What’s the opportunity in your course?</vt:lpstr>
      <vt:lpstr>PowerPoint Presentation</vt:lpstr>
      <vt:lpstr>Purpose </vt:lpstr>
      <vt:lpstr>People</vt:lpstr>
      <vt:lpstr>Assessment &amp; Evaluation</vt:lpstr>
      <vt:lpstr>Group Structure</vt:lpstr>
      <vt:lpstr>Context</vt:lpstr>
      <vt:lpstr>Technology</vt:lpstr>
      <vt:lpstr>PowerPoint Presentation</vt:lpstr>
      <vt:lpstr>Face-to-Face Course: </vt:lpstr>
      <vt:lpstr>Face-to-Face Course: Genetics</vt:lpstr>
      <vt:lpstr>Blended Course: Healthcare Leadership</vt:lpstr>
      <vt:lpstr>Blended Course: Healthcare Leadership</vt:lpstr>
      <vt:lpstr>MOOC: American Renaissance</vt:lpstr>
      <vt:lpstr>MOOC: American Renaissance</vt:lpstr>
      <vt:lpstr>MOOC: American Renaissance</vt:lpstr>
      <vt:lpstr>Online Course: Entrepreneurial Ideas </vt:lpstr>
      <vt:lpstr>Online Course: Entrepreneurial Ideas </vt:lpstr>
      <vt:lpstr>Let’s talk: Six Essential Considerations</vt:lpstr>
      <vt:lpstr>Thank you for participating…please remember to complete the evaluation.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Berg</dc:creator>
  <cp:lastModifiedBy>Erin DeSilva</cp:lastModifiedBy>
  <cp:revision>27</cp:revision>
  <dcterms:created xsi:type="dcterms:W3CDTF">2015-01-30T20:57:05Z</dcterms:created>
  <dcterms:modified xsi:type="dcterms:W3CDTF">2016-03-22T00:29:47Z</dcterms:modified>
</cp:coreProperties>
</file>