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69" r:id="rId5"/>
    <p:sldId id="270" r:id="rId6"/>
    <p:sldId id="27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8" r:id="rId18"/>
    <p:sldId id="279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E9B304-680F-413A-B3E7-D35E8B0C4BBD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7A3B5A-DEA8-4BD5-B0FA-34FB189BD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9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Leadership Competencies that promote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98488" y="3393194"/>
            <a:ext cx="9755187" cy="1363092"/>
          </a:xfrm>
        </p:spPr>
        <p:txBody>
          <a:bodyPr/>
          <a:lstStyle/>
          <a:p>
            <a:r>
              <a:rPr lang="en-US" dirty="0" smtClean="0"/>
              <a:t>John K. Lewis, D.M.; J.D </a:t>
            </a:r>
          </a:p>
          <a:p>
            <a:r>
              <a:rPr lang="en-US" dirty="0" smtClean="0"/>
              <a:t>Salve Regina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4 - creativity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New &amp; useful ideas</a:t>
            </a:r>
          </a:p>
          <a:p>
            <a:r>
              <a:rPr lang="en-US" dirty="0" smtClean="0"/>
              <a:t>Innovation</a:t>
            </a:r>
          </a:p>
          <a:p>
            <a:r>
              <a:rPr lang="en-US" dirty="0" smtClean="0"/>
              <a:t>Problem solving</a:t>
            </a:r>
          </a:p>
          <a:p>
            <a:r>
              <a:rPr lang="en-US" dirty="0" smtClean="0"/>
              <a:t>Identify opportunities</a:t>
            </a:r>
          </a:p>
          <a:p>
            <a:endParaRPr lang="en-US" dirty="0"/>
          </a:p>
        </p:txBody>
      </p:sp>
      <p:pic>
        <p:nvPicPr>
          <p:cNvPr id="9218" name="Picture 2" descr="Image result for crea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66" y="1656273"/>
            <a:ext cx="4754046" cy="35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5 - visionary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Developing a vision</a:t>
            </a:r>
          </a:p>
          <a:p>
            <a:r>
              <a:rPr lang="en-US" dirty="0" smtClean="0"/>
              <a:t>Building a shared vision</a:t>
            </a:r>
          </a:p>
          <a:p>
            <a:r>
              <a:rPr lang="en-US" dirty="0" smtClean="0"/>
              <a:t>Inspires others</a:t>
            </a:r>
          </a:p>
          <a:p>
            <a:r>
              <a:rPr lang="en-US" dirty="0" smtClean="0"/>
              <a:t>What is the future?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57" y="1707369"/>
            <a:ext cx="3150935" cy="38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6 –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10394707" cy="3311189"/>
          </a:xfrm>
        </p:spPr>
        <p:txBody>
          <a:bodyPr/>
          <a:lstStyle/>
          <a:p>
            <a:r>
              <a:rPr lang="en-US" dirty="0" smtClean="0"/>
              <a:t>investigate</a:t>
            </a:r>
          </a:p>
          <a:p>
            <a:r>
              <a:rPr lang="en-US" dirty="0" smtClean="0"/>
              <a:t>Measure the right things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analytics</a:t>
            </a:r>
          </a:p>
          <a:p>
            <a:r>
              <a:rPr lang="en-US" dirty="0" smtClean="0"/>
              <a:t>Evidence based decision-making</a:t>
            </a:r>
          </a:p>
          <a:p>
            <a:endParaRPr lang="en-US" dirty="0"/>
          </a:p>
        </p:txBody>
      </p:sp>
      <p:pic>
        <p:nvPicPr>
          <p:cNvPr id="11266" name="Picture 2" descr="Image result for ev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289" y="1691777"/>
            <a:ext cx="4139218" cy="262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4223" y="46237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US" dirty="0">
                <a:solidFill>
                  <a:srgbClr val="000000"/>
                </a:solidFill>
                <a:latin typeface="Open Sans"/>
              </a:rPr>
              <a:t>‘There is nothing like first-hand evidence.’</a:t>
            </a:r>
          </a:p>
          <a:p>
            <a:pPr algn="r" fontAlgn="base"/>
            <a:r>
              <a:rPr lang="en-US" i="1" dirty="0" smtClean="0">
                <a:solidFill>
                  <a:srgbClr val="000000"/>
                </a:solidFill>
                <a:latin typeface="Open Sans"/>
              </a:rPr>
              <a:t>-</a:t>
            </a:r>
            <a:r>
              <a:rPr lang="en-US" i="1" dirty="0">
                <a:solidFill>
                  <a:srgbClr val="000000"/>
                </a:solidFill>
                <a:latin typeface="Open Sans"/>
              </a:rPr>
              <a:t>A Study in Scarlet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463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7 -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Strategic planning</a:t>
            </a:r>
          </a:p>
          <a:p>
            <a:r>
              <a:rPr lang="en-US" dirty="0" smtClean="0"/>
              <a:t>Set direction</a:t>
            </a:r>
          </a:p>
          <a:p>
            <a:r>
              <a:rPr lang="en-US" dirty="0" smtClean="0"/>
              <a:t>Action planning</a:t>
            </a:r>
          </a:p>
          <a:p>
            <a:endParaRPr lang="en-US" dirty="0"/>
          </a:p>
        </p:txBody>
      </p:sp>
      <p:pic>
        <p:nvPicPr>
          <p:cNvPr id="12290" name="Picture 2" descr="Image result for plan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83" y="1976770"/>
            <a:ext cx="4675517" cy="341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8 -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Adaptability</a:t>
            </a:r>
          </a:p>
          <a:p>
            <a:r>
              <a:rPr lang="en-US" dirty="0" smtClean="0"/>
              <a:t>More than one way to do things</a:t>
            </a:r>
          </a:p>
          <a:p>
            <a:r>
              <a:rPr lang="en-US" dirty="0" smtClean="0"/>
              <a:t>Agility</a:t>
            </a:r>
          </a:p>
          <a:p>
            <a:r>
              <a:rPr lang="en-US" dirty="0"/>
              <a:t>open to new methods, ideas, or approaches</a:t>
            </a:r>
          </a:p>
        </p:txBody>
      </p:sp>
      <p:pic>
        <p:nvPicPr>
          <p:cNvPr id="13318" name="Picture 6" descr="http://dingo.care2.com/pictures/greenliving/uploads/2014/08/yoga-for-c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16" y="1837765"/>
            <a:ext cx="469582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9 - 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Inspires others</a:t>
            </a:r>
          </a:p>
          <a:p>
            <a:r>
              <a:rPr lang="en-US" dirty="0" smtClean="0"/>
              <a:t>Motivates others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Creates excitement</a:t>
            </a:r>
          </a:p>
          <a:p>
            <a:r>
              <a:rPr lang="en-US" dirty="0" smtClean="0"/>
              <a:t>Builds momentum</a:t>
            </a:r>
          </a:p>
          <a:p>
            <a:endParaRPr lang="en-US" dirty="0"/>
          </a:p>
        </p:txBody>
      </p:sp>
      <p:pic>
        <p:nvPicPr>
          <p:cNvPr id="1026" name="Picture 2" descr="Image result for motivatio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92" y="2346385"/>
            <a:ext cx="6527615" cy="223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4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"/>
            <a:ext cx="11692890" cy="1563445"/>
          </a:xfrm>
        </p:spPr>
        <p:txBody>
          <a:bodyPr>
            <a:normAutofit/>
          </a:bodyPr>
          <a:lstStyle/>
          <a:p>
            <a:r>
              <a:rPr lang="en-US" dirty="0" smtClean="0"/>
              <a:t>Competency 10 – </a:t>
            </a:r>
            <a:r>
              <a:rPr lang="en-US" sz="4400" dirty="0" smtClean="0"/>
              <a:t>interpersonal competence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skills</a:t>
            </a:r>
          </a:p>
          <a:p>
            <a:r>
              <a:rPr lang="en-US" dirty="0" smtClean="0"/>
              <a:t>personality</a:t>
            </a:r>
          </a:p>
          <a:p>
            <a:r>
              <a:rPr lang="en-US" dirty="0" smtClean="0"/>
              <a:t>Accessible</a:t>
            </a:r>
          </a:p>
          <a:p>
            <a:r>
              <a:rPr lang="en-US" dirty="0" smtClean="0"/>
              <a:t>Approachable</a:t>
            </a:r>
          </a:p>
          <a:p>
            <a:r>
              <a:rPr lang="en-US" dirty="0" smtClean="0"/>
              <a:t>Self-management/self-awareness</a:t>
            </a:r>
          </a:p>
          <a:p>
            <a:r>
              <a:rPr lang="en-US" dirty="0" smtClean="0"/>
              <a:t>Manners</a:t>
            </a:r>
          </a:p>
          <a:p>
            <a:r>
              <a:rPr lang="en-US" dirty="0" smtClean="0"/>
              <a:t>Valuing diversity</a:t>
            </a:r>
          </a:p>
          <a:p>
            <a:endParaRPr lang="en-US" dirty="0"/>
          </a:p>
        </p:txBody>
      </p:sp>
      <p:pic>
        <p:nvPicPr>
          <p:cNvPr id="15362" name="Picture 2" descr="Image result for social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46" y="2063396"/>
            <a:ext cx="5283376" cy="296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Time!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07795" y="252718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418" y="2727204"/>
            <a:ext cx="26289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621" y="2627191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your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36 – 40 Change Master</a:t>
            </a:r>
          </a:p>
          <a:p>
            <a:r>
              <a:rPr lang="en-US" dirty="0" smtClean="0"/>
              <a:t>30 – 35 change leader</a:t>
            </a:r>
          </a:p>
          <a:p>
            <a:r>
              <a:rPr lang="en-US" dirty="0" smtClean="0"/>
              <a:t>26 – 30 change manager</a:t>
            </a:r>
          </a:p>
          <a:p>
            <a:r>
              <a:rPr lang="en-US" dirty="0" smtClean="0"/>
              <a:t>20 – 25 </a:t>
            </a:r>
            <a:r>
              <a:rPr lang="en-US" dirty="0" err="1" smtClean="0"/>
              <a:t>Kinda</a:t>
            </a:r>
            <a:r>
              <a:rPr lang="en-US" dirty="0" smtClean="0"/>
              <a:t> </a:t>
            </a:r>
            <a:r>
              <a:rPr lang="en-US" dirty="0" err="1" smtClean="0"/>
              <a:t>changy</a:t>
            </a:r>
            <a:endParaRPr lang="en-US" dirty="0" smtClean="0"/>
          </a:p>
          <a:p>
            <a:r>
              <a:rPr lang="en-US" dirty="0" smtClean="0"/>
              <a:t>16 – 20 Needs improvement</a:t>
            </a:r>
          </a:p>
          <a:p>
            <a:r>
              <a:rPr lang="en-US" dirty="0" smtClean="0"/>
              <a:t>10 – 15 Fears change</a:t>
            </a:r>
          </a:p>
          <a:p>
            <a:r>
              <a:rPr lang="en-US" dirty="0" smtClean="0"/>
              <a:t>Below 10 YIKES!!!!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610" y="1837765"/>
            <a:ext cx="4681897" cy="3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to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775584"/>
            <a:ext cx="10394707" cy="2508604"/>
          </a:xfrm>
        </p:spPr>
        <p:txBody>
          <a:bodyPr>
            <a:normAutofit/>
          </a:bodyPr>
          <a:lstStyle/>
          <a:p>
            <a:r>
              <a:rPr lang="en-US" dirty="0" smtClean="0"/>
              <a:t>“one </a:t>
            </a:r>
            <a:r>
              <a:rPr lang="en-US" dirty="0"/>
              <a:t>of the most widely accepted mental models </a:t>
            </a:r>
            <a:r>
              <a:rPr lang="en-US" dirty="0" smtClean="0"/>
              <a:t>that drives </a:t>
            </a:r>
            <a:r>
              <a:rPr lang="en-US" dirty="0"/>
              <a:t>organizational behavior: the idea that there is resistance to change and that </a:t>
            </a:r>
            <a:r>
              <a:rPr lang="en-US" dirty="0" smtClean="0"/>
              <a:t>managers must </a:t>
            </a:r>
            <a:r>
              <a:rPr lang="en-US" dirty="0"/>
              <a:t>overcome </a:t>
            </a:r>
            <a:r>
              <a:rPr lang="en-US" dirty="0" smtClean="0"/>
              <a:t>it”</a:t>
            </a:r>
          </a:p>
          <a:p>
            <a:pPr lvl="1"/>
            <a:r>
              <a:rPr lang="en-US" dirty="0" smtClean="0"/>
              <a:t>Dent &amp; Goldberg (1999)</a:t>
            </a:r>
          </a:p>
          <a:p>
            <a:r>
              <a:rPr lang="en-US" dirty="0" smtClean="0"/>
              <a:t>Perceived truth</a:t>
            </a:r>
          </a:p>
          <a:p>
            <a:r>
              <a:rPr lang="en-US" dirty="0" smtClean="0"/>
              <a:t>Bankrupt self defeating mental model</a:t>
            </a:r>
          </a:p>
        </p:txBody>
      </p:sp>
      <p:pic>
        <p:nvPicPr>
          <p:cNvPr id="1032" name="Picture 8" descr="Image result for dogs pulling 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94" y="2779469"/>
            <a:ext cx="4235570" cy="281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workforce.com/ext/resources/images/WFM_Web-Art/September-2014/wf_091114_Competency680x300.jpg?1410446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73" y="1261782"/>
            <a:ext cx="7060433" cy="306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competency?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knowledge</a:t>
            </a:r>
            <a:r>
              <a:rPr lang="en-US" sz="2400" dirty="0"/>
              <a:t>, </a:t>
            </a:r>
            <a:r>
              <a:rPr lang="en-US" sz="2400" dirty="0" smtClean="0"/>
              <a:t>skills &amp; abilities</a:t>
            </a:r>
          </a:p>
          <a:p>
            <a:r>
              <a:rPr lang="en-US" sz="2400" dirty="0" smtClean="0"/>
              <a:t>other </a:t>
            </a:r>
            <a:r>
              <a:rPr lang="en-US" sz="2400" dirty="0"/>
              <a:t>personal </a:t>
            </a:r>
            <a:r>
              <a:rPr lang="en-US" sz="2400" dirty="0" smtClean="0"/>
              <a:t>characteristics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you know, </a:t>
            </a:r>
            <a:r>
              <a:rPr lang="en-US" sz="2400" dirty="0" smtClean="0"/>
              <a:t>and </a:t>
            </a:r>
            <a:r>
              <a:rPr lang="en-US" sz="2400" dirty="0"/>
              <a:t>how you apply what you know. </a:t>
            </a:r>
            <a:endParaRPr lang="en-US" sz="2400" dirty="0" smtClean="0"/>
          </a:p>
          <a:p>
            <a:r>
              <a:rPr lang="en-US" sz="2400" dirty="0" smtClean="0"/>
              <a:t>key </a:t>
            </a:r>
            <a:r>
              <a:rPr lang="en-US" sz="2400" dirty="0"/>
              <a:t>behaviors </a:t>
            </a:r>
            <a:r>
              <a:rPr lang="en-US" sz="2400" dirty="0" smtClean="0"/>
              <a:t>in </a:t>
            </a:r>
            <a:r>
              <a:rPr lang="en-US" sz="2400" dirty="0"/>
              <a:t>the workplace. </a:t>
            </a:r>
            <a:endParaRPr lang="en-US" sz="2400" dirty="0" smtClean="0"/>
          </a:p>
          <a:p>
            <a:r>
              <a:rPr lang="en-US" sz="2400" dirty="0" smtClean="0"/>
              <a:t>Competencies </a:t>
            </a:r>
            <a:r>
              <a:rPr lang="en-US" sz="2400" dirty="0"/>
              <a:t>are frequently grouped together into competency models.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resistance to change myth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Employees do not resist change</a:t>
            </a:r>
          </a:p>
          <a:p>
            <a:r>
              <a:rPr lang="en-US" dirty="0" smtClean="0"/>
              <a:t>Employees resist bad change</a:t>
            </a:r>
            <a:endParaRPr lang="en-US" dirty="0"/>
          </a:p>
        </p:txBody>
      </p:sp>
      <p:pic>
        <p:nvPicPr>
          <p:cNvPr id="2050" name="Picture 2" descr="Image result for dogs pu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02" y="1933390"/>
            <a:ext cx="4459557" cy="35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9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" y="685800"/>
            <a:ext cx="10751213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competencies to promote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 a </a:t>
            </a:r>
            <a:r>
              <a:rPr lang="en-US" dirty="0" smtClean="0">
                <a:solidFill>
                  <a:srgbClr val="FF0000"/>
                </a:solidFill>
              </a:rPr>
              <a:t>leader</a:t>
            </a:r>
            <a:r>
              <a:rPr lang="en-US" dirty="0" smtClean="0"/>
              <a:t> not a dictator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Communicate</a:t>
            </a:r>
            <a:r>
              <a:rPr lang="en-US" dirty="0" smtClean="0"/>
              <a:t> why change is good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Collaborate</a:t>
            </a:r>
            <a:r>
              <a:rPr lang="en-US" dirty="0" smtClean="0"/>
              <a:t> - Share information on the change </a:t>
            </a:r>
          </a:p>
          <a:p>
            <a:r>
              <a:rPr lang="en-US" dirty="0" smtClean="0"/>
              <a:t>Be </a:t>
            </a:r>
            <a:r>
              <a:rPr lang="en-US" dirty="0" smtClean="0">
                <a:solidFill>
                  <a:srgbClr val="FF0000"/>
                </a:solidFill>
              </a:rPr>
              <a:t>creative </a:t>
            </a:r>
            <a:r>
              <a:rPr lang="en-US" dirty="0" smtClean="0"/>
              <a:t>&amp; open to others ideas </a:t>
            </a:r>
          </a:p>
          <a:p>
            <a:r>
              <a:rPr lang="en-US" dirty="0" smtClean="0"/>
              <a:t>Build a shared </a:t>
            </a:r>
            <a:r>
              <a:rPr lang="en-US" dirty="0" smtClean="0">
                <a:solidFill>
                  <a:srgbClr val="FF0000"/>
                </a:solidFill>
              </a:rPr>
              <a:t>vision</a:t>
            </a:r>
            <a:r>
              <a:rPr lang="en-US" dirty="0" smtClean="0"/>
              <a:t> of the change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462" name="Picture 6" descr="http://www.thenewleaderblog.com/wp-content/uploads/2014/11/Change-Leader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65" y="1906439"/>
            <a:ext cx="4863969" cy="32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685800"/>
            <a:ext cx="10737626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competencies to promote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Create &amp; explain the </a:t>
            </a:r>
            <a:r>
              <a:rPr lang="en-US" dirty="0" smtClean="0">
                <a:solidFill>
                  <a:srgbClr val="FF0000"/>
                </a:solidFill>
              </a:rPr>
              <a:t>Plan</a:t>
            </a:r>
          </a:p>
          <a:p>
            <a:r>
              <a:rPr lang="en-US" dirty="0"/>
              <a:t>Be</a:t>
            </a:r>
            <a:r>
              <a:rPr lang="en-US" dirty="0" smtClean="0">
                <a:solidFill>
                  <a:srgbClr val="FF0000"/>
                </a:solidFill>
              </a:rPr>
              <a:t> flexible </a:t>
            </a:r>
            <a:r>
              <a:rPr lang="en-US" dirty="0"/>
              <a:t>&amp; Open to </a:t>
            </a:r>
            <a:r>
              <a:rPr lang="en-US" dirty="0" smtClean="0"/>
              <a:t>input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Inspire </a:t>
            </a:r>
            <a:r>
              <a:rPr lang="en-US" dirty="0" smtClean="0"/>
              <a:t>&amp; build momentum</a:t>
            </a:r>
          </a:p>
          <a:p>
            <a:r>
              <a:rPr lang="en-US" dirty="0" smtClean="0"/>
              <a:t>Be </a:t>
            </a:r>
            <a:r>
              <a:rPr lang="en-US" dirty="0" smtClean="0">
                <a:solidFill>
                  <a:srgbClr val="FF0000"/>
                </a:solidFill>
              </a:rPr>
              <a:t>accessible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0000"/>
                </a:solidFill>
              </a:rPr>
              <a:t>approachable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Assess</a:t>
            </a:r>
            <a:r>
              <a:rPr lang="en-US" dirty="0" smtClean="0"/>
              <a:t> the change</a:t>
            </a:r>
          </a:p>
          <a:p>
            <a:endParaRPr lang="en-US" dirty="0"/>
          </a:p>
        </p:txBody>
      </p:sp>
      <p:pic>
        <p:nvPicPr>
          <p:cNvPr id="20482" name="Picture 2" descr="Image result for change lead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55" y="2063396"/>
            <a:ext cx="6205152" cy="27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74" y="539150"/>
            <a:ext cx="4508328" cy="2928669"/>
          </a:xfrm>
        </p:spPr>
        <p:txBody>
          <a:bodyPr>
            <a:normAutofit/>
          </a:bodyPr>
          <a:lstStyle/>
          <a:p>
            <a:r>
              <a:rPr lang="en-US" dirty="0" smtClean="0"/>
              <a:t>Competency model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Assessment </a:t>
            </a:r>
            <a:r>
              <a:rPr lang="en-US" sz="2000" dirty="0"/>
              <a:t>Associates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i</a:t>
            </a:r>
            <a:r>
              <a:rPr lang="en-US" sz="2000" dirty="0" smtClean="0"/>
              <a:t>nternational </a:t>
            </a:r>
            <a:r>
              <a:rPr lang="en-US" sz="2000" dirty="0"/>
              <a:t>2016</a:t>
            </a:r>
          </a:p>
        </p:txBody>
      </p:sp>
      <p:pic>
        <p:nvPicPr>
          <p:cNvPr id="1026" name="Picture 2" descr="http://aai-assessment.com/wp-content/uploads/2014/04/AAI_competency_model-Resized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73" y="107830"/>
            <a:ext cx="7127201" cy="62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4053625" cy="3536820"/>
          </a:xfrm>
        </p:spPr>
        <p:txBody>
          <a:bodyPr/>
          <a:lstStyle/>
          <a:p>
            <a:r>
              <a:rPr lang="en-US" dirty="0" smtClean="0"/>
              <a:t>Questions &amp; discussion</a:t>
            </a:r>
          </a:p>
          <a:p>
            <a:r>
              <a:rPr lang="en-US" dirty="0" smtClean="0"/>
              <a:t>Please fill out the evaluation mobile </a:t>
            </a:r>
            <a:r>
              <a:rPr lang="en-US" dirty="0" smtClean="0"/>
              <a:t>app</a:t>
            </a:r>
          </a:p>
          <a:p>
            <a:r>
              <a:rPr lang="en-US" smtClean="0"/>
              <a:t>Educause.edu/nc16/agenda</a:t>
            </a:r>
            <a:endParaRPr lang="en-US" dirty="0"/>
          </a:p>
        </p:txBody>
      </p:sp>
      <p:pic>
        <p:nvPicPr>
          <p:cNvPr id="21514" name="Picture 10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98" y="1117597"/>
            <a:ext cx="4442304" cy="38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hange lead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317" y="0"/>
            <a:ext cx="3113837" cy="31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Takes responsibility for leading, directing, and managing organizational change.</a:t>
            </a:r>
          </a:p>
          <a:p>
            <a:r>
              <a:rPr lang="en-US" dirty="0" smtClean="0"/>
              <a:t>Understands </a:t>
            </a:r>
            <a:r>
              <a:rPr lang="en-US" dirty="0"/>
              <a:t>and supports the need for change.</a:t>
            </a:r>
          </a:p>
          <a:p>
            <a:r>
              <a:rPr lang="en-US" dirty="0"/>
              <a:t>Accurately assesses the potential barriers and </a:t>
            </a:r>
            <a:r>
              <a:rPr lang="en-US" dirty="0" smtClean="0"/>
              <a:t>resources</a:t>
            </a:r>
            <a:endParaRPr lang="en-US" dirty="0"/>
          </a:p>
          <a:p>
            <a:r>
              <a:rPr lang="en-US" dirty="0"/>
              <a:t>Envisions and articulates the intended result of the change process.</a:t>
            </a:r>
          </a:p>
          <a:p>
            <a:r>
              <a:rPr lang="en-US" dirty="0" smtClean="0"/>
              <a:t>Provides </a:t>
            </a:r>
            <a:r>
              <a:rPr lang="en-US" dirty="0"/>
              <a:t>direction and focus during the change process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change lead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799" y="149469"/>
            <a:ext cx="4151518" cy="310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Acts as a catalyst for organizational change.</a:t>
            </a:r>
          </a:p>
          <a:p>
            <a:r>
              <a:rPr lang="en-US" dirty="0"/>
              <a:t>Helps to generate support of the changes throughout the organization </a:t>
            </a:r>
          </a:p>
          <a:p>
            <a:r>
              <a:rPr lang="en-US" dirty="0"/>
              <a:t>Identifies and enlists allies who support the change process.</a:t>
            </a:r>
          </a:p>
          <a:p>
            <a:r>
              <a:rPr lang="en-US" dirty="0"/>
              <a:t>Provides resources, removes barriers, and acts as an </a:t>
            </a:r>
            <a:r>
              <a:rPr lang="en-US" dirty="0" smtClean="0"/>
              <a:t>advocate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to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674514"/>
          </a:xfrm>
        </p:spPr>
        <p:txBody>
          <a:bodyPr/>
          <a:lstStyle/>
          <a:p>
            <a:r>
              <a:rPr lang="en-US" dirty="0" smtClean="0"/>
              <a:t>actions </a:t>
            </a:r>
            <a:r>
              <a:rPr lang="en-US" dirty="0"/>
              <a:t>taken by individuals and groups when they perceive that a change </a:t>
            </a:r>
            <a:r>
              <a:rPr lang="en-US" dirty="0" smtClean="0"/>
              <a:t>is </a:t>
            </a:r>
            <a:r>
              <a:rPr lang="en-US" dirty="0"/>
              <a:t>a threat to them.</a:t>
            </a:r>
          </a:p>
          <a:p>
            <a:r>
              <a:rPr lang="en-US" dirty="0" smtClean="0"/>
              <a:t>My employees don’t like change!</a:t>
            </a:r>
          </a:p>
          <a:p>
            <a:r>
              <a:rPr lang="en-US" dirty="0" smtClean="0"/>
              <a:t>The secret to avoiding resistance to change and to leading a successful change process!!!</a:t>
            </a:r>
            <a:endParaRPr lang="en-US" dirty="0"/>
          </a:p>
        </p:txBody>
      </p:sp>
      <p:pic>
        <p:nvPicPr>
          <p:cNvPr id="6" name="Picture 2" descr="Image result for change lead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821" y="125082"/>
            <a:ext cx="3907466" cy="259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resistance to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8050"/>
            <a:ext cx="3605542" cy="180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-ak.verticalresponse.com/media/7/4/e/74e5d13fd6/a30078de07/400c4a06ba/library/dilbert%20change%20mgmt%2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02" y="1130058"/>
            <a:ext cx="7696429" cy="34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5444" y="4868213"/>
            <a:ext cx="247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Dilbert by Scott Adams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Competency 1  -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Transformational Leadership</a:t>
            </a:r>
          </a:p>
          <a:p>
            <a:r>
              <a:rPr lang="en-US" dirty="0"/>
              <a:t>Transactional leadership</a:t>
            </a:r>
          </a:p>
          <a:p>
            <a:r>
              <a:rPr lang="en-US" dirty="0" smtClean="0"/>
              <a:t>Emotional intelligence</a:t>
            </a:r>
          </a:p>
          <a:p>
            <a:r>
              <a:rPr lang="en-US" dirty="0" smtClean="0"/>
              <a:t>Systems thinking</a:t>
            </a:r>
          </a:p>
          <a:p>
            <a:r>
              <a:rPr lang="en-US" dirty="0" smtClean="0"/>
              <a:t>Culture change</a:t>
            </a:r>
          </a:p>
          <a:p>
            <a:r>
              <a:rPr lang="en-US" dirty="0" smtClean="0"/>
              <a:t>Self-leadership</a:t>
            </a:r>
            <a:endParaRPr lang="en-US" dirty="0"/>
          </a:p>
        </p:txBody>
      </p:sp>
      <p:pic>
        <p:nvPicPr>
          <p:cNvPr id="6146" name="Picture 2" descr="http://rainbows.typepad.com/.a/6a00d83451f6f769e201630385aa4e970d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52" y="2349282"/>
            <a:ext cx="6555026" cy="27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4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68" y="2403991"/>
            <a:ext cx="5327039" cy="319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2 -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comfortable using a broad range of communication </a:t>
            </a:r>
            <a:r>
              <a:rPr lang="en-US" dirty="0" smtClean="0"/>
              <a:t>styles</a:t>
            </a:r>
          </a:p>
          <a:p>
            <a:r>
              <a:rPr lang="en-US" dirty="0"/>
              <a:t>communicate in a respectful </a:t>
            </a:r>
            <a:r>
              <a:rPr lang="en-US" dirty="0" smtClean="0"/>
              <a:t>tone</a:t>
            </a:r>
          </a:p>
          <a:p>
            <a:r>
              <a:rPr lang="en-US" dirty="0" smtClean="0"/>
              <a:t>Cross-cultural communication</a:t>
            </a:r>
          </a:p>
          <a:p>
            <a:r>
              <a:rPr lang="en-US" dirty="0" smtClean="0"/>
              <a:t>Written communication</a:t>
            </a:r>
            <a:endParaRPr lang="en-US" dirty="0"/>
          </a:p>
          <a:p>
            <a:r>
              <a:rPr lang="en-US" dirty="0" smtClean="0"/>
              <a:t>Listening</a:t>
            </a:r>
          </a:p>
          <a:p>
            <a:r>
              <a:rPr lang="en-US" dirty="0" smtClean="0"/>
              <a:t>Being articulate</a:t>
            </a:r>
          </a:p>
          <a:p>
            <a:r>
              <a:rPr lang="en-US" dirty="0" smtClean="0"/>
              <a:t>Being persuasive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3 -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Co-operative effort</a:t>
            </a:r>
          </a:p>
          <a:p>
            <a:r>
              <a:rPr lang="en-US" dirty="0" smtClean="0"/>
              <a:t>Teamwork</a:t>
            </a:r>
          </a:p>
          <a:p>
            <a:r>
              <a:rPr lang="en-US" dirty="0" smtClean="0"/>
              <a:t>Teambuilding</a:t>
            </a:r>
          </a:p>
          <a:p>
            <a:r>
              <a:rPr lang="en-US" dirty="0" smtClean="0"/>
              <a:t>Consensus building</a:t>
            </a:r>
          </a:p>
          <a:p>
            <a:r>
              <a:rPr lang="en-US" dirty="0" smtClean="0"/>
              <a:t>Share information</a:t>
            </a:r>
          </a:p>
          <a:p>
            <a:r>
              <a:rPr lang="en-US" dirty="0" smtClean="0"/>
              <a:t>Respect for others</a:t>
            </a:r>
            <a:endParaRPr lang="en-US" dirty="0"/>
          </a:p>
        </p:txBody>
      </p:sp>
      <p:pic>
        <p:nvPicPr>
          <p:cNvPr id="8194" name="Picture 2" descr="https://encrypted-tbn0.gstatic.com/images?q=tbn:ANd9GcSbvsC1LtG2MnsTRnYw_0XL6TzW5dmw5fwAamqwOXTt48kOiAYxuPTTmo5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27" y="2016276"/>
            <a:ext cx="5464073" cy="34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978</TotalTime>
  <Words>543</Words>
  <Application>Microsoft Office PowerPoint</Application>
  <PresentationFormat>Widescreen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Impact</vt:lpstr>
      <vt:lpstr>Open Sans</vt:lpstr>
      <vt:lpstr>Main Event</vt:lpstr>
      <vt:lpstr>Leadership Competencies that promote Change</vt:lpstr>
      <vt:lpstr>What is a competency?</vt:lpstr>
      <vt:lpstr>Change leadership</vt:lpstr>
      <vt:lpstr>Change leadership</vt:lpstr>
      <vt:lpstr>Resistance to change</vt:lpstr>
      <vt:lpstr>PowerPoint Presentation</vt:lpstr>
      <vt:lpstr>Competency 1  - Leadership</vt:lpstr>
      <vt:lpstr>Competency 2 - communication</vt:lpstr>
      <vt:lpstr>Competency 3 - collaboration</vt:lpstr>
      <vt:lpstr>Competency 4 - creativity</vt:lpstr>
      <vt:lpstr>Competency 5 - visionary</vt:lpstr>
      <vt:lpstr>Competency 6 – assessment</vt:lpstr>
      <vt:lpstr>Competency 7 - planning</vt:lpstr>
      <vt:lpstr>Competency 8 - flexibility</vt:lpstr>
      <vt:lpstr>Competency 9 - inspiration</vt:lpstr>
      <vt:lpstr>Competency 10 – interpersonal competence</vt:lpstr>
      <vt:lpstr>Test Time!</vt:lpstr>
      <vt:lpstr>Rate your score</vt:lpstr>
      <vt:lpstr>Resistance to change</vt:lpstr>
      <vt:lpstr>The resistance to change myth</vt:lpstr>
      <vt:lpstr>using competencies to promote change</vt:lpstr>
      <vt:lpstr>using competencies to promote change</vt:lpstr>
      <vt:lpstr>Competency model   Assessment Associates  international 2016</vt:lpstr>
      <vt:lpstr>The end </vt:lpstr>
    </vt:vector>
  </TitlesOfParts>
  <Company>Salve Regina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Competencies that promote Change</dc:title>
  <dc:creator>John Lewis</dc:creator>
  <cp:lastModifiedBy>John Lewis</cp:lastModifiedBy>
  <cp:revision>34</cp:revision>
  <cp:lastPrinted>2016-03-17T20:19:54Z</cp:lastPrinted>
  <dcterms:created xsi:type="dcterms:W3CDTF">2016-02-16T01:03:46Z</dcterms:created>
  <dcterms:modified xsi:type="dcterms:W3CDTF">2016-03-22T14:14:52Z</dcterms:modified>
</cp:coreProperties>
</file>