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72" r:id="rId7"/>
    <p:sldId id="274" r:id="rId8"/>
    <p:sldId id="276" r:id="rId9"/>
    <p:sldId id="277" r:id="rId10"/>
    <p:sldId id="287" r:id="rId11"/>
    <p:sldId id="279" r:id="rId12"/>
    <p:sldId id="282" r:id="rId13"/>
    <p:sldId id="283" r:id="rId14"/>
    <p:sldId id="285" r:id="rId15"/>
    <p:sldId id="286" r:id="rId16"/>
    <p:sldId id="284" r:id="rId17"/>
    <p:sldId id="288" r:id="rId18"/>
    <p:sldId id="289" r:id="rId19"/>
    <p:sldId id="290" r:id="rId20"/>
    <p:sldId id="291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32530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23622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6099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600200"/>
            <a:ext cx="6952211" cy="41910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1590" y="1752600"/>
            <a:ext cx="77142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1F497D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482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135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Stat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65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Quo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1905000"/>
            <a:ext cx="44958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“Potential quote space to support a key point or overall presentation topic.”</a:t>
            </a:r>
          </a:p>
        </p:txBody>
      </p:sp>
    </p:spTree>
    <p:extLst>
      <p:ext uri="{BB962C8B-B14F-4D97-AF65-F5344CB8AC3E}">
        <p14:creationId xmlns:p14="http://schemas.microsoft.com/office/powerpoint/2010/main" val="170324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Reminder to fill out 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23BE9-3860-9841-86F6-74CB7F01DAFC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35C889-55AB-C64D-AB14-AAE998A8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5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0" r:id="rId5"/>
    <p:sldLayoutId id="2147483654" r:id="rId6"/>
    <p:sldLayoutId id="2147483657" r:id="rId7"/>
    <p:sldLayoutId id="2147483658" r:id="rId8"/>
    <p:sldLayoutId id="214748366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padwheelV4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cqueline.Burger@bucks.ed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Jackie Burger, Associate Professor, Learning Technologies Librarian Bucks County Community College Newtown, PA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Wednesday, March 23,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Overcoming Challenges with a Digital Media Literacy 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VoiceThread group project</a:t>
            </a:r>
          </a:p>
          <a:p>
            <a:r>
              <a:rPr lang="en-US" dirty="0" smtClean="0"/>
              <a:t>Research non-traditional collections like image databases and search.creativecommons.org</a:t>
            </a:r>
          </a:p>
          <a:p>
            <a:r>
              <a:rPr lang="en-US" dirty="0" smtClean="0"/>
              <a:t>Work independently on a timeline using </a:t>
            </a:r>
            <a:r>
              <a:rPr lang="en-US" dirty="0" err="1" smtClean="0"/>
              <a:t>timetoast</a:t>
            </a:r>
            <a:endParaRPr lang="en-US" dirty="0" smtClean="0"/>
          </a:p>
          <a:p>
            <a:r>
              <a:rPr lang="en-US" dirty="0" smtClean="0"/>
              <a:t>Work together to create an assignment and rubric</a:t>
            </a:r>
          </a:p>
          <a:p>
            <a:r>
              <a:rPr lang="en-US" dirty="0" smtClean="0"/>
              <a:t>Independent final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838200" y="1600200"/>
            <a:ext cx="7714210" cy="914400"/>
          </a:xfrm>
        </p:spPr>
        <p:txBody>
          <a:bodyPr/>
          <a:lstStyle/>
          <a:p>
            <a:r>
              <a:rPr lang="en-US" dirty="0" smtClean="0"/>
              <a:t>The approach to every discussion and activity throughout the institute is to identify challenges and overcome them with positive thoughts and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219200" y="2895600"/>
            <a:ext cx="5995598" cy="1486997"/>
          </a:xfrm>
          <a:prstGeom prst="rightArrow">
            <a:avLst/>
          </a:prstGeom>
          <a:gradFill flip="none" rotWithShape="1">
            <a:gsLst>
              <a:gs pos="99000">
                <a:schemeClr val="tx2">
                  <a:lumMod val="50000"/>
                </a:schemeClr>
              </a:gs>
              <a:gs pos="49000">
                <a:schemeClr val="tx2">
                  <a:lumMod val="60000"/>
                  <a:lumOff val="40000"/>
                </a:schemeClr>
              </a:gs>
              <a:gs pos="20000">
                <a:schemeClr val="tx2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3370" y="2286366"/>
            <a:ext cx="272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Information Literacy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100715"/>
            <a:ext cx="184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Digital Media</a:t>
            </a:r>
          </a:p>
          <a:p>
            <a:pPr algn="ctr"/>
            <a:r>
              <a:rPr lang="en-US" sz="2400" dirty="0" smtClean="0"/>
              <a:t>Literacy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3516" y="2738287"/>
            <a:ext cx="155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Print mediums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91116" y="4307344"/>
            <a:ext cx="170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mediums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14798" y="2504736"/>
            <a:ext cx="1648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Digital </a:t>
            </a:r>
          </a:p>
          <a:p>
            <a:pPr algn="ctr"/>
            <a:r>
              <a:rPr lang="en-US" dirty="0" smtClean="0"/>
              <a:t>communication</a:t>
            </a:r>
          </a:p>
          <a:p>
            <a:pPr algn="ctr"/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3658" y="292295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3658" y="3292285"/>
            <a:ext cx="91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8029" y="3727201"/>
            <a:ext cx="98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8583" y="4118670"/>
            <a:ext cx="5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14798" y="3808657"/>
            <a:ext cx="180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Expanded impact </a:t>
            </a:r>
          </a:p>
          <a:p>
            <a:pPr algn="ctr"/>
            <a:r>
              <a:rPr lang="en-US" dirty="0" smtClean="0"/>
              <a:t>and context </a:t>
            </a:r>
          </a:p>
          <a:p>
            <a:pPr algn="ctr"/>
            <a:r>
              <a:rPr lang="en-US" dirty="0" smtClean="0"/>
              <a:t>of information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6985" y="210469"/>
            <a:ext cx="6173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1F497D"/>
                </a:solidFill>
                <a:latin typeface="Arial"/>
                <a:ea typeface="+mj-ea"/>
                <a:cs typeface="Arial"/>
              </a:rPr>
              <a:t>Address the </a:t>
            </a:r>
            <a:r>
              <a:rPr lang="en-US" sz="3600" dirty="0" smtClean="0">
                <a:solidFill>
                  <a:srgbClr val="1F497D"/>
                </a:solidFill>
                <a:latin typeface="Arial"/>
                <a:ea typeface="+mj-ea"/>
                <a:cs typeface="Arial"/>
              </a:rPr>
              <a:t>challenge of learning a new concept by starting with what they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together to overcome the challenge of technology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8571" y="5257800"/>
            <a:ext cx="872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Spadge6868. (</a:t>
            </a:r>
            <a:r>
              <a:rPr lang="en-US" dirty="0"/>
              <a:t>January 8, </a:t>
            </a:r>
            <a:r>
              <a:rPr lang="en-US" dirty="0" smtClean="0"/>
              <a:t>2012</a:t>
            </a:r>
            <a:r>
              <a:rPr lang="en-US" dirty="0"/>
              <a:t>). </a:t>
            </a:r>
            <a:r>
              <a:rPr lang="en-US" dirty="0" err="1"/>
              <a:t>scooby_doo_pic</a:t>
            </a:r>
            <a:r>
              <a:rPr lang="en-US" dirty="0"/>
              <a:t> </a:t>
            </a:r>
            <a:r>
              <a:rPr lang="en-US" dirty="0" smtClean="0"/>
              <a:t>2. </a:t>
            </a:r>
            <a:r>
              <a:rPr lang="en-US" dirty="0"/>
              <a:t>Retrieved from: https://flic.kr/p/b9EgT4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571" y="4888468"/>
            <a:ext cx="836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Chris </a:t>
            </a:r>
            <a:r>
              <a:rPr lang="en-US" dirty="0" smtClean="0"/>
              <a:t>Baird. (</a:t>
            </a:r>
            <a:r>
              <a:rPr lang="en-US" dirty="0"/>
              <a:t>July 26, </a:t>
            </a:r>
            <a:r>
              <a:rPr lang="en-US" dirty="0" smtClean="0"/>
              <a:t>2012). Computer Monster. </a:t>
            </a:r>
            <a:r>
              <a:rPr lang="en-US" dirty="0"/>
              <a:t>Retrieved from: https://flic.kr/p/cDuEfY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345056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57400"/>
            <a:ext cx="332509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00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Throughout the institute overcome the challenge of negativity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01" y="1676400"/>
            <a:ext cx="8079971" cy="4546599"/>
          </a:xfrm>
        </p:spPr>
        <p:txBody>
          <a:bodyPr/>
          <a:lstStyle/>
          <a:p>
            <a:r>
              <a:rPr lang="en-US" dirty="0" smtClean="0"/>
              <a:t>Challenge the negativity by discussing or demonstrating positive outcomes </a:t>
            </a:r>
          </a:p>
          <a:p>
            <a:r>
              <a:rPr lang="en-US" dirty="0" smtClean="0"/>
              <a:t>Happens most often when discussing very non-traditional assignments, like twitter feeds. Driven back lack of experience and understanding. Try to let fellow participants identify positives (like making connections, communicating across borders w/ tweets, etc.)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50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to do so by making it all about THEM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design and rubric design is part of the institute </a:t>
            </a:r>
          </a:p>
          <a:p>
            <a:r>
              <a:rPr lang="en-US" dirty="0" smtClean="0"/>
              <a:t>Faculty love talking about their best assignment strategies</a:t>
            </a:r>
          </a:p>
          <a:p>
            <a:r>
              <a:rPr lang="en-US" dirty="0" smtClean="0"/>
              <a:t>Let them! Encourage it! </a:t>
            </a:r>
          </a:p>
          <a:p>
            <a:r>
              <a:rPr lang="en-US" dirty="0" smtClean="0"/>
              <a:t>Reinforce the strategies that fit best with creating digital media literacy assignments like, backwards design, good rubrics, clear procedures and requirements, citation, etc.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3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Overcoming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the unfamiliar concepts to familiar ones</a:t>
            </a:r>
          </a:p>
          <a:p>
            <a:r>
              <a:rPr lang="en-US" dirty="0" smtClean="0"/>
              <a:t>Conquer fear with group support (includes students) and practice </a:t>
            </a:r>
          </a:p>
          <a:p>
            <a:r>
              <a:rPr lang="en-US" dirty="0" smtClean="0"/>
              <a:t>Challenge the negative with the positive </a:t>
            </a:r>
          </a:p>
          <a:p>
            <a:r>
              <a:rPr lang="en-US" dirty="0" smtClean="0"/>
              <a:t>Reward </a:t>
            </a:r>
            <a:r>
              <a:rPr lang="en-US" dirty="0"/>
              <a:t>accomplishments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89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in doubt, provide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 err="1" smtClean="0"/>
              <a:t>Waferboard</a:t>
            </a:r>
            <a:r>
              <a:rPr lang="en-US" sz="1800" dirty="0"/>
              <a:t>. (June 21, </a:t>
            </a:r>
            <a:r>
              <a:rPr lang="en-US" sz="1800" dirty="0" smtClean="0"/>
              <a:t>2012</a:t>
            </a:r>
            <a:r>
              <a:rPr lang="en-US" sz="1800" dirty="0"/>
              <a:t>). coffee steam </a:t>
            </a:r>
            <a:r>
              <a:rPr lang="en-US" sz="1800" dirty="0" smtClean="0"/>
              <a:t>1. </a:t>
            </a:r>
            <a:r>
              <a:rPr lang="en-US" sz="1800" dirty="0"/>
              <a:t>Retrieved from: https://flic.kr/p/ciruhj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2200"/>
            <a:ext cx="2933904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03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2,652 students in 5 years received instruction </a:t>
            </a:r>
            <a:r>
              <a:rPr lang="en-US" dirty="0" smtClean="0"/>
              <a:t>from librarians </a:t>
            </a:r>
            <a:endParaRPr lang="en-US" dirty="0"/>
          </a:p>
          <a:p>
            <a:r>
              <a:rPr lang="en-US" dirty="0"/>
              <a:t>132 faculty trained </a:t>
            </a:r>
          </a:p>
          <a:p>
            <a:r>
              <a:rPr lang="en-US" dirty="0"/>
              <a:t>anecdotal evidence from our development reading and writing faculty </a:t>
            </a:r>
          </a:p>
          <a:p>
            <a:pPr lvl="1"/>
            <a:r>
              <a:rPr lang="en-US" dirty="0" smtClean="0"/>
              <a:t>improved </a:t>
            </a:r>
            <a:r>
              <a:rPr lang="en-US" dirty="0"/>
              <a:t>paragraph structure</a:t>
            </a:r>
          </a:p>
          <a:p>
            <a:pPr lvl="1"/>
            <a:r>
              <a:rPr lang="en-US" dirty="0"/>
              <a:t>improved ability to organize </a:t>
            </a:r>
            <a:r>
              <a:rPr lang="en-US" dirty="0" smtClean="0"/>
              <a:t>thoughts and to create </a:t>
            </a:r>
            <a:r>
              <a:rPr lang="en-US" dirty="0"/>
              <a:t>outlines </a:t>
            </a:r>
          </a:p>
          <a:p>
            <a:pPr lvl="1"/>
            <a:r>
              <a:rPr lang="en-US" dirty="0" smtClean="0"/>
              <a:t>demonstrated an understanding of Copyright and Fair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Fold into our gen-</a:t>
            </a:r>
            <a:r>
              <a:rPr lang="en-US" dirty="0" err="1"/>
              <a:t>ed</a:t>
            </a:r>
            <a:r>
              <a:rPr lang="en-US" dirty="0"/>
              <a:t> assessment with IL </a:t>
            </a:r>
          </a:p>
          <a:p>
            <a:r>
              <a:rPr lang="en-US" dirty="0"/>
              <a:t>New ACRL IL framework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Overcoming Challenges with a Digital Media Literacy Institute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Wednesday, March 23,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3665762"/>
            <a:ext cx="7866611" cy="50073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Jackie Burger, Associate Professor, Learning Technologies Librarian Bucks County Community College Newtown, PA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2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Bucks Resources</a:t>
            </a:r>
          </a:p>
          <a:p>
            <a:pPr lvl="1"/>
            <a:r>
              <a:rPr lang="en-US" dirty="0" smtClean="0"/>
              <a:t>bucks.libguides.com/</a:t>
            </a:r>
            <a:r>
              <a:rPr lang="en-US" dirty="0" err="1" smtClean="0"/>
              <a:t>medialab</a:t>
            </a:r>
            <a:endParaRPr lang="en-US" dirty="0"/>
          </a:p>
          <a:p>
            <a:r>
              <a:rPr lang="en-US" dirty="0"/>
              <a:t>Resources from other organizations</a:t>
            </a:r>
          </a:p>
          <a:p>
            <a:pPr lvl="1"/>
            <a:r>
              <a:rPr lang="en-US" dirty="0"/>
              <a:t>go.nmc.org/</a:t>
            </a:r>
            <a:r>
              <a:rPr lang="en-US" dirty="0" err="1"/>
              <a:t>elem</a:t>
            </a:r>
            <a:endParaRPr lang="en-US" dirty="0"/>
          </a:p>
          <a:p>
            <a:pPr lvl="1"/>
            <a:r>
              <a:rPr lang="en-US" dirty="0" err="1"/>
              <a:t>padagogy</a:t>
            </a:r>
            <a:r>
              <a:rPr lang="en-US" dirty="0"/>
              <a:t> wheel 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http://tinyurl.com/padwheelV4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NERCOMP conference site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Jacqueline.Burger@bucks.edu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306" y="4343400"/>
            <a:ext cx="7866612" cy="905924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cap="none" baseline="0">
                <a:solidFill>
                  <a:srgbClr val="1F497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Big-Picture Challenge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The NMC Horizon Report: 2014 Higher Education Edition identifies low digital fluency of faculty as a significant challenge impeding educational technology adoption in higher education.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Overcoming Challenges with a Digital Media Literacy Institute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Institute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prof dev used often at Bucks</a:t>
            </a:r>
          </a:p>
          <a:p>
            <a:r>
              <a:rPr lang="en-US" dirty="0" smtClean="0"/>
              <a:t>4 days</a:t>
            </a:r>
          </a:p>
          <a:p>
            <a:r>
              <a:rPr lang="en-US" dirty="0" smtClean="0"/>
              <a:t>15 faculty selected via application process</a:t>
            </a:r>
          </a:p>
          <a:p>
            <a:r>
              <a:rPr lang="en-US" dirty="0" smtClean="0"/>
              <a:t>Lead by the Learning Technologies Librarian and the Information Literacy Librarian </a:t>
            </a:r>
          </a:p>
          <a:p>
            <a:r>
              <a:rPr lang="en-US" dirty="0" smtClean="0"/>
              <a:t>Financial compensation provided to faculty participants upon successful completion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Participants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– application and selection process</a:t>
            </a:r>
          </a:p>
          <a:p>
            <a:r>
              <a:rPr lang="en-US" dirty="0" smtClean="0"/>
              <a:t>Deans encourage new hires or faculty with an interest in non-traditional research</a:t>
            </a:r>
          </a:p>
          <a:p>
            <a:r>
              <a:rPr lang="en-US" dirty="0" smtClean="0"/>
              <a:t>Incentive - $, contract requirement, promotion and tenure, building connections </a:t>
            </a:r>
          </a:p>
          <a:p>
            <a:r>
              <a:rPr lang="en-US" dirty="0" smtClean="0"/>
              <a:t>Timing – breaks, early summer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Recruiting Participants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</a:t>
            </a:r>
          </a:p>
          <a:p>
            <a:pPr lvl="1"/>
            <a:r>
              <a:rPr lang="en-US" dirty="0" smtClean="0"/>
              <a:t>application and selection process</a:t>
            </a:r>
          </a:p>
          <a:p>
            <a:r>
              <a:rPr lang="en-US" dirty="0" smtClean="0"/>
              <a:t>Deans encourage new hires or faculty with an interest in non-traditional research</a:t>
            </a:r>
          </a:p>
          <a:p>
            <a:r>
              <a:rPr lang="en-US" dirty="0" smtClean="0"/>
              <a:t>Incentives</a:t>
            </a:r>
          </a:p>
          <a:p>
            <a:pPr lvl="1"/>
            <a:r>
              <a:rPr lang="en-US" dirty="0" smtClean="0"/>
              <a:t>$, contract requirement, promotion and tenure, building connections </a:t>
            </a:r>
          </a:p>
          <a:p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Institute – Flipped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Canvas course space</a:t>
            </a:r>
          </a:p>
          <a:p>
            <a:pPr lvl="1"/>
            <a:r>
              <a:rPr lang="en-US" dirty="0" smtClean="0"/>
              <a:t>Pre-institute access </a:t>
            </a:r>
          </a:p>
          <a:p>
            <a:pPr lvl="1"/>
            <a:r>
              <a:rPr lang="en-US" dirty="0" smtClean="0"/>
              <a:t>Nightly readings</a:t>
            </a:r>
          </a:p>
          <a:p>
            <a:pPr lvl="1"/>
            <a:r>
              <a:rPr lang="en-US" dirty="0" smtClean="0"/>
              <a:t>Communication </a:t>
            </a:r>
          </a:p>
          <a:p>
            <a:r>
              <a:rPr lang="en-US" dirty="0" smtClean="0"/>
              <a:t>Face-to-face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Group work</a:t>
            </a:r>
          </a:p>
          <a:p>
            <a:pPr lvl="1"/>
            <a:r>
              <a:rPr lang="en-US" dirty="0" smtClean="0"/>
              <a:t>Guided work</a:t>
            </a:r>
          </a:p>
          <a:p>
            <a:pPr lvl="1"/>
            <a:r>
              <a:rPr lang="en-US" dirty="0" smtClean="0"/>
              <a:t>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Media Literacy 101 </a:t>
            </a:r>
          </a:p>
          <a:p>
            <a:pPr lvl="1"/>
            <a:r>
              <a:rPr lang="en-US" dirty="0" smtClean="0"/>
              <a:t>Learn and practice basic skills  </a:t>
            </a:r>
          </a:p>
          <a:p>
            <a:r>
              <a:rPr lang="en-US" dirty="0" smtClean="0"/>
              <a:t>Articles by Rene Hobbs, Howard Gardner, Bryan Alexander, Henry Jenkins, Gardner Campbell </a:t>
            </a:r>
          </a:p>
          <a:p>
            <a:r>
              <a:rPr lang="en-US" dirty="0" smtClean="0"/>
              <a:t>Web content from NAMLE and ACRL and </a:t>
            </a:r>
            <a:r>
              <a:rPr lang="en-US" dirty="0"/>
              <a:t>Media and Information Literacy Curriculum for Teachers (a UNESCO report)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14_N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NC14_New_Template</Template>
  <TotalTime>1700</TotalTime>
  <Words>616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NC14_New_Template</vt:lpstr>
      <vt:lpstr>PowerPoint Presentation</vt:lpstr>
      <vt:lpstr>Overcoming Challenges with a Digital Media Literacy Institute </vt:lpstr>
      <vt:lpstr>The Big-Picture Challenge </vt:lpstr>
      <vt:lpstr>PowerPoint Presentation</vt:lpstr>
      <vt:lpstr>The Institute </vt:lpstr>
      <vt:lpstr>Recruiting Participants </vt:lpstr>
      <vt:lpstr>Recruiting Participants </vt:lpstr>
      <vt:lpstr>Structure of the Institute – Flipped </vt:lpstr>
      <vt:lpstr>Theoretical Content </vt:lpstr>
      <vt:lpstr>Activities </vt:lpstr>
      <vt:lpstr>PowerPoint Presentation</vt:lpstr>
      <vt:lpstr>PowerPoint Presentation</vt:lpstr>
      <vt:lpstr>Work together to overcome the challenge of technology </vt:lpstr>
      <vt:lpstr>Throughout the institute overcome the challenge of negativity </vt:lpstr>
      <vt:lpstr>Continue to do so by making it all about THEM </vt:lpstr>
      <vt:lpstr>Summary for Overcoming Challenges</vt:lpstr>
      <vt:lpstr>PowerPoint Presentation</vt:lpstr>
      <vt:lpstr>Impact</vt:lpstr>
      <vt:lpstr>Evolution </vt:lpstr>
      <vt:lpstr>Resources</vt:lpstr>
      <vt:lpstr>Jacqueline.Burger@bucks.edu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Jacqueline Fritz</cp:lastModifiedBy>
  <cp:revision>36</cp:revision>
  <dcterms:created xsi:type="dcterms:W3CDTF">2015-01-30T20:57:05Z</dcterms:created>
  <dcterms:modified xsi:type="dcterms:W3CDTF">2016-03-18T19:13:29Z</dcterms:modified>
</cp:coreProperties>
</file>