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84"/>
  </p:notesMasterIdLst>
  <p:sldIdLst>
    <p:sldId id="264" r:id="rId3"/>
    <p:sldId id="266" r:id="rId4"/>
    <p:sldId id="267" r:id="rId5"/>
    <p:sldId id="268" r:id="rId6"/>
    <p:sldId id="299" r:id="rId7"/>
    <p:sldId id="300" r:id="rId8"/>
    <p:sldId id="269" r:id="rId9"/>
    <p:sldId id="298" r:id="rId10"/>
    <p:sldId id="270" r:id="rId11"/>
    <p:sldId id="273" r:id="rId12"/>
    <p:sldId id="272" r:id="rId13"/>
    <p:sldId id="281" r:id="rId14"/>
    <p:sldId id="274" r:id="rId15"/>
    <p:sldId id="301" r:id="rId16"/>
    <p:sldId id="276" r:id="rId17"/>
    <p:sldId id="275" r:id="rId18"/>
    <p:sldId id="303" r:id="rId19"/>
    <p:sldId id="315" r:id="rId20"/>
    <p:sldId id="304" r:id="rId21"/>
    <p:sldId id="302" r:id="rId22"/>
    <p:sldId id="305" r:id="rId23"/>
    <p:sldId id="306" r:id="rId24"/>
    <p:sldId id="307" r:id="rId25"/>
    <p:sldId id="308" r:id="rId26"/>
    <p:sldId id="310" r:id="rId27"/>
    <p:sldId id="309" r:id="rId28"/>
    <p:sldId id="311" r:id="rId29"/>
    <p:sldId id="317" r:id="rId30"/>
    <p:sldId id="312" r:id="rId31"/>
    <p:sldId id="313" r:id="rId32"/>
    <p:sldId id="316" r:id="rId33"/>
    <p:sldId id="314" r:id="rId34"/>
    <p:sldId id="318" r:id="rId35"/>
    <p:sldId id="319" r:id="rId36"/>
    <p:sldId id="320" r:id="rId37"/>
    <p:sldId id="321" r:id="rId38"/>
    <p:sldId id="322" r:id="rId39"/>
    <p:sldId id="323" r:id="rId40"/>
    <p:sldId id="325" r:id="rId41"/>
    <p:sldId id="324" r:id="rId42"/>
    <p:sldId id="328" r:id="rId43"/>
    <p:sldId id="326" r:id="rId44"/>
    <p:sldId id="327" r:id="rId45"/>
    <p:sldId id="331" r:id="rId46"/>
    <p:sldId id="332" r:id="rId47"/>
    <p:sldId id="330" r:id="rId48"/>
    <p:sldId id="333" r:id="rId49"/>
    <p:sldId id="335" r:id="rId50"/>
    <p:sldId id="336" r:id="rId51"/>
    <p:sldId id="337" r:id="rId52"/>
    <p:sldId id="338" r:id="rId53"/>
    <p:sldId id="340" r:id="rId54"/>
    <p:sldId id="341" r:id="rId55"/>
    <p:sldId id="349" r:id="rId56"/>
    <p:sldId id="344" r:id="rId57"/>
    <p:sldId id="342" r:id="rId58"/>
    <p:sldId id="343" r:id="rId59"/>
    <p:sldId id="345" r:id="rId60"/>
    <p:sldId id="346" r:id="rId61"/>
    <p:sldId id="347" r:id="rId62"/>
    <p:sldId id="348" r:id="rId63"/>
    <p:sldId id="285" r:id="rId64"/>
    <p:sldId id="277" r:id="rId65"/>
    <p:sldId id="283" r:id="rId66"/>
    <p:sldId id="284" r:id="rId67"/>
    <p:sldId id="287" r:id="rId68"/>
    <p:sldId id="288" r:id="rId69"/>
    <p:sldId id="286" r:id="rId70"/>
    <p:sldId id="278" r:id="rId71"/>
    <p:sldId id="279" r:id="rId72"/>
    <p:sldId id="291" r:id="rId73"/>
    <p:sldId id="292" r:id="rId74"/>
    <p:sldId id="290" r:id="rId75"/>
    <p:sldId id="289" r:id="rId76"/>
    <p:sldId id="294" r:id="rId77"/>
    <p:sldId id="295" r:id="rId78"/>
    <p:sldId id="293" r:id="rId79"/>
    <p:sldId id="350" r:id="rId80"/>
    <p:sldId id="351" r:id="rId81"/>
    <p:sldId id="352" r:id="rId82"/>
    <p:sldId id="271" r:id="rId8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600" autoAdjust="0"/>
  </p:normalViewPr>
  <p:slideViewPr>
    <p:cSldViewPr>
      <p:cViewPr varScale="1">
        <p:scale>
          <a:sx n="57" d="100"/>
          <a:sy n="57" d="100"/>
        </p:scale>
        <p:origin x="1776" y="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heme" Target="theme/theme1.xml"/><Relationship Id="rId61" Type="http://schemas.openxmlformats.org/officeDocument/2006/relationships/slide" Target="slides/slide59.xml"/><Relationship Id="rId82" Type="http://schemas.openxmlformats.org/officeDocument/2006/relationships/slide" Target="slides/slide8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0B38B2-1C54-477F-A8CC-F0047537ABB5}" type="datetimeFigureOut">
              <a:rPr lang="en-US" smtClean="0"/>
              <a:t>3/22/2016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AA787-0E14-4C27-BC46-F8A1EB1B8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4542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AA787-0E14-4C27-BC46-F8A1EB1B8C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981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AA787-0E14-4C27-BC46-F8A1EB1B8CD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57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AA787-0E14-4C27-BC46-F8A1EB1B8CD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575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AA787-0E14-4C27-BC46-F8A1EB1B8CD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575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Communicator’s Toolkit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AA787-0E14-4C27-BC46-F8A1EB1B8CD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9739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Being Made Mandatory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AA787-0E14-4C27-BC46-F8A1EB1B8CD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575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AA787-0E14-4C27-BC46-F8A1EB1B8CD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575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AA787-0E14-4C27-BC46-F8A1EB1B8CD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575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AA787-0E14-4C27-BC46-F8A1EB1B8CD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575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AA787-0E14-4C27-BC46-F8A1EB1B8CD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575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BFBD2-E9EA-438F-9230-378F1E96DA54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748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AA787-0E14-4C27-BC46-F8A1EB1B8C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2611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Hybrid</a:t>
            </a:r>
            <a:r>
              <a:rPr lang="en-US" baseline="0" dirty="0" smtClean="0"/>
              <a:t> organizational chart that is designed to facilitate information governance based on access to PII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AA787-0E14-4C27-BC46-F8A1EB1B8CDC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0079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Two most compelling</a:t>
            </a:r>
            <a:r>
              <a:rPr lang="en-US" baseline="0" dirty="0" smtClean="0"/>
              <a:t> slides that helped raise security awareness.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AA787-0E14-4C27-BC46-F8A1EB1B8CDC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218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AA787-0E14-4C27-BC46-F8A1EB1B8CDC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3723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Communicator’s Toolkit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AA787-0E14-4C27-BC46-F8A1EB1B8CDC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85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Steve and </a:t>
            </a:r>
            <a:r>
              <a:rPr lang="en-US" dirty="0" err="1" smtClean="0"/>
              <a:t>Michah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AA787-0E14-4C27-BC46-F8A1EB1B8CD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842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</a:t>
            </a:r>
            <a:r>
              <a:rPr lang="en-US" dirty="0" err="1" smtClean="0"/>
              <a:t>micah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AA787-0E14-4C27-BC46-F8A1EB1B8CD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44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same applies to information security. </a:t>
            </a:r>
          </a:p>
          <a:p>
            <a:endParaRPr lang="en-US" dirty="0" smtClean="0"/>
          </a:p>
          <a:p>
            <a:r>
              <a:rPr lang="en-US" dirty="0" smtClean="0"/>
              <a:t>These</a:t>
            </a:r>
            <a:r>
              <a:rPr lang="en-US" baseline="0" dirty="0" smtClean="0"/>
              <a:t> are small actions you can take which make a big difference  for your security….</a:t>
            </a:r>
          </a:p>
          <a:p>
            <a:endParaRPr lang="en-US" baseline="0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E18B2-D882-4CD1-883D-86831146B00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8849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Scared != Safe</a:t>
            </a:r>
          </a:p>
          <a:p>
            <a:r>
              <a:rPr lang="en-US" dirty="0" smtClean="0"/>
              <a:t>Fear can be paralyzing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AA787-0E14-4C27-BC46-F8A1EB1B8CD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57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Scared != Safe</a:t>
            </a:r>
          </a:p>
          <a:p>
            <a:r>
              <a:rPr lang="en-US" dirty="0" smtClean="0"/>
              <a:t>Fear can be paralyzing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AA787-0E14-4C27-BC46-F8A1EB1B8CD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57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Scared != Safe</a:t>
            </a:r>
          </a:p>
          <a:p>
            <a:r>
              <a:rPr lang="en-US" dirty="0" smtClean="0"/>
              <a:t>Fear can be paralyzing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AA787-0E14-4C27-BC46-F8A1EB1B8CD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57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Scared != Safe</a:t>
            </a:r>
          </a:p>
          <a:p>
            <a:r>
              <a:rPr lang="en-US" dirty="0" smtClean="0"/>
              <a:t>Fear can be paralyzing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EAA787-0E14-4C27-BC46-F8A1EB1B8CD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257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U Title A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09601" y="3253048"/>
            <a:ext cx="7942810" cy="50073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Speaker Name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609600" y="5500255"/>
            <a:ext cx="8096595" cy="500732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80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Month Day, Year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00595" y="2362200"/>
            <a:ext cx="7942810" cy="9144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400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Presentation Title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5907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458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973FA7F-917F-4523-A026-D734117DF98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B0579C0-F53A-43BB-82B1-85FEB66D542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470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EDC4-8460-43AB-B0FF-BFA256DF2F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A287-ECDD-47BF-B3BE-DA69CA6373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389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EDC4-8460-43AB-B0FF-BFA256DF2F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A287-ECDD-47BF-B3BE-DA69CA6373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603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EDC4-8460-43AB-B0FF-BFA256DF2F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A287-ECDD-47BF-B3BE-DA69CA6373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841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EDC4-8460-43AB-B0FF-BFA256DF2F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A287-ECDD-47BF-B3BE-DA69CA6373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287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EDC4-8460-43AB-B0FF-BFA256DF2F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A287-ECDD-47BF-B3BE-DA69CA6373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324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EDC4-8460-43AB-B0FF-BFA256DF2F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A287-ECDD-47BF-B3BE-DA69CA6373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3882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EDC4-8460-43AB-B0FF-BFA256DF2F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A287-ECDD-47BF-B3BE-DA69CA6373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035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EDC4-8460-43AB-B0FF-BFA256DF2F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A287-ECDD-47BF-B3BE-DA69CA6373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890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U Title B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2370676"/>
            <a:ext cx="7866612" cy="905924"/>
          </a:xfrm>
          <a:prstGeom prst="rect">
            <a:avLst/>
          </a:prstGeom>
        </p:spPr>
        <p:txBody>
          <a:bodyPr anchor="t"/>
          <a:lstStyle>
            <a:lvl1pPr algn="l">
              <a:defRPr sz="4000" b="0" cap="none">
                <a:solidFill>
                  <a:srgbClr val="1F497D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Presentation Title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609600" y="5500255"/>
            <a:ext cx="8096595" cy="500732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Month Day, Year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3276600"/>
            <a:ext cx="7866611" cy="50073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160995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EDC4-8460-43AB-B0FF-BFA256DF2F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A287-ECDD-47BF-B3BE-DA69CA6373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8259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EDC4-8460-43AB-B0FF-BFA256DF2F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A287-ECDD-47BF-B3BE-DA69CA6373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5836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5EDC4-8460-43AB-B0FF-BFA256DF2F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EA287-ECDD-47BF-B3BE-DA69CA6373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915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U Agenda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6829" y="338675"/>
            <a:ext cx="8021782" cy="729971"/>
          </a:xfrm>
          <a:prstGeom prst="rect">
            <a:avLst/>
          </a:prstGeom>
        </p:spPr>
        <p:txBody>
          <a:bodyPr anchor="t"/>
          <a:lstStyle>
            <a:lvl1pPr algn="l">
              <a:defRPr sz="4000" b="0" cap="none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1676400" y="1600200"/>
            <a:ext cx="6952211" cy="419100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200000"/>
              </a:lnSpc>
              <a:buNone/>
              <a:defRPr sz="24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First Level</a:t>
            </a:r>
          </a:p>
          <a:p>
            <a:pPr lvl="0"/>
            <a:r>
              <a:rPr lang="en-US" dirty="0" smtClean="0"/>
              <a:t>Second level</a:t>
            </a:r>
          </a:p>
          <a:p>
            <a:pPr lvl="0"/>
            <a:r>
              <a:rPr lang="en-US" dirty="0" smtClean="0"/>
              <a:t>Third level</a:t>
            </a:r>
          </a:p>
          <a:p>
            <a:pPr lvl="0"/>
            <a:r>
              <a:rPr lang="en-US" dirty="0" smtClean="0"/>
              <a:t>Fourth level</a:t>
            </a:r>
          </a:p>
          <a:p>
            <a:pPr lvl="0"/>
            <a:r>
              <a:rPr lang="en-US" dirty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0416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U Sectio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65018" y="3385468"/>
            <a:ext cx="8021782" cy="500732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8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Presentation Title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591590" y="1752600"/>
            <a:ext cx="7714210" cy="9144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3600" baseline="0">
                <a:solidFill>
                  <a:srgbClr val="1F497D"/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>
                <a:solidFill>
                  <a:schemeClr val="bg1"/>
                </a:solidFill>
              </a:rPr>
              <a:t>Section Title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328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U Body A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6829" y="338675"/>
            <a:ext cx="8021782" cy="729971"/>
          </a:xfrm>
          <a:prstGeom prst="rect">
            <a:avLst/>
          </a:prstGeom>
        </p:spPr>
        <p:txBody>
          <a:bodyPr anchor="t"/>
          <a:lstStyle>
            <a:lvl1pPr algn="l">
              <a:defRPr sz="3600" b="0" cap="none">
                <a:solidFill>
                  <a:srgbClr val="1F497D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Section Header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6829" y="1371599"/>
            <a:ext cx="8079971" cy="4546599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rgbClr val="B20838"/>
              </a:buClr>
              <a:buFont typeface="Wingdings" pitchFamily="2" charset="2"/>
              <a:buChar char="§"/>
              <a:defRPr sz="30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914400" indent="-457200">
              <a:buClr>
                <a:srgbClr val="B20838"/>
              </a:buClr>
              <a:buFont typeface="Wingdings" pitchFamily="2" charset="2"/>
              <a:buChar char="§"/>
              <a:defRPr sz="27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2pPr>
            <a:lvl3pPr marL="1257300" indent="-342900">
              <a:buClr>
                <a:srgbClr val="B20838"/>
              </a:buClr>
              <a:buFont typeface="Wingdings" pitchFamily="2" charset="2"/>
              <a:buChar char="§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3pPr>
            <a:lvl4pPr marL="1714500" indent="-342900">
              <a:buClr>
                <a:srgbClr val="B20838"/>
              </a:buClr>
              <a:buFont typeface="Wingdings" pitchFamily="2" charset="2"/>
              <a:buChar char="§"/>
              <a:defRPr sz="21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4pPr>
            <a:lvl5pPr marL="2114550" indent="-285750">
              <a:buClr>
                <a:srgbClr val="B20838"/>
              </a:buClr>
              <a:buFont typeface="Wingdings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Body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778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U Sta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648200" y="1371600"/>
            <a:ext cx="3644514" cy="1885406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13500" b="1" cap="none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Stat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48200" y="3429000"/>
            <a:ext cx="3644514" cy="34856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Clr>
                <a:srgbClr val="C00000"/>
              </a:buClr>
              <a:buFontTx/>
              <a:buNone/>
              <a:defRPr sz="360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Clr>
                <a:srgbClr val="C00000"/>
              </a:buClr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2pPr>
            <a:lvl3pPr marL="1257300" indent="-342900">
              <a:buClr>
                <a:srgbClr val="C00000"/>
              </a:buClr>
              <a:buFont typeface="Wingdings" pitchFamily="2" charset="2"/>
              <a:buChar char="§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3pPr>
            <a:lvl4pPr marL="1714500" indent="-342900">
              <a:buClr>
                <a:srgbClr val="C00000"/>
              </a:buClr>
              <a:buFont typeface="Wingdings" pitchFamily="2" charset="2"/>
              <a:buChar char="§"/>
              <a:defRPr sz="21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4pPr>
            <a:lvl5pPr marL="2171700" indent="-342900">
              <a:buClr>
                <a:srgbClr val="C00000"/>
              </a:buClr>
              <a:buFont typeface="Wingdings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Stat description</a:t>
            </a:r>
          </a:p>
        </p:txBody>
      </p:sp>
    </p:spTree>
    <p:extLst>
      <p:ext uri="{BB962C8B-B14F-4D97-AF65-F5344CB8AC3E}">
        <p14:creationId xmlns:p14="http://schemas.microsoft.com/office/powerpoint/2010/main" val="1465728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U Quot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09600" y="1905000"/>
            <a:ext cx="4495800" cy="2971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Clr>
                <a:srgbClr val="C00000"/>
              </a:buClr>
              <a:buFontTx/>
              <a:buNone/>
              <a:defRPr sz="3600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Clr>
                <a:srgbClr val="C00000"/>
              </a:buClr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2pPr>
            <a:lvl3pPr marL="1257300" indent="-342900">
              <a:buClr>
                <a:srgbClr val="C00000"/>
              </a:buClr>
              <a:buFont typeface="Wingdings" pitchFamily="2" charset="2"/>
              <a:buChar char="§"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3pPr>
            <a:lvl4pPr marL="1714500" indent="-342900">
              <a:buClr>
                <a:srgbClr val="C00000"/>
              </a:buClr>
              <a:buFont typeface="Wingdings" pitchFamily="2" charset="2"/>
              <a:buChar char="§"/>
              <a:defRPr sz="21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4pPr>
            <a:lvl5pPr marL="2171700" indent="-342900">
              <a:buClr>
                <a:srgbClr val="C00000"/>
              </a:buClr>
              <a:buFont typeface="Wingdings" pitchFamily="2" charset="2"/>
              <a:buChar char="§"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“Potential quote space to support a key point or overall presentation topic.”</a:t>
            </a:r>
          </a:p>
        </p:txBody>
      </p:sp>
    </p:spTree>
    <p:extLst>
      <p:ext uri="{BB962C8B-B14F-4D97-AF65-F5344CB8AC3E}">
        <p14:creationId xmlns:p14="http://schemas.microsoft.com/office/powerpoint/2010/main" val="1703241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DU End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609599" y="2370676"/>
            <a:ext cx="7866612" cy="905924"/>
          </a:xfrm>
          <a:prstGeom prst="rect">
            <a:avLst/>
          </a:prstGeom>
        </p:spPr>
        <p:txBody>
          <a:bodyPr anchor="t"/>
          <a:lstStyle>
            <a:lvl1pPr algn="l">
              <a:defRPr sz="4000" b="0" cap="none" baseline="0">
                <a:solidFill>
                  <a:srgbClr val="1F497D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End Title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3276600"/>
            <a:ext cx="7866611" cy="4572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4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Reminder to fill out session evaluation</a:t>
            </a:r>
          </a:p>
        </p:txBody>
      </p:sp>
    </p:spTree>
    <p:extLst>
      <p:ext uri="{BB962C8B-B14F-4D97-AF65-F5344CB8AC3E}">
        <p14:creationId xmlns:p14="http://schemas.microsoft.com/office/powerpoint/2010/main" val="3437792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841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225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60" r:id="rId5"/>
    <p:sldLayoutId id="2147483654" r:id="rId6"/>
    <p:sldLayoutId id="2147483657" r:id="rId7"/>
    <p:sldLayoutId id="2147483658" r:id="rId8"/>
    <p:sldLayoutId id="2147483673" r:id="rId9"/>
    <p:sldLayoutId id="2147483674" r:id="rId10"/>
    <p:sldLayoutId id="21474836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05EDC4-8460-43AB-B0FF-BFA256DF2FD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3/22/2016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B7EA287-ECDD-47BF-B3BE-DA69CA63738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</a:endParaRPr>
          </a:p>
        </p:txBody>
      </p:sp>
      <p:pic>
        <p:nvPicPr>
          <p:cNvPr id="7" name="Picture 6" descr="PPT_Template_5.pn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-1" y="6126480"/>
            <a:ext cx="9144001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882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3.wdp"/><Relationship Id="rId5" Type="http://schemas.openxmlformats.org/officeDocument/2006/relationships/image" Target="../media/image44.jpeg"/><Relationship Id="rId4" Type="http://schemas.microsoft.com/office/2007/relationships/hdphoto" Target="../media/hdphoto2.wdp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hyperlink" Target="mailto:Steven.Frechette@bristolcc.edu" TargetMode="Externa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686492" y="3887695"/>
            <a:ext cx="7942810" cy="500732"/>
          </a:xfrm>
        </p:spPr>
        <p:txBody>
          <a:bodyPr/>
          <a:lstStyle/>
          <a:p>
            <a:r>
              <a:rPr lang="en-US" i="1" dirty="0" smtClean="0"/>
              <a:t>Presenters:</a:t>
            </a:r>
          </a:p>
          <a:p>
            <a:r>
              <a:rPr lang="en-US" dirty="0" smtClean="0"/>
              <a:t>Steven Frechette, Bristol Community College</a:t>
            </a:r>
          </a:p>
          <a:p>
            <a:r>
              <a:rPr lang="en-US" dirty="0" smtClean="0"/>
              <a:t>Micah Nelson, Harvard University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2"/>
          </p:nvPr>
        </p:nvSpPr>
        <p:spPr/>
        <p:txBody>
          <a:bodyPr/>
          <a:lstStyle/>
          <a:p>
            <a:r>
              <a:rPr lang="en-US" dirty="0" smtClean="0"/>
              <a:t>March 23, 2016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sz="3600" dirty="0" smtClean="0"/>
              <a:t>Learn How to Build a Culture of Security Awareness Anywhere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7995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Awareness in Simple Terms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Awareness illuminates long embedded habits (or routines) that:</a:t>
            </a:r>
          </a:p>
          <a:p>
            <a:pPr lvl="1"/>
            <a:r>
              <a:rPr lang="en-US" dirty="0" smtClean="0"/>
              <a:t>No longer useful</a:t>
            </a:r>
          </a:p>
          <a:p>
            <a:pPr lvl="1"/>
            <a:r>
              <a:rPr lang="en-US" dirty="0" smtClean="0"/>
              <a:t>Detrimental to a person, group, or business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 smtClean="0"/>
              <a:t>We are all products of our habits</a:t>
            </a:r>
          </a:p>
          <a:p>
            <a:pPr lvl="1"/>
            <a:r>
              <a:rPr lang="en-US" dirty="0" smtClean="0"/>
              <a:t>Respond to cues through routines for perceived rewards (or outcomes)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41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>
          <a:xfrm>
            <a:off x="381000" y="1676400"/>
            <a:ext cx="8382000" cy="5029200"/>
          </a:xfrm>
        </p:spPr>
        <p:txBody>
          <a:bodyPr/>
          <a:lstStyle/>
          <a:p>
            <a:pPr algn="ctr"/>
            <a:r>
              <a:rPr lang="en-US" dirty="0" smtClean="0"/>
              <a:t>Real change only occurs when:</a:t>
            </a:r>
          </a:p>
          <a:p>
            <a:endParaRPr lang="en-US" dirty="0"/>
          </a:p>
          <a:p>
            <a:pPr algn="ctr"/>
            <a:r>
              <a:rPr lang="en-US" sz="2400" dirty="0" smtClean="0"/>
              <a:t>There is a compelling reason to do so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Understand Perceived Rewards vs. Actual Consequences</a:t>
            </a:r>
            <a:br>
              <a:rPr lang="en-US" sz="2400" dirty="0" smtClean="0"/>
            </a:br>
            <a:endParaRPr lang="en-US" sz="2400" dirty="0" smtClean="0"/>
          </a:p>
          <a:p>
            <a:pPr algn="ctr"/>
            <a:r>
              <a:rPr lang="en-US" sz="2400" dirty="0" smtClean="0"/>
              <a:t>Have the Tools</a:t>
            </a:r>
            <a:br>
              <a:rPr lang="en-US" sz="2400" dirty="0" smtClean="0"/>
            </a:br>
            <a:endParaRPr lang="en-US" sz="2400" dirty="0" smtClean="0"/>
          </a:p>
          <a:p>
            <a:pPr algn="ctr"/>
            <a:r>
              <a:rPr lang="en-US" sz="2400" dirty="0" smtClean="0"/>
              <a:t>What The Model Behavior Looks Like</a:t>
            </a:r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endParaRPr lang="en-US" sz="2400" dirty="0" smtClean="0"/>
          </a:p>
          <a:p>
            <a:pPr marL="571500" indent="-571500">
              <a:buFontTx/>
              <a:buChar char="-"/>
            </a:pPr>
            <a:endParaRPr lang="en-US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07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8675"/>
            <a:ext cx="8534400" cy="729971"/>
          </a:xfrm>
        </p:spPr>
        <p:txBody>
          <a:bodyPr/>
          <a:lstStyle/>
          <a:p>
            <a:r>
              <a:rPr lang="en-US" dirty="0" smtClean="0"/>
              <a:t>How C-Suite Views Information Security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BCC</a:t>
            </a:r>
          </a:p>
          <a:p>
            <a:pPr lvl="1"/>
            <a:r>
              <a:rPr lang="en-US" dirty="0" smtClean="0"/>
              <a:t>Mandates don’t work – Unions and CB</a:t>
            </a:r>
          </a:p>
          <a:p>
            <a:pPr lvl="1"/>
            <a:r>
              <a:rPr lang="en-US" dirty="0" smtClean="0"/>
              <a:t>No financial resources available initially</a:t>
            </a:r>
          </a:p>
          <a:p>
            <a:pPr lvl="1"/>
            <a:r>
              <a:rPr lang="en-US" dirty="0" smtClean="0"/>
              <a:t>Senior leadership did not recognize importance</a:t>
            </a:r>
          </a:p>
          <a:p>
            <a:pPr lvl="1"/>
            <a:r>
              <a:rPr lang="en-US" dirty="0" smtClean="0"/>
              <a:t>Never used SANS STH Training</a:t>
            </a:r>
            <a:br>
              <a:rPr lang="en-US" dirty="0" smtClean="0"/>
            </a:b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4199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8675"/>
            <a:ext cx="8534400" cy="729971"/>
          </a:xfrm>
        </p:spPr>
        <p:txBody>
          <a:bodyPr/>
          <a:lstStyle/>
          <a:p>
            <a:r>
              <a:rPr lang="en-US" dirty="0" smtClean="0"/>
              <a:t>How C-Suite Views Information Security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Harvard</a:t>
            </a:r>
          </a:p>
          <a:p>
            <a:pPr lvl="1"/>
            <a:r>
              <a:rPr lang="en-US" dirty="0" smtClean="0"/>
              <a:t>Compliance != Awareness</a:t>
            </a:r>
          </a:p>
          <a:p>
            <a:pPr lvl="1"/>
            <a:r>
              <a:rPr lang="en-US" dirty="0" smtClean="0"/>
              <a:t>+Budget</a:t>
            </a:r>
          </a:p>
          <a:p>
            <a:pPr lvl="1"/>
            <a:r>
              <a:rPr lang="en-US" dirty="0" smtClean="0"/>
              <a:t>+1 FTE</a:t>
            </a:r>
          </a:p>
          <a:p>
            <a:pPr lvl="1"/>
            <a:r>
              <a:rPr lang="en-US" dirty="0" smtClean="0"/>
              <a:t>+Big Launch Announcement</a:t>
            </a:r>
          </a:p>
          <a:p>
            <a:pPr lvl="1"/>
            <a:r>
              <a:rPr lang="en-US" dirty="0" smtClean="0"/>
              <a:t>- Not Mandatory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138596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8675"/>
            <a:ext cx="8534400" cy="729971"/>
          </a:xfrm>
        </p:spPr>
        <p:txBody>
          <a:bodyPr/>
          <a:lstStyle/>
          <a:p>
            <a:r>
              <a:rPr lang="en-US" dirty="0" smtClean="0"/>
              <a:t>How C-Suite Views Information Security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Harvard</a:t>
            </a:r>
          </a:p>
          <a:p>
            <a:pPr lvl="1"/>
            <a:r>
              <a:rPr lang="en-US" dirty="0" smtClean="0"/>
              <a:t>Compliance != Awareness</a:t>
            </a:r>
          </a:p>
          <a:p>
            <a:pPr lvl="1"/>
            <a:r>
              <a:rPr lang="en-US" dirty="0" smtClean="0"/>
              <a:t>+Budget</a:t>
            </a:r>
          </a:p>
          <a:p>
            <a:pPr lvl="1"/>
            <a:r>
              <a:rPr lang="en-US" dirty="0" smtClean="0"/>
              <a:t>+1 FTE</a:t>
            </a:r>
          </a:p>
          <a:p>
            <a:pPr lvl="1"/>
            <a:r>
              <a:rPr lang="en-US" strike="sngStrike" dirty="0" smtClean="0"/>
              <a:t>+Big Launch Announcement</a:t>
            </a:r>
          </a:p>
          <a:p>
            <a:pPr lvl="1"/>
            <a:r>
              <a:rPr lang="en-US" dirty="0" smtClean="0"/>
              <a:t>- Not Mandatory</a:t>
            </a:r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3816772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>
          <a:xfrm>
            <a:off x="381000" y="1676400"/>
            <a:ext cx="8382000" cy="4724400"/>
          </a:xfrm>
        </p:spPr>
        <p:txBody>
          <a:bodyPr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Two Approaches to Solve the Same Problem</a:t>
            </a:r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endParaRPr lang="en-US" sz="2400" dirty="0" smtClean="0"/>
          </a:p>
          <a:p>
            <a:pPr marL="571500" indent="-571500">
              <a:buFontTx/>
              <a:buChar char="-"/>
            </a:pPr>
            <a:endParaRPr lang="en-US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4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8675"/>
            <a:ext cx="8534400" cy="729971"/>
          </a:xfrm>
        </p:spPr>
        <p:txBody>
          <a:bodyPr/>
          <a:lstStyle/>
          <a:p>
            <a:r>
              <a:rPr lang="en-US" dirty="0" smtClean="0"/>
              <a:t>Harvard University Approach</a:t>
            </a:r>
            <a:endParaRPr lang="en-US" dirty="0"/>
          </a:p>
        </p:txBody>
      </p:sp>
      <p:pic>
        <p:nvPicPr>
          <p:cNvPr id="4" name="Picture 2" descr="https://thecambridgeroom.files.wordpress.com/2010/12/1884johnharvarddanielchesterfren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7406081" cy="496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03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8675"/>
            <a:ext cx="8534400" cy="729971"/>
          </a:xfrm>
        </p:spPr>
        <p:txBody>
          <a:bodyPr/>
          <a:lstStyle/>
          <a:p>
            <a:r>
              <a:rPr lang="en-US" dirty="0" smtClean="0"/>
              <a:t>Harvard University Approach</a:t>
            </a:r>
            <a:endParaRPr lang="en-US" dirty="0"/>
          </a:p>
        </p:txBody>
      </p:sp>
      <p:pic>
        <p:nvPicPr>
          <p:cNvPr id="4" name="Picture 2" descr="https://thecambridgeroom.files.wordpress.com/2010/12/1884johnharvarddanielchesterfren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7406081" cy="496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Callout 4"/>
          <p:cNvSpPr/>
          <p:nvPr/>
        </p:nvSpPr>
        <p:spPr>
          <a:xfrm>
            <a:off x="1538521" y="1219200"/>
            <a:ext cx="4024079" cy="2328192"/>
          </a:xfrm>
          <a:prstGeom prst="wedgeEllipseCallout">
            <a:avLst>
              <a:gd name="adj1" fmla="val 68921"/>
              <a:gd name="adj2" fmla="val -6182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57400" y="1630740"/>
            <a:ext cx="5105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Book Antiqua" panose="02040602050305030304" pitchFamily="18" charset="0"/>
                <a:ea typeface="Segoe UI Black" panose="020B0A02040204020203" pitchFamily="34" charset="0"/>
                <a:cs typeface="Aharoni" panose="02010803020104030203" pitchFamily="2" charset="-79"/>
              </a:rPr>
              <a:t>Secure My </a:t>
            </a:r>
          </a:p>
          <a:p>
            <a:r>
              <a:rPr lang="en-US" sz="4800" b="1" dirty="0" smtClean="0">
                <a:latin typeface="Book Antiqua" panose="02040602050305030304" pitchFamily="18" charset="0"/>
                <a:ea typeface="Segoe UI Black" panose="020B0A02040204020203" pitchFamily="34" charset="0"/>
                <a:cs typeface="Aharoni" panose="02010803020104030203" pitchFamily="2" charset="-79"/>
              </a:rPr>
              <a:t>People!</a:t>
            </a:r>
          </a:p>
        </p:txBody>
      </p:sp>
    </p:spTree>
    <p:extLst>
      <p:ext uri="{BB962C8B-B14F-4D97-AF65-F5344CB8AC3E}">
        <p14:creationId xmlns:p14="http://schemas.microsoft.com/office/powerpoint/2010/main" val="294854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8675"/>
            <a:ext cx="8534400" cy="729971"/>
          </a:xfrm>
        </p:spPr>
        <p:txBody>
          <a:bodyPr/>
          <a:lstStyle/>
          <a:p>
            <a:r>
              <a:rPr lang="en-US" dirty="0" smtClean="0"/>
              <a:t>Harvard University Approach</a:t>
            </a:r>
            <a:endParaRPr lang="en-US" dirty="0"/>
          </a:p>
        </p:txBody>
      </p:sp>
      <p:pic>
        <p:nvPicPr>
          <p:cNvPr id="1028" name="Picture 4" descr="http://vignette1.wikia.nocookie.net/lotr/images/6/65/One_Ring_Render.png/revision/latest?cb=201502180051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0"/>
            <a:ext cx="5334000" cy="461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57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8675"/>
            <a:ext cx="8534400" cy="729971"/>
          </a:xfrm>
        </p:spPr>
        <p:txBody>
          <a:bodyPr/>
          <a:lstStyle/>
          <a:p>
            <a:r>
              <a:rPr lang="en-US" dirty="0" smtClean="0"/>
              <a:t>Harvard University Approach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1447800"/>
            <a:ext cx="8458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6000" dirty="0" smtClean="0"/>
              <a:t> Set Your Goals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6000" dirty="0" smtClean="0"/>
              <a:t> Build Your Team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6000" dirty="0" smtClean="0"/>
              <a:t> Create Your Message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6000" dirty="0" smtClean="0"/>
              <a:t> Deliver Your Message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6000" dirty="0" smtClean="0"/>
              <a:t> Refine and Repeat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8931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Welcome and Introduction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How C-Suite Viewed Information Security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How We Approached the Problem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Strategy and Results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Next Steps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60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8675"/>
            <a:ext cx="8534400" cy="729971"/>
          </a:xfrm>
        </p:spPr>
        <p:txBody>
          <a:bodyPr/>
          <a:lstStyle/>
          <a:p>
            <a:r>
              <a:rPr lang="en-US" dirty="0" smtClean="0"/>
              <a:t>Harvard University Approach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1143886"/>
            <a:ext cx="8839200" cy="5790314"/>
          </a:xfrm>
          <a:prstGeom prst="rect">
            <a:avLst/>
          </a:prstGeom>
          <a:gradFill flip="none" rotWithShape="1">
            <a:gsLst>
              <a:gs pos="12000">
                <a:schemeClr val="accent2">
                  <a:lumMod val="75000"/>
                </a:schemeClr>
              </a:gs>
              <a:gs pos="100000">
                <a:schemeClr val="bg1">
                  <a:alpha val="4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741" y="12192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Goals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149741" y="19431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Team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49741" y="26670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Create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149741" y="33909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Deliver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149741" y="41148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Refine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5481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8675"/>
            <a:ext cx="8534400" cy="729971"/>
          </a:xfrm>
        </p:spPr>
        <p:txBody>
          <a:bodyPr/>
          <a:lstStyle/>
          <a:p>
            <a:r>
              <a:rPr lang="en-US" dirty="0" smtClean="0"/>
              <a:t>Harvard University Approach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1143886"/>
            <a:ext cx="8839200" cy="5790314"/>
          </a:xfrm>
          <a:prstGeom prst="rect">
            <a:avLst/>
          </a:prstGeom>
          <a:gradFill flip="none" rotWithShape="1">
            <a:gsLst>
              <a:gs pos="12000">
                <a:schemeClr val="accent2">
                  <a:lumMod val="75000"/>
                </a:schemeClr>
              </a:gs>
              <a:gs pos="100000">
                <a:schemeClr val="bg1">
                  <a:alpha val="4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741" y="1219200"/>
            <a:ext cx="2019300" cy="5329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Goals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149741" y="19431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Team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49741" y="26670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Create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149741" y="33909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Deliver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149741" y="41148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Refine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5918537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Set Your Goals</a:t>
            </a:r>
            <a:endParaRPr lang="en-US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30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8675"/>
            <a:ext cx="8534400" cy="729971"/>
          </a:xfrm>
        </p:spPr>
        <p:txBody>
          <a:bodyPr/>
          <a:lstStyle/>
          <a:p>
            <a:r>
              <a:rPr lang="en-US" dirty="0" smtClean="0"/>
              <a:t>Harvard University Approach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1143886"/>
            <a:ext cx="8839200" cy="5790314"/>
          </a:xfrm>
          <a:prstGeom prst="rect">
            <a:avLst/>
          </a:prstGeom>
          <a:gradFill flip="none" rotWithShape="1">
            <a:gsLst>
              <a:gs pos="12000">
                <a:schemeClr val="accent2">
                  <a:lumMod val="75000"/>
                </a:schemeClr>
              </a:gs>
              <a:gs pos="100000">
                <a:schemeClr val="bg1">
                  <a:alpha val="4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741" y="1219200"/>
            <a:ext cx="2019300" cy="5329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Goals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149741" y="19431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Team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49741" y="26670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Create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149741" y="33909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Deliver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149741" y="41148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Refine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5918537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Set Your Goals</a:t>
            </a:r>
            <a:endParaRPr lang="en-US" sz="60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C:\Users\micah\Desktop\Presentation\path32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86989" y="2755900"/>
            <a:ext cx="4761411" cy="334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1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8675"/>
            <a:ext cx="8534400" cy="729971"/>
          </a:xfrm>
        </p:spPr>
        <p:txBody>
          <a:bodyPr/>
          <a:lstStyle/>
          <a:p>
            <a:r>
              <a:rPr lang="en-US" dirty="0" smtClean="0"/>
              <a:t>Harvard University Approach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1143886"/>
            <a:ext cx="8839200" cy="5790314"/>
          </a:xfrm>
          <a:prstGeom prst="rect">
            <a:avLst/>
          </a:prstGeom>
          <a:gradFill flip="none" rotWithShape="1">
            <a:gsLst>
              <a:gs pos="12000">
                <a:schemeClr val="accent2">
                  <a:lumMod val="75000"/>
                </a:schemeClr>
              </a:gs>
              <a:gs pos="100000">
                <a:schemeClr val="bg1">
                  <a:alpha val="4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741" y="1219200"/>
            <a:ext cx="2019300" cy="5329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Goals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149741" y="19431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Team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49741" y="26670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Create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149741" y="33909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Deliver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149741" y="41148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Refine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5918537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Set Your Goals</a:t>
            </a:r>
            <a:endParaRPr lang="en-US" sz="60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C:\Users\micah\Desktop\Presentation\path32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86989" y="2755900"/>
            <a:ext cx="4761411" cy="334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5029200" y="1318068"/>
            <a:ext cx="3848100" cy="2875664"/>
          </a:xfrm>
          <a:prstGeom prst="cloudCallout">
            <a:avLst>
              <a:gd name="adj1" fmla="val -70845"/>
              <a:gd name="adj2" fmla="val -3314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smtClean="0"/>
              <a:t>Be Secure!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43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8675"/>
            <a:ext cx="8534400" cy="729971"/>
          </a:xfrm>
        </p:spPr>
        <p:txBody>
          <a:bodyPr/>
          <a:lstStyle/>
          <a:p>
            <a:r>
              <a:rPr lang="en-US" dirty="0" smtClean="0"/>
              <a:t>Harvard University Approach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1143886"/>
            <a:ext cx="8839200" cy="5790314"/>
          </a:xfrm>
          <a:prstGeom prst="rect">
            <a:avLst/>
          </a:prstGeom>
          <a:gradFill flip="none" rotWithShape="1">
            <a:gsLst>
              <a:gs pos="12000">
                <a:schemeClr val="accent2">
                  <a:lumMod val="75000"/>
                </a:schemeClr>
              </a:gs>
              <a:gs pos="100000">
                <a:schemeClr val="bg1">
                  <a:alpha val="4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741" y="1219200"/>
            <a:ext cx="2019300" cy="5329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Goals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149741" y="19431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Team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49741" y="26670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Create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149741" y="33909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Deliver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149741" y="41148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Refine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5918537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Set Your Goals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28800" y="1560016"/>
            <a:ext cx="7086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 smtClean="0"/>
              <a:t>Specific</a:t>
            </a:r>
          </a:p>
        </p:txBody>
      </p:sp>
    </p:spTree>
    <p:extLst>
      <p:ext uri="{BB962C8B-B14F-4D97-AF65-F5344CB8AC3E}">
        <p14:creationId xmlns:p14="http://schemas.microsoft.com/office/powerpoint/2010/main" val="236155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8675"/>
            <a:ext cx="8534400" cy="729971"/>
          </a:xfrm>
        </p:spPr>
        <p:txBody>
          <a:bodyPr/>
          <a:lstStyle/>
          <a:p>
            <a:r>
              <a:rPr lang="en-US" dirty="0" smtClean="0"/>
              <a:t>Harvard University Approach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1143886"/>
            <a:ext cx="8839200" cy="5790314"/>
          </a:xfrm>
          <a:prstGeom prst="rect">
            <a:avLst/>
          </a:prstGeom>
          <a:gradFill flip="none" rotWithShape="1">
            <a:gsLst>
              <a:gs pos="12000">
                <a:schemeClr val="accent2">
                  <a:lumMod val="75000"/>
                </a:schemeClr>
              </a:gs>
              <a:gs pos="100000">
                <a:schemeClr val="bg1">
                  <a:alpha val="4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741" y="1219200"/>
            <a:ext cx="2019300" cy="5329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Goals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149741" y="19431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Team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49741" y="26670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Create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149741" y="33909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Deliver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149741" y="41148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Refine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5918537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Set Your Goals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28800" y="1560016"/>
            <a:ext cx="7086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 smtClean="0"/>
              <a:t>Specific</a:t>
            </a:r>
          </a:p>
          <a:p>
            <a:pPr algn="r"/>
            <a:r>
              <a:rPr lang="en-US" sz="6600" b="1" dirty="0" smtClean="0"/>
              <a:t>Achievable</a:t>
            </a:r>
          </a:p>
        </p:txBody>
      </p:sp>
    </p:spTree>
    <p:extLst>
      <p:ext uri="{BB962C8B-B14F-4D97-AF65-F5344CB8AC3E}">
        <p14:creationId xmlns:p14="http://schemas.microsoft.com/office/powerpoint/2010/main" val="328225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8675"/>
            <a:ext cx="8534400" cy="729971"/>
          </a:xfrm>
        </p:spPr>
        <p:txBody>
          <a:bodyPr/>
          <a:lstStyle/>
          <a:p>
            <a:r>
              <a:rPr lang="en-US" dirty="0" smtClean="0"/>
              <a:t>Harvard University Approach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1143886"/>
            <a:ext cx="8839200" cy="5790314"/>
          </a:xfrm>
          <a:prstGeom prst="rect">
            <a:avLst/>
          </a:prstGeom>
          <a:gradFill flip="none" rotWithShape="1">
            <a:gsLst>
              <a:gs pos="12000">
                <a:schemeClr val="accent2">
                  <a:lumMod val="75000"/>
                </a:schemeClr>
              </a:gs>
              <a:gs pos="100000">
                <a:schemeClr val="bg1">
                  <a:alpha val="4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741" y="1219200"/>
            <a:ext cx="2019300" cy="5329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Goals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149741" y="19431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Team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49741" y="26670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Create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149741" y="33909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Deliver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149741" y="41148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Refine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5918537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Set Your Goals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28800" y="1560016"/>
            <a:ext cx="70866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 smtClean="0"/>
              <a:t>Specific</a:t>
            </a:r>
          </a:p>
          <a:p>
            <a:pPr algn="r"/>
            <a:r>
              <a:rPr lang="en-US" sz="6600" b="1" dirty="0" smtClean="0"/>
              <a:t>Achievable</a:t>
            </a:r>
          </a:p>
          <a:p>
            <a:pPr algn="r"/>
            <a:r>
              <a:rPr lang="en-US" sz="6600" b="1" dirty="0" smtClean="0"/>
              <a:t>Measureable</a:t>
            </a:r>
          </a:p>
        </p:txBody>
      </p:sp>
    </p:spTree>
    <p:extLst>
      <p:ext uri="{BB962C8B-B14F-4D97-AF65-F5344CB8AC3E}">
        <p14:creationId xmlns:p14="http://schemas.microsoft.com/office/powerpoint/2010/main" val="161189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8675"/>
            <a:ext cx="8534400" cy="729971"/>
          </a:xfrm>
        </p:spPr>
        <p:txBody>
          <a:bodyPr/>
          <a:lstStyle/>
          <a:p>
            <a:r>
              <a:rPr lang="en-US" dirty="0" smtClean="0"/>
              <a:t>Harvard University Approach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1143886"/>
            <a:ext cx="8839200" cy="5790314"/>
          </a:xfrm>
          <a:prstGeom prst="rect">
            <a:avLst/>
          </a:prstGeom>
          <a:gradFill flip="none" rotWithShape="1">
            <a:gsLst>
              <a:gs pos="12000">
                <a:schemeClr val="accent2">
                  <a:lumMod val="75000"/>
                </a:schemeClr>
              </a:gs>
              <a:gs pos="100000">
                <a:schemeClr val="bg1">
                  <a:alpha val="4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741" y="1219200"/>
            <a:ext cx="2019300" cy="5329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Goals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149741" y="19431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Team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49741" y="26670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Create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149741" y="33909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Deliver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149741" y="41148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Refine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5918537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Set Your Goals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28800" y="1560016"/>
            <a:ext cx="7086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 smtClean="0"/>
              <a:t>Specific</a:t>
            </a:r>
          </a:p>
          <a:p>
            <a:pPr algn="r"/>
            <a:r>
              <a:rPr lang="en-US" sz="6600" b="1" dirty="0" smtClean="0"/>
              <a:t>Achievable</a:t>
            </a:r>
          </a:p>
          <a:p>
            <a:pPr algn="r"/>
            <a:r>
              <a:rPr lang="en-US" sz="6600" b="1" dirty="0" smtClean="0"/>
              <a:t>Measureable</a:t>
            </a:r>
          </a:p>
          <a:p>
            <a:pPr algn="r"/>
            <a:r>
              <a:rPr lang="en-US" sz="6600" b="1" dirty="0" smtClean="0"/>
              <a:t>Work/Home</a:t>
            </a:r>
          </a:p>
        </p:txBody>
      </p:sp>
    </p:spTree>
    <p:extLst>
      <p:ext uri="{BB962C8B-B14F-4D97-AF65-F5344CB8AC3E}">
        <p14:creationId xmlns:p14="http://schemas.microsoft.com/office/powerpoint/2010/main" val="383525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219200" y="-152400"/>
            <a:ext cx="0" cy="70866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143000" y="-76200"/>
            <a:ext cx="0" cy="70866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-76200" y="1295400"/>
            <a:ext cx="960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76200" y="2209800"/>
            <a:ext cx="960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-152400" y="3124200"/>
            <a:ext cx="960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-152400" y="4038600"/>
            <a:ext cx="960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76200" y="5029200"/>
            <a:ext cx="960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-76200" y="5943600"/>
            <a:ext cx="960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-152400" y="6858000"/>
            <a:ext cx="960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152400" y="7772400"/>
            <a:ext cx="960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304800" y="1752600"/>
            <a:ext cx="381000" cy="381000"/>
          </a:xfrm>
          <a:prstGeom prst="ellipse">
            <a:avLst/>
          </a:prstGeom>
          <a:ln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85750" y="6172200"/>
            <a:ext cx="381000" cy="381000"/>
          </a:xfrm>
          <a:prstGeom prst="ellipse">
            <a:avLst/>
          </a:prstGeom>
          <a:ln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09800" y="381000"/>
            <a:ext cx="59649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Gadugi" panose="020B0502040204020203" pitchFamily="34" charset="0"/>
              </a:rPr>
              <a:t>Micah’s Cheat Sheet</a:t>
            </a:r>
            <a:endParaRPr lang="en-US" sz="3600" b="1" dirty="0">
              <a:latin typeface="Gadugi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71600" y="1364397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Gadugi" panose="020B0502040204020203" pitchFamily="34" charset="0"/>
              </a:rPr>
              <a:t>1) Less is more</a:t>
            </a:r>
          </a:p>
        </p:txBody>
      </p:sp>
    </p:spTree>
    <p:extLst>
      <p:ext uri="{BB962C8B-B14F-4D97-AF65-F5344CB8AC3E}">
        <p14:creationId xmlns:p14="http://schemas.microsoft.com/office/powerpoint/2010/main" val="356782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8675"/>
            <a:ext cx="8534400" cy="729971"/>
          </a:xfrm>
        </p:spPr>
        <p:txBody>
          <a:bodyPr/>
          <a:lstStyle/>
          <a:p>
            <a:r>
              <a:rPr lang="en-US" dirty="0" smtClean="0"/>
              <a:t>Harvard University Approach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1143886"/>
            <a:ext cx="8839200" cy="5790314"/>
          </a:xfrm>
          <a:prstGeom prst="rect">
            <a:avLst/>
          </a:prstGeom>
          <a:gradFill flip="none" rotWithShape="1">
            <a:gsLst>
              <a:gs pos="12000">
                <a:schemeClr val="accent2">
                  <a:lumMod val="75000"/>
                </a:schemeClr>
              </a:gs>
              <a:gs pos="100000">
                <a:schemeClr val="bg1">
                  <a:alpha val="4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741" y="1219200"/>
            <a:ext cx="2019300" cy="5329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Goals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149741" y="19431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Team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49741" y="26670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Create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149741" y="33909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Deliver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149741" y="41148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Refine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5918537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Set Your Goals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28800" y="1560016"/>
            <a:ext cx="7086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 smtClean="0"/>
              <a:t>Phishing</a:t>
            </a:r>
          </a:p>
          <a:p>
            <a:pPr algn="r"/>
            <a:r>
              <a:rPr lang="en-US" sz="6600" b="1" dirty="0" smtClean="0"/>
              <a:t>Passwords</a:t>
            </a:r>
          </a:p>
          <a:p>
            <a:pPr algn="r"/>
            <a:r>
              <a:rPr lang="en-US" sz="6600" b="1" dirty="0" smtClean="0"/>
              <a:t>Patching</a:t>
            </a:r>
          </a:p>
          <a:p>
            <a:pPr algn="r"/>
            <a:r>
              <a:rPr lang="en-US" sz="6600" b="1" dirty="0" smtClean="0"/>
              <a:t>Staying Informed</a:t>
            </a:r>
          </a:p>
        </p:txBody>
      </p:sp>
    </p:spTree>
    <p:extLst>
      <p:ext uri="{BB962C8B-B14F-4D97-AF65-F5344CB8AC3E}">
        <p14:creationId xmlns:p14="http://schemas.microsoft.com/office/powerpoint/2010/main" val="82022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1"/>
          </p:nvPr>
        </p:nvSpPr>
        <p:spPr>
          <a:xfrm>
            <a:off x="762000" y="3200400"/>
            <a:ext cx="8021782" cy="22098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Steven Frechette, Information Security Officer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Bristol Community College</a:t>
            </a:r>
            <a:br>
              <a:rPr lang="en-US" sz="2400" dirty="0" smtClean="0"/>
            </a:b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Micah Nelson, Information Security Awareness Officer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Harvard University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smtClean="0"/>
              <a:t>Welcome and Introduction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69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8675"/>
            <a:ext cx="8534400" cy="729971"/>
          </a:xfrm>
        </p:spPr>
        <p:txBody>
          <a:bodyPr/>
          <a:lstStyle/>
          <a:p>
            <a:r>
              <a:rPr lang="en-US" dirty="0" smtClean="0"/>
              <a:t>Harvard University Approach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1143886"/>
            <a:ext cx="8839200" cy="5790314"/>
          </a:xfrm>
          <a:prstGeom prst="rect">
            <a:avLst/>
          </a:prstGeom>
          <a:gradFill flip="none" rotWithShape="1">
            <a:gsLst>
              <a:gs pos="12000">
                <a:schemeClr val="accent2">
                  <a:lumMod val="75000"/>
                </a:schemeClr>
              </a:gs>
              <a:gs pos="100000">
                <a:schemeClr val="bg1">
                  <a:alpha val="4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741" y="12192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Goals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149741" y="1943100"/>
            <a:ext cx="2019300" cy="5329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Team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49741" y="26670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Create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149741" y="33909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Deliver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149741" y="41148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Refine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5918537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Build Your Team</a:t>
            </a:r>
            <a:endParaRPr lang="en-US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03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8675"/>
            <a:ext cx="8534400" cy="729971"/>
          </a:xfrm>
        </p:spPr>
        <p:txBody>
          <a:bodyPr/>
          <a:lstStyle/>
          <a:p>
            <a:r>
              <a:rPr lang="en-US" dirty="0" smtClean="0"/>
              <a:t>Harvard University Approach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1143886"/>
            <a:ext cx="8839200" cy="5790314"/>
          </a:xfrm>
          <a:prstGeom prst="rect">
            <a:avLst/>
          </a:prstGeom>
          <a:gradFill flip="none" rotWithShape="1">
            <a:gsLst>
              <a:gs pos="12000">
                <a:schemeClr val="accent2">
                  <a:lumMod val="75000"/>
                </a:schemeClr>
              </a:gs>
              <a:gs pos="100000">
                <a:schemeClr val="bg1">
                  <a:alpha val="4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741" y="12192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Goals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149741" y="1943100"/>
            <a:ext cx="2019300" cy="5329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Team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49741" y="26670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Create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149741" y="33909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Deliver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149741" y="41148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Refine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5918537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Build Your Team</a:t>
            </a:r>
            <a:endParaRPr lang="en-US" sz="60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://vignette1.wikia.nocookie.net/elderscrolls/images/6/6a/Dwarvenhandaxe.png/revision/latest?cb=201203091116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2612">
            <a:off x="2063226" y="2382485"/>
            <a:ext cx="3313113" cy="331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vignette3.wikia.nocookie.net/elderscrolls/images/5/59/ElvenBow_OB.png/revision/latest?cb=2012052303335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410290"/>
            <a:ext cx="2970914" cy="396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media.popcultcha.com.au/media/catalog/product/cache/1/image/9df78eab33525d08d6e5fb8d27136e95/5/4/54d37a_f94b3cfcd0b140edb05c73920b133c9c.jpg_srb_p_1344_839_75_22_0.50_1.20_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7338">
            <a:off x="5073413" y="2928965"/>
            <a:ext cx="4238190" cy="25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36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8675"/>
            <a:ext cx="8534400" cy="729971"/>
          </a:xfrm>
        </p:spPr>
        <p:txBody>
          <a:bodyPr/>
          <a:lstStyle/>
          <a:p>
            <a:r>
              <a:rPr lang="en-US" dirty="0" smtClean="0"/>
              <a:t>Harvard University Approach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1143886"/>
            <a:ext cx="8839200" cy="5790314"/>
          </a:xfrm>
          <a:prstGeom prst="rect">
            <a:avLst/>
          </a:prstGeom>
          <a:gradFill flip="none" rotWithShape="1">
            <a:gsLst>
              <a:gs pos="12000">
                <a:schemeClr val="accent2">
                  <a:lumMod val="75000"/>
                </a:schemeClr>
              </a:gs>
              <a:gs pos="100000">
                <a:schemeClr val="bg1">
                  <a:alpha val="4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741" y="12192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Goals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149741" y="1943100"/>
            <a:ext cx="2019300" cy="5329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Team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49741" y="26670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Create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149741" y="33909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Deliver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149741" y="41148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Refine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5918537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Build Your Team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28800" y="1560016"/>
            <a:ext cx="70866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 smtClean="0"/>
              <a:t>Security </a:t>
            </a:r>
          </a:p>
          <a:p>
            <a:pPr algn="r"/>
            <a:r>
              <a:rPr lang="en-US" sz="6600" b="1" dirty="0" smtClean="0"/>
              <a:t>Communications</a:t>
            </a:r>
          </a:p>
          <a:p>
            <a:pPr algn="r"/>
            <a:r>
              <a:rPr lang="en-US" sz="6600" b="1" dirty="0" smtClean="0"/>
              <a:t>“People” Person</a:t>
            </a:r>
          </a:p>
          <a:p>
            <a:pPr algn="r"/>
            <a:r>
              <a:rPr lang="en-US" sz="6600" b="1" dirty="0" smtClean="0"/>
              <a:t>Stakeholders</a:t>
            </a:r>
          </a:p>
        </p:txBody>
      </p:sp>
    </p:spTree>
    <p:extLst>
      <p:ext uri="{BB962C8B-B14F-4D97-AF65-F5344CB8AC3E}">
        <p14:creationId xmlns:p14="http://schemas.microsoft.com/office/powerpoint/2010/main" val="82619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219200" y="-152400"/>
            <a:ext cx="0" cy="70866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143000" y="-76200"/>
            <a:ext cx="0" cy="70866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-76200" y="1295400"/>
            <a:ext cx="960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76200" y="2209800"/>
            <a:ext cx="960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-152400" y="3124200"/>
            <a:ext cx="960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-152400" y="4038600"/>
            <a:ext cx="960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76200" y="5029200"/>
            <a:ext cx="960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-76200" y="5943600"/>
            <a:ext cx="960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-152400" y="6858000"/>
            <a:ext cx="960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304800" y="1752600"/>
            <a:ext cx="381000" cy="381000"/>
          </a:xfrm>
          <a:prstGeom prst="ellipse">
            <a:avLst/>
          </a:prstGeom>
          <a:ln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85750" y="6172200"/>
            <a:ext cx="381000" cy="381000"/>
          </a:xfrm>
          <a:prstGeom prst="ellipse">
            <a:avLst/>
          </a:prstGeom>
          <a:ln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09800" y="381000"/>
            <a:ext cx="59649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Gadugi" panose="020B0502040204020203" pitchFamily="34" charset="0"/>
              </a:rPr>
              <a:t>Micah’s Cheat Sheet</a:t>
            </a:r>
            <a:endParaRPr lang="en-US" sz="3600" b="1" dirty="0">
              <a:latin typeface="Gadugi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71600" y="1364397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Gadugi" panose="020B0502040204020203" pitchFamily="34" charset="0"/>
              </a:rPr>
              <a:t>1) Less is more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71600" y="2217003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Gadugi" panose="020B0502040204020203" pitchFamily="34" charset="0"/>
              </a:rPr>
              <a:t>2) Start with IT</a:t>
            </a:r>
          </a:p>
        </p:txBody>
      </p:sp>
    </p:spTree>
    <p:extLst>
      <p:ext uri="{BB962C8B-B14F-4D97-AF65-F5344CB8AC3E}">
        <p14:creationId xmlns:p14="http://schemas.microsoft.com/office/powerpoint/2010/main" val="3194572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8675"/>
            <a:ext cx="8534400" cy="729971"/>
          </a:xfrm>
        </p:spPr>
        <p:txBody>
          <a:bodyPr/>
          <a:lstStyle/>
          <a:p>
            <a:r>
              <a:rPr lang="en-US" dirty="0" smtClean="0"/>
              <a:t>Harvard University Approach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1143886"/>
            <a:ext cx="8839200" cy="5790314"/>
          </a:xfrm>
          <a:prstGeom prst="rect">
            <a:avLst/>
          </a:prstGeom>
          <a:gradFill flip="none" rotWithShape="1">
            <a:gsLst>
              <a:gs pos="12000">
                <a:schemeClr val="accent2">
                  <a:lumMod val="75000"/>
                </a:schemeClr>
              </a:gs>
              <a:gs pos="100000">
                <a:schemeClr val="bg1">
                  <a:alpha val="4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741" y="12192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Goals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149741" y="1943100"/>
            <a:ext cx="2019300" cy="5329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Team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49741" y="26670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Create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149741" y="33909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Deliver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149741" y="41148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Refine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5918537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Build Your Team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28800" y="1560016"/>
            <a:ext cx="7086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 smtClean="0"/>
              <a:t>Vendors?</a:t>
            </a:r>
          </a:p>
        </p:txBody>
      </p:sp>
    </p:spTree>
    <p:extLst>
      <p:ext uri="{BB962C8B-B14F-4D97-AF65-F5344CB8AC3E}">
        <p14:creationId xmlns:p14="http://schemas.microsoft.com/office/powerpoint/2010/main" val="114062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304800"/>
            <a:ext cx="3581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dirty="0" smtClean="0">
              <a:latin typeface="Interstate" panose="02000603030000020004" pitchFamily="2" charset="0"/>
              <a:ea typeface="Segoe UI Black" panose="020B0A02040204020203" pitchFamily="34" charset="0"/>
              <a:cs typeface="Aharoni" panose="02010803020104030203" pitchFamily="2" charset="-79"/>
            </a:endParaRPr>
          </a:p>
          <a:p>
            <a:endParaRPr lang="en-US" sz="4400" dirty="0">
              <a:latin typeface="Interstate" panose="02000603030000020004" pitchFamily="2" charset="0"/>
              <a:ea typeface="Segoe UI Black" panose="020B0A02040204020203" pitchFamily="34" charset="0"/>
              <a:cs typeface="Aharoni" panose="02010803020104030203" pitchFamily="2" charset="-79"/>
            </a:endParaRPr>
          </a:p>
          <a:p>
            <a:endParaRPr lang="en-US" sz="4400" dirty="0" smtClean="0">
              <a:latin typeface="Interstate" panose="02000603030000020004" pitchFamily="2" charset="0"/>
              <a:ea typeface="Segoe UI Black" panose="020B0A02040204020203" pitchFamily="34" charset="0"/>
              <a:cs typeface="Aharoni" panose="02010803020104030203" pitchFamily="2" charset="-79"/>
            </a:endParaRPr>
          </a:p>
          <a:p>
            <a:endParaRPr lang="en-US" sz="4400" dirty="0">
              <a:latin typeface="Interstate" panose="02000603030000020004" pitchFamily="2" charset="0"/>
              <a:ea typeface="Segoe UI Black" panose="020B0A02040204020203" pitchFamily="34" charset="0"/>
              <a:cs typeface="Aharoni" panose="02010803020104030203" pitchFamily="2" charset="-79"/>
            </a:endParaRPr>
          </a:p>
          <a:p>
            <a:endParaRPr lang="en-US" sz="4400" dirty="0" smtClean="0">
              <a:latin typeface="Interstate" panose="02000603030000020004" pitchFamily="2" charset="0"/>
              <a:ea typeface="Segoe UI Black" panose="020B0A02040204020203" pitchFamily="34" charset="0"/>
              <a:cs typeface="Aharoni" panose="02010803020104030203" pitchFamily="2" charset="-79"/>
            </a:endParaRPr>
          </a:p>
          <a:p>
            <a:endParaRPr lang="en-US" sz="4400" dirty="0">
              <a:latin typeface="Interstate" panose="02000603030000020004" pitchFamily="2" charset="0"/>
              <a:ea typeface="Segoe UI Black" panose="020B0A02040204020203" pitchFamily="34" charset="0"/>
              <a:cs typeface="Aharoni" panose="02010803020104030203" pitchFamily="2" charset="-79"/>
            </a:endParaRPr>
          </a:p>
          <a:p>
            <a:endParaRPr lang="en-US" sz="4400" dirty="0" smtClean="0">
              <a:latin typeface="Interstate" panose="02000603030000020004" pitchFamily="2" charset="0"/>
              <a:ea typeface="Segoe UI Black" panose="020B0A02040204020203" pitchFamily="34" charset="0"/>
              <a:cs typeface="Aharoni" panose="02010803020104030203" pitchFamily="2" charset="-79"/>
            </a:endParaRPr>
          </a:p>
          <a:p>
            <a:endParaRPr lang="en-US" sz="4400" dirty="0">
              <a:latin typeface="Interstate" panose="02000603030000020004" pitchFamily="2" charset="0"/>
              <a:ea typeface="Segoe UI Black" panose="020B0A02040204020203" pitchFamily="34" charset="0"/>
              <a:cs typeface="Aharoni" panose="02010803020104030203" pitchFamily="2" charset="-79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828800"/>
            <a:ext cx="2485864" cy="28786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15"/>
          <a:stretch/>
        </p:blipFill>
        <p:spPr>
          <a:xfrm>
            <a:off x="4495800" y="762000"/>
            <a:ext cx="3657600" cy="464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99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7" y="1752600"/>
            <a:ext cx="8117464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6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C:\Users\micah\Pictures\Screenshots\Screenshot (13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51687"/>
            <a:ext cx="3736771" cy="182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micah\Pictures\Screenshots\Screenshot (12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1931"/>
            <a:ext cx="3676945" cy="2508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:\Users\micah\Pictures\Screenshots\Screenshot (14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669107"/>
            <a:ext cx="4986954" cy="170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micah\Pictures\Screenshots\Screenshot (15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847" y="3487354"/>
            <a:ext cx="4791075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-96788" y="3681284"/>
            <a:ext cx="1392188" cy="15657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81" y="3891411"/>
            <a:ext cx="980812" cy="944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927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8675"/>
            <a:ext cx="8534400" cy="729971"/>
          </a:xfrm>
        </p:spPr>
        <p:txBody>
          <a:bodyPr/>
          <a:lstStyle/>
          <a:p>
            <a:r>
              <a:rPr lang="en-US" dirty="0" smtClean="0"/>
              <a:t>Harvard University Approach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1143886"/>
            <a:ext cx="8839200" cy="5790314"/>
          </a:xfrm>
          <a:prstGeom prst="rect">
            <a:avLst/>
          </a:prstGeom>
          <a:gradFill flip="none" rotWithShape="1">
            <a:gsLst>
              <a:gs pos="12000">
                <a:schemeClr val="accent2">
                  <a:lumMod val="75000"/>
                </a:schemeClr>
              </a:gs>
              <a:gs pos="100000">
                <a:schemeClr val="bg1">
                  <a:alpha val="4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741" y="12192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Goals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149741" y="19431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Team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49741" y="2667000"/>
            <a:ext cx="2019300" cy="5329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Create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149741" y="33909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Deliver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149741" y="41148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Refine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5918537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Create Your Message</a:t>
            </a:r>
            <a:endParaRPr lang="en-US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15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8675"/>
            <a:ext cx="8534400" cy="729971"/>
          </a:xfrm>
        </p:spPr>
        <p:txBody>
          <a:bodyPr/>
          <a:lstStyle/>
          <a:p>
            <a:r>
              <a:rPr lang="en-US" dirty="0" smtClean="0"/>
              <a:t>Harvard University Approach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1143886"/>
            <a:ext cx="8839200" cy="5790314"/>
          </a:xfrm>
          <a:prstGeom prst="rect">
            <a:avLst/>
          </a:prstGeom>
          <a:gradFill flip="none" rotWithShape="1">
            <a:gsLst>
              <a:gs pos="12000">
                <a:schemeClr val="accent2">
                  <a:lumMod val="75000"/>
                </a:schemeClr>
              </a:gs>
              <a:gs pos="100000">
                <a:schemeClr val="bg1">
                  <a:alpha val="4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741" y="12192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Goals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149741" y="19431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Team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49741" y="2667000"/>
            <a:ext cx="2019300" cy="5329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Create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149741" y="33909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Deliver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149741" y="41148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Refine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5918537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Create Your Message</a:t>
            </a:r>
            <a:endParaRPr lang="en-US" sz="6000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https://pixabay.com/static/uploads/photo/2012/04/16/11/39/plumber-35611_960_7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33260" y="1219200"/>
            <a:ext cx="4038600" cy="4735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71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We Are Trying to Solve</a:t>
            </a:r>
            <a:endParaRPr lang="en-US" dirty="0"/>
          </a:p>
        </p:txBody>
      </p:sp>
      <p:pic>
        <p:nvPicPr>
          <p:cNvPr id="5" name="Picture 2" descr="https://upload.wikimedia.org/wikipedia/commons/0/02/Australian_Made_CMI_H2D_Home_Saf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51" b="96758" l="2711" r="99313">
                        <a14:foregroundMark x1="4926" y1="20380" x2="4926" y2="20380"/>
                        <a14:foregroundMark x1="4467" y1="31542" x2="4467" y2="31542"/>
                        <a14:foregroundMark x1="5307" y1="38027" x2="5307" y2="38027"/>
                        <a14:foregroundMark x1="5651" y1="49838" x2="5651" y2="49838"/>
                        <a14:foregroundMark x1="4926" y1="58268" x2="4926" y2="58268"/>
                        <a14:foregroundMark x1="7064" y1="68643" x2="7064" y2="68643"/>
                        <a14:foregroundMark x1="7598" y1="74664" x2="7598" y2="74664"/>
                        <a14:foregroundMark x1="7216" y1="81241" x2="7216" y2="81241"/>
                        <a14:backgroundMark x1="3742" y1="4122" x2="3742" y2="4122"/>
                        <a14:backgroundMark x1="98551" y1="44391" x2="98551" y2="44391"/>
                        <a14:backgroundMark x1="97851" y1="43784" x2="97851" y2="43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42856"/>
            <a:ext cx="7239000" cy="596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9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8675"/>
            <a:ext cx="8534400" cy="729971"/>
          </a:xfrm>
        </p:spPr>
        <p:txBody>
          <a:bodyPr/>
          <a:lstStyle/>
          <a:p>
            <a:r>
              <a:rPr lang="en-US" dirty="0" smtClean="0"/>
              <a:t>Harvard University Approach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1143886"/>
            <a:ext cx="8839200" cy="5790314"/>
          </a:xfrm>
          <a:prstGeom prst="rect">
            <a:avLst/>
          </a:prstGeom>
          <a:gradFill flip="none" rotWithShape="1">
            <a:gsLst>
              <a:gs pos="12000">
                <a:schemeClr val="accent2">
                  <a:lumMod val="75000"/>
                </a:schemeClr>
              </a:gs>
              <a:gs pos="100000">
                <a:schemeClr val="bg1">
                  <a:alpha val="4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741" y="12192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Goals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149741" y="19431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Team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49741" y="2667000"/>
            <a:ext cx="2019300" cy="5329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Create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149741" y="33909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Deliver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149741" y="41148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Refine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5918537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Create Your Message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28800" y="1560016"/>
            <a:ext cx="7086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 smtClean="0"/>
              <a:t>Tell Users What To Do</a:t>
            </a:r>
          </a:p>
          <a:p>
            <a:pPr algn="r"/>
            <a:endParaRPr lang="en-US" sz="5400" b="1" dirty="0" smtClean="0"/>
          </a:p>
          <a:p>
            <a:pPr algn="r"/>
            <a:endParaRPr lang="en-US" sz="5400" b="1" dirty="0"/>
          </a:p>
          <a:p>
            <a:pPr algn="r"/>
            <a:endParaRPr lang="en-US" sz="5400" b="1" dirty="0" smtClean="0"/>
          </a:p>
        </p:txBody>
      </p:sp>
    </p:spTree>
    <p:extLst>
      <p:ext uri="{BB962C8B-B14F-4D97-AF65-F5344CB8AC3E}">
        <p14:creationId xmlns:p14="http://schemas.microsoft.com/office/powerpoint/2010/main" val="337357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8675"/>
            <a:ext cx="8534400" cy="729971"/>
          </a:xfrm>
        </p:spPr>
        <p:txBody>
          <a:bodyPr/>
          <a:lstStyle/>
          <a:p>
            <a:r>
              <a:rPr lang="en-US" dirty="0" smtClean="0"/>
              <a:t>Harvard University Approach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1143886"/>
            <a:ext cx="8839200" cy="5790314"/>
          </a:xfrm>
          <a:prstGeom prst="rect">
            <a:avLst/>
          </a:prstGeom>
          <a:gradFill flip="none" rotWithShape="1">
            <a:gsLst>
              <a:gs pos="12000">
                <a:schemeClr val="accent2">
                  <a:lumMod val="75000"/>
                </a:schemeClr>
              </a:gs>
              <a:gs pos="100000">
                <a:schemeClr val="bg1">
                  <a:alpha val="4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741" y="12192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Goals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149741" y="19431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Team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49741" y="2667000"/>
            <a:ext cx="2019300" cy="5329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Create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149741" y="33909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Deliver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149741" y="41148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Refine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5918537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Create Your Message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28800" y="1560016"/>
            <a:ext cx="70866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 smtClean="0"/>
              <a:t>Tell Users What To Do</a:t>
            </a:r>
          </a:p>
          <a:p>
            <a:pPr algn="r"/>
            <a:endParaRPr lang="en-US" sz="5400" b="1" dirty="0"/>
          </a:p>
          <a:p>
            <a:pPr algn="r"/>
            <a:r>
              <a:rPr lang="en-US" sz="5400" b="1" dirty="0" smtClean="0"/>
              <a:t>Better yet, Show</a:t>
            </a:r>
          </a:p>
          <a:p>
            <a:pPr algn="r"/>
            <a:endParaRPr lang="en-US" sz="5400" b="1" dirty="0"/>
          </a:p>
          <a:p>
            <a:pPr algn="r"/>
            <a:r>
              <a:rPr lang="en-US" sz="5400" b="1" dirty="0" smtClean="0"/>
              <a:t>Model Good Behavior!</a:t>
            </a:r>
          </a:p>
          <a:p>
            <a:pPr algn="r"/>
            <a:endParaRPr lang="en-US" sz="5400" b="1" dirty="0" smtClean="0"/>
          </a:p>
          <a:p>
            <a:pPr algn="r"/>
            <a:endParaRPr lang="en-US" sz="5400" b="1" dirty="0"/>
          </a:p>
          <a:p>
            <a:pPr algn="r"/>
            <a:endParaRPr lang="en-US" sz="5400" b="1" dirty="0" smtClean="0"/>
          </a:p>
        </p:txBody>
      </p:sp>
    </p:spTree>
    <p:extLst>
      <p:ext uri="{BB962C8B-B14F-4D97-AF65-F5344CB8AC3E}">
        <p14:creationId xmlns:p14="http://schemas.microsoft.com/office/powerpoint/2010/main" val="143380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8675"/>
            <a:ext cx="8534400" cy="729971"/>
          </a:xfrm>
        </p:spPr>
        <p:txBody>
          <a:bodyPr/>
          <a:lstStyle/>
          <a:p>
            <a:r>
              <a:rPr lang="en-US" dirty="0" smtClean="0"/>
              <a:t>Harvard University Approach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1143886"/>
            <a:ext cx="8839200" cy="5790314"/>
          </a:xfrm>
          <a:prstGeom prst="rect">
            <a:avLst/>
          </a:prstGeom>
          <a:gradFill flip="none" rotWithShape="1">
            <a:gsLst>
              <a:gs pos="12000">
                <a:schemeClr val="accent2">
                  <a:lumMod val="75000"/>
                </a:schemeClr>
              </a:gs>
              <a:gs pos="100000">
                <a:schemeClr val="bg1">
                  <a:alpha val="4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741" y="12192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Goals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149741" y="19431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Team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49741" y="2667000"/>
            <a:ext cx="2019300" cy="5329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Create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149741" y="33909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Deliver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149741" y="41148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Refine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5918537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Create Your Message</a:t>
            </a:r>
            <a:endParaRPr lang="en-US" sz="60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C:\Users\micah\Downloads\4314530838_3d87142e1b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809772"/>
            <a:ext cx="5410200" cy="360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68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8675"/>
            <a:ext cx="8534400" cy="729971"/>
          </a:xfrm>
        </p:spPr>
        <p:txBody>
          <a:bodyPr/>
          <a:lstStyle/>
          <a:p>
            <a:r>
              <a:rPr lang="en-US" dirty="0" smtClean="0"/>
              <a:t>Harvard University Approach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1143886"/>
            <a:ext cx="8839200" cy="5790314"/>
          </a:xfrm>
          <a:prstGeom prst="rect">
            <a:avLst/>
          </a:prstGeom>
          <a:gradFill flip="none" rotWithShape="1">
            <a:gsLst>
              <a:gs pos="12000">
                <a:schemeClr val="accent2">
                  <a:lumMod val="75000"/>
                </a:schemeClr>
              </a:gs>
              <a:gs pos="100000">
                <a:schemeClr val="bg1">
                  <a:alpha val="4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741" y="12192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Goals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149741" y="19431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Team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49741" y="2667000"/>
            <a:ext cx="2019300" cy="5329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Create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149741" y="33909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Deliver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149741" y="41148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Refine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5918537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Create Your Message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28800" y="1560016"/>
            <a:ext cx="708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 smtClean="0"/>
              <a:t>Model Good Behavior</a:t>
            </a:r>
          </a:p>
          <a:p>
            <a:pPr algn="r"/>
            <a:r>
              <a:rPr lang="en-US" sz="5400" b="1" dirty="0" smtClean="0"/>
              <a:t>Provide the Tools</a:t>
            </a:r>
          </a:p>
        </p:txBody>
      </p:sp>
    </p:spTree>
    <p:extLst>
      <p:ext uri="{BB962C8B-B14F-4D97-AF65-F5344CB8AC3E}">
        <p14:creationId xmlns:p14="http://schemas.microsoft.com/office/powerpoint/2010/main" val="300887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533400"/>
            <a:ext cx="42862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9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-342900"/>
            <a:ext cx="10801350" cy="144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3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8675"/>
            <a:ext cx="8534400" cy="729971"/>
          </a:xfrm>
        </p:spPr>
        <p:txBody>
          <a:bodyPr/>
          <a:lstStyle/>
          <a:p>
            <a:r>
              <a:rPr lang="en-US" dirty="0" smtClean="0"/>
              <a:t>Harvard University Approach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1143886"/>
            <a:ext cx="8839200" cy="5790314"/>
          </a:xfrm>
          <a:prstGeom prst="rect">
            <a:avLst/>
          </a:prstGeom>
          <a:gradFill flip="none" rotWithShape="1">
            <a:gsLst>
              <a:gs pos="12000">
                <a:schemeClr val="accent2">
                  <a:lumMod val="75000"/>
                </a:schemeClr>
              </a:gs>
              <a:gs pos="100000">
                <a:schemeClr val="bg1">
                  <a:alpha val="4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741" y="12192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Goals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149741" y="19431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Team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49741" y="2667000"/>
            <a:ext cx="2019300" cy="5329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Create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149741" y="33909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Deliver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149741" y="41148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Refine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5918537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Create Your Message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28800" y="1560016"/>
            <a:ext cx="7086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 smtClean="0"/>
              <a:t>Model Good Behavior</a:t>
            </a:r>
          </a:p>
          <a:p>
            <a:pPr algn="r"/>
            <a:r>
              <a:rPr lang="en-US" sz="5400" b="1" dirty="0" smtClean="0"/>
              <a:t>Provide the Tools</a:t>
            </a:r>
          </a:p>
          <a:p>
            <a:pPr algn="r"/>
            <a:r>
              <a:rPr lang="en-US" sz="5400" b="1" dirty="0" smtClean="0"/>
              <a:t>Only Fixable Fear</a:t>
            </a:r>
          </a:p>
        </p:txBody>
      </p:sp>
    </p:spTree>
    <p:extLst>
      <p:ext uri="{BB962C8B-B14F-4D97-AF65-F5344CB8AC3E}">
        <p14:creationId xmlns:p14="http://schemas.microsoft.com/office/powerpoint/2010/main" val="423832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219200" y="-152400"/>
            <a:ext cx="0" cy="70866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143000" y="-76200"/>
            <a:ext cx="0" cy="70866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-76200" y="1295400"/>
            <a:ext cx="960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76200" y="2209800"/>
            <a:ext cx="960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-152400" y="3124200"/>
            <a:ext cx="960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-152400" y="4038600"/>
            <a:ext cx="960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76200" y="5029200"/>
            <a:ext cx="960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-76200" y="5943600"/>
            <a:ext cx="960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-152400" y="6858000"/>
            <a:ext cx="960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-152400" y="7772400"/>
            <a:ext cx="960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304800" y="1752600"/>
            <a:ext cx="381000" cy="381000"/>
          </a:xfrm>
          <a:prstGeom prst="ellipse">
            <a:avLst/>
          </a:prstGeom>
          <a:ln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85750" y="6172200"/>
            <a:ext cx="381000" cy="381000"/>
          </a:xfrm>
          <a:prstGeom prst="ellipse">
            <a:avLst/>
          </a:prstGeom>
          <a:ln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09800" y="381000"/>
            <a:ext cx="59649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Gadugi" panose="020B0502040204020203" pitchFamily="34" charset="0"/>
              </a:rPr>
              <a:t>Micah’s Cheat Sheet</a:t>
            </a:r>
            <a:endParaRPr lang="en-US" sz="3600" b="1" dirty="0">
              <a:latin typeface="Gadugi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71600" y="1364397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Gadugi" panose="020B0502040204020203" pitchFamily="34" charset="0"/>
              </a:rPr>
              <a:t>1) Less is more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71600" y="2217003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Gadugi" panose="020B0502040204020203" pitchFamily="34" charset="0"/>
              </a:rPr>
              <a:t>2) Start with IT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71600" y="3124200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Gadugi" panose="020B0502040204020203" pitchFamily="34" charset="0"/>
              </a:rPr>
              <a:t>3) No Fear without a Fix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71600" y="4026342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Gadugi" panose="020B0502040204020203" pitchFamily="34" charset="0"/>
              </a:rPr>
              <a:t>4) Model Good Behavior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71600" y="4945797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Gadugi" panose="020B0502040204020203" pitchFamily="34" charset="0"/>
              </a:rPr>
              <a:t>5) Provide the Tools</a:t>
            </a:r>
          </a:p>
        </p:txBody>
      </p:sp>
    </p:spTree>
    <p:extLst>
      <p:ext uri="{BB962C8B-B14F-4D97-AF65-F5344CB8AC3E}">
        <p14:creationId xmlns:p14="http://schemas.microsoft.com/office/powerpoint/2010/main" val="158610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8675"/>
            <a:ext cx="8534400" cy="729971"/>
          </a:xfrm>
        </p:spPr>
        <p:txBody>
          <a:bodyPr/>
          <a:lstStyle/>
          <a:p>
            <a:r>
              <a:rPr lang="en-US" dirty="0" smtClean="0"/>
              <a:t>Harvard University Approach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1143886"/>
            <a:ext cx="8839200" cy="5790314"/>
          </a:xfrm>
          <a:prstGeom prst="rect">
            <a:avLst/>
          </a:prstGeom>
          <a:gradFill flip="none" rotWithShape="1">
            <a:gsLst>
              <a:gs pos="12000">
                <a:schemeClr val="accent2">
                  <a:lumMod val="75000"/>
                </a:schemeClr>
              </a:gs>
              <a:gs pos="100000">
                <a:schemeClr val="bg1">
                  <a:alpha val="4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741" y="12192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Goals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149741" y="19431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Team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49741" y="26670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Create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149741" y="3390900"/>
            <a:ext cx="2019300" cy="5329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Deliver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149741" y="41148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Refine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5918537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Deliver Your Message</a:t>
            </a:r>
            <a:endParaRPr lang="en-US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64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8675"/>
            <a:ext cx="8534400" cy="729971"/>
          </a:xfrm>
        </p:spPr>
        <p:txBody>
          <a:bodyPr/>
          <a:lstStyle/>
          <a:p>
            <a:r>
              <a:rPr lang="en-US" dirty="0" smtClean="0"/>
              <a:t>Harvard University Approach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1143886"/>
            <a:ext cx="8839200" cy="5790314"/>
          </a:xfrm>
          <a:prstGeom prst="rect">
            <a:avLst/>
          </a:prstGeom>
          <a:gradFill flip="none" rotWithShape="1">
            <a:gsLst>
              <a:gs pos="12000">
                <a:schemeClr val="accent2">
                  <a:lumMod val="75000"/>
                </a:schemeClr>
              </a:gs>
              <a:gs pos="100000">
                <a:schemeClr val="bg1">
                  <a:alpha val="4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741" y="12192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Goals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149741" y="19431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Team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49741" y="26670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Create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149741" y="3390900"/>
            <a:ext cx="2019300" cy="5329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Deliver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149741" y="41148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Refine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5918537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Deliver Your Message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8800" y="1560016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 smtClean="0"/>
              <a:t>The Fun Part!</a:t>
            </a:r>
          </a:p>
        </p:txBody>
      </p:sp>
    </p:spTree>
    <p:extLst>
      <p:ext uri="{BB962C8B-B14F-4D97-AF65-F5344CB8AC3E}">
        <p14:creationId xmlns:p14="http://schemas.microsoft.com/office/powerpoint/2010/main" val="297554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We Are Trying to Solve</a:t>
            </a:r>
            <a:endParaRPr lang="en-US" dirty="0"/>
          </a:p>
        </p:txBody>
      </p:sp>
      <p:pic>
        <p:nvPicPr>
          <p:cNvPr id="5" name="Picture 2" descr="https://upload.wikimedia.org/wikipedia/commons/0/02/Australian_Made_CMI_H2D_Home_Saf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51" b="96758" l="2711" r="99313">
                        <a14:foregroundMark x1="4926" y1="20380" x2="4926" y2="20380"/>
                        <a14:foregroundMark x1="4467" y1="31542" x2="4467" y2="31542"/>
                        <a14:foregroundMark x1="5307" y1="38027" x2="5307" y2="38027"/>
                        <a14:foregroundMark x1="5651" y1="49838" x2="5651" y2="49838"/>
                        <a14:foregroundMark x1="4926" y1="58268" x2="4926" y2="58268"/>
                        <a14:foregroundMark x1="7064" y1="68643" x2="7064" y2="68643"/>
                        <a14:foregroundMark x1="7598" y1="74664" x2="7598" y2="74664"/>
                        <a14:foregroundMark x1="7216" y1="81241" x2="7216" y2="81241"/>
                        <a14:backgroundMark x1="3742" y1="4122" x2="3742" y2="4122"/>
                        <a14:backgroundMark x1="98551" y1="44391" x2="98551" y2="44391"/>
                        <a14:backgroundMark x1="97851" y1="43784" x2="97851" y2="43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42856"/>
            <a:ext cx="7239000" cy="596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upload.wikimedia.org/wikipedia/commons/e/e5/Post-it-note-transpar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86000"/>
            <a:ext cx="1906871" cy="198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099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8675"/>
            <a:ext cx="8534400" cy="729971"/>
          </a:xfrm>
        </p:spPr>
        <p:txBody>
          <a:bodyPr/>
          <a:lstStyle/>
          <a:p>
            <a:r>
              <a:rPr lang="en-US" dirty="0" smtClean="0"/>
              <a:t>Harvard University Approach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1143886"/>
            <a:ext cx="8839200" cy="5790314"/>
          </a:xfrm>
          <a:prstGeom prst="rect">
            <a:avLst/>
          </a:prstGeom>
          <a:gradFill flip="none" rotWithShape="1">
            <a:gsLst>
              <a:gs pos="12000">
                <a:schemeClr val="accent2">
                  <a:lumMod val="75000"/>
                </a:schemeClr>
              </a:gs>
              <a:gs pos="100000">
                <a:schemeClr val="bg1">
                  <a:alpha val="4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741" y="12192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Goals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149741" y="19431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Team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49741" y="26670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Create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149741" y="3390900"/>
            <a:ext cx="2019300" cy="5329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Deliver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149741" y="41148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Refine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5918537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Deliver Your Message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0" y="1219200"/>
            <a:ext cx="7315200" cy="9233297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r>
              <a:rPr lang="en-US" sz="5400" dirty="0" smtClean="0"/>
              <a:t>Websites </a:t>
            </a:r>
          </a:p>
          <a:p>
            <a:r>
              <a:rPr lang="en-US" sz="5400" dirty="0" smtClean="0"/>
              <a:t>Newsletters</a:t>
            </a:r>
          </a:p>
          <a:p>
            <a:r>
              <a:rPr lang="en-US" sz="5400" dirty="0" smtClean="0"/>
              <a:t>Emails </a:t>
            </a:r>
          </a:p>
          <a:p>
            <a:r>
              <a:rPr lang="en-US" sz="5400" dirty="0" smtClean="0"/>
              <a:t>Prizes</a:t>
            </a:r>
          </a:p>
          <a:p>
            <a:r>
              <a:rPr lang="en-US" sz="5400" dirty="0" smtClean="0"/>
              <a:t>Events</a:t>
            </a:r>
          </a:p>
          <a:p>
            <a:endParaRPr lang="en-US" sz="5400" dirty="0"/>
          </a:p>
          <a:p>
            <a:endParaRPr lang="en-US" sz="5400" dirty="0" smtClean="0"/>
          </a:p>
          <a:p>
            <a:endParaRPr lang="en-US" sz="5400" dirty="0"/>
          </a:p>
          <a:p>
            <a:endParaRPr lang="en-US" sz="5400" dirty="0" smtClean="0"/>
          </a:p>
          <a:p>
            <a:endParaRPr lang="en-US" sz="5400" dirty="0"/>
          </a:p>
          <a:p>
            <a:endParaRPr lang="en-US" sz="5400" dirty="0" smtClean="0"/>
          </a:p>
          <a:p>
            <a:r>
              <a:rPr lang="en-US" sz="5400" dirty="0" smtClean="0"/>
              <a:t>Games</a:t>
            </a:r>
          </a:p>
          <a:p>
            <a:r>
              <a:rPr lang="en-US" sz="5400" dirty="0" smtClean="0"/>
              <a:t>Demos</a:t>
            </a:r>
          </a:p>
          <a:p>
            <a:r>
              <a:rPr lang="en-US" sz="5400" dirty="0" smtClean="0"/>
              <a:t>Posters</a:t>
            </a:r>
          </a:p>
          <a:p>
            <a:r>
              <a:rPr lang="en-US" sz="5400" dirty="0" smtClean="0"/>
              <a:t>Contests</a:t>
            </a:r>
          </a:p>
          <a:p>
            <a:r>
              <a:rPr lang="en-US" sz="5400" dirty="0" smtClean="0"/>
              <a:t>Workshops</a:t>
            </a:r>
          </a:p>
        </p:txBody>
      </p:sp>
    </p:spTree>
    <p:extLst>
      <p:ext uri="{BB962C8B-B14F-4D97-AF65-F5344CB8AC3E}">
        <p14:creationId xmlns:p14="http://schemas.microsoft.com/office/powerpoint/2010/main" val="372057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8675"/>
            <a:ext cx="8534400" cy="729971"/>
          </a:xfrm>
        </p:spPr>
        <p:txBody>
          <a:bodyPr/>
          <a:lstStyle/>
          <a:p>
            <a:r>
              <a:rPr lang="en-US" dirty="0" smtClean="0"/>
              <a:t>Harvard University Approach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1143886"/>
            <a:ext cx="8839200" cy="5790314"/>
          </a:xfrm>
          <a:prstGeom prst="rect">
            <a:avLst/>
          </a:prstGeom>
          <a:gradFill flip="none" rotWithShape="1">
            <a:gsLst>
              <a:gs pos="12000">
                <a:schemeClr val="accent2">
                  <a:lumMod val="75000"/>
                </a:schemeClr>
              </a:gs>
              <a:gs pos="100000">
                <a:schemeClr val="bg1">
                  <a:alpha val="4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741" y="12192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Goals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149741" y="19431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Team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49741" y="26670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Create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149741" y="3390900"/>
            <a:ext cx="2019300" cy="5329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Deliver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149741" y="41148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Refine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5918537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Deliver Your Message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28800" y="1560016"/>
            <a:ext cx="7086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 smtClean="0"/>
              <a:t>Intermodal</a:t>
            </a:r>
          </a:p>
          <a:p>
            <a:pPr algn="r"/>
            <a:r>
              <a:rPr lang="en-US" sz="5400" b="1" dirty="0" smtClean="0"/>
              <a:t>Videos</a:t>
            </a:r>
          </a:p>
          <a:p>
            <a:pPr algn="r"/>
            <a:r>
              <a:rPr lang="en-US" sz="5400" b="1" dirty="0" smtClean="0"/>
              <a:t>In-Person</a:t>
            </a:r>
          </a:p>
          <a:p>
            <a:pPr algn="r"/>
            <a:r>
              <a:rPr lang="en-US" sz="5400" b="1" dirty="0" smtClean="0"/>
              <a:t>Quiz</a:t>
            </a:r>
          </a:p>
        </p:txBody>
      </p:sp>
    </p:spTree>
    <p:extLst>
      <p:ext uri="{BB962C8B-B14F-4D97-AF65-F5344CB8AC3E}">
        <p14:creationId xmlns:p14="http://schemas.microsoft.com/office/powerpoint/2010/main" val="2946414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8675"/>
            <a:ext cx="8534400" cy="729971"/>
          </a:xfrm>
        </p:spPr>
        <p:txBody>
          <a:bodyPr/>
          <a:lstStyle/>
          <a:p>
            <a:r>
              <a:rPr lang="en-US" dirty="0" smtClean="0"/>
              <a:t>Harvard University Approach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1143886"/>
            <a:ext cx="8839200" cy="5790314"/>
          </a:xfrm>
          <a:prstGeom prst="rect">
            <a:avLst/>
          </a:prstGeom>
          <a:gradFill flip="none" rotWithShape="1">
            <a:gsLst>
              <a:gs pos="12000">
                <a:schemeClr val="accent2">
                  <a:lumMod val="75000"/>
                </a:schemeClr>
              </a:gs>
              <a:gs pos="100000">
                <a:schemeClr val="bg1">
                  <a:alpha val="4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741" y="12192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Goals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149741" y="19431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Team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49741" y="26670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Create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149741" y="3390900"/>
            <a:ext cx="2019300" cy="5329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Deliver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149741" y="41148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Refine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5918537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Deliver Your Message</a:t>
            </a:r>
            <a:endParaRPr lang="en-US" sz="60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2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8675"/>
            <a:ext cx="8534400" cy="729971"/>
          </a:xfrm>
        </p:spPr>
        <p:txBody>
          <a:bodyPr/>
          <a:lstStyle/>
          <a:p>
            <a:r>
              <a:rPr lang="en-US" dirty="0" smtClean="0"/>
              <a:t>Harvard University Approach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1143886"/>
            <a:ext cx="8839200" cy="5790314"/>
          </a:xfrm>
          <a:prstGeom prst="rect">
            <a:avLst/>
          </a:prstGeom>
          <a:gradFill flip="none" rotWithShape="1">
            <a:gsLst>
              <a:gs pos="12000">
                <a:schemeClr val="accent2">
                  <a:lumMod val="75000"/>
                </a:schemeClr>
              </a:gs>
              <a:gs pos="100000">
                <a:schemeClr val="bg1">
                  <a:alpha val="4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741" y="12192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Goals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149741" y="19431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Team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49741" y="26670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Create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149741" y="3390900"/>
            <a:ext cx="2019300" cy="5329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Deliver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149741" y="41148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Refine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5918537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Deliver Your Message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28800" y="1560016"/>
            <a:ext cx="70866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 smtClean="0"/>
              <a:t>What if you throw a</a:t>
            </a:r>
          </a:p>
          <a:p>
            <a:pPr algn="r"/>
            <a:r>
              <a:rPr lang="en-US" sz="5400" b="1" dirty="0" smtClean="0"/>
              <a:t>Party and nobody shows up?</a:t>
            </a:r>
          </a:p>
        </p:txBody>
      </p:sp>
    </p:spTree>
    <p:extLst>
      <p:ext uri="{BB962C8B-B14F-4D97-AF65-F5344CB8AC3E}">
        <p14:creationId xmlns:p14="http://schemas.microsoft.com/office/powerpoint/2010/main" val="88743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8675"/>
            <a:ext cx="8534400" cy="729971"/>
          </a:xfrm>
        </p:spPr>
        <p:txBody>
          <a:bodyPr/>
          <a:lstStyle/>
          <a:p>
            <a:r>
              <a:rPr lang="en-US" dirty="0" smtClean="0"/>
              <a:t>Harvard University Approach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1143886"/>
            <a:ext cx="8839200" cy="5790314"/>
          </a:xfrm>
          <a:prstGeom prst="rect">
            <a:avLst/>
          </a:prstGeom>
          <a:gradFill flip="none" rotWithShape="1">
            <a:gsLst>
              <a:gs pos="12000">
                <a:schemeClr val="accent2">
                  <a:lumMod val="75000"/>
                </a:schemeClr>
              </a:gs>
              <a:gs pos="100000">
                <a:schemeClr val="bg1">
                  <a:alpha val="4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741" y="12192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Goals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149741" y="19431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Team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49741" y="26670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Create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149741" y="3390900"/>
            <a:ext cx="2019300" cy="5329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Deliver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149741" y="41148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Refine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5918537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Deliver Your Message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28800" y="1560016"/>
            <a:ext cx="7086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 smtClean="0"/>
              <a:t>Crash someone else’s</a:t>
            </a:r>
          </a:p>
          <a:p>
            <a:pPr algn="r"/>
            <a:r>
              <a:rPr lang="en-US" sz="5400" b="1" dirty="0" smtClean="0"/>
              <a:t>Party.</a:t>
            </a:r>
          </a:p>
        </p:txBody>
      </p:sp>
    </p:spTree>
    <p:extLst>
      <p:ext uri="{BB962C8B-B14F-4D97-AF65-F5344CB8AC3E}">
        <p14:creationId xmlns:p14="http://schemas.microsoft.com/office/powerpoint/2010/main" val="46495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219200" y="-152400"/>
            <a:ext cx="0" cy="70866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143000" y="-76200"/>
            <a:ext cx="0" cy="70866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-76200" y="1295400"/>
            <a:ext cx="960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76200" y="2209800"/>
            <a:ext cx="960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-152400" y="3124200"/>
            <a:ext cx="960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-152400" y="4038600"/>
            <a:ext cx="960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76200" y="5029200"/>
            <a:ext cx="960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-76200" y="5943600"/>
            <a:ext cx="960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-152400" y="6858000"/>
            <a:ext cx="960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304800" y="1752600"/>
            <a:ext cx="381000" cy="381000"/>
          </a:xfrm>
          <a:prstGeom prst="ellipse">
            <a:avLst/>
          </a:prstGeom>
          <a:ln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85750" y="6172200"/>
            <a:ext cx="381000" cy="381000"/>
          </a:xfrm>
          <a:prstGeom prst="ellipse">
            <a:avLst/>
          </a:prstGeom>
          <a:ln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209800" y="381000"/>
            <a:ext cx="59649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Gadugi" panose="020B0502040204020203" pitchFamily="34" charset="0"/>
              </a:rPr>
              <a:t>Micah’s Cheat Sheet</a:t>
            </a:r>
            <a:endParaRPr lang="en-US" sz="3600" b="1" dirty="0">
              <a:latin typeface="Gadugi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71600" y="1364397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Gadugi" panose="020B0502040204020203" pitchFamily="34" charset="0"/>
              </a:rPr>
              <a:t>1) Less is more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71600" y="2217003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Gadugi" panose="020B0502040204020203" pitchFamily="34" charset="0"/>
              </a:rPr>
              <a:t>2) Start with IT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71600" y="3124200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Gadugi" panose="020B0502040204020203" pitchFamily="34" charset="0"/>
              </a:rPr>
              <a:t>3) No Fear without a Fix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71600" y="4026342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Gadugi" panose="020B0502040204020203" pitchFamily="34" charset="0"/>
              </a:rPr>
              <a:t>4) Model Good Behavior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71600" y="4945797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Gadugi" panose="020B0502040204020203" pitchFamily="34" charset="0"/>
              </a:rPr>
              <a:t>5) Provide the Tools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71600" y="5867400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Gadugi" panose="020B0502040204020203" pitchFamily="34" charset="0"/>
              </a:rPr>
              <a:t>6) Use Existing Channels</a:t>
            </a:r>
          </a:p>
        </p:txBody>
      </p:sp>
    </p:spTree>
    <p:extLst>
      <p:ext uri="{BB962C8B-B14F-4D97-AF65-F5344CB8AC3E}">
        <p14:creationId xmlns:p14="http://schemas.microsoft.com/office/powerpoint/2010/main" val="374857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8675"/>
            <a:ext cx="8534400" cy="729971"/>
          </a:xfrm>
        </p:spPr>
        <p:txBody>
          <a:bodyPr/>
          <a:lstStyle/>
          <a:p>
            <a:r>
              <a:rPr lang="en-US" dirty="0" smtClean="0"/>
              <a:t>Harvard University Approach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1143886"/>
            <a:ext cx="8839200" cy="5790314"/>
          </a:xfrm>
          <a:prstGeom prst="rect">
            <a:avLst/>
          </a:prstGeom>
          <a:gradFill flip="none" rotWithShape="1">
            <a:gsLst>
              <a:gs pos="12000">
                <a:schemeClr val="accent2">
                  <a:lumMod val="75000"/>
                </a:schemeClr>
              </a:gs>
              <a:gs pos="100000">
                <a:schemeClr val="bg1">
                  <a:alpha val="4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741" y="12192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Goals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149741" y="19431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Team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49741" y="26670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Create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149741" y="3390900"/>
            <a:ext cx="2019300" cy="5329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Deliver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149741" y="4114800"/>
            <a:ext cx="2019300" cy="53295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Refine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5918537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Deliver Your Message</a:t>
            </a:r>
            <a:endParaRPr lang="en-US" sz="6000" b="1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static.hwpi.harvard.edu/files/styles/os_files_medium/public/it-security-new/files/sws.png?m=1436551677&amp;itok=E9yFkBv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676178"/>
            <a:ext cx="5265648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14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8675"/>
            <a:ext cx="8534400" cy="729971"/>
          </a:xfrm>
        </p:spPr>
        <p:txBody>
          <a:bodyPr/>
          <a:lstStyle/>
          <a:p>
            <a:r>
              <a:rPr lang="en-US" dirty="0" smtClean="0"/>
              <a:t>Harvard University Approach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1143886"/>
            <a:ext cx="8839200" cy="5790314"/>
          </a:xfrm>
          <a:prstGeom prst="rect">
            <a:avLst/>
          </a:prstGeom>
          <a:gradFill flip="none" rotWithShape="1">
            <a:gsLst>
              <a:gs pos="12000">
                <a:schemeClr val="accent2">
                  <a:lumMod val="75000"/>
                </a:schemeClr>
              </a:gs>
              <a:gs pos="100000">
                <a:schemeClr val="bg1">
                  <a:alpha val="4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741" y="12192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Goals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149741" y="19431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Team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49741" y="26670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Create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149741" y="33909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Deliver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149741" y="4114800"/>
            <a:ext cx="2019300" cy="5329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Refine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5918537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Refine and Repeat</a:t>
            </a:r>
            <a:endParaRPr lang="en-US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44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8675"/>
            <a:ext cx="8534400" cy="729971"/>
          </a:xfrm>
        </p:spPr>
        <p:txBody>
          <a:bodyPr/>
          <a:lstStyle/>
          <a:p>
            <a:r>
              <a:rPr lang="en-US" dirty="0" smtClean="0"/>
              <a:t>Harvard University Approach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1143886"/>
            <a:ext cx="8839200" cy="5790314"/>
          </a:xfrm>
          <a:prstGeom prst="rect">
            <a:avLst/>
          </a:prstGeom>
          <a:gradFill flip="none" rotWithShape="1">
            <a:gsLst>
              <a:gs pos="12000">
                <a:schemeClr val="accent2">
                  <a:lumMod val="75000"/>
                </a:schemeClr>
              </a:gs>
              <a:gs pos="100000">
                <a:schemeClr val="bg1">
                  <a:alpha val="4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741" y="12192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Goals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149741" y="19431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Team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49741" y="26670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Create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149741" y="33909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Deliver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149741" y="4114800"/>
            <a:ext cx="2019300" cy="5329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Refine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5918537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Refine and Repeat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8800" y="1560016"/>
            <a:ext cx="708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 smtClean="0"/>
              <a:t>Know -&gt; Encrypt</a:t>
            </a:r>
          </a:p>
        </p:txBody>
      </p:sp>
    </p:spTree>
    <p:extLst>
      <p:ext uri="{BB962C8B-B14F-4D97-AF65-F5344CB8AC3E}">
        <p14:creationId xmlns:p14="http://schemas.microsoft.com/office/powerpoint/2010/main" val="159407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8675"/>
            <a:ext cx="8534400" cy="729971"/>
          </a:xfrm>
        </p:spPr>
        <p:txBody>
          <a:bodyPr/>
          <a:lstStyle/>
          <a:p>
            <a:r>
              <a:rPr lang="en-US" dirty="0" smtClean="0"/>
              <a:t>Harvard University Approach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1143886"/>
            <a:ext cx="8839200" cy="5790314"/>
          </a:xfrm>
          <a:prstGeom prst="rect">
            <a:avLst/>
          </a:prstGeom>
          <a:gradFill flip="none" rotWithShape="1">
            <a:gsLst>
              <a:gs pos="12000">
                <a:schemeClr val="accent2">
                  <a:lumMod val="75000"/>
                </a:schemeClr>
              </a:gs>
              <a:gs pos="100000">
                <a:schemeClr val="bg1">
                  <a:alpha val="4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741" y="12192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Goals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149741" y="19431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Team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49741" y="26670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Create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149741" y="33909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Deliver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149741" y="4114800"/>
            <a:ext cx="2019300" cy="5329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Refine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5918537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Refine and Repeat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8800" y="1560016"/>
            <a:ext cx="7086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 smtClean="0"/>
              <a:t>Know -&gt; Encrypt</a:t>
            </a:r>
          </a:p>
          <a:p>
            <a:pPr algn="r"/>
            <a:endParaRPr lang="en-US" sz="5400" b="1" dirty="0"/>
          </a:p>
          <a:p>
            <a:pPr algn="r"/>
            <a:r>
              <a:rPr lang="en-US" sz="5400" b="1" dirty="0" smtClean="0"/>
              <a:t>Better Self Service</a:t>
            </a:r>
          </a:p>
          <a:p>
            <a:pPr algn="r"/>
            <a:endParaRPr lang="en-US" sz="5400" b="1" dirty="0"/>
          </a:p>
          <a:p>
            <a:pPr algn="r"/>
            <a:endParaRPr lang="en-US" sz="5400" b="1" dirty="0" smtClean="0"/>
          </a:p>
        </p:txBody>
      </p:sp>
    </p:spTree>
    <p:extLst>
      <p:ext uri="{BB962C8B-B14F-4D97-AF65-F5344CB8AC3E}">
        <p14:creationId xmlns:p14="http://schemas.microsoft.com/office/powerpoint/2010/main" val="360880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We Are Trying to Solve</a:t>
            </a:r>
            <a:endParaRPr lang="en-US" dirty="0"/>
          </a:p>
        </p:txBody>
      </p:sp>
      <p:pic>
        <p:nvPicPr>
          <p:cNvPr id="5" name="Picture 2" descr="https://upload.wikimedia.org/wikipedia/commons/0/02/Australian_Made_CMI_H2D_Home_Saf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51" b="96758" l="2711" r="99313">
                        <a14:foregroundMark x1="4926" y1="20380" x2="4926" y2="20380"/>
                        <a14:foregroundMark x1="4467" y1="31542" x2="4467" y2="31542"/>
                        <a14:foregroundMark x1="5307" y1="38027" x2="5307" y2="38027"/>
                        <a14:foregroundMark x1="5651" y1="49838" x2="5651" y2="49838"/>
                        <a14:foregroundMark x1="4926" y1="58268" x2="4926" y2="58268"/>
                        <a14:foregroundMark x1="7064" y1="68643" x2="7064" y2="68643"/>
                        <a14:foregroundMark x1="7598" y1="74664" x2="7598" y2="74664"/>
                        <a14:foregroundMark x1="7216" y1="81241" x2="7216" y2="81241"/>
                        <a14:backgroundMark x1="3742" y1="4122" x2="3742" y2="4122"/>
                        <a14:backgroundMark x1="98551" y1="44391" x2="98551" y2="44391"/>
                        <a14:backgroundMark x1="97851" y1="43784" x2="97851" y2="43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42856"/>
            <a:ext cx="7239000" cy="5967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upload.wikimedia.org/wikipedia/commons/e/e5/Post-it-note-transpar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86000"/>
            <a:ext cx="1906871" cy="198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rot="19770272">
            <a:off x="5836420" y="2936922"/>
            <a:ext cx="1790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Matura MT Script Capitals" panose="03020802060602070202" pitchFamily="66" charset="0"/>
              </a:rPr>
              <a:t>219810445</a:t>
            </a:r>
            <a:endParaRPr lang="en-US" sz="2400" dirty="0">
              <a:latin typeface="Matura MT Script Capitals" panose="0302080206060207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7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8675"/>
            <a:ext cx="8534400" cy="729971"/>
          </a:xfrm>
        </p:spPr>
        <p:txBody>
          <a:bodyPr/>
          <a:lstStyle/>
          <a:p>
            <a:r>
              <a:rPr lang="en-US" dirty="0" smtClean="0"/>
              <a:t>Harvard University Approach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52400" y="1143886"/>
            <a:ext cx="8839200" cy="5790314"/>
          </a:xfrm>
          <a:prstGeom prst="rect">
            <a:avLst/>
          </a:prstGeom>
          <a:gradFill flip="none" rotWithShape="1">
            <a:gsLst>
              <a:gs pos="12000">
                <a:schemeClr val="accent2">
                  <a:lumMod val="75000"/>
                </a:schemeClr>
              </a:gs>
              <a:gs pos="100000">
                <a:schemeClr val="bg1">
                  <a:alpha val="47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49741" y="12192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Goals</a:t>
            </a:r>
            <a:endParaRPr lang="en-US" sz="4000" dirty="0"/>
          </a:p>
        </p:txBody>
      </p:sp>
      <p:sp>
        <p:nvSpPr>
          <p:cNvPr id="7" name="Rectangle 6"/>
          <p:cNvSpPr/>
          <p:nvPr/>
        </p:nvSpPr>
        <p:spPr>
          <a:xfrm>
            <a:off x="149741" y="19431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Team</a:t>
            </a:r>
            <a:endParaRPr lang="en-US" sz="4000" dirty="0"/>
          </a:p>
        </p:txBody>
      </p:sp>
      <p:sp>
        <p:nvSpPr>
          <p:cNvPr id="8" name="Rectangle 7"/>
          <p:cNvSpPr/>
          <p:nvPr/>
        </p:nvSpPr>
        <p:spPr>
          <a:xfrm>
            <a:off x="149741" y="26670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Create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149741" y="3390900"/>
            <a:ext cx="2019300" cy="532957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Deliver</a:t>
            </a:r>
            <a:endParaRPr lang="en-US" sz="4000" dirty="0"/>
          </a:p>
        </p:txBody>
      </p:sp>
      <p:sp>
        <p:nvSpPr>
          <p:cNvPr id="10" name="Rectangle 9"/>
          <p:cNvSpPr/>
          <p:nvPr/>
        </p:nvSpPr>
        <p:spPr>
          <a:xfrm>
            <a:off x="149741" y="4114800"/>
            <a:ext cx="2019300" cy="5329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smtClean="0"/>
              <a:t>Refine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5918537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</a:rPr>
              <a:t>Refine and Repeat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8800" y="1560016"/>
            <a:ext cx="70866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 smtClean="0"/>
              <a:t>Know -&gt; Encrypt</a:t>
            </a:r>
          </a:p>
          <a:p>
            <a:pPr algn="r"/>
            <a:endParaRPr lang="en-US" sz="5400" b="1" dirty="0"/>
          </a:p>
          <a:p>
            <a:pPr algn="r"/>
            <a:r>
              <a:rPr lang="en-US" sz="5400" b="1" dirty="0" smtClean="0"/>
              <a:t>Better Self Service</a:t>
            </a:r>
          </a:p>
          <a:p>
            <a:pPr algn="r"/>
            <a:endParaRPr lang="en-US" sz="5400" b="1" dirty="0"/>
          </a:p>
          <a:p>
            <a:pPr algn="r"/>
            <a:r>
              <a:rPr lang="en-US" sz="5400" b="1" dirty="0" smtClean="0"/>
              <a:t>Collaborate in Higher Ed</a:t>
            </a:r>
          </a:p>
          <a:p>
            <a:pPr algn="r"/>
            <a:endParaRPr lang="en-US" sz="5400" b="1" dirty="0"/>
          </a:p>
          <a:p>
            <a:pPr algn="r"/>
            <a:endParaRPr lang="en-US" sz="5400" b="1" dirty="0" smtClean="0"/>
          </a:p>
        </p:txBody>
      </p:sp>
    </p:spTree>
    <p:extLst>
      <p:ext uri="{BB962C8B-B14F-4D97-AF65-F5344CB8AC3E}">
        <p14:creationId xmlns:p14="http://schemas.microsoft.com/office/powerpoint/2010/main" val="396092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micah\Desktop\ky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067" y="1972270"/>
            <a:ext cx="1503362" cy="150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micah\Desktop\AU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747" y="1972270"/>
            <a:ext cx="1503362" cy="150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micah\Desktop\CW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05" y="1972270"/>
            <a:ext cx="1503363" cy="150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micah\Desktop\usp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26" y="1972270"/>
            <a:ext cx="1503363" cy="150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3572470"/>
            <a:ext cx="723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</a:t>
            </a:r>
            <a:r>
              <a:rPr lang="en-US" sz="5400" b="1" dirty="0" smtClean="0">
                <a:latin typeface="Microsoft YaHei" panose="020B0503020204020204" pitchFamily="34" charset="-122"/>
                <a:ea typeface="Microsoft YaHei" panose="020B0503020204020204" pitchFamily="34" charset="-122"/>
              </a:rPr>
              <a:t>ecurity.harvard.edu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7647" y="5333999"/>
            <a:ext cx="3605753" cy="119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micah\Desktop\small_actions_logo_big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05" y="5562600"/>
            <a:ext cx="3182091" cy="84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6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>
          <a:xfrm>
            <a:off x="381000" y="1676400"/>
            <a:ext cx="8382000" cy="4724400"/>
          </a:xfrm>
        </p:spPr>
        <p:txBody>
          <a:bodyPr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Bristol Community College</a:t>
            </a:r>
          </a:p>
          <a:p>
            <a:pPr algn="ctr"/>
            <a:r>
              <a:rPr lang="en-US" dirty="0" smtClean="0"/>
              <a:t>Approach</a:t>
            </a:r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endParaRPr lang="en-US" sz="2400" dirty="0" smtClean="0"/>
          </a:p>
          <a:p>
            <a:pPr marL="571500" indent="-571500">
              <a:buFontTx/>
              <a:buChar char="-"/>
            </a:pPr>
            <a:endParaRPr lang="en-US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28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8675"/>
            <a:ext cx="8534400" cy="729971"/>
          </a:xfrm>
        </p:spPr>
        <p:txBody>
          <a:bodyPr/>
          <a:lstStyle/>
          <a:p>
            <a:r>
              <a:rPr lang="en-US" dirty="0" smtClean="0"/>
              <a:t>Bristol Community College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1371599"/>
            <a:ext cx="8534400" cy="4546599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lvl="1"/>
            <a:endParaRPr lang="en-US" sz="21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33401" y="1523999"/>
            <a:ext cx="8534400" cy="4546599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spcBef>
                <a:spcPct val="20000"/>
              </a:spcBef>
              <a:buClr>
                <a:srgbClr val="B20838"/>
              </a:buClr>
              <a:buFont typeface="Wingdings" pitchFamily="2" charset="2"/>
              <a:buChar char="§"/>
              <a:defRPr sz="3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Clr>
                <a:srgbClr val="B20838"/>
              </a:buClr>
              <a:buFont typeface="Wingdings" pitchFamily="2" charset="2"/>
              <a:buChar char="§"/>
              <a:defRPr sz="27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B20838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B20838"/>
              </a:buClr>
              <a:buFont typeface="Wingdings" pitchFamily="2" charset="2"/>
              <a:buChar char="§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4pPr>
            <a:lvl5pPr marL="2114550" indent="-285750" algn="l" defTabSz="914400" rtl="0" eaLnBrk="1" latinLnBrk="0" hangingPunct="1">
              <a:spcBef>
                <a:spcPct val="20000"/>
              </a:spcBef>
              <a:buClr>
                <a:srgbClr val="B20838"/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b="1" dirty="0" smtClean="0"/>
              <a:t>Initial Approach – Follow ROE</a:t>
            </a:r>
          </a:p>
          <a:p>
            <a:r>
              <a:rPr lang="en-US" dirty="0" smtClean="0"/>
              <a:t>Develop comprehensive policies to govern behavior</a:t>
            </a:r>
          </a:p>
          <a:p>
            <a:r>
              <a:rPr lang="en-US" dirty="0" smtClean="0"/>
              <a:t>Involved faculty in process through committee</a:t>
            </a:r>
          </a:p>
          <a:p>
            <a:r>
              <a:rPr lang="en-US" dirty="0" smtClean="0"/>
              <a:t>Assumptions of support in key areas by key personnel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i="1" dirty="0" smtClean="0"/>
              <a:t>“No problem.  People will buy in.”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67967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8675"/>
            <a:ext cx="8534400" cy="729971"/>
          </a:xfrm>
        </p:spPr>
        <p:txBody>
          <a:bodyPr/>
          <a:lstStyle/>
          <a:p>
            <a:r>
              <a:rPr lang="en-US" dirty="0" smtClean="0"/>
              <a:t>Bristol Community College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1068647"/>
            <a:ext cx="8534400" cy="251275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lvl="1"/>
            <a:endParaRPr lang="en-US" sz="21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323975"/>
            <a:ext cx="8153400" cy="2943225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spcBef>
                <a:spcPct val="20000"/>
              </a:spcBef>
              <a:buClr>
                <a:srgbClr val="B20838"/>
              </a:buClr>
              <a:buFont typeface="Wingdings" pitchFamily="2" charset="2"/>
              <a:buChar char="§"/>
              <a:defRPr sz="3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Clr>
                <a:srgbClr val="B20838"/>
              </a:buClr>
              <a:buFont typeface="Wingdings" pitchFamily="2" charset="2"/>
              <a:buChar char="§"/>
              <a:defRPr sz="27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B20838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B20838"/>
              </a:buClr>
              <a:buFont typeface="Wingdings" pitchFamily="2" charset="2"/>
              <a:buChar char="§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4pPr>
            <a:lvl5pPr marL="2114550" indent="-285750" algn="l" defTabSz="914400" rtl="0" eaLnBrk="1" latinLnBrk="0" hangingPunct="1">
              <a:spcBef>
                <a:spcPct val="20000"/>
              </a:spcBef>
              <a:buClr>
                <a:srgbClr val="B20838"/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b="1" dirty="0" smtClean="0"/>
              <a:t>Wrong.</a:t>
            </a:r>
          </a:p>
          <a:p>
            <a:r>
              <a:rPr lang="en-US" sz="2400" dirty="0" smtClean="0"/>
              <a:t>Responsible Use Policy – 10 months, no results </a:t>
            </a:r>
          </a:p>
          <a:p>
            <a:r>
              <a:rPr lang="en-US" sz="2400" dirty="0" smtClean="0"/>
              <a:t>No closer to raising awareness on any level</a:t>
            </a:r>
          </a:p>
          <a:p>
            <a:r>
              <a:rPr lang="en-US" sz="2400" dirty="0" smtClean="0"/>
              <a:t>Very limited support</a:t>
            </a:r>
            <a:endParaRPr lang="en-US" sz="2400" dirty="0"/>
          </a:p>
          <a:p>
            <a:r>
              <a:rPr lang="en-US" sz="2400" dirty="0" smtClean="0"/>
              <a:t>Same roadblocks in place</a:t>
            </a:r>
          </a:p>
          <a:p>
            <a:pPr lvl="1"/>
            <a:r>
              <a:rPr lang="en-US" sz="1800" dirty="0" smtClean="0"/>
              <a:t>Staff-faculty dynamic, no money, no priority, no awareness training</a:t>
            </a:r>
          </a:p>
          <a:p>
            <a:pPr lvl="1"/>
            <a:endParaRPr lang="en-US" sz="1600" dirty="0" smtClean="0"/>
          </a:p>
        </p:txBody>
      </p:sp>
      <p:sp>
        <p:nvSpPr>
          <p:cNvPr id="6" name="AutoShape 4" descr="Image result for images of failure"/>
          <p:cNvSpPr>
            <a:spLocks noChangeAspect="1" noChangeArrowheads="1"/>
          </p:cNvSpPr>
          <p:nvPr/>
        </p:nvSpPr>
        <p:spPr bwMode="auto">
          <a:xfrm>
            <a:off x="1142999" y="2209800"/>
            <a:ext cx="2209793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6" y="4648200"/>
            <a:ext cx="183832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61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8675"/>
            <a:ext cx="8534400" cy="729971"/>
          </a:xfrm>
        </p:spPr>
        <p:txBody>
          <a:bodyPr/>
          <a:lstStyle/>
          <a:p>
            <a:r>
              <a:rPr lang="en-US" dirty="0" smtClean="0"/>
              <a:t>Bristol Community Revised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1068647"/>
            <a:ext cx="8534400" cy="251275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lvl="1"/>
            <a:endParaRPr lang="en-US" sz="2100" dirty="0"/>
          </a:p>
        </p:txBody>
      </p:sp>
      <p:sp>
        <p:nvSpPr>
          <p:cNvPr id="6" name="AutoShape 4" descr="Image result for images of failure"/>
          <p:cNvSpPr>
            <a:spLocks noChangeAspect="1" noChangeArrowheads="1"/>
          </p:cNvSpPr>
          <p:nvPr/>
        </p:nvSpPr>
        <p:spPr bwMode="auto">
          <a:xfrm>
            <a:off x="1142999" y="2209800"/>
            <a:ext cx="2209793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33400" y="1524000"/>
            <a:ext cx="8534400" cy="5105400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spcBef>
                <a:spcPct val="20000"/>
              </a:spcBef>
              <a:buClr>
                <a:srgbClr val="B20838"/>
              </a:buClr>
              <a:buFont typeface="Wingdings" pitchFamily="2" charset="2"/>
              <a:buChar char="§"/>
              <a:defRPr sz="3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Clr>
                <a:srgbClr val="B20838"/>
              </a:buClr>
              <a:buFont typeface="Wingdings" pitchFamily="2" charset="2"/>
              <a:buChar char="§"/>
              <a:defRPr sz="27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B20838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B20838"/>
              </a:buClr>
              <a:buFont typeface="Wingdings" pitchFamily="2" charset="2"/>
              <a:buChar char="§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4pPr>
            <a:lvl5pPr marL="2114550" indent="-285750" algn="l" defTabSz="914400" rtl="0" eaLnBrk="1" latinLnBrk="0" hangingPunct="1">
              <a:spcBef>
                <a:spcPct val="20000"/>
              </a:spcBef>
              <a:buClr>
                <a:srgbClr val="B20838"/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b="1" dirty="0" smtClean="0"/>
              <a:t>Start at the End – work backward</a:t>
            </a:r>
          </a:p>
          <a:p>
            <a:r>
              <a:rPr lang="en-US" sz="2400" dirty="0" smtClean="0"/>
              <a:t>What should Enterprise Governance look like</a:t>
            </a:r>
          </a:p>
          <a:p>
            <a:r>
              <a:rPr lang="en-US" sz="2400" dirty="0"/>
              <a:t>What is the </a:t>
            </a:r>
            <a:r>
              <a:rPr lang="en-US" sz="2400" b="1" dirty="0"/>
              <a:t>compelling reason</a:t>
            </a:r>
            <a:r>
              <a:rPr lang="en-US" sz="2400" dirty="0"/>
              <a:t> to change and </a:t>
            </a:r>
            <a:r>
              <a:rPr lang="en-US" sz="2400" b="1" dirty="0"/>
              <a:t>why</a:t>
            </a:r>
            <a:r>
              <a:rPr lang="en-US" sz="2400" dirty="0"/>
              <a:t>?</a:t>
            </a:r>
          </a:p>
          <a:p>
            <a:r>
              <a:rPr lang="en-US" sz="2400" dirty="0" smtClean="0"/>
              <a:t>What should model behavior look like</a:t>
            </a:r>
          </a:p>
          <a:p>
            <a:r>
              <a:rPr lang="en-US" sz="2400" dirty="0" smtClean="0"/>
              <a:t>What tools do we need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24000" y="4566791"/>
            <a:ext cx="5486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What new strategy could we use to accomplish these goals?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4076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B Strategy – OODA Loop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829" y="1143000"/>
            <a:ext cx="8079971" cy="1066801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 smtClean="0"/>
              <a:t>OODA Loops </a:t>
            </a:r>
            <a:r>
              <a:rPr lang="en-US" sz="2000" dirty="0" smtClean="0"/>
              <a:t>- produce iterative change in complex environments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2298455"/>
              </p:ext>
            </p:extLst>
          </p:nvPr>
        </p:nvGraphicFramePr>
        <p:xfrm>
          <a:off x="581429" y="1828800"/>
          <a:ext cx="754380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/>
                <a:gridCol w="6096000"/>
              </a:tblGrid>
              <a:tr h="1028700">
                <a:tc>
                  <a:txBody>
                    <a:bodyPr/>
                    <a:lstStyle/>
                    <a:p>
                      <a:r>
                        <a:rPr lang="en-US" b="0" dirty="0" smtClean="0"/>
                        <a:t>OBSERVE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Actively</a:t>
                      </a:r>
                      <a:r>
                        <a:rPr lang="en-US" b="0" baseline="0" dirty="0" smtClean="0"/>
                        <a:t> search and collect information on the target audience, including current behaviors and tendencies</a:t>
                      </a:r>
                      <a:endParaRPr lang="en-US" b="0" dirty="0"/>
                    </a:p>
                  </a:txBody>
                  <a:tcPr/>
                </a:tc>
              </a:tr>
              <a:tr h="1028700">
                <a:tc>
                  <a:txBody>
                    <a:bodyPr/>
                    <a:lstStyle/>
                    <a:p>
                      <a:r>
                        <a:rPr lang="en-US" dirty="0" smtClean="0"/>
                        <a:t>ORIENT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The synthesis</a:t>
                      </a:r>
                      <a:r>
                        <a:rPr lang="en-US" baseline="0" dirty="0" smtClean="0"/>
                        <a:t> of multiple inputs, including business and cultural conditions, previous experiences, and new information based on unfolding circumstances.</a:t>
                      </a:r>
                      <a:endParaRPr lang="en-US" dirty="0"/>
                    </a:p>
                  </a:txBody>
                  <a:tcPr/>
                </a:tc>
              </a:tr>
              <a:tr h="1028700">
                <a:tc>
                  <a:txBody>
                    <a:bodyPr/>
                    <a:lstStyle/>
                    <a:p>
                      <a:r>
                        <a:rPr lang="en-US" dirty="0" smtClean="0"/>
                        <a:t>DECIDE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The implicit step that addresses one’s intuitive understanding of</a:t>
                      </a:r>
                      <a:r>
                        <a:rPr lang="en-US" baseline="0" dirty="0" smtClean="0"/>
                        <a:t> resources (tools) and capabilities (skills).</a:t>
                      </a:r>
                      <a:endParaRPr lang="en-US" dirty="0"/>
                    </a:p>
                  </a:txBody>
                  <a:tcPr/>
                </a:tc>
              </a:tr>
              <a:tr h="1028700">
                <a:tc>
                  <a:txBody>
                    <a:bodyPr/>
                    <a:lstStyle/>
                    <a:p>
                      <a:r>
                        <a:rPr lang="en-US" dirty="0" smtClean="0"/>
                        <a:t>ACT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Explicit attempt to impose our will and influence to produce</a:t>
                      </a:r>
                      <a:r>
                        <a:rPr lang="en-US" baseline="0" dirty="0" smtClean="0"/>
                        <a:t> the change we wish to see.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671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strategy4sustainability.files.wordpress.com/2006/06/ooda_diagram1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077200" cy="538226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OODA Loop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24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34" y="18473"/>
            <a:ext cx="8534400" cy="729971"/>
          </a:xfrm>
        </p:spPr>
        <p:txBody>
          <a:bodyPr/>
          <a:lstStyle/>
          <a:p>
            <a:r>
              <a:rPr lang="en-US" sz="2800" dirty="0" smtClean="0"/>
              <a:t>BCC Enterprise InfoSec Governance - Design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1068647"/>
            <a:ext cx="8534400" cy="251275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lvl="1"/>
            <a:endParaRPr lang="en-US" sz="2100" dirty="0"/>
          </a:p>
        </p:txBody>
      </p:sp>
      <p:sp>
        <p:nvSpPr>
          <p:cNvPr id="6" name="AutoShape 4" descr="Image result for images of failure"/>
          <p:cNvSpPr>
            <a:spLocks noChangeAspect="1" noChangeArrowheads="1"/>
          </p:cNvSpPr>
          <p:nvPr/>
        </p:nvSpPr>
        <p:spPr bwMode="auto">
          <a:xfrm>
            <a:off x="1142999" y="2209800"/>
            <a:ext cx="2209793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19200"/>
            <a:ext cx="9000639" cy="6161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83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>
          <a:xfrm>
            <a:off x="381000" y="1676400"/>
            <a:ext cx="8382000" cy="4724400"/>
          </a:xfrm>
        </p:spPr>
        <p:txBody>
          <a:bodyPr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The Compelling Reason to Change</a:t>
            </a:r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endParaRPr lang="en-US" sz="2400" dirty="0" smtClean="0"/>
          </a:p>
          <a:p>
            <a:pPr marL="571500" indent="-571500">
              <a:buFontTx/>
              <a:buChar char="-"/>
            </a:pPr>
            <a:endParaRPr lang="en-US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86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371600"/>
            <a:ext cx="6540114" cy="1885406"/>
          </a:xfrm>
        </p:spPr>
        <p:txBody>
          <a:bodyPr/>
          <a:lstStyle/>
          <a:p>
            <a:r>
              <a:rPr lang="en-US" sz="8800" dirty="0" smtClean="0"/>
              <a:t>Key Stat</a:t>
            </a:r>
            <a:endParaRPr lang="en-US" sz="8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3429000"/>
            <a:ext cx="4953000" cy="2133600"/>
          </a:xfrm>
        </p:spPr>
        <p:txBody>
          <a:bodyPr/>
          <a:lstStyle/>
          <a:p>
            <a:r>
              <a:rPr lang="en-US" dirty="0" smtClean="0"/>
              <a:t>59% of all data breaches are caused by end user negligence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81000" y="6479177"/>
            <a:ext cx="8382000" cy="37882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Tx/>
              <a:buNone/>
              <a:defRPr sz="3600" kern="1200" baseline="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rgbClr val="C00000"/>
              </a:buClr>
              <a:buFontTx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4pPr>
            <a:lvl5pPr marL="2171700" indent="-342900" algn="l" defTabSz="914400" rtl="0" eaLnBrk="1" latinLnBrk="0" hangingPunct="1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Source:  “2013 </a:t>
            </a:r>
            <a:r>
              <a:rPr lang="en-US" sz="1600" dirty="0"/>
              <a:t>Cost of Data Breach Study: Global Analysis,” </a:t>
            </a:r>
            <a:r>
              <a:rPr lang="en-US" sz="1600" dirty="0" err="1"/>
              <a:t>Ponemon</a:t>
            </a:r>
            <a:r>
              <a:rPr lang="en-US" sz="1600" dirty="0"/>
              <a:t> Institute, May 2013.</a:t>
            </a:r>
          </a:p>
        </p:txBody>
      </p:sp>
    </p:spTree>
    <p:extLst>
      <p:ext uri="{BB962C8B-B14F-4D97-AF65-F5344CB8AC3E}">
        <p14:creationId xmlns:p14="http://schemas.microsoft.com/office/powerpoint/2010/main" val="137206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8675"/>
            <a:ext cx="8534400" cy="729971"/>
          </a:xfrm>
        </p:spPr>
        <p:txBody>
          <a:bodyPr/>
          <a:lstStyle/>
          <a:p>
            <a:r>
              <a:rPr lang="en-US" dirty="0" smtClean="0"/>
              <a:t>Lesson Learned from OODA Loop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1371599"/>
            <a:ext cx="8534400" cy="5257801"/>
          </a:xfrm>
        </p:spPr>
        <p:txBody>
          <a:bodyPr/>
          <a:lstStyle/>
          <a:p>
            <a:r>
              <a:rPr lang="en-US" sz="2400" b="1" dirty="0" smtClean="0"/>
              <a:t>People do not understand</a:t>
            </a:r>
          </a:p>
          <a:p>
            <a:pPr lvl="1"/>
            <a:r>
              <a:rPr lang="en-US" sz="2100" dirty="0" smtClean="0"/>
              <a:t>What information is and how its used for and against them</a:t>
            </a:r>
          </a:p>
          <a:p>
            <a:pPr lvl="1"/>
            <a:r>
              <a:rPr lang="en-US" sz="2100" dirty="0" smtClean="0"/>
              <a:t>Why it’s extremely valuable</a:t>
            </a:r>
          </a:p>
          <a:p>
            <a:pPr lvl="1"/>
            <a:r>
              <a:rPr lang="en-US" sz="2100" dirty="0" smtClean="0"/>
              <a:t>Why criminals want it</a:t>
            </a:r>
          </a:p>
          <a:p>
            <a:pPr lvl="1"/>
            <a:r>
              <a:rPr lang="en-US" sz="2100" dirty="0" smtClean="0"/>
              <a:t>Privacy issues</a:t>
            </a:r>
          </a:p>
          <a:p>
            <a:pPr lvl="1"/>
            <a:r>
              <a:rPr lang="en-US" sz="2100" dirty="0" smtClean="0"/>
              <a:t>Perceived Rewards vs. Actual Consequences</a:t>
            </a:r>
            <a:endParaRPr lang="en-US" sz="2400" dirty="0"/>
          </a:p>
          <a:p>
            <a:pPr marL="457200" lvl="1" indent="0">
              <a:buNone/>
            </a:pPr>
            <a:endParaRPr lang="en-US" sz="2400" dirty="0"/>
          </a:p>
          <a:p>
            <a:r>
              <a:rPr lang="en-US" sz="2400" b="1" dirty="0" smtClean="0"/>
              <a:t>Business does not understand</a:t>
            </a:r>
          </a:p>
          <a:p>
            <a:pPr lvl="1"/>
            <a:r>
              <a:rPr lang="en-US" sz="2000" dirty="0" smtClean="0"/>
              <a:t>How employee habits (lack of awareness) puts them at risk</a:t>
            </a:r>
          </a:p>
          <a:p>
            <a:pPr lvl="1"/>
            <a:r>
              <a:rPr lang="en-US" sz="2000" dirty="0" smtClean="0"/>
              <a:t>Federal and state laws required that information be protected</a:t>
            </a:r>
          </a:p>
          <a:p>
            <a:pPr lvl="1"/>
            <a:r>
              <a:rPr lang="en-US" sz="2000" dirty="0" smtClean="0"/>
              <a:t>Senior executives are often targets</a:t>
            </a:r>
          </a:p>
          <a:p>
            <a:pPr lvl="1"/>
            <a:r>
              <a:rPr lang="en-US" sz="2000" dirty="0" smtClean="0"/>
              <a:t>Entire businesses can be interrupted (or halted) due to poor </a:t>
            </a:r>
            <a:r>
              <a:rPr lang="en-US" sz="2000" dirty="0" err="1" smtClean="0"/>
              <a:t>infosec</a:t>
            </a:r>
            <a:r>
              <a:rPr lang="en-US" sz="2000" dirty="0" smtClean="0"/>
              <a:t> strategies</a:t>
            </a:r>
          </a:p>
          <a:p>
            <a:pPr lvl="1"/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61067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>
          <a:xfrm>
            <a:off x="381000" y="1676400"/>
            <a:ext cx="8382000" cy="4724400"/>
          </a:xfrm>
        </p:spPr>
        <p:txBody>
          <a:bodyPr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What is the Internet?</a:t>
            </a:r>
            <a:endParaRPr lang="en-US" sz="2400" dirty="0" smtClean="0"/>
          </a:p>
          <a:p>
            <a:pPr algn="ctr"/>
            <a:endParaRPr lang="en-US" sz="2400" dirty="0"/>
          </a:p>
          <a:p>
            <a:pPr algn="ctr"/>
            <a:endParaRPr lang="en-US" sz="2400" dirty="0" smtClean="0"/>
          </a:p>
          <a:p>
            <a:pPr marL="571500" indent="-571500">
              <a:buFontTx/>
              <a:buChar char="-"/>
            </a:pPr>
            <a:endParaRPr lang="en-US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54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atelier.net/sites/default/files/imagecache/scale_crop_587_310/articles/iceber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4453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0" y="1752600"/>
            <a:ext cx="3048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What is the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Internet?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600" y="25400"/>
            <a:ext cx="236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prstClr val="white"/>
                </a:solidFill>
              </a:rPr>
              <a:t>Everyday corporate networks behind firewalls – “safe”</a:t>
            </a:r>
            <a:endParaRPr lang="en-US" sz="2000" dirty="0">
              <a:solidFill>
                <a:prstClr val="white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971800" y="609600"/>
            <a:ext cx="10668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273628" y="4271818"/>
            <a:ext cx="2362200" cy="14431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prstClr val="white"/>
                </a:solidFill>
              </a:rPr>
              <a:t>Everything else…Google, FB, YouTube, Reddit, etc.</a:t>
            </a:r>
          </a:p>
          <a:p>
            <a:endParaRPr lang="en-US" sz="2000" dirty="0">
              <a:solidFill>
                <a:prstClr val="white"/>
              </a:solidFill>
            </a:endParaRPr>
          </a:p>
          <a:p>
            <a:r>
              <a:rPr lang="en-US" sz="2000" dirty="0" smtClean="0">
                <a:solidFill>
                  <a:prstClr val="white"/>
                </a:solidFill>
              </a:rPr>
              <a:t>“sketchy”</a:t>
            </a:r>
            <a:endParaRPr lang="en-US" sz="2000" dirty="0">
              <a:solidFill>
                <a:prstClr val="white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635828" y="3886200"/>
            <a:ext cx="1555172" cy="98367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5638800" y="5410200"/>
            <a:ext cx="3733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prstClr val="white"/>
                </a:solidFill>
              </a:rPr>
              <a:t>What most people think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62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6625472" y="1981200"/>
            <a:ext cx="2514600" cy="1143000"/>
          </a:xfrm>
          <a:prstGeom prst="rect">
            <a:avLst/>
          </a:prstGeom>
        </p:spPr>
        <p:txBody>
          <a:bodyPr anchor="t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 cap="none">
                <a:solidFill>
                  <a:srgbClr val="1F497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What is the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Internet?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9600" y="25400"/>
            <a:ext cx="236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prstClr val="white"/>
                </a:solidFill>
              </a:rPr>
              <a:t>Everyday corporate networks behind firewalls – “safe”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04800" y="3733800"/>
            <a:ext cx="236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prstClr val="white"/>
                </a:solidFill>
              </a:rPr>
              <a:t>Everything else…Google, FB, YouTube, Reddit, etc.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4902200"/>
            <a:ext cx="1562886" cy="5739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prstClr val="white"/>
                </a:solidFill>
              </a:rPr>
              <a:t>“Sketchy”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943600" y="4019550"/>
            <a:ext cx="3733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prstClr val="white"/>
                </a:solidFill>
              </a:rPr>
              <a:t>What most</a:t>
            </a:r>
          </a:p>
          <a:p>
            <a:r>
              <a:rPr lang="en-US" sz="2400" dirty="0" smtClean="0">
                <a:solidFill>
                  <a:prstClr val="white"/>
                </a:solidFill>
              </a:rPr>
              <a:t>people think</a:t>
            </a:r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12" name="Picture 2" descr="http://cdn2.hubspot.net/hub/363126/file-536618810-jpg/blog-files/deepweb343-670x4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87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532784" y="2708988"/>
            <a:ext cx="3429000" cy="25717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Profiling and Correlation</a:t>
            </a:r>
            <a:endParaRPr lang="en-US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10201" y="3128151"/>
            <a:ext cx="3429000" cy="25717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Monetary Value of Data</a:t>
            </a:r>
            <a:endParaRPr lang="en-US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74366" y="3514184"/>
            <a:ext cx="3429000" cy="25717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 and Google</a:t>
            </a:r>
            <a:endParaRPr lang="en-US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51783" y="3900217"/>
            <a:ext cx="3429000" cy="25717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Who’s Following You</a:t>
            </a:r>
            <a:endParaRPr lang="en-US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8675"/>
            <a:ext cx="8534400" cy="729971"/>
          </a:xfrm>
        </p:spPr>
        <p:txBody>
          <a:bodyPr/>
          <a:lstStyle/>
          <a:p>
            <a:r>
              <a:rPr lang="en-US" dirty="0" smtClean="0"/>
              <a:t>Presentation of Compelling Reasons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19200"/>
            <a:ext cx="4876800" cy="3338658"/>
          </a:xfrm>
          <a:prstGeom prst="rect">
            <a:avLst/>
          </a:prstGeom>
        </p:spPr>
      </p:pic>
      <p:pic>
        <p:nvPicPr>
          <p:cNvPr id="6" name="Picture 2" descr="http://cdn2.hubspot.net/hub/363126/file-536618810-jpg/blog-files/deepweb343-670x4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286250"/>
            <a:ext cx="3429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76200" y="2888529"/>
            <a:ext cx="4800600" cy="1669329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3886202" y="4708413"/>
            <a:ext cx="395907" cy="9914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2400" y="4629796"/>
            <a:ext cx="266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Key Person of Influence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Mid-tier managers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Have direct reports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Work with one on one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533361" y="5768779"/>
            <a:ext cx="1588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Impact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16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6625472" y="1981200"/>
            <a:ext cx="2514600" cy="1143000"/>
          </a:xfrm>
          <a:prstGeom prst="rect">
            <a:avLst/>
          </a:prstGeom>
        </p:spPr>
        <p:txBody>
          <a:bodyPr anchor="t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 cap="none">
                <a:solidFill>
                  <a:srgbClr val="1F497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What is the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Internet?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04800" y="3733800"/>
            <a:ext cx="236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prstClr val="white"/>
                </a:solidFill>
              </a:rPr>
              <a:t>Everything else…Google, FB, YouTube, Reddit, etc.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4902200"/>
            <a:ext cx="1562886" cy="5739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prstClr val="white"/>
                </a:solidFill>
              </a:rPr>
              <a:t>“Sketchy”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943600" y="4019550"/>
            <a:ext cx="3733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prstClr val="white"/>
                </a:solidFill>
              </a:rPr>
              <a:t>What most</a:t>
            </a:r>
          </a:p>
          <a:p>
            <a:r>
              <a:rPr lang="en-US" sz="2400" dirty="0" smtClean="0">
                <a:solidFill>
                  <a:prstClr val="white"/>
                </a:solidFill>
              </a:rPr>
              <a:t>people think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81000" y="338675"/>
            <a:ext cx="8534400" cy="729971"/>
          </a:xfrm>
        </p:spPr>
        <p:txBody>
          <a:bodyPr/>
          <a:lstStyle/>
          <a:p>
            <a:r>
              <a:rPr lang="en-US" dirty="0" smtClean="0"/>
              <a:t>Process and Results</a:t>
            </a:r>
            <a:endParaRPr lang="en-US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533401" y="1523999"/>
            <a:ext cx="8534400" cy="5029201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spcBef>
                <a:spcPct val="20000"/>
              </a:spcBef>
              <a:buClr>
                <a:srgbClr val="B20838"/>
              </a:buClr>
              <a:buFont typeface="Wingdings" pitchFamily="2" charset="2"/>
              <a:buChar char="§"/>
              <a:defRPr sz="3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Clr>
                <a:srgbClr val="B20838"/>
              </a:buClr>
              <a:buFont typeface="Wingdings" pitchFamily="2" charset="2"/>
              <a:buChar char="§"/>
              <a:defRPr sz="27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B20838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B20838"/>
              </a:buClr>
              <a:buFont typeface="Wingdings" pitchFamily="2" charset="2"/>
              <a:buChar char="§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4pPr>
            <a:lvl5pPr marL="2114550" indent="-285750" algn="l" defTabSz="914400" rtl="0" eaLnBrk="1" latinLnBrk="0" hangingPunct="1">
              <a:spcBef>
                <a:spcPct val="20000"/>
              </a:spcBef>
              <a:buClr>
                <a:srgbClr val="B20838"/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Targeted departmental presentations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/>
              <a:t>Made it about them, set expectations, provided the compelling reasons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/>
              <a:t>Rolled out SANS Securing the Human Training</a:t>
            </a:r>
          </a:p>
          <a:p>
            <a:pPr lvl="2"/>
            <a:r>
              <a:rPr lang="en-US" dirty="0" smtClean="0"/>
              <a:t>Key Person of Influence and staff</a:t>
            </a:r>
          </a:p>
          <a:p>
            <a:pPr lvl="2"/>
            <a:r>
              <a:rPr lang="en-US" dirty="0" smtClean="0"/>
              <a:t>Provided the model behaviors</a:t>
            </a:r>
          </a:p>
          <a:p>
            <a:pPr lvl="2"/>
            <a:r>
              <a:rPr lang="en-US" dirty="0" smtClean="0"/>
              <a:t>Good discussion on actual consequences</a:t>
            </a:r>
          </a:p>
          <a:p>
            <a:pPr lvl="2"/>
            <a:r>
              <a:rPr lang="en-US" b="1" dirty="0" smtClean="0"/>
              <a:t>65.2% Completion Rate </a:t>
            </a:r>
          </a:p>
          <a:p>
            <a:pPr lvl="2"/>
            <a:endParaRPr lang="en-US" dirty="0"/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9636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6625472" y="1981200"/>
            <a:ext cx="2514600" cy="1143000"/>
          </a:xfrm>
          <a:prstGeom prst="rect">
            <a:avLst/>
          </a:prstGeom>
        </p:spPr>
        <p:txBody>
          <a:bodyPr anchor="t">
            <a:normAutofit fontScale="975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 cap="none">
                <a:solidFill>
                  <a:srgbClr val="1F497D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>
                <a:solidFill>
                  <a:schemeClr val="bg1"/>
                </a:solidFill>
              </a:rPr>
              <a:t>What is the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Internet?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04800" y="3733800"/>
            <a:ext cx="236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prstClr val="white"/>
                </a:solidFill>
              </a:rPr>
              <a:t>Everything else…Google, FB, YouTube, Reddit, etc.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09600" y="4902200"/>
            <a:ext cx="1562886" cy="5739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prstClr val="white"/>
                </a:solidFill>
              </a:rPr>
              <a:t>“Sketchy”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943600" y="4019550"/>
            <a:ext cx="3733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prstClr val="white"/>
                </a:solidFill>
              </a:rPr>
              <a:t>What most</a:t>
            </a:r>
          </a:p>
          <a:p>
            <a:r>
              <a:rPr lang="en-US" sz="2400" dirty="0" smtClean="0">
                <a:solidFill>
                  <a:prstClr val="white"/>
                </a:solidFill>
              </a:rPr>
              <a:t>people think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81000" y="338675"/>
            <a:ext cx="8534400" cy="729971"/>
          </a:xfrm>
        </p:spPr>
        <p:txBody>
          <a:bodyPr/>
          <a:lstStyle/>
          <a:p>
            <a:r>
              <a:rPr lang="en-US" dirty="0" smtClean="0"/>
              <a:t>BCC Key Takeaways</a:t>
            </a:r>
            <a:endParaRPr lang="en-US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533401" y="1523999"/>
            <a:ext cx="8534400" cy="4546599"/>
          </a:xfrm>
          <a:prstGeom prst="rect">
            <a:avLst/>
          </a:prstGeom>
        </p:spPr>
        <p:txBody>
          <a:bodyPr/>
          <a:lstStyle>
            <a:lvl1pPr marL="457200" indent="-457200" algn="l" defTabSz="914400" rtl="0" eaLnBrk="1" latinLnBrk="0" hangingPunct="1">
              <a:spcBef>
                <a:spcPct val="20000"/>
              </a:spcBef>
              <a:buClr>
                <a:srgbClr val="B20838"/>
              </a:buClr>
              <a:buFont typeface="Wingdings" pitchFamily="2" charset="2"/>
              <a:buChar char="§"/>
              <a:defRPr sz="30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1pPr>
            <a:lvl2pPr marL="914400" indent="-457200" algn="l" defTabSz="914400" rtl="0" eaLnBrk="1" latinLnBrk="0" hangingPunct="1">
              <a:spcBef>
                <a:spcPct val="20000"/>
              </a:spcBef>
              <a:buClr>
                <a:srgbClr val="B20838"/>
              </a:buClr>
              <a:buFont typeface="Wingdings" pitchFamily="2" charset="2"/>
              <a:buChar char="§"/>
              <a:defRPr sz="27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2pPr>
            <a:lvl3pPr marL="1257300" indent="-342900" algn="l" defTabSz="914400" rtl="0" eaLnBrk="1" latinLnBrk="0" hangingPunct="1">
              <a:spcBef>
                <a:spcPct val="20000"/>
              </a:spcBef>
              <a:buClr>
                <a:srgbClr val="B20838"/>
              </a:buClr>
              <a:buFont typeface="Wingdings" pitchFamily="2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714500" indent="-342900" algn="l" defTabSz="914400" rtl="0" eaLnBrk="1" latinLnBrk="0" hangingPunct="1">
              <a:spcBef>
                <a:spcPct val="20000"/>
              </a:spcBef>
              <a:buClr>
                <a:srgbClr val="B20838"/>
              </a:buClr>
              <a:buFont typeface="Wingdings" pitchFamily="2" charset="2"/>
              <a:buChar char="§"/>
              <a:defRPr sz="21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4pPr>
            <a:lvl5pPr marL="2114550" indent="-285750" algn="l" defTabSz="914400" rtl="0" eaLnBrk="1" latinLnBrk="0" hangingPunct="1">
              <a:spcBef>
                <a:spcPct val="20000"/>
              </a:spcBef>
              <a:buClr>
                <a:srgbClr val="B20838"/>
              </a:buClr>
              <a:buFont typeface="Wingdings" pitchFamily="2" charset="2"/>
              <a:buChar char="§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Information security is not “exciting”</a:t>
            </a:r>
          </a:p>
          <a:p>
            <a:r>
              <a:rPr lang="en-US" dirty="0" smtClean="0"/>
              <a:t>Most </a:t>
            </a:r>
            <a:r>
              <a:rPr lang="en-US" dirty="0" smtClean="0"/>
              <a:t>people are just beginning to understand it (including executives)</a:t>
            </a:r>
          </a:p>
          <a:p>
            <a:r>
              <a:rPr lang="en-US" dirty="0" smtClean="0"/>
              <a:t>Top down and bottom up approaches seldom work</a:t>
            </a:r>
          </a:p>
          <a:p>
            <a:r>
              <a:rPr lang="en-US" dirty="0" smtClean="0"/>
              <a:t>Build strategic relationships (you’ll need them to help you govern)</a:t>
            </a:r>
          </a:p>
          <a:p>
            <a:r>
              <a:rPr lang="en-US" dirty="0" smtClean="0"/>
              <a:t>Be persistent – use an OODA loop as a guide</a:t>
            </a:r>
          </a:p>
        </p:txBody>
      </p:sp>
    </p:spTree>
    <p:extLst>
      <p:ext uri="{BB962C8B-B14F-4D97-AF65-F5344CB8AC3E}">
        <p14:creationId xmlns:p14="http://schemas.microsoft.com/office/powerpoint/2010/main" val="295872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38675"/>
            <a:ext cx="8534400" cy="729971"/>
          </a:xfrm>
        </p:spPr>
        <p:txBody>
          <a:bodyPr/>
          <a:lstStyle/>
          <a:p>
            <a:r>
              <a:rPr lang="en-US" dirty="0" smtClean="0"/>
              <a:t>BCC 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1371599"/>
            <a:ext cx="8534400" cy="4546599"/>
          </a:xfrm>
        </p:spPr>
        <p:txBody>
          <a:bodyPr/>
          <a:lstStyle/>
          <a:p>
            <a:r>
              <a:rPr lang="en-US" dirty="0" smtClean="0"/>
              <a:t>Building an InfoSec blog to keep narrative in the spotlight</a:t>
            </a:r>
          </a:p>
          <a:p>
            <a:r>
              <a:rPr lang="en-US" dirty="0" smtClean="0"/>
              <a:t>Rolled out a defense in depth strategy based around SANS 20 Controls</a:t>
            </a:r>
          </a:p>
          <a:p>
            <a:r>
              <a:rPr lang="en-US" dirty="0" smtClean="0"/>
              <a:t>Secured funding for key software platforms</a:t>
            </a:r>
          </a:p>
          <a:p>
            <a:r>
              <a:rPr lang="en-US" dirty="0" smtClean="0"/>
              <a:t>Continue to work and assist end users</a:t>
            </a:r>
          </a:p>
          <a:p>
            <a:pPr lvl="1"/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377584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748793" y="1146793"/>
            <a:ext cx="4740425" cy="4740425"/>
          </a:xfrm>
          <a:prstGeom prst="ellipse">
            <a:avLst/>
          </a:prstGeom>
          <a:noFill/>
          <a:ln w="203200"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 rot="-600000">
            <a:off x="1254533" y="1618250"/>
            <a:ext cx="3834166" cy="3834166"/>
          </a:xfrm>
          <a:prstGeom prst="ellipse">
            <a:avLst/>
          </a:prstGeom>
          <a:noFill/>
          <a:ln w="203200">
            <a:solidFill>
              <a:schemeClr val="accent4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720000">
            <a:off x="1688680" y="2058375"/>
            <a:ext cx="2965873" cy="2965873"/>
          </a:xfrm>
          <a:prstGeom prst="ellipse">
            <a:avLst/>
          </a:prstGeom>
          <a:noFill/>
          <a:ln w="203200">
            <a:solidFill>
              <a:srgbClr val="FFC00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 rot="2400000">
            <a:off x="2201907" y="2544554"/>
            <a:ext cx="2029245" cy="2029245"/>
          </a:xfrm>
          <a:prstGeom prst="ellipse">
            <a:avLst/>
          </a:prstGeom>
          <a:noFill/>
          <a:ln w="20320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623977" y="2975738"/>
            <a:ext cx="1185106" cy="1185106"/>
          </a:xfrm>
          <a:prstGeom prst="ellipse">
            <a:avLst/>
          </a:prstGeom>
          <a:solidFill>
            <a:schemeClr val="tx2"/>
          </a:solidFill>
          <a:ln w="203200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prstClr val="white"/>
                </a:solidFill>
              </a:rPr>
              <a:t>Critical Info</a:t>
            </a:r>
            <a:endParaRPr lang="en-US" sz="1600" b="1" dirty="0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 rot="60000">
            <a:off x="268991" y="733564"/>
            <a:ext cx="5651224" cy="5651224"/>
          </a:xfrm>
          <a:prstGeom prst="ellipse">
            <a:avLst/>
          </a:prstGeom>
          <a:noFill/>
          <a:ln w="203200">
            <a:solidFill>
              <a:schemeClr val="bg1">
                <a:lumMod val="50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305920" y="1123466"/>
            <a:ext cx="773327" cy="1150177"/>
          </a:xfrm>
          <a:prstGeom prst="straightConnector1">
            <a:avLst/>
          </a:prstGeom>
          <a:ln w="3175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097" y="1846704"/>
            <a:ext cx="511910" cy="511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" name="Rectangle 1023"/>
          <p:cNvSpPr/>
          <p:nvPr/>
        </p:nvSpPr>
        <p:spPr>
          <a:xfrm>
            <a:off x="6121703" y="4874102"/>
            <a:ext cx="588797" cy="31511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5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032" name="TextBox 1031"/>
          <p:cNvSpPr txBox="1"/>
          <p:nvPr/>
        </p:nvSpPr>
        <p:spPr>
          <a:xfrm>
            <a:off x="6251217" y="4390769"/>
            <a:ext cx="19391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Layered Security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19145" y="5259227"/>
            <a:ext cx="588797" cy="288614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white"/>
                </a:solidFill>
              </a:rPr>
              <a:t>4</a:t>
            </a:r>
            <a:endParaRPr lang="en-US" sz="1200" dirty="0">
              <a:solidFill>
                <a:prstClr val="white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129951" y="5662206"/>
            <a:ext cx="588796" cy="28378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3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29950" y="6023594"/>
            <a:ext cx="588797" cy="30480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2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129950" y="6390297"/>
            <a:ext cx="588797" cy="276999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1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737797" y="4893158"/>
            <a:ext cx="16652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</a:rPr>
              <a:t>3</a:t>
            </a:r>
            <a:r>
              <a:rPr lang="en-US" sz="1200" b="1" baseline="30000" dirty="0" smtClean="0">
                <a:solidFill>
                  <a:prstClr val="black"/>
                </a:solidFill>
              </a:rPr>
              <a:t>rd</a:t>
            </a:r>
            <a:r>
              <a:rPr lang="en-US" sz="1200" b="1" dirty="0" smtClean="0">
                <a:solidFill>
                  <a:prstClr val="black"/>
                </a:solidFill>
              </a:rPr>
              <a:t> Party (McAfee , FW)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732417" y="5270842"/>
            <a:ext cx="17046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</a:rPr>
              <a:t>MS-ISAC, SANS Controls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760992" y="5662206"/>
            <a:ext cx="18551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</a:rPr>
              <a:t>Internal Audit /Risk </a:t>
            </a:r>
            <a:r>
              <a:rPr lang="en-US" sz="1200" b="1" dirty="0" err="1" smtClean="0">
                <a:solidFill>
                  <a:prstClr val="black"/>
                </a:solidFill>
              </a:rPr>
              <a:t>Mgmt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778841" y="6037494"/>
            <a:ext cx="11184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</a:rPr>
              <a:t>ITS Operations</a:t>
            </a:r>
            <a:endParaRPr lang="en-US" sz="1200" b="1" dirty="0">
              <a:solidFill>
                <a:prstClr val="black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742940" y="6396335"/>
            <a:ext cx="1825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prstClr val="black"/>
                </a:solidFill>
              </a:rPr>
              <a:t>Business Areas/End Users</a:t>
            </a:r>
          </a:p>
          <a:p>
            <a:r>
              <a:rPr lang="en-US" sz="1200" b="1" dirty="0" smtClean="0">
                <a:solidFill>
                  <a:prstClr val="black"/>
                </a:solidFill>
              </a:rPr>
              <a:t>(Securing the Human)</a:t>
            </a:r>
            <a:endParaRPr lang="en-US" sz="1200" b="1" dirty="0">
              <a:solidFill>
                <a:prstClr val="black"/>
              </a:solidFill>
            </a:endParaRPr>
          </a:p>
        </p:txBody>
      </p:sp>
      <p:pic>
        <p:nvPicPr>
          <p:cNvPr id="52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019" y="611113"/>
            <a:ext cx="382941" cy="38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3" name="Straight Arrow Connector 52"/>
          <p:cNvCxnSpPr/>
          <p:nvPr/>
        </p:nvCxnSpPr>
        <p:spPr>
          <a:xfrm flipH="1">
            <a:off x="3809083" y="2174274"/>
            <a:ext cx="2727884" cy="95372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6" name="TextBox 1045"/>
          <p:cNvSpPr txBox="1"/>
          <p:nvPr/>
        </p:nvSpPr>
        <p:spPr>
          <a:xfrm>
            <a:off x="1690981" y="2281802"/>
            <a:ext cx="933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Blocked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1047" name="Left Brace 1046"/>
          <p:cNvSpPr/>
          <p:nvPr/>
        </p:nvSpPr>
        <p:spPr>
          <a:xfrm rot="10471110">
            <a:off x="6104415" y="3127832"/>
            <a:ext cx="275108" cy="609250"/>
          </a:xfrm>
          <a:prstGeom prst="leftBrace">
            <a:avLst>
              <a:gd name="adj1" fmla="val 26304"/>
              <a:gd name="adj2" fmla="val 49686"/>
            </a:avLst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 rot="21213616">
            <a:off x="6435865" y="3059495"/>
            <a:ext cx="1560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prstClr val="black"/>
                </a:solidFill>
              </a:rPr>
              <a:t>Security gaps in </a:t>
            </a:r>
          </a:p>
          <a:p>
            <a:r>
              <a:rPr lang="en-US" sz="1600" b="1" dirty="0" smtClean="0">
                <a:solidFill>
                  <a:prstClr val="black"/>
                </a:solidFill>
              </a:rPr>
              <a:t>each layer</a:t>
            </a:r>
            <a:endParaRPr lang="en-US" sz="1600" b="1" dirty="0">
              <a:solidFill>
                <a:prstClr val="black"/>
              </a:solidFill>
            </a:endParaRPr>
          </a:p>
        </p:txBody>
      </p:sp>
      <p:pic>
        <p:nvPicPr>
          <p:cNvPr id="68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548" y="6360847"/>
            <a:ext cx="382941" cy="38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9" name="Straight Arrow Connector 68"/>
          <p:cNvCxnSpPr/>
          <p:nvPr/>
        </p:nvCxnSpPr>
        <p:spPr>
          <a:xfrm flipH="1" flipV="1">
            <a:off x="4173049" y="5380424"/>
            <a:ext cx="454500" cy="925747"/>
          </a:xfrm>
          <a:prstGeom prst="straightConnector1">
            <a:avLst/>
          </a:prstGeom>
          <a:ln w="31750">
            <a:solidFill>
              <a:schemeClr val="tx1">
                <a:lumMod val="65000"/>
                <a:lumOff val="3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4740917" y="6003102"/>
            <a:ext cx="933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Blocked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5304107" y="156137"/>
            <a:ext cx="3733800" cy="7299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5052029" y="319694"/>
            <a:ext cx="3733800" cy="729971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sz="3600" b="0" kern="1200" cap="none">
                <a:solidFill>
                  <a:srgbClr val="1F497D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BCC Initial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Posture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760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570" y="228600"/>
            <a:ext cx="8512629" cy="685800"/>
          </a:xfrm>
        </p:spPr>
        <p:txBody>
          <a:bodyPr/>
          <a:lstStyle/>
          <a:p>
            <a:r>
              <a:rPr lang="en-US" dirty="0" smtClean="0"/>
              <a:t>BCC Security Framework – Target Goal</a:t>
            </a:r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1" y="1295400"/>
            <a:ext cx="8650974" cy="548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3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We Are Trying to Solve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Information Security Awareness</a:t>
            </a:r>
          </a:p>
          <a:p>
            <a:pPr lvl="1"/>
            <a:r>
              <a:rPr lang="en-US" dirty="0" smtClean="0"/>
              <a:t>First place to start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 smtClean="0"/>
              <a:t>Two very different schools, similar challenges</a:t>
            </a:r>
          </a:p>
          <a:p>
            <a:pPr lvl="1"/>
            <a:r>
              <a:rPr lang="en-US" dirty="0" smtClean="0"/>
              <a:t>Awareness - identifying a problem</a:t>
            </a:r>
          </a:p>
          <a:p>
            <a:pPr lvl="1"/>
            <a:r>
              <a:rPr lang="en-US" dirty="0" smtClean="0"/>
              <a:t>Compelling reason why change is needed</a:t>
            </a:r>
          </a:p>
          <a:p>
            <a:pPr lvl="1"/>
            <a:r>
              <a:rPr lang="en-US" dirty="0" smtClean="0"/>
              <a:t>Need tools to facilitate the change</a:t>
            </a:r>
          </a:p>
          <a:p>
            <a:pPr lvl="1"/>
            <a:r>
              <a:rPr lang="en-US" dirty="0" smtClean="0"/>
              <a:t>What does “right” approach look like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74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914400" y="-228600"/>
            <a:ext cx="0" cy="70866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0" y="66799"/>
            <a:ext cx="0" cy="7086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-116417" y="1238612"/>
            <a:ext cx="960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192617" y="2147024"/>
            <a:ext cx="960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-116417" y="3143612"/>
            <a:ext cx="960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-192617" y="4134212"/>
            <a:ext cx="960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-116417" y="5048612"/>
            <a:ext cx="960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-116417" y="5963012"/>
            <a:ext cx="9601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76200" y="1676400"/>
            <a:ext cx="381000" cy="381000"/>
          </a:xfrm>
          <a:prstGeom prst="ellipse">
            <a:avLst/>
          </a:prstGeom>
          <a:ln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6200" y="6096000"/>
            <a:ext cx="381000" cy="381000"/>
          </a:xfrm>
          <a:prstGeom prst="ellipse">
            <a:avLst/>
          </a:prstGeom>
          <a:ln>
            <a:solidFill>
              <a:schemeClr val="bg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43000" y="74539"/>
            <a:ext cx="24897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Gadugi" panose="020B0502040204020203" pitchFamily="34" charset="0"/>
              </a:rPr>
              <a:t>Micah’s </a:t>
            </a:r>
            <a:endParaRPr lang="en-US" sz="3200" b="1" dirty="0">
              <a:latin typeface="Gadugi" panose="020B0502040204020203" pitchFamily="34" charset="0"/>
            </a:endParaRPr>
          </a:p>
          <a:p>
            <a:r>
              <a:rPr lang="en-US" sz="3200" b="1" dirty="0" smtClean="0">
                <a:latin typeface="Gadugi" panose="020B0502040204020203" pitchFamily="34" charset="0"/>
              </a:rPr>
              <a:t>Cheat </a:t>
            </a:r>
            <a:r>
              <a:rPr lang="en-US" sz="3200" b="1" dirty="0" smtClean="0">
                <a:latin typeface="Gadugi" panose="020B0502040204020203" pitchFamily="34" charset="0"/>
              </a:rPr>
              <a:t>Sheet</a:t>
            </a:r>
            <a:endParaRPr lang="en-US" sz="2000" b="1" dirty="0">
              <a:latin typeface="Gadugi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4399" y="1344642"/>
            <a:ext cx="777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Gadugi" panose="020B0502040204020203" pitchFamily="34" charset="0"/>
              </a:rPr>
              <a:t>1) Less is more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4399" y="2153012"/>
            <a:ext cx="777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Gadugi" panose="020B0502040204020203" pitchFamily="34" charset="0"/>
              </a:rPr>
              <a:t>2) Start with </a:t>
            </a:r>
            <a:endParaRPr lang="en-US" sz="3200" b="1" dirty="0" smtClean="0">
              <a:latin typeface="Gadugi" panose="020B0502040204020203" pitchFamily="34" charset="0"/>
            </a:endParaRPr>
          </a:p>
          <a:p>
            <a:r>
              <a:rPr lang="en-US" sz="3200" b="1" dirty="0" smtClean="0">
                <a:latin typeface="Gadugi" panose="020B0502040204020203" pitchFamily="34" charset="0"/>
              </a:rPr>
              <a:t>     IT</a:t>
            </a:r>
            <a:endParaRPr lang="en-US" sz="3200" b="1" dirty="0" smtClean="0">
              <a:latin typeface="Gadugi" panose="020B05020402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14400" y="3071490"/>
            <a:ext cx="777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Gadugi" panose="020B0502040204020203" pitchFamily="34" charset="0"/>
              </a:rPr>
              <a:t>3) </a:t>
            </a:r>
            <a:r>
              <a:rPr lang="en-US" sz="3200" b="1" dirty="0" smtClean="0">
                <a:latin typeface="Gadugi" panose="020B0502040204020203" pitchFamily="34" charset="0"/>
              </a:rPr>
              <a:t>Only Fixable</a:t>
            </a:r>
          </a:p>
          <a:p>
            <a:r>
              <a:rPr lang="en-US" sz="3200" b="1" dirty="0" smtClean="0">
                <a:latin typeface="Gadugi" panose="020B0502040204020203" pitchFamily="34" charset="0"/>
              </a:rPr>
              <a:t>    Fears</a:t>
            </a:r>
            <a:endParaRPr lang="en-US" sz="3200" b="1" dirty="0" smtClean="0">
              <a:latin typeface="Gadugi" panose="020B050204020402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14400" y="4076413"/>
            <a:ext cx="777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Gadugi" panose="020B0502040204020203" pitchFamily="34" charset="0"/>
              </a:rPr>
              <a:t>4) Model </a:t>
            </a:r>
            <a:r>
              <a:rPr lang="en-US" sz="3200" b="1" dirty="0" smtClean="0">
                <a:latin typeface="Gadugi" panose="020B0502040204020203" pitchFamily="34" charset="0"/>
              </a:rPr>
              <a:t>Good </a:t>
            </a:r>
          </a:p>
          <a:p>
            <a:r>
              <a:rPr lang="en-US" sz="3200" b="1" dirty="0">
                <a:latin typeface="Gadugi" panose="020B0502040204020203" pitchFamily="34" charset="0"/>
              </a:rPr>
              <a:t> </a:t>
            </a:r>
            <a:r>
              <a:rPr lang="en-US" sz="3200" b="1" dirty="0" smtClean="0">
                <a:latin typeface="Gadugi" panose="020B0502040204020203" pitchFamily="34" charset="0"/>
              </a:rPr>
              <a:t>   </a:t>
            </a:r>
            <a:r>
              <a:rPr lang="en-US" sz="3200" b="1" dirty="0" smtClean="0">
                <a:latin typeface="Gadugi" panose="020B0502040204020203" pitchFamily="34" charset="0"/>
              </a:rPr>
              <a:t>Behavior</a:t>
            </a:r>
            <a:endParaRPr lang="en-US" sz="3200" b="1" dirty="0" smtClean="0">
              <a:latin typeface="Gadugi" panose="020B0502040204020203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14399" y="4977133"/>
            <a:ext cx="31707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Gadugi" panose="020B0502040204020203" pitchFamily="34" charset="0"/>
              </a:rPr>
              <a:t>5) Provide the </a:t>
            </a:r>
            <a:endParaRPr lang="en-US" sz="3200" b="1" dirty="0" smtClean="0">
              <a:latin typeface="Gadugi" panose="020B0502040204020203" pitchFamily="34" charset="0"/>
            </a:endParaRPr>
          </a:p>
          <a:p>
            <a:r>
              <a:rPr lang="en-US" sz="3200" b="1" dirty="0">
                <a:latin typeface="Gadugi" panose="020B0502040204020203" pitchFamily="34" charset="0"/>
              </a:rPr>
              <a:t> </a:t>
            </a:r>
            <a:r>
              <a:rPr lang="en-US" sz="3200" b="1" dirty="0" smtClean="0">
                <a:latin typeface="Gadugi" panose="020B0502040204020203" pitchFamily="34" charset="0"/>
              </a:rPr>
              <a:t>   </a:t>
            </a:r>
            <a:r>
              <a:rPr lang="en-US" sz="3200" b="1" dirty="0" smtClean="0">
                <a:latin typeface="Gadugi" panose="020B0502040204020203" pitchFamily="34" charset="0"/>
              </a:rPr>
              <a:t>Tools</a:t>
            </a:r>
            <a:endParaRPr lang="en-US" sz="3200" b="1" dirty="0" smtClean="0">
              <a:latin typeface="Gadugi" panose="020B0502040204020203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52499" y="5909693"/>
            <a:ext cx="777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Gadugi" panose="020B0502040204020203" pitchFamily="34" charset="0"/>
              </a:rPr>
              <a:t>6) Use Existing </a:t>
            </a:r>
            <a:endParaRPr lang="en-US" sz="3200" b="1" dirty="0" smtClean="0">
              <a:latin typeface="Gadugi" panose="020B0502040204020203" pitchFamily="34" charset="0"/>
            </a:endParaRPr>
          </a:p>
          <a:p>
            <a:r>
              <a:rPr lang="en-US" sz="3200" b="1" dirty="0" smtClean="0">
                <a:latin typeface="Gadugi" panose="020B0502040204020203" pitchFamily="34" charset="0"/>
              </a:rPr>
              <a:t>    Channels</a:t>
            </a:r>
            <a:endParaRPr lang="en-US" sz="3200" b="1" dirty="0" smtClean="0">
              <a:latin typeface="Gadugi" panose="020B0502040204020203" pitchFamily="34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838200" y="0"/>
            <a:ext cx="0" cy="70866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5236048" y="74539"/>
            <a:ext cx="24897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Gadugi" panose="020B0502040204020203" pitchFamily="34" charset="0"/>
              </a:rPr>
              <a:t>Steve’s </a:t>
            </a:r>
            <a:endParaRPr lang="en-US" sz="3200" b="1" dirty="0">
              <a:latin typeface="Gadugi" panose="020B0502040204020203" pitchFamily="34" charset="0"/>
            </a:endParaRPr>
          </a:p>
          <a:p>
            <a:r>
              <a:rPr lang="en-US" sz="3200" b="1" dirty="0" smtClean="0">
                <a:latin typeface="Gadugi" panose="020B0502040204020203" pitchFamily="34" charset="0"/>
              </a:rPr>
              <a:t>Cheat </a:t>
            </a:r>
            <a:r>
              <a:rPr lang="en-US" sz="3200" b="1" dirty="0" smtClean="0">
                <a:latin typeface="Gadugi" panose="020B0502040204020203" pitchFamily="34" charset="0"/>
              </a:rPr>
              <a:t>Sheet</a:t>
            </a:r>
            <a:endParaRPr lang="en-US" sz="2000" b="1" dirty="0">
              <a:latin typeface="Gadugi" panose="020B0502040204020203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98694" y="1427826"/>
            <a:ext cx="4229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en-US" sz="3200" b="1" dirty="0" smtClean="0">
                <a:latin typeface="Gadugi" panose="020B0502040204020203" pitchFamily="34" charset="0"/>
              </a:rPr>
              <a:t>OODA Loop</a:t>
            </a:r>
            <a:endParaRPr lang="en-US" sz="3200" b="1" dirty="0" smtClean="0">
              <a:latin typeface="Gadugi" panose="020B0502040204020203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99223" y="2324387"/>
            <a:ext cx="47821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Gadugi" panose="020B0502040204020203" pitchFamily="34" charset="0"/>
              </a:rPr>
              <a:t>2) </a:t>
            </a:r>
            <a:r>
              <a:rPr lang="en-US" sz="3200" b="1" dirty="0" smtClean="0">
                <a:latin typeface="Gadugi" panose="020B0502040204020203" pitchFamily="34" charset="0"/>
              </a:rPr>
              <a:t>Build Relationships</a:t>
            </a:r>
            <a:endParaRPr lang="en-US" sz="3200" b="1" dirty="0" smtClean="0">
              <a:latin typeface="Gadugi" panose="020B0502040204020203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598694" y="3104814"/>
            <a:ext cx="45963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Gadugi" panose="020B0502040204020203" pitchFamily="34" charset="0"/>
              </a:rPr>
              <a:t>3) </a:t>
            </a:r>
            <a:r>
              <a:rPr lang="en-US" sz="3200" b="1" dirty="0" smtClean="0">
                <a:latin typeface="Gadugi" panose="020B0502040204020203" pitchFamily="34" charset="0"/>
              </a:rPr>
              <a:t>Compelling </a:t>
            </a:r>
          </a:p>
          <a:p>
            <a:r>
              <a:rPr lang="en-US" sz="3200" b="1" dirty="0" smtClean="0">
                <a:latin typeface="Gadugi" panose="020B0502040204020203" pitchFamily="34" charset="0"/>
              </a:rPr>
              <a:t>    Reasons for Change</a:t>
            </a:r>
            <a:endParaRPr lang="en-US" sz="3200" b="1" dirty="0" smtClean="0">
              <a:latin typeface="Gadugi" panose="020B0502040204020203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99224" y="4297349"/>
            <a:ext cx="4782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Gadugi" panose="020B0502040204020203" pitchFamily="34" charset="0"/>
              </a:rPr>
              <a:t>4</a:t>
            </a:r>
            <a:r>
              <a:rPr lang="en-US" sz="3200" b="1" dirty="0" smtClean="0">
                <a:latin typeface="Gadugi" panose="020B0502040204020203" pitchFamily="34" charset="0"/>
              </a:rPr>
              <a:t>) Inside Out Approach</a:t>
            </a:r>
            <a:endParaRPr lang="en-US" sz="3200" b="1" dirty="0" smtClean="0">
              <a:latin typeface="Gadugi" panose="020B0502040204020203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99224" y="5178319"/>
            <a:ext cx="4155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Gadugi" panose="020B0502040204020203" pitchFamily="34" charset="0"/>
              </a:rPr>
              <a:t>5) </a:t>
            </a:r>
            <a:r>
              <a:rPr lang="en-US" sz="3200" b="1" dirty="0" smtClean="0">
                <a:latin typeface="Gadugi" panose="020B0502040204020203" pitchFamily="34" charset="0"/>
              </a:rPr>
              <a:t>Stay top of mind</a:t>
            </a:r>
            <a:endParaRPr lang="en-US" sz="3200" b="1" dirty="0" smtClean="0">
              <a:latin typeface="Gadugi" panose="020B0502040204020203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618274" y="6032500"/>
            <a:ext cx="4820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Gadugi" panose="020B0502040204020203" pitchFamily="34" charset="0"/>
              </a:rPr>
              <a:t>6) </a:t>
            </a:r>
            <a:r>
              <a:rPr lang="en-US" sz="3200" b="1" dirty="0" smtClean="0">
                <a:latin typeface="Gadugi" panose="020B0502040204020203" pitchFamily="34" charset="0"/>
              </a:rPr>
              <a:t>Be Persistent</a:t>
            </a:r>
            <a:endParaRPr lang="en-US" sz="3200" b="1" dirty="0" smtClean="0">
              <a:latin typeface="Gadug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504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47800"/>
            <a:ext cx="7866612" cy="1828800"/>
          </a:xfrm>
        </p:spPr>
        <p:txBody>
          <a:bodyPr/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Thank you.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3276600"/>
            <a:ext cx="3276600" cy="457200"/>
          </a:xfrm>
        </p:spPr>
        <p:txBody>
          <a:bodyPr/>
          <a:lstStyle/>
          <a:p>
            <a:r>
              <a:rPr lang="en-US" dirty="0" smtClean="0"/>
              <a:t>Contact Information:</a:t>
            </a:r>
            <a:endParaRPr lang="en-US" dirty="0"/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4648200" y="3276600"/>
            <a:ext cx="3276600" cy="457200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Contact Information:</a:t>
            </a:r>
            <a:endParaRPr lang="en-US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559904" y="3733800"/>
            <a:ext cx="3783496" cy="1828800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Steven Frechette</a:t>
            </a:r>
          </a:p>
          <a:p>
            <a:r>
              <a:rPr lang="en-US" sz="1600" dirty="0" smtClean="0"/>
              <a:t>Bristol Community College</a:t>
            </a:r>
          </a:p>
          <a:p>
            <a:r>
              <a:rPr lang="en-US" sz="1600" dirty="0" smtClean="0"/>
              <a:t>777 </a:t>
            </a:r>
            <a:r>
              <a:rPr lang="en-US" sz="1600" dirty="0" err="1" smtClean="0"/>
              <a:t>Elsbree</a:t>
            </a:r>
            <a:r>
              <a:rPr lang="en-US" sz="1600" dirty="0" smtClean="0"/>
              <a:t> Street</a:t>
            </a:r>
          </a:p>
          <a:p>
            <a:r>
              <a:rPr lang="en-US" sz="1600" dirty="0" smtClean="0"/>
              <a:t>Fall River, MA 02720</a:t>
            </a:r>
          </a:p>
          <a:p>
            <a:r>
              <a:rPr lang="en-US" sz="1600" dirty="0" smtClean="0"/>
              <a:t>E:  </a:t>
            </a:r>
            <a:r>
              <a:rPr lang="en-US" sz="1600" dirty="0" smtClean="0">
                <a:hlinkClick r:id="rId2"/>
              </a:rPr>
              <a:t>Steven.Frechette@bristolcc.edu</a:t>
            </a:r>
            <a:endParaRPr lang="en-US" sz="1600" dirty="0" smtClean="0"/>
          </a:p>
          <a:p>
            <a:r>
              <a:rPr lang="en-US" sz="1600" dirty="0" smtClean="0"/>
              <a:t>P:  774-357-3971</a:t>
            </a:r>
            <a:endParaRPr lang="en-US" sz="1600" dirty="0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48200" y="3733800"/>
            <a:ext cx="3783496" cy="1828800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Micah Nelson</a:t>
            </a:r>
          </a:p>
          <a:p>
            <a:r>
              <a:rPr lang="en-US" sz="1600" dirty="0" smtClean="0"/>
              <a:t>Harvard University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1600200" y="6248400"/>
            <a:ext cx="7315200" cy="457200"/>
          </a:xfrm>
          <a:prstGeom prst="rect">
            <a:avLst/>
          </a:prstGeom>
        </p:spPr>
        <p:txBody>
          <a:bodyPr anchor="t"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Arial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Reminder:  Please fill out your questionnaire.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63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0"/>
          </p:nvPr>
        </p:nvSpPr>
        <p:spPr>
          <a:xfrm>
            <a:off x="609600" y="2971800"/>
            <a:ext cx="8382000" cy="1371600"/>
          </a:xfrm>
        </p:spPr>
        <p:txBody>
          <a:bodyPr/>
          <a:lstStyle/>
          <a:p>
            <a:r>
              <a:rPr lang="en-US" dirty="0" smtClean="0"/>
              <a:t>Awareness leads to </a:t>
            </a:r>
            <a:r>
              <a:rPr lang="en-US" u="sng" dirty="0" smtClean="0"/>
              <a:t>new behaviors</a:t>
            </a:r>
            <a:r>
              <a:rPr lang="en-US" dirty="0" smtClean="0"/>
              <a:t> and that’s what we’re after.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34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C14_New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NC14_New_Template</Template>
  <TotalTime>2358</TotalTime>
  <Words>1721</Words>
  <Application>Microsoft Office PowerPoint</Application>
  <PresentationFormat>On-screen Show (4:3)</PresentationFormat>
  <Paragraphs>629</Paragraphs>
  <Slides>81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81</vt:i4>
      </vt:variant>
    </vt:vector>
  </HeadingPairs>
  <TitlesOfParts>
    <vt:vector size="93" baseType="lpstr">
      <vt:lpstr>Microsoft YaHei</vt:lpstr>
      <vt:lpstr>Aharoni</vt:lpstr>
      <vt:lpstr>Arial</vt:lpstr>
      <vt:lpstr>Book Antiqua</vt:lpstr>
      <vt:lpstr>Calibri</vt:lpstr>
      <vt:lpstr>Gadugi</vt:lpstr>
      <vt:lpstr>Interstate</vt:lpstr>
      <vt:lpstr>Matura MT Script Capitals</vt:lpstr>
      <vt:lpstr>Segoe UI Black</vt:lpstr>
      <vt:lpstr>Wingdings</vt:lpstr>
      <vt:lpstr>NC14_New_Template</vt:lpstr>
      <vt:lpstr>Office Theme</vt:lpstr>
      <vt:lpstr>PowerPoint Presentation</vt:lpstr>
      <vt:lpstr>PowerPoint Presentation</vt:lpstr>
      <vt:lpstr>PowerPoint Presentation</vt:lpstr>
      <vt:lpstr>Problem We Are Trying to Solve</vt:lpstr>
      <vt:lpstr>Problem We Are Trying to Solve</vt:lpstr>
      <vt:lpstr>Problem We Are Trying to Solve</vt:lpstr>
      <vt:lpstr>Key Stat</vt:lpstr>
      <vt:lpstr>Problem We Are Trying to Solve</vt:lpstr>
      <vt:lpstr>PowerPoint Presentation</vt:lpstr>
      <vt:lpstr>Awareness in Simple Terms</vt:lpstr>
      <vt:lpstr>PowerPoint Presentation</vt:lpstr>
      <vt:lpstr>How C-Suite Views Information Security</vt:lpstr>
      <vt:lpstr>How C-Suite Views Information Security</vt:lpstr>
      <vt:lpstr>How C-Suite Views Information Security</vt:lpstr>
      <vt:lpstr>PowerPoint Presentation</vt:lpstr>
      <vt:lpstr>Harvard University Approach</vt:lpstr>
      <vt:lpstr>Harvard University Approach</vt:lpstr>
      <vt:lpstr>Harvard University Approach</vt:lpstr>
      <vt:lpstr>Harvard University Approach</vt:lpstr>
      <vt:lpstr>Harvard University Approach</vt:lpstr>
      <vt:lpstr>Harvard University Approach</vt:lpstr>
      <vt:lpstr>Harvard University Approach</vt:lpstr>
      <vt:lpstr>Harvard University Approach</vt:lpstr>
      <vt:lpstr>Harvard University Approach</vt:lpstr>
      <vt:lpstr>Harvard University Approach</vt:lpstr>
      <vt:lpstr>Harvard University Approach</vt:lpstr>
      <vt:lpstr>Harvard University Approach</vt:lpstr>
      <vt:lpstr>PowerPoint Presentation</vt:lpstr>
      <vt:lpstr>Harvard University Approach</vt:lpstr>
      <vt:lpstr>Harvard University Approach</vt:lpstr>
      <vt:lpstr>Harvard University Approach</vt:lpstr>
      <vt:lpstr>Harvard University Approach</vt:lpstr>
      <vt:lpstr>PowerPoint Presentation</vt:lpstr>
      <vt:lpstr>Harvard University Approach</vt:lpstr>
      <vt:lpstr>PowerPoint Presentation</vt:lpstr>
      <vt:lpstr>PowerPoint Presentation</vt:lpstr>
      <vt:lpstr>PowerPoint Presentation</vt:lpstr>
      <vt:lpstr>Harvard University Approach</vt:lpstr>
      <vt:lpstr>Harvard University Approach</vt:lpstr>
      <vt:lpstr>Harvard University Approach</vt:lpstr>
      <vt:lpstr>Harvard University Approach</vt:lpstr>
      <vt:lpstr>Harvard University Approach</vt:lpstr>
      <vt:lpstr>Harvard University Approach</vt:lpstr>
      <vt:lpstr>PowerPoint Presentation</vt:lpstr>
      <vt:lpstr>PowerPoint Presentation</vt:lpstr>
      <vt:lpstr>Harvard University Approach</vt:lpstr>
      <vt:lpstr>PowerPoint Presentation</vt:lpstr>
      <vt:lpstr>Harvard University Approach</vt:lpstr>
      <vt:lpstr>Harvard University Approach</vt:lpstr>
      <vt:lpstr>Harvard University Approach</vt:lpstr>
      <vt:lpstr>Harvard University Approach</vt:lpstr>
      <vt:lpstr>Harvard University Approach</vt:lpstr>
      <vt:lpstr>Harvard University Approach</vt:lpstr>
      <vt:lpstr>Harvard University Approach</vt:lpstr>
      <vt:lpstr>PowerPoint Presentation</vt:lpstr>
      <vt:lpstr>Harvard University Approach</vt:lpstr>
      <vt:lpstr>Harvard University Approach</vt:lpstr>
      <vt:lpstr>Harvard University Approach</vt:lpstr>
      <vt:lpstr>Harvard University Approach</vt:lpstr>
      <vt:lpstr>Harvard University Approach</vt:lpstr>
      <vt:lpstr>PowerPoint Presentation</vt:lpstr>
      <vt:lpstr>PowerPoint Presentation</vt:lpstr>
      <vt:lpstr>Bristol Community College Approach</vt:lpstr>
      <vt:lpstr>Bristol Community College Approach</vt:lpstr>
      <vt:lpstr>Bristol Community Revised Approach</vt:lpstr>
      <vt:lpstr>Plan B Strategy – OODA Loop</vt:lpstr>
      <vt:lpstr>OODA Loop Process</vt:lpstr>
      <vt:lpstr>BCC Enterprise InfoSec Governance - Design</vt:lpstr>
      <vt:lpstr>PowerPoint Presentation</vt:lpstr>
      <vt:lpstr>Lesson Learned from OODA Loop</vt:lpstr>
      <vt:lpstr>PowerPoint Presentation</vt:lpstr>
      <vt:lpstr>What is the Internet?</vt:lpstr>
      <vt:lpstr>PowerPoint Presentation</vt:lpstr>
      <vt:lpstr>Presentation of Compelling Reasons</vt:lpstr>
      <vt:lpstr>Process and Results</vt:lpstr>
      <vt:lpstr>BCC Key Takeaways</vt:lpstr>
      <vt:lpstr>BCC Next Steps</vt:lpstr>
      <vt:lpstr>PowerPoint Presentation</vt:lpstr>
      <vt:lpstr>BCC Security Framework – Target Goal</vt:lpstr>
      <vt:lpstr>PowerPoint Presentation</vt:lpstr>
      <vt:lpstr> Thank you.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Berg</dc:creator>
  <cp:lastModifiedBy>Steve</cp:lastModifiedBy>
  <cp:revision>77</cp:revision>
  <dcterms:created xsi:type="dcterms:W3CDTF">2015-01-30T20:57:05Z</dcterms:created>
  <dcterms:modified xsi:type="dcterms:W3CDTF">2016-03-22T17:17:48Z</dcterms:modified>
</cp:coreProperties>
</file>