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Layouts/slideLayout1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9.xml" ContentType="application/vnd.openxmlformats-officedocument.presentationml.slide+xml"/>
  <Override PartName="/ppt/slideLayouts/slideLayout19.xml" ContentType="application/vnd.openxmlformats-officedocument.presentationml.slideLayout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5" r:id="rId9"/>
    <p:sldId id="272" r:id="rId10"/>
    <p:sldId id="268" r:id="rId11"/>
    <p:sldId id="263" r:id="rId12"/>
    <p:sldId id="269" r:id="rId13"/>
    <p:sldId id="264" r:id="rId14"/>
    <p:sldId id="273" r:id="rId15"/>
    <p:sldId id="274" r:id="rId16"/>
    <p:sldId id="267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 showGuide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137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slide" Target="slides/slide13.xml"/><Relationship Id="rId20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24" Type="http://schemas.openxmlformats.org/officeDocument/2006/relationships/tableStyles" Target="tableStyle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19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48367-7A5E-CA4F-B649-2504886CA264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076DB-FC64-9343-85F0-0A7E3A493D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10D63-8471-2B40-86E5-54D6C8A5A410}" type="datetimeFigureOut">
              <a:rPr lang="en-US" smtClean="0"/>
              <a:pPr/>
              <a:t>2/3/09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86D07-4348-F649-9A7B-D6F95A92D9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 defTabSz="914400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5AED9A8-8382-BA4E-9CA0-A6DACF75854F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868E8-4F0D-FF42-861A-7989B7504F6E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B4888-05B3-764B-BFE3-1AA11535B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5F57E-5037-654C-AE5F-AECB57969034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96921-C13D-6940-ACF8-490149007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C8FFA-D400-D944-90C7-BB14564EDCC8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AB2A3-B274-D341-B959-9DAB44713E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E0951-2559-C348-B8FC-62B54283E8AE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89388" y="3370263"/>
            <a:ext cx="220662" cy="369887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latin typeface="Rockwell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A19A1-A257-474A-8598-13A7FC925862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806C3-8967-7646-8348-0761D3197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025" y="4632325"/>
            <a:ext cx="220663" cy="36988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latin typeface="Rockwell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523C-65D1-294D-A9F8-29A312CBEE97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82DC6-243A-AC44-9AF8-D48FB5417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332B066-D6FD-4E47-B6BA-CC0CF4747048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08FEE-A709-C742-BB6E-2B10DB5924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744F90C-24B4-804F-9A7A-B1067449C50C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244FF-DB57-1844-8944-1E17E1A0A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9800" y="3370263"/>
            <a:ext cx="220663" cy="369887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2400" b="1">
                <a:solidFill>
                  <a:srgbClr val="B870B8"/>
                </a:solidFill>
                <a:latin typeface="Rockwell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2CD37-FA81-7B4B-8929-049F37E050C1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E30D4-D259-444B-BF0C-12BCB1B3B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157FA-C711-6347-A05C-3A64F2E456BD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29C7D-9903-6747-9767-7A897BB428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6D87F-D997-2B46-9C97-78A0FF0E8F16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2EF8C-5473-9A4B-AF34-0E79724C0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8593932" y="561181"/>
            <a:ext cx="260350" cy="554037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31ABE-1966-7441-93BC-F2EE86F71E09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FA734-F46C-A542-BF10-B7667A687C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F6A2A-16B3-1A4F-AA13-895BAEC532FC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E0CAA-1FAE-6740-81AB-AB2751D3F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5450" y="174625"/>
            <a:ext cx="412750" cy="831850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54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CDB54C13-14B2-BE4E-9DD4-58D8185C3DDB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3425" y="3111500"/>
            <a:ext cx="260350" cy="614363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F527695-A904-A941-9A63-D03F509D6486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21AB2-EDE4-074D-AA24-BF44EAE2C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BC1-2D2C-AA40-9008-F376EFFFFF3A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4DFAAB-9CB1-134A-BDC3-399E627B5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CCC23-90F2-524D-9D66-0F814DE89C40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13C94-3816-7C44-86B8-E91518433B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B9875-406C-0F4F-9942-0005D58CEEBA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FAA4F-1809-9345-93F2-E376F1F22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3838" y="228600"/>
            <a:ext cx="260350" cy="55403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B870B8"/>
                </a:solidFill>
                <a:latin typeface="Rockwell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B533-509E-324D-AAC8-3ABC5E5EE197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1BA3E-709A-9C4C-8839-39EAC97CB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slideLayout" Target="../slideLayouts/slideLayout14.xml"/><Relationship Id="rId2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4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slideLayout" Target="../slideLayouts/slideLayout16.xml"/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rgbClr val="595959"/>
                </a:solidFill>
                <a:latin typeface="Rockwell" charset="0"/>
              </a:defRPr>
            </a:lvl1pPr>
          </a:lstStyle>
          <a:p>
            <a:pPr>
              <a:defRPr/>
            </a:pPr>
            <a:fld id="{2998F848-2F87-AA43-A9D2-0496F4C1820A}" type="datetime1">
              <a:rPr lang="en-US" smtClean="0"/>
              <a:pPr>
                <a:defRPr/>
              </a:pPr>
              <a:t>2/3/09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595959"/>
                </a:solidFill>
                <a:latin typeface="Rockwel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Rockwell" charset="0"/>
              </a:defRPr>
            </a:lvl1pPr>
          </a:lstStyle>
          <a:p>
            <a:pPr>
              <a:defRPr/>
            </a:pPr>
            <a:fld id="{207F8D77-A886-AD45-8442-61CACC6F99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n-isac.net" TargetMode="Externa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381000" y="533400"/>
            <a:ext cx="4038600" cy="28194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bg1"/>
                </a:solidFill>
              </a:rPr>
              <a:t>Privacy, Security, and Identity Management for Research Environments</a:t>
            </a:r>
          </a:p>
        </p:txBody>
      </p:sp>
      <p:sp>
        <p:nvSpPr>
          <p:cNvPr id="22531" name="Subtitle 2"/>
          <p:cNvSpPr>
            <a:spLocks noGrp="1"/>
          </p:cNvSpPr>
          <p:nvPr>
            <p:ph type="subTitle" idx="1"/>
          </p:nvPr>
        </p:nvSpPr>
        <p:spPr>
          <a:xfrm>
            <a:off x="1600200" y="4813300"/>
            <a:ext cx="6096000" cy="749300"/>
          </a:xfrm>
        </p:spPr>
        <p:txBody>
          <a:bodyPr>
            <a:normAutofit fontScale="77500" lnSpcReduction="20000"/>
          </a:bodyPr>
          <a:lstStyle/>
          <a:p>
            <a:pPr algn="ctr" eaLnBrk="1" hangingPunct="1"/>
            <a:r>
              <a:rPr lang="en-US" dirty="0">
                <a:solidFill>
                  <a:srgbClr val="898989"/>
                </a:solidFill>
              </a:rPr>
              <a:t>Peter M. Siegel</a:t>
            </a:r>
          </a:p>
          <a:p>
            <a:pPr algn="ctr" eaLnBrk="1" hangingPunct="1"/>
            <a:r>
              <a:rPr lang="en-US" dirty="0">
                <a:solidFill>
                  <a:srgbClr val="898989"/>
                </a:solidFill>
              </a:rPr>
              <a:t>UC Davis</a:t>
            </a:r>
          </a:p>
          <a:p>
            <a:pPr algn="ctr" eaLnBrk="1" hangingPunct="1"/>
            <a:r>
              <a:rPr lang="en-US" dirty="0">
                <a:solidFill>
                  <a:srgbClr val="898989"/>
                </a:solidFill>
              </a:rPr>
              <a:t>Co-chair, Educause-I2 Security Task Force</a:t>
            </a:r>
          </a:p>
          <a:p>
            <a:pPr algn="ctr" eaLnBrk="1" hangingPunct="1"/>
            <a:r>
              <a:rPr lang="en-US" dirty="0">
                <a:solidFill>
                  <a:srgbClr val="898989"/>
                </a:solidFill>
              </a:rPr>
              <a:t>Chair, Internet2 Research Advisory Council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– Campus View</a:t>
            </a:r>
            <a:br>
              <a:rPr lang="en-US"/>
            </a:br>
            <a:r>
              <a:rPr lang="en-US"/>
              <a:t>Different Paths to Excellence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dirty="0"/>
              <a:t>Placing </a:t>
            </a:r>
            <a:r>
              <a:rPr lang="en-US" b="1" dirty="0"/>
              <a:t>compliance </a:t>
            </a:r>
            <a:r>
              <a:rPr lang="en-US" dirty="0"/>
              <a:t>responsibility at </a:t>
            </a:r>
            <a:r>
              <a:rPr lang="en-US" b="1" dirty="0"/>
              <a:t>senior </a:t>
            </a:r>
            <a:r>
              <a:rPr lang="en-US" dirty="0"/>
              <a:t>level vs. with each </a:t>
            </a:r>
            <a:r>
              <a:rPr lang="en-US" b="1" dirty="0"/>
              <a:t>unit</a:t>
            </a:r>
          </a:p>
          <a:p>
            <a:pPr lvl="1" eaLnBrk="1" hangingPunct="1"/>
            <a:r>
              <a:rPr lang="en-US" b="1" dirty="0"/>
              <a:t>Exception </a:t>
            </a:r>
            <a:r>
              <a:rPr lang="en-US" dirty="0"/>
              <a:t>approval within </a:t>
            </a:r>
            <a:r>
              <a:rPr lang="en-US" b="1" dirty="0"/>
              <a:t>units </a:t>
            </a:r>
            <a:r>
              <a:rPr lang="en-US" dirty="0"/>
              <a:t>vs. via </a:t>
            </a:r>
            <a:r>
              <a:rPr lang="en-US" b="1" dirty="0"/>
              <a:t>CIO</a:t>
            </a:r>
          </a:p>
          <a:p>
            <a:pPr lvl="1" eaLnBrk="1" hangingPunct="1"/>
            <a:r>
              <a:rPr lang="en-US" b="1" dirty="0"/>
              <a:t>Central funding </a:t>
            </a:r>
            <a:r>
              <a:rPr lang="en-US" dirty="0"/>
              <a:t>or subsidy vs</a:t>
            </a:r>
            <a:r>
              <a:rPr lang="en-US" dirty="0" smtClean="0"/>
              <a:t>. mandated </a:t>
            </a:r>
            <a:r>
              <a:rPr lang="en-US" b="1" dirty="0"/>
              <a:t>unit</a:t>
            </a:r>
            <a:r>
              <a:rPr lang="en-US" dirty="0"/>
              <a:t>-level solutions</a:t>
            </a:r>
          </a:p>
          <a:p>
            <a:pPr lvl="1" eaLnBrk="1" hangingPunct="1"/>
            <a:r>
              <a:rPr lang="en-US" dirty="0"/>
              <a:t>Ensuring compliance through </a:t>
            </a:r>
            <a:r>
              <a:rPr lang="en-US" b="1" dirty="0"/>
              <a:t>formal </a:t>
            </a:r>
            <a:r>
              <a:rPr lang="en-US" dirty="0"/>
              <a:t>annual </a:t>
            </a:r>
            <a:r>
              <a:rPr lang="en-US" b="1" dirty="0"/>
              <a:t>plans </a:t>
            </a:r>
            <a:r>
              <a:rPr lang="en-US" dirty="0"/>
              <a:t>vs. </a:t>
            </a:r>
            <a:r>
              <a:rPr lang="en-US" b="1" dirty="0"/>
              <a:t>sanctions </a:t>
            </a:r>
            <a:r>
              <a:rPr lang="en-US" dirty="0"/>
              <a:t>(disconnection, audit “findings”)</a:t>
            </a:r>
          </a:p>
          <a:p>
            <a:pPr lvl="1" eaLnBrk="1" hangingPunct="1"/>
            <a:r>
              <a:rPr lang="en-US" b="1" dirty="0"/>
              <a:t>Central </a:t>
            </a:r>
            <a:r>
              <a:rPr lang="en-US" dirty="0"/>
              <a:t>security staff to </a:t>
            </a:r>
            <a:r>
              <a:rPr lang="en-US" b="1" dirty="0"/>
              <a:t>oversee </a:t>
            </a:r>
            <a:r>
              <a:rPr lang="en-US" dirty="0"/>
              <a:t>unit compliance vs. to </a:t>
            </a:r>
            <a:r>
              <a:rPr lang="en-US" b="1" dirty="0"/>
              <a:t>provide </a:t>
            </a:r>
            <a:r>
              <a:rPr lang="en-US" dirty="0"/>
              <a:t>security services to units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1524000" y="6126163"/>
            <a:ext cx="5029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Rockwell" charset="0"/>
              </a:rPr>
              <a:t>Based on presentation by Bob Ono, UC Davis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</a:t>
            </a:r>
            <a:br>
              <a:rPr lang="en-US"/>
            </a:br>
            <a:r>
              <a:rPr lang="en-US"/>
              <a:t>Growing Threat – Mobile Devices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Key Issues</a:t>
            </a:r>
          </a:p>
          <a:p>
            <a:pPr lvl="1" eaLnBrk="1" hangingPunct="1"/>
            <a:r>
              <a:rPr lang="en-US" dirty="0"/>
              <a:t>Often have access to all your email including attachments</a:t>
            </a:r>
          </a:p>
          <a:p>
            <a:pPr lvl="1" eaLnBrk="1" hangingPunct="1"/>
            <a:r>
              <a:rPr lang="en-US" dirty="0"/>
              <a:t>If stolen, may provide access to</a:t>
            </a:r>
            <a:r>
              <a:rPr lang="en-US" dirty="0" smtClean="0"/>
              <a:t> all your files</a:t>
            </a:r>
          </a:p>
          <a:p>
            <a:pPr lvl="1" eaLnBrk="1" hangingPunct="1"/>
            <a:r>
              <a:rPr lang="en-US" dirty="0"/>
              <a:t>Local data often poorly encrypted, if at all</a:t>
            </a:r>
          </a:p>
          <a:p>
            <a:pPr lvl="1" eaLnBrk="1" hangingPunct="1"/>
            <a:r>
              <a:rPr lang="en-US" dirty="0"/>
              <a:t>Disincentive for encryption, lacking decryption programs or features (e.g. Word, PDF, etc)</a:t>
            </a:r>
          </a:p>
          <a:p>
            <a:pPr lvl="1" eaLnBrk="1" hangingPunct="1"/>
            <a:r>
              <a:rPr lang="en-US" dirty="0"/>
              <a:t>Passwords may be weak (</a:t>
            </a:r>
            <a:r>
              <a:rPr lang="en-US" dirty="0" err="1"/>
              <a:t>iPhone</a:t>
            </a:r>
            <a:r>
              <a:rPr lang="en-US" dirty="0"/>
              <a:t>!) </a:t>
            </a:r>
          </a:p>
          <a:p>
            <a:pPr lvl="1" eaLnBrk="1" hangingPunct="1"/>
            <a:r>
              <a:rPr lang="en-US" dirty="0"/>
              <a:t>Most executives don’t use </a:t>
            </a:r>
            <a:br>
              <a:rPr lang="en-US" dirty="0"/>
            </a:br>
            <a:r>
              <a:rPr lang="en-US" dirty="0"/>
              <a:t>password feature consistently, if</a:t>
            </a:r>
            <a:br>
              <a:rPr lang="en-US" dirty="0"/>
            </a:br>
            <a:r>
              <a:rPr lang="en-US" dirty="0"/>
              <a:t>at all</a:t>
            </a:r>
          </a:p>
          <a:p>
            <a:pPr lvl="1" eaLnBrk="1" hangingPunct="1"/>
            <a:r>
              <a:rPr lang="en-US" dirty="0"/>
              <a:t>Spam and viruses can clog </a:t>
            </a:r>
            <a:r>
              <a:rPr lang="en-US" dirty="0" err="1"/>
              <a:t>PDAs</a:t>
            </a:r>
            <a:endParaRPr lang="en-US" dirty="0"/>
          </a:p>
          <a:p>
            <a:pPr lvl="1" eaLnBrk="1" hangingPunct="1"/>
            <a:endParaRPr lang="en-US" dirty="0"/>
          </a:p>
        </p:txBody>
      </p:sp>
      <p:pic>
        <p:nvPicPr>
          <p:cNvPr id="31748" name="Picture 3" descr="iphone_blackberry_ima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3886200"/>
            <a:ext cx="22098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</a:t>
            </a:r>
            <a:br>
              <a:rPr lang="en-US"/>
            </a:br>
            <a:r>
              <a:rPr lang="en-US"/>
              <a:t>Growing Threat – Mobile Devices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Actions to consider</a:t>
            </a:r>
          </a:p>
          <a:p>
            <a:pPr lvl="1" eaLnBrk="1" hangingPunct="1"/>
            <a:r>
              <a:rPr lang="en-US" dirty="0"/>
              <a:t>Really, really encrypt confidential or sensitive files</a:t>
            </a:r>
          </a:p>
          <a:p>
            <a:pPr lvl="1" eaLnBrk="1" hangingPunct="1"/>
            <a:r>
              <a:rPr lang="en-US" dirty="0"/>
              <a:t>Your security policies may cover </a:t>
            </a:r>
            <a:r>
              <a:rPr lang="en-US" dirty="0" err="1" smtClean="0"/>
              <a:t>PDAs</a:t>
            </a:r>
            <a:r>
              <a:rPr lang="en-US" dirty="0" smtClean="0"/>
              <a:t>, </a:t>
            </a:r>
            <a:r>
              <a:rPr lang="en-US" dirty="0"/>
              <a:t>but users may not be </a:t>
            </a:r>
            <a:r>
              <a:rPr lang="en-US" dirty="0" smtClean="0"/>
              <a:t>aware</a:t>
            </a:r>
          </a:p>
          <a:p>
            <a:pPr lvl="2" eaLnBrk="1" hangingPunct="1"/>
            <a:r>
              <a:rPr lang="en-US" dirty="0" smtClean="0"/>
              <a:t>Issues: </a:t>
            </a:r>
            <a:r>
              <a:rPr lang="en-US" dirty="0" err="1" smtClean="0"/>
              <a:t>telco</a:t>
            </a:r>
            <a:r>
              <a:rPr lang="en-US" dirty="0" smtClean="0"/>
              <a:t> networks vs. campus wireless </a:t>
            </a:r>
          </a:p>
          <a:p>
            <a:pPr lvl="1" eaLnBrk="1" hangingPunct="1"/>
            <a:r>
              <a:rPr lang="en-US" dirty="0"/>
              <a:t>Create or reinforce security policies to cover mobile devices</a:t>
            </a:r>
          </a:p>
          <a:p>
            <a:pPr lvl="1" eaLnBrk="1" hangingPunct="1"/>
            <a:r>
              <a:rPr lang="en-US" dirty="0"/>
              <a:t>Password protect all devices</a:t>
            </a:r>
          </a:p>
          <a:p>
            <a:pPr lvl="1" eaLnBrk="1" hangingPunct="1"/>
            <a:r>
              <a:rPr lang="en-US" dirty="0"/>
              <a:t>Backup </a:t>
            </a:r>
            <a:r>
              <a:rPr lang="en-US" dirty="0" err="1"/>
              <a:t>PDAs</a:t>
            </a:r>
            <a:r>
              <a:rPr lang="en-US" dirty="0"/>
              <a:t> to PCs for recovery from viruses etc.</a:t>
            </a:r>
          </a:p>
          <a:p>
            <a:pPr lvl="1" eaLnBrk="1" hangingPunct="1"/>
            <a:r>
              <a:rPr lang="en-US" dirty="0"/>
              <a:t>Train your users, especially executives. They may not think they need it, but they do.</a:t>
            </a:r>
          </a:p>
          <a:p>
            <a:pPr lvl="1" eaLnBrk="1" hangingPunct="1"/>
            <a:r>
              <a:rPr lang="en-US" dirty="0"/>
              <a:t>Treat </a:t>
            </a:r>
            <a:r>
              <a:rPr lang="en-US" dirty="0" err="1"/>
              <a:t>PDAs</a:t>
            </a:r>
            <a:r>
              <a:rPr lang="en-US" dirty="0"/>
              <a:t> like laptops, only more likely to be lost or stolen</a:t>
            </a:r>
          </a:p>
          <a:p>
            <a:pPr lvl="1" eaLnBrk="1" hangingPunct="1"/>
            <a:r>
              <a:rPr lang="en-US" dirty="0"/>
              <a:t>Lobby mobile device companies to provide effective security tools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Cybersecurity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Growing Opportunity</a:t>
            </a:r>
            <a:r>
              <a:rPr lang="en-US" dirty="0" smtClean="0"/>
              <a:t> – </a:t>
            </a:r>
            <a:r>
              <a:rPr lang="en-US" dirty="0" err="1" smtClean="0"/>
              <a:t>IdM</a:t>
            </a:r>
            <a:r>
              <a:rPr lang="en-US" dirty="0" smtClean="0"/>
              <a:t>(*)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98475" y="1828800"/>
            <a:ext cx="7556500" cy="4144963"/>
          </a:xfrm>
        </p:spPr>
        <p:txBody>
          <a:bodyPr/>
          <a:lstStyle/>
          <a:p>
            <a:pPr eaLnBrk="1" hangingPunct="1"/>
            <a:r>
              <a:rPr lang="en-US" dirty="0"/>
              <a:t>Brilliant idea </a:t>
            </a:r>
            <a:r>
              <a:rPr lang="en-US" dirty="0" smtClean="0"/>
              <a:t>– documents and enforces </a:t>
            </a:r>
            <a:r>
              <a:rPr lang="en-US" dirty="0"/>
              <a:t>key compliance issues</a:t>
            </a:r>
            <a:r>
              <a:rPr lang="en-US" dirty="0" smtClean="0"/>
              <a:t> in </a:t>
            </a:r>
            <a:r>
              <a:rPr lang="en-US" dirty="0" smtClean="0"/>
              <a:t>software as part of risk management</a:t>
            </a:r>
          </a:p>
          <a:p>
            <a:pPr lvl="1" eaLnBrk="1" hangingPunct="1"/>
            <a:r>
              <a:rPr lang="en-US" dirty="0" smtClean="0"/>
              <a:t>Ties security to business </a:t>
            </a:r>
            <a:r>
              <a:rPr lang="en-US" dirty="0" smtClean="0"/>
              <a:t>needs </a:t>
            </a:r>
            <a:r>
              <a:rPr lang="en-US" dirty="0" smtClean="0"/>
              <a:t>including audit</a:t>
            </a:r>
          </a:p>
          <a:p>
            <a:pPr eaLnBrk="1" hangingPunct="1"/>
            <a:r>
              <a:rPr lang="en-US" dirty="0"/>
              <a:t>Identity Management Services are major tools in effective </a:t>
            </a:r>
            <a:r>
              <a:rPr lang="en-US" dirty="0" err="1"/>
              <a:t>cybersafety</a:t>
            </a:r>
            <a:r>
              <a:rPr lang="en-US" dirty="0"/>
              <a:t> and security</a:t>
            </a:r>
          </a:p>
          <a:p>
            <a:pPr lvl="1" eaLnBrk="1" hangingPunct="1"/>
            <a:r>
              <a:rPr lang="en-US" dirty="0"/>
              <a:t>Define roles, groups, and rules for access to information</a:t>
            </a:r>
          </a:p>
          <a:p>
            <a:pPr lvl="1" eaLnBrk="1" hangingPunct="1"/>
            <a:r>
              <a:rPr lang="en-US" dirty="0"/>
              <a:t>Can provide </a:t>
            </a:r>
            <a:r>
              <a:rPr lang="en-US" b="1" i="1" dirty="0"/>
              <a:t>real-time</a:t>
            </a:r>
            <a:r>
              <a:rPr lang="en-US" dirty="0"/>
              <a:t> mapping of individuals to roles, through well-established campus tools for HR, student enrollment, etc. </a:t>
            </a:r>
          </a:p>
          <a:p>
            <a:pPr lvl="2" eaLnBrk="1" hangingPunct="1"/>
            <a:r>
              <a:rPr lang="en-US" dirty="0"/>
              <a:t>Often those campus tools must be modernized </a:t>
            </a:r>
            <a:r>
              <a:rPr lang="en-US" dirty="0" smtClean="0"/>
              <a:t>first</a:t>
            </a:r>
          </a:p>
          <a:p>
            <a:pPr lvl="1" eaLnBrk="1" hangingPunct="1"/>
            <a:r>
              <a:rPr lang="en-US" dirty="0"/>
              <a:t>Can include not only “who”, but “when” and “where</a:t>
            </a:r>
            <a:r>
              <a:rPr lang="en-US" dirty="0" smtClean="0"/>
              <a:t>”</a:t>
            </a:r>
          </a:p>
          <a:p>
            <a:pPr eaLnBrk="1" hangingPunct="1"/>
            <a:r>
              <a:rPr lang="en-US" dirty="0" smtClean="0"/>
              <a:t>Worth </a:t>
            </a:r>
            <a:r>
              <a:rPr lang="en-US" dirty="0"/>
              <a:t>their sizeable investment!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6158429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IdM</a:t>
            </a:r>
            <a:r>
              <a:rPr lang="en-US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: Identity Management</a:t>
            </a:r>
            <a:r>
              <a:rPr lang="en-US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, aka IAM, </a:t>
            </a:r>
            <a:r>
              <a:rPr lang="en-US" dirty="0" smtClean="0">
                <a:solidFill>
                  <a:schemeClr val="accent2">
                    <a:lumMod val="75000"/>
                    <a:lumOff val="25000"/>
                  </a:schemeClr>
                </a:solidFill>
              </a:rPr>
              <a:t>Identity &amp; Access Mgmt</a:t>
            </a:r>
            <a:endParaRPr lang="en-US" dirty="0">
              <a:solidFill>
                <a:schemeClr val="accent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</a:t>
            </a:r>
            <a:br>
              <a:rPr lang="en-US"/>
            </a:br>
            <a:r>
              <a:rPr lang="en-US"/>
              <a:t>Growing Opportunity - IdM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959725" cy="4144963"/>
          </a:xfrm>
        </p:spPr>
        <p:txBody>
          <a:bodyPr/>
          <a:lstStyle/>
          <a:p>
            <a:pPr eaLnBrk="1" hangingPunct="1"/>
            <a:r>
              <a:rPr lang="en-US" sz="1800" b="1" dirty="0"/>
              <a:t>But </a:t>
            </a:r>
            <a:r>
              <a:rPr lang="en-US" sz="1800" b="1" dirty="0" err="1"/>
              <a:t>IdM</a:t>
            </a:r>
            <a:r>
              <a:rPr lang="en-US" sz="1800" b="1" dirty="0"/>
              <a:t> is not a panacea</a:t>
            </a:r>
          </a:p>
          <a:p>
            <a:pPr lvl="1" eaLnBrk="1" hangingPunct="1"/>
            <a:r>
              <a:rPr lang="en-US" sz="1600" b="1" dirty="0"/>
              <a:t>Cost is significant,</a:t>
            </a:r>
            <a:r>
              <a:rPr lang="en-US" sz="1600" b="1" dirty="0" smtClean="0"/>
              <a:t> but the </a:t>
            </a:r>
            <a:r>
              <a:rPr lang="en-US" sz="1600" b="1" dirty="0" err="1" smtClean="0"/>
              <a:t>IdM</a:t>
            </a:r>
            <a:r>
              <a:rPr lang="en-US" sz="1600" b="1" dirty="0" smtClean="0"/>
              <a:t> software is the easy part</a:t>
            </a:r>
          </a:p>
          <a:p>
            <a:pPr lvl="2" eaLnBrk="1" hangingPunct="1"/>
            <a:r>
              <a:rPr lang="en-US" sz="1600" dirty="0" smtClean="0"/>
              <a:t>Vendor component can be small</a:t>
            </a:r>
          </a:p>
          <a:p>
            <a:pPr lvl="1" eaLnBrk="1" hangingPunct="1"/>
            <a:r>
              <a:rPr lang="en-US" sz="1600" b="1" dirty="0"/>
              <a:t>Cultural change is an issue, not just process re-engineering</a:t>
            </a:r>
            <a:endParaRPr lang="en-US" sz="1600" b="1" dirty="0" smtClean="0"/>
          </a:p>
          <a:p>
            <a:pPr lvl="1" eaLnBrk="1" hangingPunct="1"/>
            <a:r>
              <a:rPr lang="en-US" sz="1600" b="1" dirty="0" smtClean="0"/>
              <a:t>Each </a:t>
            </a:r>
            <a:r>
              <a:rPr lang="en-US" sz="1600" b="1" dirty="0"/>
              <a:t>campus seems to be reinventing the </a:t>
            </a:r>
            <a:r>
              <a:rPr lang="en-US" sz="1600" b="1" dirty="0" smtClean="0"/>
              <a:t>wheel</a:t>
            </a:r>
          </a:p>
          <a:p>
            <a:pPr lvl="2" eaLnBrk="1" hangingPunct="1"/>
            <a:r>
              <a:rPr lang="en-US" sz="1600" dirty="0" smtClean="0"/>
              <a:t>Burton / Gartner etc. being asked same basic questions…</a:t>
            </a:r>
          </a:p>
          <a:p>
            <a:pPr lvl="2" eaLnBrk="1" hangingPunct="1"/>
            <a:r>
              <a:rPr lang="en-US" sz="1600" dirty="0" err="1"/>
              <a:t>Kuali</a:t>
            </a:r>
            <a:r>
              <a:rPr lang="en-US" sz="1600" dirty="0"/>
              <a:t> Identity Management provides a framework, but vendor or other community </a:t>
            </a:r>
            <a:r>
              <a:rPr lang="en-US" sz="1600" dirty="0" err="1"/>
              <a:t>s/w</a:t>
            </a:r>
            <a:r>
              <a:rPr lang="en-US" sz="1600" dirty="0"/>
              <a:t> needs to be assessed and </a:t>
            </a:r>
            <a:r>
              <a:rPr lang="en-US" sz="1600" dirty="0" smtClean="0"/>
              <a:t>integrated</a:t>
            </a:r>
          </a:p>
          <a:p>
            <a:pPr lvl="2" eaLnBrk="1" hangingPunct="1"/>
            <a:r>
              <a:rPr lang="en-US" sz="1600" dirty="0" smtClean="0"/>
              <a:t>Internet SIGNET demonstrates the complexity</a:t>
            </a:r>
          </a:p>
          <a:p>
            <a:pPr lvl="3" eaLnBrk="1" hangingPunct="1"/>
            <a:r>
              <a:rPr lang="en-US" sz="1600" dirty="0" smtClean="0"/>
              <a:t>//middleware.internet2.edu/signet/</a:t>
            </a:r>
          </a:p>
          <a:p>
            <a:pPr lvl="1" eaLnBrk="1" hangingPunct="1"/>
            <a:r>
              <a:rPr lang="en-US" sz="1600" b="1" dirty="0"/>
              <a:t>Campus execs may </a:t>
            </a:r>
            <a:r>
              <a:rPr lang="en-US" sz="1600" b="1" dirty="0" smtClean="0"/>
              <a:t>not all </a:t>
            </a:r>
            <a:r>
              <a:rPr lang="en-US" sz="1600" b="1" dirty="0"/>
              <a:t>see the value proposition, but risk-mgmt and audit </a:t>
            </a:r>
            <a:r>
              <a:rPr lang="en-US" sz="1600" b="1" dirty="0" smtClean="0"/>
              <a:t>seem </a:t>
            </a:r>
            <a:r>
              <a:rPr lang="en-US" sz="1600" b="1" dirty="0"/>
              <a:t>to get </a:t>
            </a:r>
            <a:r>
              <a:rPr lang="en-US" sz="1600" b="1" dirty="0" smtClean="0"/>
              <a:t>it</a:t>
            </a:r>
            <a:endParaRPr lang="en-US" sz="1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</a:t>
            </a:r>
            <a:br>
              <a:rPr lang="en-US"/>
            </a:br>
            <a:r>
              <a:rPr lang="en-US"/>
              <a:t>Growing Opportunity - IdM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959725" cy="4144963"/>
          </a:xfrm>
        </p:spPr>
        <p:txBody>
          <a:bodyPr/>
          <a:lstStyle/>
          <a:p>
            <a:pPr eaLnBrk="1" hangingPunct="1"/>
            <a:r>
              <a:rPr lang="en-US" sz="1800" b="1" dirty="0" smtClean="0"/>
              <a:t>Solution</a:t>
            </a:r>
            <a:endParaRPr lang="en-US" sz="1800" b="1" dirty="0"/>
          </a:p>
          <a:p>
            <a:pPr lvl="1" eaLnBrk="1" hangingPunct="1"/>
            <a:r>
              <a:rPr lang="en-US" sz="1600" b="1" dirty="0"/>
              <a:t>More of a common community requirements, best-practices, and software development approach</a:t>
            </a:r>
            <a:r>
              <a:rPr lang="en-US" sz="1600" b="1" dirty="0" smtClean="0"/>
              <a:t>?</a:t>
            </a:r>
          </a:p>
          <a:p>
            <a:pPr lvl="2" eaLnBrk="1" hangingPunct="1"/>
            <a:r>
              <a:rPr lang="en-US" sz="1600" dirty="0" smtClean="0"/>
              <a:t>Avoid reinventing the wheel one consulting contract at a time</a:t>
            </a:r>
          </a:p>
          <a:p>
            <a:pPr lvl="2" eaLnBrk="1" hangingPunct="1"/>
            <a:r>
              <a:rPr lang="en-US" sz="1600" dirty="0" smtClean="0"/>
              <a:t>Work towards more community-built tools, where feasible</a:t>
            </a:r>
          </a:p>
          <a:p>
            <a:pPr lvl="2" eaLnBrk="1" hangingPunct="1"/>
            <a:r>
              <a:rPr lang="en-US" sz="1600" dirty="0" smtClean="0"/>
              <a:t>Vendor advocacy needs to be community driven, not </a:t>
            </a:r>
            <a:r>
              <a:rPr lang="en-US" sz="1600" i="1" dirty="0" smtClean="0"/>
              <a:t>ad hoc</a:t>
            </a:r>
            <a:endParaRPr lang="en-US" sz="1600" dirty="0" smtClean="0"/>
          </a:p>
          <a:p>
            <a:pPr lvl="1" eaLnBrk="1" hangingPunct="1"/>
            <a:r>
              <a:rPr lang="en-US" sz="1600" b="1" dirty="0" smtClean="0"/>
              <a:t>Continued / Growing leadership from Educause and Internet2 </a:t>
            </a:r>
          </a:p>
          <a:p>
            <a:pPr lvl="2" eaLnBrk="1" hangingPunct="1"/>
            <a:r>
              <a:rPr lang="en-US" sz="1600" dirty="0" smtClean="0"/>
              <a:t>Increased recognition of role of </a:t>
            </a:r>
            <a:r>
              <a:rPr lang="en-US" sz="1600" dirty="0" err="1" smtClean="0"/>
              <a:t>IdM</a:t>
            </a:r>
            <a:r>
              <a:rPr lang="en-US" sz="1600" dirty="0" smtClean="0"/>
              <a:t> as a business solution for risk management</a:t>
            </a:r>
          </a:p>
          <a:p>
            <a:pPr lvl="2" eaLnBrk="1" hangingPunct="1"/>
            <a:r>
              <a:rPr lang="en-US" sz="1600" dirty="0" smtClean="0"/>
              <a:t>Recognition of strong ties to campus risk / security strategies</a:t>
            </a:r>
          </a:p>
          <a:p>
            <a:pPr lvl="2" eaLnBrk="1" hangingPunct="1"/>
            <a:r>
              <a:rPr lang="en-US" sz="1600" dirty="0" smtClean="0"/>
              <a:t>Create visibility within campus administrative leadership on the priority</a:t>
            </a:r>
          </a:p>
          <a:p>
            <a:pPr lvl="1" eaLnBrk="1" hangingPunct="1"/>
            <a:r>
              <a:rPr lang="en-US" sz="1600" b="1" dirty="0" smtClean="0"/>
              <a:t>Encourage solutions that work in a federated world</a:t>
            </a:r>
          </a:p>
          <a:p>
            <a:pPr lvl="2" eaLnBrk="1" hangingPunct="1"/>
            <a:r>
              <a:rPr lang="en-US" sz="1600" dirty="0" smtClean="0"/>
              <a:t>Join </a:t>
            </a:r>
            <a:r>
              <a:rPr lang="en-US" sz="1600" dirty="0" err="1" smtClean="0"/>
              <a:t>InCommon</a:t>
            </a:r>
            <a:r>
              <a:rPr lang="en-US" sz="1600" dirty="0" smtClean="0"/>
              <a:t>:    </a:t>
            </a:r>
            <a:r>
              <a:rPr lang="en-US" sz="1600" dirty="0" err="1" smtClean="0"/>
              <a:t>www.incommonfederation.org</a:t>
            </a:r>
            <a:endParaRPr lang="en-US" sz="1600" dirty="0" smtClean="0"/>
          </a:p>
          <a:p>
            <a:pPr lvl="2" eaLnBrk="1" hangingPunct="1"/>
            <a:r>
              <a:rPr lang="en-US" sz="1600" dirty="0" smtClean="0"/>
              <a:t>National organizations need to “walk the walk” along with us</a:t>
            </a:r>
          </a:p>
          <a:p>
            <a:pPr lvl="1" eaLnBrk="1" hangingPunct="1"/>
            <a:endParaRPr lang="en-US" sz="1600" dirty="0" smtClean="0"/>
          </a:p>
          <a:p>
            <a:pPr lvl="2" eaLnBrk="1" hangingPunct="1"/>
            <a:endParaRPr lang="en-US" sz="1600" dirty="0" smtClean="0"/>
          </a:p>
          <a:p>
            <a:pPr lvl="1" eaLnBrk="1" hangingPunct="1">
              <a:buFont typeface="Wingdings" charset="2"/>
              <a:buNone/>
            </a:pPr>
            <a:endParaRPr lang="en-US" sz="1600" dirty="0"/>
          </a:p>
          <a:p>
            <a:pPr lvl="1" eaLnBrk="1" hangingPunct="1"/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5410199"/>
            <a:ext cx="2207553" cy="71596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Closing Observations</a:t>
            </a:r>
            <a:br>
              <a:rPr lang="en-US" smtClean="0"/>
            </a:br>
            <a:r>
              <a:rPr lang="en-US" smtClean="0"/>
              <a:t>Let’s invest now! Together!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387167" cy="4144963"/>
          </a:xfrm>
        </p:spPr>
        <p:txBody>
          <a:bodyPr/>
          <a:lstStyle/>
          <a:p>
            <a:pPr eaLnBrk="1" hangingPunct="1"/>
            <a:r>
              <a:rPr lang="en-US" dirty="0"/>
              <a:t>The Information </a:t>
            </a:r>
            <a:r>
              <a:rPr lang="en-US" dirty="0" smtClean="0"/>
              <a:t>Security Community is </a:t>
            </a:r>
            <a:r>
              <a:rPr lang="en-US" dirty="0"/>
              <a:t>moving forward.</a:t>
            </a:r>
          </a:p>
          <a:p>
            <a:pPr eaLnBrk="1" hangingPunct="1"/>
            <a:r>
              <a:rPr lang="en-US" dirty="0"/>
              <a:t>Models from other campuses abound. Use them!</a:t>
            </a:r>
          </a:p>
          <a:p>
            <a:pPr eaLnBrk="1" hangingPunct="1"/>
            <a:r>
              <a:rPr lang="en-US" dirty="0"/>
              <a:t>Threats keep changing.  Your work is never done.</a:t>
            </a:r>
            <a:endParaRPr lang="en-US" dirty="0" smtClean="0"/>
          </a:p>
          <a:p>
            <a:pPr eaLnBrk="1" hangingPunct="1"/>
            <a:r>
              <a:rPr lang="en-US" dirty="0" smtClean="0"/>
              <a:t>Identity Management and Access Services are</a:t>
            </a:r>
            <a:br>
              <a:rPr lang="en-US" dirty="0" smtClean="0"/>
            </a:br>
            <a:r>
              <a:rPr lang="en-US" dirty="0" smtClean="0"/>
              <a:t>critical to</a:t>
            </a:r>
            <a:r>
              <a:rPr lang="en-US" dirty="0" smtClean="0"/>
              <a:t> managing </a:t>
            </a:r>
            <a:r>
              <a:rPr lang="en-US" smtClean="0"/>
              <a:t>institutional risk</a:t>
            </a:r>
          </a:p>
          <a:p>
            <a:pPr eaLnBrk="1" hangingPunct="1"/>
            <a:r>
              <a:rPr lang="en-US" dirty="0" smtClean="0"/>
              <a:t>Federated </a:t>
            </a:r>
            <a:r>
              <a:rPr lang="en-US" dirty="0" err="1" smtClean="0"/>
              <a:t>IdM</a:t>
            </a:r>
            <a:r>
              <a:rPr lang="en-US" dirty="0" smtClean="0"/>
              <a:t>-aware services now!</a:t>
            </a:r>
          </a:p>
          <a:p>
            <a:pPr eaLnBrk="1" hangingPunct="1"/>
            <a:r>
              <a:rPr lang="en-US" dirty="0"/>
              <a:t>Community source and advocacy with vendors essential</a:t>
            </a:r>
          </a:p>
          <a:p>
            <a:pPr eaLnBrk="1" hangingPunct="1"/>
            <a:r>
              <a:rPr lang="en-US" dirty="0"/>
              <a:t>Leadership from within academia is</a:t>
            </a:r>
            <a:r>
              <a:rPr lang="en-US" dirty="0" smtClean="0"/>
              <a:t> needed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2363028"/>
            <a:ext cx="1676400" cy="2131943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Security Task Force Updates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Effective IT Security Practices Guide</a:t>
            </a:r>
          </a:p>
          <a:p>
            <a:pPr lvl="1" eaLnBrk="1" hangingPunct="1"/>
            <a:r>
              <a:rPr lang="en-US" dirty="0" smtClean="0"/>
              <a:t>Hosted </a:t>
            </a:r>
            <a:r>
              <a:rPr lang="en-US" dirty="0"/>
              <a:t>on I2 wiki</a:t>
            </a:r>
          </a:p>
          <a:p>
            <a:pPr lvl="1" eaLnBrk="1" hangingPunct="1"/>
            <a:r>
              <a:rPr lang="en-US" dirty="0"/>
              <a:t>Categories will correspond with ISO27002 Standards for easy reference</a:t>
            </a:r>
          </a:p>
          <a:p>
            <a:pPr lvl="1" eaLnBrk="1" hangingPunct="1"/>
            <a:r>
              <a:rPr lang="en-US" dirty="0"/>
              <a:t>Will include conference presentations and seminars to help institutions take a “standards-based” approach to building their IT security programs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  <a:p>
            <a:pPr lvl="1" eaLnBrk="1" hangingPunct="1">
              <a:buClrTx/>
              <a:buFont typeface="Wingdings" charset="2"/>
              <a:buChar char="☞"/>
            </a:pPr>
            <a:r>
              <a:rPr lang="en-US" dirty="0"/>
              <a:t>Go to </a:t>
            </a:r>
            <a:r>
              <a:rPr lang="en-US" dirty="0">
                <a:solidFill>
                  <a:srgbClr val="48224C"/>
                </a:solidFill>
              </a:rPr>
              <a:t>wiki.internet2.edu</a:t>
            </a:r>
            <a:r>
              <a:rPr lang="en-US" dirty="0"/>
              <a:t> and select </a:t>
            </a:r>
            <a:r>
              <a:rPr lang="en-US" i="1" dirty="0"/>
              <a:t>IT Security Guide</a:t>
            </a:r>
          </a:p>
          <a:p>
            <a:pPr lvl="1" eaLnBrk="1" hangingPunct="1">
              <a:buFont typeface="Wingdings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Security Task Force Updates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Contractual Themes for Outsourcing of Data Handling</a:t>
            </a:r>
          </a:p>
          <a:p>
            <a:pPr lvl="1" eaLnBrk="1" hangingPunct="1"/>
            <a:r>
              <a:rPr lang="en-US" dirty="0"/>
              <a:t>Toolkit documenting privacy and security issues critical to outsourcing services</a:t>
            </a:r>
          </a:p>
          <a:p>
            <a:pPr lvl="2" eaLnBrk="1" hangingPunct="1"/>
            <a:r>
              <a:rPr lang="en-US" dirty="0"/>
              <a:t>Where data will be held by third parties</a:t>
            </a:r>
          </a:p>
          <a:p>
            <a:pPr lvl="2" eaLnBrk="1" hangingPunct="1"/>
            <a:r>
              <a:rPr lang="en-US" dirty="0"/>
              <a:t>Includes model contract language</a:t>
            </a:r>
          </a:p>
          <a:p>
            <a:pPr lvl="2" eaLnBrk="1" hangingPunct="1"/>
            <a:r>
              <a:rPr lang="en-US" dirty="0"/>
              <a:t>Available as part of the</a:t>
            </a:r>
            <a:r>
              <a:rPr lang="en-US" dirty="0" smtClean="0"/>
              <a:t> </a:t>
            </a:r>
            <a:r>
              <a:rPr lang="en-US" i="1" dirty="0" smtClean="0"/>
              <a:t>Effective IT Security Practices Guide</a:t>
            </a:r>
          </a:p>
          <a:p>
            <a:pPr lvl="2" eaLnBrk="1" hangingPunct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Security Task Force Updates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Preparations for a National Cyber-security Awareness Campaign</a:t>
            </a:r>
          </a:p>
          <a:p>
            <a:pPr lvl="1" eaLnBrk="1" hangingPunct="1"/>
            <a:r>
              <a:rPr lang="en-US" dirty="0"/>
              <a:t>STF is developing a security awareness campaign</a:t>
            </a:r>
          </a:p>
          <a:p>
            <a:pPr lvl="1" eaLnBrk="1" hangingPunct="1"/>
            <a:r>
              <a:rPr lang="en-US" dirty="0"/>
              <a:t>To be unveiled in the summer of 2009</a:t>
            </a:r>
          </a:p>
          <a:p>
            <a:pPr lvl="1" eaLnBrk="1" hangingPunct="1"/>
            <a:r>
              <a:rPr lang="en-US" dirty="0"/>
              <a:t>Assist institutions with observing October as National Cyber-security Awareness Month</a:t>
            </a:r>
          </a:p>
          <a:p>
            <a:pPr lvl="1" eaLnBrk="1" hangingPunct="1"/>
            <a:r>
              <a:rPr lang="en-US" dirty="0"/>
              <a:t>A cooperative agreement with </a:t>
            </a:r>
          </a:p>
          <a:p>
            <a:pPr lvl="2" eaLnBrk="1" hangingPunct="1"/>
            <a:r>
              <a:rPr lang="en-US" dirty="0"/>
              <a:t>the Department of Homeland Security and </a:t>
            </a:r>
          </a:p>
          <a:p>
            <a:pPr lvl="2" eaLnBrk="1" hangingPunct="1"/>
            <a:r>
              <a:rPr lang="en-US" dirty="0"/>
              <a:t>the National Cyber-security Alliance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76450" y="1174750"/>
            <a:ext cx="3733800" cy="6461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Rockwell" charset="0"/>
              </a:rPr>
              <a:t>Coming Soon!</a:t>
            </a:r>
          </a:p>
        </p:txBody>
      </p:sp>
      <p:pic>
        <p:nvPicPr>
          <p:cNvPr id="5" name="Picture 4" descr="2009VidContest_Horizontal_a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88705">
            <a:off x="2821344" y="4783816"/>
            <a:ext cx="62611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Security Task Force Updates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/>
              <a:t>Educause-Internet2 Security Professionals Conference</a:t>
            </a:r>
          </a:p>
          <a:p>
            <a:pPr lvl="1" eaLnBrk="1" hangingPunct="1"/>
            <a:r>
              <a:rPr lang="en-US"/>
              <a:t>April 20-22, 2009</a:t>
            </a:r>
          </a:p>
          <a:p>
            <a:pPr lvl="1" eaLnBrk="1" hangingPunct="1"/>
            <a:r>
              <a:rPr lang="en-US"/>
              <a:t>Atlanta, Georgia</a:t>
            </a:r>
          </a:p>
          <a:p>
            <a:pPr lvl="1" eaLnBrk="1" hangingPunct="1"/>
            <a:r>
              <a:rPr lang="en-US"/>
              <a:t>Send your campus ISO, security staff, or other IT staff (e.g. in administrative services!)</a:t>
            </a:r>
          </a:p>
          <a:p>
            <a:pPr lvl="1" eaLnBrk="1" hangingPunct="1"/>
            <a:r>
              <a:rPr lang="en-US"/>
              <a:t>Featured speakers/events:</a:t>
            </a:r>
          </a:p>
          <a:p>
            <a:pPr lvl="2" eaLnBrk="1" hangingPunct="1"/>
            <a:r>
              <a:rPr lang="en-US"/>
              <a:t>ISO from AT&amp;T</a:t>
            </a:r>
          </a:p>
          <a:p>
            <a:pPr lvl="2" eaLnBrk="1" hangingPunct="1"/>
            <a:r>
              <a:rPr lang="en-US"/>
              <a:t>Chief of the California Office of Privacy Protection</a:t>
            </a:r>
          </a:p>
          <a:p>
            <a:pPr lvl="2" eaLnBrk="1" hangingPunct="1"/>
            <a:r>
              <a:rPr lang="en-US"/>
              <a:t>REN-ISAC face-to-face meeting</a:t>
            </a:r>
          </a:p>
          <a:p>
            <a:pPr lvl="2" eaLnBrk="1" hangingPunct="1"/>
            <a:r>
              <a:rPr lang="en-US"/>
              <a:t>Pre- and post-conference seminars</a:t>
            </a:r>
          </a:p>
          <a:p>
            <a:pPr lvl="2" eaLnBrk="1" hangingPunct="1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76450" y="1174750"/>
            <a:ext cx="3733800" cy="64611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defRPr/>
            </a:pPr>
            <a:r>
              <a:rPr lang="en-US" sz="3600">
                <a:solidFill>
                  <a:schemeClr val="bg1"/>
                </a:solidFill>
                <a:latin typeface="Rockwell" charset="0"/>
              </a:rPr>
              <a:t>April 20-22, 2009</a:t>
            </a:r>
          </a:p>
        </p:txBody>
      </p:sp>
      <p:pic>
        <p:nvPicPr>
          <p:cNvPr id="5" name="Picture 4" descr="sec09_Std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6388" y="4800600"/>
            <a:ext cx="2668587" cy="143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Security Task Force Updates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Research and Education Networking Information Sharing and Analysis Center </a:t>
            </a:r>
          </a:p>
          <a:p>
            <a:pPr lvl="1" eaLnBrk="1" hangingPunct="1"/>
            <a:r>
              <a:rPr lang="en-US" dirty="0"/>
              <a:t>REN-ISAC</a:t>
            </a:r>
          </a:p>
          <a:p>
            <a:pPr lvl="1" eaLnBrk="1" hangingPunct="1"/>
            <a:r>
              <a:rPr lang="en-US" dirty="0"/>
              <a:t>The central </a:t>
            </a:r>
            <a:r>
              <a:rPr lang="en-US" b="1" dirty="0"/>
              <a:t>resource</a:t>
            </a:r>
            <a:r>
              <a:rPr lang="en-US" dirty="0"/>
              <a:t> for threat and warning information</a:t>
            </a:r>
          </a:p>
          <a:p>
            <a:pPr lvl="1" eaLnBrk="1" hangingPunct="1"/>
            <a:r>
              <a:rPr lang="en-US" dirty="0"/>
              <a:t>A trusted </a:t>
            </a:r>
            <a:r>
              <a:rPr lang="en-US" b="1" dirty="0"/>
              <a:t>community</a:t>
            </a:r>
            <a:r>
              <a:rPr lang="en-US" dirty="0"/>
              <a:t> of security professionals in higher education</a:t>
            </a:r>
          </a:p>
          <a:p>
            <a:pPr lvl="1" eaLnBrk="1" hangingPunct="1"/>
            <a:r>
              <a:rPr lang="en-US" dirty="0"/>
              <a:t>Modest membership fee effective July 2009</a:t>
            </a:r>
          </a:p>
          <a:p>
            <a:pPr lvl="1" eaLnBrk="1" hangingPunct="1"/>
            <a:r>
              <a:rPr lang="en-US" dirty="0"/>
              <a:t>For more information:</a:t>
            </a:r>
          </a:p>
          <a:p>
            <a:pPr lvl="2" eaLnBrk="1" hangingPunct="1"/>
            <a:r>
              <a:rPr lang="en-US" dirty="0"/>
              <a:t>Go to </a:t>
            </a:r>
            <a:r>
              <a:rPr lang="en-US" dirty="0">
                <a:hlinkClick r:id="rId2"/>
              </a:rPr>
              <a:t>www.ren-isac.net</a:t>
            </a:r>
            <a:endParaRPr lang="en-US" dirty="0" smtClean="0"/>
          </a:p>
          <a:p>
            <a:pPr lvl="1" eaLnBrk="1" hangingPunct="1">
              <a:buNone/>
            </a:pPr>
            <a:endParaRPr lang="en-US" dirty="0"/>
          </a:p>
        </p:txBody>
      </p:sp>
      <p:pic>
        <p:nvPicPr>
          <p:cNvPr id="7" name="Picture 6" descr="ren-isac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1076325"/>
            <a:ext cx="62515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Cybersecurity – Campus View</a:t>
            </a:r>
            <a:br>
              <a:rPr lang="en-US"/>
            </a:br>
            <a:r>
              <a:rPr lang="en-US"/>
              <a:t>Common Elements - I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556500" cy="4144963"/>
          </a:xfrm>
        </p:spPr>
        <p:txBody>
          <a:bodyPr/>
          <a:lstStyle/>
          <a:p>
            <a:pPr eaLnBrk="1" hangingPunct="1"/>
            <a:r>
              <a:rPr lang="en-US" dirty="0"/>
              <a:t>Changing Threats, Changing Priorities</a:t>
            </a:r>
          </a:p>
          <a:p>
            <a:pPr lvl="1" eaLnBrk="1" hangingPunct="1"/>
            <a:r>
              <a:rPr lang="en-US" dirty="0"/>
              <a:t>Networks, administrative systems, wireless, </a:t>
            </a:r>
            <a:r>
              <a:rPr lang="en-US" dirty="0" err="1"/>
              <a:t>PDAs</a:t>
            </a:r>
            <a:r>
              <a:rPr lang="en-US" dirty="0"/>
              <a:t>, </a:t>
            </a:r>
            <a:r>
              <a:rPr lang="en-US" dirty="0" smtClean="0"/>
              <a:t>…</a:t>
            </a:r>
          </a:p>
          <a:p>
            <a:pPr lvl="1" eaLnBrk="1" hangingPunct="1"/>
            <a:r>
              <a:rPr lang="en-US" dirty="0" smtClean="0"/>
              <a:t>Phishing not going away</a:t>
            </a:r>
          </a:p>
          <a:p>
            <a:pPr lvl="2" eaLnBrk="1" hangingPunct="1"/>
            <a:r>
              <a:rPr lang="en-US" dirty="0" smtClean="0"/>
              <a:t>How to prove web site or email is legitimate?</a:t>
            </a:r>
          </a:p>
          <a:p>
            <a:pPr lvl="1" eaLnBrk="1" hangingPunct="1"/>
            <a:r>
              <a:rPr lang="en-US" dirty="0" smtClean="0"/>
              <a:t>Security programs </a:t>
            </a:r>
            <a:r>
              <a:rPr lang="en-US" dirty="0"/>
              <a:t>must be </a:t>
            </a:r>
            <a:r>
              <a:rPr lang="en-US" dirty="0" smtClean="0"/>
              <a:t>policy-based </a:t>
            </a:r>
            <a:r>
              <a:rPr lang="en-US" dirty="0"/>
              <a:t>and </a:t>
            </a:r>
            <a:r>
              <a:rPr lang="en-US" dirty="0" smtClean="0"/>
              <a:t>clear</a:t>
            </a:r>
          </a:p>
          <a:p>
            <a:pPr lvl="1" eaLnBrk="1" hangingPunct="1"/>
            <a:r>
              <a:rPr lang="en-US" dirty="0" smtClean="0"/>
              <a:t>Security funding often at risk, especially during fiscal crises</a:t>
            </a:r>
            <a:endParaRPr lang="en-US" dirty="0"/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524000" y="6126163"/>
            <a:ext cx="5029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Rockwell" charset="0"/>
              </a:rPr>
              <a:t>Based on presentation by Bob Ono, UC Davis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Cybersecurity</a:t>
            </a:r>
            <a:r>
              <a:rPr lang="en-US" dirty="0"/>
              <a:t> – Campus View</a:t>
            </a:r>
            <a:br>
              <a:rPr lang="en-US" dirty="0"/>
            </a:br>
            <a:r>
              <a:rPr lang="en-US" dirty="0"/>
              <a:t>Common Elements -</a:t>
            </a:r>
            <a:r>
              <a:rPr lang="en-US" dirty="0" smtClean="0"/>
              <a:t> II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556500" cy="4144963"/>
          </a:xfrm>
        </p:spPr>
        <p:txBody>
          <a:bodyPr/>
          <a:lstStyle/>
          <a:p>
            <a:pPr eaLnBrk="1" hangingPunct="1"/>
            <a:r>
              <a:rPr lang="en-US" dirty="0"/>
              <a:t>Changing Threats, Changing </a:t>
            </a:r>
            <a:r>
              <a:rPr lang="en-US" dirty="0" smtClean="0"/>
              <a:t>Priorities-</a:t>
            </a:r>
            <a:br>
              <a:rPr lang="en-US" dirty="0" smtClean="0"/>
            </a:br>
            <a:r>
              <a:rPr lang="en-US" dirty="0" smtClean="0"/>
              <a:t>Research compliance is critical:</a:t>
            </a:r>
          </a:p>
          <a:p>
            <a:pPr lvl="1" eaLnBrk="1" hangingPunct="1"/>
            <a:r>
              <a:rPr lang="en-US" dirty="0" smtClean="0"/>
              <a:t>Meeting institutional responsibilities</a:t>
            </a:r>
          </a:p>
          <a:p>
            <a:pPr lvl="2" eaLnBrk="1" hangingPunct="1"/>
            <a:r>
              <a:rPr lang="en-US" dirty="0" smtClean="0"/>
              <a:t>Human subjects, IRB</a:t>
            </a:r>
          </a:p>
          <a:p>
            <a:pPr lvl="2" eaLnBrk="1" hangingPunct="1"/>
            <a:r>
              <a:rPr lang="en-US" dirty="0" smtClean="0"/>
              <a:t>Financial, reporting, audit</a:t>
            </a:r>
          </a:p>
          <a:p>
            <a:pPr lvl="2" eaLnBrk="1" hangingPunct="1"/>
            <a:r>
              <a:rPr lang="en-US" dirty="0" smtClean="0"/>
              <a:t>Data Access Expectations</a:t>
            </a:r>
          </a:p>
          <a:p>
            <a:pPr lvl="3" eaLnBrk="1" hangingPunct="1"/>
            <a:r>
              <a:rPr lang="en-US" dirty="0" smtClean="0"/>
              <a:t>E.g. NIH/NSF Data Sharing Policy</a:t>
            </a:r>
          </a:p>
          <a:p>
            <a:pPr lvl="1" eaLnBrk="1" hangingPunct="1"/>
            <a:r>
              <a:rPr lang="en-US" dirty="0" smtClean="0"/>
              <a:t>Integrity of researcher data, not just research administration</a:t>
            </a:r>
          </a:p>
          <a:p>
            <a:pPr lvl="1" eaLnBrk="1" hangingPunct="1"/>
            <a:r>
              <a:rPr lang="en-US" dirty="0" smtClean="0"/>
              <a:t>Cloud computing, grids, shared resources</a:t>
            </a:r>
          </a:p>
          <a:p>
            <a:pPr lvl="2" eaLnBrk="1" hangingPunct="1"/>
            <a:r>
              <a:rPr lang="en-US" dirty="0" smtClean="0"/>
              <a:t>Problems and opportunities</a:t>
            </a:r>
          </a:p>
          <a:p>
            <a:pPr lvl="3" eaLnBrk="1" hangingPunct="1"/>
            <a:r>
              <a:rPr lang="en-US" dirty="0" smtClean="0"/>
              <a:t>Can we please address them together?</a:t>
            </a:r>
          </a:p>
        </p:txBody>
      </p:sp>
      <p:sp>
        <p:nvSpPr>
          <p:cNvPr id="28676" name="TextBox 4"/>
          <p:cNvSpPr txBox="1">
            <a:spLocks noChangeArrowheads="1"/>
          </p:cNvSpPr>
          <p:nvPr/>
        </p:nvSpPr>
        <p:spPr bwMode="auto">
          <a:xfrm>
            <a:off x="1524000" y="6126163"/>
            <a:ext cx="5029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Rockwell" charset="0"/>
              </a:rPr>
              <a:t>Based on presentation by Bob Ono, UC Davis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Cybersecurity</a:t>
            </a:r>
            <a:r>
              <a:rPr lang="en-US" dirty="0"/>
              <a:t> – Campus View</a:t>
            </a:r>
            <a:br>
              <a:rPr lang="en-US" dirty="0"/>
            </a:br>
            <a:r>
              <a:rPr lang="en-US" dirty="0"/>
              <a:t>Common Elements - </a:t>
            </a:r>
            <a:r>
              <a:rPr lang="en-US" dirty="0" smtClean="0"/>
              <a:t>III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556500" cy="4144963"/>
          </a:xfrm>
        </p:spPr>
        <p:txBody>
          <a:bodyPr/>
          <a:lstStyle/>
          <a:p>
            <a:pPr lvl="1" eaLnBrk="1" hangingPunct="1"/>
            <a:r>
              <a:rPr lang="en-US" dirty="0" smtClean="0"/>
              <a:t>Campus </a:t>
            </a:r>
            <a:r>
              <a:rPr lang="en-US" dirty="0"/>
              <a:t>constituents need to participate</a:t>
            </a:r>
          </a:p>
          <a:p>
            <a:pPr lvl="1" eaLnBrk="1" hangingPunct="1"/>
            <a:r>
              <a:rPr lang="en-US" dirty="0"/>
              <a:t>Monitoring of compliance essential – IT Audits and other mechanisms</a:t>
            </a:r>
          </a:p>
          <a:p>
            <a:pPr lvl="1" eaLnBrk="1" hangingPunct="1"/>
            <a:r>
              <a:rPr lang="en-US" dirty="0"/>
              <a:t>Respond to gaps between reality and standards</a:t>
            </a:r>
          </a:p>
          <a:p>
            <a:pPr lvl="1" eaLnBrk="1" hangingPunct="1"/>
            <a:r>
              <a:rPr lang="en-US" dirty="0"/>
              <a:t>Communications and Marketing: Communicate, communicate, communicate! </a:t>
            </a:r>
          </a:p>
          <a:p>
            <a:pPr lvl="1" eaLnBrk="1" hangingPunct="1"/>
            <a:r>
              <a:rPr lang="en-US" dirty="0"/>
              <a:t>Everyone must participate, but focus on large risk </a:t>
            </a:r>
            <a:r>
              <a:rPr lang="en-US" dirty="0" smtClean="0"/>
              <a:t>areas</a:t>
            </a:r>
          </a:p>
          <a:p>
            <a:pPr lvl="2" eaLnBrk="1" hangingPunct="1"/>
            <a:r>
              <a:rPr lang="en-US" dirty="0" smtClean="0"/>
              <a:t>But don’t forget individual PIs with large amounts of private data!</a:t>
            </a:r>
          </a:p>
          <a:p>
            <a:pPr lvl="1" eaLnBrk="1" hangingPunct="1"/>
            <a:r>
              <a:rPr lang="en-US" dirty="0" smtClean="0"/>
              <a:t>Exceptions need to be formal and documented</a:t>
            </a:r>
          </a:p>
          <a:p>
            <a:pPr lvl="1" eaLnBrk="1" hangingPunct="1"/>
            <a:endParaRPr lang="en-US" dirty="0"/>
          </a:p>
        </p:txBody>
      </p:sp>
      <p:sp>
        <p:nvSpPr>
          <p:cNvPr id="29700" name="TextBox 4"/>
          <p:cNvSpPr txBox="1">
            <a:spLocks noChangeArrowheads="1"/>
          </p:cNvSpPr>
          <p:nvPr/>
        </p:nvSpPr>
        <p:spPr bwMode="auto">
          <a:xfrm>
            <a:off x="1524000" y="6126163"/>
            <a:ext cx="5029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Rockwell" charset="0"/>
              </a:rPr>
              <a:t>Based on presentation by Bob Ono, UC Davis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2EF8C-5473-9A4B-AF34-0E79724C04B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608</TotalTime>
  <Words>1258</Words>
  <Application>Microsoft Macintosh PowerPoint</Application>
  <PresentationFormat>On-screen Show (4:3)</PresentationFormat>
  <Paragraphs>162</Paragraphs>
  <Slides>16</Slides>
  <Notes>0</Notes>
  <HiddenSlides>2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Advantage</vt:lpstr>
      <vt:lpstr>Privacy, Security, and Identity Management for Research Environments</vt:lpstr>
      <vt:lpstr>Security Task Force Updates</vt:lpstr>
      <vt:lpstr>Security Task Force Updates</vt:lpstr>
      <vt:lpstr>Security Task Force Updates</vt:lpstr>
      <vt:lpstr>Security Task Force Updates</vt:lpstr>
      <vt:lpstr>Security Task Force Updates</vt:lpstr>
      <vt:lpstr>Cybersecurity – Campus View Common Elements - I</vt:lpstr>
      <vt:lpstr>Cybersecurity – Campus View Common Elements - II</vt:lpstr>
      <vt:lpstr>Cybersecurity – Campus View Common Elements - III</vt:lpstr>
      <vt:lpstr>Cybersecurity – Campus View Different Paths to Excellence</vt:lpstr>
      <vt:lpstr>Cybersecurity  Growing Threat – Mobile Devices</vt:lpstr>
      <vt:lpstr>Cybersecurity  Growing Threat – Mobile Devices</vt:lpstr>
      <vt:lpstr>Cybersecurity  Growing Opportunity – IdM(*)</vt:lpstr>
      <vt:lpstr>Cybersecurity  Growing Opportunity - IdM</vt:lpstr>
      <vt:lpstr>Cybersecurity  Growing Opportunity - IdM</vt:lpstr>
      <vt:lpstr>Closing Observations Let’s invest now! Together!</vt:lpstr>
    </vt:vector>
  </TitlesOfParts>
  <Company>UC Davis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Privacy, Security, and Identity Management for Research Environments</dc:title>
  <dc:creator>Peter M. Siegel</dc:creator>
  <cp:lastModifiedBy>Peter M. Siegel</cp:lastModifiedBy>
  <cp:revision>55</cp:revision>
  <dcterms:created xsi:type="dcterms:W3CDTF">2009-02-03T14:14:36Z</dcterms:created>
  <dcterms:modified xsi:type="dcterms:W3CDTF">2009-02-03T14:23:02Z</dcterms:modified>
</cp:coreProperties>
</file>