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8" r:id="rId4"/>
    <p:sldId id="259" r:id="rId5"/>
    <p:sldId id="261" r:id="rId6"/>
    <p:sldId id="272" r:id="rId7"/>
    <p:sldId id="275" r:id="rId8"/>
    <p:sldId id="262" r:id="rId9"/>
    <p:sldId id="273" r:id="rId10"/>
    <p:sldId id="274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234" autoAdjust="0"/>
  </p:normalViewPr>
  <p:slideViewPr>
    <p:cSldViewPr>
      <p:cViewPr>
        <p:scale>
          <a:sx n="75" d="100"/>
          <a:sy n="75" d="100"/>
        </p:scale>
        <p:origin x="-100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9AA-2349-4C53-95DC-8D67B53CAC70}" type="datetimeFigureOut">
              <a:rPr lang="en-US" smtClean="0"/>
              <a:pPr/>
              <a:t>2/10/2009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BCE19-3C29-4EF1-A359-3D166D75E3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BCE19-3C29-4EF1-A359-3D166D75E38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BCE19-3C29-4EF1-A359-3D166D75E38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A9C8B-56C4-4995-B719-1C0F9E09D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71426-D180-4249-843E-BCC57C6C81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1166-9ACB-43B2-B01A-5533C4CC5C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1D88A-B25C-401D-A070-F605ABACCF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239F3-F73E-49A3-A642-FD13E1781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B087-7B14-46E0-89EA-332EF36B3F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5AF42-94E2-4282-871D-2A94350FF7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89F2B-CD7D-41FA-9E10-84AB5E974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46A37-F563-433F-8991-18C413B88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B253F-5AF0-48CA-A63D-46DC1FAB2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F2CA4-49A5-4A61-A77C-3A586F680B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C6B043-5F4E-4B8F-9FC8-ABE88E2BB4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295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4384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Regional and State Networks</a:t>
            </a:r>
          </a:p>
          <a:p>
            <a:pPr eaLnBrk="1" hangingPunct="1"/>
            <a:r>
              <a:rPr lang="en-US" sz="2800" b="1" dirty="0" smtClean="0"/>
              <a:t>Creating Opportunities During</a:t>
            </a:r>
          </a:p>
          <a:p>
            <a:pPr eaLnBrk="1" hangingPunct="1"/>
            <a:r>
              <a:rPr lang="en-US" sz="2800" b="1" dirty="0" smtClean="0"/>
              <a:t>Challenging Economic Times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en-US" sz="2400" b="1" dirty="0" smtClean="0"/>
              <a:t>Marianne Chitwood</a:t>
            </a:r>
          </a:p>
          <a:p>
            <a:pPr eaLnBrk="1" hangingPunct="1"/>
            <a:r>
              <a:rPr lang="en-US" sz="2400" b="1" dirty="0" smtClean="0"/>
              <a:t>I-Light Operations Manager</a:t>
            </a:r>
          </a:p>
          <a:p>
            <a:pPr eaLnBrk="1" hangingPunct="1"/>
            <a:endParaRPr lang="en-US" sz="2800" b="1" dirty="0" smtClean="0"/>
          </a:p>
        </p:txBody>
      </p:sp>
      <p:pic>
        <p:nvPicPr>
          <p:cNvPr id="2052" name="Picture 4" descr="ilightbann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lightbann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57200"/>
            <a:ext cx="571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2209799"/>
            <a:ext cx="8229600" cy="4648201"/>
          </a:xfrm>
        </p:spPr>
        <p:txBody>
          <a:bodyPr/>
          <a:lstStyle/>
          <a:p>
            <a:pPr>
              <a:buNone/>
            </a:pPr>
            <a:r>
              <a:rPr lang="en-US" sz="2800" b="1" u="sng" dirty="0" smtClean="0"/>
              <a:t>Last Mile Funding: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dirty="0" smtClean="0"/>
              <a:t>In the 2007-2009 biennium budget I-Light received 7 million appropriation for last mile connections to build dark fiber to connect all public and private colleges to the network.</a:t>
            </a:r>
          </a:p>
          <a:p>
            <a:r>
              <a:rPr lang="en-US" sz="2000" b="1" dirty="0" smtClean="0"/>
              <a:t>Project divided into 4 phases.  </a:t>
            </a:r>
          </a:p>
          <a:p>
            <a:r>
              <a:rPr lang="en-US" sz="2000" b="1" dirty="0" smtClean="0"/>
              <a:t>Indiana State Budget Agency responsible for releasing funds.</a:t>
            </a:r>
          </a:p>
          <a:p>
            <a:r>
              <a:rPr lang="en-US" sz="2000" b="1" dirty="0" smtClean="0"/>
              <a:t>13 schools included in phase 1 and 2.  Phase 1 completed, Phase 2 in progress.</a:t>
            </a:r>
          </a:p>
          <a:p>
            <a:r>
              <a:rPr lang="en-US" sz="2000" b="1" dirty="0" smtClean="0"/>
              <a:t>SBA has indicated that we should not expect to see Phase 3 and 4 funds released due to state budget shortfall.</a:t>
            </a:r>
          </a:p>
          <a:p>
            <a:r>
              <a:rPr lang="en-US" sz="2000" b="1" dirty="0" smtClean="0"/>
              <a:t>16 schools still waiting to be connected.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098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/>
          <a:p>
            <a:r>
              <a:rPr lang="en-US" dirty="0" smtClean="0"/>
              <a:t>http://www.ilight.net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600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590800"/>
            <a:ext cx="6934200" cy="3200400"/>
          </a:xfrm>
        </p:spPr>
        <p:txBody>
          <a:bodyPr/>
          <a:lstStyle/>
          <a:p>
            <a:pPr algn="l" eaLnBrk="1" hangingPunct="1"/>
            <a:r>
              <a:rPr lang="en-US" sz="2400" b="1" dirty="0" smtClean="0"/>
              <a:t>The initiative known as I-Light began in 1999 and connected supercomputers at Indiana University, Purdue University and IUPUI. </a:t>
            </a:r>
          </a:p>
          <a:p>
            <a:pPr algn="l" eaLnBrk="1" hangingPunct="1"/>
            <a:endParaRPr lang="en-US" sz="2400" b="1" dirty="0" smtClean="0"/>
          </a:p>
          <a:p>
            <a:pPr algn="l" eaLnBrk="1" hangingPunct="1"/>
            <a:r>
              <a:rPr lang="en-US" sz="2400" b="1" dirty="0" smtClean="0"/>
              <a:t>The $5.3 million initiative funded by the state was completed in December 2001. </a:t>
            </a:r>
          </a:p>
          <a:p>
            <a:pPr algn="l" eaLnBrk="1" hangingPunct="1"/>
            <a:endParaRPr lang="en-US" sz="2400" b="1" dirty="0" smtClean="0"/>
          </a:p>
        </p:txBody>
      </p:sp>
      <p:pic>
        <p:nvPicPr>
          <p:cNvPr id="3076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600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19400"/>
            <a:ext cx="6629400" cy="3505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b="1" dirty="0" smtClean="0"/>
              <a:t>During the 2004 legislative session, an additional 12 million dollars was approved for the expansion of the I-Light network to extend the network’s reach to 15 communities throughout the state.</a:t>
            </a:r>
          </a:p>
          <a:p>
            <a:pPr algn="l" eaLnBrk="1" hangingPunct="1">
              <a:lnSpc>
                <a:spcPct val="9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sz="2400" b="1" dirty="0" smtClean="0"/>
              <a:t>Completion of the expansion was delayed as the Daniel’s administration further studied the project.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400" b="1" dirty="0" smtClean="0"/>
              <a:t> </a:t>
            </a:r>
          </a:p>
        </p:txBody>
      </p:sp>
      <p:pic>
        <p:nvPicPr>
          <p:cNvPr id="4100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600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438400"/>
            <a:ext cx="7010400" cy="3810000"/>
          </a:xfrm>
        </p:spPr>
        <p:txBody>
          <a:bodyPr/>
          <a:lstStyle/>
          <a:p>
            <a:pPr algn="l" eaLnBrk="1" hangingPunct="1"/>
            <a:r>
              <a:rPr lang="en-US" sz="2400" b="1" dirty="0" smtClean="0"/>
              <a:t>In November 2005, Gov. Mitch Daniels announced his intention to release funding for the I-Light expansion project and assigned Indiana University and Purdue University responsibility for the expansion, management and operation of the I-Light network.</a:t>
            </a:r>
          </a:p>
          <a:p>
            <a:pPr algn="l" eaLnBrk="1" hangingPunct="1"/>
            <a:endParaRPr lang="en-US" sz="2400" b="1" dirty="0" smtClean="0"/>
          </a:p>
          <a:p>
            <a:pPr algn="l" eaLnBrk="1" hangingPunct="1"/>
            <a:r>
              <a:rPr lang="en-US" sz="2400" b="1" dirty="0" smtClean="0"/>
              <a:t>Agreement that IHETS consortium would continue to act as an advising body for the network.</a:t>
            </a:r>
          </a:p>
          <a:p>
            <a:pPr algn="l" eaLnBrk="1" hangingPunct="1"/>
            <a:endParaRPr lang="en-US" sz="2400" b="1" dirty="0" smtClean="0"/>
          </a:p>
          <a:p>
            <a:pPr algn="l" eaLnBrk="1" hangingPunct="1"/>
            <a:endParaRPr lang="en-US" sz="2400" b="1" i="1" dirty="0" smtClean="0"/>
          </a:p>
        </p:txBody>
      </p:sp>
      <p:pic>
        <p:nvPicPr>
          <p:cNvPr id="5124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362200"/>
            <a:ext cx="7010400" cy="2971800"/>
          </a:xfrm>
        </p:spPr>
        <p:txBody>
          <a:bodyPr/>
          <a:lstStyle/>
          <a:p>
            <a:pPr algn="l" eaLnBrk="1" hangingPunct="1"/>
            <a:endParaRPr lang="en-US" sz="800" b="1" dirty="0" smtClean="0"/>
          </a:p>
          <a:p>
            <a:pPr algn="l" eaLnBrk="1" hangingPunct="1"/>
            <a:r>
              <a:rPr lang="en-US" sz="2400" b="1" dirty="0" smtClean="0"/>
              <a:t>I-Light MOU – Only Colleges and Universities and related research parks can connect into the network.</a:t>
            </a:r>
          </a:p>
          <a:p>
            <a:pPr algn="l" eaLnBrk="1" hangingPunct="1"/>
            <a:endParaRPr lang="en-US" sz="2400" b="1" dirty="0" smtClean="0"/>
          </a:p>
          <a:p>
            <a:pPr algn="l" eaLnBrk="1" hangingPunct="1"/>
            <a:r>
              <a:rPr lang="en-US" sz="2400" b="1" dirty="0" smtClean="0"/>
              <a:t>“I-Light will be preserved for the exclusive use of higher education.  State government will not become a competitor to the private sector companies which provide broadband internet to Hoosiers.” – Governor Mitch Daniels</a:t>
            </a:r>
          </a:p>
          <a:p>
            <a:pPr algn="l" eaLnBrk="1" hangingPunct="1"/>
            <a:endParaRPr lang="en-US" sz="2000" b="1" dirty="0" smtClean="0"/>
          </a:p>
          <a:p>
            <a:pPr algn="l" eaLnBrk="1" hangingPunct="1">
              <a:buFontTx/>
              <a:buChar char="•"/>
            </a:pPr>
            <a:endParaRPr lang="en-US" sz="900" b="1" dirty="0" smtClean="0"/>
          </a:p>
          <a:p>
            <a:pPr algn="l" eaLnBrk="1" hangingPunct="1"/>
            <a:endParaRPr lang="en-US" sz="2000" b="1" dirty="0" smtClean="0"/>
          </a:p>
          <a:p>
            <a:pPr algn="l" eaLnBrk="1" hangingPunct="1"/>
            <a:endParaRPr lang="en-US" sz="900" b="1" dirty="0" smtClean="0"/>
          </a:p>
        </p:txBody>
      </p:sp>
      <p:pic>
        <p:nvPicPr>
          <p:cNvPr id="6147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7625"/>
            <a:ext cx="6219825" cy="681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3715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09800"/>
            <a:ext cx="8534400" cy="4267200"/>
          </a:xfrm>
        </p:spPr>
        <p:txBody>
          <a:bodyPr/>
          <a:lstStyle/>
          <a:p>
            <a:pPr algn="l"/>
            <a:r>
              <a:rPr lang="en-US" sz="2400" b="1" u="sng" dirty="0" smtClean="0"/>
              <a:t>Indiana’s current budget situation: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Indiana has a 763 million revenue shortfall in FY 2009.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State agency budgets were cut 8% or more. 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IHETS asked to cut 50% from current year budget.  I-Light in turn gave back 5% of our state appropriations.  The rest came from IHETS reserves.</a:t>
            </a:r>
          </a:p>
          <a:p>
            <a:pPr algn="l"/>
            <a:endParaRPr lang="en-US" sz="2400" dirty="0"/>
          </a:p>
        </p:txBody>
      </p:sp>
      <p:pic>
        <p:nvPicPr>
          <p:cNvPr id="5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600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133600"/>
            <a:ext cx="6629400" cy="4724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800" b="1" u="sng" dirty="0" smtClean="0"/>
              <a:t>I-Light Funding Model </a:t>
            </a:r>
          </a:p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b="1" dirty="0" smtClean="0"/>
              <a:t> 1/3 of annual operating budget state appropriations</a:t>
            </a:r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400" b="1" dirty="0" smtClean="0"/>
          </a:p>
          <a:p>
            <a:pPr lvl="1" algn="l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b="1" dirty="0" smtClean="0"/>
              <a:t>Member subsidies</a:t>
            </a:r>
          </a:p>
          <a:p>
            <a:pPr lvl="1" algn="l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b="1" dirty="0" smtClean="0"/>
              <a:t>Operations support</a:t>
            </a:r>
          </a:p>
          <a:p>
            <a:pPr lvl="1"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000" b="1" dirty="0" smtClean="0"/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b="1" dirty="0" smtClean="0"/>
              <a:t> </a:t>
            </a:r>
            <a:r>
              <a:rPr lang="en-US" sz="2400" b="1" dirty="0" smtClean="0"/>
              <a:t>2/3 of annual operating budget  member connect fees.</a:t>
            </a:r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400" b="1" dirty="0" smtClean="0"/>
          </a:p>
          <a:p>
            <a:pPr lvl="1" algn="l" eaLnBrk="1" hangingPunct="1">
              <a:lnSpc>
                <a:spcPct val="80000"/>
              </a:lnSpc>
            </a:pPr>
            <a:endParaRPr lang="en-US" sz="2000" b="1" dirty="0" smtClean="0"/>
          </a:p>
          <a:p>
            <a:pPr lvl="1" algn="l" eaLnBrk="1" hangingPunct="1">
              <a:lnSpc>
                <a:spcPct val="80000"/>
              </a:lnSpc>
            </a:pPr>
            <a:endParaRPr lang="en-US" sz="1600" b="1" dirty="0" smtClean="0"/>
          </a:p>
          <a:p>
            <a:pPr lvl="1" algn="l" eaLnBrk="1" hangingPunct="1">
              <a:lnSpc>
                <a:spcPct val="80000"/>
              </a:lnSpc>
            </a:pPr>
            <a:endParaRPr lang="en-US" sz="1600" b="1" dirty="0" smtClean="0"/>
          </a:p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  <a:p>
            <a:pPr algn="l" eaLnBrk="1" hangingPunct="1">
              <a:lnSpc>
                <a:spcPct val="80000"/>
              </a:lnSpc>
            </a:pPr>
            <a:endParaRPr lang="en-US" sz="2400" b="1" dirty="0" smtClean="0"/>
          </a:p>
        </p:txBody>
      </p:sp>
      <p:pic>
        <p:nvPicPr>
          <p:cNvPr id="8196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391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How I-Light is prepared to deal with budget situation: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Backbone fiber IRU’s pre-paid for 10 years.</a:t>
            </a:r>
          </a:p>
          <a:p>
            <a:r>
              <a:rPr lang="en-US" sz="2400" b="1" dirty="0" smtClean="0"/>
              <a:t>Backbone contract can be extended for another 10 years at I-Light’s sole discretion at same rate.</a:t>
            </a:r>
          </a:p>
          <a:p>
            <a:r>
              <a:rPr lang="en-US" sz="2400" b="1" dirty="0" smtClean="0"/>
              <a:t>Fees for co-location also pre-paid for 10 years.</a:t>
            </a:r>
          </a:p>
          <a:p>
            <a:r>
              <a:rPr lang="en-US" sz="2400" b="1" dirty="0" smtClean="0"/>
              <a:t>Capital reserves being built so that I-Light will have funds available to refresh the network without having to go  back to the State for additional funding.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dirty="0"/>
          </a:p>
        </p:txBody>
      </p:sp>
      <p:pic>
        <p:nvPicPr>
          <p:cNvPr id="5" name="Picture 4" descr="ilightbann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571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459</Words>
  <Application>Microsoft Office PowerPoint</Application>
  <PresentationFormat>On-screen Show (4:3)</PresentationFormat>
  <Paragraphs>70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    </vt:lpstr>
      <vt:lpstr>  </vt:lpstr>
      <vt:lpstr>  </vt:lpstr>
      <vt:lpstr>  </vt:lpstr>
      <vt:lpstr>Slide 5</vt:lpstr>
      <vt:lpstr>Slide 6</vt:lpstr>
      <vt:lpstr>Slide 7</vt:lpstr>
      <vt:lpstr>  </vt:lpstr>
      <vt:lpstr>Slide 9</vt:lpstr>
      <vt:lpstr>Slide 10</vt:lpstr>
      <vt:lpstr>Slide 11</vt:lpstr>
    </vt:vector>
  </TitlesOfParts>
  <Company>Indiana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Bruhn Associate Vice President of Telecommunications Executive Director of REN-ISAC</dc:title>
  <dc:creator>Justin Kamm</dc:creator>
  <cp:lastModifiedBy>chitwood</cp:lastModifiedBy>
  <cp:revision>110</cp:revision>
  <dcterms:created xsi:type="dcterms:W3CDTF">2007-03-28T17:21:34Z</dcterms:created>
  <dcterms:modified xsi:type="dcterms:W3CDTF">2009-02-10T16:10:00Z</dcterms:modified>
</cp:coreProperties>
</file>