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Default Extension="png" ContentType="image/png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  <Override PartName="/ppt/slides/slide6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61" r:id="rId2"/>
    <p:sldId id="260" r:id="rId3"/>
    <p:sldId id="259" r:id="rId4"/>
    <p:sldId id="256" r:id="rId5"/>
    <p:sldId id="257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000000"/>
    <a:srgbClr val="4354D2"/>
    <a:srgbClr val="FF1F1C"/>
    <a:srgbClr val="EB902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110" d="100"/>
          <a:sy n="110" d="100"/>
        </p:scale>
        <p:origin x="-8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interSettings" Target="printerSettings/printerSettings1.bin"/><Relationship Id="rId4" Type="http://schemas.openxmlformats.org/officeDocument/2006/relationships/slide" Target="slides/slide3.xml"/><Relationship Id="rId10" Type="http://schemas.openxmlformats.org/officeDocument/2006/relationships/viewProps" Target="viewProps.xml"/><Relationship Id="rId5" Type="http://schemas.openxmlformats.org/officeDocument/2006/relationships/slide" Target="slides/slide4.xml"/><Relationship Id="rId7" Type="http://schemas.openxmlformats.org/officeDocument/2006/relationships/slide" Target="slides/slide6.xml"/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presProps" Target="presProps.xml"/><Relationship Id="rId3" Type="http://schemas.openxmlformats.org/officeDocument/2006/relationships/slide" Target="slides/slide2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C9EDA-E202-284D-8C24-3E15D1A8A652}" type="datetimeFigureOut">
              <a:rPr lang="en-US" smtClean="0"/>
              <a:pPr/>
              <a:t>2/3/09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EDAB3-59AB-9E4C-B1DD-6BD1AEF1F3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C9EDA-E202-284D-8C24-3E15D1A8A652}" type="datetimeFigureOut">
              <a:rPr lang="en-US" smtClean="0"/>
              <a:pPr/>
              <a:t>2/3/09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EDAB3-59AB-9E4C-B1DD-6BD1AEF1F3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C9EDA-E202-284D-8C24-3E15D1A8A652}" type="datetimeFigureOut">
              <a:rPr lang="en-US" smtClean="0"/>
              <a:pPr/>
              <a:t>2/3/09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EDAB3-59AB-9E4C-B1DD-6BD1AEF1F3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C9EDA-E202-284D-8C24-3E15D1A8A652}" type="datetimeFigureOut">
              <a:rPr lang="en-US" smtClean="0"/>
              <a:pPr/>
              <a:t>2/3/09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EDAB3-59AB-9E4C-B1DD-6BD1AEF1F3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C9EDA-E202-284D-8C24-3E15D1A8A652}" type="datetimeFigureOut">
              <a:rPr lang="en-US" smtClean="0"/>
              <a:pPr/>
              <a:t>2/3/09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EDAB3-59AB-9E4C-B1DD-6BD1AEF1F3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C9EDA-E202-284D-8C24-3E15D1A8A652}" type="datetimeFigureOut">
              <a:rPr lang="en-US" smtClean="0"/>
              <a:pPr/>
              <a:t>2/3/09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EDAB3-59AB-9E4C-B1DD-6BD1AEF1F3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C9EDA-E202-284D-8C24-3E15D1A8A652}" type="datetimeFigureOut">
              <a:rPr lang="en-US" smtClean="0"/>
              <a:pPr/>
              <a:t>2/3/09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EDAB3-59AB-9E4C-B1DD-6BD1AEF1F3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C9EDA-E202-284D-8C24-3E15D1A8A652}" type="datetimeFigureOut">
              <a:rPr lang="en-US" smtClean="0"/>
              <a:pPr/>
              <a:t>2/3/09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EDAB3-59AB-9E4C-B1DD-6BD1AEF1F3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C9EDA-E202-284D-8C24-3E15D1A8A652}" type="datetimeFigureOut">
              <a:rPr lang="en-US" smtClean="0"/>
              <a:pPr/>
              <a:t>2/3/09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EDAB3-59AB-9E4C-B1DD-6BD1AEF1F3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C9EDA-E202-284D-8C24-3E15D1A8A652}" type="datetimeFigureOut">
              <a:rPr lang="en-US" smtClean="0"/>
              <a:pPr/>
              <a:t>2/3/09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EDAB3-59AB-9E4C-B1DD-6BD1AEF1F3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C9EDA-E202-284D-8C24-3E15D1A8A652}" type="datetimeFigureOut">
              <a:rPr lang="en-US" smtClean="0"/>
              <a:pPr/>
              <a:t>2/3/09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EDAB3-59AB-9E4C-B1DD-6BD1AEF1F3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4C9EDA-E202-284D-8C24-3E15D1A8A652}" type="datetimeFigureOut">
              <a:rPr lang="en-US" smtClean="0"/>
              <a:pPr/>
              <a:t>2/3/09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EDAB3-59AB-9E4C-B1DD-6BD1AEF1F36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isegeek.com/in-economics-what-is-a-depression.ht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-s-history.com/pages/h1932.html" TargetMode="External"/><Relationship Id="rId3" Type="http://schemas.openxmlformats.org/officeDocument/2006/relationships/hyperlink" Target="http://www.u-s-history.com/pages/h1569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cbpp.org/9-8-08sfp.htm" TargetMode="External"/><Relationship Id="rId3" Type="http://schemas.openxmlformats.org/officeDocument/2006/relationships/hyperlink" Target="http://money.cnn.com/pf/features/lists/state_unemployment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4962"/>
            <a:ext cx="8229600" cy="6556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is a depression?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1800" dirty="0" smtClean="0">
                <a:solidFill>
                  <a:srgbClr val="000000"/>
                </a:solidFill>
              </a:rPr>
              <a:t>A depression in economics may be somewhat hard to define. A standard definition of an economic depression is a significant decline in the gross domestic product (GDP). In order to understand a depression in these terms, one must understand the definition of a GDP.</a:t>
            </a:r>
          </a:p>
          <a:p>
            <a:pPr>
              <a:buNone/>
            </a:pPr>
            <a:r>
              <a:rPr lang="en-US" sz="1800" dirty="0" smtClean="0">
                <a:solidFill>
                  <a:srgbClr val="000000"/>
                </a:solidFill>
              </a:rPr>
              <a:t>The GDP consists of the monies spent by consumers, the investments made by private companies and the government, government spending on labor and products, and the net total of a country’s exports. These facts are totaled to determine the gross domestic product of a year. In simpler terms the GDP can be seen as an accounting of almost all the money spent on goods, services, investments, research, and labor in a country.</a:t>
            </a:r>
          </a:p>
          <a:p>
            <a:pPr>
              <a:buNone/>
            </a:pPr>
            <a:r>
              <a:rPr lang="en-US" sz="1800" dirty="0" smtClean="0">
                <a:solidFill>
                  <a:srgbClr val="FF0000"/>
                </a:solidFill>
              </a:rPr>
              <a:t>A depression is thought to occur when the GDP declines by 10% or more in a year’s time. </a:t>
            </a:r>
            <a:r>
              <a:rPr lang="en-US" sz="1800" dirty="0" smtClean="0">
                <a:solidFill>
                  <a:srgbClr val="000000"/>
                </a:solidFill>
              </a:rPr>
              <a:t>Economists tend to differ over the exact percentage of decline. The Great Depression in the US and in Europe after the Stock Market crash of 1929 showed a steadily declining GDP in the subsequent years.</a:t>
            </a:r>
          </a:p>
          <a:p>
            <a:pPr>
              <a:buNone/>
            </a:pPr>
            <a:r>
              <a:rPr lang="en-US" sz="1800" dirty="0" smtClean="0">
                <a:solidFill>
                  <a:srgbClr val="000000"/>
                </a:solidFill>
              </a:rPr>
              <a:t>In the months following the crash, the GDP declined over 30%, and then was marked by a period of increase. However this increase did not equal the previous GDP of the US. So defining a depression entirely by evaluation of a decline in the GDP cannot be fully accurate</a:t>
            </a:r>
          </a:p>
          <a:p>
            <a:pPr>
              <a:buNone/>
            </a:pPr>
            <a:r>
              <a:rPr lang="en-US" sz="1800" dirty="0" smtClean="0">
                <a:solidFill>
                  <a:srgbClr val="000000"/>
                </a:solidFill>
                <a:hlinkClick r:id="rId2"/>
              </a:rPr>
              <a:t>http://www.wisegeek.com/in-economics-what-is-a-depression.htm</a:t>
            </a:r>
            <a:endParaRPr lang="en-US" sz="1800" dirty="0" smtClean="0">
              <a:solidFill>
                <a:srgbClr val="000000"/>
              </a:solidFill>
            </a:endParaRPr>
          </a:p>
          <a:p>
            <a:pPr>
              <a:buNone/>
            </a:pPr>
            <a:endParaRPr lang="en-US" sz="1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382000" cy="6400800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en-US" b="1" dirty="0" smtClean="0"/>
              <a:t>	Depression Era Unemployment Statistics</a:t>
            </a:r>
          </a:p>
          <a:p>
            <a:pPr>
              <a:buNone/>
            </a:pPr>
            <a:r>
              <a:rPr lang="en-US" dirty="0" smtClean="0"/>
              <a:t>Source: U.S. Bureau of the Census, Historical Statistics of the United States, Colonial Times to 1957 (</a:t>
            </a:r>
            <a:r>
              <a:rPr lang="en-US" u="sng" dirty="0" smtClean="0">
                <a:hlinkClick r:id="rId2"/>
              </a:rPr>
              <a:t>Washington, D.C., 1960), p.70.</a:t>
            </a:r>
            <a:endParaRPr lang="en-US" b="1" u="sng" dirty="0" smtClean="0">
              <a:hlinkClick r:id="rId3"/>
            </a:endParaRPr>
          </a:p>
          <a:p>
            <a:endParaRPr lang="en-US" b="1" u="sng" dirty="0" smtClean="0">
              <a:hlinkClick r:id="rId3"/>
            </a:endParaRPr>
          </a:p>
          <a:p>
            <a:r>
              <a:rPr lang="en-US" dirty="0" smtClean="0"/>
              <a:t>Year	       Population	Labor Force	Unemployed 	% of Labor Force	</a:t>
            </a:r>
          </a:p>
          <a:p>
            <a:r>
              <a:rPr lang="en-US" dirty="0" smtClean="0"/>
              <a:t>1929	88,010,000	49,440,000	   1,550,000			3.14	</a:t>
            </a:r>
          </a:p>
          <a:p>
            <a:r>
              <a:rPr lang="en-US" dirty="0" smtClean="0"/>
              <a:t>1930	89,550,000	50,080,000	   4,340,000			8.67	</a:t>
            </a:r>
          </a:p>
          <a:p>
            <a:r>
              <a:rPr lang="en-US" dirty="0" smtClean="0"/>
              <a:t>1931	90,710,000	50,680,000	   8,020,000			15.82	</a:t>
            </a:r>
          </a:p>
          <a:p>
            <a:r>
              <a:rPr lang="en-US" dirty="0" smtClean="0"/>
              <a:t>1932	91,810,000	51,250,000	 12,060,000			23.53	</a:t>
            </a:r>
          </a:p>
          <a:p>
            <a:r>
              <a:rPr lang="en-US" dirty="0" smtClean="0"/>
              <a:t>1933	92,950,000	51,840,000	 12,830,000			24.75	</a:t>
            </a:r>
          </a:p>
          <a:p>
            <a:r>
              <a:rPr lang="en-US" dirty="0" smtClean="0"/>
              <a:t>1934	94,190,000	52,490,000	 11,340,000			21.60	</a:t>
            </a:r>
          </a:p>
          <a:p>
            <a:r>
              <a:rPr lang="en-US" dirty="0" smtClean="0"/>
              <a:t>1935	95,460,000	53,140,000	 10,610,000			19.97	</a:t>
            </a:r>
          </a:p>
          <a:p>
            <a:r>
              <a:rPr lang="en-US" dirty="0" smtClean="0"/>
              <a:t>1936	96,700,000	53,740,000	   9,030,000			16.80	</a:t>
            </a:r>
          </a:p>
          <a:p>
            <a:r>
              <a:rPr lang="en-US" dirty="0" smtClean="0"/>
              <a:t>1937	97,870,000	54,320,000	   7,700,000			14.18	</a:t>
            </a:r>
          </a:p>
          <a:p>
            <a:r>
              <a:rPr lang="en-US" dirty="0" smtClean="0"/>
              <a:t>1938	99,120,000	54,950,000	 10,390,000			18.91	</a:t>
            </a:r>
          </a:p>
          <a:p>
            <a:r>
              <a:rPr lang="en-US" dirty="0" smtClean="0"/>
              <a:t>1939	100,360,000	55,600,000	   9,480,000			17.05	</a:t>
            </a:r>
          </a:p>
          <a:p>
            <a:r>
              <a:rPr lang="en-US" dirty="0" smtClean="0"/>
              <a:t>1940	101,560,000	56,180,000	   8,120,000			14.45	</a:t>
            </a:r>
          </a:p>
          <a:p>
            <a:r>
              <a:rPr lang="en-US" dirty="0" smtClean="0"/>
              <a:t>1941	102,700,000	57,530,000	   5,560,000			9.66	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Negative GDP:   1930 -8.6%    1931 -6.4%    1932 -13%    1933 -1.3%.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2  Minute State Financial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34000"/>
          </a:xfrm>
        </p:spPr>
        <p:txBody>
          <a:bodyPr>
            <a:normAutofit lnSpcReduction="10000"/>
          </a:bodyPr>
          <a:lstStyle/>
          <a:p>
            <a:pPr marL="342900" lvl="1" indent="-342900">
              <a:buFont typeface="Arial"/>
              <a:buChar char="•"/>
            </a:pPr>
            <a:r>
              <a:rPr lang="en-US" sz="2595" dirty="0" smtClean="0"/>
              <a:t>Total state $ expenditures are still below 2001 levels (i.e., spending prior to the 2002-2005 recession)</a:t>
            </a:r>
          </a:p>
          <a:p>
            <a:r>
              <a:rPr lang="en-US" sz="2595" dirty="0" smtClean="0"/>
              <a:t>Conservatively, there will be $300-350 billion in state deficits over next 30 months</a:t>
            </a:r>
          </a:p>
          <a:p>
            <a:pPr marL="342900" lvl="1" indent="-342900">
              <a:buFont typeface="Arial"/>
              <a:buChar char="•"/>
            </a:pPr>
            <a:r>
              <a:rPr lang="en-US" sz="2595" dirty="0" smtClean="0"/>
              <a:t>State Medicaid deficits currently stand at $231.8 billion (stimulus bills only pay $87 million to states for Medicaid)</a:t>
            </a:r>
          </a:p>
          <a:p>
            <a:r>
              <a:rPr lang="en-US" sz="2595" dirty="0" smtClean="0"/>
              <a:t>States have already proposed to cut:</a:t>
            </a:r>
          </a:p>
          <a:p>
            <a:pPr lvl="1"/>
            <a:r>
              <a:rPr lang="en-US" sz="2000" dirty="0" smtClean="0"/>
              <a:t>K-12 and pre-K funding and services (25)</a:t>
            </a:r>
          </a:p>
          <a:p>
            <a:pPr lvl="1"/>
            <a:r>
              <a:rPr lang="en-US" sz="2000" dirty="0" smtClean="0"/>
              <a:t>Public college and university funding (30)</a:t>
            </a:r>
          </a:p>
          <a:p>
            <a:pPr lvl="1"/>
            <a:r>
              <a:rPr lang="en-US" sz="2000" smtClean="0"/>
              <a:t>Their own workforces </a:t>
            </a:r>
            <a:r>
              <a:rPr lang="en-US" sz="2000" dirty="0" smtClean="0"/>
              <a:t>(36)</a:t>
            </a:r>
            <a:endParaRPr lang="en-US" sz="2595" dirty="0" smtClean="0"/>
          </a:p>
          <a:p>
            <a:r>
              <a:rPr lang="en-US" sz="2595" dirty="0" smtClean="0"/>
              <a:t>There are four actions states can take: 1. draw down reserves; 2. cut expenditures; 3. raise taxes; and, 4. get the money from the feds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04800" y="228598"/>
            <a:ext cx="861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/>
              <a:t>State Budget Troubles Worsen </a:t>
            </a:r>
            <a:r>
              <a:rPr lang="en-US" dirty="0" smtClean="0"/>
              <a:t>by </a:t>
            </a:r>
            <a:r>
              <a:rPr lang="en-US" dirty="0" err="1" smtClean="0"/>
              <a:t>McNichol</a:t>
            </a:r>
            <a:r>
              <a:rPr lang="en-US" dirty="0" smtClean="0"/>
              <a:t> &amp; </a:t>
            </a:r>
            <a:r>
              <a:rPr lang="en-US" dirty="0" err="1" smtClean="0"/>
              <a:t>Lav</a:t>
            </a:r>
            <a:r>
              <a:rPr lang="en-US" dirty="0" smtClean="0"/>
              <a:t> </a:t>
            </a:r>
            <a:r>
              <a:rPr lang="en-US" dirty="0" smtClean="0">
                <a:hlinkClick r:id="rId2"/>
              </a:rPr>
              <a:t>http://www.cbpp.org/9-8-08sfp.htm</a:t>
            </a:r>
            <a:endParaRPr lang="en-US" dirty="0" smtClean="0"/>
          </a:p>
          <a:p>
            <a:pPr algn="ctr"/>
            <a:r>
              <a:rPr lang="en-US" dirty="0" smtClean="0"/>
              <a:t>Center on Budget and Policy Priorities, January 29, 2009</a:t>
            </a:r>
          </a:p>
          <a:p>
            <a:pPr algn="ctr"/>
            <a:r>
              <a:rPr lang="en-US" dirty="0" smtClean="0">
                <a:hlinkClick r:id="rId3"/>
              </a:rPr>
              <a:t>http://money.cnn.com/pf/features/lists/state_unemployment/</a:t>
            </a:r>
            <a:endParaRPr lang="en-US" dirty="0" smtClean="0"/>
          </a:p>
          <a:p>
            <a:pPr algn="ctr"/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" y="1066800"/>
            <a:ext cx="7772400" cy="560207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514600" y="3091934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3.2%</a:t>
            </a:r>
            <a:endParaRPr lang="en-US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3581400" y="2514600"/>
            <a:ext cx="76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3.3%</a:t>
            </a:r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2133600" y="2145268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4.9%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019800" y="3430488"/>
            <a:ext cx="83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4.6%</a:t>
            </a:r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3924300" y="2907268"/>
            <a:ext cx="68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3.4%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48600" cy="868362"/>
          </a:xfrm>
        </p:spPr>
        <p:txBody>
          <a:bodyPr/>
          <a:lstStyle/>
          <a:p>
            <a:r>
              <a:rPr lang="en-US" dirty="0" smtClean="0"/>
              <a:t>Aggregated State Deficits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371600"/>
            <a:ext cx="7848600" cy="4953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0000">
            <a:alpha val="9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23220"/>
            <a:ext cx="9144000" cy="6334780"/>
          </a:xfrm>
        </p:spPr>
        <p:txBody>
          <a:bodyPr numCol="2">
            <a:noAutofit/>
          </a:bodyPr>
          <a:lstStyle/>
          <a:p>
            <a:pPr>
              <a:buFont typeface="+mj-lt"/>
              <a:buAutoNum type="arabicPeriod"/>
            </a:pPr>
            <a:r>
              <a:rPr lang="en-US" sz="1400" dirty="0" smtClean="0">
                <a:latin typeface="Lucida Sans"/>
              </a:rPr>
              <a:t>Alabama </a:t>
            </a:r>
            <a:r>
              <a:rPr lang="en-US" sz="1400" dirty="0">
                <a:latin typeface="Lucida Sans"/>
              </a:rPr>
              <a:t>$784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 err="1" smtClean="0">
                <a:latin typeface="Lucida Sans"/>
              </a:rPr>
              <a:t>m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>
                <a:latin typeface="Lucida Sans"/>
              </a:rPr>
              <a:t>$1.1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 err="1" smtClean="0">
                <a:latin typeface="Lucida Sans"/>
              </a:rPr>
              <a:t>b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>
                <a:latin typeface="Lucida Sans"/>
              </a:rPr>
              <a:t>$1.8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 err="1" smtClean="0">
                <a:latin typeface="Lucida Sans"/>
              </a:rPr>
              <a:t>b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>
                <a:latin typeface="Lucida Sans"/>
              </a:rPr>
              <a:t>22.2%</a:t>
            </a:r>
            <a:r>
              <a:rPr lang="en-US" sz="1400" dirty="0" smtClean="0">
                <a:latin typeface="Lucida Sans"/>
              </a:rPr>
              <a:t> </a:t>
            </a:r>
          </a:p>
          <a:p>
            <a:pPr>
              <a:buFont typeface="+mj-lt"/>
              <a:buAutoNum type="arabicPeriod"/>
            </a:pPr>
            <a:r>
              <a:rPr lang="en-US" sz="1400" dirty="0" smtClean="0">
                <a:solidFill>
                  <a:schemeClr val="bg1"/>
                </a:solidFill>
                <a:latin typeface="Lucida Sans"/>
              </a:rPr>
              <a:t>Alaska  </a:t>
            </a:r>
            <a:r>
              <a:rPr lang="en-US" sz="1400" dirty="0">
                <a:solidFill>
                  <a:schemeClr val="bg1"/>
                </a:solidFill>
                <a:latin typeface="Lucida Sans"/>
              </a:rPr>
              <a:t>$360</a:t>
            </a:r>
            <a:r>
              <a:rPr lang="en-US" sz="1400" dirty="0" smtClean="0">
                <a:solidFill>
                  <a:schemeClr val="bg1"/>
                </a:solidFill>
                <a:latin typeface="Lucida Sans"/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  <a:latin typeface="Lucida Sans"/>
              </a:rPr>
              <a:t>m</a:t>
            </a:r>
            <a:r>
              <a:rPr lang="en-US" sz="1400" dirty="0" smtClean="0">
                <a:solidFill>
                  <a:schemeClr val="bg1"/>
                </a:solidFill>
                <a:latin typeface="Lucida Sans"/>
              </a:rPr>
              <a:t> </a:t>
            </a:r>
            <a:r>
              <a:rPr lang="en-US" sz="1400" dirty="0">
                <a:solidFill>
                  <a:schemeClr val="bg1"/>
                </a:solidFill>
                <a:latin typeface="Lucida Sans"/>
              </a:rPr>
              <a:t>$360</a:t>
            </a:r>
            <a:r>
              <a:rPr lang="en-US" sz="1400" dirty="0" smtClean="0">
                <a:solidFill>
                  <a:schemeClr val="bg1"/>
                </a:solidFill>
                <a:latin typeface="Lucida Sans"/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  <a:latin typeface="Lucida Sans"/>
              </a:rPr>
              <a:t>m</a:t>
            </a:r>
            <a:r>
              <a:rPr lang="en-US" sz="1400" dirty="0" smtClean="0">
                <a:solidFill>
                  <a:schemeClr val="bg1"/>
                </a:solidFill>
                <a:latin typeface="Lucida Sans"/>
              </a:rPr>
              <a:t> </a:t>
            </a:r>
            <a:r>
              <a:rPr lang="en-US" sz="1400" dirty="0">
                <a:solidFill>
                  <a:schemeClr val="bg1"/>
                </a:solidFill>
                <a:latin typeface="Lucida Sans"/>
              </a:rPr>
              <a:t>6.8%</a:t>
            </a:r>
            <a:r>
              <a:rPr lang="en-US" sz="1400" dirty="0" smtClean="0">
                <a:solidFill>
                  <a:schemeClr val="bg1"/>
                </a:solidFill>
                <a:latin typeface="Lucida Sans"/>
              </a:rPr>
              <a:t>   </a:t>
            </a:r>
            <a:r>
              <a:rPr lang="en-US" sz="1400" dirty="0" smtClean="0">
                <a:latin typeface="Lucida Sans"/>
              </a:rPr>
              <a:t>7.3%</a:t>
            </a:r>
          </a:p>
          <a:p>
            <a:pPr>
              <a:buFont typeface="+mj-lt"/>
              <a:buAutoNum type="arabicPeriod"/>
            </a:pPr>
            <a:r>
              <a:rPr lang="en-US" sz="1400" dirty="0" smtClean="0">
                <a:solidFill>
                  <a:srgbClr val="0000FF"/>
                </a:solidFill>
                <a:latin typeface="Lucida Sans"/>
              </a:rPr>
              <a:t>Arizona1 </a:t>
            </a:r>
            <a:r>
              <a:rPr lang="en-US" sz="1400" dirty="0">
                <a:solidFill>
                  <a:srgbClr val="0000FF"/>
                </a:solidFill>
                <a:latin typeface="Lucida Sans"/>
              </a:rPr>
              <a:t>$1.9</a:t>
            </a:r>
            <a:r>
              <a:rPr lang="en-US" sz="1400" dirty="0" smtClean="0">
                <a:solidFill>
                  <a:srgbClr val="0000FF"/>
                </a:solidFill>
                <a:latin typeface="Lucida Sans"/>
              </a:rPr>
              <a:t> </a:t>
            </a:r>
            <a:r>
              <a:rPr lang="en-US" sz="1400" dirty="0" err="1" smtClean="0">
                <a:solidFill>
                  <a:srgbClr val="0000FF"/>
                </a:solidFill>
                <a:latin typeface="Lucida Sans"/>
              </a:rPr>
              <a:t>b</a:t>
            </a:r>
            <a:r>
              <a:rPr lang="en-US" sz="1400" dirty="0" smtClean="0">
                <a:solidFill>
                  <a:srgbClr val="0000FF"/>
                </a:solidFill>
                <a:latin typeface="Lucida Sans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Lucida Sans"/>
              </a:rPr>
              <a:t>$1.6</a:t>
            </a:r>
            <a:r>
              <a:rPr lang="en-US" sz="1400" dirty="0" smtClean="0">
                <a:solidFill>
                  <a:srgbClr val="0000FF"/>
                </a:solidFill>
                <a:latin typeface="Lucida Sans"/>
              </a:rPr>
              <a:t> </a:t>
            </a:r>
            <a:r>
              <a:rPr lang="en-US" sz="1400" dirty="0" err="1" smtClean="0">
                <a:solidFill>
                  <a:srgbClr val="0000FF"/>
                </a:solidFill>
                <a:latin typeface="Lucida Sans"/>
              </a:rPr>
              <a:t>b</a:t>
            </a:r>
            <a:r>
              <a:rPr lang="en-US" sz="1400" dirty="0" smtClean="0">
                <a:solidFill>
                  <a:srgbClr val="0000FF"/>
                </a:solidFill>
                <a:latin typeface="Lucida Sans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Lucida Sans"/>
              </a:rPr>
              <a:t>$3.5</a:t>
            </a:r>
            <a:r>
              <a:rPr lang="en-US" sz="1400" dirty="0" smtClean="0">
                <a:solidFill>
                  <a:srgbClr val="0000FF"/>
                </a:solidFill>
                <a:latin typeface="Lucida Sans"/>
              </a:rPr>
              <a:t> </a:t>
            </a:r>
            <a:r>
              <a:rPr lang="en-US" sz="1400" dirty="0" err="1" smtClean="0">
                <a:solidFill>
                  <a:srgbClr val="0000FF"/>
                </a:solidFill>
                <a:latin typeface="Lucida Sans"/>
              </a:rPr>
              <a:t>b</a:t>
            </a:r>
            <a:r>
              <a:rPr lang="en-US" sz="1400" dirty="0" smtClean="0">
                <a:solidFill>
                  <a:srgbClr val="0000FF"/>
                </a:solidFill>
                <a:latin typeface="Lucida Sans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Lucida Sans"/>
              </a:rPr>
              <a:t>34.8%</a:t>
            </a:r>
            <a:r>
              <a:rPr lang="en-US" sz="1400" dirty="0" smtClean="0">
                <a:solidFill>
                  <a:srgbClr val="0000FF"/>
                </a:solidFill>
                <a:latin typeface="Lucida Sans"/>
              </a:rPr>
              <a:t> </a:t>
            </a:r>
          </a:p>
          <a:p>
            <a:pPr>
              <a:buFont typeface="+mj-lt"/>
              <a:buAutoNum type="arabicPeriod"/>
            </a:pPr>
            <a:r>
              <a:rPr lang="en-US" sz="1400" dirty="0" smtClean="0">
                <a:latin typeface="Lucida Sans"/>
              </a:rPr>
              <a:t>Arkansas </a:t>
            </a:r>
            <a:r>
              <a:rPr lang="en-US" sz="1400" dirty="0">
                <a:latin typeface="Lucida Sans"/>
              </a:rPr>
              <a:t>$107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 err="1" smtClean="0">
                <a:latin typeface="Lucida Sans"/>
              </a:rPr>
              <a:t>m</a:t>
            </a:r>
            <a:r>
              <a:rPr lang="en-US" sz="1400" dirty="0" smtClean="0">
                <a:latin typeface="Lucida Sans"/>
              </a:rPr>
              <a:t>  </a:t>
            </a:r>
            <a:r>
              <a:rPr lang="en-US" sz="1400" dirty="0">
                <a:latin typeface="Lucida Sans"/>
              </a:rPr>
              <a:t>$107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 err="1" smtClean="0">
                <a:latin typeface="Lucida Sans"/>
              </a:rPr>
              <a:t>m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>
                <a:latin typeface="Lucida Sans"/>
              </a:rPr>
              <a:t>2.4%</a:t>
            </a:r>
            <a:r>
              <a:rPr lang="en-US" sz="1400" dirty="0" smtClean="0">
                <a:latin typeface="Lucida Sans"/>
              </a:rPr>
              <a:t> </a:t>
            </a:r>
          </a:p>
          <a:p>
            <a:pPr>
              <a:buFont typeface="+mj-lt"/>
              <a:buAutoNum type="arabicPeriod"/>
            </a:pPr>
            <a:r>
              <a:rPr lang="en-US" sz="1400" dirty="0" smtClean="0">
                <a:solidFill>
                  <a:srgbClr val="0000FF"/>
                </a:solidFill>
                <a:latin typeface="Lucida Sans"/>
              </a:rPr>
              <a:t>California </a:t>
            </a:r>
            <a:r>
              <a:rPr lang="en-US" sz="1400" dirty="0">
                <a:solidFill>
                  <a:srgbClr val="0000FF"/>
                </a:solidFill>
                <a:latin typeface="Lucida Sans"/>
              </a:rPr>
              <a:t>$22.2</a:t>
            </a:r>
            <a:r>
              <a:rPr lang="en-US" sz="1400" dirty="0" smtClean="0">
                <a:solidFill>
                  <a:srgbClr val="0000FF"/>
                </a:solidFill>
                <a:latin typeface="Lucida Sans"/>
              </a:rPr>
              <a:t> </a:t>
            </a:r>
            <a:r>
              <a:rPr lang="en-US" sz="1400" dirty="0" err="1" smtClean="0">
                <a:solidFill>
                  <a:srgbClr val="0000FF"/>
                </a:solidFill>
                <a:latin typeface="Lucida Sans"/>
              </a:rPr>
              <a:t>b</a:t>
            </a:r>
            <a:r>
              <a:rPr lang="en-US" sz="1400" dirty="0" smtClean="0">
                <a:solidFill>
                  <a:srgbClr val="0000FF"/>
                </a:solidFill>
                <a:latin typeface="Lucida Sans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Lucida Sans"/>
              </a:rPr>
              <a:t>$13.7</a:t>
            </a:r>
            <a:r>
              <a:rPr lang="en-US" sz="1400" dirty="0" smtClean="0">
                <a:solidFill>
                  <a:srgbClr val="0000FF"/>
                </a:solidFill>
                <a:latin typeface="Lucida Sans"/>
              </a:rPr>
              <a:t> </a:t>
            </a:r>
            <a:r>
              <a:rPr lang="en-US" sz="1400" dirty="0" err="1" smtClean="0">
                <a:solidFill>
                  <a:srgbClr val="0000FF"/>
                </a:solidFill>
                <a:latin typeface="Lucida Sans"/>
              </a:rPr>
              <a:t>b</a:t>
            </a:r>
            <a:r>
              <a:rPr lang="en-US" sz="1400" dirty="0" smtClean="0">
                <a:solidFill>
                  <a:srgbClr val="0000FF"/>
                </a:solidFill>
                <a:latin typeface="Lucida Sans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Lucida Sans"/>
              </a:rPr>
              <a:t>$35.9</a:t>
            </a:r>
            <a:r>
              <a:rPr lang="en-US" sz="1400" dirty="0" smtClean="0">
                <a:solidFill>
                  <a:srgbClr val="0000FF"/>
                </a:solidFill>
                <a:latin typeface="Lucida Sans"/>
              </a:rPr>
              <a:t> </a:t>
            </a:r>
            <a:r>
              <a:rPr lang="en-US" sz="1400" dirty="0" err="1" smtClean="0">
                <a:solidFill>
                  <a:srgbClr val="0000FF"/>
                </a:solidFill>
                <a:latin typeface="Lucida Sans"/>
              </a:rPr>
              <a:t>b</a:t>
            </a:r>
            <a:r>
              <a:rPr lang="en-US" sz="1400" dirty="0" smtClean="0">
                <a:solidFill>
                  <a:srgbClr val="0000FF"/>
                </a:solidFill>
                <a:latin typeface="Lucida Sans"/>
              </a:rPr>
              <a:t> 35.5</a:t>
            </a:r>
            <a:r>
              <a:rPr lang="en-US" sz="1400" dirty="0">
                <a:solidFill>
                  <a:srgbClr val="0000FF"/>
                </a:solidFill>
                <a:latin typeface="Lucida Sans"/>
              </a:rPr>
              <a:t>%</a:t>
            </a:r>
            <a:endParaRPr lang="en-US" sz="1400" dirty="0" smtClean="0">
              <a:solidFill>
                <a:srgbClr val="0000FF"/>
              </a:solidFill>
              <a:latin typeface="Lucida Sans"/>
            </a:endParaRPr>
          </a:p>
          <a:p>
            <a:pPr>
              <a:buFont typeface="+mj-lt"/>
              <a:buAutoNum type="arabicPeriod"/>
            </a:pPr>
            <a:r>
              <a:rPr lang="en-US" sz="1400" dirty="0" smtClean="0">
                <a:latin typeface="Lucida Sans"/>
              </a:rPr>
              <a:t>Colorado  </a:t>
            </a:r>
            <a:r>
              <a:rPr lang="en-US" sz="1400" dirty="0">
                <a:latin typeface="Lucida Sans"/>
              </a:rPr>
              <a:t>$604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 err="1" smtClean="0">
                <a:latin typeface="Lucida Sans"/>
              </a:rPr>
              <a:t>m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>
                <a:latin typeface="Lucida Sans"/>
              </a:rPr>
              <a:t>$604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 err="1" smtClean="0">
                <a:latin typeface="Lucida Sans"/>
              </a:rPr>
              <a:t>m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>
                <a:latin typeface="Lucida Sans"/>
              </a:rPr>
              <a:t>7.7</a:t>
            </a:r>
            <a:r>
              <a:rPr lang="en-US" sz="1400" dirty="0" smtClean="0">
                <a:latin typeface="Lucida Sans"/>
              </a:rPr>
              <a:t>%</a:t>
            </a:r>
          </a:p>
          <a:p>
            <a:pPr>
              <a:buFont typeface="+mj-lt"/>
              <a:buAutoNum type="arabicPeriod"/>
            </a:pPr>
            <a:r>
              <a:rPr lang="en-US" sz="1400" dirty="0" smtClean="0">
                <a:latin typeface="Lucida Sans"/>
              </a:rPr>
              <a:t>Connecticut </a:t>
            </a:r>
            <a:r>
              <a:rPr lang="en-US" sz="1400" dirty="0">
                <a:latin typeface="Lucida Sans"/>
              </a:rPr>
              <a:t>$150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 err="1" smtClean="0">
                <a:latin typeface="Lucida Sans"/>
              </a:rPr>
              <a:t>m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>
                <a:latin typeface="Lucida Sans"/>
              </a:rPr>
              <a:t>$1.3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 err="1" smtClean="0">
                <a:latin typeface="Lucida Sans"/>
              </a:rPr>
              <a:t>b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>
                <a:latin typeface="Lucida Sans"/>
              </a:rPr>
              <a:t>$1.5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 err="1" smtClean="0">
                <a:latin typeface="Lucida Sans"/>
              </a:rPr>
              <a:t>b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>
                <a:latin typeface="Lucida Sans"/>
              </a:rPr>
              <a:t>8.5</a:t>
            </a:r>
            <a:r>
              <a:rPr lang="en-US" sz="1400" dirty="0" smtClean="0">
                <a:latin typeface="Lucida Sans"/>
              </a:rPr>
              <a:t>%</a:t>
            </a:r>
          </a:p>
          <a:p>
            <a:pPr>
              <a:buFont typeface="+mj-lt"/>
              <a:buAutoNum type="arabicPeriod"/>
            </a:pPr>
            <a:r>
              <a:rPr lang="en-US" sz="1400" dirty="0" smtClean="0">
                <a:latin typeface="Lucida Sans"/>
              </a:rPr>
              <a:t>Delaware </a:t>
            </a:r>
            <a:r>
              <a:rPr lang="en-US" sz="1400" dirty="0">
                <a:latin typeface="Lucida Sans"/>
              </a:rPr>
              <a:t>$217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 err="1" smtClean="0">
                <a:latin typeface="Lucida Sans"/>
              </a:rPr>
              <a:t>m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>
                <a:latin typeface="Lucida Sans"/>
              </a:rPr>
              <a:t>$226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 err="1" smtClean="0">
                <a:latin typeface="Lucida Sans"/>
              </a:rPr>
              <a:t>m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>
                <a:latin typeface="Lucida Sans"/>
              </a:rPr>
              <a:t>$443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 err="1" smtClean="0">
                <a:latin typeface="Lucida Sans"/>
              </a:rPr>
              <a:t>m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>
                <a:latin typeface="Lucida Sans"/>
              </a:rPr>
              <a:t>12.2%</a:t>
            </a:r>
            <a:r>
              <a:rPr lang="en-US" sz="1400" dirty="0" smtClean="0">
                <a:latin typeface="Lucida Sans"/>
              </a:rPr>
              <a:t> </a:t>
            </a:r>
          </a:p>
          <a:p>
            <a:pPr>
              <a:buFont typeface="+mj-lt"/>
              <a:buAutoNum type="arabicPeriod"/>
            </a:pPr>
            <a:r>
              <a:rPr lang="en-US" sz="1400" dirty="0" smtClean="0">
                <a:latin typeface="Lucida Sans"/>
              </a:rPr>
              <a:t>District </a:t>
            </a:r>
            <a:r>
              <a:rPr lang="en-US" sz="1400" dirty="0">
                <a:latin typeface="Lucida Sans"/>
              </a:rPr>
              <a:t>of Columbia $96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 err="1" smtClean="0">
                <a:latin typeface="Lucida Sans"/>
              </a:rPr>
              <a:t>m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>
                <a:latin typeface="Lucida Sans"/>
              </a:rPr>
              <a:t>$131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 err="1" smtClean="0">
                <a:latin typeface="Lucida Sans"/>
              </a:rPr>
              <a:t>m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>
                <a:latin typeface="Lucida Sans"/>
              </a:rPr>
              <a:t>$227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 err="1" smtClean="0">
                <a:latin typeface="Lucida Sans"/>
              </a:rPr>
              <a:t>m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>
                <a:latin typeface="Lucida Sans"/>
              </a:rPr>
              <a:t>3.6%</a:t>
            </a:r>
            <a:r>
              <a:rPr lang="en-US" sz="1400" dirty="0" smtClean="0">
                <a:latin typeface="Lucida Sans"/>
              </a:rPr>
              <a:t> </a:t>
            </a:r>
          </a:p>
          <a:p>
            <a:pPr>
              <a:buFont typeface="+mj-lt"/>
              <a:buAutoNum type="arabicPeriod"/>
            </a:pPr>
            <a:r>
              <a:rPr lang="en-US" sz="1400" dirty="0" smtClean="0">
                <a:solidFill>
                  <a:srgbClr val="0000FF"/>
                </a:solidFill>
                <a:latin typeface="Lucida Sans"/>
              </a:rPr>
              <a:t>Florida </a:t>
            </a:r>
            <a:r>
              <a:rPr lang="en-US" sz="1400" dirty="0">
                <a:solidFill>
                  <a:srgbClr val="0000FF"/>
                </a:solidFill>
                <a:latin typeface="Lucida Sans"/>
              </a:rPr>
              <a:t>$3.4</a:t>
            </a:r>
            <a:r>
              <a:rPr lang="en-US" sz="1400" dirty="0" smtClean="0">
                <a:solidFill>
                  <a:srgbClr val="0000FF"/>
                </a:solidFill>
                <a:latin typeface="Lucida Sans"/>
              </a:rPr>
              <a:t> </a:t>
            </a:r>
            <a:r>
              <a:rPr lang="en-US" sz="1400" dirty="0" err="1" smtClean="0">
                <a:solidFill>
                  <a:srgbClr val="0000FF"/>
                </a:solidFill>
                <a:latin typeface="Lucida Sans"/>
              </a:rPr>
              <a:t>b</a:t>
            </a:r>
            <a:r>
              <a:rPr lang="en-US" sz="1400" dirty="0" smtClean="0">
                <a:solidFill>
                  <a:srgbClr val="0000FF"/>
                </a:solidFill>
                <a:latin typeface="Lucida Sans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Lucida Sans"/>
              </a:rPr>
              <a:t>$2.3</a:t>
            </a:r>
            <a:r>
              <a:rPr lang="en-US" sz="1400" dirty="0" smtClean="0">
                <a:solidFill>
                  <a:srgbClr val="0000FF"/>
                </a:solidFill>
                <a:latin typeface="Lucida Sans"/>
              </a:rPr>
              <a:t> </a:t>
            </a:r>
            <a:r>
              <a:rPr lang="en-US" sz="1400" dirty="0" err="1" smtClean="0">
                <a:solidFill>
                  <a:srgbClr val="0000FF"/>
                </a:solidFill>
                <a:latin typeface="Lucida Sans"/>
              </a:rPr>
              <a:t>b</a:t>
            </a:r>
            <a:r>
              <a:rPr lang="en-US" sz="1400" dirty="0" smtClean="0">
                <a:solidFill>
                  <a:srgbClr val="0000FF"/>
                </a:solidFill>
                <a:latin typeface="Lucida Sans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Lucida Sans"/>
              </a:rPr>
              <a:t>$5.7</a:t>
            </a:r>
            <a:r>
              <a:rPr lang="en-US" sz="1400" dirty="0" smtClean="0">
                <a:solidFill>
                  <a:srgbClr val="0000FF"/>
                </a:solidFill>
                <a:latin typeface="Lucida Sans"/>
              </a:rPr>
              <a:t> </a:t>
            </a:r>
            <a:r>
              <a:rPr lang="en-US" sz="1400" dirty="0" err="1" smtClean="0">
                <a:solidFill>
                  <a:srgbClr val="0000FF"/>
                </a:solidFill>
                <a:latin typeface="Lucida Sans"/>
              </a:rPr>
              <a:t>b</a:t>
            </a:r>
            <a:r>
              <a:rPr lang="en-US" sz="1400" dirty="0" smtClean="0">
                <a:solidFill>
                  <a:srgbClr val="0000FF"/>
                </a:solidFill>
                <a:latin typeface="Lucida Sans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Lucida Sans"/>
              </a:rPr>
              <a:t>22.2</a:t>
            </a:r>
            <a:r>
              <a:rPr lang="en-US" sz="1400" dirty="0" smtClean="0">
                <a:solidFill>
                  <a:srgbClr val="0000FF"/>
                </a:solidFill>
                <a:latin typeface="Lucida Sans"/>
              </a:rPr>
              <a:t>%</a:t>
            </a:r>
          </a:p>
          <a:p>
            <a:pPr>
              <a:buFont typeface="+mj-lt"/>
              <a:buAutoNum type="arabicPeriod"/>
            </a:pPr>
            <a:r>
              <a:rPr lang="en-US" sz="1400" dirty="0" smtClean="0">
                <a:latin typeface="Lucida Sans"/>
              </a:rPr>
              <a:t>Georgia1 </a:t>
            </a:r>
            <a:r>
              <a:rPr lang="en-US" sz="1400" dirty="0">
                <a:latin typeface="Lucida Sans"/>
              </a:rPr>
              <a:t>$245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 err="1" smtClean="0">
                <a:latin typeface="Lucida Sans"/>
              </a:rPr>
              <a:t>m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>
                <a:latin typeface="Lucida Sans"/>
              </a:rPr>
              <a:t>$2.2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 err="1" smtClean="0">
                <a:latin typeface="Lucida Sans"/>
              </a:rPr>
              <a:t>b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>
                <a:latin typeface="Lucida Sans"/>
              </a:rPr>
              <a:t>$2.4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 err="1" smtClean="0">
                <a:latin typeface="Lucida Sans"/>
              </a:rPr>
              <a:t>b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>
                <a:latin typeface="Lucida Sans"/>
              </a:rPr>
              <a:t>11.5%</a:t>
            </a:r>
            <a:r>
              <a:rPr lang="en-US" sz="1400" dirty="0" smtClean="0">
                <a:latin typeface="Lucida Sans"/>
              </a:rPr>
              <a:t> </a:t>
            </a:r>
          </a:p>
          <a:p>
            <a:pPr>
              <a:buFont typeface="+mj-lt"/>
              <a:buAutoNum type="arabicPeriod"/>
            </a:pPr>
            <a:r>
              <a:rPr lang="en-US" sz="1400" dirty="0" smtClean="0">
                <a:latin typeface="Lucida Sans"/>
              </a:rPr>
              <a:t>Hawaii  </a:t>
            </a:r>
            <a:r>
              <a:rPr lang="en-US" sz="1400" dirty="0">
                <a:latin typeface="Lucida Sans"/>
              </a:rPr>
              <a:t>$232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 err="1" smtClean="0">
                <a:latin typeface="Lucida Sans"/>
              </a:rPr>
              <a:t>m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>
                <a:latin typeface="Lucida Sans"/>
              </a:rPr>
              <a:t>$232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 err="1" smtClean="0">
                <a:latin typeface="Lucida Sans"/>
              </a:rPr>
              <a:t>m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>
                <a:latin typeface="Lucida Sans"/>
              </a:rPr>
              <a:t>4.0</a:t>
            </a:r>
            <a:r>
              <a:rPr lang="en-US" sz="1400" dirty="0" smtClean="0">
                <a:latin typeface="Lucida Sans"/>
              </a:rPr>
              <a:t>%</a:t>
            </a:r>
          </a:p>
          <a:p>
            <a:pPr>
              <a:buFont typeface="+mj-lt"/>
              <a:buAutoNum type="arabicPeriod"/>
            </a:pPr>
            <a:r>
              <a:rPr lang="en-US" sz="1400" dirty="0" smtClean="0">
                <a:latin typeface="Lucida Sans"/>
              </a:rPr>
              <a:t>Idaho  </a:t>
            </a:r>
            <a:r>
              <a:rPr lang="en-US" sz="1400" dirty="0">
                <a:latin typeface="Lucida Sans"/>
              </a:rPr>
              <a:t>$217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 err="1" smtClean="0">
                <a:latin typeface="Lucida Sans"/>
              </a:rPr>
              <a:t>m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>
                <a:latin typeface="Lucida Sans"/>
              </a:rPr>
              <a:t>$131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 err="1" smtClean="0">
                <a:latin typeface="Lucida Sans"/>
              </a:rPr>
              <a:t>m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>
                <a:latin typeface="Lucida Sans"/>
              </a:rPr>
              <a:t>7.4</a:t>
            </a:r>
            <a:r>
              <a:rPr lang="en-US" sz="1400" dirty="0" smtClean="0">
                <a:latin typeface="Lucida Sans"/>
              </a:rPr>
              <a:t>%</a:t>
            </a:r>
          </a:p>
          <a:p>
            <a:pPr>
              <a:buFont typeface="+mj-lt"/>
              <a:buAutoNum type="arabicPeriod"/>
            </a:pPr>
            <a:r>
              <a:rPr lang="en-US" sz="1400" dirty="0" smtClean="0">
                <a:latin typeface="Lucida Sans"/>
              </a:rPr>
              <a:t>Illinois </a:t>
            </a:r>
            <a:r>
              <a:rPr lang="en-US" sz="1400" dirty="0">
                <a:latin typeface="Lucida Sans"/>
              </a:rPr>
              <a:t>$1.8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 err="1" smtClean="0">
                <a:latin typeface="Lucida Sans"/>
              </a:rPr>
              <a:t>b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>
                <a:latin typeface="Lucida Sans"/>
              </a:rPr>
              <a:t>$2.0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 err="1" smtClean="0">
                <a:latin typeface="Lucida Sans"/>
              </a:rPr>
              <a:t>b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>
                <a:latin typeface="Lucida Sans"/>
              </a:rPr>
              <a:t>$3.8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 err="1" smtClean="0">
                <a:latin typeface="Lucida Sans"/>
              </a:rPr>
              <a:t>b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>
                <a:latin typeface="Lucida Sans"/>
              </a:rPr>
              <a:t>13.4</a:t>
            </a:r>
            <a:r>
              <a:rPr lang="en-US" sz="1400" dirty="0" smtClean="0">
                <a:latin typeface="Lucida Sans"/>
              </a:rPr>
              <a:t>%</a:t>
            </a:r>
          </a:p>
          <a:p>
            <a:pPr>
              <a:buFont typeface="+mj-lt"/>
              <a:buAutoNum type="arabicPeriod"/>
            </a:pPr>
            <a:r>
              <a:rPr lang="en-US" sz="1400" dirty="0" smtClean="0">
                <a:solidFill>
                  <a:schemeClr val="bg1"/>
                </a:solidFill>
                <a:latin typeface="Lucida Sans"/>
              </a:rPr>
              <a:t>Indiana  </a:t>
            </a:r>
            <a:r>
              <a:rPr lang="en-US" sz="1400" dirty="0">
                <a:solidFill>
                  <a:schemeClr val="bg1"/>
                </a:solidFill>
                <a:latin typeface="Lucida Sans"/>
              </a:rPr>
              <a:t>$763</a:t>
            </a:r>
            <a:r>
              <a:rPr lang="en-US" sz="1400" dirty="0" smtClean="0">
                <a:solidFill>
                  <a:schemeClr val="bg1"/>
                </a:solidFill>
                <a:latin typeface="Lucida Sans"/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  <a:latin typeface="Lucida Sans"/>
              </a:rPr>
              <a:t>m</a:t>
            </a:r>
            <a:r>
              <a:rPr lang="en-US" sz="1400" dirty="0" smtClean="0">
                <a:solidFill>
                  <a:schemeClr val="bg1"/>
                </a:solidFill>
                <a:latin typeface="Lucida Sans"/>
              </a:rPr>
              <a:t> </a:t>
            </a:r>
            <a:r>
              <a:rPr lang="en-US" sz="1400" dirty="0">
                <a:solidFill>
                  <a:schemeClr val="bg1"/>
                </a:solidFill>
                <a:latin typeface="Lucida Sans"/>
              </a:rPr>
              <a:t>$763</a:t>
            </a:r>
            <a:r>
              <a:rPr lang="en-US" sz="1400" dirty="0" smtClean="0">
                <a:solidFill>
                  <a:schemeClr val="bg1"/>
                </a:solidFill>
                <a:latin typeface="Lucida Sans"/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  <a:latin typeface="Lucida Sans"/>
              </a:rPr>
              <a:t>m</a:t>
            </a:r>
            <a:r>
              <a:rPr lang="en-US" sz="1400" dirty="0" smtClean="0">
                <a:solidFill>
                  <a:schemeClr val="bg1"/>
                </a:solidFill>
                <a:latin typeface="Lucida Sans"/>
              </a:rPr>
              <a:t> </a:t>
            </a:r>
            <a:r>
              <a:rPr lang="en-US" sz="1400" dirty="0">
                <a:solidFill>
                  <a:schemeClr val="bg1"/>
                </a:solidFill>
                <a:latin typeface="Lucida Sans"/>
              </a:rPr>
              <a:t>5.8</a:t>
            </a:r>
            <a:r>
              <a:rPr lang="en-US" sz="1400" dirty="0" smtClean="0">
                <a:solidFill>
                  <a:schemeClr val="bg1"/>
                </a:solidFill>
                <a:latin typeface="Lucida Sans"/>
              </a:rPr>
              <a:t>% </a:t>
            </a:r>
            <a:r>
              <a:rPr lang="en-US" sz="1400" dirty="0" smtClean="0">
                <a:latin typeface="Lucida Sans"/>
              </a:rPr>
              <a:t>7.6%</a:t>
            </a:r>
          </a:p>
          <a:p>
            <a:pPr>
              <a:buFont typeface="+mj-lt"/>
              <a:buAutoNum type="arabicPeriod"/>
            </a:pPr>
            <a:r>
              <a:rPr lang="en-US" sz="1400" dirty="0" smtClean="0">
                <a:latin typeface="Lucida Sans"/>
              </a:rPr>
              <a:t>Iowa </a:t>
            </a:r>
            <a:r>
              <a:rPr lang="en-US" sz="1400" dirty="0">
                <a:latin typeface="Lucida Sans"/>
              </a:rPr>
              <a:t>$350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 err="1" smtClean="0">
                <a:latin typeface="Lucida Sans"/>
              </a:rPr>
              <a:t>m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>
                <a:latin typeface="Lucida Sans"/>
              </a:rPr>
              <a:t>$134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 err="1" smtClean="0">
                <a:latin typeface="Lucida Sans"/>
              </a:rPr>
              <a:t>m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>
                <a:latin typeface="Lucida Sans"/>
              </a:rPr>
              <a:t>$484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 err="1" smtClean="0">
                <a:latin typeface="Lucida Sans"/>
              </a:rPr>
              <a:t>m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>
                <a:latin typeface="Lucida Sans"/>
              </a:rPr>
              <a:t>7.6</a:t>
            </a:r>
            <a:r>
              <a:rPr lang="en-US" sz="1400" dirty="0" smtClean="0">
                <a:latin typeface="Lucida Sans"/>
              </a:rPr>
              <a:t>%</a:t>
            </a:r>
          </a:p>
          <a:p>
            <a:pPr>
              <a:buFont typeface="+mj-lt"/>
              <a:buAutoNum type="arabicPeriod"/>
            </a:pPr>
            <a:r>
              <a:rPr lang="en-US" sz="1400" dirty="0" smtClean="0">
                <a:latin typeface="Lucida Sans"/>
              </a:rPr>
              <a:t>Kansas  </a:t>
            </a:r>
            <a:r>
              <a:rPr lang="en-US" sz="1400" dirty="0">
                <a:latin typeface="Lucida Sans"/>
              </a:rPr>
              <a:t>$185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 err="1" smtClean="0">
                <a:latin typeface="Lucida Sans"/>
              </a:rPr>
              <a:t>m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>
                <a:latin typeface="Lucida Sans"/>
              </a:rPr>
              <a:t>$185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 err="1" smtClean="0">
                <a:latin typeface="Lucida Sans"/>
              </a:rPr>
              <a:t>m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>
                <a:latin typeface="Lucida Sans"/>
              </a:rPr>
              <a:t>2.9%</a:t>
            </a:r>
            <a:r>
              <a:rPr lang="en-US" sz="1400" dirty="0" smtClean="0">
                <a:latin typeface="Lucida Sans"/>
              </a:rPr>
              <a:t> </a:t>
            </a:r>
          </a:p>
          <a:p>
            <a:pPr>
              <a:buFont typeface="+mj-lt"/>
              <a:buAutoNum type="arabicPeriod"/>
            </a:pPr>
            <a:r>
              <a:rPr lang="en-US" sz="1400" dirty="0" smtClean="0">
                <a:latin typeface="Lucida Sans"/>
              </a:rPr>
              <a:t>Kentucky </a:t>
            </a:r>
            <a:r>
              <a:rPr lang="en-US" sz="1400" dirty="0">
                <a:latin typeface="Lucida Sans"/>
              </a:rPr>
              <a:t>$266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 err="1" smtClean="0">
                <a:latin typeface="Lucida Sans"/>
              </a:rPr>
              <a:t>m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>
                <a:latin typeface="Lucida Sans"/>
              </a:rPr>
              <a:t>$456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 err="1" smtClean="0">
                <a:latin typeface="Lucida Sans"/>
              </a:rPr>
              <a:t>m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>
                <a:latin typeface="Lucida Sans"/>
              </a:rPr>
              <a:t>$722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 err="1" smtClean="0">
                <a:latin typeface="Lucida Sans"/>
              </a:rPr>
              <a:t>m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>
                <a:latin typeface="Lucida Sans"/>
              </a:rPr>
              <a:t>7.8%</a:t>
            </a:r>
            <a:r>
              <a:rPr lang="en-US" sz="1400" dirty="0" smtClean="0">
                <a:latin typeface="Lucida Sans"/>
              </a:rPr>
              <a:t> </a:t>
            </a:r>
          </a:p>
          <a:p>
            <a:pPr>
              <a:buFont typeface="+mj-lt"/>
              <a:buAutoNum type="arabicPeriod"/>
            </a:pPr>
            <a:r>
              <a:rPr lang="en-US" sz="1400" dirty="0" smtClean="0">
                <a:latin typeface="Lucida Sans"/>
              </a:rPr>
              <a:t>Louisiana  </a:t>
            </a:r>
            <a:r>
              <a:rPr lang="en-US" sz="1400" dirty="0">
                <a:latin typeface="Lucida Sans"/>
              </a:rPr>
              <a:t>$341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 err="1" smtClean="0">
                <a:latin typeface="Lucida Sans"/>
              </a:rPr>
              <a:t>m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>
                <a:latin typeface="Lucida Sans"/>
              </a:rPr>
              <a:t>$341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 err="1" smtClean="0">
                <a:latin typeface="Lucida Sans"/>
              </a:rPr>
              <a:t>m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>
                <a:latin typeface="Lucida Sans"/>
              </a:rPr>
              <a:t>3.7</a:t>
            </a:r>
            <a:r>
              <a:rPr lang="en-US" sz="1400" dirty="0" smtClean="0">
                <a:latin typeface="Lucida Sans"/>
              </a:rPr>
              <a:t>%</a:t>
            </a:r>
          </a:p>
          <a:p>
            <a:pPr>
              <a:buFont typeface="+mj-lt"/>
              <a:buAutoNum type="arabicPeriod"/>
            </a:pPr>
            <a:r>
              <a:rPr lang="en-US" sz="1400" dirty="0" smtClean="0">
                <a:latin typeface="Lucida Sans"/>
              </a:rPr>
              <a:t>Maine </a:t>
            </a:r>
            <a:r>
              <a:rPr lang="en-US" sz="1400" dirty="0">
                <a:latin typeface="Lucida Sans"/>
              </a:rPr>
              <a:t>$124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 err="1" smtClean="0">
                <a:latin typeface="Lucida Sans"/>
              </a:rPr>
              <a:t>m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>
                <a:latin typeface="Lucida Sans"/>
              </a:rPr>
              <a:t>$140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 err="1" smtClean="0">
                <a:latin typeface="Lucida Sans"/>
              </a:rPr>
              <a:t>m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>
                <a:latin typeface="Lucida Sans"/>
              </a:rPr>
              <a:t>$265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 err="1" smtClean="0">
                <a:latin typeface="Lucida Sans"/>
              </a:rPr>
              <a:t>m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>
                <a:latin typeface="Lucida Sans"/>
              </a:rPr>
              <a:t>8.6</a:t>
            </a:r>
            <a:r>
              <a:rPr lang="en-US" sz="1400" dirty="0" smtClean="0">
                <a:latin typeface="Lucida Sans"/>
              </a:rPr>
              <a:t>%</a:t>
            </a:r>
          </a:p>
          <a:p>
            <a:pPr>
              <a:buFont typeface="+mj-lt"/>
              <a:buAutoNum type="arabicPeriod"/>
            </a:pPr>
            <a:r>
              <a:rPr lang="en-US" sz="1400" dirty="0" smtClean="0">
                <a:latin typeface="Lucida Sans"/>
              </a:rPr>
              <a:t>Maryland </a:t>
            </a:r>
            <a:r>
              <a:rPr lang="en-US" sz="1400" dirty="0">
                <a:latin typeface="Lucida Sans"/>
              </a:rPr>
              <a:t>$808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 err="1" smtClean="0">
                <a:latin typeface="Lucida Sans"/>
              </a:rPr>
              <a:t>m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>
                <a:latin typeface="Lucida Sans"/>
              </a:rPr>
              <a:t>$691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 err="1" smtClean="0">
                <a:latin typeface="Lucida Sans"/>
              </a:rPr>
              <a:t>m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>
                <a:latin typeface="Lucida Sans"/>
              </a:rPr>
              <a:t>$1.5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 err="1" smtClean="0">
                <a:latin typeface="Lucida Sans"/>
              </a:rPr>
              <a:t>b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>
                <a:latin typeface="Lucida Sans"/>
              </a:rPr>
              <a:t>10.0</a:t>
            </a:r>
            <a:r>
              <a:rPr lang="en-US" sz="1400" dirty="0" smtClean="0">
                <a:latin typeface="Lucida Sans"/>
              </a:rPr>
              <a:t>%</a:t>
            </a:r>
          </a:p>
          <a:p>
            <a:pPr>
              <a:buFont typeface="+mj-lt"/>
              <a:buAutoNum type="arabicPeriod"/>
            </a:pPr>
            <a:r>
              <a:rPr lang="en-US" sz="1400" dirty="0" smtClean="0">
                <a:latin typeface="Lucida Sans"/>
              </a:rPr>
              <a:t>Massachusetts </a:t>
            </a:r>
            <a:r>
              <a:rPr lang="en-US" sz="1400" dirty="0">
                <a:latin typeface="Lucida Sans"/>
              </a:rPr>
              <a:t>$1.2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 err="1" smtClean="0">
                <a:latin typeface="Lucida Sans"/>
              </a:rPr>
              <a:t>b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>
                <a:latin typeface="Lucida Sans"/>
              </a:rPr>
              <a:t>$2.4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 err="1" smtClean="0">
                <a:latin typeface="Lucida Sans"/>
              </a:rPr>
              <a:t>b</a:t>
            </a:r>
            <a:r>
              <a:rPr lang="en-US" sz="1400" dirty="0" smtClean="0">
                <a:latin typeface="Lucida Sans"/>
              </a:rPr>
              <a:t>  </a:t>
            </a:r>
            <a:r>
              <a:rPr lang="en-US" sz="1400" dirty="0">
                <a:latin typeface="Lucida Sans"/>
              </a:rPr>
              <a:t>$3.6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 err="1" smtClean="0">
                <a:latin typeface="Lucida Sans"/>
              </a:rPr>
              <a:t>b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>
                <a:latin typeface="Lucida Sans"/>
              </a:rPr>
              <a:t>12.7</a:t>
            </a:r>
            <a:r>
              <a:rPr lang="en-US" sz="1400" dirty="0" smtClean="0">
                <a:latin typeface="Lucida Sans"/>
              </a:rPr>
              <a:t>%</a:t>
            </a:r>
          </a:p>
          <a:p>
            <a:pPr>
              <a:buFont typeface="+mj-lt"/>
              <a:buAutoNum type="arabicPeriod"/>
            </a:pPr>
            <a:r>
              <a:rPr lang="en-US" sz="1400" dirty="0" smtClean="0">
                <a:solidFill>
                  <a:schemeClr val="bg1"/>
                </a:solidFill>
                <a:latin typeface="Lucida Sans"/>
              </a:rPr>
              <a:t>Michigan </a:t>
            </a:r>
            <a:r>
              <a:rPr lang="en-US" sz="1400" dirty="0">
                <a:solidFill>
                  <a:schemeClr val="bg1"/>
                </a:solidFill>
                <a:latin typeface="Lucida Sans"/>
              </a:rPr>
              <a:t>$472</a:t>
            </a:r>
            <a:r>
              <a:rPr lang="en-US" sz="1400" dirty="0" smtClean="0">
                <a:solidFill>
                  <a:schemeClr val="bg1"/>
                </a:solidFill>
                <a:latin typeface="Lucida Sans"/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  <a:latin typeface="Lucida Sans"/>
              </a:rPr>
              <a:t>m</a:t>
            </a:r>
            <a:r>
              <a:rPr lang="en-US" sz="1400" dirty="0" smtClean="0">
                <a:solidFill>
                  <a:schemeClr val="bg1"/>
                </a:solidFill>
                <a:latin typeface="Lucida Sans"/>
              </a:rPr>
              <a:t> </a:t>
            </a:r>
            <a:r>
              <a:rPr lang="en-US" sz="1400" dirty="0">
                <a:solidFill>
                  <a:schemeClr val="bg1"/>
                </a:solidFill>
                <a:latin typeface="Lucida Sans"/>
              </a:rPr>
              <a:t>$200</a:t>
            </a:r>
            <a:r>
              <a:rPr lang="en-US" sz="1400" dirty="0" smtClean="0">
                <a:solidFill>
                  <a:schemeClr val="bg1"/>
                </a:solidFill>
                <a:latin typeface="Lucida Sans"/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  <a:latin typeface="Lucida Sans"/>
              </a:rPr>
              <a:t>m</a:t>
            </a:r>
            <a:r>
              <a:rPr lang="en-US" sz="1400" dirty="0" smtClean="0">
                <a:solidFill>
                  <a:schemeClr val="bg1"/>
                </a:solidFill>
                <a:latin typeface="Lucida Sans"/>
              </a:rPr>
              <a:t> </a:t>
            </a:r>
            <a:r>
              <a:rPr lang="en-US" sz="1400" dirty="0">
                <a:solidFill>
                  <a:schemeClr val="bg1"/>
                </a:solidFill>
                <a:latin typeface="Lucida Sans"/>
              </a:rPr>
              <a:t>$672</a:t>
            </a:r>
            <a:r>
              <a:rPr lang="en-US" sz="1400" dirty="0" smtClean="0">
                <a:solidFill>
                  <a:schemeClr val="bg1"/>
                </a:solidFill>
                <a:latin typeface="Lucida Sans"/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  <a:latin typeface="Lucida Sans"/>
              </a:rPr>
              <a:t>m</a:t>
            </a:r>
            <a:r>
              <a:rPr lang="en-US" sz="1400" dirty="0" smtClean="0">
                <a:solidFill>
                  <a:schemeClr val="bg1"/>
                </a:solidFill>
                <a:latin typeface="Lucida Sans"/>
              </a:rPr>
              <a:t> </a:t>
            </a:r>
            <a:r>
              <a:rPr lang="en-US" sz="1400" dirty="0">
                <a:solidFill>
                  <a:schemeClr val="bg1"/>
                </a:solidFill>
                <a:latin typeface="Lucida Sans"/>
              </a:rPr>
              <a:t>2.9</a:t>
            </a:r>
            <a:r>
              <a:rPr lang="en-US" sz="1400" dirty="0" smtClean="0">
                <a:solidFill>
                  <a:schemeClr val="bg1"/>
                </a:solidFill>
                <a:latin typeface="Lucida Sans"/>
              </a:rPr>
              <a:t>% </a:t>
            </a:r>
            <a:r>
              <a:rPr lang="en-US" sz="1400" dirty="0" smtClean="0">
                <a:latin typeface="Lucida Sans"/>
              </a:rPr>
              <a:t>9.6%</a:t>
            </a:r>
          </a:p>
          <a:p>
            <a:pPr>
              <a:buFont typeface="+mj-lt"/>
              <a:buAutoNum type="arabicPeriod"/>
            </a:pPr>
            <a:r>
              <a:rPr lang="en-US" sz="1400" dirty="0" smtClean="0">
                <a:latin typeface="Lucida Sans"/>
              </a:rPr>
              <a:t>Minnesota </a:t>
            </a:r>
            <a:r>
              <a:rPr lang="en-US" sz="1400" dirty="0">
                <a:latin typeface="Lucida Sans"/>
              </a:rPr>
              <a:t>$935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 err="1" smtClean="0">
                <a:latin typeface="Lucida Sans"/>
              </a:rPr>
              <a:t>m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>
                <a:latin typeface="Lucida Sans"/>
              </a:rPr>
              <a:t>$426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 err="1" smtClean="0">
                <a:latin typeface="Lucida Sans"/>
              </a:rPr>
              <a:t>m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>
                <a:latin typeface="Lucida Sans"/>
              </a:rPr>
              <a:t>$ 1.4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 err="1" smtClean="0">
                <a:latin typeface="Lucida Sans"/>
              </a:rPr>
              <a:t>b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>
                <a:latin typeface="Lucida Sans"/>
              </a:rPr>
              <a:t>7.9</a:t>
            </a:r>
            <a:r>
              <a:rPr lang="en-US" sz="1400" dirty="0" smtClean="0">
                <a:latin typeface="Lucida Sans"/>
              </a:rPr>
              <a:t>%</a:t>
            </a:r>
          </a:p>
          <a:p>
            <a:pPr>
              <a:buFont typeface="+mj-lt"/>
              <a:buAutoNum type="arabicPeriod"/>
            </a:pPr>
            <a:r>
              <a:rPr lang="en-US" sz="1400" dirty="0" smtClean="0">
                <a:latin typeface="Lucida Sans"/>
              </a:rPr>
              <a:t>Mississippi1 </a:t>
            </a:r>
            <a:r>
              <a:rPr lang="en-US" sz="1400" dirty="0">
                <a:latin typeface="Lucida Sans"/>
              </a:rPr>
              <a:t>$90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 err="1" smtClean="0">
                <a:latin typeface="Lucida Sans"/>
              </a:rPr>
              <a:t>m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>
                <a:latin typeface="Lucida Sans"/>
              </a:rPr>
              <a:t>$175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 err="1" smtClean="0">
                <a:latin typeface="Lucida Sans"/>
              </a:rPr>
              <a:t>m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>
                <a:latin typeface="Lucida Sans"/>
              </a:rPr>
              <a:t>$265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 err="1" smtClean="0">
                <a:latin typeface="Lucida Sans"/>
              </a:rPr>
              <a:t>m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>
                <a:latin typeface="Lucida Sans"/>
              </a:rPr>
              <a:t>5.2</a:t>
            </a:r>
            <a:r>
              <a:rPr lang="en-US" sz="1400" dirty="0" smtClean="0">
                <a:latin typeface="Lucida Sans"/>
              </a:rPr>
              <a:t>%</a:t>
            </a:r>
          </a:p>
          <a:p>
            <a:pPr>
              <a:buFont typeface="+mj-lt"/>
              <a:buAutoNum type="arabicPeriod"/>
            </a:pPr>
            <a:r>
              <a:rPr lang="en-US" sz="1400" dirty="0" smtClean="0">
                <a:latin typeface="Lucida Sans"/>
              </a:rPr>
              <a:t>Missouri  </a:t>
            </a:r>
            <a:r>
              <a:rPr lang="en-US" sz="1400" dirty="0">
                <a:latin typeface="Lucida Sans"/>
              </a:rPr>
              <a:t>$342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 err="1" smtClean="0">
                <a:latin typeface="Lucida Sans"/>
              </a:rPr>
              <a:t>m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>
                <a:latin typeface="Lucida Sans"/>
              </a:rPr>
              <a:t>$342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 err="1" smtClean="0">
                <a:latin typeface="Lucida Sans"/>
              </a:rPr>
              <a:t>m</a:t>
            </a:r>
            <a:r>
              <a:rPr lang="en-US" sz="1400" dirty="0" smtClean="0">
                <a:latin typeface="Lucida Sans"/>
              </a:rPr>
              <a:t> 3.8</a:t>
            </a:r>
          </a:p>
          <a:p>
            <a:pPr>
              <a:buFont typeface="+mj-lt"/>
              <a:buAutoNum type="arabicPeriod"/>
            </a:pPr>
            <a:r>
              <a:rPr lang="en-US" sz="1400" dirty="0" smtClean="0">
                <a:latin typeface="Lucida Sans"/>
              </a:rPr>
              <a:t>Nevada </a:t>
            </a:r>
            <a:r>
              <a:rPr lang="en-US" sz="1400" dirty="0">
                <a:latin typeface="Lucida Sans"/>
              </a:rPr>
              <a:t>$898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 err="1" smtClean="0">
                <a:latin typeface="Lucida Sans"/>
              </a:rPr>
              <a:t>m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>
                <a:latin typeface="Lucida Sans"/>
              </a:rPr>
              <a:t>$536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 err="1" smtClean="0">
                <a:latin typeface="Lucida Sans"/>
              </a:rPr>
              <a:t>m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>
                <a:latin typeface="Lucida Sans"/>
              </a:rPr>
              <a:t>$1.4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 err="1" smtClean="0">
                <a:latin typeface="Lucida Sans"/>
              </a:rPr>
              <a:t>b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>
                <a:latin typeface="Lucida Sans"/>
              </a:rPr>
              <a:t>19.6</a:t>
            </a:r>
            <a:r>
              <a:rPr lang="en-US" sz="1400" dirty="0" smtClean="0">
                <a:latin typeface="Lucida Sans"/>
              </a:rPr>
              <a:t>%</a:t>
            </a:r>
          </a:p>
          <a:p>
            <a:pPr>
              <a:buFont typeface="+mj-lt"/>
              <a:buAutoNum type="arabicPeriod"/>
            </a:pPr>
            <a:r>
              <a:rPr lang="en-US" sz="1400" dirty="0" smtClean="0">
                <a:latin typeface="Lucida Sans"/>
              </a:rPr>
              <a:t>New </a:t>
            </a:r>
            <a:r>
              <a:rPr lang="en-US" sz="1400" dirty="0">
                <a:latin typeface="Lucida Sans"/>
              </a:rPr>
              <a:t>Hampshire $200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 err="1" smtClean="0">
                <a:latin typeface="Lucida Sans"/>
              </a:rPr>
              <a:t>m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>
                <a:latin typeface="Lucida Sans"/>
              </a:rPr>
              <a:t>$50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 err="1" smtClean="0">
                <a:latin typeface="Lucida Sans"/>
              </a:rPr>
              <a:t>m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>
                <a:latin typeface="Lucida Sans"/>
              </a:rPr>
              <a:t>$250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 err="1" smtClean="0">
                <a:latin typeface="Lucida Sans"/>
              </a:rPr>
              <a:t>m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>
                <a:latin typeface="Lucida Sans"/>
              </a:rPr>
              <a:t>8.0</a:t>
            </a:r>
            <a:r>
              <a:rPr lang="en-US" sz="1400" dirty="0" smtClean="0">
                <a:latin typeface="Lucida Sans"/>
              </a:rPr>
              <a:t>%</a:t>
            </a:r>
          </a:p>
          <a:p>
            <a:pPr>
              <a:buFont typeface="+mj-lt"/>
              <a:buAutoNum type="arabicPeriod"/>
            </a:pPr>
            <a:r>
              <a:rPr lang="en-US" sz="1400" dirty="0" smtClean="0">
                <a:latin typeface="Lucida Sans"/>
              </a:rPr>
              <a:t>New </a:t>
            </a:r>
            <a:r>
              <a:rPr lang="en-US" sz="1400" dirty="0">
                <a:latin typeface="Lucida Sans"/>
              </a:rPr>
              <a:t>Jersey1 $2.5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 err="1" smtClean="0">
                <a:latin typeface="Lucida Sans"/>
              </a:rPr>
              <a:t>b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>
                <a:latin typeface="Lucida Sans"/>
              </a:rPr>
              <a:t>$2.1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 err="1" smtClean="0">
                <a:latin typeface="Lucida Sans"/>
              </a:rPr>
              <a:t>b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>
                <a:latin typeface="Lucida Sans"/>
              </a:rPr>
              <a:t>$4.6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 err="1" smtClean="0">
                <a:latin typeface="Lucida Sans"/>
              </a:rPr>
              <a:t>b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>
                <a:latin typeface="Lucida Sans"/>
              </a:rPr>
              <a:t>14.2</a:t>
            </a:r>
            <a:r>
              <a:rPr lang="en-US" sz="1400" dirty="0" smtClean="0">
                <a:latin typeface="Lucida Sans"/>
              </a:rPr>
              <a:t>%</a:t>
            </a:r>
          </a:p>
          <a:p>
            <a:pPr>
              <a:buFont typeface="+mj-lt"/>
              <a:buAutoNum type="arabicPeriod"/>
            </a:pPr>
            <a:r>
              <a:rPr lang="en-US" sz="1400" dirty="0" smtClean="0">
                <a:latin typeface="Lucida Sans"/>
              </a:rPr>
              <a:t>New </a:t>
            </a:r>
            <a:r>
              <a:rPr lang="en-US" sz="1400" dirty="0">
                <a:latin typeface="Lucida Sans"/>
              </a:rPr>
              <a:t>Mexico  $454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 err="1" smtClean="0">
                <a:latin typeface="Lucida Sans"/>
              </a:rPr>
              <a:t>m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>
                <a:latin typeface="Lucida Sans"/>
              </a:rPr>
              <a:t>$454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 err="1" smtClean="0">
                <a:latin typeface="Lucida Sans"/>
              </a:rPr>
              <a:t>m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>
                <a:latin typeface="Lucida Sans"/>
              </a:rPr>
              <a:t>7.5%</a:t>
            </a:r>
            <a:r>
              <a:rPr lang="en-US" sz="1400" dirty="0" smtClean="0">
                <a:latin typeface="Lucida Sans"/>
              </a:rPr>
              <a:t> </a:t>
            </a:r>
          </a:p>
          <a:p>
            <a:pPr>
              <a:buFont typeface="+mj-lt"/>
              <a:buAutoNum type="arabicPeriod"/>
            </a:pPr>
            <a:r>
              <a:rPr lang="en-US" sz="1400" dirty="0" smtClean="0">
                <a:latin typeface="Lucida Sans"/>
              </a:rPr>
              <a:t>New </a:t>
            </a:r>
            <a:r>
              <a:rPr lang="en-US" sz="1400" dirty="0">
                <a:latin typeface="Lucida Sans"/>
              </a:rPr>
              <a:t>York $4.9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 err="1" smtClean="0">
                <a:latin typeface="Lucida Sans"/>
              </a:rPr>
              <a:t>b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>
                <a:latin typeface="Lucida Sans"/>
              </a:rPr>
              <a:t>$1.7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 err="1" smtClean="0">
                <a:latin typeface="Lucida Sans"/>
              </a:rPr>
              <a:t>b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>
                <a:latin typeface="Lucida Sans"/>
              </a:rPr>
              <a:t>$6.4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 err="1" smtClean="0">
                <a:latin typeface="Lucida Sans"/>
              </a:rPr>
              <a:t>b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>
                <a:latin typeface="Lucida Sans"/>
              </a:rPr>
              <a:t>11.7%</a:t>
            </a:r>
            <a:r>
              <a:rPr lang="en-US" sz="1400" dirty="0" smtClean="0">
                <a:latin typeface="Lucida Sans"/>
              </a:rPr>
              <a:t> </a:t>
            </a:r>
          </a:p>
          <a:p>
            <a:pPr>
              <a:buFont typeface="+mj-lt"/>
              <a:buAutoNum type="arabicPeriod"/>
            </a:pPr>
            <a:r>
              <a:rPr lang="en-US" sz="1400" dirty="0" smtClean="0">
                <a:latin typeface="Lucida Sans"/>
              </a:rPr>
              <a:t>North </a:t>
            </a:r>
            <a:r>
              <a:rPr lang="en-US" sz="1400" dirty="0">
                <a:latin typeface="Lucida Sans"/>
              </a:rPr>
              <a:t>Carolina  $800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 err="1" smtClean="0">
                <a:latin typeface="Lucida Sans"/>
              </a:rPr>
              <a:t>m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>
                <a:latin typeface="Lucida Sans"/>
              </a:rPr>
              <a:t>$800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 err="1" smtClean="0">
                <a:latin typeface="Lucida Sans"/>
              </a:rPr>
              <a:t>m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>
                <a:latin typeface="Lucida Sans"/>
              </a:rPr>
              <a:t>3.7%</a:t>
            </a:r>
            <a:r>
              <a:rPr lang="en-US" sz="1400" dirty="0" smtClean="0">
                <a:latin typeface="Lucida Sans"/>
              </a:rPr>
              <a:t> </a:t>
            </a:r>
          </a:p>
          <a:p>
            <a:pPr>
              <a:buFont typeface="+mj-lt"/>
              <a:buAutoNum type="arabicPeriod"/>
            </a:pPr>
            <a:r>
              <a:rPr lang="en-US" sz="1400" dirty="0" smtClean="0">
                <a:latin typeface="Lucida Sans"/>
              </a:rPr>
              <a:t>Ohio1 </a:t>
            </a:r>
            <a:r>
              <a:rPr lang="en-US" sz="1400" dirty="0">
                <a:latin typeface="Lucida Sans"/>
              </a:rPr>
              <a:t>$733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 err="1" smtClean="0">
                <a:latin typeface="Lucida Sans"/>
              </a:rPr>
              <a:t>m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>
                <a:latin typeface="Lucida Sans"/>
              </a:rPr>
              <a:t>$1.2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 err="1" smtClean="0">
                <a:latin typeface="Lucida Sans"/>
              </a:rPr>
              <a:t>b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>
                <a:latin typeface="Lucida Sans"/>
              </a:rPr>
              <a:t>$1.9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 err="1" smtClean="0">
                <a:latin typeface="Lucida Sans"/>
              </a:rPr>
              <a:t>b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>
                <a:latin typeface="Lucida Sans"/>
              </a:rPr>
              <a:t>6.8%</a:t>
            </a:r>
            <a:r>
              <a:rPr lang="en-US" sz="1400" dirty="0" smtClean="0">
                <a:latin typeface="Lucida Sans"/>
              </a:rPr>
              <a:t> </a:t>
            </a:r>
          </a:p>
          <a:p>
            <a:pPr>
              <a:buFont typeface="+mj-lt"/>
              <a:buAutoNum type="arabicPeriod"/>
            </a:pPr>
            <a:r>
              <a:rPr lang="en-US" sz="1400" dirty="0" smtClean="0">
                <a:latin typeface="Lucida Sans"/>
              </a:rPr>
              <a:t>Oklahoma </a:t>
            </a:r>
            <a:r>
              <a:rPr lang="en-US" sz="1400" dirty="0">
                <a:latin typeface="Lucida Sans"/>
              </a:rPr>
              <a:t>$114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 err="1" smtClean="0">
                <a:latin typeface="Lucida Sans"/>
              </a:rPr>
              <a:t>m</a:t>
            </a:r>
            <a:r>
              <a:rPr lang="en-US" sz="1400" dirty="0" smtClean="0">
                <a:latin typeface="Lucida Sans"/>
              </a:rPr>
              <a:t>  </a:t>
            </a:r>
            <a:r>
              <a:rPr lang="en-US" sz="1400" dirty="0">
                <a:latin typeface="Lucida Sans"/>
              </a:rPr>
              <a:t>$114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 err="1" smtClean="0">
                <a:latin typeface="Lucida Sans"/>
              </a:rPr>
              <a:t>m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>
                <a:latin typeface="Lucida Sans"/>
              </a:rPr>
              <a:t>1.7%</a:t>
            </a:r>
            <a:r>
              <a:rPr lang="en-US" sz="1400" dirty="0" smtClean="0">
                <a:latin typeface="Lucida Sans"/>
              </a:rPr>
              <a:t> </a:t>
            </a:r>
          </a:p>
          <a:p>
            <a:pPr>
              <a:buFont typeface="+mj-lt"/>
              <a:buAutoNum type="arabicPeriod"/>
            </a:pPr>
            <a:r>
              <a:rPr lang="en-US" sz="1400" dirty="0" smtClean="0">
                <a:latin typeface="Lucida Sans"/>
              </a:rPr>
              <a:t>Oregon  </a:t>
            </a:r>
            <a:r>
              <a:rPr lang="en-US" sz="1400" dirty="0">
                <a:latin typeface="Lucida Sans"/>
              </a:rPr>
              <a:t>$442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 err="1" smtClean="0">
                <a:latin typeface="Lucida Sans"/>
              </a:rPr>
              <a:t>m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>
                <a:latin typeface="Lucida Sans"/>
              </a:rPr>
              <a:t>$442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 err="1" smtClean="0">
                <a:latin typeface="Lucida Sans"/>
              </a:rPr>
              <a:t>m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>
                <a:latin typeface="Lucida Sans"/>
              </a:rPr>
              <a:t>6.6%</a:t>
            </a:r>
            <a:r>
              <a:rPr lang="en-US" sz="1400" dirty="0" smtClean="0">
                <a:latin typeface="Lucida Sans"/>
              </a:rPr>
              <a:t> </a:t>
            </a:r>
          </a:p>
          <a:p>
            <a:pPr>
              <a:buFont typeface="+mj-lt"/>
              <a:buAutoNum type="arabicPeriod"/>
            </a:pPr>
            <a:r>
              <a:rPr lang="en-US" sz="1400" dirty="0" smtClean="0">
                <a:latin typeface="Lucida Sans"/>
              </a:rPr>
              <a:t>Pennsylvania  </a:t>
            </a:r>
            <a:r>
              <a:rPr lang="en-US" sz="1400" dirty="0">
                <a:latin typeface="Lucida Sans"/>
              </a:rPr>
              <a:t>$2.3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 err="1" smtClean="0">
                <a:latin typeface="Lucida Sans"/>
              </a:rPr>
              <a:t>b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>
                <a:latin typeface="Lucida Sans"/>
              </a:rPr>
              <a:t>$2.3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 err="1" smtClean="0">
                <a:latin typeface="Lucida Sans"/>
              </a:rPr>
              <a:t>b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>
                <a:latin typeface="Lucida Sans"/>
              </a:rPr>
              <a:t>8.1%</a:t>
            </a:r>
            <a:r>
              <a:rPr lang="en-US" sz="1400" dirty="0" smtClean="0">
                <a:latin typeface="Lucida Sans"/>
              </a:rPr>
              <a:t> </a:t>
            </a:r>
          </a:p>
          <a:p>
            <a:pPr>
              <a:buFont typeface="+mj-lt"/>
              <a:buAutoNum type="arabicPeriod"/>
            </a:pPr>
            <a:r>
              <a:rPr lang="en-US" sz="1400" dirty="0" smtClean="0">
                <a:latin typeface="Lucida Sans"/>
              </a:rPr>
              <a:t>Rhode </a:t>
            </a:r>
            <a:r>
              <a:rPr lang="en-US" sz="1400" dirty="0">
                <a:latin typeface="Lucida Sans"/>
              </a:rPr>
              <a:t>Island $430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 err="1" smtClean="0">
                <a:latin typeface="Lucida Sans"/>
              </a:rPr>
              <a:t>m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>
                <a:latin typeface="Lucida Sans"/>
              </a:rPr>
              <a:t>$372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 err="1" smtClean="0">
                <a:latin typeface="Lucida Sans"/>
              </a:rPr>
              <a:t>m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>
                <a:latin typeface="Lucida Sans"/>
              </a:rPr>
              <a:t>$802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 err="1" smtClean="0">
                <a:latin typeface="Lucida Sans"/>
              </a:rPr>
              <a:t>m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>
                <a:latin typeface="Lucida Sans"/>
              </a:rPr>
              <a:t>24.5</a:t>
            </a:r>
            <a:r>
              <a:rPr lang="en-US" sz="1400" dirty="0" smtClean="0">
                <a:latin typeface="Lucida Sans"/>
              </a:rPr>
              <a:t>%</a:t>
            </a:r>
          </a:p>
          <a:p>
            <a:pPr>
              <a:buFont typeface="+mj-lt"/>
              <a:buAutoNum type="arabicPeriod"/>
            </a:pPr>
            <a:r>
              <a:rPr lang="en-US" sz="1400" dirty="0" smtClean="0">
                <a:latin typeface="Lucida Sans"/>
              </a:rPr>
              <a:t>South </a:t>
            </a:r>
            <a:r>
              <a:rPr lang="en-US" sz="1400" dirty="0">
                <a:latin typeface="Lucida Sans"/>
              </a:rPr>
              <a:t>Carolina $250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 err="1" smtClean="0">
                <a:latin typeface="Lucida Sans"/>
              </a:rPr>
              <a:t>m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>
                <a:latin typeface="Lucida Sans"/>
              </a:rPr>
              <a:t>$554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 err="1" smtClean="0">
                <a:latin typeface="Lucida Sans"/>
              </a:rPr>
              <a:t>m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>
                <a:latin typeface="Lucida Sans"/>
              </a:rPr>
              <a:t>$804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 err="1" smtClean="0">
                <a:latin typeface="Lucida Sans"/>
              </a:rPr>
              <a:t>m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>
                <a:latin typeface="Lucida Sans"/>
              </a:rPr>
              <a:t>11.7</a:t>
            </a:r>
            <a:r>
              <a:rPr lang="en-US" sz="1400" dirty="0" smtClean="0">
                <a:latin typeface="Lucida Sans"/>
              </a:rPr>
              <a:t>%</a:t>
            </a:r>
          </a:p>
          <a:p>
            <a:pPr>
              <a:buFont typeface="+mj-lt"/>
              <a:buAutoNum type="arabicPeriod"/>
            </a:pPr>
            <a:r>
              <a:rPr lang="en-US" sz="1400" dirty="0" smtClean="0">
                <a:latin typeface="Lucida Sans"/>
              </a:rPr>
              <a:t>South </a:t>
            </a:r>
            <a:r>
              <a:rPr lang="en-US" sz="1400" dirty="0">
                <a:latin typeface="Lucida Sans"/>
              </a:rPr>
              <a:t>Dakota  $27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 err="1" smtClean="0">
                <a:latin typeface="Lucida Sans"/>
              </a:rPr>
              <a:t>m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>
                <a:latin typeface="Lucida Sans"/>
              </a:rPr>
              <a:t>$27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 err="1" smtClean="0">
                <a:latin typeface="Lucida Sans"/>
              </a:rPr>
              <a:t>m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>
                <a:latin typeface="Lucida Sans"/>
              </a:rPr>
              <a:t>2.2</a:t>
            </a:r>
            <a:r>
              <a:rPr lang="en-US" sz="1400" dirty="0" smtClean="0">
                <a:latin typeface="Lucida Sans"/>
              </a:rPr>
              <a:t>%</a:t>
            </a:r>
          </a:p>
          <a:p>
            <a:pPr>
              <a:buFont typeface="+mj-lt"/>
              <a:buAutoNum type="arabicPeriod"/>
            </a:pPr>
            <a:r>
              <a:rPr lang="en-US" sz="1400" dirty="0" smtClean="0">
                <a:latin typeface="Lucida Sans"/>
              </a:rPr>
              <a:t>Tennessee </a:t>
            </a:r>
            <a:r>
              <a:rPr lang="en-US" sz="1400" dirty="0">
                <a:latin typeface="Lucida Sans"/>
              </a:rPr>
              <a:t>$468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 err="1" smtClean="0">
                <a:latin typeface="Lucida Sans"/>
              </a:rPr>
              <a:t>m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>
                <a:latin typeface="Lucida Sans"/>
              </a:rPr>
              <a:t>$884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 err="1" smtClean="0">
                <a:latin typeface="Lucida Sans"/>
              </a:rPr>
              <a:t>m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>
                <a:latin typeface="Lucida Sans"/>
              </a:rPr>
              <a:t>$1.4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 err="1" smtClean="0">
                <a:latin typeface="Lucida Sans"/>
              </a:rPr>
              <a:t>b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>
                <a:latin typeface="Lucida Sans"/>
              </a:rPr>
              <a:t>12.0</a:t>
            </a:r>
            <a:r>
              <a:rPr lang="en-US" sz="1400" dirty="0" smtClean="0">
                <a:latin typeface="Lucida Sans"/>
              </a:rPr>
              <a:t>%</a:t>
            </a:r>
          </a:p>
          <a:p>
            <a:pPr>
              <a:buFont typeface="+mj-lt"/>
              <a:buAutoNum type="arabicPeriod"/>
            </a:pPr>
            <a:r>
              <a:rPr lang="en-US" sz="1400" dirty="0" smtClean="0">
                <a:solidFill>
                  <a:schemeClr val="bg1"/>
                </a:solidFill>
                <a:latin typeface="Lucida Sans"/>
              </a:rPr>
              <a:t>Utah  </a:t>
            </a:r>
            <a:r>
              <a:rPr lang="en-US" sz="1400" dirty="0">
                <a:solidFill>
                  <a:schemeClr val="bg1"/>
                </a:solidFill>
                <a:latin typeface="Lucida Sans"/>
              </a:rPr>
              <a:t>$620</a:t>
            </a:r>
            <a:r>
              <a:rPr lang="en-US" sz="1400" dirty="0" smtClean="0">
                <a:solidFill>
                  <a:schemeClr val="bg1"/>
                </a:solidFill>
                <a:latin typeface="Lucida Sans"/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  <a:latin typeface="Lucida Sans"/>
              </a:rPr>
              <a:t>m</a:t>
            </a:r>
            <a:r>
              <a:rPr lang="en-US" sz="1400" dirty="0" smtClean="0">
                <a:solidFill>
                  <a:schemeClr val="bg1"/>
                </a:solidFill>
                <a:latin typeface="Lucida Sans"/>
              </a:rPr>
              <a:t> </a:t>
            </a:r>
            <a:r>
              <a:rPr lang="en-US" sz="1400" dirty="0">
                <a:solidFill>
                  <a:schemeClr val="bg1"/>
                </a:solidFill>
                <a:latin typeface="Lucida Sans"/>
              </a:rPr>
              <a:t>$620</a:t>
            </a:r>
            <a:r>
              <a:rPr lang="en-US" sz="1400" dirty="0" smtClean="0">
                <a:solidFill>
                  <a:schemeClr val="bg1"/>
                </a:solidFill>
                <a:latin typeface="Lucida Sans"/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  <a:latin typeface="Lucida Sans"/>
              </a:rPr>
              <a:t>m</a:t>
            </a:r>
            <a:r>
              <a:rPr lang="en-US" sz="1400" dirty="0" smtClean="0">
                <a:solidFill>
                  <a:schemeClr val="bg1"/>
                </a:solidFill>
                <a:latin typeface="Lucida Sans"/>
              </a:rPr>
              <a:t> </a:t>
            </a:r>
            <a:r>
              <a:rPr lang="en-US" sz="1400" dirty="0">
                <a:solidFill>
                  <a:schemeClr val="bg1"/>
                </a:solidFill>
                <a:latin typeface="Lucida Sans"/>
              </a:rPr>
              <a:t>10.4</a:t>
            </a:r>
            <a:r>
              <a:rPr lang="en-US" sz="1400" dirty="0" smtClean="0">
                <a:solidFill>
                  <a:schemeClr val="bg1"/>
                </a:solidFill>
                <a:latin typeface="Lucida Sans"/>
              </a:rPr>
              <a:t>%  </a:t>
            </a:r>
            <a:r>
              <a:rPr lang="en-US" sz="1400" dirty="0" smtClean="0">
                <a:latin typeface="Lucida Sans"/>
              </a:rPr>
              <a:t>3.7%</a:t>
            </a:r>
          </a:p>
          <a:p>
            <a:pPr>
              <a:buFont typeface="+mj-lt"/>
              <a:buAutoNum type="arabicPeriod"/>
            </a:pPr>
            <a:r>
              <a:rPr lang="en-US" sz="1400" dirty="0" smtClean="0">
                <a:latin typeface="Lucida Sans"/>
              </a:rPr>
              <a:t>Vermont </a:t>
            </a:r>
            <a:r>
              <a:rPr lang="en-US" sz="1400" dirty="0">
                <a:latin typeface="Lucida Sans"/>
              </a:rPr>
              <a:t>$59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 err="1" smtClean="0">
                <a:latin typeface="Lucida Sans"/>
              </a:rPr>
              <a:t>m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>
                <a:latin typeface="Lucida Sans"/>
              </a:rPr>
              <a:t>$66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 err="1" smtClean="0">
                <a:latin typeface="Lucida Sans"/>
              </a:rPr>
              <a:t>m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>
                <a:latin typeface="Lucida Sans"/>
              </a:rPr>
              <a:t>$125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 err="1" smtClean="0">
                <a:latin typeface="Lucida Sans"/>
              </a:rPr>
              <a:t>m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>
                <a:latin typeface="Lucida Sans"/>
              </a:rPr>
              <a:t>10.3</a:t>
            </a:r>
            <a:r>
              <a:rPr lang="en-US" sz="1400" dirty="0" smtClean="0">
                <a:latin typeface="Lucida Sans"/>
              </a:rPr>
              <a:t>%</a:t>
            </a:r>
          </a:p>
          <a:p>
            <a:pPr>
              <a:buFont typeface="+mj-lt"/>
              <a:buAutoNum type="arabicPeriod"/>
            </a:pPr>
            <a:r>
              <a:rPr lang="en-US" sz="1400" dirty="0" smtClean="0">
                <a:latin typeface="Lucida Sans"/>
              </a:rPr>
              <a:t>Virginia </a:t>
            </a:r>
            <a:r>
              <a:rPr lang="en-US" sz="1400" dirty="0">
                <a:latin typeface="Lucida Sans"/>
              </a:rPr>
              <a:t>$1.2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 err="1" smtClean="0">
                <a:latin typeface="Lucida Sans"/>
              </a:rPr>
              <a:t>b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>
                <a:latin typeface="Lucida Sans"/>
              </a:rPr>
              <a:t>$1.1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 err="1" smtClean="0">
                <a:latin typeface="Lucida Sans"/>
              </a:rPr>
              <a:t>b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>
                <a:latin typeface="Lucida Sans"/>
              </a:rPr>
              <a:t>$2.3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 err="1" smtClean="0">
                <a:latin typeface="Lucida Sans"/>
              </a:rPr>
              <a:t>b</a:t>
            </a:r>
            <a:r>
              <a:rPr lang="en-US" sz="1400" dirty="0" smtClean="0">
                <a:latin typeface="Lucida Sans"/>
              </a:rPr>
              <a:t> </a:t>
            </a:r>
            <a:r>
              <a:rPr lang="en-US" sz="1400" dirty="0">
                <a:latin typeface="Lucida Sans"/>
              </a:rPr>
              <a:t>13.8</a:t>
            </a:r>
            <a:r>
              <a:rPr lang="en-US" sz="1400" dirty="0" smtClean="0">
                <a:latin typeface="Lucida Sans"/>
              </a:rPr>
              <a:t>%</a:t>
            </a:r>
          </a:p>
          <a:p>
            <a:pPr>
              <a:buFont typeface="+mj-lt"/>
              <a:buAutoNum type="arabicPeriod"/>
            </a:pPr>
            <a:r>
              <a:rPr lang="en-US" sz="1400" dirty="0" smtClean="0">
                <a:solidFill>
                  <a:schemeClr val="bg1"/>
                </a:solidFill>
                <a:latin typeface="Lucida Sans"/>
              </a:rPr>
              <a:t>Washington  </a:t>
            </a:r>
            <a:r>
              <a:rPr lang="en-US" sz="1400" dirty="0">
                <a:solidFill>
                  <a:schemeClr val="bg1"/>
                </a:solidFill>
                <a:latin typeface="Lucida Sans"/>
              </a:rPr>
              <a:t>$509</a:t>
            </a:r>
            <a:r>
              <a:rPr lang="en-US" sz="1400" dirty="0" smtClean="0">
                <a:solidFill>
                  <a:schemeClr val="bg1"/>
                </a:solidFill>
                <a:latin typeface="Lucida Sans"/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  <a:latin typeface="Lucida Sans"/>
              </a:rPr>
              <a:t>m</a:t>
            </a:r>
            <a:r>
              <a:rPr lang="en-US" sz="1400" dirty="0" smtClean="0">
                <a:solidFill>
                  <a:schemeClr val="bg1"/>
                </a:solidFill>
                <a:latin typeface="Lucida Sans"/>
              </a:rPr>
              <a:t> </a:t>
            </a:r>
            <a:r>
              <a:rPr lang="en-US" sz="1400" dirty="0">
                <a:solidFill>
                  <a:schemeClr val="bg1"/>
                </a:solidFill>
                <a:latin typeface="Lucida Sans"/>
              </a:rPr>
              <a:t>$509</a:t>
            </a:r>
            <a:r>
              <a:rPr lang="en-US" sz="1400" dirty="0" smtClean="0">
                <a:solidFill>
                  <a:schemeClr val="bg1"/>
                </a:solidFill>
                <a:latin typeface="Lucida Sans"/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  <a:latin typeface="Lucida Sans"/>
              </a:rPr>
              <a:t>m</a:t>
            </a:r>
            <a:r>
              <a:rPr lang="en-US" sz="1400" dirty="0" smtClean="0">
                <a:solidFill>
                  <a:schemeClr val="bg1"/>
                </a:solidFill>
                <a:latin typeface="Lucida Sans"/>
              </a:rPr>
              <a:t> </a:t>
            </a:r>
            <a:r>
              <a:rPr lang="en-US" sz="1400" dirty="0">
                <a:solidFill>
                  <a:schemeClr val="bg1"/>
                </a:solidFill>
                <a:latin typeface="Lucida Sans"/>
              </a:rPr>
              <a:t>3.4</a:t>
            </a:r>
            <a:r>
              <a:rPr lang="en-US" sz="1400" dirty="0" smtClean="0">
                <a:solidFill>
                  <a:schemeClr val="bg1"/>
                </a:solidFill>
                <a:latin typeface="Lucida Sans"/>
              </a:rPr>
              <a:t>%</a:t>
            </a:r>
            <a:r>
              <a:rPr lang="en-US" sz="1400" dirty="0" smtClean="0">
                <a:solidFill>
                  <a:schemeClr val="bg1"/>
                </a:solidFill>
                <a:latin typeface="Lucida Sans"/>
              </a:rPr>
              <a:t>  </a:t>
            </a:r>
            <a:r>
              <a:rPr lang="en-US" sz="1400" dirty="0" smtClean="0">
                <a:solidFill>
                  <a:srgbClr val="800000"/>
                </a:solidFill>
                <a:latin typeface="Lucida Sans"/>
              </a:rPr>
              <a:t>6.4%</a:t>
            </a:r>
          </a:p>
          <a:p>
            <a:pPr>
              <a:buFont typeface="+mj-lt"/>
              <a:buAutoNum type="arabicPeriod"/>
            </a:pPr>
            <a:r>
              <a:rPr lang="en-US" sz="1400" dirty="0" smtClean="0">
                <a:solidFill>
                  <a:schemeClr val="bg1"/>
                </a:solidFill>
                <a:latin typeface="Lucida Sans"/>
              </a:rPr>
              <a:t>Wisconsin </a:t>
            </a:r>
            <a:r>
              <a:rPr lang="en-US" sz="1400" dirty="0">
                <a:solidFill>
                  <a:schemeClr val="bg1"/>
                </a:solidFill>
                <a:latin typeface="Lucida Sans"/>
              </a:rPr>
              <a:t>$652</a:t>
            </a:r>
            <a:r>
              <a:rPr lang="en-US" sz="1400" dirty="0" smtClean="0">
                <a:solidFill>
                  <a:schemeClr val="bg1"/>
                </a:solidFill>
                <a:latin typeface="Lucida Sans"/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  <a:latin typeface="Lucida Sans"/>
              </a:rPr>
              <a:t>m</a:t>
            </a:r>
            <a:r>
              <a:rPr lang="en-US" sz="1400" dirty="0" smtClean="0">
                <a:solidFill>
                  <a:schemeClr val="bg1"/>
                </a:solidFill>
                <a:latin typeface="Lucida Sans"/>
              </a:rPr>
              <a:t> </a:t>
            </a:r>
            <a:r>
              <a:rPr lang="en-US" sz="1400" dirty="0">
                <a:solidFill>
                  <a:schemeClr val="bg1"/>
                </a:solidFill>
                <a:latin typeface="Lucida Sans"/>
              </a:rPr>
              <a:t>$346</a:t>
            </a:r>
            <a:r>
              <a:rPr lang="en-US" sz="1400" dirty="0" smtClean="0">
                <a:solidFill>
                  <a:schemeClr val="bg1"/>
                </a:solidFill>
                <a:latin typeface="Lucida Sans"/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  <a:latin typeface="Lucida Sans"/>
              </a:rPr>
              <a:t>m</a:t>
            </a:r>
            <a:r>
              <a:rPr lang="en-US" sz="1400" dirty="0" smtClean="0">
                <a:solidFill>
                  <a:schemeClr val="bg1"/>
                </a:solidFill>
                <a:latin typeface="Lucida Sans"/>
              </a:rPr>
              <a:t> </a:t>
            </a:r>
            <a:r>
              <a:rPr lang="en-US" sz="1400" dirty="0">
                <a:solidFill>
                  <a:schemeClr val="bg1"/>
                </a:solidFill>
                <a:latin typeface="Lucida Sans"/>
              </a:rPr>
              <a:t>$998</a:t>
            </a:r>
            <a:r>
              <a:rPr lang="en-US" sz="1400" dirty="0" smtClean="0">
                <a:solidFill>
                  <a:schemeClr val="bg1"/>
                </a:solidFill>
                <a:latin typeface="Lucida Sans"/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  <a:latin typeface="Lucida Sans"/>
              </a:rPr>
              <a:t>m</a:t>
            </a:r>
            <a:r>
              <a:rPr lang="en-US" sz="1400" dirty="0" smtClean="0">
                <a:solidFill>
                  <a:schemeClr val="bg1"/>
                </a:solidFill>
                <a:latin typeface="Lucida Sans"/>
              </a:rPr>
              <a:t> </a:t>
            </a:r>
            <a:r>
              <a:rPr lang="en-US" sz="1400" dirty="0">
                <a:solidFill>
                  <a:schemeClr val="bg1"/>
                </a:solidFill>
                <a:latin typeface="Lucida Sans"/>
              </a:rPr>
              <a:t>7.1</a:t>
            </a:r>
            <a:r>
              <a:rPr lang="en-US" sz="1600" dirty="0">
                <a:solidFill>
                  <a:schemeClr val="bg1"/>
                </a:solidFill>
                <a:latin typeface="Times New Roman"/>
              </a:rPr>
              <a:t>%</a:t>
            </a:r>
            <a:r>
              <a:rPr lang="en-US" sz="1600" dirty="0" smtClean="0">
                <a:solidFill>
                  <a:schemeClr val="bg1"/>
                </a:solidFill>
                <a:latin typeface="Times New Roman"/>
              </a:rPr>
              <a:t> </a:t>
            </a:r>
          </a:p>
          <a:p>
            <a:pPr>
              <a:buNone/>
            </a:pPr>
            <a:endParaRPr lang="en-US" sz="1600" dirty="0" smtClean="0">
              <a:latin typeface="Times New Roman"/>
            </a:endParaRPr>
          </a:p>
          <a:p>
            <a:pPr>
              <a:buNone/>
            </a:pPr>
            <a:r>
              <a:rPr lang="en-US" sz="1600" b="1" dirty="0" smtClean="0">
                <a:latin typeface="Times New Roman"/>
              </a:rPr>
              <a:t>	</a:t>
            </a:r>
            <a:r>
              <a:rPr lang="en-US" sz="1600" b="1" dirty="0">
                <a:latin typeface="Times New Roman"/>
              </a:rPr>
              <a:t>		</a:t>
            </a:r>
            <a:r>
              <a:rPr lang="en-US" sz="1600" b="1" dirty="0" smtClean="0">
                <a:latin typeface="Times New Roman"/>
              </a:rPr>
              <a:t>		</a:t>
            </a:r>
          </a:p>
          <a:p>
            <a:pPr>
              <a:buNone/>
            </a:pPr>
            <a:r>
              <a:rPr lang="en-US" sz="1600" dirty="0" smtClean="0">
                <a:latin typeface="Times New Roman"/>
              </a:rPr>
              <a:t>	</a:t>
            </a:r>
            <a:endParaRPr lang="en-US" sz="1600" dirty="0">
              <a:latin typeface="Times New Roman"/>
            </a:endParaRPr>
          </a:p>
          <a:p>
            <a:pPr>
              <a:buNone/>
            </a:pPr>
            <a:endParaRPr lang="en-US" sz="1600" b="1" dirty="0">
              <a:latin typeface="Times New Roman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SIZE OF TOTAL FY2009 BUDGET GAPS: TOTAL $47.6 </a:t>
            </a:r>
            <a:r>
              <a:rPr lang="en-US" sz="1400" b="1" dirty="0" err="1" smtClean="0">
                <a:solidFill>
                  <a:schemeClr val="bg1"/>
                </a:solidFill>
              </a:rPr>
              <a:t>b</a:t>
            </a:r>
            <a:r>
              <a:rPr lang="en-US" sz="1400" b="1" dirty="0" smtClean="0">
                <a:solidFill>
                  <a:schemeClr val="bg1"/>
                </a:solidFill>
              </a:rPr>
              <a:t> $46.4 </a:t>
            </a:r>
            <a:r>
              <a:rPr lang="en-US" sz="1400" b="1" dirty="0" err="1" smtClean="0">
                <a:solidFill>
                  <a:schemeClr val="bg1"/>
                </a:solidFill>
              </a:rPr>
              <a:t>b</a:t>
            </a:r>
            <a:r>
              <a:rPr lang="en-US" sz="1400" b="1" dirty="0" smtClean="0">
                <a:solidFill>
                  <a:schemeClr val="bg1"/>
                </a:solidFill>
              </a:rPr>
              <a:t> $93.9 </a:t>
            </a:r>
            <a:r>
              <a:rPr lang="en-US" sz="1400" b="1" dirty="0" err="1" smtClean="0">
                <a:solidFill>
                  <a:schemeClr val="bg1"/>
                </a:solidFill>
              </a:rPr>
              <a:t>b</a:t>
            </a:r>
            <a:r>
              <a:rPr lang="en-US" sz="1400" b="1" dirty="0" smtClean="0">
                <a:solidFill>
                  <a:schemeClr val="bg1"/>
                </a:solidFill>
              </a:rPr>
              <a:t> 14.2%</a:t>
            </a:r>
          </a:p>
          <a:p>
            <a:pPr marL="342900" indent="-342900" algn="ctr"/>
            <a:r>
              <a:rPr lang="en-US" sz="1400" b="1" dirty="0" smtClean="0">
                <a:solidFill>
                  <a:schemeClr val="bg1"/>
                </a:solidFill>
              </a:rPr>
              <a:t>1. Gap </a:t>
            </a:r>
            <a:r>
              <a:rPr lang="en-US" sz="1400" b="1" dirty="0">
                <a:solidFill>
                  <a:schemeClr val="bg1"/>
                </a:solidFill>
              </a:rPr>
              <a:t>before budget was </a:t>
            </a:r>
            <a:r>
              <a:rPr lang="en-US" sz="1400" b="1" dirty="0" smtClean="0">
                <a:solidFill>
                  <a:schemeClr val="bg1"/>
                </a:solidFill>
              </a:rPr>
              <a:t>adopted  2. Additional </a:t>
            </a:r>
            <a:r>
              <a:rPr lang="en-US" sz="1400" b="1" dirty="0">
                <a:solidFill>
                  <a:schemeClr val="bg1"/>
                </a:solidFill>
              </a:rPr>
              <a:t>mid-year </a:t>
            </a:r>
            <a:r>
              <a:rPr lang="en-US" sz="1400" b="1" dirty="0" smtClean="0">
                <a:solidFill>
                  <a:schemeClr val="bg1"/>
                </a:solidFill>
              </a:rPr>
              <a:t>gap   3. Total Total </a:t>
            </a:r>
            <a:r>
              <a:rPr lang="en-US" sz="1400" b="1" dirty="0">
                <a:solidFill>
                  <a:schemeClr val="bg1"/>
                </a:solidFill>
              </a:rPr>
              <a:t>Gap as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r>
              <a:rPr lang="en-US" sz="1400" b="1" dirty="0">
                <a:solidFill>
                  <a:schemeClr val="bg1"/>
                </a:solidFill>
              </a:rPr>
              <a:t>%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r>
              <a:rPr lang="en-US" sz="1400" b="1" dirty="0">
                <a:solidFill>
                  <a:schemeClr val="bg1"/>
                </a:solidFill>
              </a:rPr>
              <a:t>of FY2009 General Fund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871</TotalTime>
  <Words>1279</Words>
  <Application>Microsoft Macintosh PowerPoint</Application>
  <PresentationFormat>On-screen Show (4:3)</PresentationFormat>
  <Paragraphs>94</Paragraphs>
  <Slides>6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What is a depression?</vt:lpstr>
      <vt:lpstr>Slide 2</vt:lpstr>
      <vt:lpstr>2  Minute State Financial Overview</vt:lpstr>
      <vt:lpstr>Slide 4</vt:lpstr>
      <vt:lpstr>Aggregated State Deficits</vt:lpstr>
      <vt:lpstr>Slide 6</vt:lpstr>
    </vt:vector>
  </TitlesOfParts>
  <Company>University of Alaska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Rich Greenfield</dc:creator>
  <cp:lastModifiedBy>Rich Greenfield</cp:lastModifiedBy>
  <cp:revision>20</cp:revision>
  <dcterms:created xsi:type="dcterms:W3CDTF">2009-02-04T04:27:59Z</dcterms:created>
  <dcterms:modified xsi:type="dcterms:W3CDTF">2009-02-04T04:50:50Z</dcterms:modified>
</cp:coreProperties>
</file>