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60" r:id="rId3"/>
    <p:sldId id="259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4354D2"/>
    <a:srgbClr val="FF1F1C"/>
    <a:srgbClr val="EB90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9EDA-E202-284D-8C24-3E15D1A8A652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DAB3-59AB-9E4C-B1DD-6BD1AEF1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egeek.com/in-economics-what-is-a-depressio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-s-history.com/pages/h1932.html" TargetMode="External"/><Relationship Id="rId3" Type="http://schemas.openxmlformats.org/officeDocument/2006/relationships/hyperlink" Target="http://www.u-s-history.com/pages/h1569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bpp.org/9-8-08sfp.htm" TargetMode="External"/><Relationship Id="rId3" Type="http://schemas.openxmlformats.org/officeDocument/2006/relationships/hyperlink" Target="http://money.cnn.com/pf/features/lists/state_unemploymen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depression?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 depression in economics may be somewhat hard to define. A standard definition of an economic depression is a significant decline in the gross domestic product (GDP). In order to understand a depression in these terms, one must understand the definition of a GDP.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The GDP consists of the monies spent by consumers, the investments made by private companies and the government, government spending on labor and products, and the net total of a country’s exports. These facts are totaled to determine the gross domestic product of a year. In simpler terms the GDP can be seen as an accounting of almost all the money spent on goods, services, investments, research, and labor in a country.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A depression is thought to occur when the GDP declines by 10% or more in a year’s time. </a:t>
            </a:r>
            <a:r>
              <a:rPr lang="en-US" sz="1800" dirty="0" smtClean="0">
                <a:solidFill>
                  <a:srgbClr val="000000"/>
                </a:solidFill>
              </a:rPr>
              <a:t>Economists tend to differ over the exact percentage of decline. The Great Depression in the US and in Europe after the Stock Market crash of 1929 showed a steadily declining GDP in the subsequent years.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In the months following the crash, the GDP declined over 30%, and then was marked by a period of increase. However this increase did not equal the previous GDP of the US. So defining a depression entirely by evaluation of a decline in the GDP cannot be fully accurate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linkClick r:id="rId2"/>
              </a:rPr>
              <a:t>http://www.wisegeek.com/in-economics-what-is-a-depression.htm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b="1" dirty="0" smtClean="0"/>
              <a:t>	Depression Era Unemployment Statistics</a:t>
            </a:r>
          </a:p>
          <a:p>
            <a:pPr>
              <a:buNone/>
            </a:pPr>
            <a:r>
              <a:rPr lang="en-US" dirty="0" smtClean="0"/>
              <a:t>Source: U.S. Bureau of the Census, Historical Statistics of the United States, Colonial Times to 1957 (</a:t>
            </a:r>
            <a:r>
              <a:rPr lang="en-US" u="sng" dirty="0" smtClean="0">
                <a:hlinkClick r:id="rId2"/>
              </a:rPr>
              <a:t>Washington, D.C., 1960), p.70.</a:t>
            </a:r>
            <a:endParaRPr lang="en-US" b="1" u="sng" dirty="0" smtClean="0">
              <a:hlinkClick r:id="rId3"/>
            </a:endParaRPr>
          </a:p>
          <a:p>
            <a:endParaRPr lang="en-US" b="1" u="sng" dirty="0" smtClean="0">
              <a:hlinkClick r:id="rId3"/>
            </a:endParaRPr>
          </a:p>
          <a:p>
            <a:r>
              <a:rPr lang="en-US" dirty="0" smtClean="0"/>
              <a:t>Year	       Population	Labor Force	Unemployed 	% of Labor Force	</a:t>
            </a:r>
          </a:p>
          <a:p>
            <a:r>
              <a:rPr lang="en-US" dirty="0" smtClean="0"/>
              <a:t>1929	88,010,000	49,440,000	   1,550,000			3.14	</a:t>
            </a:r>
          </a:p>
          <a:p>
            <a:r>
              <a:rPr lang="en-US" dirty="0" smtClean="0"/>
              <a:t>1930	89,550,000	50,080,000	   4,340,000			8.67	</a:t>
            </a:r>
          </a:p>
          <a:p>
            <a:r>
              <a:rPr lang="en-US" dirty="0" smtClean="0"/>
              <a:t>1931	90,710,000	50,680,000	   8,020,000			15.82	</a:t>
            </a:r>
          </a:p>
          <a:p>
            <a:r>
              <a:rPr lang="en-US" dirty="0" smtClean="0"/>
              <a:t>1932	91,810,000	51,250,000	 12,060,000			23.53	</a:t>
            </a:r>
          </a:p>
          <a:p>
            <a:r>
              <a:rPr lang="en-US" dirty="0" smtClean="0"/>
              <a:t>1933	92,950,000	51,840,000	 12,830,000			24.75	</a:t>
            </a:r>
          </a:p>
          <a:p>
            <a:r>
              <a:rPr lang="en-US" dirty="0" smtClean="0"/>
              <a:t>1934	94,190,000	52,490,000	 11,340,000			21.60	</a:t>
            </a:r>
          </a:p>
          <a:p>
            <a:r>
              <a:rPr lang="en-US" dirty="0" smtClean="0"/>
              <a:t>1935	95,460,000	53,140,000	 10,610,000			19.97	</a:t>
            </a:r>
          </a:p>
          <a:p>
            <a:r>
              <a:rPr lang="en-US" dirty="0" smtClean="0"/>
              <a:t>1936	96,700,000	53,740,000	   9,030,000			16.80	</a:t>
            </a:r>
          </a:p>
          <a:p>
            <a:r>
              <a:rPr lang="en-US" dirty="0" smtClean="0"/>
              <a:t>1937	97,870,000	54,320,000	   7,700,000			14.18	</a:t>
            </a:r>
          </a:p>
          <a:p>
            <a:r>
              <a:rPr lang="en-US" dirty="0" smtClean="0"/>
              <a:t>1938	99,120,000	54,950,000	 10,390,000			18.91	</a:t>
            </a:r>
          </a:p>
          <a:p>
            <a:r>
              <a:rPr lang="en-US" dirty="0" smtClean="0"/>
              <a:t>1939	100,360,000	55,600,000	   9,480,000			17.05	</a:t>
            </a:r>
          </a:p>
          <a:p>
            <a:r>
              <a:rPr lang="en-US" dirty="0" smtClean="0"/>
              <a:t>1940	101,560,000	56,180,000	   8,120,000			14.45	</a:t>
            </a:r>
          </a:p>
          <a:p>
            <a:r>
              <a:rPr lang="en-US" dirty="0" smtClean="0"/>
              <a:t>1941	102,700,000	57,530,000	   5,560,000			9.66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Negative GDP:   1930 -8.6%    1931 -6.4%    1932 -13%    1933 -1.3%.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 Minute State Financial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595" dirty="0" smtClean="0"/>
              <a:t>Total state $ expenditures are still below 2001 levels (i.e., spending prior to the 2002-2005 recession)</a:t>
            </a:r>
          </a:p>
          <a:p>
            <a:r>
              <a:rPr lang="en-US" sz="2595" dirty="0" smtClean="0"/>
              <a:t>Conservatively, there will be $300-350 billion in state deficits over next 30 months</a:t>
            </a:r>
          </a:p>
          <a:p>
            <a:pPr marL="342900" lvl="1" indent="-342900">
              <a:buFont typeface="Arial"/>
              <a:buChar char="•"/>
            </a:pPr>
            <a:r>
              <a:rPr lang="en-US" sz="2595" dirty="0" smtClean="0"/>
              <a:t>State Medicaid deficits currently stand at $231.8 billion (stimulus bills only pay $87 million to states for Medicaid)</a:t>
            </a:r>
          </a:p>
          <a:p>
            <a:r>
              <a:rPr lang="en-US" sz="2595" dirty="0" smtClean="0"/>
              <a:t>States have already proposed to cut:</a:t>
            </a:r>
          </a:p>
          <a:p>
            <a:pPr lvl="1"/>
            <a:r>
              <a:rPr lang="en-US" sz="2000" dirty="0" smtClean="0"/>
              <a:t>K-12 and pre-K funding and services (25)</a:t>
            </a:r>
          </a:p>
          <a:p>
            <a:pPr lvl="1"/>
            <a:r>
              <a:rPr lang="en-US" sz="2000" dirty="0" smtClean="0"/>
              <a:t>Public college and university funding (30)</a:t>
            </a:r>
          </a:p>
          <a:p>
            <a:pPr lvl="1"/>
            <a:r>
              <a:rPr lang="en-US" sz="2000" smtClean="0"/>
              <a:t>Their own workforces </a:t>
            </a:r>
            <a:r>
              <a:rPr lang="en-US" sz="2000" dirty="0" smtClean="0"/>
              <a:t>(36)</a:t>
            </a:r>
            <a:endParaRPr lang="en-US" sz="2595" dirty="0" smtClean="0"/>
          </a:p>
          <a:p>
            <a:r>
              <a:rPr lang="en-US" sz="2595" dirty="0" smtClean="0"/>
              <a:t>There are four actions states can take: 1. draw down reserves; 2. cut expenditures; 3. raise taxes; and, 4. get the money from the feds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228598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State Budget Troubles Worsen </a:t>
            </a:r>
            <a:r>
              <a:rPr lang="en-US" dirty="0" smtClean="0"/>
              <a:t>by </a:t>
            </a:r>
            <a:r>
              <a:rPr lang="en-US" dirty="0" err="1" smtClean="0"/>
              <a:t>McNichol</a:t>
            </a:r>
            <a:r>
              <a:rPr lang="en-US" dirty="0" smtClean="0"/>
              <a:t> &amp; </a:t>
            </a:r>
            <a:r>
              <a:rPr lang="en-US" dirty="0" err="1" smtClean="0"/>
              <a:t>Lav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http://www.cbpp.org/9-8-08sfp.htm</a:t>
            </a:r>
            <a:endParaRPr lang="en-US" dirty="0" smtClean="0"/>
          </a:p>
          <a:p>
            <a:pPr algn="ctr"/>
            <a:r>
              <a:rPr lang="en-US" dirty="0" smtClean="0"/>
              <a:t>Center on Budget and Policy Priorities, January 29, 2009</a:t>
            </a:r>
          </a:p>
          <a:p>
            <a:pPr algn="ctr"/>
            <a:r>
              <a:rPr lang="en-US" dirty="0" smtClean="0">
                <a:hlinkClick r:id="rId3"/>
              </a:rPr>
              <a:t>http://money.cnn.com/pf/features/lists/state_unemployment/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066800"/>
            <a:ext cx="7772400" cy="56020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30919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3.2%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514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3.3%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145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4.9%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43048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4.6%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924300" y="290726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3.4%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868362"/>
          </a:xfrm>
        </p:spPr>
        <p:txBody>
          <a:bodyPr/>
          <a:lstStyle/>
          <a:p>
            <a:r>
              <a:rPr lang="en-US" dirty="0" smtClean="0"/>
              <a:t>Aggregated State Deficits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1600"/>
            <a:ext cx="7848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3220"/>
            <a:ext cx="9144000" cy="6334780"/>
          </a:xfrm>
        </p:spPr>
        <p:txBody>
          <a:bodyPr numCol="2"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Alabama </a:t>
            </a:r>
            <a:r>
              <a:rPr lang="en-US" sz="1400" dirty="0">
                <a:latin typeface="Lucida Sans"/>
              </a:rPr>
              <a:t>$784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$1.8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22.2%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Alaska 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$360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$360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6.8%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  </a:t>
            </a:r>
            <a:r>
              <a:rPr lang="en-US" sz="1400" dirty="0" smtClean="0">
                <a:latin typeface="Lucida Sans"/>
              </a:rPr>
              <a:t>7.3%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Arizona1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$1.9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$1.6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$3.5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34.8%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Arkansas </a:t>
            </a:r>
            <a:r>
              <a:rPr lang="en-US" sz="1400" dirty="0">
                <a:latin typeface="Lucida Sans"/>
              </a:rPr>
              <a:t>$107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 </a:t>
            </a:r>
            <a:r>
              <a:rPr lang="en-US" sz="1400" dirty="0">
                <a:latin typeface="Lucida Sans"/>
              </a:rPr>
              <a:t>$107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2.4%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California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$22.2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$13.7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$35.9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35.5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%</a:t>
            </a:r>
            <a:endParaRPr lang="en-US" sz="1400" dirty="0" smtClean="0">
              <a:solidFill>
                <a:srgbClr val="0000FF"/>
              </a:solidFill>
              <a:latin typeface="Lucida Sans"/>
            </a:endParaRP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Colorado  </a:t>
            </a:r>
            <a:r>
              <a:rPr lang="en-US" sz="1400" dirty="0">
                <a:latin typeface="Lucida Sans"/>
              </a:rPr>
              <a:t>$604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$604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7.7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Connecticut </a:t>
            </a:r>
            <a:r>
              <a:rPr lang="en-US" sz="1400" dirty="0">
                <a:latin typeface="Lucida Sans"/>
              </a:rPr>
              <a:t>$150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$1.3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8.5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Delaware </a:t>
            </a:r>
            <a:r>
              <a:rPr lang="en-US" sz="1400" dirty="0">
                <a:latin typeface="Lucida Sans"/>
              </a:rPr>
              <a:t>$217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$226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$443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12.2%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District </a:t>
            </a:r>
            <a:r>
              <a:rPr lang="en-US" sz="1400" dirty="0">
                <a:latin typeface="Lucida Sans"/>
              </a:rPr>
              <a:t>of Columbia $96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$131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$227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3.6%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Florida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$3.4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$2.3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$5.7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Lucida Sans"/>
              </a:rPr>
              <a:t>b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Sans"/>
              </a:rPr>
              <a:t>22.2</a:t>
            </a:r>
            <a:r>
              <a:rPr lang="en-US" sz="1400" dirty="0" smtClean="0">
                <a:solidFill>
                  <a:srgbClr val="0000FF"/>
                </a:solidFill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Georgia1 </a:t>
            </a:r>
            <a:r>
              <a:rPr lang="en-US" sz="1400" dirty="0">
                <a:latin typeface="Lucida Sans"/>
              </a:rPr>
              <a:t>$245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11.5%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Hawaii  </a:t>
            </a:r>
            <a:r>
              <a:rPr lang="en-US" sz="1400" dirty="0">
                <a:latin typeface="Lucida Sans"/>
              </a:rPr>
              <a:t>$232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$232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4.0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Idaho  </a:t>
            </a:r>
            <a:r>
              <a:rPr lang="en-US" sz="1400" dirty="0">
                <a:latin typeface="Lucida Sans"/>
              </a:rPr>
              <a:t>$217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$131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7.4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Illinois </a:t>
            </a:r>
            <a:r>
              <a:rPr lang="en-US" sz="1400" dirty="0">
                <a:latin typeface="Lucida Sans"/>
              </a:rPr>
              <a:t>$1.8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$3.8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13.4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Indiana 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$763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$763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5.8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% </a:t>
            </a:r>
            <a:r>
              <a:rPr lang="en-US" sz="1400" dirty="0" smtClean="0">
                <a:latin typeface="Lucida Sans"/>
              </a:rPr>
              <a:t>7.6%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Iowa </a:t>
            </a:r>
            <a:r>
              <a:rPr lang="en-US" sz="1400" dirty="0">
                <a:latin typeface="Lucida Sans"/>
              </a:rPr>
              <a:t>$350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$134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$484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7.6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Kansas  </a:t>
            </a:r>
            <a:r>
              <a:rPr lang="en-US" sz="1400" dirty="0">
                <a:latin typeface="Lucida Sans"/>
              </a:rPr>
              <a:t>$185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$185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2.9%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Kentucky </a:t>
            </a:r>
            <a:r>
              <a:rPr lang="en-US" sz="1400" dirty="0">
                <a:latin typeface="Lucida Sans"/>
              </a:rPr>
              <a:t>$266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$456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$722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7.8%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Louisiana  </a:t>
            </a:r>
            <a:r>
              <a:rPr lang="en-US" sz="1400" dirty="0">
                <a:latin typeface="Lucida Sans"/>
              </a:rPr>
              <a:t>$341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$341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3.7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Maine </a:t>
            </a:r>
            <a:r>
              <a:rPr lang="en-US" sz="1400" dirty="0">
                <a:latin typeface="Lucida Sans"/>
              </a:rPr>
              <a:t>$124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$140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$265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8.6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Maryland </a:t>
            </a:r>
            <a:r>
              <a:rPr lang="en-US" sz="1400" dirty="0">
                <a:latin typeface="Lucida Sans"/>
              </a:rPr>
              <a:t>$808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$691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10.0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Massachusetts </a:t>
            </a:r>
            <a:r>
              <a:rPr lang="en-US" sz="1400" dirty="0">
                <a:latin typeface="Lucida Sans"/>
              </a:rPr>
              <a:t>$1.2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 </a:t>
            </a:r>
            <a:r>
              <a:rPr lang="en-US" sz="1400" dirty="0">
                <a:latin typeface="Lucida Sans"/>
              </a:rPr>
              <a:t>$3.6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12.7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Michigan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$472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$200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$672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2.9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% </a:t>
            </a:r>
            <a:r>
              <a:rPr lang="en-US" sz="1400" dirty="0" smtClean="0">
                <a:latin typeface="Lucida Sans"/>
              </a:rPr>
              <a:t>9.6%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Minnesota </a:t>
            </a:r>
            <a:r>
              <a:rPr lang="en-US" sz="1400" dirty="0">
                <a:latin typeface="Lucida Sans"/>
              </a:rPr>
              <a:t>$935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$426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$ 1.4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7.9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Mississippi1 </a:t>
            </a:r>
            <a:r>
              <a:rPr lang="en-US" sz="1400" dirty="0">
                <a:latin typeface="Lucida Sans"/>
              </a:rPr>
              <a:t>$90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$175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$265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5.2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Missouri  </a:t>
            </a:r>
            <a:r>
              <a:rPr lang="en-US" sz="1400" dirty="0">
                <a:latin typeface="Lucida Sans"/>
              </a:rPr>
              <a:t>$342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$342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3.8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Nevada </a:t>
            </a:r>
            <a:r>
              <a:rPr lang="en-US" sz="1400" dirty="0">
                <a:latin typeface="Lucida Sans"/>
              </a:rPr>
              <a:t>$898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$536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19.6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New </a:t>
            </a:r>
            <a:r>
              <a:rPr lang="en-US" sz="1400" dirty="0">
                <a:latin typeface="Lucida Sans"/>
              </a:rPr>
              <a:t>Hampshire $200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$50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$250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8.0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New </a:t>
            </a:r>
            <a:r>
              <a:rPr lang="en-US" sz="1400" dirty="0">
                <a:latin typeface="Lucida Sans"/>
              </a:rPr>
              <a:t>Jersey1 $2.5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$4.6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14.2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New </a:t>
            </a:r>
            <a:r>
              <a:rPr lang="en-US" sz="1400" dirty="0">
                <a:latin typeface="Lucida Sans"/>
              </a:rPr>
              <a:t>Mexico  $454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$454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7.5%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New </a:t>
            </a:r>
            <a:r>
              <a:rPr lang="en-US" sz="1400" dirty="0">
                <a:latin typeface="Lucida Sans"/>
              </a:rPr>
              <a:t>York $4.9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$6.4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11.7%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North </a:t>
            </a:r>
            <a:r>
              <a:rPr lang="en-US" sz="1400" dirty="0">
                <a:latin typeface="Lucida Sans"/>
              </a:rPr>
              <a:t>Carolina  $800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$800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3.7%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Ohio1 </a:t>
            </a:r>
            <a:r>
              <a:rPr lang="en-US" sz="1400" dirty="0">
                <a:latin typeface="Lucida Sans"/>
              </a:rPr>
              <a:t>$733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$1.9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6.8%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Oklahoma </a:t>
            </a:r>
            <a:r>
              <a:rPr lang="en-US" sz="1400" dirty="0">
                <a:latin typeface="Lucida Sans"/>
              </a:rPr>
              <a:t>$114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 </a:t>
            </a:r>
            <a:r>
              <a:rPr lang="en-US" sz="1400" dirty="0">
                <a:latin typeface="Lucida Sans"/>
              </a:rPr>
              <a:t>$114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1.7%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Oregon  </a:t>
            </a:r>
            <a:r>
              <a:rPr lang="en-US" sz="1400" dirty="0">
                <a:latin typeface="Lucida Sans"/>
              </a:rPr>
              <a:t>$442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$442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6.6%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Pennsylvania  </a:t>
            </a:r>
            <a:r>
              <a:rPr lang="en-US" sz="1400" dirty="0">
                <a:latin typeface="Lucida Sans"/>
              </a:rPr>
              <a:t>$2.3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$2.3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8.1%</a:t>
            </a:r>
            <a:r>
              <a:rPr lang="en-US" sz="1400" dirty="0" smtClean="0">
                <a:latin typeface="Lucida Sans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Rhode </a:t>
            </a:r>
            <a:r>
              <a:rPr lang="en-US" sz="1400" dirty="0">
                <a:latin typeface="Lucida Sans"/>
              </a:rPr>
              <a:t>Island $430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$372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$802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24.5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South </a:t>
            </a:r>
            <a:r>
              <a:rPr lang="en-US" sz="1400" dirty="0">
                <a:latin typeface="Lucida Sans"/>
              </a:rPr>
              <a:t>Carolina $250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$554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$804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11.7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South </a:t>
            </a:r>
            <a:r>
              <a:rPr lang="en-US" sz="1400" dirty="0">
                <a:latin typeface="Lucida Sans"/>
              </a:rPr>
              <a:t>Dakota  $27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$27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2.2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Tennessee </a:t>
            </a:r>
            <a:r>
              <a:rPr lang="en-US" sz="1400" dirty="0">
                <a:latin typeface="Lucida Sans"/>
              </a:rPr>
              <a:t>$468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$884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$1.4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12.0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Utah 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$620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$620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10.4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%  </a:t>
            </a:r>
            <a:r>
              <a:rPr lang="en-US" sz="1400" dirty="0" smtClean="0">
                <a:latin typeface="Lucida Sans"/>
              </a:rPr>
              <a:t>3.7%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Vermont </a:t>
            </a:r>
            <a:r>
              <a:rPr lang="en-US" sz="1400" dirty="0">
                <a:latin typeface="Lucida Sans"/>
              </a:rPr>
              <a:t>$59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$66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$125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m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10.3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Lucida Sans"/>
              </a:rPr>
              <a:t>Virginia </a:t>
            </a:r>
            <a:r>
              <a:rPr lang="en-US" sz="1400" dirty="0">
                <a:latin typeface="Lucida Sans"/>
              </a:rPr>
              <a:t>$1.2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$1.1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$2.3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 err="1" smtClean="0">
                <a:latin typeface="Lucida Sans"/>
              </a:rPr>
              <a:t>b</a:t>
            </a:r>
            <a:r>
              <a:rPr lang="en-US" sz="1400" dirty="0" smtClean="0">
                <a:latin typeface="Lucida Sans"/>
              </a:rPr>
              <a:t> </a:t>
            </a:r>
            <a:r>
              <a:rPr lang="en-US" sz="1400" dirty="0">
                <a:latin typeface="Lucida Sans"/>
              </a:rPr>
              <a:t>13.8</a:t>
            </a:r>
            <a:r>
              <a:rPr lang="en-US" sz="1400" dirty="0" smtClean="0">
                <a:latin typeface="Lucida Sans"/>
              </a:rPr>
              <a:t>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Washington 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$509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$509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3.4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%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 </a:t>
            </a:r>
            <a:r>
              <a:rPr lang="en-US" sz="1400" dirty="0" smtClean="0">
                <a:solidFill>
                  <a:srgbClr val="800000"/>
                </a:solidFill>
                <a:latin typeface="Lucida Sans"/>
              </a:rPr>
              <a:t>6.4%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Wisconsin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$652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$346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$998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Sans"/>
              </a:rPr>
              <a:t>m</a:t>
            </a:r>
            <a:r>
              <a:rPr lang="en-US" sz="1400" dirty="0" smtClean="0">
                <a:solidFill>
                  <a:schemeClr val="bg1"/>
                </a:solidFill>
                <a:latin typeface="Lucida Sans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Lucida Sans"/>
              </a:rPr>
              <a:t>7.1</a:t>
            </a:r>
            <a:r>
              <a:rPr lang="en-US" sz="1600" dirty="0">
                <a:solidFill>
                  <a:schemeClr val="bg1"/>
                </a:solidFill>
                <a:latin typeface="Times New Roman"/>
              </a:rPr>
              <a:t>%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</a:rPr>
              <a:t> </a:t>
            </a:r>
          </a:p>
          <a:p>
            <a:pPr>
              <a:buNone/>
            </a:pPr>
            <a:endParaRPr lang="en-US" sz="1600" dirty="0" smtClean="0">
              <a:latin typeface="Times New Roman"/>
            </a:endParaRPr>
          </a:p>
          <a:p>
            <a:pPr>
              <a:buNone/>
            </a:pPr>
            <a:r>
              <a:rPr lang="en-US" sz="1600" b="1" dirty="0" smtClean="0">
                <a:latin typeface="Times New Roman"/>
              </a:rPr>
              <a:t>	</a:t>
            </a:r>
            <a:r>
              <a:rPr lang="en-US" sz="1600" b="1" dirty="0">
                <a:latin typeface="Times New Roman"/>
              </a:rPr>
              <a:t>		</a:t>
            </a:r>
            <a:r>
              <a:rPr lang="en-US" sz="1600" b="1" dirty="0" smtClean="0">
                <a:latin typeface="Times New Roman"/>
              </a:rPr>
              <a:t>		</a:t>
            </a:r>
          </a:p>
          <a:p>
            <a:pPr>
              <a:buNone/>
            </a:pPr>
            <a:r>
              <a:rPr lang="en-US" sz="1600" dirty="0" smtClean="0">
                <a:latin typeface="Times New Roman"/>
              </a:rPr>
              <a:t>	</a:t>
            </a:r>
            <a:endParaRPr lang="en-US" sz="1600" dirty="0">
              <a:latin typeface="Times New Roman"/>
            </a:endParaRPr>
          </a:p>
          <a:p>
            <a:pPr>
              <a:buNone/>
            </a:pPr>
            <a:endParaRPr lang="en-US" sz="1600" b="1" dirty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SIZE OF TOTAL FY2009 BUDGET GAPS: TOTAL $47.6 </a:t>
            </a:r>
            <a:r>
              <a:rPr lang="en-US" sz="1400" b="1" dirty="0" err="1" smtClean="0">
                <a:solidFill>
                  <a:schemeClr val="bg1"/>
                </a:solidFill>
              </a:rPr>
              <a:t>b</a:t>
            </a:r>
            <a:r>
              <a:rPr lang="en-US" sz="1400" b="1" dirty="0" smtClean="0">
                <a:solidFill>
                  <a:schemeClr val="bg1"/>
                </a:solidFill>
              </a:rPr>
              <a:t> $46.4 </a:t>
            </a:r>
            <a:r>
              <a:rPr lang="en-US" sz="1400" b="1" dirty="0" err="1" smtClean="0">
                <a:solidFill>
                  <a:schemeClr val="bg1"/>
                </a:solidFill>
              </a:rPr>
              <a:t>b</a:t>
            </a:r>
            <a:r>
              <a:rPr lang="en-US" sz="1400" b="1" dirty="0" smtClean="0">
                <a:solidFill>
                  <a:schemeClr val="bg1"/>
                </a:solidFill>
              </a:rPr>
              <a:t> $93.9 </a:t>
            </a:r>
            <a:r>
              <a:rPr lang="en-US" sz="1400" b="1" dirty="0" err="1" smtClean="0">
                <a:solidFill>
                  <a:schemeClr val="bg1"/>
                </a:solidFill>
              </a:rPr>
              <a:t>b</a:t>
            </a:r>
            <a:r>
              <a:rPr lang="en-US" sz="1400" b="1" dirty="0" smtClean="0">
                <a:solidFill>
                  <a:schemeClr val="bg1"/>
                </a:solidFill>
              </a:rPr>
              <a:t> 14.2%</a:t>
            </a:r>
          </a:p>
          <a:p>
            <a:pPr marL="342900" indent="-342900" algn="ctr"/>
            <a:r>
              <a:rPr lang="en-US" sz="1400" b="1" dirty="0" smtClean="0">
                <a:solidFill>
                  <a:schemeClr val="bg1"/>
                </a:solidFill>
              </a:rPr>
              <a:t>1. Gap </a:t>
            </a:r>
            <a:r>
              <a:rPr lang="en-US" sz="1400" b="1" dirty="0">
                <a:solidFill>
                  <a:schemeClr val="bg1"/>
                </a:solidFill>
              </a:rPr>
              <a:t>before budget was </a:t>
            </a:r>
            <a:r>
              <a:rPr lang="en-US" sz="1400" b="1" dirty="0" smtClean="0">
                <a:solidFill>
                  <a:schemeClr val="bg1"/>
                </a:solidFill>
              </a:rPr>
              <a:t>adopted  2. Additional </a:t>
            </a:r>
            <a:r>
              <a:rPr lang="en-US" sz="1400" b="1" dirty="0">
                <a:solidFill>
                  <a:schemeClr val="bg1"/>
                </a:solidFill>
              </a:rPr>
              <a:t>mid-year </a:t>
            </a:r>
            <a:r>
              <a:rPr lang="en-US" sz="1400" b="1" dirty="0" smtClean="0">
                <a:solidFill>
                  <a:schemeClr val="bg1"/>
                </a:solidFill>
              </a:rPr>
              <a:t>gap   3. Total Total </a:t>
            </a:r>
            <a:r>
              <a:rPr lang="en-US" sz="1400" b="1" dirty="0">
                <a:solidFill>
                  <a:schemeClr val="bg1"/>
                </a:solidFill>
              </a:rPr>
              <a:t>Gap as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%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of FY2009 General Fund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1279</Words>
  <Application>Microsoft Macintosh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is a depression?</vt:lpstr>
      <vt:lpstr>Slide 2</vt:lpstr>
      <vt:lpstr>2  Minute State Financial Overview</vt:lpstr>
      <vt:lpstr>Slide 4</vt:lpstr>
      <vt:lpstr>Aggregated State Deficits</vt:lpstr>
      <vt:lpstr>Slide 6</vt:lpstr>
    </vt:vector>
  </TitlesOfParts>
  <Company>University of Alaska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 Greenfield</dc:creator>
  <cp:lastModifiedBy>Rich Greenfield</cp:lastModifiedBy>
  <cp:revision>20</cp:revision>
  <dcterms:created xsi:type="dcterms:W3CDTF">2009-02-04T04:27:59Z</dcterms:created>
  <dcterms:modified xsi:type="dcterms:W3CDTF">2009-02-04T04:50:50Z</dcterms:modified>
</cp:coreProperties>
</file>