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7" r:id="rId2"/>
    <p:sldId id="256" r:id="rId3"/>
    <p:sldId id="383" r:id="rId4"/>
    <p:sldId id="384" r:id="rId5"/>
    <p:sldId id="361" r:id="rId6"/>
    <p:sldId id="362" r:id="rId7"/>
    <p:sldId id="363" r:id="rId8"/>
    <p:sldId id="364" r:id="rId9"/>
    <p:sldId id="365" r:id="rId10"/>
    <p:sldId id="366" r:id="rId11"/>
    <p:sldId id="367" r:id="rId12"/>
    <p:sldId id="274" r:id="rId13"/>
    <p:sldId id="385" r:id="rId14"/>
    <p:sldId id="386" r:id="rId15"/>
    <p:sldId id="275" r:id="rId16"/>
    <p:sldId id="326" r:id="rId17"/>
    <p:sldId id="265" r:id="rId18"/>
    <p:sldId id="394" r:id="rId19"/>
    <p:sldId id="393" r:id="rId20"/>
    <p:sldId id="392" r:id="rId21"/>
    <p:sldId id="391" r:id="rId22"/>
    <p:sldId id="390" r:id="rId23"/>
    <p:sldId id="389" r:id="rId24"/>
    <p:sldId id="388" r:id="rId25"/>
    <p:sldId id="328" r:id="rId26"/>
    <p:sldId id="277" r:id="rId27"/>
    <p:sldId id="395" r:id="rId28"/>
    <p:sldId id="351" r:id="rId29"/>
    <p:sldId id="352" r:id="rId30"/>
    <p:sldId id="354" r:id="rId31"/>
    <p:sldId id="353" r:id="rId32"/>
    <p:sldId id="355" r:id="rId33"/>
    <p:sldId id="357" r:id="rId34"/>
    <p:sldId id="358" r:id="rId35"/>
    <p:sldId id="360" r:id="rId36"/>
    <p:sldId id="359" r:id="rId37"/>
    <p:sldId id="356" r:id="rId38"/>
    <p:sldId id="396" r:id="rId39"/>
    <p:sldId id="398" r:id="rId40"/>
    <p:sldId id="318" r:id="rId41"/>
    <p:sldId id="325" r:id="rId42"/>
    <p:sldId id="372" r:id="rId43"/>
    <p:sldId id="321" r:id="rId44"/>
    <p:sldId id="319" r:id="rId45"/>
    <p:sldId id="320" r:id="rId46"/>
    <p:sldId id="373" r:id="rId47"/>
    <p:sldId id="374" r:id="rId48"/>
    <p:sldId id="375" r:id="rId49"/>
    <p:sldId id="379" r:id="rId50"/>
    <p:sldId id="381" r:id="rId51"/>
    <p:sldId id="368" r:id="rId52"/>
    <p:sldId id="382" r:id="rId53"/>
    <p:sldId id="266" r:id="rId54"/>
    <p:sldId id="34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023" autoAdjust="0"/>
    <p:restoredTop sz="92105" autoAdjust="0"/>
  </p:normalViewPr>
  <p:slideViewPr>
    <p:cSldViewPr snapToGrid="0">
      <p:cViewPr>
        <p:scale>
          <a:sx n="50" d="100"/>
          <a:sy n="50" d="100"/>
        </p:scale>
        <p:origin x="-1291" y="-720"/>
      </p:cViewPr>
      <p:guideLst>
        <p:guide orient="horz" pos="2160"/>
        <p:guide pos="2880"/>
      </p:guideLst>
    </p:cSldViewPr>
  </p:slideViewPr>
  <p:outlineViewPr>
    <p:cViewPr>
      <p:scale>
        <a:sx n="33" d="100"/>
        <a:sy n="33" d="100"/>
      </p:scale>
      <p:origin x="246" y="252"/>
    </p:cViewPr>
  </p:outlineViewPr>
  <p:notesTextViewPr>
    <p:cViewPr>
      <p:scale>
        <a:sx n="100" d="100"/>
        <a:sy n="100" d="100"/>
      </p:scale>
      <p:origin x="0" y="0"/>
    </p:cViewPr>
  </p:notesTextViewPr>
  <p:sorterViewPr>
    <p:cViewPr>
      <p:scale>
        <a:sx n="66" d="100"/>
        <a:sy n="66" d="100"/>
      </p:scale>
      <p:origin x="0" y="40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FEEHAN\Application%20Data\Microsoft\Templates\21st%20century%20pie%20chart.xlt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style val="34"/>
  <c:chart>
    <c:title>
      <c:tx>
        <c:rich>
          <a:bodyPr/>
          <a:lstStyle/>
          <a:p>
            <a:pPr>
              <a:defRPr/>
            </a:pPr>
            <a:r>
              <a:rPr lang="en-US"/>
              <a:t>Data Breach Incidents</a:t>
            </a:r>
          </a:p>
        </c:rich>
      </c:tx>
    </c:title>
    <c:view3D>
      <c:rotX val="30"/>
      <c:rotY val="210"/>
      <c:perspective val="10"/>
    </c:view3D>
    <c:plotArea>
      <c:layout/>
      <c:pie3DChart>
        <c:varyColors val="1"/>
        <c:ser>
          <c:idx val="0"/>
          <c:order val="0"/>
          <c:tx>
            <c:strRef>
              <c:f>'[21st century pie chart1]Assets'!$B$3</c:f>
              <c:strCache>
                <c:ptCount val="1"/>
                <c:pt idx="0">
                  <c:v>Number</c:v>
                </c:pt>
              </c:strCache>
            </c:strRef>
          </c:tx>
          <c:spPr>
            <a:ln w="19050"/>
            <a:effectLst>
              <a:outerShdw blurRad="114300" dist="368300" dir="6900000" sx="101000" sy="101000" rotWithShape="0">
                <a:prstClr val="black">
                  <a:alpha val="22000"/>
                </a:prstClr>
              </a:outerShdw>
            </a:effectLst>
            <a:scene3d>
              <a:camera prst="orthographicFront"/>
              <a:lightRig rig="threePt" dir="t"/>
            </a:scene3d>
            <a:sp3d>
              <a:bevelT w="6502400" h="6502400"/>
              <a:bevelB w="6502400" h="6502400"/>
              <a:contourClr>
                <a:srgbClr val="000000"/>
              </a:contourClr>
            </a:sp3d>
          </c:spPr>
          <c:explosion val="10"/>
          <c:dLbls>
            <c:numFmt formatCode="General" sourceLinked="0"/>
            <c:txPr>
              <a:bodyPr/>
              <a:lstStyle/>
              <a:p>
                <a:pPr>
                  <a:defRPr sz="1300" b="1" baseline="0"/>
                </a:pPr>
                <a:endParaRPr lang="en-US"/>
              </a:p>
            </c:txPr>
            <c:dLblPos val="inEnd"/>
            <c:showCatName val="1"/>
            <c:showPercent val="1"/>
            <c:showLeaderLines val="1"/>
          </c:dLbls>
          <c:cat>
            <c:strRef>
              <c:f>'[21st century pie chart1]Assets'!$A$4:$A$10</c:f>
              <c:strCache>
                <c:ptCount val="6"/>
                <c:pt idx="0">
                  <c:v>Employeee Fraud</c:v>
                </c:pt>
                <c:pt idx="1">
                  <c:v>Impersonation</c:v>
                </c:pt>
                <c:pt idx="2">
                  <c:v>Loss</c:v>
                </c:pt>
                <c:pt idx="3">
                  <c:v>Penetration</c:v>
                </c:pt>
                <c:pt idx="4">
                  <c:v>Theft</c:v>
                </c:pt>
                <c:pt idx="5">
                  <c:v>Employee Mistake</c:v>
                </c:pt>
              </c:strCache>
            </c:strRef>
          </c:cat>
          <c:val>
            <c:numRef>
              <c:f>'[21st century pie chart1]Assets'!$B$4:$B$10</c:f>
              <c:numCache>
                <c:formatCode>_("$"* #,##0_);_("$"* \(#,##0\);_("$"* "-"??_);_(@_)</c:formatCode>
                <c:ptCount val="7"/>
                <c:pt idx="0">
                  <c:v>9</c:v>
                </c:pt>
                <c:pt idx="1">
                  <c:v>4</c:v>
                </c:pt>
                <c:pt idx="2">
                  <c:v>9</c:v>
                </c:pt>
                <c:pt idx="3">
                  <c:v>35</c:v>
                </c:pt>
                <c:pt idx="4">
                  <c:v>40</c:v>
                </c:pt>
                <c:pt idx="5">
                  <c:v>75</c:v>
                </c:pt>
              </c:numCache>
            </c:numRef>
          </c:val>
        </c:ser>
      </c:pie3DChart>
    </c:plotArea>
    <c:plotVisOnly val="1"/>
  </c:chart>
  <c:spPr>
    <a:ln w="12700">
      <a:solidFill>
        <a:schemeClr val="tx1">
          <a:alpha val="36000"/>
        </a:schemeClr>
      </a:solidFill>
    </a:ln>
    <a:effectLst>
      <a:outerShdw blurRad="50800" dist="50800" dir="2700000" algn="ctr" rotWithShape="0">
        <a:sysClr val="windowText" lastClr="000000"/>
      </a:outerShdw>
    </a:effectLst>
    <a:scene3d>
      <a:camera prst="orthographicFront"/>
      <a:lightRig rig="threePt" dir="t"/>
    </a:scene3d>
    <a:sp3d prstMaterial="powder"/>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7A09B26-65B6-4764-BD50-D37AB5AD6C18}" type="datetimeFigureOut">
              <a:rPr lang="en-US"/>
              <a:pPr>
                <a:defRPr/>
              </a:pPr>
              <a:t>4/9/2009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D9A4C8C-D697-4EE6-8610-955E37969E59}"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F985A5CD-28C1-439C-985C-58497010990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1A0B9C-D2B5-4147-927E-2C2EE7766BEF}" type="slidenum">
              <a:rPr lang="en-AU" sz="1200">
                <a:latin typeface="Calibri" pitchFamily="34" charset="0"/>
              </a:rPr>
              <a:pPr algn="r"/>
              <a:t>10</a:t>
            </a:fld>
            <a:endParaRPr lang="en-AU"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358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97CB5E3-A499-4678-B9E9-37F10F7117ED}" type="slidenum">
              <a:rPr lang="en-AU" sz="1200">
                <a:latin typeface="Calibri" pitchFamily="34" charset="0"/>
              </a:rPr>
              <a:pPr algn="r"/>
              <a:t>11</a:t>
            </a:fld>
            <a:endParaRPr lang="en-AU"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378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4FE05CF-F36D-4E22-BAAF-7F10EE13BFB0}" type="slidenum">
              <a:rPr lang="en-AU" sz="1200">
                <a:latin typeface="Calibri" pitchFamily="34" charset="0"/>
              </a:rPr>
              <a:pPr algn="r"/>
              <a:t>12</a:t>
            </a:fld>
            <a:endParaRPr lang="en-AU"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399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414A8A4-2C11-4A40-887A-A7785FE86CD7}" type="slidenum">
              <a:rPr lang="en-AU" sz="1200">
                <a:latin typeface="Calibri" pitchFamily="34" charset="0"/>
              </a:rPr>
              <a:pPr algn="r"/>
              <a:t>13</a:t>
            </a:fld>
            <a:endParaRPr lang="en-AU"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19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33DB854-8616-49A3-BBE5-B86F1521494F}" type="slidenum">
              <a:rPr lang="en-AU" sz="1200">
                <a:latin typeface="Calibri" pitchFamily="34" charset="0"/>
              </a:rPr>
              <a:pPr algn="r"/>
              <a:t>14</a:t>
            </a:fld>
            <a:endParaRPr lang="en-AU"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209BD9-087C-47E9-9912-57F249F8A47D}" type="slidenum">
              <a:rPr lang="en-AU" sz="1200">
                <a:latin typeface="Calibri" pitchFamily="34" charset="0"/>
              </a:rPr>
              <a:pPr algn="r"/>
              <a:t>15</a:t>
            </a:fld>
            <a:endParaRPr lang="en-AU"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60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64A98E-5188-4998-AD3E-5F966E1372BD}" type="slidenum">
              <a:rPr lang="en-AU" sz="1200">
                <a:latin typeface="Calibri" pitchFamily="34" charset="0"/>
              </a:rPr>
              <a:pPr algn="r"/>
              <a:t>16</a:t>
            </a:fld>
            <a:endParaRPr lang="en-AU"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48131" name="Slide Number Placeholder 3"/>
          <p:cNvSpPr>
            <a:spLocks noGrp="1"/>
          </p:cNvSpPr>
          <p:nvPr>
            <p:ph type="sldNum" sz="quarter" idx="5"/>
          </p:nvPr>
        </p:nvSpPr>
        <p:spPr bwMode="auto">
          <a:noFill/>
          <a:ln>
            <a:miter lim="800000"/>
            <a:headEnd/>
            <a:tailEnd/>
          </a:ln>
        </p:spPr>
        <p:txBody>
          <a:bodyPr/>
          <a:lstStyle/>
          <a:p>
            <a:fld id="{4CCA4797-CD06-4296-91D5-C145DA86ECE3}"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0179" name="Slide Number Placeholder 3"/>
          <p:cNvSpPr>
            <a:spLocks noGrp="1"/>
          </p:cNvSpPr>
          <p:nvPr>
            <p:ph type="sldNum" sz="quarter" idx="5"/>
          </p:nvPr>
        </p:nvSpPr>
        <p:spPr bwMode="auto">
          <a:noFill/>
          <a:ln>
            <a:miter lim="800000"/>
            <a:headEnd/>
            <a:tailEnd/>
          </a:ln>
        </p:spPr>
        <p:txBody>
          <a:bodyPr/>
          <a:lstStyle/>
          <a:p>
            <a:fld id="{0CDD4811-B00A-434A-B078-FEE5F52ECCD1}" type="slidenum">
              <a:rPr lang="en-AU" smtClean="0"/>
              <a:pPr/>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2227" name="Slide Number Placeholder 3"/>
          <p:cNvSpPr>
            <a:spLocks noGrp="1"/>
          </p:cNvSpPr>
          <p:nvPr>
            <p:ph type="sldNum" sz="quarter" idx="5"/>
          </p:nvPr>
        </p:nvSpPr>
        <p:spPr bwMode="auto">
          <a:noFill/>
          <a:ln>
            <a:miter lim="800000"/>
            <a:headEnd/>
            <a:tailEnd/>
          </a:ln>
        </p:spPr>
        <p:txBody>
          <a:bodyPr/>
          <a:lstStyle/>
          <a:p>
            <a:fld id="{A2C237BC-BEC4-47D4-8ABA-71C8916B4B94}" type="slidenum">
              <a:rPr lang="en-AU" smtClean="0"/>
              <a:pPr/>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7411" name="Slide Number Placeholder 3"/>
          <p:cNvSpPr>
            <a:spLocks noGrp="1"/>
          </p:cNvSpPr>
          <p:nvPr>
            <p:ph type="sldNum" sz="quarter" idx="5"/>
          </p:nvPr>
        </p:nvSpPr>
        <p:spPr bwMode="auto">
          <a:noFill/>
          <a:ln>
            <a:miter lim="800000"/>
            <a:headEnd/>
            <a:tailEnd/>
          </a:ln>
        </p:spPr>
        <p:txBody>
          <a:bodyPr/>
          <a:lstStyle/>
          <a:p>
            <a:fld id="{040F5669-07C4-4A41-B92D-D26C6A99BB62}" type="slidenum">
              <a:rPr lang="en-AU" smtClean="0"/>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4275" name="Slide Number Placeholder 3"/>
          <p:cNvSpPr>
            <a:spLocks noGrp="1"/>
          </p:cNvSpPr>
          <p:nvPr>
            <p:ph type="sldNum" sz="quarter" idx="5"/>
          </p:nvPr>
        </p:nvSpPr>
        <p:spPr bwMode="auto">
          <a:noFill/>
          <a:ln>
            <a:miter lim="800000"/>
            <a:headEnd/>
            <a:tailEnd/>
          </a:ln>
        </p:spPr>
        <p:txBody>
          <a:bodyPr/>
          <a:lstStyle/>
          <a:p>
            <a:fld id="{53E9CA6D-8693-40D8-A3A0-DBABEDFA1352}" type="slidenum">
              <a:rPr lang="en-AU" smtClean="0"/>
              <a:pPr/>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6323" name="Slide Number Placeholder 3"/>
          <p:cNvSpPr>
            <a:spLocks noGrp="1"/>
          </p:cNvSpPr>
          <p:nvPr>
            <p:ph type="sldNum" sz="quarter" idx="5"/>
          </p:nvPr>
        </p:nvSpPr>
        <p:spPr bwMode="auto">
          <a:noFill/>
          <a:ln>
            <a:miter lim="800000"/>
            <a:headEnd/>
            <a:tailEnd/>
          </a:ln>
        </p:spPr>
        <p:txBody>
          <a:bodyPr/>
          <a:lstStyle/>
          <a:p>
            <a:fld id="{EF34630C-2A15-4299-989B-16D78573310C}" type="slidenum">
              <a:rPr lang="en-AU" smtClean="0"/>
              <a:pPr/>
              <a:t>21</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58371" name="Slide Number Placeholder 3"/>
          <p:cNvSpPr>
            <a:spLocks noGrp="1"/>
          </p:cNvSpPr>
          <p:nvPr>
            <p:ph type="sldNum" sz="quarter" idx="5"/>
          </p:nvPr>
        </p:nvSpPr>
        <p:spPr bwMode="auto">
          <a:noFill/>
          <a:ln>
            <a:miter lim="800000"/>
            <a:headEnd/>
            <a:tailEnd/>
          </a:ln>
        </p:spPr>
        <p:txBody>
          <a:bodyPr/>
          <a:lstStyle/>
          <a:p>
            <a:fld id="{87621729-A8CA-443B-8E88-8D163D3DA1B8}" type="slidenum">
              <a:rPr lang="en-AU" smtClean="0"/>
              <a:pPr/>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60419" name="Slide Number Placeholder 3"/>
          <p:cNvSpPr>
            <a:spLocks noGrp="1"/>
          </p:cNvSpPr>
          <p:nvPr>
            <p:ph type="sldNum" sz="quarter" idx="5"/>
          </p:nvPr>
        </p:nvSpPr>
        <p:spPr bwMode="auto">
          <a:noFill/>
          <a:ln>
            <a:miter lim="800000"/>
            <a:headEnd/>
            <a:tailEnd/>
          </a:ln>
        </p:spPr>
        <p:txBody>
          <a:bodyPr/>
          <a:lstStyle/>
          <a:p>
            <a:fld id="{D9BA0F5A-7B1C-4D76-8E1C-ED3B609B71B3}" type="slidenum">
              <a:rPr lang="en-AU" smtClean="0"/>
              <a:pPr/>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62467" name="Slide Number Placeholder 3"/>
          <p:cNvSpPr>
            <a:spLocks noGrp="1"/>
          </p:cNvSpPr>
          <p:nvPr>
            <p:ph type="sldNum" sz="quarter" idx="5"/>
          </p:nvPr>
        </p:nvSpPr>
        <p:spPr bwMode="auto">
          <a:noFill/>
          <a:ln>
            <a:miter lim="800000"/>
            <a:headEnd/>
            <a:tailEnd/>
          </a:ln>
        </p:spPr>
        <p:txBody>
          <a:bodyPr/>
          <a:lstStyle/>
          <a:p>
            <a:fld id="{56B2152E-2FCA-43AC-83A6-84F693BE682A}" type="slidenum">
              <a:rPr lang="en-AU" smtClean="0"/>
              <a:pPr/>
              <a:t>24</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645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16FE7D-FACB-4DA0-8626-B29E86CB35FE}" type="slidenum">
              <a:rPr lang="en-AU" sz="1200">
                <a:latin typeface="Calibri" pitchFamily="34" charset="0"/>
              </a:rPr>
              <a:pPr algn="r"/>
              <a:t>25</a:t>
            </a:fld>
            <a:endParaRPr lang="en-AU"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665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A06B478-ED1C-4845-A114-50B90D014282}" type="slidenum">
              <a:rPr lang="en-AU" sz="1200">
                <a:latin typeface="Calibri" pitchFamily="34" charset="0"/>
              </a:rPr>
              <a:pPr algn="r"/>
              <a:t>26</a:t>
            </a:fld>
            <a:endParaRPr lang="en-AU"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686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3F9F695-2E48-43A6-B1D4-00CAE5B0662F}" type="slidenum">
              <a:rPr lang="en-AU" sz="1200">
                <a:latin typeface="Calibri" pitchFamily="34" charset="0"/>
              </a:rPr>
              <a:pPr algn="r"/>
              <a:t>27</a:t>
            </a:fld>
            <a:endParaRPr lang="en-AU"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70659" name="Slide Number Placeholder 3"/>
          <p:cNvSpPr>
            <a:spLocks noGrp="1"/>
          </p:cNvSpPr>
          <p:nvPr>
            <p:ph type="sldNum" sz="quarter" idx="5"/>
          </p:nvPr>
        </p:nvSpPr>
        <p:spPr bwMode="auto">
          <a:noFill/>
          <a:ln>
            <a:miter lim="800000"/>
            <a:headEnd/>
            <a:tailEnd/>
          </a:ln>
        </p:spPr>
        <p:txBody>
          <a:bodyPr/>
          <a:lstStyle/>
          <a:p>
            <a:fld id="{3BCD1598-E490-42F3-974E-31A92006D6B1}" type="slidenum">
              <a:rPr lang="en-AU" smtClean="0"/>
              <a:pPr/>
              <a:t>28</a:t>
            </a:fld>
            <a:endParaRPr lang="en-A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72707" name="Slide Number Placeholder 3"/>
          <p:cNvSpPr>
            <a:spLocks noGrp="1"/>
          </p:cNvSpPr>
          <p:nvPr>
            <p:ph type="sldNum" sz="quarter" idx="5"/>
          </p:nvPr>
        </p:nvSpPr>
        <p:spPr bwMode="auto">
          <a:noFill/>
          <a:ln>
            <a:miter lim="800000"/>
            <a:headEnd/>
            <a:tailEnd/>
          </a:ln>
        </p:spPr>
        <p:txBody>
          <a:bodyPr/>
          <a:lstStyle/>
          <a:p>
            <a:fld id="{47BC8BCF-4655-4745-A3D9-9CE0D78B8499}" type="slidenum">
              <a:rPr lang="en-AU" smtClean="0"/>
              <a:pPr/>
              <a:t>29</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9459" name="Slide Number Placeholder 3"/>
          <p:cNvSpPr>
            <a:spLocks noGrp="1"/>
          </p:cNvSpPr>
          <p:nvPr>
            <p:ph type="sldNum" sz="quarter" idx="5"/>
          </p:nvPr>
        </p:nvSpPr>
        <p:spPr bwMode="auto">
          <a:noFill/>
          <a:ln>
            <a:miter lim="800000"/>
            <a:headEnd/>
            <a:tailEnd/>
          </a:ln>
        </p:spPr>
        <p:txBody>
          <a:bodyPr/>
          <a:lstStyle/>
          <a:p>
            <a:fld id="{E65ABAA7-4ED5-4EC8-A7F7-525A1A00B81E}" type="slidenum">
              <a:rPr lang="en-AU" smtClean="0"/>
              <a:pPr/>
              <a:t>3</a:t>
            </a:fld>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74755" name="Slide Number Placeholder 3"/>
          <p:cNvSpPr>
            <a:spLocks noGrp="1"/>
          </p:cNvSpPr>
          <p:nvPr>
            <p:ph type="sldNum" sz="quarter" idx="5"/>
          </p:nvPr>
        </p:nvSpPr>
        <p:spPr bwMode="auto">
          <a:noFill/>
          <a:ln>
            <a:miter lim="800000"/>
            <a:headEnd/>
            <a:tailEnd/>
          </a:ln>
        </p:spPr>
        <p:txBody>
          <a:bodyPr/>
          <a:lstStyle/>
          <a:p>
            <a:fld id="{E72BD27D-C870-4020-B54A-007BE36350F1}" type="slidenum">
              <a:rPr lang="en-AU" smtClean="0"/>
              <a:pPr/>
              <a:t>30</a:t>
            </a:fld>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76803" name="Slide Number Placeholder 3"/>
          <p:cNvSpPr>
            <a:spLocks noGrp="1"/>
          </p:cNvSpPr>
          <p:nvPr>
            <p:ph type="sldNum" sz="quarter" idx="5"/>
          </p:nvPr>
        </p:nvSpPr>
        <p:spPr bwMode="auto">
          <a:noFill/>
          <a:ln>
            <a:miter lim="800000"/>
            <a:headEnd/>
            <a:tailEnd/>
          </a:ln>
        </p:spPr>
        <p:txBody>
          <a:bodyPr/>
          <a:lstStyle/>
          <a:p>
            <a:fld id="{EE264E59-4B3D-4DB3-B8DD-ED4F9905706A}" type="slidenum">
              <a:rPr lang="en-AU" smtClean="0"/>
              <a:pPr/>
              <a:t>31</a:t>
            </a:fld>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78851" name="Slide Number Placeholder 3"/>
          <p:cNvSpPr>
            <a:spLocks noGrp="1"/>
          </p:cNvSpPr>
          <p:nvPr>
            <p:ph type="sldNum" sz="quarter" idx="5"/>
          </p:nvPr>
        </p:nvSpPr>
        <p:spPr bwMode="auto">
          <a:noFill/>
          <a:ln>
            <a:miter lim="800000"/>
            <a:headEnd/>
            <a:tailEnd/>
          </a:ln>
        </p:spPr>
        <p:txBody>
          <a:bodyPr/>
          <a:lstStyle/>
          <a:p>
            <a:fld id="{21A14C3C-6F12-4FC6-9C6F-5E571ACAC8EE}" type="slidenum">
              <a:rPr lang="en-AU" smtClean="0"/>
              <a:pPr/>
              <a:t>32</a:t>
            </a:fld>
            <a:endParaRPr lang="en-A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80899" name="Slide Number Placeholder 3"/>
          <p:cNvSpPr>
            <a:spLocks noGrp="1"/>
          </p:cNvSpPr>
          <p:nvPr>
            <p:ph type="sldNum" sz="quarter" idx="5"/>
          </p:nvPr>
        </p:nvSpPr>
        <p:spPr bwMode="auto">
          <a:noFill/>
          <a:ln>
            <a:miter lim="800000"/>
            <a:headEnd/>
            <a:tailEnd/>
          </a:ln>
        </p:spPr>
        <p:txBody>
          <a:bodyPr/>
          <a:lstStyle/>
          <a:p>
            <a:fld id="{CBA90EB0-63D3-4DFD-923E-2083A9281C15}" type="slidenum">
              <a:rPr lang="en-AU" smtClean="0"/>
              <a:pPr/>
              <a:t>33</a:t>
            </a:fld>
            <a:endParaRPr lang="en-A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82947" name="Slide Number Placeholder 3"/>
          <p:cNvSpPr>
            <a:spLocks noGrp="1"/>
          </p:cNvSpPr>
          <p:nvPr>
            <p:ph type="sldNum" sz="quarter" idx="5"/>
          </p:nvPr>
        </p:nvSpPr>
        <p:spPr bwMode="auto">
          <a:noFill/>
          <a:ln>
            <a:miter lim="800000"/>
            <a:headEnd/>
            <a:tailEnd/>
          </a:ln>
        </p:spPr>
        <p:txBody>
          <a:bodyPr/>
          <a:lstStyle/>
          <a:p>
            <a:fld id="{034B7A18-839C-4EAA-8CCC-EFBD4F15818D}" type="slidenum">
              <a:rPr lang="en-AU" smtClean="0"/>
              <a:pPr/>
              <a:t>34</a:t>
            </a:fld>
            <a:endParaRPr lang="en-A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84995" name="Slide Number Placeholder 3"/>
          <p:cNvSpPr>
            <a:spLocks noGrp="1"/>
          </p:cNvSpPr>
          <p:nvPr>
            <p:ph type="sldNum" sz="quarter" idx="5"/>
          </p:nvPr>
        </p:nvSpPr>
        <p:spPr bwMode="auto">
          <a:noFill/>
          <a:ln>
            <a:miter lim="800000"/>
            <a:headEnd/>
            <a:tailEnd/>
          </a:ln>
        </p:spPr>
        <p:txBody>
          <a:bodyPr/>
          <a:lstStyle/>
          <a:p>
            <a:fld id="{9D94873A-C1A0-4B38-BFDE-61BCAE804B4E}" type="slidenum">
              <a:rPr lang="en-AU" smtClean="0"/>
              <a:pPr/>
              <a:t>35</a:t>
            </a:fld>
            <a:endParaRPr lang="en-A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87043" name="Slide Number Placeholder 3"/>
          <p:cNvSpPr>
            <a:spLocks noGrp="1"/>
          </p:cNvSpPr>
          <p:nvPr>
            <p:ph type="sldNum" sz="quarter" idx="5"/>
          </p:nvPr>
        </p:nvSpPr>
        <p:spPr bwMode="auto">
          <a:noFill/>
          <a:ln>
            <a:miter lim="800000"/>
            <a:headEnd/>
            <a:tailEnd/>
          </a:ln>
        </p:spPr>
        <p:txBody>
          <a:bodyPr/>
          <a:lstStyle/>
          <a:p>
            <a:fld id="{8122E730-D550-4550-845B-2627CBC5D463}" type="slidenum">
              <a:rPr lang="en-AU" smtClean="0"/>
              <a:pPr/>
              <a:t>36</a:t>
            </a:fld>
            <a:endParaRPr lang="en-A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89091" name="Slide Number Placeholder 3"/>
          <p:cNvSpPr>
            <a:spLocks noGrp="1"/>
          </p:cNvSpPr>
          <p:nvPr>
            <p:ph type="sldNum" sz="quarter" idx="5"/>
          </p:nvPr>
        </p:nvSpPr>
        <p:spPr bwMode="auto">
          <a:noFill/>
          <a:ln>
            <a:miter lim="800000"/>
            <a:headEnd/>
            <a:tailEnd/>
          </a:ln>
        </p:spPr>
        <p:txBody>
          <a:bodyPr/>
          <a:lstStyle/>
          <a:p>
            <a:fld id="{DE01AA79-87AA-4C7F-AF98-C7CED6A541B8}" type="slidenum">
              <a:rPr lang="en-AU" smtClean="0"/>
              <a:pPr/>
              <a:t>37</a:t>
            </a:fld>
            <a:endParaRPr lang="en-A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92163" name="Slide Number Placeholder 3"/>
          <p:cNvSpPr>
            <a:spLocks noGrp="1"/>
          </p:cNvSpPr>
          <p:nvPr>
            <p:ph type="sldNum" sz="quarter" idx="5"/>
          </p:nvPr>
        </p:nvSpPr>
        <p:spPr bwMode="auto">
          <a:noFill/>
          <a:ln>
            <a:miter lim="800000"/>
            <a:headEnd/>
            <a:tailEnd/>
          </a:ln>
        </p:spPr>
        <p:txBody>
          <a:bodyPr/>
          <a:lstStyle/>
          <a:p>
            <a:fld id="{2E30F950-E26D-4F83-829D-5A7165326714}" type="slidenum">
              <a:rPr lang="en-AU" smtClean="0"/>
              <a:pPr/>
              <a:t>39</a:t>
            </a:fld>
            <a:endParaRPr lang="en-A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1507" name="Slide Number Placeholder 3"/>
          <p:cNvSpPr>
            <a:spLocks noGrp="1"/>
          </p:cNvSpPr>
          <p:nvPr>
            <p:ph type="sldNum" sz="quarter" idx="5"/>
          </p:nvPr>
        </p:nvSpPr>
        <p:spPr bwMode="auto">
          <a:noFill/>
          <a:ln>
            <a:miter lim="800000"/>
            <a:headEnd/>
            <a:tailEnd/>
          </a:ln>
        </p:spPr>
        <p:txBody>
          <a:bodyPr/>
          <a:lstStyle/>
          <a:p>
            <a:fld id="{006CE0CA-8673-46EE-A84C-8227F6210E16}" type="slidenum">
              <a:rPr lang="en-AU" smtClean="0"/>
              <a:pPr/>
              <a:t>4</a:t>
            </a:fld>
            <a:endParaRPr lang="en-A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962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1B4008-2B62-4489-BF74-F2FA61F739A6}" type="slidenum">
              <a:rPr lang="en-AU" sz="1200">
                <a:latin typeface="Calibri" pitchFamily="34" charset="0"/>
              </a:rPr>
              <a:pPr algn="r"/>
              <a:t>41</a:t>
            </a:fld>
            <a:endParaRPr lang="en-AU"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TextEdit="1"/>
          </p:cNvSpPr>
          <p:nvPr>
            <p:ph type="sldImg"/>
          </p:nvPr>
        </p:nvSpPr>
        <p:spPr bwMode="auto">
          <a:noFill/>
          <a:ln>
            <a:solidFill>
              <a:srgbClr val="000000"/>
            </a:solidFill>
            <a:miter lim="800000"/>
            <a:headEnd/>
            <a:tailEnd/>
          </a:ln>
        </p:spPr>
      </p:sp>
      <p:sp>
        <p:nvSpPr>
          <p:cNvPr id="100354"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p:spPr>
      </p:sp>
      <p:sp>
        <p:nvSpPr>
          <p:cNvPr id="104450" name="Rectangle 3"/>
          <p:cNvSpPr>
            <a:spLocks noGrp="1"/>
          </p:cNvSpPr>
          <p:nvPr>
            <p:ph type="body" idx="1"/>
          </p:nvPr>
        </p:nvSpPr>
        <p:spPr bwMode="auto">
          <a:xfrm>
            <a:off x="914400" y="4343400"/>
            <a:ext cx="5029200" cy="4114800"/>
          </a:xfrm>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06499" name="Slide Number Placeholder 3"/>
          <p:cNvSpPr>
            <a:spLocks noGrp="1"/>
          </p:cNvSpPr>
          <p:nvPr>
            <p:ph type="sldNum" sz="quarter" idx="5"/>
          </p:nvPr>
        </p:nvSpPr>
        <p:spPr bwMode="auto">
          <a:noFill/>
          <a:ln>
            <a:miter lim="800000"/>
            <a:headEnd/>
            <a:tailEnd/>
          </a:ln>
        </p:spPr>
        <p:txBody>
          <a:bodyPr/>
          <a:lstStyle/>
          <a:p>
            <a:fld id="{2B753F79-E1C2-41B7-82D2-7C6C389CFB5D}" type="slidenum">
              <a:rPr lang="en-AU" smtClean="0"/>
              <a:pPr/>
              <a:t>46</a:t>
            </a:fld>
            <a:endParaRPr lang="en-A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08547" name="Slide Number Placeholder 3"/>
          <p:cNvSpPr>
            <a:spLocks noGrp="1"/>
          </p:cNvSpPr>
          <p:nvPr>
            <p:ph type="sldNum" sz="quarter" idx="5"/>
          </p:nvPr>
        </p:nvSpPr>
        <p:spPr bwMode="auto">
          <a:noFill/>
          <a:ln>
            <a:miter lim="800000"/>
            <a:headEnd/>
            <a:tailEnd/>
          </a:ln>
        </p:spPr>
        <p:txBody>
          <a:bodyPr/>
          <a:lstStyle/>
          <a:p>
            <a:fld id="{48D34D9D-E52F-41FD-957F-0C7B639AF24F}" type="slidenum">
              <a:rPr lang="en-AU" smtClean="0"/>
              <a:pPr/>
              <a:t>47</a:t>
            </a:fld>
            <a:endParaRPr lang="en-A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10595" name="Slide Number Placeholder 3"/>
          <p:cNvSpPr>
            <a:spLocks noGrp="1"/>
          </p:cNvSpPr>
          <p:nvPr>
            <p:ph type="sldNum" sz="quarter" idx="5"/>
          </p:nvPr>
        </p:nvSpPr>
        <p:spPr bwMode="auto">
          <a:noFill/>
          <a:ln>
            <a:miter lim="800000"/>
            <a:headEnd/>
            <a:tailEnd/>
          </a:ln>
        </p:spPr>
        <p:txBody>
          <a:bodyPr/>
          <a:lstStyle/>
          <a:p>
            <a:fld id="{F15175BF-D189-4666-B7F0-30E023EDE920}" type="slidenum">
              <a:rPr lang="en-AU" smtClean="0"/>
              <a:pPr/>
              <a:t>48</a:t>
            </a:fld>
            <a:endParaRPr lang="en-A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12643" name="Slide Number Placeholder 3"/>
          <p:cNvSpPr>
            <a:spLocks noGrp="1"/>
          </p:cNvSpPr>
          <p:nvPr>
            <p:ph type="sldNum" sz="quarter" idx="5"/>
          </p:nvPr>
        </p:nvSpPr>
        <p:spPr bwMode="auto">
          <a:noFill/>
          <a:ln>
            <a:miter lim="800000"/>
            <a:headEnd/>
            <a:tailEnd/>
          </a:ln>
        </p:spPr>
        <p:txBody>
          <a:bodyPr/>
          <a:lstStyle/>
          <a:p>
            <a:fld id="{A5D96594-C3DD-4FB2-817C-0E607A6BEA04}" type="slidenum">
              <a:rPr lang="en-AU" smtClean="0"/>
              <a:pPr/>
              <a:t>49</a:t>
            </a:fld>
            <a:endParaRPr lang="en-A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14691" name="Slide Number Placeholder 3"/>
          <p:cNvSpPr>
            <a:spLocks noGrp="1"/>
          </p:cNvSpPr>
          <p:nvPr>
            <p:ph type="sldNum" sz="quarter" idx="5"/>
          </p:nvPr>
        </p:nvSpPr>
        <p:spPr bwMode="auto">
          <a:noFill/>
          <a:ln>
            <a:miter lim="800000"/>
            <a:headEnd/>
            <a:tailEnd/>
          </a:ln>
        </p:spPr>
        <p:txBody>
          <a:bodyPr/>
          <a:lstStyle/>
          <a:p>
            <a:fld id="{ABB758CD-2619-476C-86F0-5D85717B1C5C}" type="slidenum">
              <a:rPr lang="en-AU" smtClean="0"/>
              <a:pPr/>
              <a:t>50</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35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156037-D762-4259-8497-75ED7CAD3B53}" type="slidenum">
              <a:rPr lang="en-AU" sz="1200">
                <a:latin typeface="Calibri" pitchFamily="34" charset="0"/>
              </a:rPr>
              <a:pPr algn="r"/>
              <a:t>5</a:t>
            </a:fld>
            <a:endParaRPr lang="en-AU"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16739" name="Slide Number Placeholder 3"/>
          <p:cNvSpPr>
            <a:spLocks noGrp="1"/>
          </p:cNvSpPr>
          <p:nvPr>
            <p:ph type="sldNum" sz="quarter" idx="5"/>
          </p:nvPr>
        </p:nvSpPr>
        <p:spPr bwMode="auto">
          <a:noFill/>
          <a:ln>
            <a:miter lim="800000"/>
            <a:headEnd/>
            <a:tailEnd/>
          </a:ln>
        </p:spPr>
        <p:txBody>
          <a:bodyPr/>
          <a:lstStyle/>
          <a:p>
            <a:fld id="{AB010894-6445-4D91-8318-4F59D9CE0227}" type="slidenum">
              <a:rPr lang="en-AU" smtClean="0"/>
              <a:pPr/>
              <a:t>51</a:t>
            </a:fld>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18787" name="Slide Number Placeholder 3"/>
          <p:cNvSpPr>
            <a:spLocks noGrp="1"/>
          </p:cNvSpPr>
          <p:nvPr>
            <p:ph type="sldNum" sz="quarter" idx="5"/>
          </p:nvPr>
        </p:nvSpPr>
        <p:spPr bwMode="auto">
          <a:noFill/>
          <a:ln>
            <a:miter lim="800000"/>
            <a:headEnd/>
            <a:tailEnd/>
          </a:ln>
        </p:spPr>
        <p:txBody>
          <a:bodyPr/>
          <a:lstStyle/>
          <a:p>
            <a:fld id="{8230BF50-7AB7-46B0-B0C2-989FADAC3748}" type="slidenum">
              <a:rPr lang="en-AU" smtClean="0"/>
              <a:pPr/>
              <a:t>52</a:t>
            </a:fld>
            <a:endParaRPr lang="en-A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20835" name="Slide Number Placeholder 3"/>
          <p:cNvSpPr>
            <a:spLocks noGrp="1"/>
          </p:cNvSpPr>
          <p:nvPr>
            <p:ph type="sldNum" sz="quarter" idx="5"/>
          </p:nvPr>
        </p:nvSpPr>
        <p:spPr bwMode="auto">
          <a:noFill/>
          <a:ln>
            <a:miter lim="800000"/>
            <a:headEnd/>
            <a:tailEnd/>
          </a:ln>
        </p:spPr>
        <p:txBody>
          <a:bodyPr/>
          <a:lstStyle/>
          <a:p>
            <a:fld id="{2843B812-8820-4CB1-8579-3F8905E9F9C7}"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TextEdit="1"/>
          </p:cNvSpPr>
          <p:nvPr>
            <p:ph type="sldImg"/>
          </p:nvPr>
        </p:nvSpPr>
        <p:spPr bwMode="auto">
          <a:noFill/>
          <a:ln>
            <a:solidFill>
              <a:srgbClr val="000000"/>
            </a:solidFill>
            <a:miter lim="800000"/>
            <a:headEnd/>
            <a:tailEnd/>
          </a:ln>
        </p:spPr>
      </p:sp>
      <p:sp>
        <p:nvSpPr>
          <p:cNvPr id="122882"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7412FA4-2386-4A36-96FD-8D62B5CE594F}" type="slidenum">
              <a:rPr lang="en-AU" sz="1200">
                <a:latin typeface="Calibri" pitchFamily="34" charset="0"/>
              </a:rPr>
              <a:pPr algn="r"/>
              <a:t>6</a:t>
            </a:fld>
            <a:endParaRPr lang="en-AU"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7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0A3A1F-1072-49C3-9364-E9391FBE7652}" type="slidenum">
              <a:rPr lang="en-AU" sz="1200">
                <a:latin typeface="Calibri" pitchFamily="34" charset="0"/>
              </a:rPr>
              <a:pPr algn="r"/>
              <a:t>7</a:t>
            </a:fld>
            <a:endParaRPr lang="en-AU"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6862D28-F7F3-4D22-9A65-61486172E455}" type="slidenum">
              <a:rPr lang="en-AU" sz="1200">
                <a:latin typeface="Calibri" pitchFamily="34" charset="0"/>
              </a:rPr>
              <a:pPr algn="r"/>
              <a:t>8</a:t>
            </a:fld>
            <a:endParaRPr lang="en-AU"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CDFB83F-5274-4597-B42B-2AA47703EA6F}" type="slidenum">
              <a:rPr lang="en-AU" sz="1200">
                <a:latin typeface="Calibri" pitchFamily="34" charset="0"/>
              </a:rPr>
              <a:pPr algn="r"/>
              <a:t>9</a:t>
            </a:fld>
            <a:endParaRPr lang="en-A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educause.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EDUCAUSE Logo">
            <a:hlinkClick r:id="rId2" tooltip="EDUCAUSE Home Page"/>
          </p:cNvPr>
          <p:cNvPicPr>
            <a:picLocks noChangeAspect="1" noChangeArrowheads="1"/>
          </p:cNvPicPr>
          <p:nvPr userDrawn="1"/>
        </p:nvPicPr>
        <p:blipFill>
          <a:blip r:embed="rId3"/>
          <a:srcRect/>
          <a:stretch>
            <a:fillRect/>
          </a:stretch>
        </p:blipFill>
        <p:spPr bwMode="auto">
          <a:xfrm>
            <a:off x="303213" y="6167438"/>
            <a:ext cx="600075" cy="4095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36C0C999-F7AB-4B16-9DF8-C1300988F995}" type="datetimeFigureOut">
              <a:rPr lang="en-US"/>
              <a:pPr>
                <a:defRPr/>
              </a:pPr>
              <a:t>4/9/2009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3768A-2134-4E50-86B3-5F79A8A1C0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14992B-330F-416C-A721-6807226E26CE}" type="datetimeFigureOut">
              <a:rPr lang="en-US"/>
              <a:pPr>
                <a:defRPr/>
              </a:pPr>
              <a:t>4/9/2009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46541C-CD14-45BC-91FA-7FDECB0D9C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E5BC70-CE0B-4AA7-AE50-99C1AAD29802}" type="datetimeFigureOut">
              <a:rPr lang="en-US"/>
              <a:pPr>
                <a:defRPr/>
              </a:pPr>
              <a:t>4/9/2009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25F10C-B7D0-48F7-B1F2-6C5E8E84B0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D98CC3-0D7C-45CE-AF2F-7BC3A2475988}" type="datetimeFigureOut">
              <a:rPr lang="en-US"/>
              <a:pPr>
                <a:defRPr/>
              </a:pPr>
              <a:t>4/9/2009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A0B149-9343-4B55-841A-51F41064AA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74EED6-4C49-4F39-9F9E-FDEC1E5CC666}" type="datetimeFigureOut">
              <a:rPr lang="en-US"/>
              <a:pPr>
                <a:defRPr/>
              </a:pPr>
              <a:t>4/9/2009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714CB-BE02-4A4B-A467-9EA90BF409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3073DF-3F99-438F-83C7-227FB007A4A5}" type="datetimeFigureOut">
              <a:rPr lang="en-US"/>
              <a:pPr>
                <a:defRPr/>
              </a:pPr>
              <a:t>4/9/2009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C1D973-E348-4C5B-8B40-D686A4D1DD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8DBD88-98CF-47CC-9CE9-3EA831732251}" type="datetimeFigureOut">
              <a:rPr lang="en-US"/>
              <a:pPr>
                <a:defRPr/>
              </a:pPr>
              <a:t>4/9/2009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89C0D8-4559-4E13-81A2-0945A093CF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50D991-93FC-4C08-9A8D-CEA0FB4083B2}" type="datetimeFigureOut">
              <a:rPr lang="en-US"/>
              <a:pPr>
                <a:defRPr/>
              </a:pPr>
              <a:t>4/9/2009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71FBB5-5F49-4CD5-8C9F-0F0BD2396E5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5EE61F-B50D-40CE-AD70-1B8E8510C093}" type="datetimeFigureOut">
              <a:rPr lang="en-US"/>
              <a:pPr>
                <a:defRPr/>
              </a:pPr>
              <a:t>4/9/2009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972A1C-BAE8-4697-B6F1-6FD818AADF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F2CD93-5C2C-4F82-8A85-80A842ADF49F}" type="datetimeFigureOut">
              <a:rPr lang="en-US"/>
              <a:pPr>
                <a:defRPr/>
              </a:pPr>
              <a:t>4/9/2009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7CC631-E60B-47B8-B740-07C7C4082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852D33-E66A-4446-82E3-87426C0981C8}" type="datetimeFigureOut">
              <a:rPr lang="en-US"/>
              <a:pPr>
                <a:defRPr/>
              </a:pPr>
              <a:t>4/9/2009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501CFE-8A87-4D3D-934B-8B3A1AA845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83FE2A7-F7AA-4CDE-B5A3-FB7C286187A9}" type="datetimeFigureOut">
              <a:rPr lang="en-US"/>
              <a:pPr>
                <a:defRPr/>
              </a:pPr>
              <a:t>4/9/2009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57151E3-07CD-42F6-8FEE-F779B52F0C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www.educaus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http://www.educause.ed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l="8333" r="8333"/>
          <a:stretch>
            <a:fillRect/>
          </a:stretch>
        </p:blipFill>
        <p:spPr bwMode="auto">
          <a:xfrm>
            <a:off x="0" y="0"/>
            <a:ext cx="9144000" cy="6858000"/>
          </a:xfrm>
          <a:prstGeom prst="rect">
            <a:avLst/>
          </a:prstGeom>
          <a:noFill/>
          <a:ln w="9525">
            <a:noFill/>
            <a:miter lim="800000"/>
            <a:headEnd/>
            <a:tailEnd/>
          </a:ln>
        </p:spPr>
      </p:pic>
      <p:sp>
        <p:nvSpPr>
          <p:cNvPr id="115" name="Rectangle 114"/>
          <p:cNvSpPr/>
          <p:nvPr/>
        </p:nvSpPr>
        <p:spPr>
          <a:xfrm>
            <a:off x="0" y="6858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IT Governance…</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19" name="Rounded Rectangle 118"/>
          <p:cNvSpPr/>
          <p:nvPr/>
        </p:nvSpPr>
        <p:spPr bwMode="auto">
          <a:xfrm>
            <a:off x="285750" y="2236788"/>
            <a:ext cx="2700338" cy="90646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M. Peter Adler</a:t>
            </a:r>
            <a:endParaRPr lang="en-US" sz="2000" dirty="0"/>
          </a:p>
        </p:txBody>
      </p:sp>
      <p:sp>
        <p:nvSpPr>
          <p:cNvPr id="120" name="Rectangle 119"/>
          <p:cNvSpPr/>
          <p:nvPr/>
        </p:nvSpPr>
        <p:spPr>
          <a:xfrm>
            <a:off x="3276600" y="2327275"/>
            <a:ext cx="4343400" cy="1939925"/>
          </a:xfrm>
          <a:prstGeom prst="rect">
            <a:avLst/>
          </a:prstGeom>
        </p:spPr>
        <p:txBody>
          <a:bodyPr>
            <a:spAutoFit/>
          </a:bodyPr>
          <a:lstStyle/>
          <a:p>
            <a:pPr algn="ctr">
              <a:defRPr/>
            </a:pPr>
            <a:r>
              <a:rPr lang="en-US" sz="4000" b="1" dirty="0">
                <a:solidFill>
                  <a:srgbClr val="FF0000"/>
                </a:solidFill>
                <a:effectLst>
                  <a:outerShdw blurRad="38100" dist="38100" dir="2700000" algn="tl">
                    <a:srgbClr val="C0C0C0"/>
                  </a:outerShdw>
                </a:effectLst>
                <a:latin typeface="Arial Black" pitchFamily="34" charset="0"/>
              </a:rPr>
              <a:t>when you have not been breached.</a:t>
            </a:r>
            <a:endParaRPr lang="en-US" sz="4000" b="1" dirty="0">
              <a:solidFill>
                <a:srgbClr val="FF0000"/>
              </a:solidFill>
              <a:effectLst>
                <a:outerShdw blurRad="38100" dist="38100" dir="2700000" algn="tl">
                  <a:srgbClr val="C0C0C0"/>
                </a:outerShdw>
              </a:effectLst>
              <a:latin typeface="Arial Black" pitchFamily="34" charset="0"/>
            </a:endParaRPr>
          </a:p>
        </p:txBody>
      </p:sp>
      <p:sp>
        <p:nvSpPr>
          <p:cNvPr id="121" name="Rounded Rectangle 120"/>
          <p:cNvSpPr/>
          <p:nvPr/>
        </p:nvSpPr>
        <p:spPr bwMode="auto">
          <a:xfrm>
            <a:off x="298450" y="3484563"/>
            <a:ext cx="2701925" cy="858837"/>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Patrick  J. Feehan</a:t>
            </a:r>
            <a:endParaRPr lang="en-US" sz="2000" dirty="0"/>
          </a:p>
        </p:txBody>
      </p:sp>
      <p:pic>
        <p:nvPicPr>
          <p:cNvPr id="14342" name="Picture 2" descr="EDUCAUSE Logo">
            <a:hlinkClick r:id="rId4" tooltip="EDUCAUSE Home Page"/>
          </p:cNvPr>
          <p:cNvPicPr>
            <a:picLocks noChangeAspect="1" noChangeArrowheads="1"/>
          </p:cNvPicPr>
          <p:nvPr/>
        </p:nvPicPr>
        <p:blipFill>
          <a:blip r:embed="rId5"/>
          <a:srcRect/>
          <a:stretch>
            <a:fillRect/>
          </a:stretch>
        </p:blipFill>
        <p:spPr bwMode="auto">
          <a:xfrm>
            <a:off x="284163" y="6224588"/>
            <a:ext cx="600075" cy="409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build="allAtOnce"/>
      <p:bldP spid="1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2770" name="Rectangle 3"/>
          <p:cNvSpPr>
            <a:spLocks noChangeArrowheads="1"/>
          </p:cNvSpPr>
          <p:nvPr/>
        </p:nvSpPr>
        <p:spPr bwMode="auto">
          <a:xfrm>
            <a:off x="457200" y="368300"/>
            <a:ext cx="8243888" cy="5632450"/>
          </a:xfrm>
          <a:prstGeom prst="rect">
            <a:avLst/>
          </a:prstGeom>
          <a:noFill/>
          <a:ln w="9525">
            <a:noFill/>
            <a:miter lim="800000"/>
            <a:headEnd/>
            <a:tailEnd/>
          </a:ln>
        </p:spPr>
        <p:txBody>
          <a:bodyPr>
            <a:spAutoFit/>
          </a:bodyPr>
          <a:lstStyle/>
          <a:p>
            <a:r>
              <a:rPr lang="en-US" sz="3600"/>
              <a:t>NOW THEREFORE BE IT RESOLVED that the Trustees direct the Office of the Vice President for Information Technology and CIO to develop and implement policies necessary to minimize the possibility of unauthorized </a:t>
            </a:r>
            <a:r>
              <a:rPr lang="en-US" sz="3600">
                <a:solidFill>
                  <a:schemeClr val="bg1"/>
                </a:solidFill>
              </a:rPr>
              <a:t>access to Indiana University's information technology infrastructure regardless of the Indiana University office involved; and</a:t>
            </a:r>
          </a:p>
        </p:txBody>
      </p:sp>
      <p:sp>
        <p:nvSpPr>
          <p:cNvPr id="4" name="Rectangle 3"/>
          <p:cNvSpPr/>
          <p:nvPr/>
        </p:nvSpPr>
        <p:spPr>
          <a:xfrm>
            <a:off x="8574613" y="2479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4818" name="Rectangle 3"/>
          <p:cNvSpPr>
            <a:spLocks noChangeArrowheads="1"/>
          </p:cNvSpPr>
          <p:nvPr/>
        </p:nvSpPr>
        <p:spPr bwMode="auto">
          <a:xfrm>
            <a:off x="457200" y="311150"/>
            <a:ext cx="8243888" cy="5262563"/>
          </a:xfrm>
          <a:prstGeom prst="rect">
            <a:avLst/>
          </a:prstGeom>
          <a:noFill/>
          <a:ln w="9525">
            <a:noFill/>
            <a:miter lim="800000"/>
            <a:headEnd/>
            <a:tailEnd/>
          </a:ln>
        </p:spPr>
        <p:txBody>
          <a:bodyPr>
            <a:spAutoFit/>
          </a:bodyPr>
          <a:lstStyle/>
          <a:p>
            <a:r>
              <a:rPr lang="en-US" sz="2800"/>
              <a:t>BE IT FURTHER RESOLVED that the Trustees direct the Office of the Vice President for Information Technology and CIO, which may draw upon the experience and expertise and resources of other University offices (including the Office of Internal Audit), to assume leadership, responsibility, and control of responses to unauthorized access to Indiana University's </a:t>
            </a:r>
            <a:r>
              <a:rPr lang="en-US" sz="2800">
                <a:solidFill>
                  <a:schemeClr val="bg1"/>
                </a:solidFill>
              </a:rPr>
              <a:t>information technology infrastructure, unauthorized disclosure of electronic information and computer security breaches regardless of the Indiana University office involved.</a:t>
            </a:r>
          </a:p>
        </p:txBody>
      </p:sp>
      <p:sp>
        <p:nvSpPr>
          <p:cNvPr id="4" name="Rectangle 3"/>
          <p:cNvSpPr/>
          <p:nvPr/>
        </p:nvSpPr>
        <p:spPr>
          <a:xfrm>
            <a:off x="8183929" y="2098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59"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60" name="Group 77"/>
          <p:cNvGrpSpPr>
            <a:grpSpLocks/>
          </p:cNvGrpSpPr>
          <p:nvPr/>
        </p:nvGrpSpPr>
        <p:grpSpPr bwMode="auto">
          <a:xfrm flipH="1">
            <a:off x="822325" y="3170238"/>
            <a:ext cx="1425575" cy="2224087"/>
            <a:chOff x="5742038" y="2530662"/>
            <a:chExt cx="1588038" cy="2224378"/>
          </a:xfrm>
        </p:grpSpPr>
        <p:grpSp>
          <p:nvGrpSpPr>
            <p:cNvPr id="36903" name="Group 78"/>
            <p:cNvGrpSpPr>
              <a:grpSpLocks/>
            </p:cNvGrpSpPr>
            <p:nvPr/>
          </p:nvGrpSpPr>
          <p:grpSpPr bwMode="auto">
            <a:xfrm>
              <a:off x="6518788" y="3664974"/>
              <a:ext cx="811288" cy="1090066"/>
              <a:chOff x="5751871" y="2713703"/>
              <a:chExt cx="811288" cy="1090066"/>
            </a:xfrm>
          </p:grpSpPr>
          <p:sp>
            <p:nvSpPr>
              <p:cNvPr id="36905"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6906"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6907"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6909"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69"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75"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7" name="Group 40"/>
          <p:cNvGrpSpPr>
            <a:grpSpLocks/>
          </p:cNvGrpSpPr>
          <p:nvPr/>
        </p:nvGrpSpPr>
        <p:grpSpPr bwMode="auto">
          <a:xfrm>
            <a:off x="152400" y="2571750"/>
            <a:ext cx="2143125" cy="3990975"/>
            <a:chOff x="2565359" y="71455"/>
            <a:chExt cx="2143117" cy="3991026"/>
          </a:xfrm>
        </p:grpSpPr>
        <p:grpSp>
          <p:nvGrpSpPr>
            <p:cNvPr id="36894"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6898"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6900"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5"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96" name="Group 59"/>
          <p:cNvGrpSpPr>
            <a:grpSpLocks/>
          </p:cNvGrpSpPr>
          <p:nvPr/>
        </p:nvGrpSpPr>
        <p:grpSpPr bwMode="auto">
          <a:xfrm>
            <a:off x="742950" y="2411413"/>
            <a:ext cx="974725" cy="4357687"/>
            <a:chOff x="2796691" y="-221227"/>
            <a:chExt cx="975008" cy="4356498"/>
          </a:xfrm>
        </p:grpSpPr>
        <p:grpSp>
          <p:nvGrpSpPr>
            <p:cNvPr id="98"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36888"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6893"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00" name="Group 74"/>
          <p:cNvGrpSpPr>
            <a:grpSpLocks/>
          </p:cNvGrpSpPr>
          <p:nvPr/>
        </p:nvGrpSpPr>
        <p:grpSpPr bwMode="auto">
          <a:xfrm>
            <a:off x="531813" y="3084513"/>
            <a:ext cx="1587500" cy="2224087"/>
            <a:chOff x="5742038" y="2530662"/>
            <a:chExt cx="1588038" cy="2224378"/>
          </a:xfrm>
        </p:grpSpPr>
        <p:grpSp>
          <p:nvGrpSpPr>
            <p:cNvPr id="36880" name="Group 67"/>
            <p:cNvGrpSpPr>
              <a:grpSpLocks/>
            </p:cNvGrpSpPr>
            <p:nvPr/>
          </p:nvGrpSpPr>
          <p:grpSpPr bwMode="auto">
            <a:xfrm>
              <a:off x="6518788" y="3664974"/>
              <a:ext cx="811288" cy="1090066"/>
              <a:chOff x="5751871" y="2713703"/>
              <a:chExt cx="811288" cy="1090066"/>
            </a:xfrm>
          </p:grpSpPr>
          <p:sp>
            <p:nvSpPr>
              <p:cNvPr id="36882"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36883"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36884"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6886"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04"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5"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43060" name="Text Box 52"/>
          <p:cNvSpPr txBox="1">
            <a:spLocks noChangeArrowheads="1"/>
          </p:cNvSpPr>
          <p:nvPr/>
        </p:nvSpPr>
        <p:spPr bwMode="auto">
          <a:xfrm>
            <a:off x="2149475" y="254000"/>
            <a:ext cx="6791325" cy="4494213"/>
          </a:xfrm>
          <a:prstGeom prst="rect">
            <a:avLst/>
          </a:prstGeom>
          <a:noFill/>
          <a:ln w="9525">
            <a:noFill/>
            <a:miter lim="800000"/>
            <a:headEnd/>
            <a:tailEnd/>
          </a:ln>
        </p:spPr>
        <p:txBody>
          <a:bodyPr>
            <a:spAutoFit/>
          </a:bodyPr>
          <a:lstStyle/>
          <a:p>
            <a:pPr>
              <a:spcBef>
                <a:spcPct val="20000"/>
              </a:spcBef>
              <a:buFont typeface="Arial" charset="0"/>
              <a:buNone/>
            </a:pPr>
            <a:r>
              <a:rPr lang="en-US" sz="4400">
                <a:latin typeface="Calibri" pitchFamily="34" charset="0"/>
              </a:rPr>
              <a:t>We All Like to Think…It Takes a Village, and We Are the Smartest People In This Village When It Comes To Information Security</a:t>
            </a:r>
          </a:p>
          <a:p>
            <a:pPr>
              <a:spcBef>
                <a:spcPct val="50000"/>
              </a:spcBef>
            </a:pPr>
            <a:endParaRPr lang="en-US" sz="4400">
              <a:latin typeface="Calibri" pitchFamily="34" charset="0"/>
            </a:endParaRPr>
          </a:p>
        </p:txBody>
      </p:sp>
      <p:pic>
        <p:nvPicPr>
          <p:cNvPr id="36877"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96"/>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00"/>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05"/>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00"/>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60"/>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75"/>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60"/>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1.11111E-6 0.03006 L 1.11111E-6 8.09249E-7 " pathEditMode="relative" rAng="0" ptsTypes="AA">
                                      <p:cBhvr>
                                        <p:cTn id="32" dur="1000" fill="hold"/>
                                        <p:tgtEl>
                                          <p:spTgt spid="59"/>
                                        </p:tgtEl>
                                        <p:attrNameLst>
                                          <p:attrName>ppt_x</p:attrName>
                                          <p:attrName>ppt_y</p:attrName>
                                        </p:attrNameLst>
                                      </p:cBhvr>
                                      <p:rCtr x="0" y="-1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P spid="430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38951" name="Group 78"/>
            <p:cNvGrpSpPr>
              <a:grpSpLocks/>
            </p:cNvGrpSpPr>
            <p:nvPr/>
          </p:nvGrpSpPr>
          <p:grpSpPr bwMode="auto">
            <a:xfrm>
              <a:off x="6518788" y="3664974"/>
              <a:ext cx="811288" cy="1090066"/>
              <a:chOff x="5751871" y="2713703"/>
              <a:chExt cx="811288" cy="1090066"/>
            </a:xfrm>
          </p:grpSpPr>
          <p:sp>
            <p:nvSpPr>
              <p:cNvPr id="38953"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8954"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8955"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8957"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38942"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8946"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8948"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38936"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894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38928" name="Group 67"/>
            <p:cNvGrpSpPr>
              <a:grpSpLocks/>
            </p:cNvGrpSpPr>
            <p:nvPr/>
          </p:nvGrpSpPr>
          <p:grpSpPr bwMode="auto">
            <a:xfrm>
              <a:off x="6518788" y="3664974"/>
              <a:ext cx="811288" cy="1090066"/>
              <a:chOff x="5751871" y="2713703"/>
              <a:chExt cx="811288" cy="1090066"/>
            </a:xfrm>
          </p:grpSpPr>
          <p:sp>
            <p:nvSpPr>
              <p:cNvPr id="38930"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38931"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38932"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8934"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43061" name="Text Box 53"/>
          <p:cNvSpPr txBox="1">
            <a:spLocks noChangeArrowheads="1"/>
          </p:cNvSpPr>
          <p:nvPr/>
        </p:nvSpPr>
        <p:spPr bwMode="auto">
          <a:xfrm>
            <a:off x="3984625" y="890588"/>
            <a:ext cx="5365750" cy="2378075"/>
          </a:xfrm>
          <a:prstGeom prst="rect">
            <a:avLst/>
          </a:prstGeom>
          <a:noFill/>
          <a:ln w="9525">
            <a:noFill/>
            <a:miter lim="800000"/>
            <a:headEnd/>
            <a:tailEnd/>
          </a:ln>
        </p:spPr>
        <p:txBody>
          <a:bodyPr>
            <a:spAutoFit/>
          </a:bodyPr>
          <a:lstStyle/>
          <a:p>
            <a:pPr>
              <a:spcBef>
                <a:spcPct val="20000"/>
              </a:spcBef>
              <a:buFont typeface="Arial" charset="0"/>
              <a:buNone/>
            </a:pPr>
            <a:r>
              <a:rPr lang="en-US" sz="6000">
                <a:latin typeface="Calibri" pitchFamily="34" charset="0"/>
              </a:rPr>
              <a:t>Or….</a:t>
            </a:r>
          </a:p>
          <a:p>
            <a:pPr>
              <a:spcBef>
                <a:spcPct val="50000"/>
              </a:spcBef>
            </a:pPr>
            <a:endParaRPr lang="en-US" sz="6000">
              <a:latin typeface="Calibri" pitchFamily="34" charset="0"/>
            </a:endParaRPr>
          </a:p>
        </p:txBody>
      </p:sp>
      <p:pic>
        <p:nvPicPr>
          <p:cNvPr id="38925"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1.11111E-6 0.03006 L 1.11111E-6 8.09249E-7 " pathEditMode="relative" rAng="0" ptsTypes="AA">
                                      <p:cBhvr>
                                        <p:cTn id="32" dur="1000" fill="hold"/>
                                        <p:tgtEl>
                                          <p:spTgt spid="2"/>
                                        </p:tgtEl>
                                        <p:attrNameLst>
                                          <p:attrName>ppt_x</p:attrName>
                                          <p:attrName>ppt_y</p:attrName>
                                        </p:attrNameLst>
                                      </p:cBhvr>
                                      <p:rCtr x="0" y="-1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P spid="430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0999" name="Group 78"/>
            <p:cNvGrpSpPr>
              <a:grpSpLocks/>
            </p:cNvGrpSpPr>
            <p:nvPr/>
          </p:nvGrpSpPr>
          <p:grpSpPr bwMode="auto">
            <a:xfrm>
              <a:off x="6518788" y="3664974"/>
              <a:ext cx="811288" cy="1090066"/>
              <a:chOff x="5751871" y="2713703"/>
              <a:chExt cx="811288" cy="1090066"/>
            </a:xfrm>
          </p:grpSpPr>
          <p:sp>
            <p:nvSpPr>
              <p:cNvPr id="41001"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1002"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1003"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1005"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40990"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0994"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0996"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40984"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0989"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40976" name="Group 67"/>
            <p:cNvGrpSpPr>
              <a:grpSpLocks/>
            </p:cNvGrpSpPr>
            <p:nvPr/>
          </p:nvGrpSpPr>
          <p:grpSpPr bwMode="auto">
            <a:xfrm>
              <a:off x="6518788" y="3664974"/>
              <a:ext cx="811288" cy="1090066"/>
              <a:chOff x="5751871" y="2713703"/>
              <a:chExt cx="811288" cy="1090066"/>
            </a:xfrm>
          </p:grpSpPr>
          <p:sp>
            <p:nvSpPr>
              <p:cNvPr id="40978"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0979"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0980"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0982"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43062" name="Text Box 54"/>
          <p:cNvSpPr txBox="1">
            <a:spLocks noChangeArrowheads="1"/>
          </p:cNvSpPr>
          <p:nvPr/>
        </p:nvSpPr>
        <p:spPr bwMode="auto">
          <a:xfrm>
            <a:off x="2198688" y="330200"/>
            <a:ext cx="6629400" cy="1939925"/>
          </a:xfrm>
          <a:prstGeom prst="rect">
            <a:avLst/>
          </a:prstGeom>
          <a:noFill/>
          <a:ln w="9525">
            <a:noFill/>
            <a:miter lim="800000"/>
            <a:headEnd/>
            <a:tailEnd/>
          </a:ln>
        </p:spPr>
        <p:txBody>
          <a:bodyPr>
            <a:spAutoFit/>
          </a:bodyPr>
          <a:lstStyle/>
          <a:p>
            <a:pPr>
              <a:spcBef>
                <a:spcPct val="20000"/>
              </a:spcBef>
              <a:buFont typeface="Arial" charset="0"/>
              <a:buNone/>
            </a:pPr>
            <a:r>
              <a:rPr lang="en-US" sz="5400">
                <a:latin typeface="Calibri" pitchFamily="34" charset="0"/>
              </a:rPr>
              <a:t>Does It Take A Breach?</a:t>
            </a:r>
          </a:p>
          <a:p>
            <a:pPr>
              <a:spcBef>
                <a:spcPct val="50000"/>
              </a:spcBef>
            </a:pPr>
            <a:endParaRPr lang="en-US" sz="4400">
              <a:latin typeface="Calibri" pitchFamily="34" charset="0"/>
            </a:endParaRPr>
          </a:p>
        </p:txBody>
      </p:sp>
      <p:pic>
        <p:nvPicPr>
          <p:cNvPr id="40973"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1.11111E-6 0.03006 L 1.11111E-6 8.09249E-7 " pathEditMode="relative" rAng="0" ptsTypes="AA">
                                      <p:cBhvr>
                                        <p:cTn id="32" dur="1000" fill="hold"/>
                                        <p:tgtEl>
                                          <p:spTgt spid="2"/>
                                        </p:tgtEl>
                                        <p:attrNameLst>
                                          <p:attrName>ppt_x</p:attrName>
                                          <p:attrName>ppt_y</p:attrName>
                                        </p:attrNameLst>
                                      </p:cBhvr>
                                      <p:rCtr x="0" y="-1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P spid="430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3010" name="Rectangle 3"/>
          <p:cNvSpPr>
            <a:spLocks noChangeArrowheads="1"/>
          </p:cNvSpPr>
          <p:nvPr/>
        </p:nvSpPr>
        <p:spPr bwMode="auto">
          <a:xfrm>
            <a:off x="457200" y="368300"/>
            <a:ext cx="8243888" cy="3478213"/>
          </a:xfrm>
          <a:prstGeom prst="rect">
            <a:avLst/>
          </a:prstGeom>
          <a:noFill/>
          <a:ln w="9525">
            <a:noFill/>
            <a:miter lim="800000"/>
            <a:headEnd/>
            <a:tailEnd/>
          </a:ln>
        </p:spPr>
        <p:txBody>
          <a:bodyPr>
            <a:spAutoFit/>
          </a:bodyPr>
          <a:lstStyle/>
          <a:p>
            <a:r>
              <a:rPr lang="en-US" sz="4400">
                <a:latin typeface="Calibri" pitchFamily="34" charset="0"/>
              </a:rPr>
              <a:t>A simple but fascinating conversation was held on the Educause Security Listserv in November of 2008.  Kathy Bergsma of the University of Florida asked:</a:t>
            </a:r>
          </a:p>
        </p:txBody>
      </p:sp>
      <p:sp>
        <p:nvSpPr>
          <p:cNvPr id="4" name="Rectangle 3"/>
          <p:cNvSpPr/>
          <p:nvPr/>
        </p:nvSpPr>
        <p:spPr>
          <a:xfrm>
            <a:off x="8183929" y="209848"/>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5058" name="Rectangle 3"/>
          <p:cNvSpPr>
            <a:spLocks noChangeArrowheads="1"/>
          </p:cNvSpPr>
          <p:nvPr/>
        </p:nvSpPr>
        <p:spPr bwMode="auto">
          <a:xfrm>
            <a:off x="328613" y="269875"/>
            <a:ext cx="8443912" cy="5016500"/>
          </a:xfrm>
          <a:prstGeom prst="rect">
            <a:avLst/>
          </a:prstGeom>
          <a:noFill/>
          <a:ln w="9525">
            <a:noFill/>
            <a:miter lim="800000"/>
            <a:headEnd/>
            <a:tailEnd/>
          </a:ln>
        </p:spPr>
        <p:txBody>
          <a:bodyPr>
            <a:spAutoFit/>
          </a:bodyPr>
          <a:lstStyle/>
          <a:p>
            <a:r>
              <a:rPr lang="en-US" sz="4000"/>
              <a:t>I'm interested in hearing about your success stories engaging senior management support for security initiatives.  What methods worked at your institution?  </a:t>
            </a:r>
          </a:p>
          <a:p>
            <a:endParaRPr lang="en-US" sz="4000"/>
          </a:p>
          <a:p>
            <a:r>
              <a:rPr lang="en-US" sz="4000">
                <a:solidFill>
                  <a:schemeClr val="bg1"/>
                </a:solidFill>
              </a:rPr>
              <a:t>She inquired about several methods:</a:t>
            </a:r>
          </a:p>
        </p:txBody>
      </p:sp>
    </p:spTree>
  </p:cSld>
  <p:clrMapOvr>
    <a:masterClrMapping/>
  </p:clrMapOvr>
  <p:transition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7143" name="Group 78"/>
            <p:cNvGrpSpPr>
              <a:grpSpLocks/>
            </p:cNvGrpSpPr>
            <p:nvPr/>
          </p:nvGrpSpPr>
          <p:grpSpPr bwMode="auto">
            <a:xfrm>
              <a:off x="6518788" y="3664974"/>
              <a:ext cx="811288" cy="1090066"/>
              <a:chOff x="5751871" y="2713703"/>
              <a:chExt cx="811288" cy="1090066"/>
            </a:xfrm>
          </p:grpSpPr>
          <p:sp>
            <p:nvSpPr>
              <p:cNvPr id="47145"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7146"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7147"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7149"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47134"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7138"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7140"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47128"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7133"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47120" name="Group 67"/>
            <p:cNvGrpSpPr>
              <a:grpSpLocks/>
            </p:cNvGrpSpPr>
            <p:nvPr/>
          </p:nvGrpSpPr>
          <p:grpSpPr bwMode="auto">
            <a:xfrm>
              <a:off x="6518788" y="3664974"/>
              <a:ext cx="811288" cy="1090066"/>
              <a:chOff x="5751871" y="2713703"/>
              <a:chExt cx="811288" cy="1090066"/>
            </a:xfrm>
          </p:grpSpPr>
          <p:sp>
            <p:nvSpPr>
              <p:cNvPr id="47122"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7123"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7124"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7126"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78" name="TextBox 77"/>
          <p:cNvSpPr txBox="1">
            <a:spLocks noChangeArrowheads="1"/>
          </p:cNvSpPr>
          <p:nvPr/>
        </p:nvSpPr>
        <p:spPr bwMode="auto">
          <a:xfrm>
            <a:off x="2163763" y="725488"/>
            <a:ext cx="5257800" cy="2584450"/>
          </a:xfrm>
          <a:prstGeom prst="rect">
            <a:avLst/>
          </a:prstGeom>
          <a:noFill/>
          <a:ln w="9525">
            <a:noFill/>
            <a:miter lim="800000"/>
            <a:headEnd/>
            <a:tailEnd/>
          </a:ln>
        </p:spPr>
        <p:txBody>
          <a:bodyPr>
            <a:spAutoFit/>
          </a:bodyPr>
          <a:lstStyle/>
          <a:p>
            <a:r>
              <a:rPr lang="en-US" sz="5400"/>
              <a:t>Fear, uncertainty and doubt</a:t>
            </a:r>
          </a:p>
        </p:txBody>
      </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pic>
        <p:nvPicPr>
          <p:cNvPr id="47117"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49191" name="Group 78"/>
            <p:cNvGrpSpPr>
              <a:grpSpLocks/>
            </p:cNvGrpSpPr>
            <p:nvPr/>
          </p:nvGrpSpPr>
          <p:grpSpPr bwMode="auto">
            <a:xfrm>
              <a:off x="6518788" y="3664974"/>
              <a:ext cx="811288" cy="1090066"/>
              <a:chOff x="5751871" y="2713703"/>
              <a:chExt cx="811288" cy="1090066"/>
            </a:xfrm>
          </p:grpSpPr>
          <p:sp>
            <p:nvSpPr>
              <p:cNvPr id="49193"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9194"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49195"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9197"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49182"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9186"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9188"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49176"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918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49168" name="Group 67"/>
            <p:cNvGrpSpPr>
              <a:grpSpLocks/>
            </p:cNvGrpSpPr>
            <p:nvPr/>
          </p:nvGrpSpPr>
          <p:grpSpPr bwMode="auto">
            <a:xfrm>
              <a:off x="6518788" y="3664974"/>
              <a:ext cx="811288" cy="1090066"/>
              <a:chOff x="5751871" y="2713703"/>
              <a:chExt cx="811288" cy="1090066"/>
            </a:xfrm>
          </p:grpSpPr>
          <p:sp>
            <p:nvSpPr>
              <p:cNvPr id="49170"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9171"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49172"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9174"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75" name="TextBox 74"/>
          <p:cNvSpPr txBox="1">
            <a:spLocks noChangeArrowheads="1"/>
          </p:cNvSpPr>
          <p:nvPr/>
        </p:nvSpPr>
        <p:spPr bwMode="auto">
          <a:xfrm>
            <a:off x="2495550" y="933450"/>
            <a:ext cx="5257800" cy="1754188"/>
          </a:xfrm>
          <a:prstGeom prst="rect">
            <a:avLst/>
          </a:prstGeom>
          <a:noFill/>
          <a:ln w="9525">
            <a:noFill/>
            <a:miter lim="800000"/>
            <a:headEnd/>
            <a:tailEnd/>
          </a:ln>
        </p:spPr>
        <p:txBody>
          <a:bodyPr>
            <a:spAutoFit/>
          </a:bodyPr>
          <a:lstStyle/>
          <a:p>
            <a:r>
              <a:rPr lang="en-US" sz="5400"/>
              <a:t>Metaphors and analogies</a:t>
            </a:r>
          </a:p>
        </p:txBody>
      </p:sp>
      <p:pic>
        <p:nvPicPr>
          <p:cNvPr id="49165"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75"/>
                                        </p:tgtEl>
                                        <p:attrNameLst>
                                          <p:attrName>ppt_x</p:attrName>
                                        </p:attrNameLst>
                                      </p:cBhvr>
                                      <p:tavLst>
                                        <p:tav tm="0">
                                          <p:val>
                                            <p:strVal val="ppt_x"/>
                                          </p:val>
                                        </p:tav>
                                        <p:tav tm="100000">
                                          <p:val>
                                            <p:strVal val="ppt_x"/>
                                          </p:val>
                                        </p:tav>
                                      </p:tavLst>
                                    </p:anim>
                                    <p:anim calcmode="lin" valueType="num">
                                      <p:cBhvr additive="base">
                                        <p:cTn id="40" dur="500"/>
                                        <p:tgtEl>
                                          <p:spTgt spid="75"/>
                                        </p:tgtEl>
                                        <p:attrNameLst>
                                          <p:attrName>ppt_y</p:attrName>
                                        </p:attrNameLst>
                                      </p:cBhvr>
                                      <p:tavLst>
                                        <p:tav tm="0">
                                          <p:val>
                                            <p:strVal val="ppt_y"/>
                                          </p:val>
                                        </p:tav>
                                        <p:tav tm="100000">
                                          <p:val>
                                            <p:strVal val="1+ppt_h/2"/>
                                          </p:val>
                                        </p:tav>
                                      </p:tavLst>
                                    </p:anim>
                                    <p:set>
                                      <p:cBhvr>
                                        <p:cTn id="41"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51240" name="Group 78"/>
            <p:cNvGrpSpPr>
              <a:grpSpLocks/>
            </p:cNvGrpSpPr>
            <p:nvPr/>
          </p:nvGrpSpPr>
          <p:grpSpPr bwMode="auto">
            <a:xfrm>
              <a:off x="6518788" y="3664974"/>
              <a:ext cx="811288" cy="1090066"/>
              <a:chOff x="5751871" y="2713703"/>
              <a:chExt cx="811288" cy="1090066"/>
            </a:xfrm>
          </p:grpSpPr>
          <p:sp>
            <p:nvSpPr>
              <p:cNvPr id="51242"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1243"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1244"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246"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51231"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235"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237"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51225"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230"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51217" name="Group 67"/>
            <p:cNvGrpSpPr>
              <a:grpSpLocks/>
            </p:cNvGrpSpPr>
            <p:nvPr/>
          </p:nvGrpSpPr>
          <p:grpSpPr bwMode="auto">
            <a:xfrm>
              <a:off x="6518788" y="3664974"/>
              <a:ext cx="811288" cy="1090066"/>
              <a:chOff x="5751871" y="2713703"/>
              <a:chExt cx="811288" cy="1090066"/>
            </a:xfrm>
          </p:grpSpPr>
          <p:sp>
            <p:nvSpPr>
              <p:cNvPr id="51219"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1220"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1221"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223"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7" name="TextBox 86"/>
          <p:cNvSpPr txBox="1">
            <a:spLocks noChangeArrowheads="1"/>
          </p:cNvSpPr>
          <p:nvPr/>
        </p:nvSpPr>
        <p:spPr bwMode="auto">
          <a:xfrm>
            <a:off x="2447925" y="1027113"/>
            <a:ext cx="5257800" cy="1754187"/>
          </a:xfrm>
          <a:prstGeom prst="rect">
            <a:avLst/>
          </a:prstGeom>
          <a:noFill/>
          <a:ln w="9525">
            <a:noFill/>
            <a:miter lim="800000"/>
            <a:headEnd/>
            <a:tailEnd/>
          </a:ln>
        </p:spPr>
        <p:txBody>
          <a:bodyPr>
            <a:spAutoFit/>
          </a:bodyPr>
          <a:lstStyle/>
          <a:p>
            <a:r>
              <a:rPr lang="en-US" sz="5400"/>
              <a:t>Working behind the scenes </a:t>
            </a:r>
          </a:p>
        </p:txBody>
      </p:sp>
      <p:sp>
        <p:nvSpPr>
          <p:cNvPr id="90" name="TextBox 89"/>
          <p:cNvSpPr txBox="1">
            <a:spLocks noChangeArrowheads="1"/>
          </p:cNvSpPr>
          <p:nvPr/>
        </p:nvSpPr>
        <p:spPr bwMode="auto">
          <a:xfrm>
            <a:off x="2747963" y="3894138"/>
            <a:ext cx="5257800" cy="2586037"/>
          </a:xfrm>
          <a:prstGeom prst="rect">
            <a:avLst/>
          </a:prstGeom>
          <a:noFill/>
          <a:ln w="9525">
            <a:noFill/>
            <a:miter lim="800000"/>
            <a:headEnd/>
            <a:tailEnd/>
          </a:ln>
        </p:spPr>
        <p:txBody>
          <a:bodyPr>
            <a:spAutoFit/>
          </a:bodyPr>
          <a:lstStyle/>
          <a:p>
            <a:r>
              <a:rPr lang="en-US" sz="5400">
                <a:solidFill>
                  <a:schemeClr val="bg1"/>
                </a:solidFill>
              </a:rPr>
              <a:t>Relationship building with key players</a:t>
            </a:r>
          </a:p>
        </p:txBody>
      </p:sp>
      <p:pic>
        <p:nvPicPr>
          <p:cNvPr id="51214"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childTnLst>
                                </p:cTn>
                              </p:par>
                              <p:par>
                                <p:cTn id="36" presetID="10" presetClass="entr" presetSubtype="0" fill="hold" nodeType="with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59"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60" name="Group 77"/>
          <p:cNvGrpSpPr>
            <a:grpSpLocks/>
          </p:cNvGrpSpPr>
          <p:nvPr/>
        </p:nvGrpSpPr>
        <p:grpSpPr bwMode="auto">
          <a:xfrm flipH="1">
            <a:off x="822325" y="3170238"/>
            <a:ext cx="1425575" cy="2224087"/>
            <a:chOff x="5742038" y="2530662"/>
            <a:chExt cx="1588038" cy="2224378"/>
          </a:xfrm>
        </p:grpSpPr>
        <p:grpSp>
          <p:nvGrpSpPr>
            <p:cNvPr id="16424" name="Group 78"/>
            <p:cNvGrpSpPr>
              <a:grpSpLocks/>
            </p:cNvGrpSpPr>
            <p:nvPr/>
          </p:nvGrpSpPr>
          <p:grpSpPr bwMode="auto">
            <a:xfrm>
              <a:off x="6518788" y="3664974"/>
              <a:ext cx="811288" cy="1090066"/>
              <a:chOff x="5751871" y="2713703"/>
              <a:chExt cx="811288" cy="1090066"/>
            </a:xfrm>
          </p:grpSpPr>
          <p:sp>
            <p:nvSpPr>
              <p:cNvPr id="16426"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27"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6428"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30"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69"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75"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7" name="Group 40"/>
          <p:cNvGrpSpPr>
            <a:grpSpLocks/>
          </p:cNvGrpSpPr>
          <p:nvPr/>
        </p:nvGrpSpPr>
        <p:grpSpPr bwMode="auto">
          <a:xfrm>
            <a:off x="152400" y="2571750"/>
            <a:ext cx="2143125" cy="3990975"/>
            <a:chOff x="2565359" y="71455"/>
            <a:chExt cx="2143117" cy="3991026"/>
          </a:xfrm>
        </p:grpSpPr>
        <p:grpSp>
          <p:nvGrpSpPr>
            <p:cNvPr id="16415"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19"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21"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5"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96" name="Group 59"/>
          <p:cNvGrpSpPr>
            <a:grpSpLocks/>
          </p:cNvGrpSpPr>
          <p:nvPr/>
        </p:nvGrpSpPr>
        <p:grpSpPr bwMode="auto">
          <a:xfrm>
            <a:off x="742950" y="2411413"/>
            <a:ext cx="974725" cy="4357687"/>
            <a:chOff x="2796691" y="-221227"/>
            <a:chExt cx="975008" cy="4356498"/>
          </a:xfrm>
        </p:grpSpPr>
        <p:grpSp>
          <p:nvGrpSpPr>
            <p:cNvPr id="98"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6409"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14"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00" name="Group 74"/>
          <p:cNvGrpSpPr>
            <a:grpSpLocks/>
          </p:cNvGrpSpPr>
          <p:nvPr/>
        </p:nvGrpSpPr>
        <p:grpSpPr bwMode="auto">
          <a:xfrm>
            <a:off x="531813" y="3084513"/>
            <a:ext cx="1587500" cy="2224087"/>
            <a:chOff x="5742038" y="2530662"/>
            <a:chExt cx="1588038" cy="2224378"/>
          </a:xfrm>
        </p:grpSpPr>
        <p:grpSp>
          <p:nvGrpSpPr>
            <p:cNvPr id="16401" name="Group 67"/>
            <p:cNvGrpSpPr>
              <a:grpSpLocks/>
            </p:cNvGrpSpPr>
            <p:nvPr/>
          </p:nvGrpSpPr>
          <p:grpSpPr bwMode="auto">
            <a:xfrm>
              <a:off x="6518788" y="3664974"/>
              <a:ext cx="811288" cy="1090066"/>
              <a:chOff x="5751871" y="2713703"/>
              <a:chExt cx="811288" cy="1090066"/>
            </a:xfrm>
          </p:grpSpPr>
          <p:sp>
            <p:nvSpPr>
              <p:cNvPr id="16403"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4"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6405"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6407"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04"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5"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78" name="TextBox 77"/>
          <p:cNvSpPr txBox="1"/>
          <p:nvPr/>
        </p:nvSpPr>
        <p:spPr>
          <a:xfrm>
            <a:off x="1943100" y="152400"/>
            <a:ext cx="6115050" cy="1754326"/>
          </a:xfrm>
          <a:prstGeom prst="rect">
            <a:avLst/>
          </a:prstGeom>
          <a:noFill/>
        </p:spPr>
        <p:txBody>
          <a:bodyPr>
            <a:spAutoFit/>
          </a:bodyPr>
          <a:lstStyle/>
          <a:p>
            <a:pPr algn="ctr" fontAlgn="auto">
              <a:spcBef>
                <a:spcPts val="0"/>
              </a:spcBef>
              <a:spcAft>
                <a:spcPts val="0"/>
              </a:spcAft>
              <a:defRPr/>
            </a:pPr>
            <a:r>
              <a:rPr lang="en-AU" sz="5400" dirty="0">
                <a:effectLst>
                  <a:glow rad="101600">
                    <a:schemeClr val="bg1">
                      <a:alpha val="60000"/>
                    </a:schemeClr>
                  </a:glow>
                </a:effectLst>
              </a:rPr>
              <a:t>It Should Be an Easy Proposition</a:t>
            </a:r>
            <a:endParaRPr lang="en-AU" sz="2000" dirty="0">
              <a:effectLst>
                <a:glow rad="101600">
                  <a:schemeClr val="bg1">
                    <a:alpha val="60000"/>
                  </a:schemeClr>
                </a:glow>
              </a:effectLst>
            </a:endParaRPr>
          </a:p>
        </p:txBody>
      </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pic>
        <p:nvPicPr>
          <p:cNvPr id="16398"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96"/>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00"/>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05"/>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00"/>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60"/>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75"/>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60"/>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59"/>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53287" name="Group 78"/>
            <p:cNvGrpSpPr>
              <a:grpSpLocks/>
            </p:cNvGrpSpPr>
            <p:nvPr/>
          </p:nvGrpSpPr>
          <p:grpSpPr bwMode="auto">
            <a:xfrm>
              <a:off x="6518788" y="3664974"/>
              <a:ext cx="811288" cy="1090066"/>
              <a:chOff x="5751871" y="2713703"/>
              <a:chExt cx="811288" cy="1090066"/>
            </a:xfrm>
          </p:grpSpPr>
          <p:sp>
            <p:nvSpPr>
              <p:cNvPr id="53289"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3290"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3291"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3293"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53278"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3282"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3284"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53272"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3277"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53264" name="Group 67"/>
            <p:cNvGrpSpPr>
              <a:grpSpLocks/>
            </p:cNvGrpSpPr>
            <p:nvPr/>
          </p:nvGrpSpPr>
          <p:grpSpPr bwMode="auto">
            <a:xfrm>
              <a:off x="6518788" y="3664974"/>
              <a:ext cx="811288" cy="1090066"/>
              <a:chOff x="5751871" y="2713703"/>
              <a:chExt cx="811288" cy="1090066"/>
            </a:xfrm>
          </p:grpSpPr>
          <p:sp>
            <p:nvSpPr>
              <p:cNvPr id="53266"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3267"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3268"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3270"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77" name="TextBox 76"/>
          <p:cNvSpPr txBox="1">
            <a:spLocks noChangeArrowheads="1"/>
          </p:cNvSpPr>
          <p:nvPr/>
        </p:nvSpPr>
        <p:spPr bwMode="auto">
          <a:xfrm>
            <a:off x="2538413" y="633413"/>
            <a:ext cx="5257800" cy="2586037"/>
          </a:xfrm>
          <a:prstGeom prst="rect">
            <a:avLst/>
          </a:prstGeom>
          <a:noFill/>
          <a:ln w="9525">
            <a:noFill/>
            <a:miter lim="800000"/>
            <a:headEnd/>
            <a:tailEnd/>
          </a:ln>
        </p:spPr>
        <p:txBody>
          <a:bodyPr>
            <a:spAutoFit/>
          </a:bodyPr>
          <a:lstStyle/>
          <a:p>
            <a:r>
              <a:rPr lang="en-US" sz="5400"/>
              <a:t>Comparison with peer institutions</a:t>
            </a:r>
          </a:p>
        </p:txBody>
      </p:sp>
      <p:pic>
        <p:nvPicPr>
          <p:cNvPr id="53261"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55335" name="Group 78"/>
            <p:cNvGrpSpPr>
              <a:grpSpLocks/>
            </p:cNvGrpSpPr>
            <p:nvPr/>
          </p:nvGrpSpPr>
          <p:grpSpPr bwMode="auto">
            <a:xfrm>
              <a:off x="6518788" y="3664974"/>
              <a:ext cx="811288" cy="1090066"/>
              <a:chOff x="5751871" y="2713703"/>
              <a:chExt cx="811288" cy="1090066"/>
            </a:xfrm>
          </p:grpSpPr>
          <p:sp>
            <p:nvSpPr>
              <p:cNvPr id="55337"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5338"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5339"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341"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55326"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330"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332"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55320"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325"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55312" name="Group 67"/>
            <p:cNvGrpSpPr>
              <a:grpSpLocks/>
            </p:cNvGrpSpPr>
            <p:nvPr/>
          </p:nvGrpSpPr>
          <p:grpSpPr bwMode="auto">
            <a:xfrm>
              <a:off x="6518788" y="3664974"/>
              <a:ext cx="811288" cy="1090066"/>
              <a:chOff x="5751871" y="2713703"/>
              <a:chExt cx="811288" cy="1090066"/>
            </a:xfrm>
          </p:grpSpPr>
          <p:sp>
            <p:nvSpPr>
              <p:cNvPr id="55314"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5315"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5316"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318"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0" name="TextBox 79"/>
          <p:cNvSpPr txBox="1">
            <a:spLocks noChangeArrowheads="1"/>
          </p:cNvSpPr>
          <p:nvPr/>
        </p:nvSpPr>
        <p:spPr bwMode="auto">
          <a:xfrm>
            <a:off x="2405063" y="300038"/>
            <a:ext cx="5257800" cy="3416300"/>
          </a:xfrm>
          <a:prstGeom prst="rect">
            <a:avLst/>
          </a:prstGeom>
          <a:noFill/>
          <a:ln w="9525">
            <a:noFill/>
            <a:miter lim="800000"/>
            <a:headEnd/>
            <a:tailEnd/>
          </a:ln>
        </p:spPr>
        <p:txBody>
          <a:bodyPr>
            <a:spAutoFit/>
          </a:bodyPr>
          <a:lstStyle/>
          <a:p>
            <a:r>
              <a:rPr lang="en-US" sz="5400"/>
              <a:t>Financial benefits such as ROI (return on investment)</a:t>
            </a:r>
          </a:p>
        </p:txBody>
      </p:sp>
      <p:pic>
        <p:nvPicPr>
          <p:cNvPr id="55309"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57383" name="Group 78"/>
            <p:cNvGrpSpPr>
              <a:grpSpLocks/>
            </p:cNvGrpSpPr>
            <p:nvPr/>
          </p:nvGrpSpPr>
          <p:grpSpPr bwMode="auto">
            <a:xfrm>
              <a:off x="6518788" y="3664974"/>
              <a:ext cx="811288" cy="1090066"/>
              <a:chOff x="5751871" y="2713703"/>
              <a:chExt cx="811288" cy="1090066"/>
            </a:xfrm>
          </p:grpSpPr>
          <p:sp>
            <p:nvSpPr>
              <p:cNvPr id="57385"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7386"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7387"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7389"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57374"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7378"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7380"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57368"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7373"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57360" name="Group 67"/>
            <p:cNvGrpSpPr>
              <a:grpSpLocks/>
            </p:cNvGrpSpPr>
            <p:nvPr/>
          </p:nvGrpSpPr>
          <p:grpSpPr bwMode="auto">
            <a:xfrm>
              <a:off x="6518788" y="3664974"/>
              <a:ext cx="811288" cy="1090066"/>
              <a:chOff x="5751871" y="2713703"/>
              <a:chExt cx="811288" cy="1090066"/>
            </a:xfrm>
          </p:grpSpPr>
          <p:sp>
            <p:nvSpPr>
              <p:cNvPr id="57362"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7363"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7364"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7366"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6" name="TextBox 85"/>
          <p:cNvSpPr txBox="1">
            <a:spLocks noChangeArrowheads="1"/>
          </p:cNvSpPr>
          <p:nvPr/>
        </p:nvSpPr>
        <p:spPr bwMode="auto">
          <a:xfrm>
            <a:off x="2600325" y="1285875"/>
            <a:ext cx="5257800" cy="923925"/>
          </a:xfrm>
          <a:prstGeom prst="rect">
            <a:avLst/>
          </a:prstGeom>
          <a:noFill/>
          <a:ln w="9525">
            <a:noFill/>
            <a:miter lim="800000"/>
            <a:headEnd/>
            <a:tailEnd/>
          </a:ln>
        </p:spPr>
        <p:txBody>
          <a:bodyPr>
            <a:spAutoFit/>
          </a:bodyPr>
          <a:lstStyle/>
          <a:p>
            <a:r>
              <a:rPr lang="en-US" sz="5400"/>
              <a:t>Metrics </a:t>
            </a:r>
          </a:p>
        </p:txBody>
      </p:sp>
      <p:pic>
        <p:nvPicPr>
          <p:cNvPr id="57357"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59431" name="Group 78"/>
            <p:cNvGrpSpPr>
              <a:grpSpLocks/>
            </p:cNvGrpSpPr>
            <p:nvPr/>
          </p:nvGrpSpPr>
          <p:grpSpPr bwMode="auto">
            <a:xfrm>
              <a:off x="6518788" y="3664974"/>
              <a:ext cx="811288" cy="1090066"/>
              <a:chOff x="5751871" y="2713703"/>
              <a:chExt cx="811288" cy="1090066"/>
            </a:xfrm>
          </p:grpSpPr>
          <p:sp>
            <p:nvSpPr>
              <p:cNvPr id="59433"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9434"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59435"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9437"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59422"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9426"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9428"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59416"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942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59408" name="Group 67"/>
            <p:cNvGrpSpPr>
              <a:grpSpLocks/>
            </p:cNvGrpSpPr>
            <p:nvPr/>
          </p:nvGrpSpPr>
          <p:grpSpPr bwMode="auto">
            <a:xfrm>
              <a:off x="6518788" y="3664974"/>
              <a:ext cx="811288" cy="1090066"/>
              <a:chOff x="5751871" y="2713703"/>
              <a:chExt cx="811288" cy="1090066"/>
            </a:xfrm>
          </p:grpSpPr>
          <p:sp>
            <p:nvSpPr>
              <p:cNvPr id="59410"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9411"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59412"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9414"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88" name="TextBox 87"/>
          <p:cNvSpPr txBox="1">
            <a:spLocks noChangeArrowheads="1"/>
          </p:cNvSpPr>
          <p:nvPr/>
        </p:nvSpPr>
        <p:spPr bwMode="auto">
          <a:xfrm>
            <a:off x="2514600" y="517525"/>
            <a:ext cx="5257800" cy="2586038"/>
          </a:xfrm>
          <a:prstGeom prst="rect">
            <a:avLst/>
          </a:prstGeom>
          <a:noFill/>
          <a:ln w="9525">
            <a:noFill/>
            <a:miter lim="800000"/>
            <a:headEnd/>
            <a:tailEnd/>
          </a:ln>
        </p:spPr>
        <p:txBody>
          <a:bodyPr>
            <a:spAutoFit/>
          </a:bodyPr>
          <a:lstStyle/>
          <a:p>
            <a:r>
              <a:rPr lang="en-US" sz="5400"/>
              <a:t>Ask forgiveness rather than permission</a:t>
            </a:r>
          </a:p>
        </p:txBody>
      </p:sp>
      <p:pic>
        <p:nvPicPr>
          <p:cNvPr id="59405"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61479" name="Group 78"/>
            <p:cNvGrpSpPr>
              <a:grpSpLocks/>
            </p:cNvGrpSpPr>
            <p:nvPr/>
          </p:nvGrpSpPr>
          <p:grpSpPr bwMode="auto">
            <a:xfrm>
              <a:off x="6518788" y="3664974"/>
              <a:ext cx="811288" cy="1090066"/>
              <a:chOff x="5751871" y="2713703"/>
              <a:chExt cx="811288" cy="1090066"/>
            </a:xfrm>
          </p:grpSpPr>
          <p:sp>
            <p:nvSpPr>
              <p:cNvPr id="61481"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61482"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61483"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1485"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61470"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1474"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1476"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61464"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1469"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61456" name="Group 67"/>
            <p:cNvGrpSpPr>
              <a:grpSpLocks/>
            </p:cNvGrpSpPr>
            <p:nvPr/>
          </p:nvGrpSpPr>
          <p:grpSpPr bwMode="auto">
            <a:xfrm>
              <a:off x="6518788" y="3664974"/>
              <a:ext cx="811288" cy="1090066"/>
              <a:chOff x="5751871" y="2713703"/>
              <a:chExt cx="811288" cy="1090066"/>
            </a:xfrm>
          </p:grpSpPr>
          <p:sp>
            <p:nvSpPr>
              <p:cNvPr id="61458"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1459"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1460"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1462"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91" name="TextBox 90"/>
          <p:cNvSpPr txBox="1">
            <a:spLocks noChangeArrowheads="1"/>
          </p:cNvSpPr>
          <p:nvPr/>
        </p:nvSpPr>
        <p:spPr bwMode="auto">
          <a:xfrm>
            <a:off x="2671763" y="1179513"/>
            <a:ext cx="5257800" cy="1755775"/>
          </a:xfrm>
          <a:prstGeom prst="rect">
            <a:avLst/>
          </a:prstGeom>
          <a:noFill/>
          <a:ln w="9525">
            <a:noFill/>
            <a:miter lim="800000"/>
            <a:headEnd/>
            <a:tailEnd/>
          </a:ln>
        </p:spPr>
        <p:txBody>
          <a:bodyPr>
            <a:spAutoFit/>
          </a:bodyPr>
          <a:lstStyle/>
          <a:p>
            <a:r>
              <a:rPr lang="en-US" sz="5400"/>
              <a:t>Leverage an incident </a:t>
            </a:r>
          </a:p>
        </p:txBody>
      </p:sp>
      <p:pic>
        <p:nvPicPr>
          <p:cNvPr id="61453"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par>
                                <p:cTn id="33" presetID="10"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63490" name="Rectangle 3"/>
          <p:cNvSpPr>
            <a:spLocks noChangeArrowheads="1"/>
          </p:cNvSpPr>
          <p:nvPr/>
        </p:nvSpPr>
        <p:spPr bwMode="auto">
          <a:xfrm>
            <a:off x="457200" y="381000"/>
            <a:ext cx="8443913" cy="3816350"/>
          </a:xfrm>
          <a:prstGeom prst="rect">
            <a:avLst/>
          </a:prstGeom>
          <a:noFill/>
          <a:ln w="9525">
            <a:noFill/>
            <a:miter lim="800000"/>
            <a:headEnd/>
            <a:tailEnd/>
          </a:ln>
        </p:spPr>
        <p:txBody>
          <a:bodyPr>
            <a:spAutoFit/>
          </a:bodyPr>
          <a:lstStyle/>
          <a:p>
            <a:r>
              <a:rPr lang="en-US" sz="5400"/>
              <a:t>So what do you suppose was the first response she got back?</a:t>
            </a:r>
          </a:p>
          <a:p>
            <a:endParaRPr lang="en-US" sz="4000"/>
          </a:p>
          <a:p>
            <a:endParaRPr lang="en-US" sz="4000"/>
          </a:p>
        </p:txBody>
      </p:sp>
    </p:spTree>
  </p:cSld>
  <p:clrMapOvr>
    <a:masterClrMapping/>
  </p:clrMapOvr>
  <p:transition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5299" name="Rectangle 3"/>
          <p:cNvSpPr>
            <a:spLocks noChangeArrowheads="1"/>
          </p:cNvSpPr>
          <p:nvPr/>
        </p:nvSpPr>
        <p:spPr bwMode="auto">
          <a:xfrm>
            <a:off x="611188" y="355600"/>
            <a:ext cx="7791450" cy="5508625"/>
          </a:xfrm>
          <a:prstGeom prst="rect">
            <a:avLst/>
          </a:prstGeom>
          <a:noFill/>
          <a:ln w="9525">
            <a:noFill/>
            <a:miter lim="800000"/>
            <a:headEnd/>
            <a:tailEnd/>
          </a:ln>
          <a:effectLst/>
        </p:spPr>
        <p:txBody>
          <a:bodyPr>
            <a:spAutoFit/>
          </a:bodyPr>
          <a:lstStyle/>
          <a:p>
            <a:pPr>
              <a:defRPr/>
            </a:pPr>
            <a:r>
              <a:rPr lang="en-US" sz="4400" dirty="0">
                <a:solidFill>
                  <a:schemeClr val="tx1">
                    <a:lumMod val="85000"/>
                    <a:lumOff val="15000"/>
                  </a:schemeClr>
                </a:solidFill>
              </a:rPr>
              <a:t>“Kathy: while I don't recommend it, </a:t>
            </a:r>
            <a:r>
              <a:rPr lang="en-US" sz="4400" dirty="0">
                <a:solidFill>
                  <a:srgbClr val="FF0000"/>
                </a:solidFill>
              </a:rPr>
              <a:t>A BREACH </a:t>
            </a:r>
            <a:r>
              <a:rPr lang="en-US" sz="4400" dirty="0">
                <a:solidFill>
                  <a:schemeClr val="tx1">
                    <a:lumMod val="85000"/>
                    <a:lumOff val="15000"/>
                  </a:schemeClr>
                </a:solidFill>
              </a:rPr>
              <a:t>certainly helped get upper managements attention! After the clean up and notification, </a:t>
            </a:r>
            <a:r>
              <a:rPr lang="en-US" sz="4400" dirty="0">
                <a:solidFill>
                  <a:schemeClr val="bg1"/>
                </a:solidFill>
              </a:rPr>
              <a:t>we were able to garner some additional resources.” (Emphasis Added)</a:t>
            </a:r>
            <a:endParaRPr lang="en-US" sz="4400" dirty="0">
              <a:solidFill>
                <a:schemeClr val="bg1"/>
              </a:solidFill>
            </a:endParaRPr>
          </a:p>
        </p:txBody>
      </p:sp>
      <p:sp>
        <p:nvSpPr>
          <p:cNvPr id="4" name="Rectangle 3"/>
          <p:cNvSpPr/>
          <p:nvPr/>
        </p:nvSpPr>
        <p:spPr>
          <a:xfrm>
            <a:off x="8336329" y="115195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4" name="TextBox 3"/>
          <p:cNvSpPr txBox="1"/>
          <p:nvPr/>
        </p:nvSpPr>
        <p:spPr>
          <a:xfrm>
            <a:off x="1562100" y="438150"/>
            <a:ext cx="6115050" cy="2585323"/>
          </a:xfrm>
          <a:prstGeom prst="rect">
            <a:avLst/>
          </a:prstGeom>
          <a:noFill/>
        </p:spPr>
        <p:txBody>
          <a:bodyPr>
            <a:spAutoFit/>
          </a:bodyPr>
          <a:lstStyle/>
          <a:p>
            <a:pPr algn="ctr" fontAlgn="auto">
              <a:spcBef>
                <a:spcPts val="0"/>
              </a:spcBef>
              <a:spcAft>
                <a:spcPts val="0"/>
              </a:spcAft>
              <a:defRPr/>
            </a:pPr>
            <a:r>
              <a:rPr lang="en-AU" sz="5400" dirty="0">
                <a:effectLst>
                  <a:glow rad="101600">
                    <a:schemeClr val="bg1">
                      <a:alpha val="60000"/>
                    </a:schemeClr>
                  </a:glow>
                </a:effectLst>
              </a:rPr>
              <a:t>Others talked about approaches outside a breach</a:t>
            </a:r>
            <a:endParaRPr lang="en-AU" sz="2000" dirty="0">
              <a:effectLst>
                <a:glow rad="101600">
                  <a:schemeClr val="bg1">
                    <a:alpha val="60000"/>
                  </a:schemeClr>
                </a:glow>
              </a:effectLst>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486" name="TextBox 1485"/>
          <p:cNvSpPr txBox="1">
            <a:spLocks noChangeArrowheads="1"/>
          </p:cNvSpPr>
          <p:nvPr/>
        </p:nvSpPr>
        <p:spPr bwMode="auto">
          <a:xfrm>
            <a:off x="495300" y="381000"/>
            <a:ext cx="8267700" cy="4832350"/>
          </a:xfrm>
          <a:prstGeom prst="rect">
            <a:avLst/>
          </a:prstGeom>
          <a:noFill/>
          <a:ln w="9525">
            <a:noFill/>
            <a:miter lim="800000"/>
            <a:headEnd/>
            <a:tailEnd/>
          </a:ln>
        </p:spPr>
        <p:txBody>
          <a:bodyPr>
            <a:spAutoFit/>
          </a:bodyPr>
          <a:lstStyle/>
          <a:p>
            <a:r>
              <a:rPr lang="en-US" sz="4400"/>
              <a:t>“In advance, evaluation and testing of new security tools and bringing very colorful graphs to senior management, before ask for anything. (altogether: </a:t>
            </a:r>
            <a:r>
              <a:rPr lang="en-US" sz="4400">
                <a:solidFill>
                  <a:schemeClr val="bg1"/>
                </a:solidFill>
              </a:rPr>
              <a:t>Working behind the scene and Metrics)”</a:t>
            </a:r>
          </a:p>
        </p:txBody>
      </p:sp>
      <p:sp>
        <p:nvSpPr>
          <p:cNvPr id="5" name="Rectangle 4"/>
          <p:cNvSpPr/>
          <p:nvPr/>
        </p:nvSpPr>
        <p:spPr>
          <a:xfrm>
            <a:off x="8317279" y="25660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6"/>
                                        </p:tgtEl>
                                        <p:attrNameLst>
                                          <p:attrName>style.visibility</p:attrName>
                                        </p:attrNameLst>
                                      </p:cBhvr>
                                      <p:to>
                                        <p:strVal val="visible"/>
                                      </p:to>
                                    </p:set>
                                    <p:anim calcmode="lin" valueType="num">
                                      <p:cBhvr additive="base">
                                        <p:cTn id="7" dur="1000" fill="hold"/>
                                        <p:tgtEl>
                                          <p:spTgt spid="1486"/>
                                        </p:tgtEl>
                                        <p:attrNameLst>
                                          <p:attrName>ppt_x</p:attrName>
                                        </p:attrNameLst>
                                      </p:cBhvr>
                                      <p:tavLst>
                                        <p:tav tm="0">
                                          <p:val>
                                            <p:strVal val="#ppt_x"/>
                                          </p:val>
                                        </p:tav>
                                        <p:tav tm="100000">
                                          <p:val>
                                            <p:strVal val="#ppt_x"/>
                                          </p:val>
                                        </p:tav>
                                      </p:tavLst>
                                    </p:anim>
                                    <p:anim calcmode="lin" valueType="num">
                                      <p:cBhvr additive="base">
                                        <p:cTn id="8" dur="1000" fill="hold"/>
                                        <p:tgtEl>
                                          <p:spTgt spid="14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1000"/>
                                        <p:tgtEl>
                                          <p:spTgt spid="1486"/>
                                        </p:tgtEl>
                                        <p:attrNameLst>
                                          <p:attrName>ppt_x</p:attrName>
                                        </p:attrNameLst>
                                      </p:cBhvr>
                                      <p:tavLst>
                                        <p:tav tm="0">
                                          <p:val>
                                            <p:strVal val="ppt_x"/>
                                          </p:val>
                                        </p:tav>
                                        <p:tav tm="100000">
                                          <p:val>
                                            <p:strVal val="ppt_x"/>
                                          </p:val>
                                        </p:tav>
                                      </p:tavLst>
                                    </p:anim>
                                    <p:anim calcmode="lin" valueType="num">
                                      <p:cBhvr additive="base">
                                        <p:cTn id="13" dur="1000"/>
                                        <p:tgtEl>
                                          <p:spTgt spid="1486"/>
                                        </p:tgtEl>
                                        <p:attrNameLst>
                                          <p:attrName>ppt_y</p:attrName>
                                        </p:attrNameLst>
                                      </p:cBhvr>
                                      <p:tavLst>
                                        <p:tav tm="0">
                                          <p:val>
                                            <p:strVal val="ppt_y"/>
                                          </p:val>
                                        </p:tav>
                                        <p:tav tm="100000">
                                          <p:val>
                                            <p:strVal val="1+ppt_h/2"/>
                                          </p:val>
                                        </p:tav>
                                      </p:tavLst>
                                    </p:anim>
                                    <p:set>
                                      <p:cBhvr>
                                        <p:cTn id="14" dur="1" fill="hold">
                                          <p:stCondLst>
                                            <p:cond delay="999"/>
                                          </p:stCondLst>
                                        </p:cTn>
                                        <p:tgtEl>
                                          <p:spTgt spid="14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TextBox 6"/>
          <p:cNvSpPr txBox="1"/>
          <p:nvPr/>
        </p:nvSpPr>
        <p:spPr>
          <a:xfrm>
            <a:off x="247649" y="483507"/>
            <a:ext cx="8267701" cy="3170099"/>
          </a:xfrm>
          <a:prstGeom prst="rect">
            <a:avLst/>
          </a:prstGeom>
          <a:noFill/>
        </p:spPr>
        <p:txBody>
          <a:bodyPr>
            <a:spAutoFit/>
          </a:bodyPr>
          <a:lstStyle/>
          <a:p>
            <a:pPr algn="ctr" fontAlgn="auto">
              <a:spcBef>
                <a:spcPts val="0"/>
              </a:spcBef>
              <a:spcAft>
                <a:spcPts val="0"/>
              </a:spcAft>
              <a:defRPr/>
            </a:pPr>
            <a:r>
              <a:rPr lang="en-US" sz="4000" dirty="0"/>
              <a:t>“Development, adoption, deployment, and compliance monitoring of an IT Security Governance Industry Standard such as ISO 27002:2005.” </a:t>
            </a:r>
            <a:endParaRPr lang="en-AU" sz="4000" dirty="0">
              <a:effectLst>
                <a:glow rad="101600">
                  <a:schemeClr val="bg1">
                    <a:alpha val="60000"/>
                  </a:schemeClr>
                </a:glow>
              </a:effectLst>
            </a:endParaRPr>
          </a:p>
        </p:txBody>
      </p:sp>
      <p:sp>
        <p:nvSpPr>
          <p:cNvPr id="4" name="Rectangle 3"/>
          <p:cNvSpPr/>
          <p:nvPr/>
        </p:nvSpPr>
        <p:spPr>
          <a:xfrm>
            <a:off x="8336329" y="115195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18471" name="Group 78"/>
            <p:cNvGrpSpPr>
              <a:grpSpLocks/>
            </p:cNvGrpSpPr>
            <p:nvPr/>
          </p:nvGrpSpPr>
          <p:grpSpPr bwMode="auto">
            <a:xfrm>
              <a:off x="6518788" y="3664974"/>
              <a:ext cx="811288" cy="1090066"/>
              <a:chOff x="5751871" y="2713703"/>
              <a:chExt cx="811288" cy="1090066"/>
            </a:xfrm>
          </p:grpSpPr>
          <p:sp>
            <p:nvSpPr>
              <p:cNvPr id="18473"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8474"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18475"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8477"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18462"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8466"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8468"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18456"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8461"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18448" name="Group 67"/>
            <p:cNvGrpSpPr>
              <a:grpSpLocks/>
            </p:cNvGrpSpPr>
            <p:nvPr/>
          </p:nvGrpSpPr>
          <p:grpSpPr bwMode="auto">
            <a:xfrm>
              <a:off x="6518788" y="3664974"/>
              <a:ext cx="811288" cy="1090066"/>
              <a:chOff x="5751871" y="2713703"/>
              <a:chExt cx="811288" cy="1090066"/>
            </a:xfrm>
          </p:grpSpPr>
          <p:sp>
            <p:nvSpPr>
              <p:cNvPr id="18450"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8451"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18452"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8454"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1486" name="TextBox 1485"/>
          <p:cNvSpPr txBox="1"/>
          <p:nvPr/>
        </p:nvSpPr>
        <p:spPr>
          <a:xfrm>
            <a:off x="1981229" y="304800"/>
            <a:ext cx="6057871" cy="2585323"/>
          </a:xfrm>
          <a:prstGeom prst="rect">
            <a:avLst/>
          </a:prstGeom>
          <a:noFill/>
        </p:spPr>
        <p:txBody>
          <a:bodyPr>
            <a:spAutoFit/>
          </a:bodyPr>
          <a:lstStyle/>
          <a:p>
            <a:pPr algn="ctr" fontAlgn="auto">
              <a:spcBef>
                <a:spcPts val="0"/>
              </a:spcBef>
              <a:spcAft>
                <a:spcPts val="0"/>
              </a:spcAft>
              <a:defRPr/>
            </a:pPr>
            <a:r>
              <a:rPr lang="en-AU" sz="5400" dirty="0">
                <a:effectLst>
                  <a:glow rad="101600">
                    <a:schemeClr val="bg1">
                      <a:alpha val="60000"/>
                    </a:schemeClr>
                  </a:glow>
                </a:effectLst>
                <a:latin typeface="+mn-lt"/>
              </a:rPr>
              <a:t>IT Departments in Higher Education are Smart and Virtuous.</a:t>
            </a:r>
            <a:endParaRPr lang="en-AU" sz="2000" dirty="0">
              <a:effectLst>
                <a:glow rad="101600">
                  <a:schemeClr val="bg1">
                    <a:alpha val="60000"/>
                  </a:schemeClr>
                </a:glow>
              </a:effectLst>
              <a:latin typeface="+mn-lt"/>
            </a:endParaRPr>
          </a:p>
        </p:txBody>
      </p:sp>
      <p:pic>
        <p:nvPicPr>
          <p:cNvPr id="18445"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6"/>
                                        </p:tgtEl>
                                        <p:attrNameLst>
                                          <p:attrName>style.visibility</p:attrName>
                                        </p:attrNameLst>
                                      </p:cBhvr>
                                      <p:to>
                                        <p:strVal val="visible"/>
                                      </p:to>
                                    </p:set>
                                    <p:anim calcmode="lin" valueType="num">
                                      <p:cBhvr additive="base">
                                        <p:cTn id="37" dur="1000" fill="hold"/>
                                        <p:tgtEl>
                                          <p:spTgt spid="1486"/>
                                        </p:tgtEl>
                                        <p:attrNameLst>
                                          <p:attrName>ppt_x</p:attrName>
                                        </p:attrNameLst>
                                      </p:cBhvr>
                                      <p:tavLst>
                                        <p:tav tm="0">
                                          <p:val>
                                            <p:strVal val="#ppt_x"/>
                                          </p:val>
                                        </p:tav>
                                        <p:tav tm="100000">
                                          <p:val>
                                            <p:strVal val="#ppt_x"/>
                                          </p:val>
                                        </p:tav>
                                      </p:tavLst>
                                    </p:anim>
                                    <p:anim calcmode="lin" valueType="num">
                                      <p:cBhvr additive="base">
                                        <p:cTn id="38" dur="1000" fill="hold"/>
                                        <p:tgtEl>
                                          <p:spTgt spid="1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TextBox 6"/>
          <p:cNvSpPr txBox="1">
            <a:spLocks noChangeArrowheads="1"/>
          </p:cNvSpPr>
          <p:nvPr/>
        </p:nvSpPr>
        <p:spPr bwMode="auto">
          <a:xfrm>
            <a:off x="247650" y="484188"/>
            <a:ext cx="8267700" cy="5078412"/>
          </a:xfrm>
          <a:prstGeom prst="rect">
            <a:avLst/>
          </a:prstGeom>
          <a:noFill/>
          <a:ln w="9525">
            <a:noFill/>
            <a:miter lim="800000"/>
            <a:headEnd/>
            <a:tailEnd/>
          </a:ln>
        </p:spPr>
        <p:txBody>
          <a:bodyPr>
            <a:spAutoFit/>
          </a:bodyPr>
          <a:lstStyle/>
          <a:p>
            <a:r>
              <a:rPr lang="en-US" sz="3600"/>
              <a:t>“1. Policy in place to address HIPAA or other security requirements;</a:t>
            </a:r>
          </a:p>
          <a:p>
            <a:r>
              <a:rPr lang="en-US" sz="3600"/>
              <a:t>2. Understanding business requirements, being flexible and selling it in a manner that makes sense for whichever audience we're presenting </a:t>
            </a:r>
            <a:r>
              <a:rPr lang="en-US" sz="3600">
                <a:solidFill>
                  <a:schemeClr val="bg1"/>
                </a:solidFill>
              </a:rPr>
              <a:t>to;</a:t>
            </a:r>
          </a:p>
          <a:p>
            <a:r>
              <a:rPr lang="en-US" sz="3600">
                <a:solidFill>
                  <a:schemeClr val="bg1"/>
                </a:solidFill>
              </a:rPr>
              <a:t>3. Comparisons with peer institutions and industry standards” </a:t>
            </a:r>
          </a:p>
        </p:txBody>
      </p:sp>
      <p:sp>
        <p:nvSpPr>
          <p:cNvPr id="4" name="Rectangle 3"/>
          <p:cNvSpPr/>
          <p:nvPr/>
        </p:nvSpPr>
        <p:spPr>
          <a:xfrm>
            <a:off x="8336329" y="115195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1055688"/>
            <a:ext cx="8267700" cy="3416300"/>
          </a:xfrm>
          <a:prstGeom prst="rect">
            <a:avLst/>
          </a:prstGeom>
          <a:noFill/>
          <a:ln w="9525">
            <a:noFill/>
            <a:miter lim="800000"/>
            <a:headEnd/>
            <a:tailEnd/>
          </a:ln>
        </p:spPr>
        <p:txBody>
          <a:bodyPr>
            <a:spAutoFit/>
          </a:bodyPr>
          <a:lstStyle/>
          <a:p>
            <a:r>
              <a:rPr lang="en-US" sz="3600"/>
              <a:t>“On occasion, an audit issue or an incident will also help drive something forward.  In my experience though you have to capitalize on those pretty quickly otherwise priorities will shift and </a:t>
            </a:r>
            <a:r>
              <a:rPr lang="en-US" sz="3600">
                <a:solidFill>
                  <a:schemeClr val="bg1"/>
                </a:solidFill>
              </a:rPr>
              <a:t>they'll be forgotten about.”</a:t>
            </a:r>
          </a:p>
        </p:txBody>
      </p:sp>
      <p:sp>
        <p:nvSpPr>
          <p:cNvPr id="4" name="Rectangle 3"/>
          <p:cNvSpPr/>
          <p:nvPr/>
        </p:nvSpPr>
        <p:spPr>
          <a:xfrm>
            <a:off x="8336329" y="115195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1055688"/>
            <a:ext cx="8267700" cy="1568450"/>
          </a:xfrm>
          <a:prstGeom prst="rect">
            <a:avLst/>
          </a:prstGeom>
          <a:noFill/>
          <a:ln w="9525">
            <a:noFill/>
            <a:miter lim="800000"/>
            <a:headEnd/>
            <a:tailEnd/>
          </a:ln>
        </p:spPr>
        <p:txBody>
          <a:bodyPr>
            <a:spAutoFit/>
          </a:bodyPr>
          <a:lstStyle/>
          <a:p>
            <a:r>
              <a:rPr lang="en-US" sz="4800"/>
              <a:t>“Create a Business Rationale for Cyber Security”</a:t>
            </a:r>
            <a:endParaRPr lang="en-US" sz="4800">
              <a:solidFill>
                <a:schemeClr val="bg1"/>
              </a:solidFill>
            </a:endParaRPr>
          </a:p>
        </p:txBody>
      </p:sp>
      <p:sp>
        <p:nvSpPr>
          <p:cNvPr id="4" name="Rectangle 3"/>
          <p:cNvSpPr/>
          <p:nvPr/>
        </p:nvSpPr>
        <p:spPr>
          <a:xfrm>
            <a:off x="8298229" y="27565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522288"/>
            <a:ext cx="8267700" cy="5078412"/>
          </a:xfrm>
          <a:prstGeom prst="rect">
            <a:avLst/>
          </a:prstGeom>
          <a:noFill/>
          <a:ln w="9525">
            <a:noFill/>
            <a:miter lim="800000"/>
            <a:headEnd/>
            <a:tailEnd/>
          </a:ln>
        </p:spPr>
        <p:txBody>
          <a:bodyPr>
            <a:spAutoFit/>
          </a:bodyPr>
          <a:lstStyle/>
          <a:p>
            <a:r>
              <a:rPr lang="en-US" sz="3600"/>
              <a:t>“Working behind the scenes, lots of 1-1 engagement in the community (even if not defined as 'key' players), incremental steps and not trying to make the issue so big, encompassing, or scary that it loses credibility, or </a:t>
            </a:r>
            <a:r>
              <a:rPr lang="en-US" sz="3600">
                <a:solidFill>
                  <a:schemeClr val="bg1"/>
                </a:solidFill>
              </a:rPr>
              <a:t>asking for disproportionate funding or level of authority - it helps to work within the culture.”</a:t>
            </a:r>
          </a:p>
        </p:txBody>
      </p:sp>
      <p:sp>
        <p:nvSpPr>
          <p:cNvPr id="5" name="Rectangle 4"/>
          <p:cNvSpPr/>
          <p:nvPr/>
        </p:nvSpPr>
        <p:spPr>
          <a:xfrm>
            <a:off x="8298229" y="1742507"/>
            <a:ext cx="569388"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533400" y="446088"/>
            <a:ext cx="8267700" cy="5630862"/>
          </a:xfrm>
          <a:prstGeom prst="rect">
            <a:avLst/>
          </a:prstGeom>
          <a:noFill/>
          <a:ln w="9525">
            <a:noFill/>
            <a:miter lim="800000"/>
            <a:headEnd/>
            <a:tailEnd/>
          </a:ln>
        </p:spPr>
        <p:txBody>
          <a:bodyPr>
            <a:spAutoFit/>
          </a:bodyPr>
          <a:lstStyle/>
          <a:p>
            <a:r>
              <a:rPr lang="en-US" sz="3600"/>
              <a:t>“Performing a risk assessment helps us out.  If you can get them to commit a few hours of staff time to an RA then you can provide some assurance that whatever steps you recommend are well reasoned and show a risk-based </a:t>
            </a:r>
            <a:r>
              <a:rPr lang="en-US" sz="3600">
                <a:solidFill>
                  <a:schemeClr val="bg1"/>
                </a:solidFill>
              </a:rPr>
              <a:t>strategy for identifying solving security problems.  This helps me to avoid the impression that an initiative is just the security people being paranoid.”</a:t>
            </a:r>
          </a:p>
        </p:txBody>
      </p:sp>
      <p:sp>
        <p:nvSpPr>
          <p:cNvPr id="5" name="Rectangle 4"/>
          <p:cNvSpPr/>
          <p:nvPr/>
        </p:nvSpPr>
        <p:spPr>
          <a:xfrm>
            <a:off x="8189893" y="1151957"/>
            <a:ext cx="95410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10</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449263"/>
            <a:ext cx="8267700" cy="5078412"/>
          </a:xfrm>
          <a:prstGeom prst="rect">
            <a:avLst/>
          </a:prstGeom>
          <a:noFill/>
          <a:ln w="9525">
            <a:noFill/>
            <a:miter lim="800000"/>
            <a:headEnd/>
            <a:tailEnd/>
          </a:ln>
        </p:spPr>
        <p:txBody>
          <a:bodyPr>
            <a:spAutoFit/>
          </a:bodyPr>
          <a:lstStyle/>
          <a:p>
            <a:r>
              <a:rPr lang="en-US" sz="3600"/>
              <a:t>We are required to have guidelines that are compatible with State IT security policies and, as a result, our security officers developed a comprehensive set of guidelines that address risk management, security policy, access </a:t>
            </a:r>
            <a:r>
              <a:rPr lang="en-US" sz="3600">
                <a:solidFill>
                  <a:schemeClr val="bg1"/>
                </a:solidFill>
              </a:rPr>
              <a:t>controls, network security, nonpublic information, encryption, and other areas. </a:t>
            </a:r>
          </a:p>
        </p:txBody>
      </p:sp>
      <p:sp>
        <p:nvSpPr>
          <p:cNvPr id="5" name="Rectangle 4"/>
          <p:cNvSpPr/>
          <p:nvPr/>
        </p:nvSpPr>
        <p:spPr>
          <a:xfrm>
            <a:off x="8228108" y="1037657"/>
            <a:ext cx="915892"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522288"/>
            <a:ext cx="8267700" cy="4524375"/>
          </a:xfrm>
          <a:prstGeom prst="rect">
            <a:avLst/>
          </a:prstGeom>
          <a:noFill/>
          <a:ln w="9525">
            <a:noFill/>
            <a:miter lim="800000"/>
            <a:headEnd/>
            <a:tailEnd/>
          </a:ln>
        </p:spPr>
        <p:txBody>
          <a:bodyPr>
            <a:spAutoFit/>
          </a:bodyPr>
          <a:lstStyle/>
          <a:p>
            <a:r>
              <a:rPr lang="en-US" sz="3600"/>
              <a:t>“We are engaged in most of the activities listed below with some being more successful than others.  Hands down the activity that has shown the most success and has proven the most beneficial to our security cause is our </a:t>
            </a:r>
            <a:r>
              <a:rPr lang="en-US" sz="3600">
                <a:solidFill>
                  <a:schemeClr val="bg1"/>
                </a:solidFill>
              </a:rPr>
              <a:t>incident response strategy when an incident involved confidential data.” </a:t>
            </a:r>
          </a:p>
        </p:txBody>
      </p:sp>
      <p:sp>
        <p:nvSpPr>
          <p:cNvPr id="5" name="Rectangle 4"/>
          <p:cNvSpPr/>
          <p:nvPr/>
        </p:nvSpPr>
        <p:spPr>
          <a:xfrm>
            <a:off x="7808893" y="237557"/>
            <a:ext cx="95410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522288"/>
            <a:ext cx="8267700" cy="3046412"/>
          </a:xfrm>
          <a:prstGeom prst="rect">
            <a:avLst/>
          </a:prstGeom>
          <a:noFill/>
          <a:ln w="9525">
            <a:noFill/>
            <a:miter lim="800000"/>
            <a:headEnd/>
            <a:tailEnd/>
          </a:ln>
        </p:spPr>
        <p:txBody>
          <a:bodyPr>
            <a:spAutoFit/>
          </a:bodyPr>
          <a:lstStyle/>
          <a:p>
            <a:r>
              <a:rPr lang="en-US" sz="4800"/>
              <a:t>“Compliance with laws can be a major driver - state data breach law was a motivator here. </a:t>
            </a:r>
          </a:p>
        </p:txBody>
      </p:sp>
      <p:sp>
        <p:nvSpPr>
          <p:cNvPr id="4" name="Rectangle 3"/>
          <p:cNvSpPr/>
          <p:nvPr/>
        </p:nvSpPr>
        <p:spPr>
          <a:xfrm>
            <a:off x="7783879" y="2618807"/>
            <a:ext cx="95410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13</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srcRect/>
          <a:stretch>
            <a:fillRect/>
          </a:stretch>
        </p:blipFill>
        <p:spPr bwMode="auto">
          <a:xfrm>
            <a:off x="0" y="809625"/>
            <a:ext cx="8915400" cy="5238750"/>
          </a:xfrm>
          <a:prstGeom prst="rect">
            <a:avLst/>
          </a:prstGeom>
          <a:noFill/>
          <a:ln w="9525">
            <a:noFill/>
            <a:miter lim="800000"/>
            <a:headEnd/>
            <a:tailEnd/>
          </a:ln>
        </p:spPr>
      </p:pic>
      <p:sp>
        <p:nvSpPr>
          <p:cNvPr id="90114" name="TextBox 4"/>
          <p:cNvSpPr txBox="1">
            <a:spLocks noChangeArrowheads="1"/>
          </p:cNvSpPr>
          <p:nvPr/>
        </p:nvSpPr>
        <p:spPr bwMode="auto">
          <a:xfrm>
            <a:off x="1066800" y="247650"/>
            <a:ext cx="6934200" cy="523875"/>
          </a:xfrm>
          <a:prstGeom prst="rect">
            <a:avLst/>
          </a:prstGeom>
          <a:noFill/>
          <a:ln w="9525">
            <a:noFill/>
            <a:miter lim="800000"/>
            <a:headEnd/>
            <a:tailEnd/>
          </a:ln>
        </p:spPr>
        <p:txBody>
          <a:bodyPr>
            <a:spAutoFit/>
          </a:bodyPr>
          <a:lstStyle/>
          <a:p>
            <a:r>
              <a:rPr lang="en-US" sz="2800" b="1"/>
              <a:t>Our Informal Poll Amongst Colleagues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465138"/>
            <a:ext cx="8267700" cy="830262"/>
          </a:xfrm>
          <a:prstGeom prst="rect">
            <a:avLst/>
          </a:prstGeom>
          <a:noFill/>
          <a:ln w="9525">
            <a:noFill/>
            <a:miter lim="800000"/>
            <a:headEnd/>
            <a:tailEnd/>
          </a:ln>
        </p:spPr>
        <p:txBody>
          <a:bodyPr>
            <a:spAutoFit/>
          </a:bodyPr>
          <a:lstStyle/>
          <a:p>
            <a:r>
              <a:rPr lang="en-US" sz="4800"/>
              <a:t>All sorts of ways…..</a:t>
            </a:r>
          </a:p>
        </p:txBody>
      </p:sp>
      <p:sp>
        <p:nvSpPr>
          <p:cNvPr id="4" name="TextBox 3"/>
          <p:cNvSpPr txBox="1">
            <a:spLocks noChangeArrowheads="1"/>
          </p:cNvSpPr>
          <p:nvPr/>
        </p:nvSpPr>
        <p:spPr bwMode="auto">
          <a:xfrm>
            <a:off x="381000" y="4446588"/>
            <a:ext cx="8267700" cy="830262"/>
          </a:xfrm>
          <a:prstGeom prst="rect">
            <a:avLst/>
          </a:prstGeom>
          <a:noFill/>
          <a:ln w="9525">
            <a:noFill/>
            <a:miter lim="800000"/>
            <a:headEnd/>
            <a:tailEnd/>
          </a:ln>
        </p:spPr>
        <p:txBody>
          <a:bodyPr>
            <a:spAutoFit/>
          </a:bodyPr>
          <a:lstStyle/>
          <a:p>
            <a:r>
              <a:rPr lang="en-US" sz="4800">
                <a:solidFill>
                  <a:schemeClr val="bg1"/>
                </a:solidFill>
              </a:rPr>
              <a:t>To make your case.</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2" name="Group 103"/>
          <p:cNvGrpSpPr>
            <a:grpSpLocks/>
          </p:cNvGrpSpPr>
          <p:nvPr/>
        </p:nvGrpSpPr>
        <p:grpSpPr bwMode="auto">
          <a:xfrm>
            <a:off x="939800" y="2235200"/>
            <a:ext cx="1003300" cy="1066800"/>
            <a:chOff x="6592527" y="958646"/>
            <a:chExt cx="1002892" cy="1066801"/>
          </a:xfrm>
        </p:grpSpPr>
        <p:sp>
          <p:nvSpPr>
            <p:cNvPr id="103" name="Rounded Rectangle 102"/>
            <p:cNvSpPr/>
            <p:nvPr/>
          </p:nvSpPr>
          <p:spPr>
            <a:xfrm>
              <a:off x="6789297" y="1952422"/>
              <a:ext cx="663305" cy="730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102" name="Rounded Rectangle 101"/>
            <p:cNvSpPr/>
            <p:nvPr/>
          </p:nvSpPr>
          <p:spPr>
            <a:xfrm>
              <a:off x="6784537" y="1887335"/>
              <a:ext cx="663305" cy="746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7" name="Oval 96"/>
            <p:cNvSpPr/>
            <p:nvPr/>
          </p:nvSpPr>
          <p:spPr>
            <a:xfrm>
              <a:off x="6592527" y="958646"/>
              <a:ext cx="1002892" cy="9874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3" name="Group 77"/>
          <p:cNvGrpSpPr>
            <a:grpSpLocks/>
          </p:cNvGrpSpPr>
          <p:nvPr/>
        </p:nvGrpSpPr>
        <p:grpSpPr bwMode="auto">
          <a:xfrm flipH="1">
            <a:off x="822325" y="3170238"/>
            <a:ext cx="1425575" cy="2224087"/>
            <a:chOff x="5742038" y="2530662"/>
            <a:chExt cx="1588038" cy="2224378"/>
          </a:xfrm>
        </p:grpSpPr>
        <p:grpSp>
          <p:nvGrpSpPr>
            <p:cNvPr id="20519" name="Group 78"/>
            <p:cNvGrpSpPr>
              <a:grpSpLocks/>
            </p:cNvGrpSpPr>
            <p:nvPr/>
          </p:nvGrpSpPr>
          <p:grpSpPr bwMode="auto">
            <a:xfrm>
              <a:off x="6518788" y="3664974"/>
              <a:ext cx="811288" cy="1090066"/>
              <a:chOff x="5751871" y="2713703"/>
              <a:chExt cx="811288" cy="1090066"/>
            </a:xfrm>
          </p:grpSpPr>
          <p:sp>
            <p:nvSpPr>
              <p:cNvPr id="20521" name="Rectangle 85"/>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0522" name="Rectangle 86"/>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20523" name="Rectangle 87"/>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89" name="Oval 88"/>
              <p:cNvSpPr/>
              <p:nvPr/>
            </p:nvSpPr>
            <p:spPr>
              <a:xfrm>
                <a:off x="5751455" y="2713014"/>
                <a:ext cx="281179"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0525" name="Round Same Side Corner Rectangle 89"/>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5" name="Group 79"/>
            <p:cNvGrpSpPr/>
            <p:nvPr/>
          </p:nvGrpSpPr>
          <p:grpSpPr>
            <a:xfrm>
              <a:off x="5742038" y="2530662"/>
              <a:ext cx="811288" cy="1090066"/>
              <a:chOff x="5751871" y="2713703"/>
              <a:chExt cx="811288" cy="1090066"/>
            </a:xfrm>
            <a:solidFill>
              <a:schemeClr val="tx1"/>
            </a:solidFill>
          </p:grpSpPr>
          <p:sp>
            <p:nvSpPr>
              <p:cNvPr id="81" name="Rectangle 80"/>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2" name="Rectangle 81"/>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3" name="Rectangle 82"/>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4" name="Oval 83"/>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5" name="Round Same Side Corner Rectangle 84"/>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6" name="Group 90"/>
          <p:cNvGrpSpPr>
            <a:grpSpLocks/>
          </p:cNvGrpSpPr>
          <p:nvPr/>
        </p:nvGrpSpPr>
        <p:grpSpPr bwMode="auto">
          <a:xfrm flipH="1">
            <a:off x="1300163" y="2244725"/>
            <a:ext cx="307975" cy="2097088"/>
            <a:chOff x="5737122" y="712838"/>
            <a:chExt cx="344129" cy="2096729"/>
          </a:xfrm>
        </p:grpSpPr>
        <p:sp>
          <p:nvSpPr>
            <p:cNvPr id="92" name="Round Same Side Corner Rectangle 91"/>
            <p:cNvSpPr/>
            <p:nvPr/>
          </p:nvSpPr>
          <p:spPr>
            <a:xfrm>
              <a:off x="5737122" y="1784218"/>
              <a:ext cx="338808" cy="1025349"/>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93" name="Round Same Side Corner Rectangle 92"/>
            <p:cNvSpPr/>
            <p:nvPr/>
          </p:nvSpPr>
          <p:spPr>
            <a:xfrm>
              <a:off x="5742444" y="712838"/>
              <a:ext cx="338807" cy="1025349"/>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grpSp>
        <p:nvGrpSpPr>
          <p:cNvPr id="7" name="Group 40"/>
          <p:cNvGrpSpPr>
            <a:grpSpLocks/>
          </p:cNvGrpSpPr>
          <p:nvPr/>
        </p:nvGrpSpPr>
        <p:grpSpPr bwMode="auto">
          <a:xfrm>
            <a:off x="152400" y="2571750"/>
            <a:ext cx="2143125" cy="3990975"/>
            <a:chOff x="2565359" y="71455"/>
            <a:chExt cx="2143117" cy="3991026"/>
          </a:xfrm>
        </p:grpSpPr>
        <p:grpSp>
          <p:nvGrpSpPr>
            <p:cNvPr id="20510" name="Group 28"/>
            <p:cNvGrpSpPr>
              <a:grpSpLocks/>
            </p:cNvGrpSpPr>
            <p:nvPr/>
          </p:nvGrpSpPr>
          <p:grpSpPr bwMode="auto">
            <a:xfrm rot="-1890036">
              <a:off x="3753135" y="2015318"/>
              <a:ext cx="955341" cy="2047163"/>
              <a:chOff x="2811440" y="2088108"/>
              <a:chExt cx="955341" cy="2047163"/>
            </a:xfrm>
          </p:grpSpPr>
          <p:sp>
            <p:nvSpPr>
              <p:cNvPr id="30" name="Oval 29"/>
              <p:cNvSpPr/>
              <p:nvPr/>
            </p:nvSpPr>
            <p:spPr>
              <a:xfrm>
                <a:off x="2881507" y="3736704"/>
                <a:ext cx="233362" cy="2730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1" name="Oval 30"/>
              <p:cNvSpPr/>
              <p:nvPr/>
            </p:nvSpPr>
            <p:spPr>
              <a:xfrm>
                <a:off x="3208408" y="2859135"/>
                <a:ext cx="233361" cy="274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0514" name="Freeform 31"/>
              <p:cNvSpPr>
                <a:spLocks noChangeArrowheads="1"/>
              </p:cNvSpPr>
              <p:nvPr/>
            </p:nvSpPr>
            <p:spPr bwMode="auto">
              <a:xfrm rot="-813805">
                <a:off x="3098040" y="2088108"/>
                <a:ext cx="668741" cy="859809"/>
              </a:xfrm>
              <a:custGeom>
                <a:avLst/>
                <a:gdLst>
                  <a:gd name="T0" fmla="*/ 313899 w 668741"/>
                  <a:gd name="T1" fmla="*/ 0 h 859809"/>
                  <a:gd name="T2" fmla="*/ 0 w 668741"/>
                  <a:gd name="T3" fmla="*/ 750627 h 859809"/>
                  <a:gd name="T4" fmla="*/ 341194 w 668741"/>
                  <a:gd name="T5" fmla="*/ 859809 h 859809"/>
                  <a:gd name="T6" fmla="*/ 668741 w 668741"/>
                  <a:gd name="T7" fmla="*/ 136478 h 859809"/>
                  <a:gd name="T8" fmla="*/ 313899 w 668741"/>
                  <a:gd name="T9" fmla="*/ 0 h 859809"/>
                  <a:gd name="T10" fmla="*/ 0 60000 65536"/>
                  <a:gd name="T11" fmla="*/ 0 60000 65536"/>
                  <a:gd name="T12" fmla="*/ 0 60000 65536"/>
                  <a:gd name="T13" fmla="*/ 0 60000 65536"/>
                  <a:gd name="T14" fmla="*/ 0 60000 65536"/>
                  <a:gd name="T15" fmla="*/ 0 w 668741"/>
                  <a:gd name="T16" fmla="*/ 0 h 859809"/>
                  <a:gd name="T17" fmla="*/ 668741 w 668741"/>
                  <a:gd name="T18" fmla="*/ 859809 h 859809"/>
                </a:gdLst>
                <a:ahLst/>
                <a:cxnLst>
                  <a:cxn ang="T10">
                    <a:pos x="T0" y="T1"/>
                  </a:cxn>
                  <a:cxn ang="T11">
                    <a:pos x="T2" y="T3"/>
                  </a:cxn>
                  <a:cxn ang="T12">
                    <a:pos x="T4" y="T5"/>
                  </a:cxn>
                  <a:cxn ang="T13">
                    <a:pos x="T6" y="T7"/>
                  </a:cxn>
                  <a:cxn ang="T14">
                    <a:pos x="T8" y="T9"/>
                  </a:cxn>
                </a:cxnLst>
                <a:rect l="T15" t="T16" r="T17" b="T18"/>
                <a:pathLst>
                  <a:path w="668741" h="859809">
                    <a:moveTo>
                      <a:pt x="313899" y="0"/>
                    </a:moveTo>
                    <a:lnTo>
                      <a:pt x="0" y="750627"/>
                    </a:lnTo>
                    <a:lnTo>
                      <a:pt x="341194" y="859809"/>
                    </a:lnTo>
                    <a:lnTo>
                      <a:pt x="668741" y="136478"/>
                    </a:lnTo>
                    <a:lnTo>
                      <a:pt x="313899" y="0"/>
                    </a:lnTo>
                    <a:close/>
                  </a:path>
                </a:pathLst>
              </a:custGeom>
              <a:solidFill>
                <a:schemeClr val="bg1"/>
              </a:solidFill>
              <a:ln w="25400" algn="ctr">
                <a:solidFill>
                  <a:schemeClr val="tx1"/>
                </a:solidFill>
                <a:miter lim="800000"/>
                <a:headEnd/>
                <a:tailEnd/>
              </a:ln>
            </p:spPr>
            <p:txBody>
              <a:bodyPr vert="eaVert" anchor="ctr"/>
              <a:lstStyle/>
              <a:p>
                <a:pPr algn="ctr"/>
                <a:endParaRPr lang="en-AU">
                  <a:solidFill>
                    <a:srgbClr val="FFFFFF"/>
                  </a:solidFill>
                  <a:latin typeface="Calibri" pitchFamily="34" charset="0"/>
                </a:endParaRPr>
              </a:p>
            </p:txBody>
          </p:sp>
          <p:sp>
            <p:nvSpPr>
              <p:cNvPr id="33" name="Freeform 32"/>
              <p:cNvSpPr/>
              <p:nvPr/>
            </p:nvSpPr>
            <p:spPr>
              <a:xfrm>
                <a:off x="2811878" y="2994784"/>
                <a:ext cx="671509" cy="862023"/>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0516" name="Freeform 33"/>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nvGrpSpPr>
            <p:cNvPr id="9" name="Group 34"/>
            <p:cNvGrpSpPr/>
            <p:nvPr/>
          </p:nvGrpSpPr>
          <p:grpSpPr>
            <a:xfrm rot="19709964">
              <a:off x="2565359" y="71455"/>
              <a:ext cx="955341" cy="2047163"/>
              <a:chOff x="2811440" y="2088108"/>
              <a:chExt cx="955341" cy="2047163"/>
            </a:xfrm>
            <a:noFill/>
          </p:grpSpPr>
          <p:sp>
            <p:nvSpPr>
              <p:cNvPr id="36" name="Oval 35"/>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Oval 36"/>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8" name="Freeform 37"/>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9" name="Freeform 38"/>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0" name="Freeform 39"/>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0" name="Group 59"/>
          <p:cNvGrpSpPr>
            <a:grpSpLocks/>
          </p:cNvGrpSpPr>
          <p:nvPr/>
        </p:nvGrpSpPr>
        <p:grpSpPr bwMode="auto">
          <a:xfrm>
            <a:off x="742950" y="2411413"/>
            <a:ext cx="974725" cy="4357687"/>
            <a:chOff x="2796691" y="-221227"/>
            <a:chExt cx="975008" cy="4356498"/>
          </a:xfrm>
        </p:grpSpPr>
        <p:grpSp>
          <p:nvGrpSpPr>
            <p:cNvPr id="11" name="Group 41"/>
            <p:cNvGrpSpPr/>
            <p:nvPr/>
          </p:nvGrpSpPr>
          <p:grpSpPr>
            <a:xfrm>
              <a:off x="2816358" y="-221227"/>
              <a:ext cx="955341" cy="2047163"/>
              <a:chOff x="2811440" y="2088108"/>
              <a:chExt cx="955341" cy="2047163"/>
            </a:xfrm>
            <a:noFill/>
          </p:grpSpPr>
          <p:sp>
            <p:nvSpPr>
              <p:cNvPr id="43" name="Oval 42"/>
              <p:cNvSpPr/>
              <p:nvPr/>
            </p:nvSpPr>
            <p:spPr>
              <a:xfrm>
                <a:off x="2881952" y="3741761"/>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Oval 43"/>
              <p:cNvSpPr/>
              <p:nvPr/>
            </p:nvSpPr>
            <p:spPr>
              <a:xfrm>
                <a:off x="3207224" y="2866030"/>
                <a:ext cx="232012" cy="2729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5" name="Freeform 44"/>
              <p:cNvSpPr/>
              <p:nvPr/>
            </p:nvSpPr>
            <p:spPr>
              <a:xfrm rot="20786195">
                <a:off x="3098040" y="2088108"/>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 name="Freeform 45"/>
              <p:cNvSpPr/>
              <p:nvPr/>
            </p:nvSpPr>
            <p:spPr>
              <a:xfrm>
                <a:off x="2813714" y="2999095"/>
                <a:ext cx="668741" cy="859809"/>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 name="Freeform 46"/>
              <p:cNvSpPr/>
              <p:nvPr/>
            </p:nvSpPr>
            <p:spPr>
              <a:xfrm rot="747048">
                <a:off x="2811440" y="3903259"/>
                <a:ext cx="504967" cy="232012"/>
              </a:xfrm>
              <a:custGeom>
                <a:avLst/>
                <a:gdLst>
                  <a:gd name="connsiteX0" fmla="*/ 13647 w 504967"/>
                  <a:gd name="connsiteY0" fmla="*/ 0 h 232012"/>
                  <a:gd name="connsiteX1" fmla="*/ 0 w 504967"/>
                  <a:gd name="connsiteY1" fmla="*/ 232012 h 232012"/>
                  <a:gd name="connsiteX2" fmla="*/ 504967 w 504967"/>
                  <a:gd name="connsiteY2" fmla="*/ 232012 h 232012"/>
                  <a:gd name="connsiteX3" fmla="*/ 327546 w 504967"/>
                  <a:gd name="connsiteY3" fmla="*/ 13647 h 232012"/>
                  <a:gd name="connsiteX4" fmla="*/ 13647 w 504967"/>
                  <a:gd name="connsiteY4" fmla="*/ 0 h 232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67" h="232012">
                    <a:moveTo>
                      <a:pt x="13647" y="0"/>
                    </a:moveTo>
                    <a:lnTo>
                      <a:pt x="0" y="232012"/>
                    </a:lnTo>
                    <a:lnTo>
                      <a:pt x="504967" y="232012"/>
                    </a:lnTo>
                    <a:lnTo>
                      <a:pt x="327546" y="13647"/>
                    </a:lnTo>
                    <a:lnTo>
                      <a:pt x="136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nvGrpSpPr>
            <p:cNvPr id="20504" name="Group 47"/>
            <p:cNvGrpSpPr>
              <a:grpSpLocks/>
            </p:cNvGrpSpPr>
            <p:nvPr/>
          </p:nvGrpSpPr>
          <p:grpSpPr bwMode="auto">
            <a:xfrm>
              <a:off x="2796691" y="2088108"/>
              <a:ext cx="955341" cy="2047163"/>
              <a:chOff x="2811440" y="2088108"/>
              <a:chExt cx="955341" cy="2047163"/>
            </a:xfrm>
          </p:grpSpPr>
          <p:sp>
            <p:nvSpPr>
              <p:cNvPr id="49" name="Oval 48"/>
              <p:cNvSpPr/>
              <p:nvPr/>
            </p:nvSpPr>
            <p:spPr>
              <a:xfrm>
                <a:off x="2881310" y="3741678"/>
                <a:ext cx="233431"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0" name="Oval 49"/>
              <p:cNvSpPr/>
              <p:nvPr/>
            </p:nvSpPr>
            <p:spPr>
              <a:xfrm>
                <a:off x="3206843" y="2865618"/>
                <a:ext cx="233430" cy="272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1" name="Freeform 50"/>
              <p:cNvSpPr/>
              <p:nvPr/>
            </p:nvSpPr>
            <p:spPr>
              <a:xfrm rot="20786195">
                <a:off x="3098861" y="2087955"/>
                <a:ext cx="668531"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52" name="Freeform 51"/>
              <p:cNvSpPr/>
              <p:nvPr/>
            </p:nvSpPr>
            <p:spPr>
              <a:xfrm>
                <a:off x="2813028" y="2998931"/>
                <a:ext cx="670119" cy="860190"/>
              </a:xfrm>
              <a:custGeom>
                <a:avLst/>
                <a:gdLst>
                  <a:gd name="connsiteX0" fmla="*/ 313899 w 668741"/>
                  <a:gd name="connsiteY0" fmla="*/ 0 h 859809"/>
                  <a:gd name="connsiteX1" fmla="*/ 0 w 668741"/>
                  <a:gd name="connsiteY1" fmla="*/ 750627 h 859809"/>
                  <a:gd name="connsiteX2" fmla="*/ 341194 w 668741"/>
                  <a:gd name="connsiteY2" fmla="*/ 859809 h 859809"/>
                  <a:gd name="connsiteX3" fmla="*/ 668741 w 668741"/>
                  <a:gd name="connsiteY3" fmla="*/ 136478 h 859809"/>
                  <a:gd name="connsiteX4" fmla="*/ 313899 w 668741"/>
                  <a:gd name="connsiteY4" fmla="*/ 0 h 859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859809">
                    <a:moveTo>
                      <a:pt x="313899" y="0"/>
                    </a:moveTo>
                    <a:lnTo>
                      <a:pt x="0" y="750627"/>
                    </a:lnTo>
                    <a:lnTo>
                      <a:pt x="341194" y="859809"/>
                    </a:lnTo>
                    <a:lnTo>
                      <a:pt x="668741" y="136478"/>
                    </a:lnTo>
                    <a:lnTo>
                      <a:pt x="313899"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0509" name="Freeform 52"/>
              <p:cNvSpPr>
                <a:spLocks noChangeArrowheads="1"/>
              </p:cNvSpPr>
              <p:nvPr/>
            </p:nvSpPr>
            <p:spPr bwMode="auto">
              <a:xfrm rot="747048">
                <a:off x="2811440" y="3903259"/>
                <a:ext cx="504967" cy="232012"/>
              </a:xfrm>
              <a:custGeom>
                <a:avLst/>
                <a:gdLst>
                  <a:gd name="T0" fmla="*/ 13647 w 504967"/>
                  <a:gd name="T1" fmla="*/ 0 h 232012"/>
                  <a:gd name="T2" fmla="*/ 0 w 504967"/>
                  <a:gd name="T3" fmla="*/ 232012 h 232012"/>
                  <a:gd name="T4" fmla="*/ 504967 w 504967"/>
                  <a:gd name="T5" fmla="*/ 232012 h 232012"/>
                  <a:gd name="T6" fmla="*/ 327546 w 504967"/>
                  <a:gd name="T7" fmla="*/ 13647 h 232012"/>
                  <a:gd name="T8" fmla="*/ 13647 w 504967"/>
                  <a:gd name="T9" fmla="*/ 0 h 232012"/>
                  <a:gd name="T10" fmla="*/ 0 60000 65536"/>
                  <a:gd name="T11" fmla="*/ 0 60000 65536"/>
                  <a:gd name="T12" fmla="*/ 0 60000 65536"/>
                  <a:gd name="T13" fmla="*/ 0 60000 65536"/>
                  <a:gd name="T14" fmla="*/ 0 60000 65536"/>
                  <a:gd name="T15" fmla="*/ 0 w 504967"/>
                  <a:gd name="T16" fmla="*/ 0 h 232012"/>
                  <a:gd name="T17" fmla="*/ 504967 w 504967"/>
                  <a:gd name="T18" fmla="*/ 232012 h 232012"/>
                </a:gdLst>
                <a:ahLst/>
                <a:cxnLst>
                  <a:cxn ang="T10">
                    <a:pos x="T0" y="T1"/>
                  </a:cxn>
                  <a:cxn ang="T11">
                    <a:pos x="T2" y="T3"/>
                  </a:cxn>
                  <a:cxn ang="T12">
                    <a:pos x="T4" y="T5"/>
                  </a:cxn>
                  <a:cxn ang="T13">
                    <a:pos x="T6" y="T7"/>
                  </a:cxn>
                  <a:cxn ang="T14">
                    <a:pos x="T8" y="T9"/>
                  </a:cxn>
                </a:cxnLst>
                <a:rect l="T15" t="T16" r="T17" b="T18"/>
                <a:pathLst>
                  <a:path w="504967" h="232012">
                    <a:moveTo>
                      <a:pt x="13647" y="0"/>
                    </a:moveTo>
                    <a:lnTo>
                      <a:pt x="0" y="232012"/>
                    </a:lnTo>
                    <a:lnTo>
                      <a:pt x="504967" y="232012"/>
                    </a:lnTo>
                    <a:lnTo>
                      <a:pt x="327546" y="13647"/>
                    </a:lnTo>
                    <a:lnTo>
                      <a:pt x="13647" y="0"/>
                    </a:lnTo>
                    <a:close/>
                  </a:path>
                </a:pathLst>
              </a:custGeom>
              <a:noFill/>
              <a:ln w="25400" algn="ctr">
                <a:noFill/>
                <a:miter lim="800000"/>
                <a:headEnd/>
                <a:tailEnd/>
              </a:ln>
            </p:spPr>
            <p:txBody>
              <a:bodyPr anchor="ctr"/>
              <a:lstStyle/>
              <a:p>
                <a:pPr algn="ctr"/>
                <a:endParaRPr lang="en-AU">
                  <a:solidFill>
                    <a:srgbClr val="FFFFFF"/>
                  </a:solidFill>
                  <a:latin typeface="Calibri" pitchFamily="34" charset="0"/>
                </a:endParaRPr>
              </a:p>
            </p:txBody>
          </p:sp>
        </p:grpSp>
      </p:grpSp>
      <p:sp>
        <p:nvSpPr>
          <p:cNvPr id="61" name="Rectangle 60"/>
          <p:cNvSpPr/>
          <p:nvPr/>
        </p:nvSpPr>
        <p:spPr>
          <a:xfrm>
            <a:off x="998538" y="3289300"/>
            <a:ext cx="914400" cy="17414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nvGrpSpPr>
          <p:cNvPr id="13" name="Group 74"/>
          <p:cNvGrpSpPr>
            <a:grpSpLocks/>
          </p:cNvGrpSpPr>
          <p:nvPr/>
        </p:nvGrpSpPr>
        <p:grpSpPr bwMode="auto">
          <a:xfrm>
            <a:off x="531813" y="3084513"/>
            <a:ext cx="1587500" cy="2224087"/>
            <a:chOff x="5742038" y="2530662"/>
            <a:chExt cx="1588038" cy="2224378"/>
          </a:xfrm>
        </p:grpSpPr>
        <p:grpSp>
          <p:nvGrpSpPr>
            <p:cNvPr id="20496" name="Group 67"/>
            <p:cNvGrpSpPr>
              <a:grpSpLocks/>
            </p:cNvGrpSpPr>
            <p:nvPr/>
          </p:nvGrpSpPr>
          <p:grpSpPr bwMode="auto">
            <a:xfrm>
              <a:off x="6518788" y="3664974"/>
              <a:ext cx="811288" cy="1090066"/>
              <a:chOff x="5751871" y="2713703"/>
              <a:chExt cx="811288" cy="1090066"/>
            </a:xfrm>
          </p:grpSpPr>
          <p:sp>
            <p:nvSpPr>
              <p:cNvPr id="20498" name="Rectangle 66"/>
              <p:cNvSpPr>
                <a:spLocks noChangeArrowheads="1"/>
              </p:cNvSpPr>
              <p:nvPr/>
            </p:nvSpPr>
            <p:spPr bwMode="auto">
              <a:xfrm rot="3526790">
                <a:off x="6221272" y="357986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0499" name="Rectangle 65"/>
              <p:cNvSpPr>
                <a:spLocks noChangeArrowheads="1"/>
              </p:cNvSpPr>
              <p:nvPr/>
            </p:nvSpPr>
            <p:spPr bwMode="auto">
              <a:xfrm rot="3526790">
                <a:off x="6319595" y="358478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20500" name="Rectangle 64"/>
              <p:cNvSpPr>
                <a:spLocks noChangeArrowheads="1"/>
              </p:cNvSpPr>
              <p:nvPr/>
            </p:nvSpPr>
            <p:spPr bwMode="auto">
              <a:xfrm rot="3526790">
                <a:off x="6344171" y="3506120"/>
                <a:ext cx="273180" cy="164797"/>
              </a:xfrm>
              <a:prstGeom prst="rect">
                <a:avLst/>
              </a:prstGeom>
              <a:solidFill>
                <a:schemeClr val="bg1"/>
              </a:solidFill>
              <a:ln w="25400" algn="ctr">
                <a:solidFill>
                  <a:schemeClr val="tx1"/>
                </a:solidFill>
                <a:miter lim="800000"/>
                <a:headEnd/>
                <a:tailEnd/>
              </a:ln>
            </p:spPr>
            <p:txBody>
              <a:bodyPr rot="10800000" vert="eaVert" anchor="ctr"/>
              <a:lstStyle/>
              <a:p>
                <a:pPr algn="ctr"/>
                <a:endParaRPr lang="en-AU">
                  <a:solidFill>
                    <a:srgbClr val="FFFFFF"/>
                  </a:solidFill>
                  <a:latin typeface="Calibri" pitchFamily="34" charset="0"/>
                </a:endParaRPr>
              </a:p>
            </p:txBody>
          </p:sp>
          <p:sp>
            <p:nvSpPr>
              <p:cNvPr id="63" name="Oval 62"/>
              <p:cNvSpPr/>
              <p:nvPr/>
            </p:nvSpPr>
            <p:spPr>
              <a:xfrm>
                <a:off x="5751671" y="2713014"/>
                <a:ext cx="279495" cy="281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0502" name="Round Same Side Corner Rectangle 63"/>
              <p:cNvSpPr>
                <a:spLocks noChangeArrowheads="1"/>
              </p:cNvSpPr>
              <p:nvPr/>
            </p:nvSpPr>
            <p:spPr bwMode="auto">
              <a:xfrm rot="8799028">
                <a:off x="6008327" y="2844491"/>
                <a:ext cx="359032" cy="873066"/>
              </a:xfrm>
              <a:custGeom>
                <a:avLst/>
                <a:gdLst>
                  <a:gd name="T0" fmla="*/ 359032 w 359032"/>
                  <a:gd name="T1" fmla="*/ 436533 h 873066"/>
                  <a:gd name="T2" fmla="*/ 179516 w 359032"/>
                  <a:gd name="T3" fmla="*/ 873066 h 873066"/>
                  <a:gd name="T4" fmla="*/ 0 w 359032"/>
                  <a:gd name="T5" fmla="*/ 436533 h 873066"/>
                  <a:gd name="T6" fmla="*/ 179516 w 359032"/>
                  <a:gd name="T7" fmla="*/ 0 h 873066"/>
                  <a:gd name="T8" fmla="*/ 0 60000 65536"/>
                  <a:gd name="T9" fmla="*/ 5898240 60000 65536"/>
                  <a:gd name="T10" fmla="*/ 11796480 60000 65536"/>
                  <a:gd name="T11" fmla="*/ 17694720 60000 65536"/>
                  <a:gd name="T12" fmla="*/ 52578 w 359032"/>
                  <a:gd name="T13" fmla="*/ 52578 h 873066"/>
                  <a:gd name="T14" fmla="*/ 306454 w 359032"/>
                  <a:gd name="T15" fmla="*/ 873066 h 873066"/>
                </a:gdLst>
                <a:ahLst/>
                <a:cxnLst>
                  <a:cxn ang="T8">
                    <a:pos x="T0" y="T1"/>
                  </a:cxn>
                  <a:cxn ang="T9">
                    <a:pos x="T2" y="T3"/>
                  </a:cxn>
                  <a:cxn ang="T10">
                    <a:pos x="T4" y="T5"/>
                  </a:cxn>
                  <a:cxn ang="T11">
                    <a:pos x="T6" y="T7"/>
                  </a:cxn>
                </a:cxnLst>
                <a:rect l="T12" t="T13" r="T14" b="T15"/>
                <a:pathLst>
                  <a:path w="359032" h="873066">
                    <a:moveTo>
                      <a:pt x="179516" y="0"/>
                    </a:moveTo>
                    <a:lnTo>
                      <a:pt x="179516" y="0"/>
                    </a:lnTo>
                    <a:lnTo>
                      <a:pt x="179515" y="0"/>
                    </a:lnTo>
                    <a:cubicBezTo>
                      <a:pt x="278659" y="0"/>
                      <a:pt x="359032" y="80372"/>
                      <a:pt x="359032" y="179516"/>
                    </a:cubicBezTo>
                    <a:lnTo>
                      <a:pt x="359032" y="873066"/>
                    </a:lnTo>
                    <a:lnTo>
                      <a:pt x="0" y="873066"/>
                    </a:lnTo>
                    <a:lnTo>
                      <a:pt x="0" y="179516"/>
                    </a:lnTo>
                    <a:cubicBezTo>
                      <a:pt x="0" y="80372"/>
                      <a:pt x="80372" y="0"/>
                      <a:pt x="179515" y="0"/>
                    </a:cubicBezTo>
                    <a:close/>
                  </a:path>
                </a:pathLst>
              </a:custGeom>
              <a:solidFill>
                <a:schemeClr val="bg1"/>
              </a:solidFill>
              <a:ln w="25400" algn="ctr">
                <a:solidFill>
                  <a:schemeClr val="tx1"/>
                </a:solidFill>
                <a:miter lim="800000"/>
                <a:headEnd/>
                <a:tailEnd/>
              </a:ln>
            </p:spPr>
            <p:txBody>
              <a:bodyPr rot="10800000" anchor="ctr"/>
              <a:lstStyle/>
              <a:p>
                <a:pPr algn="ctr"/>
                <a:endParaRPr lang="en-AU">
                  <a:solidFill>
                    <a:srgbClr val="FFFFFF"/>
                  </a:solidFill>
                  <a:latin typeface="Calibri" pitchFamily="34" charset="0"/>
                </a:endParaRPr>
              </a:p>
            </p:txBody>
          </p:sp>
        </p:grpSp>
        <p:grpSp>
          <p:nvGrpSpPr>
            <p:cNvPr id="15" name="Group 68"/>
            <p:cNvGrpSpPr/>
            <p:nvPr/>
          </p:nvGrpSpPr>
          <p:grpSpPr>
            <a:xfrm>
              <a:off x="5742038" y="2530662"/>
              <a:ext cx="811288" cy="1090066"/>
              <a:chOff x="5751871" y="2713703"/>
              <a:chExt cx="811288" cy="1090066"/>
            </a:xfrm>
            <a:solidFill>
              <a:schemeClr val="tx1"/>
            </a:solidFill>
          </p:grpSpPr>
          <p:sp>
            <p:nvSpPr>
              <p:cNvPr id="70" name="Rectangle 69"/>
              <p:cNvSpPr/>
              <p:nvPr/>
            </p:nvSpPr>
            <p:spPr>
              <a:xfrm rot="3526790">
                <a:off x="6221272" y="357986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1" name="Rectangle 70"/>
              <p:cNvSpPr/>
              <p:nvPr/>
            </p:nvSpPr>
            <p:spPr>
              <a:xfrm rot="3526790">
                <a:off x="6319595" y="358478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2" name="Rectangle 71"/>
              <p:cNvSpPr/>
              <p:nvPr/>
            </p:nvSpPr>
            <p:spPr>
              <a:xfrm rot="3526790">
                <a:off x="6344171" y="3506120"/>
                <a:ext cx="273180" cy="164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3" name="Oval 72"/>
              <p:cNvSpPr/>
              <p:nvPr/>
            </p:nvSpPr>
            <p:spPr>
              <a:xfrm>
                <a:off x="5751871" y="2713703"/>
                <a:ext cx="280219" cy="2802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4" name="Round Same Side Corner Rectangle 73"/>
              <p:cNvSpPr/>
              <p:nvPr/>
            </p:nvSpPr>
            <p:spPr>
              <a:xfrm rot="8799028">
                <a:off x="6008327" y="2844491"/>
                <a:ext cx="359032" cy="873066"/>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grpSp>
      <p:grpSp>
        <p:nvGrpSpPr>
          <p:cNvPr id="16" name="Group 76"/>
          <p:cNvGrpSpPr>
            <a:grpSpLocks/>
          </p:cNvGrpSpPr>
          <p:nvPr/>
        </p:nvGrpSpPr>
        <p:grpSpPr bwMode="auto">
          <a:xfrm>
            <a:off x="1279525" y="2239963"/>
            <a:ext cx="342900" cy="2097087"/>
            <a:chOff x="5737122" y="712838"/>
            <a:chExt cx="344129" cy="2096729"/>
          </a:xfrm>
        </p:grpSpPr>
        <p:sp>
          <p:nvSpPr>
            <p:cNvPr id="62" name="Round Same Side Corner Rectangle 61"/>
            <p:cNvSpPr/>
            <p:nvPr/>
          </p:nvSpPr>
          <p:spPr>
            <a:xfrm>
              <a:off x="5737122" y="1784217"/>
              <a:ext cx="339350" cy="1025350"/>
            </a:xfrm>
            <a:prstGeom prst="round2Same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6" name="Round Same Side Corner Rectangle 75"/>
            <p:cNvSpPr/>
            <p:nvPr/>
          </p:nvSpPr>
          <p:spPr>
            <a:xfrm>
              <a:off x="5741902" y="712838"/>
              <a:ext cx="339349" cy="1025350"/>
            </a:xfrm>
            <a:prstGeom prst="round2SameRect">
              <a:avLst>
                <a:gd name="adj1" fmla="val 5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pSp>
      <p:sp>
        <p:nvSpPr>
          <p:cNvPr id="2125" name="Freeform 77"/>
          <p:cNvSpPr>
            <a:spLocks/>
          </p:cNvSpPr>
          <p:nvPr/>
        </p:nvSpPr>
        <p:spPr bwMode="auto">
          <a:xfrm rot="-2457738">
            <a:off x="1851025" y="62865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2126" name="Freeform 78"/>
          <p:cNvSpPr>
            <a:spLocks/>
          </p:cNvSpPr>
          <p:nvPr/>
        </p:nvSpPr>
        <p:spPr bwMode="auto">
          <a:xfrm>
            <a:off x="698500" y="6477000"/>
            <a:ext cx="503238" cy="381000"/>
          </a:xfrm>
          <a:custGeom>
            <a:avLst/>
            <a:gdLst>
              <a:gd name="T0" fmla="*/ 83873 w 288"/>
              <a:gd name="T1" fmla="*/ 0 h 240"/>
              <a:gd name="T2" fmla="*/ 0 w 288"/>
              <a:gd name="T3" fmla="*/ 228600 h 240"/>
              <a:gd name="T4" fmla="*/ 503238 w 288"/>
              <a:gd name="T5" fmla="*/ 381000 h 240"/>
              <a:gd name="T6" fmla="*/ 335492 w 288"/>
              <a:gd name="T7" fmla="*/ 76200 h 240"/>
              <a:gd name="T8" fmla="*/ 83873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0" y="144"/>
                </a:lnTo>
                <a:lnTo>
                  <a:pt x="288" y="240"/>
                </a:lnTo>
                <a:lnTo>
                  <a:pt x="192" y="48"/>
                </a:lnTo>
                <a:lnTo>
                  <a:pt x="48" y="0"/>
                </a:lnTo>
                <a:close/>
              </a:path>
            </a:pathLst>
          </a:custGeom>
          <a:solidFill>
            <a:schemeClr val="bg1"/>
          </a:solidFill>
          <a:ln w="25400">
            <a:solidFill>
              <a:schemeClr val="tx1"/>
            </a:solidFill>
            <a:round/>
            <a:headEnd/>
            <a:tailEnd/>
          </a:ln>
        </p:spPr>
        <p:txBody>
          <a:bodyPr/>
          <a:lstStyle/>
          <a:p>
            <a:endParaRPr lang="en-US"/>
          </a:p>
        </p:txBody>
      </p:sp>
      <p:sp>
        <p:nvSpPr>
          <p:cNvPr id="1487" name="TextBox 1486"/>
          <p:cNvSpPr txBox="1"/>
          <p:nvPr/>
        </p:nvSpPr>
        <p:spPr>
          <a:xfrm>
            <a:off x="1928586" y="361950"/>
            <a:ext cx="6966857" cy="2585323"/>
          </a:xfrm>
          <a:prstGeom prst="rect">
            <a:avLst/>
          </a:prstGeom>
          <a:noFill/>
        </p:spPr>
        <p:txBody>
          <a:bodyPr>
            <a:spAutoFit/>
          </a:bodyPr>
          <a:lstStyle/>
          <a:p>
            <a:pPr algn="ctr" fontAlgn="auto">
              <a:spcBef>
                <a:spcPts val="0"/>
              </a:spcBef>
              <a:spcAft>
                <a:spcPts val="0"/>
              </a:spcAft>
              <a:defRPr/>
            </a:pPr>
            <a:r>
              <a:rPr lang="en-AU" sz="5400" dirty="0">
                <a:effectLst>
                  <a:glow rad="101600">
                    <a:schemeClr val="bg1">
                      <a:alpha val="60000"/>
                    </a:schemeClr>
                  </a:glow>
                </a:effectLst>
                <a:latin typeface="+mn-lt"/>
              </a:rPr>
              <a:t>Why Can’t We All Have a Simple Board Resolution Like Indiana?</a:t>
            </a:r>
            <a:endParaRPr lang="en-AU" sz="2000" dirty="0">
              <a:effectLst>
                <a:glow rad="101600">
                  <a:schemeClr val="bg1">
                    <a:alpha val="60000"/>
                  </a:schemeClr>
                </a:glow>
              </a:effectLst>
              <a:latin typeface="+mn-lt"/>
            </a:endParaRPr>
          </a:p>
        </p:txBody>
      </p:sp>
      <p:pic>
        <p:nvPicPr>
          <p:cNvPr id="20493" name="Picture 2" descr="EDUCAUSE Logo">
            <a:hlinkClick r:id="rId3" tooltip="EDUCAUSE Home Page"/>
          </p:cNvPr>
          <p:cNvPicPr>
            <a:picLocks noChangeAspect="1" noChangeArrowheads="1"/>
          </p:cNvPicPr>
          <p:nvPr/>
        </p:nvPicPr>
        <p:blipFill>
          <a:blip r:embed="rId4"/>
          <a:srcRect/>
          <a:stretch>
            <a:fillRect/>
          </a:stretch>
        </p:blipFill>
        <p:spPr bwMode="auto">
          <a:xfrm>
            <a:off x="1187450" y="2452688"/>
            <a:ext cx="600075" cy="4095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nodeType="withEffect">
                                  <p:stCondLst>
                                    <p:cond delay="0"/>
                                  </p:stCondLst>
                                  <p:childTnLst>
                                    <p:animRot by="1800000">
                                      <p:cBhvr>
                                        <p:cTn id="6" dur="1000" fill="hold"/>
                                        <p:tgtEl>
                                          <p:spTgt spid="7"/>
                                        </p:tgtEl>
                                        <p:attrNameLst>
                                          <p:attrName>r</p:attrName>
                                        </p:attrNameLst>
                                      </p:cBhvr>
                                    </p:animRot>
                                  </p:childTnLst>
                                </p:cTn>
                              </p:par>
                              <p:par>
                                <p:cTn id="7" presetID="8" presetClass="emph" presetSubtype="0" repeatCount="indefinite" accel="50000" decel="50000" autoRev="1" fill="hold" nodeType="withEffect">
                                  <p:stCondLst>
                                    <p:cond delay="0"/>
                                  </p:stCondLst>
                                  <p:childTnLst>
                                    <p:animRot by="-1800000">
                                      <p:cBhvr>
                                        <p:cTn id="8" dur="1000" fill="hold"/>
                                        <p:tgtEl>
                                          <p:spTgt spid="10"/>
                                        </p:tgtEl>
                                        <p:attrNameLst>
                                          <p:attrName>r</p:attrName>
                                        </p:attrNameLst>
                                      </p:cBhvr>
                                    </p:animRot>
                                  </p:childTnLst>
                                </p:cTn>
                              </p:par>
                              <p:par>
                                <p:cTn id="9" presetID="8" presetClass="emph" presetSubtype="0" repeatCount="indefinite" accel="50000" decel="50000" autoRev="1" fill="hold" grpId="0" nodeType="withEffect">
                                  <p:stCondLst>
                                    <p:cond delay="0"/>
                                  </p:stCondLst>
                                  <p:childTnLst>
                                    <p:animRot by="2400000">
                                      <p:cBhvr>
                                        <p:cTn id="10" dur="1000" fill="hold"/>
                                        <p:tgtEl>
                                          <p:spTgt spid="2125"/>
                                        </p:tgtEl>
                                        <p:attrNameLst>
                                          <p:attrName>r</p:attrName>
                                        </p:attrNameLst>
                                      </p:cBhvr>
                                    </p:animRot>
                                  </p:childTnLst>
                                </p:cTn>
                              </p:par>
                              <p:par>
                                <p:cTn id="11" presetID="35" presetClass="path" presetSubtype="0" repeatCount="indefinite" accel="50000" decel="50000" autoRev="1" fill="hold" grpId="1" nodeType="withEffect">
                                  <p:stCondLst>
                                    <p:cond delay="0"/>
                                  </p:stCondLst>
                                  <p:childTnLst>
                                    <p:animMotion origin="layout" path="M -1.11111E-6 3.7037E-7 L -0.11858 0.02708 " pathEditMode="relative" rAng="0" ptsTypes="AA">
                                      <p:cBhvr>
                                        <p:cTn id="12" dur="1000" fill="hold"/>
                                        <p:tgtEl>
                                          <p:spTgt spid="2125"/>
                                        </p:tgtEl>
                                        <p:attrNameLst>
                                          <p:attrName>ppt_x</p:attrName>
                                          <p:attrName>ppt_y</p:attrName>
                                        </p:attrNameLst>
                                      </p:cBhvr>
                                      <p:rCtr x="-59" y="13"/>
                                    </p:animMotion>
                                  </p:childTnLst>
                                </p:cTn>
                              </p:par>
                              <p:par>
                                <p:cTn id="13" presetID="8" presetClass="emph" presetSubtype="0" repeatCount="indefinite" accel="50000" decel="50000" autoRev="1" fill="hold" grpId="0" nodeType="withEffect">
                                  <p:stCondLst>
                                    <p:cond delay="0"/>
                                  </p:stCondLst>
                                  <p:childTnLst>
                                    <p:animRot by="-2400000">
                                      <p:cBhvr>
                                        <p:cTn id="14" dur="1000" fill="hold"/>
                                        <p:tgtEl>
                                          <p:spTgt spid="2126"/>
                                        </p:tgtEl>
                                        <p:attrNameLst>
                                          <p:attrName>r</p:attrName>
                                        </p:attrNameLst>
                                      </p:cBhvr>
                                    </p:animRot>
                                  </p:childTnLst>
                                </p:cTn>
                              </p:par>
                              <p:par>
                                <p:cTn id="15" presetID="35" presetClass="path" presetSubtype="0" repeatCount="indefinite" accel="50000" decel="50000" autoRev="1" fill="hold" grpId="1" nodeType="withEffect">
                                  <p:stCondLst>
                                    <p:cond delay="0"/>
                                  </p:stCondLst>
                                  <p:childTnLst>
                                    <p:animMotion origin="layout" path="M -4.72222E-6 -2.96296E-6 L 0.11893 -0.02245 " pathEditMode="relative" rAng="0" ptsTypes="AA">
                                      <p:cBhvr>
                                        <p:cTn id="16" dur="1000" fill="hold"/>
                                        <p:tgtEl>
                                          <p:spTgt spid="2126"/>
                                        </p:tgtEl>
                                        <p:attrNameLst>
                                          <p:attrName>ppt_x</p:attrName>
                                          <p:attrName>ppt_y</p:attrName>
                                        </p:attrNameLst>
                                      </p:cBhvr>
                                      <p:rCtr x="59" y="-11"/>
                                    </p:animMotion>
                                  </p:childTnLst>
                                </p:cTn>
                              </p:par>
                              <p:par>
                                <p:cTn id="17" presetID="0" presetClass="path" presetSubtype="0" repeatCount="indefinite" accel="50000" decel="50000" autoRev="1" fill="hold" grpId="0" nodeType="withEffect">
                                  <p:stCondLst>
                                    <p:cond delay="0"/>
                                  </p:stCondLst>
                                  <p:childTnLst>
                                    <p:animMotion origin="layout" path="M -3.88889E-6 -4.07407E-6 L -3.88889E-6 -0.03009 " pathEditMode="relative" ptsTypes="AA">
                                      <p:cBhvr>
                                        <p:cTn id="18" dur="1000" fill="hold"/>
                                        <p:tgtEl>
                                          <p:spTgt spid="61"/>
                                        </p:tgtEl>
                                        <p:attrNameLst>
                                          <p:attrName>ppt_x</p:attrName>
                                          <p:attrName>ppt_y</p:attrName>
                                        </p:attrNameLst>
                                      </p:cBhvr>
                                    </p:animMotion>
                                  </p:childTnLst>
                                </p:cTn>
                              </p:par>
                              <p:par>
                                <p:cTn id="19" presetID="8" presetClass="emph" presetSubtype="0" repeatCount="indefinite" accel="50000" decel="50000" autoRev="1" fill="hold" nodeType="withEffect">
                                  <p:stCondLst>
                                    <p:cond delay="0"/>
                                  </p:stCondLst>
                                  <p:childTnLst>
                                    <p:animRot by="3600000">
                                      <p:cBhvr>
                                        <p:cTn id="20" dur="1000" fill="hold"/>
                                        <p:tgtEl>
                                          <p:spTgt spid="13"/>
                                        </p:tgtEl>
                                        <p:attrNameLst>
                                          <p:attrName>r</p:attrName>
                                        </p:attrNameLst>
                                      </p:cBhvr>
                                    </p:animRot>
                                  </p:childTnLst>
                                </p:cTn>
                              </p:par>
                              <p:par>
                                <p:cTn id="21" presetID="8" presetClass="emph" presetSubtype="0" repeatCount="indefinite" accel="50000" decel="50000" autoRev="1" fill="hold" nodeType="withEffect">
                                  <p:stCondLst>
                                    <p:cond delay="0"/>
                                  </p:stCondLst>
                                  <p:childTnLst>
                                    <p:animRot by="1200000">
                                      <p:cBhvr>
                                        <p:cTn id="22" dur="1000" fill="hold"/>
                                        <p:tgtEl>
                                          <p:spTgt spid="16"/>
                                        </p:tgtEl>
                                        <p:attrNameLst>
                                          <p:attrName>r</p:attrName>
                                        </p:attrNameLst>
                                      </p:cBhvr>
                                    </p:animRot>
                                  </p:childTnLst>
                                </p:cTn>
                              </p:par>
                              <p:par>
                                <p:cTn id="23" presetID="0" presetClass="path" presetSubtype="0" repeatCount="indefinite" accel="50000" decel="50000" autoRev="1" fill="hold" nodeType="withEffect">
                                  <p:stCondLst>
                                    <p:cond delay="0"/>
                                  </p:stCondLst>
                                  <p:childTnLst>
                                    <p:animMotion origin="layout" path="M 0.00781 0.00834 L -0.0309 -0.00879 " pathEditMode="relative" rAng="0" ptsTypes="AA">
                                      <p:cBhvr>
                                        <p:cTn id="24" dur="1000" fill="hold"/>
                                        <p:tgtEl>
                                          <p:spTgt spid="13"/>
                                        </p:tgtEl>
                                        <p:attrNameLst>
                                          <p:attrName>ppt_x</p:attrName>
                                          <p:attrName>ppt_y</p:attrName>
                                        </p:attrNameLst>
                                      </p:cBhvr>
                                      <p:rCtr x="-19" y="-9"/>
                                    </p:animMotion>
                                  </p:childTnLst>
                                </p:cTn>
                              </p:par>
                              <p:par>
                                <p:cTn id="25" presetID="8" presetClass="emph" presetSubtype="0" repeatCount="indefinite" accel="50000" decel="50000" autoRev="1" fill="hold" nodeType="withEffect">
                                  <p:stCondLst>
                                    <p:cond delay="0"/>
                                  </p:stCondLst>
                                  <p:childTnLst>
                                    <p:animRot by="-3600000">
                                      <p:cBhvr>
                                        <p:cTn id="26" dur="1000" fill="hold"/>
                                        <p:tgtEl>
                                          <p:spTgt spid="3"/>
                                        </p:tgtEl>
                                        <p:attrNameLst>
                                          <p:attrName>r</p:attrName>
                                        </p:attrNameLst>
                                      </p:cBhvr>
                                    </p:animRot>
                                  </p:childTnLst>
                                </p:cTn>
                              </p:par>
                              <p:par>
                                <p:cTn id="27" presetID="8" presetClass="emph" presetSubtype="0" repeatCount="indefinite" accel="50000" decel="50000" autoRev="1" fill="hold" nodeType="withEffect">
                                  <p:stCondLst>
                                    <p:cond delay="0"/>
                                  </p:stCondLst>
                                  <p:childTnLst>
                                    <p:animRot by="-1200000">
                                      <p:cBhvr>
                                        <p:cTn id="28" dur="1000" fill="hold"/>
                                        <p:tgtEl>
                                          <p:spTgt spid="6"/>
                                        </p:tgtEl>
                                        <p:attrNameLst>
                                          <p:attrName>r</p:attrName>
                                        </p:attrNameLst>
                                      </p:cBhvr>
                                    </p:animRot>
                                  </p:childTnLst>
                                </p:cTn>
                              </p:par>
                              <p:par>
                                <p:cTn id="29" presetID="0" presetClass="path" presetSubtype="0" repeatCount="indefinite" accel="50000" decel="50000" autoRev="1" fill="hold" nodeType="withEffect">
                                  <p:stCondLst>
                                    <p:cond delay="0"/>
                                  </p:stCondLst>
                                  <p:childTnLst>
                                    <p:animMotion origin="layout" path="M -1.38889E-6 4.07407E-6 L 0.04028 -0.02338 " pathEditMode="relative" rAng="0" ptsTypes="AA">
                                      <p:cBhvr>
                                        <p:cTn id="30" dur="1000" fill="hold"/>
                                        <p:tgtEl>
                                          <p:spTgt spid="3"/>
                                        </p:tgtEl>
                                        <p:attrNameLst>
                                          <p:attrName>ppt_x</p:attrName>
                                          <p:attrName>ppt_y</p:attrName>
                                        </p:attrNameLst>
                                      </p:cBhvr>
                                      <p:rCtr x="20" y="-12"/>
                                    </p:animMotion>
                                  </p:childTnLst>
                                </p:cTn>
                              </p:par>
                              <p:par>
                                <p:cTn id="31" presetID="0" presetClass="path" presetSubtype="0" repeatCount="indefinite" accel="50000" decel="50000" autoRev="1" fill="hold" nodeType="withEffect">
                                  <p:stCondLst>
                                    <p:cond delay="0"/>
                                  </p:stCondLst>
                                  <p:childTnLst>
                                    <p:animMotion origin="layout" path="M 5E-6 6.2963E-6 L 5E-6 -0.03009 " pathEditMode="relative" ptsTypes="AA">
                                      <p:cBhvr>
                                        <p:cTn id="32" dur="1000" fill="hold"/>
                                        <p:tgtEl>
                                          <p:spTgt spid="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87"/>
                                        </p:tgtEl>
                                        <p:attrNameLst>
                                          <p:attrName>style.visibility</p:attrName>
                                        </p:attrNameLst>
                                      </p:cBhvr>
                                      <p:to>
                                        <p:strVal val="visible"/>
                                      </p:to>
                                    </p:set>
                                    <p:anim calcmode="lin" valueType="num">
                                      <p:cBhvr additive="base">
                                        <p:cTn id="37" dur="1000" fill="hold"/>
                                        <p:tgtEl>
                                          <p:spTgt spid="1487"/>
                                        </p:tgtEl>
                                        <p:attrNameLst>
                                          <p:attrName>ppt_x</p:attrName>
                                        </p:attrNameLst>
                                      </p:cBhvr>
                                      <p:tavLst>
                                        <p:tav tm="0">
                                          <p:val>
                                            <p:strVal val="#ppt_x"/>
                                          </p:val>
                                        </p:tav>
                                        <p:tav tm="100000">
                                          <p:val>
                                            <p:strVal val="#ppt_x"/>
                                          </p:val>
                                        </p:tav>
                                      </p:tavLst>
                                    </p:anim>
                                    <p:anim calcmode="lin" valueType="num">
                                      <p:cBhvr additive="base">
                                        <p:cTn id="38" dur="1000" fill="hold"/>
                                        <p:tgtEl>
                                          <p:spTgt spid="1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2125" grpId="0" animBg="1"/>
      <p:bldP spid="2125" grpId="1" animBg="1"/>
      <p:bldP spid="2126" grpId="0" animBg="1"/>
      <p:bldP spid="212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3" descr="2-women-whisper-in-man's-ears_no-left-lady.jpg"/>
          <p:cNvPicPr>
            <a:picLocks noGrp="1" noChangeAspect="1"/>
          </p:cNvPicPr>
          <p:nvPr>
            <p:ph sz="quarter" idx="4294967295"/>
          </p:nvPr>
        </p:nvPicPr>
        <p:blipFill>
          <a:blip r:embed="rId3"/>
          <a:srcRect/>
          <a:stretch>
            <a:fillRect/>
          </a:stretch>
        </p:blipFill>
        <p:spPr>
          <a:xfrm>
            <a:off x="0" y="685800"/>
            <a:ext cx="8850313" cy="5894388"/>
          </a:xfrm>
        </p:spPr>
      </p:pic>
      <p:sp>
        <p:nvSpPr>
          <p:cNvPr id="93186" name="TextBox 4"/>
          <p:cNvSpPr txBox="1">
            <a:spLocks noChangeArrowheads="1"/>
          </p:cNvSpPr>
          <p:nvPr/>
        </p:nvSpPr>
        <p:spPr bwMode="auto">
          <a:xfrm>
            <a:off x="573088" y="2133600"/>
            <a:ext cx="2409825" cy="1570038"/>
          </a:xfrm>
          <a:prstGeom prst="rect">
            <a:avLst/>
          </a:prstGeom>
          <a:noFill/>
          <a:ln w="9525">
            <a:noFill/>
            <a:miter lim="800000"/>
            <a:headEnd/>
            <a:tailEnd/>
          </a:ln>
        </p:spPr>
        <p:txBody>
          <a:bodyPr wrap="none">
            <a:spAutoFit/>
          </a:bodyPr>
          <a:lstStyle/>
          <a:p>
            <a:pPr algn="r" eaLnBrk="0" hangingPunct="0"/>
            <a:r>
              <a:rPr lang="en-US" sz="2400">
                <a:ea typeface="Osaka"/>
                <a:cs typeface="Osaka"/>
              </a:rPr>
              <a:t>I prefer charts </a:t>
            </a:r>
          </a:p>
          <a:p>
            <a:pPr algn="r" eaLnBrk="0" hangingPunct="0"/>
            <a:r>
              <a:rPr lang="en-US" sz="2400">
                <a:ea typeface="Osaka"/>
                <a:cs typeface="Osaka"/>
              </a:rPr>
              <a:t>and graphs – </a:t>
            </a:r>
          </a:p>
          <a:p>
            <a:pPr algn="r" eaLnBrk="0" hangingPunct="0"/>
            <a:r>
              <a:rPr lang="en-US" sz="2400">
                <a:ea typeface="Osaka"/>
                <a:cs typeface="Osaka"/>
              </a:rPr>
              <a:t>I like </a:t>
            </a:r>
          </a:p>
          <a:p>
            <a:pPr algn="r" eaLnBrk="0" hangingPunct="0"/>
            <a:r>
              <a:rPr lang="en-US" sz="2400">
                <a:ea typeface="Osaka"/>
                <a:cs typeface="Osaka"/>
              </a:rPr>
              <a:t>making my case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graphicFrame>
        <p:nvGraphicFramePr>
          <p:cNvPr id="12" name="Chart 11"/>
          <p:cNvGraphicFramePr/>
          <p:nvPr/>
        </p:nvGraphicFramePr>
        <p:xfrm>
          <a:off x="0" y="486641"/>
          <a:ext cx="9144000" cy="576349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20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2" dur="2000"/>
                                        <p:tgtEl>
                                          <p:spTgt spid="12">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17" dur="2000"/>
                                        <p:tgtEl>
                                          <p:spTgt spid="12">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22" dur="2000"/>
                                        <p:tgtEl>
                                          <p:spTgt spid="12">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fade">
                                      <p:cBhvr>
                                        <p:cTn id="27" dur="2000"/>
                                        <p:tgtEl>
                                          <p:spTgt spid="12">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fade">
                                      <p:cBhvr>
                                        <p:cTn id="32" dur="2000"/>
                                        <p:tgtEl>
                                          <p:spTgt spid="12">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fade">
                                      <p:cBhvr>
                                        <p:cTn id="37" dur="2000"/>
                                        <p:tgtEl>
                                          <p:spTgt spid="12">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fade">
                                      <p:cBhvr>
                                        <p:cTn id="42" dur="2000"/>
                                        <p:tgtEl>
                                          <p:spTgt spid="12">
                                            <p:graphicEl>
                                              <a:chart seriesIdx="-4" categoryIdx="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Content Placeholder 3" descr="2-women-whisper-in-man's-ears_no-right-lady.jpg"/>
          <p:cNvPicPr>
            <a:picLocks noGrp="1" noChangeAspect="1"/>
          </p:cNvPicPr>
          <p:nvPr>
            <p:ph sz="quarter" idx="4294967295"/>
          </p:nvPr>
        </p:nvPicPr>
        <p:blipFill>
          <a:blip r:embed="rId3"/>
          <a:srcRect/>
          <a:stretch>
            <a:fillRect/>
          </a:stretch>
        </p:blipFill>
        <p:spPr>
          <a:xfrm>
            <a:off x="334963" y="533400"/>
            <a:ext cx="8694737" cy="5791200"/>
          </a:xfrm>
        </p:spPr>
      </p:pic>
      <p:sp>
        <p:nvSpPr>
          <p:cNvPr id="97282" name="TextBox 4"/>
          <p:cNvSpPr txBox="1">
            <a:spLocks noChangeArrowheads="1"/>
          </p:cNvSpPr>
          <p:nvPr/>
        </p:nvSpPr>
        <p:spPr bwMode="auto">
          <a:xfrm>
            <a:off x="6534150" y="2190750"/>
            <a:ext cx="1943100" cy="2554288"/>
          </a:xfrm>
          <a:prstGeom prst="rect">
            <a:avLst/>
          </a:prstGeom>
          <a:noFill/>
          <a:ln w="9525">
            <a:noFill/>
            <a:miter lim="800000"/>
            <a:headEnd/>
            <a:tailEnd/>
          </a:ln>
        </p:spPr>
        <p:txBody>
          <a:bodyPr>
            <a:spAutoFit/>
          </a:bodyPr>
          <a:lstStyle/>
          <a:p>
            <a:pPr algn="r" eaLnBrk="0" hangingPunct="0"/>
            <a:r>
              <a:rPr lang="en-US" sz="3200">
                <a:ea typeface="Osaka"/>
                <a:cs typeface="Osaka"/>
              </a:rPr>
              <a:t>ISO 27002: 2005 </a:t>
            </a:r>
          </a:p>
          <a:p>
            <a:pPr algn="r" eaLnBrk="0" hangingPunct="0"/>
            <a:r>
              <a:rPr lang="en-US" sz="3200">
                <a:ea typeface="Osaka"/>
                <a:cs typeface="Osaka"/>
              </a:rPr>
              <a:t>hands down!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Content Placeholder 3" descr="2 women whisper in man's ears_starteled.JPG"/>
          <p:cNvPicPr>
            <a:picLocks noGrp="1" noChangeAspect="1"/>
          </p:cNvPicPr>
          <p:nvPr>
            <p:ph sz="quarter" idx="4294967295"/>
          </p:nvPr>
        </p:nvPicPr>
        <p:blipFill>
          <a:blip r:embed="rId3"/>
          <a:srcRect/>
          <a:stretch>
            <a:fillRect/>
          </a:stretch>
        </p:blipFill>
        <p:spPr>
          <a:xfrm>
            <a:off x="0" y="381000"/>
            <a:ext cx="9040813" cy="6021388"/>
          </a:xfrm>
        </p:spPr>
      </p:pic>
      <p:sp>
        <p:nvSpPr>
          <p:cNvPr id="5" name="TextBox 4"/>
          <p:cNvSpPr txBox="1">
            <a:spLocks noChangeArrowheads="1"/>
          </p:cNvSpPr>
          <p:nvPr/>
        </p:nvSpPr>
        <p:spPr bwMode="auto">
          <a:xfrm>
            <a:off x="304800" y="381000"/>
            <a:ext cx="2971800" cy="830263"/>
          </a:xfrm>
          <a:prstGeom prst="rect">
            <a:avLst/>
          </a:prstGeom>
          <a:noFill/>
          <a:ln w="9525">
            <a:noFill/>
            <a:miter lim="800000"/>
            <a:headEnd/>
            <a:tailEnd/>
          </a:ln>
        </p:spPr>
        <p:txBody>
          <a:bodyPr>
            <a:spAutoFit/>
          </a:bodyPr>
          <a:lstStyle/>
          <a:p>
            <a:pPr algn="r" eaLnBrk="0" hangingPunct="0"/>
            <a:r>
              <a:rPr lang="en-US" sz="2400">
                <a:ea typeface="Osaka"/>
                <a:cs typeface="Osaka"/>
              </a:rPr>
              <a:t>You have to </a:t>
            </a:r>
          </a:p>
          <a:p>
            <a:pPr algn="r" eaLnBrk="0" hangingPunct="0"/>
            <a:r>
              <a:rPr lang="en-US" sz="2400">
                <a:ea typeface="Osaka"/>
                <a:cs typeface="Osaka"/>
              </a:rPr>
              <a:t>scare them!</a:t>
            </a:r>
          </a:p>
        </p:txBody>
      </p:sp>
      <p:sp>
        <p:nvSpPr>
          <p:cNvPr id="6" name="TextBox 5"/>
          <p:cNvSpPr txBox="1">
            <a:spLocks noChangeArrowheads="1"/>
          </p:cNvSpPr>
          <p:nvPr/>
        </p:nvSpPr>
        <p:spPr bwMode="auto">
          <a:xfrm>
            <a:off x="5086350" y="152400"/>
            <a:ext cx="4057650" cy="830263"/>
          </a:xfrm>
          <a:prstGeom prst="rect">
            <a:avLst/>
          </a:prstGeom>
          <a:noFill/>
          <a:ln w="9525">
            <a:noFill/>
            <a:miter lim="800000"/>
            <a:headEnd/>
            <a:tailEnd/>
          </a:ln>
        </p:spPr>
        <p:txBody>
          <a:bodyPr>
            <a:spAutoFit/>
          </a:bodyPr>
          <a:lstStyle/>
          <a:p>
            <a:pPr algn="r" eaLnBrk="0" hangingPunct="0"/>
            <a:r>
              <a:rPr lang="en-US" sz="2400">
                <a:ea typeface="Osaka"/>
                <a:cs typeface="Osaka"/>
              </a:rPr>
              <a:t>No, you have to perform a risk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Content Placeholder 3" descr="2-women-whisper-in-man's-ears_no-right-lady.jpg"/>
          <p:cNvPicPr>
            <a:picLocks noGrp="1" noChangeAspect="1"/>
          </p:cNvPicPr>
          <p:nvPr>
            <p:ph sz="quarter" idx="4294967295"/>
          </p:nvPr>
        </p:nvPicPr>
        <p:blipFill>
          <a:blip r:embed="rId3"/>
          <a:srcRect/>
          <a:stretch>
            <a:fillRect/>
          </a:stretch>
        </p:blipFill>
        <p:spPr>
          <a:xfrm>
            <a:off x="334963" y="533400"/>
            <a:ext cx="8694737" cy="5791200"/>
          </a:xfrm>
        </p:spPr>
      </p:pic>
      <p:sp>
        <p:nvSpPr>
          <p:cNvPr id="101378" name="TextBox 4"/>
          <p:cNvSpPr txBox="1">
            <a:spLocks noChangeArrowheads="1"/>
          </p:cNvSpPr>
          <p:nvPr/>
        </p:nvSpPr>
        <p:spPr bwMode="auto">
          <a:xfrm>
            <a:off x="6413500" y="2667000"/>
            <a:ext cx="2565400" cy="1200150"/>
          </a:xfrm>
          <a:prstGeom prst="rect">
            <a:avLst/>
          </a:prstGeom>
          <a:noFill/>
          <a:ln w="9525">
            <a:noFill/>
            <a:miter lim="800000"/>
            <a:headEnd/>
            <a:tailEnd/>
          </a:ln>
        </p:spPr>
        <p:txBody>
          <a:bodyPr wrap="none">
            <a:spAutoFit/>
          </a:bodyPr>
          <a:lstStyle/>
          <a:p>
            <a:pPr algn="r" eaLnBrk="0" hangingPunct="0"/>
            <a:r>
              <a:rPr lang="en-US" sz="2400">
                <a:ea typeface="Osaka"/>
                <a:cs typeface="Osaka"/>
              </a:rPr>
              <a:t>Just barge ahead</a:t>
            </a:r>
          </a:p>
          <a:p>
            <a:pPr algn="r" eaLnBrk="0" hangingPunct="0"/>
            <a:r>
              <a:rPr lang="en-US" sz="2400">
                <a:ea typeface="Osaka"/>
                <a:cs typeface="Osaka"/>
              </a:rPr>
              <a:t>and ask for</a:t>
            </a:r>
          </a:p>
          <a:p>
            <a:pPr algn="r" eaLnBrk="0" hangingPunct="0"/>
            <a:r>
              <a:rPr lang="en-US" sz="2400">
                <a:ea typeface="Osaka"/>
                <a:cs typeface="Osaka"/>
              </a:rPr>
              <a:t>forgiveness later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Content Placeholder 3" descr="2-women-whisper-in-man's-ears_no-left-lady.jpg"/>
          <p:cNvPicPr>
            <a:picLocks noGrp="1" noChangeAspect="1"/>
          </p:cNvPicPr>
          <p:nvPr>
            <p:ph sz="quarter" idx="4294967295"/>
          </p:nvPr>
        </p:nvPicPr>
        <p:blipFill>
          <a:blip r:embed="rId3"/>
          <a:srcRect/>
          <a:stretch>
            <a:fillRect/>
          </a:stretch>
        </p:blipFill>
        <p:spPr>
          <a:xfrm>
            <a:off x="0" y="685800"/>
            <a:ext cx="8850313" cy="5894388"/>
          </a:xfrm>
        </p:spPr>
      </p:pic>
      <p:sp>
        <p:nvSpPr>
          <p:cNvPr id="103426" name="TextBox 4"/>
          <p:cNvSpPr txBox="1">
            <a:spLocks noChangeArrowheads="1"/>
          </p:cNvSpPr>
          <p:nvPr/>
        </p:nvSpPr>
        <p:spPr bwMode="auto">
          <a:xfrm>
            <a:off x="174625" y="2133600"/>
            <a:ext cx="2444750" cy="830263"/>
          </a:xfrm>
          <a:prstGeom prst="rect">
            <a:avLst/>
          </a:prstGeom>
          <a:noFill/>
          <a:ln w="9525">
            <a:noFill/>
            <a:miter lim="800000"/>
            <a:headEnd/>
            <a:tailEnd/>
          </a:ln>
        </p:spPr>
        <p:txBody>
          <a:bodyPr wrap="none">
            <a:spAutoFit/>
          </a:bodyPr>
          <a:lstStyle/>
          <a:p>
            <a:pPr algn="r" eaLnBrk="0" hangingPunct="0"/>
            <a:r>
              <a:rPr lang="en-US" sz="2400">
                <a:ea typeface="Osaka"/>
                <a:cs typeface="Osaka"/>
              </a:rPr>
              <a:t>Think like a </a:t>
            </a:r>
          </a:p>
          <a:p>
            <a:pPr algn="r" eaLnBrk="0" hangingPunct="0"/>
            <a:r>
              <a:rPr lang="en-US" sz="2400">
                <a:ea typeface="Osaka"/>
                <a:cs typeface="Osaka"/>
              </a:rPr>
              <a:t>brand manager!!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0" y="0"/>
            <a:ext cx="8267700" cy="646113"/>
          </a:xfrm>
          <a:prstGeom prst="rect">
            <a:avLst/>
          </a:prstGeom>
          <a:noFill/>
          <a:ln w="9525">
            <a:noFill/>
            <a:miter lim="800000"/>
            <a:headEnd/>
            <a:tailEnd/>
          </a:ln>
        </p:spPr>
        <p:txBody>
          <a:bodyPr>
            <a:spAutoFit/>
          </a:bodyPr>
          <a:lstStyle/>
          <a:p>
            <a:r>
              <a:rPr lang="en-US" sz="3600"/>
              <a:t>How does a brand manager think?</a:t>
            </a:r>
          </a:p>
        </p:txBody>
      </p:sp>
      <p:sp>
        <p:nvSpPr>
          <p:cNvPr id="5" name="TextBox 4"/>
          <p:cNvSpPr txBox="1">
            <a:spLocks noChangeArrowheads="1"/>
          </p:cNvSpPr>
          <p:nvPr/>
        </p:nvSpPr>
        <p:spPr bwMode="auto">
          <a:xfrm>
            <a:off x="0" y="1192213"/>
            <a:ext cx="8667750" cy="1200150"/>
          </a:xfrm>
          <a:prstGeom prst="rect">
            <a:avLst/>
          </a:prstGeom>
          <a:noFill/>
          <a:ln w="9525">
            <a:noFill/>
            <a:miter lim="800000"/>
            <a:headEnd/>
            <a:tailEnd/>
          </a:ln>
        </p:spPr>
        <p:txBody>
          <a:bodyPr>
            <a:spAutoFit/>
          </a:bodyPr>
          <a:lstStyle/>
          <a:p>
            <a:r>
              <a:rPr lang="en-US" sz="3600"/>
              <a:t>They use an existing and well known brand name to enter a new product.</a:t>
            </a:r>
          </a:p>
        </p:txBody>
      </p:sp>
      <p:sp>
        <p:nvSpPr>
          <p:cNvPr id="6" name="TextBox 5"/>
          <p:cNvSpPr txBox="1">
            <a:spLocks noChangeArrowheads="1"/>
          </p:cNvSpPr>
          <p:nvPr/>
        </p:nvSpPr>
        <p:spPr bwMode="auto">
          <a:xfrm>
            <a:off x="0" y="2628900"/>
            <a:ext cx="8267700" cy="646113"/>
          </a:xfrm>
          <a:prstGeom prst="rect">
            <a:avLst/>
          </a:prstGeom>
          <a:noFill/>
          <a:ln w="9525">
            <a:noFill/>
            <a:miter lim="800000"/>
            <a:headEnd/>
            <a:tailEnd/>
          </a:ln>
        </p:spPr>
        <p:txBody>
          <a:bodyPr>
            <a:spAutoFit/>
          </a:bodyPr>
          <a:lstStyle/>
          <a:p>
            <a:r>
              <a:rPr lang="en-US" sz="3600"/>
              <a:t>Examples?</a:t>
            </a:r>
          </a:p>
        </p:txBody>
      </p:sp>
      <p:pic>
        <p:nvPicPr>
          <p:cNvPr id="7" name="Picture 3" descr="bottle"/>
          <p:cNvPicPr>
            <a:picLocks noChangeAspect="1" noChangeArrowheads="1"/>
          </p:cNvPicPr>
          <p:nvPr/>
        </p:nvPicPr>
        <p:blipFill>
          <a:blip r:embed="rId3"/>
          <a:srcRect/>
          <a:stretch>
            <a:fillRect/>
          </a:stretch>
        </p:blipFill>
        <p:spPr bwMode="auto">
          <a:xfrm>
            <a:off x="4152900" y="2609850"/>
            <a:ext cx="904875" cy="2749550"/>
          </a:xfrm>
          <a:prstGeom prst="rect">
            <a:avLst/>
          </a:prstGeom>
          <a:noFill/>
          <a:ln w="9525">
            <a:noFill/>
            <a:miter lim="800000"/>
            <a:headEnd/>
            <a:tailEnd/>
          </a:ln>
        </p:spPr>
      </p:pic>
      <p:pic>
        <p:nvPicPr>
          <p:cNvPr id="8" name="Picture 4" descr="jbpancake"/>
          <p:cNvPicPr>
            <a:picLocks noChangeAspect="1" noChangeArrowheads="1"/>
          </p:cNvPicPr>
          <p:nvPr/>
        </p:nvPicPr>
        <p:blipFill>
          <a:blip r:embed="rId4"/>
          <a:srcRect/>
          <a:stretch>
            <a:fillRect/>
          </a:stretch>
        </p:blipFill>
        <p:spPr bwMode="auto">
          <a:xfrm>
            <a:off x="7029450" y="4267200"/>
            <a:ext cx="1492250" cy="2590800"/>
          </a:xfrm>
          <a:prstGeom prst="rect">
            <a:avLst/>
          </a:prstGeom>
          <a:noFill/>
          <a:ln w="9525">
            <a:noFill/>
            <a:miter lim="800000"/>
            <a:headEnd/>
            <a:tailEnd/>
          </a:ln>
        </p:spPr>
      </p:pic>
      <p:pic>
        <p:nvPicPr>
          <p:cNvPr id="9" name="Content Placeholder 8" descr="tn-bq4"/>
          <p:cNvPicPr>
            <a:picLocks noGrp="1" noChangeAspect="1" noChangeArrowheads="1"/>
          </p:cNvPicPr>
          <p:nvPr>
            <p:ph idx="1"/>
          </p:nvPr>
        </p:nvPicPr>
        <p:blipFill>
          <a:blip r:embed="rId5"/>
          <a:srcRect/>
          <a:stretch>
            <a:fillRect/>
          </a:stretch>
        </p:blipFill>
        <p:spPr>
          <a:xfrm>
            <a:off x="5715000" y="3219450"/>
            <a:ext cx="1085850" cy="2632075"/>
          </a:xfrm>
        </p:spPr>
      </p:pic>
      <p:sp>
        <p:nvSpPr>
          <p:cNvPr id="10" name="TextBox 9"/>
          <p:cNvSpPr txBox="1">
            <a:spLocks noChangeArrowheads="1"/>
          </p:cNvSpPr>
          <p:nvPr/>
        </p:nvSpPr>
        <p:spPr bwMode="auto">
          <a:xfrm>
            <a:off x="0" y="560388"/>
            <a:ext cx="8667750" cy="646112"/>
          </a:xfrm>
          <a:prstGeom prst="rect">
            <a:avLst/>
          </a:prstGeom>
          <a:noFill/>
          <a:ln w="9525">
            <a:noFill/>
            <a:miter lim="800000"/>
            <a:headEnd/>
            <a:tailEnd/>
          </a:ln>
        </p:spPr>
        <p:txBody>
          <a:bodyPr>
            <a:spAutoFit/>
          </a:bodyPr>
          <a:lstStyle/>
          <a:p>
            <a:r>
              <a:rPr lang="en-US" sz="3600"/>
              <a:t>They “leverage” the brand.</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pic>
        <p:nvPicPr>
          <p:cNvPr id="11" name="Picture 6" descr="bicminilighters3"/>
          <p:cNvPicPr>
            <a:picLocks noChangeAspect="1" noChangeArrowheads="1"/>
          </p:cNvPicPr>
          <p:nvPr/>
        </p:nvPicPr>
        <p:blipFill>
          <a:blip r:embed="rId3"/>
          <a:srcRect/>
          <a:stretch>
            <a:fillRect/>
          </a:stretch>
        </p:blipFill>
        <p:spPr bwMode="auto">
          <a:xfrm>
            <a:off x="3581400" y="2247900"/>
            <a:ext cx="4514850" cy="3009900"/>
          </a:xfrm>
          <a:prstGeom prst="rect">
            <a:avLst/>
          </a:prstGeom>
          <a:noFill/>
          <a:ln w="9525">
            <a:noFill/>
            <a:miter lim="800000"/>
            <a:headEnd/>
            <a:tailEnd/>
          </a:ln>
        </p:spPr>
      </p:pic>
      <p:pic>
        <p:nvPicPr>
          <p:cNvPr id="12" name="Picture 7" descr="bicpens"/>
          <p:cNvPicPr>
            <a:picLocks noChangeAspect="1" noChangeArrowheads="1"/>
          </p:cNvPicPr>
          <p:nvPr/>
        </p:nvPicPr>
        <p:blipFill>
          <a:blip r:embed="rId4"/>
          <a:srcRect/>
          <a:stretch>
            <a:fillRect/>
          </a:stretch>
        </p:blipFill>
        <p:spPr bwMode="auto">
          <a:xfrm>
            <a:off x="1647825" y="2133600"/>
            <a:ext cx="3525838" cy="2820988"/>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pic>
        <p:nvPicPr>
          <p:cNvPr id="2050" name="Picture 2" descr="http://pictures.topspeed.com/IMG/crop/200801/2008-harley-davidson-flst_460x0w.jpg"/>
          <p:cNvPicPr>
            <a:picLocks noChangeAspect="1" noChangeArrowheads="1"/>
          </p:cNvPicPr>
          <p:nvPr/>
        </p:nvPicPr>
        <p:blipFill>
          <a:blip r:embed="rId3"/>
          <a:srcRect/>
          <a:stretch>
            <a:fillRect/>
          </a:stretch>
        </p:blipFill>
        <p:spPr bwMode="auto">
          <a:xfrm>
            <a:off x="387350" y="1939925"/>
            <a:ext cx="4381500" cy="2924175"/>
          </a:xfrm>
          <a:prstGeom prst="rect">
            <a:avLst/>
          </a:prstGeom>
          <a:noFill/>
          <a:ln w="9525">
            <a:noFill/>
            <a:miter lim="800000"/>
            <a:headEnd/>
            <a:tailEnd/>
          </a:ln>
        </p:spPr>
      </p:pic>
      <p:pic>
        <p:nvPicPr>
          <p:cNvPr id="2052" name="Picture 4" descr="http://www.accessorytouch.com/images/HarleyDavidsonMain.gif"/>
          <p:cNvPicPr>
            <a:picLocks noChangeAspect="1" noChangeArrowheads="1"/>
          </p:cNvPicPr>
          <p:nvPr/>
        </p:nvPicPr>
        <p:blipFill>
          <a:blip r:embed="rId4"/>
          <a:srcRect/>
          <a:stretch>
            <a:fillRect/>
          </a:stretch>
        </p:blipFill>
        <p:spPr bwMode="auto">
          <a:xfrm>
            <a:off x="4959350" y="4149725"/>
            <a:ext cx="3810000" cy="221932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 name="TextBox 6"/>
          <p:cNvSpPr txBox="1">
            <a:spLocks noChangeArrowheads="1"/>
          </p:cNvSpPr>
          <p:nvPr/>
        </p:nvSpPr>
        <p:spPr bwMode="auto">
          <a:xfrm>
            <a:off x="361950" y="519113"/>
            <a:ext cx="8267700" cy="3600450"/>
          </a:xfrm>
          <a:prstGeom prst="rect">
            <a:avLst/>
          </a:prstGeom>
          <a:noFill/>
          <a:ln w="9525">
            <a:noFill/>
            <a:miter lim="800000"/>
            <a:headEnd/>
            <a:tailEnd/>
          </a:ln>
        </p:spPr>
        <p:txBody>
          <a:bodyPr>
            <a:spAutoFit/>
          </a:bodyPr>
          <a:lstStyle/>
          <a:p>
            <a:r>
              <a:rPr lang="en-US" sz="4800"/>
              <a:t>What “Brands” can we leverage?  How about Red Flags?  PCI?    GLBA?    HEAA? HIPAA? </a:t>
            </a:r>
          </a:p>
          <a:p>
            <a:r>
              <a:rPr lang="en-US" sz="3600">
                <a:solidFill>
                  <a:schemeClr val="bg1"/>
                </a:solidFill>
              </a:rPr>
              <a:t> </a:t>
            </a:r>
          </a:p>
        </p:txBody>
      </p:sp>
      <p:sp>
        <p:nvSpPr>
          <p:cNvPr id="9" name="TextBox 8"/>
          <p:cNvSpPr txBox="1">
            <a:spLocks noChangeArrowheads="1"/>
          </p:cNvSpPr>
          <p:nvPr/>
        </p:nvSpPr>
        <p:spPr bwMode="auto">
          <a:xfrm>
            <a:off x="533400" y="3951288"/>
            <a:ext cx="8267700" cy="3354387"/>
          </a:xfrm>
          <a:prstGeom prst="rect">
            <a:avLst/>
          </a:prstGeom>
          <a:noFill/>
          <a:ln w="9525">
            <a:noFill/>
            <a:miter lim="800000"/>
            <a:headEnd/>
            <a:tailEnd/>
          </a:ln>
        </p:spPr>
        <p:txBody>
          <a:bodyPr>
            <a:spAutoFit/>
          </a:bodyPr>
          <a:lstStyle/>
          <a:p>
            <a:r>
              <a:rPr lang="en-US" sz="4400">
                <a:solidFill>
                  <a:schemeClr val="bg1"/>
                </a:solidFill>
              </a:rPr>
              <a:t>All of these compliance items are well known to our schools and require information security.  Can we leverage that?</a:t>
            </a:r>
          </a:p>
          <a:p>
            <a:r>
              <a:rPr lang="en-US" sz="3600">
                <a:solidFill>
                  <a:schemeClr val="bg1"/>
                </a:solidFill>
              </a:rPr>
              <a:t> </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2530" name="Rectangle 3"/>
          <p:cNvSpPr>
            <a:spLocks noChangeArrowheads="1"/>
          </p:cNvSpPr>
          <p:nvPr/>
        </p:nvSpPr>
        <p:spPr bwMode="auto">
          <a:xfrm>
            <a:off x="457200" y="368300"/>
            <a:ext cx="8243888" cy="4154488"/>
          </a:xfrm>
          <a:prstGeom prst="rect">
            <a:avLst/>
          </a:prstGeom>
          <a:noFill/>
          <a:ln w="9525">
            <a:noFill/>
            <a:miter lim="800000"/>
            <a:headEnd/>
            <a:tailEnd/>
          </a:ln>
        </p:spPr>
        <p:txBody>
          <a:bodyPr>
            <a:spAutoFit/>
          </a:bodyPr>
          <a:lstStyle/>
          <a:p>
            <a:r>
              <a:rPr lang="en-US" sz="4400"/>
              <a:t>Resolution of the Trustees of Indiana University</a:t>
            </a:r>
            <a:br>
              <a:rPr lang="en-US" sz="4400"/>
            </a:br>
            <a:r>
              <a:rPr lang="en-US" sz="4400"/>
              <a:t>Regarding the Leadership, Responsibility, and Security of IU's Information Technology </a:t>
            </a:r>
            <a:r>
              <a:rPr lang="en-US" sz="4400">
                <a:solidFill>
                  <a:schemeClr val="bg1"/>
                </a:solidFill>
              </a:rPr>
              <a:t>Infrastructure</a:t>
            </a:r>
          </a:p>
        </p:txBody>
      </p:sp>
      <p:sp>
        <p:nvSpPr>
          <p:cNvPr id="4" name="Rectangle 3"/>
          <p:cNvSpPr/>
          <p:nvPr/>
        </p:nvSpPr>
        <p:spPr>
          <a:xfrm>
            <a:off x="8183929" y="2098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465138"/>
            <a:ext cx="8267700" cy="1568450"/>
          </a:xfrm>
          <a:prstGeom prst="rect">
            <a:avLst/>
          </a:prstGeom>
          <a:noFill/>
          <a:ln w="9525">
            <a:noFill/>
            <a:miter lim="800000"/>
            <a:headEnd/>
            <a:tailEnd/>
          </a:ln>
        </p:spPr>
        <p:txBody>
          <a:bodyPr>
            <a:spAutoFit/>
          </a:bodyPr>
          <a:lstStyle/>
          <a:p>
            <a:r>
              <a:rPr lang="en-US" sz="4800"/>
              <a:t>Summing up, without a breach we have…</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285750" y="323850"/>
            <a:ext cx="9910763" cy="6186488"/>
          </a:xfrm>
          <a:prstGeom prst="rect">
            <a:avLst/>
          </a:prstGeom>
          <a:noFill/>
          <a:ln w="9525">
            <a:noFill/>
            <a:miter lim="800000"/>
            <a:headEnd/>
            <a:tailEnd/>
          </a:ln>
        </p:spPr>
        <p:txBody>
          <a:bodyPr>
            <a:spAutoFit/>
          </a:bodyPr>
          <a:lstStyle/>
          <a:p>
            <a:r>
              <a:rPr lang="en-US" sz="3600"/>
              <a:t>∆ Comparison with peer institutions </a:t>
            </a:r>
          </a:p>
          <a:p>
            <a:r>
              <a:rPr lang="en-US" sz="3600"/>
              <a:t>∆ Metaphors and analogies </a:t>
            </a:r>
          </a:p>
          <a:p>
            <a:r>
              <a:rPr lang="en-US" sz="3600"/>
              <a:t>∆ Fear, uncertainty and doubt </a:t>
            </a:r>
          </a:p>
          <a:p>
            <a:r>
              <a:rPr lang="en-US" sz="3600"/>
              <a:t>∆ Working behind the scenes; Relationship Building with key Players</a:t>
            </a:r>
          </a:p>
          <a:p>
            <a:r>
              <a:rPr lang="en-US" sz="3600"/>
              <a:t>∆ Financial benefits such as ROI (return on </a:t>
            </a:r>
            <a:r>
              <a:rPr lang="en-US" sz="3600">
                <a:solidFill>
                  <a:schemeClr val="bg1"/>
                </a:solidFill>
              </a:rPr>
              <a:t>investment); Metrics </a:t>
            </a:r>
          </a:p>
          <a:p>
            <a:r>
              <a:rPr lang="en-US" sz="3600">
                <a:solidFill>
                  <a:schemeClr val="bg1"/>
                </a:solidFill>
              </a:rPr>
              <a:t>∆ State breach Laws or State InfoSec         Laws</a:t>
            </a:r>
          </a:p>
          <a:p>
            <a:r>
              <a:rPr lang="en-US" sz="3600">
                <a:solidFill>
                  <a:schemeClr val="bg1"/>
                </a:solidFill>
              </a:rPr>
              <a:t>∆ Ask forgiveness rather than permission </a:t>
            </a:r>
          </a:p>
          <a:p>
            <a:r>
              <a:rPr lang="en-US" sz="3600">
                <a:solidFill>
                  <a:schemeClr val="bg1"/>
                </a:solidFill>
              </a:rPr>
              <a:t>∆ Leverage the information security brand</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830638"/>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77" name="TextBox 76"/>
          <p:cNvSpPr txBox="1">
            <a:spLocks noChangeArrowheads="1"/>
          </p:cNvSpPr>
          <p:nvPr/>
        </p:nvSpPr>
        <p:spPr bwMode="auto">
          <a:xfrm>
            <a:off x="495300" y="522288"/>
            <a:ext cx="8267700" cy="1568450"/>
          </a:xfrm>
          <a:prstGeom prst="rect">
            <a:avLst/>
          </a:prstGeom>
          <a:noFill/>
          <a:ln w="9525">
            <a:noFill/>
            <a:miter lim="800000"/>
            <a:headEnd/>
            <a:tailEnd/>
          </a:ln>
        </p:spPr>
        <p:txBody>
          <a:bodyPr>
            <a:spAutoFit/>
          </a:bodyPr>
          <a:lstStyle/>
          <a:p>
            <a:r>
              <a:rPr lang="en-US" sz="4800"/>
              <a:t>Or, we can always wait for the breach. </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fill="hold"/>
                                        <p:tgtEl>
                                          <p:spTgt spid="77"/>
                                        </p:tgtEl>
                                        <p:attrNameLst>
                                          <p:attrName>ppt_x</p:attrName>
                                        </p:attrNameLst>
                                      </p:cBhvr>
                                      <p:tavLst>
                                        <p:tav tm="0">
                                          <p:val>
                                            <p:strVal val="#ppt_x"/>
                                          </p:val>
                                        </p:tav>
                                        <p:tav tm="100000">
                                          <p:val>
                                            <p:strVal val="#ppt_x"/>
                                          </p:val>
                                        </p:tav>
                                      </p:tavLst>
                                    </p:anim>
                                    <p:anim calcmode="lin" valueType="num">
                                      <p:cBhvr additive="base">
                                        <p:cTn id="8"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p:cNvPicPr>
            <a:picLocks noChangeAspect="1" noChangeArrowheads="1"/>
          </p:cNvPicPr>
          <p:nvPr/>
        </p:nvPicPr>
        <p:blipFill>
          <a:blip r:embed="rId3"/>
          <a:srcRect l="8333" r="8333"/>
          <a:stretch>
            <a:fillRect/>
          </a:stretch>
        </p:blipFill>
        <p:spPr bwMode="auto">
          <a:xfrm>
            <a:off x="0" y="0"/>
            <a:ext cx="9144000" cy="6858000"/>
          </a:xfrm>
          <a:prstGeom prst="rect">
            <a:avLst/>
          </a:prstGeom>
          <a:noFill/>
          <a:ln w="9525">
            <a:noFill/>
            <a:miter lim="800000"/>
            <a:headEnd/>
            <a:tailEnd/>
          </a:ln>
        </p:spPr>
      </p:pic>
      <p:sp>
        <p:nvSpPr>
          <p:cNvPr id="115" name="Rectangle 114"/>
          <p:cNvSpPr/>
          <p:nvPr/>
        </p:nvSpPr>
        <p:spPr>
          <a:xfrm>
            <a:off x="0" y="68580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IT Governance</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grpSp>
        <p:nvGrpSpPr>
          <p:cNvPr id="2" name="Group 43"/>
          <p:cNvGrpSpPr>
            <a:grpSpLocks/>
          </p:cNvGrpSpPr>
          <p:nvPr/>
        </p:nvGrpSpPr>
        <p:grpSpPr bwMode="auto">
          <a:xfrm>
            <a:off x="381000" y="3683000"/>
            <a:ext cx="1981200" cy="1892300"/>
            <a:chOff x="1828800" y="3733800"/>
            <a:chExt cx="1981200" cy="1893794"/>
          </a:xfrm>
        </p:grpSpPr>
        <p:grpSp>
          <p:nvGrpSpPr>
            <p:cNvPr id="119839" name="Group 30"/>
            <p:cNvGrpSpPr>
              <a:grpSpLocks/>
            </p:cNvGrpSpPr>
            <p:nvPr/>
          </p:nvGrpSpPr>
          <p:grpSpPr bwMode="auto">
            <a:xfrm>
              <a:off x="2209800" y="5334000"/>
              <a:ext cx="1219200" cy="293594"/>
              <a:chOff x="3962400" y="3282203"/>
              <a:chExt cx="1219200" cy="293594"/>
            </a:xfrm>
          </p:grpSpPr>
          <p:sp>
            <p:nvSpPr>
              <p:cNvPr id="3" name="Rounded Rectangle 2"/>
              <p:cNvSpPr/>
              <p:nvPr/>
            </p:nvSpPr>
            <p:spPr>
              <a:xfrm>
                <a:off x="3962400" y="3281878"/>
                <a:ext cx="1219200" cy="293919"/>
              </a:xfrm>
              <a:prstGeom prst="roundRect">
                <a:avLst>
                  <a:gd name="adj" fmla="val 5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000500" y="3313653"/>
                <a:ext cx="1143000" cy="230369"/>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4000500" y="3332718"/>
                <a:ext cx="1143000" cy="19223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ounded Rectangle 31"/>
            <p:cNvSpPr/>
            <p:nvPr/>
          </p:nvSpPr>
          <p:spPr>
            <a:xfrm>
              <a:off x="2209800" y="5028634"/>
              <a:ext cx="1219200" cy="305041"/>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ounded Rectangle 34"/>
            <p:cNvSpPr/>
            <p:nvPr/>
          </p:nvSpPr>
          <p:spPr>
            <a:xfrm>
              <a:off x="2286000" y="4876114"/>
              <a:ext cx="1066800" cy="305041"/>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2286000" y="5028634"/>
              <a:ext cx="1066800" cy="22878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ounded Rectangle 36"/>
            <p:cNvSpPr/>
            <p:nvPr/>
          </p:nvSpPr>
          <p:spPr>
            <a:xfrm>
              <a:off x="2552700" y="4725182"/>
              <a:ext cx="571500" cy="303452"/>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ounded Rectangle 35"/>
            <p:cNvSpPr/>
            <p:nvPr/>
          </p:nvSpPr>
          <p:spPr>
            <a:xfrm>
              <a:off x="2362200" y="4952374"/>
              <a:ext cx="914400" cy="15252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ounded Rectangle 37"/>
            <p:cNvSpPr/>
            <p:nvPr/>
          </p:nvSpPr>
          <p:spPr>
            <a:xfrm>
              <a:off x="2362200" y="4776022"/>
              <a:ext cx="914400" cy="457561"/>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40" name="Rectangle 39"/>
            <p:cNvSpPr/>
            <p:nvPr/>
          </p:nvSpPr>
          <p:spPr>
            <a:xfrm>
              <a:off x="2743200" y="4115101"/>
              <a:ext cx="152400" cy="68475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ounded Rectangle 41"/>
            <p:cNvSpPr/>
            <p:nvPr/>
          </p:nvSpPr>
          <p:spPr>
            <a:xfrm>
              <a:off x="1828800" y="3733800"/>
              <a:ext cx="1981200" cy="381301"/>
            </a:xfrm>
            <a:prstGeom prst="roundRect">
              <a:avLst>
                <a:gd name="adj" fmla="val 3931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2781300" y="4038841"/>
              <a:ext cx="76200" cy="7610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a:xfrm>
              <a:off x="1905000" y="3810060"/>
              <a:ext cx="1828800" cy="228780"/>
            </a:xfrm>
            <a:prstGeom prst="roundRect">
              <a:avLst>
                <a:gd name="adj" fmla="val 2808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6" name="Group 28"/>
          <p:cNvGrpSpPr>
            <a:grpSpLocks/>
          </p:cNvGrpSpPr>
          <p:nvPr/>
        </p:nvGrpSpPr>
        <p:grpSpPr bwMode="auto">
          <a:xfrm>
            <a:off x="800100" y="5314950"/>
            <a:ext cx="228600" cy="228600"/>
            <a:chOff x="4000500" y="3314700"/>
            <a:chExt cx="228600" cy="228600"/>
          </a:xfrm>
        </p:grpSpPr>
        <p:sp>
          <p:nvSpPr>
            <p:cNvPr id="4" name="Oval 3"/>
            <p:cNvSpPr/>
            <p:nvPr/>
          </p:nvSpPr>
          <p:spPr>
            <a:xfrm>
              <a:off x="40005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0386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41148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0386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41148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 name="Group 25"/>
          <p:cNvGrpSpPr>
            <a:grpSpLocks/>
          </p:cNvGrpSpPr>
          <p:nvPr/>
        </p:nvGrpSpPr>
        <p:grpSpPr bwMode="auto">
          <a:xfrm>
            <a:off x="1714500" y="5314950"/>
            <a:ext cx="228600" cy="228600"/>
            <a:chOff x="4914900" y="3314700"/>
            <a:chExt cx="228600" cy="228600"/>
          </a:xfrm>
        </p:grpSpPr>
        <p:sp>
          <p:nvSpPr>
            <p:cNvPr id="5" name="Oval 4"/>
            <p:cNvSpPr/>
            <p:nvPr/>
          </p:nvSpPr>
          <p:spPr>
            <a:xfrm>
              <a:off x="49149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49530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0292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49530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50292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8" name="Group 26"/>
          <p:cNvGrpSpPr>
            <a:grpSpLocks/>
          </p:cNvGrpSpPr>
          <p:nvPr/>
        </p:nvGrpSpPr>
        <p:grpSpPr bwMode="auto">
          <a:xfrm>
            <a:off x="1409700" y="5314950"/>
            <a:ext cx="228600" cy="228600"/>
            <a:chOff x="4610100" y="3314700"/>
            <a:chExt cx="228600" cy="228600"/>
          </a:xfrm>
        </p:grpSpPr>
        <p:sp>
          <p:nvSpPr>
            <p:cNvPr id="6" name="Oval 5"/>
            <p:cNvSpPr/>
            <p:nvPr/>
          </p:nvSpPr>
          <p:spPr>
            <a:xfrm>
              <a:off x="46101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6482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7244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46482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47244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27"/>
          <p:cNvGrpSpPr>
            <a:grpSpLocks/>
          </p:cNvGrpSpPr>
          <p:nvPr/>
        </p:nvGrpSpPr>
        <p:grpSpPr bwMode="auto">
          <a:xfrm>
            <a:off x="1104900" y="5314950"/>
            <a:ext cx="228600" cy="228600"/>
            <a:chOff x="4305300" y="3314700"/>
            <a:chExt cx="228600" cy="228600"/>
          </a:xfrm>
        </p:grpSpPr>
        <p:sp>
          <p:nvSpPr>
            <p:cNvPr id="7" name="Oval 6"/>
            <p:cNvSpPr/>
            <p:nvPr/>
          </p:nvSpPr>
          <p:spPr>
            <a:xfrm>
              <a:off x="4305300" y="3314700"/>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3434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4419600" y="33528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3434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419600" y="3429000"/>
              <a:ext cx="76200" cy="76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9" name="Rounded Rectangle 118"/>
          <p:cNvSpPr/>
          <p:nvPr/>
        </p:nvSpPr>
        <p:spPr bwMode="auto">
          <a:xfrm>
            <a:off x="228600" y="3657600"/>
            <a:ext cx="2209800" cy="381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20" name="Rectangle 119"/>
          <p:cNvSpPr/>
          <p:nvPr/>
        </p:nvSpPr>
        <p:spPr>
          <a:xfrm>
            <a:off x="3276600" y="3352800"/>
            <a:ext cx="4343400" cy="708025"/>
          </a:xfrm>
          <a:prstGeom prst="rect">
            <a:avLst/>
          </a:prstGeom>
        </p:spPr>
        <p:txBody>
          <a:bodyPr>
            <a:spAutoFit/>
          </a:bodyPr>
          <a:lstStyle/>
          <a:p>
            <a:pPr algn="ctr">
              <a:defRPr/>
            </a:pPr>
            <a:r>
              <a:rPr lang="en-US" sz="4000" b="1" dirty="0">
                <a:solidFill>
                  <a:srgbClr val="FF0000"/>
                </a:solidFill>
                <a:effectLst>
                  <a:outerShdw blurRad="38100" dist="38100" dir="2700000" algn="tl">
                    <a:srgbClr val="C0C0C0"/>
                  </a:outerShdw>
                </a:effectLst>
                <a:latin typeface="Arial Black" pitchFamily="34" charset="0"/>
              </a:rPr>
              <a:t>Yes We </a:t>
            </a:r>
            <a:r>
              <a:rPr lang="en-US" sz="4000" b="1" dirty="0">
                <a:solidFill>
                  <a:srgbClr val="FF0000"/>
                </a:solidFill>
                <a:effectLst>
                  <a:outerShdw blurRad="38100" dist="38100" dir="2700000" algn="tl">
                    <a:srgbClr val="C0C0C0"/>
                  </a:outerShdw>
                </a:effectLst>
                <a:latin typeface="Arial Black" pitchFamily="34" charset="0"/>
              </a:rPr>
              <a:t>Can!</a:t>
            </a:r>
            <a:endParaRPr lang="en-US" sz="4000" b="1" dirty="0">
              <a:solidFill>
                <a:srgbClr val="FF0000"/>
              </a:solidFill>
              <a:effectLst>
                <a:outerShdw blurRad="38100" dist="38100" dir="2700000" algn="tl">
                  <a:srgbClr val="C0C0C0"/>
                </a:outerShdw>
              </a:effectLst>
              <a:latin typeface="Arial Black" pitchFamily="34" charset="0"/>
            </a:endParaRPr>
          </a:p>
        </p:txBody>
      </p:sp>
      <p:pic>
        <p:nvPicPr>
          <p:cNvPr id="119818" name="Picture 2" descr="EDUCAUSE Logo">
            <a:hlinkClick r:id="rId4" tooltip="EDUCAUSE Home Page"/>
          </p:cNvPr>
          <p:cNvPicPr>
            <a:picLocks noChangeAspect="1" noChangeArrowheads="1"/>
          </p:cNvPicPr>
          <p:nvPr/>
        </p:nvPicPr>
        <p:blipFill>
          <a:blip r:embed="rId5"/>
          <a:srcRect/>
          <a:stretch>
            <a:fillRect/>
          </a:stretch>
        </p:blipFill>
        <p:spPr bwMode="auto">
          <a:xfrm>
            <a:off x="1103313" y="4776788"/>
            <a:ext cx="600075" cy="40957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0 0 L 0.7 0 " pathEditMode="relative" ptsTypes="AA">
                                      <p:cBhvr>
                                        <p:cTn id="6" dur="3000" fill="hold"/>
                                        <p:tgtEl>
                                          <p:spTgt spid="2"/>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0 0 L 0.7 0 " pathEditMode="relative" ptsTypes="AA">
                                      <p:cBhvr>
                                        <p:cTn id="8" dur="3000" fill="hold"/>
                                        <p:tgtEl>
                                          <p:spTgt spid="26"/>
                                        </p:tgtEl>
                                        <p:attrNameLst>
                                          <p:attrName>ppt_x</p:attrName>
                                          <p:attrName>ppt_y</p:attrName>
                                        </p:attrNameLst>
                                      </p:cBhvr>
                                    </p:animMotion>
                                  </p:childTnLst>
                                </p:cTn>
                              </p:par>
                              <p:par>
                                <p:cTn id="9" presetID="0" presetClass="path" presetSubtype="0" fill="hold" nodeType="withEffect">
                                  <p:stCondLst>
                                    <p:cond delay="0"/>
                                  </p:stCondLst>
                                  <p:childTnLst>
                                    <p:animMotion origin="layout" path="M 0 0 L 0.7 0 " pathEditMode="relative" ptsTypes="AA">
                                      <p:cBhvr>
                                        <p:cTn id="10" dur="3000" fill="hold"/>
                                        <p:tgtEl>
                                          <p:spTgt spid="27"/>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0 0 L 0.7 0 " pathEditMode="relative" ptsTypes="AA">
                                      <p:cBhvr>
                                        <p:cTn id="12" dur="3000" fill="hold"/>
                                        <p:tgtEl>
                                          <p:spTgt spid="28"/>
                                        </p:tgtEl>
                                        <p:attrNameLst>
                                          <p:attrName>ppt_x</p:attrName>
                                          <p:attrName>ppt_y</p:attrName>
                                        </p:attrNameLst>
                                      </p:cBhvr>
                                    </p:animMotion>
                                  </p:childTnLst>
                                </p:cTn>
                              </p:par>
                              <p:par>
                                <p:cTn id="13" presetID="0" presetClass="path" presetSubtype="0" fill="hold" nodeType="withEffect">
                                  <p:stCondLst>
                                    <p:cond delay="0"/>
                                  </p:stCondLst>
                                  <p:childTnLst>
                                    <p:animMotion origin="layout" path="M 0 0 L 0.7 0 " pathEditMode="relative" ptsTypes="AA">
                                      <p:cBhvr>
                                        <p:cTn id="14" dur="3000" fill="hold"/>
                                        <p:tgtEl>
                                          <p:spTgt spid="29"/>
                                        </p:tgtEl>
                                        <p:attrNameLst>
                                          <p:attrName>ppt_x</p:attrName>
                                          <p:attrName>ppt_y</p:attrName>
                                        </p:attrNameLst>
                                      </p:cBhvr>
                                    </p:animMotion>
                                  </p:childTnLst>
                                </p:cTn>
                              </p:par>
                              <p:par>
                                <p:cTn id="15" presetID="8" presetClass="emph" presetSubtype="0" repeatCount="3000" fill="hold" nodeType="withEffect">
                                  <p:stCondLst>
                                    <p:cond delay="0"/>
                                  </p:stCondLst>
                                  <p:childTnLst>
                                    <p:animRot by="21600000">
                                      <p:cBhvr>
                                        <p:cTn id="16" dur="1000" fill="hold"/>
                                        <p:tgtEl>
                                          <p:spTgt spid="26"/>
                                        </p:tgtEl>
                                        <p:attrNameLst>
                                          <p:attrName>r</p:attrName>
                                        </p:attrNameLst>
                                      </p:cBhvr>
                                    </p:animRot>
                                  </p:childTnLst>
                                </p:cTn>
                              </p:par>
                              <p:par>
                                <p:cTn id="17" presetID="8" presetClass="emph" presetSubtype="0" repeatCount="3000" fill="hold" nodeType="withEffect">
                                  <p:stCondLst>
                                    <p:cond delay="0"/>
                                  </p:stCondLst>
                                  <p:childTnLst>
                                    <p:animRot by="21600000">
                                      <p:cBhvr>
                                        <p:cTn id="18" dur="1000" fill="hold"/>
                                        <p:tgtEl>
                                          <p:spTgt spid="27"/>
                                        </p:tgtEl>
                                        <p:attrNameLst>
                                          <p:attrName>r</p:attrName>
                                        </p:attrNameLst>
                                      </p:cBhvr>
                                    </p:animRot>
                                  </p:childTnLst>
                                </p:cTn>
                              </p:par>
                              <p:par>
                                <p:cTn id="19" presetID="8" presetClass="emph" presetSubtype="0" repeatCount="3000" fill="hold" nodeType="withEffect">
                                  <p:stCondLst>
                                    <p:cond delay="0"/>
                                  </p:stCondLst>
                                  <p:childTnLst>
                                    <p:animRot by="21600000">
                                      <p:cBhvr>
                                        <p:cTn id="20" dur="1000" fill="hold"/>
                                        <p:tgtEl>
                                          <p:spTgt spid="28"/>
                                        </p:tgtEl>
                                        <p:attrNameLst>
                                          <p:attrName>r</p:attrName>
                                        </p:attrNameLst>
                                      </p:cBhvr>
                                    </p:animRot>
                                  </p:childTnLst>
                                </p:cTn>
                              </p:par>
                              <p:par>
                                <p:cTn id="21" presetID="8" presetClass="emph" presetSubtype="0" repeatCount="3000" fill="hold" nodeType="withEffect">
                                  <p:stCondLst>
                                    <p:cond delay="0"/>
                                  </p:stCondLst>
                                  <p:childTnLst>
                                    <p:animRot by="21600000">
                                      <p:cBhvr>
                                        <p:cTn id="22" dur="1000" fill="hold"/>
                                        <p:tgtEl>
                                          <p:spTgt spid="29"/>
                                        </p:tgtEl>
                                        <p:attrNameLst>
                                          <p:attrName>r</p:attrName>
                                        </p:attrNameLst>
                                      </p:cBhvr>
                                    </p:animRot>
                                  </p:childTnLst>
                                </p:cTn>
                              </p:par>
                              <p:par>
                                <p:cTn id="23" presetID="0" presetClass="path" presetSubtype="0" accel="50000" decel="50000" fill="hold" nodeType="withEffect">
                                  <p:stCondLst>
                                    <p:cond delay="0"/>
                                  </p:stCondLst>
                                  <p:childTnLst>
                                    <p:animMotion origin="layout" path="M 0 0 L 0.7 0 " pathEditMode="relative" ptsTypes="AA">
                                      <p:cBhvr>
                                        <p:cTn id="24" dur="5000" spd="-100000" fill="hold"/>
                                        <p:tgtEl>
                                          <p:spTgt spid="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7 0 " pathEditMode="relative" ptsTypes="AA">
                                      <p:cBhvr>
                                        <p:cTn id="26" dur="5000" spd="-100000" fill="hold"/>
                                        <p:tgtEl>
                                          <p:spTgt spid="26"/>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7 0 " pathEditMode="relative" ptsTypes="AA">
                                      <p:cBhvr>
                                        <p:cTn id="28" dur="5000" spd="-100000" fill="hold"/>
                                        <p:tgtEl>
                                          <p:spTgt spid="27"/>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7 0 " pathEditMode="relative" ptsTypes="AA">
                                      <p:cBhvr>
                                        <p:cTn id="30" dur="5000" spd="-100000" fill="hold"/>
                                        <p:tgtEl>
                                          <p:spTgt spid="28"/>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7 0 " pathEditMode="relative" ptsTypes="AA">
                                      <p:cBhvr>
                                        <p:cTn id="32" dur="5000" spd="-100000" fill="hold"/>
                                        <p:tgtEl>
                                          <p:spTgt spid="29"/>
                                        </p:tgtEl>
                                        <p:attrNameLst>
                                          <p:attrName>ppt_x</p:attrName>
                                          <p:attrName>ppt_y</p:attrName>
                                        </p:attrNameLst>
                                      </p:cBhvr>
                                    </p:animMotion>
                                  </p:childTnLst>
                                </p:cTn>
                              </p:par>
                              <p:par>
                                <p:cTn id="33" presetID="8" presetClass="emph" presetSubtype="0" accel="50000" decel="50000" fill="hold" nodeType="withEffect">
                                  <p:stCondLst>
                                    <p:cond delay="0"/>
                                  </p:stCondLst>
                                  <p:childTnLst>
                                    <p:animRot by="-64800000">
                                      <p:cBhvr>
                                        <p:cTn id="34" dur="5000" fill="hold"/>
                                        <p:tgtEl>
                                          <p:spTgt spid="26"/>
                                        </p:tgtEl>
                                        <p:attrNameLst>
                                          <p:attrName>r</p:attrName>
                                        </p:attrNameLst>
                                      </p:cBhvr>
                                    </p:animRot>
                                  </p:childTnLst>
                                </p:cTn>
                              </p:par>
                              <p:par>
                                <p:cTn id="35" presetID="8" presetClass="emph" presetSubtype="0" accel="50000" decel="50000" fill="hold" nodeType="withEffect">
                                  <p:stCondLst>
                                    <p:cond delay="0"/>
                                  </p:stCondLst>
                                  <p:childTnLst>
                                    <p:animRot by="-64800000">
                                      <p:cBhvr>
                                        <p:cTn id="36" dur="5000" fill="hold"/>
                                        <p:tgtEl>
                                          <p:spTgt spid="27"/>
                                        </p:tgtEl>
                                        <p:attrNameLst>
                                          <p:attrName>r</p:attrName>
                                        </p:attrNameLst>
                                      </p:cBhvr>
                                    </p:animRot>
                                  </p:childTnLst>
                                </p:cTn>
                              </p:par>
                              <p:par>
                                <p:cTn id="37" presetID="8" presetClass="emph" presetSubtype="0" accel="50000" decel="50000" fill="hold" nodeType="withEffect">
                                  <p:stCondLst>
                                    <p:cond delay="0"/>
                                  </p:stCondLst>
                                  <p:childTnLst>
                                    <p:animRot by="-64800000">
                                      <p:cBhvr>
                                        <p:cTn id="38" dur="5000" fill="hold"/>
                                        <p:tgtEl>
                                          <p:spTgt spid="28"/>
                                        </p:tgtEl>
                                        <p:attrNameLst>
                                          <p:attrName>r</p:attrName>
                                        </p:attrNameLst>
                                      </p:cBhvr>
                                    </p:animRot>
                                  </p:childTnLst>
                                </p:cTn>
                              </p:par>
                              <p:par>
                                <p:cTn id="39" presetID="8" presetClass="emph" presetSubtype="0" accel="50000" decel="50000" fill="hold" nodeType="withEffect">
                                  <p:stCondLst>
                                    <p:cond delay="0"/>
                                  </p:stCondLst>
                                  <p:childTnLst>
                                    <p:animRot by="-64800000">
                                      <p:cBhvr>
                                        <p:cTn id="40" dur="5000" fill="hold"/>
                                        <p:tgtEl>
                                          <p:spTgt spid="2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0">
                                            <p:txEl>
                                              <p:pRg st="0" end="0"/>
                                            </p:txEl>
                                          </p:spTgt>
                                        </p:tgtEl>
                                        <p:attrNameLst>
                                          <p:attrName>style.visibility</p:attrName>
                                        </p:attrNameLst>
                                      </p:cBhvr>
                                      <p:to>
                                        <p:strVal val="visible"/>
                                      </p:to>
                                    </p:set>
                                    <p:anim calcmode="lin" valueType="num">
                                      <p:cBhvr additive="base">
                                        <p:cTn id="49"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smtClean="0"/>
              <a:t>Questions?</a:t>
            </a:r>
            <a:br>
              <a:rPr lang="en-US" smtClean="0"/>
            </a:br>
            <a:r>
              <a:rPr lang="en-US" smtClean="0"/>
              <a:t>Fill Out Your Evaluations!!</a:t>
            </a:r>
          </a:p>
        </p:txBody>
      </p:sp>
      <p:pic>
        <p:nvPicPr>
          <p:cNvPr id="121858" name="Picture 3" descr="hutz_pointing.jpg"/>
          <p:cNvPicPr>
            <a:picLocks noChangeAspect="1"/>
          </p:cNvPicPr>
          <p:nvPr/>
        </p:nvPicPr>
        <p:blipFill>
          <a:blip r:embed="rId3"/>
          <a:srcRect/>
          <a:stretch>
            <a:fillRect/>
          </a:stretch>
        </p:blipFill>
        <p:spPr bwMode="auto">
          <a:xfrm>
            <a:off x="1676400" y="1600200"/>
            <a:ext cx="5334000" cy="4222750"/>
          </a:xfrm>
          <a:prstGeom prst="rect">
            <a:avLst/>
          </a:prstGeom>
          <a:noFill/>
          <a:ln w="9525">
            <a:noFill/>
            <a:miter lim="800000"/>
            <a:headEnd/>
            <a:tailEnd/>
          </a:ln>
        </p:spPr>
      </p:pic>
      <p:sp>
        <p:nvSpPr>
          <p:cNvPr id="121859" name="Slide Number Placeholder 4"/>
          <p:cNvSpPr>
            <a:spLocks noGrp="1"/>
          </p:cNvSpPr>
          <p:nvPr>
            <p:ph type="sldNum" sz="quarter" idx="12"/>
          </p:nvPr>
        </p:nvSpPr>
        <p:spPr bwMode="auto">
          <a:xfrm>
            <a:off x="6553200" y="6245225"/>
            <a:ext cx="2133600" cy="476250"/>
          </a:xfrm>
          <a:noFill/>
          <a:ln>
            <a:miter lim="800000"/>
            <a:headEnd/>
            <a:tailEnd/>
          </a:ln>
        </p:spPr>
        <p:txBody>
          <a:bodyPr/>
          <a:lstStyle/>
          <a:p>
            <a:fld id="{F85B77C6-5686-45A0-A5CB-11FBCD6A47E8}" type="slidenum">
              <a:rPr lang="en-US" smtClean="0"/>
              <a:pPr/>
              <a:t>54</a:t>
            </a:fld>
            <a:endParaRPr lang="en-US"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4578" name="Rectangle 3"/>
          <p:cNvSpPr>
            <a:spLocks noChangeArrowheads="1"/>
          </p:cNvSpPr>
          <p:nvPr/>
        </p:nvSpPr>
        <p:spPr bwMode="auto">
          <a:xfrm>
            <a:off x="457200" y="368300"/>
            <a:ext cx="8243888" cy="4154488"/>
          </a:xfrm>
          <a:prstGeom prst="rect">
            <a:avLst/>
          </a:prstGeom>
          <a:noFill/>
          <a:ln w="9525">
            <a:noFill/>
            <a:miter lim="800000"/>
            <a:headEnd/>
            <a:tailEnd/>
          </a:ln>
        </p:spPr>
        <p:txBody>
          <a:bodyPr>
            <a:spAutoFit/>
          </a:bodyPr>
          <a:lstStyle/>
          <a:p>
            <a:r>
              <a:rPr lang="en-US" sz="4400"/>
              <a:t>WHEREAS, the advent of the Internet has significantly transformed the manner in which information is stored on interconnected servers </a:t>
            </a:r>
            <a:r>
              <a:rPr lang="en-US" sz="4400">
                <a:solidFill>
                  <a:schemeClr val="bg1"/>
                </a:solidFill>
              </a:rPr>
              <a:t>throughout the world; and</a:t>
            </a:r>
          </a:p>
        </p:txBody>
      </p:sp>
      <p:sp>
        <p:nvSpPr>
          <p:cNvPr id="4" name="Rectangle 3"/>
          <p:cNvSpPr/>
          <p:nvPr/>
        </p:nvSpPr>
        <p:spPr>
          <a:xfrm>
            <a:off x="8183929" y="2098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6626" name="Rectangle 3"/>
          <p:cNvSpPr>
            <a:spLocks noChangeArrowheads="1"/>
          </p:cNvSpPr>
          <p:nvPr/>
        </p:nvSpPr>
        <p:spPr bwMode="auto">
          <a:xfrm>
            <a:off x="457200" y="368300"/>
            <a:ext cx="8243888" cy="4832350"/>
          </a:xfrm>
          <a:prstGeom prst="rect">
            <a:avLst/>
          </a:prstGeom>
          <a:noFill/>
          <a:ln w="9525">
            <a:noFill/>
            <a:miter lim="800000"/>
            <a:headEnd/>
            <a:tailEnd/>
          </a:ln>
        </p:spPr>
        <p:txBody>
          <a:bodyPr>
            <a:spAutoFit/>
          </a:bodyPr>
          <a:lstStyle/>
          <a:p>
            <a:r>
              <a:rPr lang="en-US" sz="4400"/>
              <a:t>WHEREAS, the Internet is an information technology environment in which it is possible to have inadvertent or intentional unauthorized access </a:t>
            </a:r>
            <a:r>
              <a:rPr lang="en-US" sz="4400">
                <a:solidFill>
                  <a:schemeClr val="bg1"/>
                </a:solidFill>
              </a:rPr>
              <a:t>to Internet sites and related servers; and</a:t>
            </a:r>
          </a:p>
        </p:txBody>
      </p:sp>
      <p:sp>
        <p:nvSpPr>
          <p:cNvPr id="4" name="Rectangle 3"/>
          <p:cNvSpPr/>
          <p:nvPr/>
        </p:nvSpPr>
        <p:spPr>
          <a:xfrm>
            <a:off x="8183929" y="2098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28674" name="Rectangle 3"/>
          <p:cNvSpPr>
            <a:spLocks noChangeArrowheads="1"/>
          </p:cNvSpPr>
          <p:nvPr/>
        </p:nvSpPr>
        <p:spPr bwMode="auto">
          <a:xfrm>
            <a:off x="457200" y="368300"/>
            <a:ext cx="8243888" cy="3478213"/>
          </a:xfrm>
          <a:prstGeom prst="rect">
            <a:avLst/>
          </a:prstGeom>
          <a:noFill/>
          <a:ln w="9525">
            <a:noFill/>
            <a:miter lim="800000"/>
            <a:headEnd/>
            <a:tailEnd/>
          </a:ln>
        </p:spPr>
        <p:txBody>
          <a:bodyPr>
            <a:spAutoFit/>
          </a:bodyPr>
          <a:lstStyle/>
          <a:p>
            <a:r>
              <a:rPr lang="en-US" sz="4400"/>
              <a:t>WHEREAS, successful intrusions into Internet sites and servers can lead to the disclosure of sensitive personal and institutional information; and</a:t>
            </a:r>
          </a:p>
        </p:txBody>
      </p:sp>
      <p:sp>
        <p:nvSpPr>
          <p:cNvPr id="4" name="Rectangle 3"/>
          <p:cNvSpPr/>
          <p:nvPr/>
        </p:nvSpPr>
        <p:spPr>
          <a:xfrm>
            <a:off x="8183929" y="2098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0" y="3733800"/>
            <a:ext cx="9144000" cy="3232150"/>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endParaRPr>
          </a:p>
        </p:txBody>
      </p:sp>
      <p:sp>
        <p:nvSpPr>
          <p:cNvPr id="30722" name="Rectangle 3"/>
          <p:cNvSpPr>
            <a:spLocks noChangeArrowheads="1"/>
          </p:cNvSpPr>
          <p:nvPr/>
        </p:nvSpPr>
        <p:spPr bwMode="auto">
          <a:xfrm>
            <a:off x="457200" y="368300"/>
            <a:ext cx="8243888" cy="6186488"/>
          </a:xfrm>
          <a:prstGeom prst="rect">
            <a:avLst/>
          </a:prstGeom>
          <a:noFill/>
          <a:ln w="9525">
            <a:noFill/>
            <a:miter lim="800000"/>
            <a:headEnd/>
            <a:tailEnd/>
          </a:ln>
        </p:spPr>
        <p:txBody>
          <a:bodyPr>
            <a:spAutoFit/>
          </a:bodyPr>
          <a:lstStyle/>
          <a:p>
            <a:r>
              <a:rPr lang="en-US" sz="4400"/>
              <a:t>WHEREAS, it is critical that Indiana University protect its institutional information and information technology infrastructure so as to reduce </a:t>
            </a:r>
            <a:r>
              <a:rPr lang="en-US" sz="4400">
                <a:solidFill>
                  <a:schemeClr val="bg1"/>
                </a:solidFill>
              </a:rPr>
              <a:t>the possibility of unauthorized access to servers holding sensitive information or running mission-critical applications.</a:t>
            </a:r>
          </a:p>
        </p:txBody>
      </p:sp>
      <p:sp>
        <p:nvSpPr>
          <p:cNvPr id="4" name="Rectangle 3"/>
          <p:cNvSpPr/>
          <p:nvPr/>
        </p:nvSpPr>
        <p:spPr>
          <a:xfrm>
            <a:off x="8183929" y="209848"/>
            <a:ext cx="569387"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Click="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971</Words>
  <Application>Microsoft Office PowerPoint</Application>
  <PresentationFormat>On-screen Show (4:3)</PresentationFormat>
  <Paragraphs>124</Paragraphs>
  <Slides>54</Slides>
  <Notes>53</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54</vt:i4>
      </vt:variant>
    </vt:vector>
  </HeadingPairs>
  <TitlesOfParts>
    <vt:vector size="60" baseType="lpstr">
      <vt:lpstr>Arial</vt:lpstr>
      <vt:lpstr>Calibri</vt:lpstr>
      <vt:lpstr>Arial Black</vt:lpstr>
      <vt:lpstr>Osaka</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Questions? Fill Out Your Evaluations!!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Leslie DeGrassi</cp:lastModifiedBy>
  <cp:revision>169</cp:revision>
  <dcterms:created xsi:type="dcterms:W3CDTF">2006-08-16T00:00:00Z</dcterms:created>
  <dcterms:modified xsi:type="dcterms:W3CDTF">2009-04-09T14:09:05Z</dcterms:modified>
</cp:coreProperties>
</file>