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8" r:id="rId3"/>
    <p:sldId id="269" r:id="rId4"/>
    <p:sldId id="258" r:id="rId5"/>
    <p:sldId id="259" r:id="rId6"/>
    <p:sldId id="260" r:id="rId7"/>
    <p:sldId id="261" r:id="rId8"/>
    <p:sldId id="270" r:id="rId9"/>
    <p:sldId id="262" r:id="rId10"/>
    <p:sldId id="263" r:id="rId11"/>
    <p:sldId id="264" r:id="rId12"/>
    <p:sldId id="265" r:id="rId13"/>
    <p:sldId id="266" r:id="rId14"/>
    <p:sldId id="277" r:id="rId15"/>
    <p:sldId id="271" r:id="rId16"/>
    <p:sldId id="272" r:id="rId17"/>
    <p:sldId id="273" r:id="rId18"/>
    <p:sldId id="276" r:id="rId19"/>
    <p:sldId id="274" r:id="rId20"/>
    <p:sldId id="275" r:id="rId21"/>
    <p:sldId id="257" r:id="rId22"/>
  </p:sldIdLst>
  <p:sldSz cx="9144000" cy="6858000" type="screen4x3"/>
  <p:notesSz cx="7077075" cy="9383713"/>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313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0062" autoAdjust="0"/>
  </p:normalViewPr>
  <p:slideViewPr>
    <p:cSldViewPr>
      <p:cViewPr>
        <p:scale>
          <a:sx n="81" d="100"/>
          <a:sy n="81" d="100"/>
        </p:scale>
        <p:origin x="-202" y="3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wrap="square" lIns="94055" tIns="47028" rIns="94055" bIns="47028" numCol="1" anchor="t" anchorCtr="0" compatLnSpc="1">
            <a:prstTxWarp prst="textNoShape">
              <a:avLst/>
            </a:prstTxWarp>
          </a:bodyPr>
          <a:lstStyle>
            <a:lvl1pPr>
              <a:defRPr sz="1200" smtClean="0">
                <a:ea typeface="ＭＳ Ｐゴシック" charset="-128"/>
              </a:defRPr>
            </a:lvl1pPr>
          </a:lstStyle>
          <a:p>
            <a:pPr>
              <a:defRPr/>
            </a:pPr>
            <a:endParaRPr lang="en-US"/>
          </a:p>
        </p:txBody>
      </p:sp>
      <p:sp>
        <p:nvSpPr>
          <p:cNvPr id="3" name="Date Placeholder 2"/>
          <p:cNvSpPr>
            <a:spLocks noGrp="1"/>
          </p:cNvSpPr>
          <p:nvPr>
            <p:ph type="dt" idx="1"/>
          </p:nvPr>
        </p:nvSpPr>
        <p:spPr>
          <a:xfrm>
            <a:off x="4008438" y="0"/>
            <a:ext cx="3067050" cy="469900"/>
          </a:xfrm>
          <a:prstGeom prst="rect">
            <a:avLst/>
          </a:prstGeom>
        </p:spPr>
        <p:txBody>
          <a:bodyPr vert="horz" wrap="square" lIns="94055" tIns="47028" rIns="94055" bIns="47028" numCol="1" anchor="t" anchorCtr="0" compatLnSpc="1">
            <a:prstTxWarp prst="textNoShape">
              <a:avLst/>
            </a:prstTxWarp>
          </a:bodyPr>
          <a:lstStyle>
            <a:lvl1pPr algn="r">
              <a:defRPr sz="1200" smtClean="0">
                <a:ea typeface="ＭＳ Ｐゴシック" charset="-128"/>
              </a:defRPr>
            </a:lvl1pPr>
          </a:lstStyle>
          <a:p>
            <a:pPr>
              <a:defRPr/>
            </a:pPr>
            <a:fld id="{B38E7905-FD5F-4A39-B011-184DDDC000FA}" type="datetime1">
              <a:rPr lang="en-US"/>
              <a:pPr>
                <a:defRPr/>
              </a:pPr>
              <a:t>4/12/2010</a:t>
            </a:fld>
            <a:endParaRPr lang="en-US"/>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wrap="square" lIns="94055" tIns="47028" rIns="94055" bIns="47028"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708025" y="4457700"/>
            <a:ext cx="5661025" cy="4222750"/>
          </a:xfrm>
          <a:prstGeom prst="rect">
            <a:avLst/>
          </a:prstGeom>
        </p:spPr>
        <p:txBody>
          <a:bodyPr vert="horz" wrap="square" lIns="94055" tIns="47028" rIns="94055" bIns="47028"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912225"/>
            <a:ext cx="3067050" cy="469900"/>
          </a:xfrm>
          <a:prstGeom prst="rect">
            <a:avLst/>
          </a:prstGeom>
        </p:spPr>
        <p:txBody>
          <a:bodyPr vert="horz" wrap="square" lIns="94055" tIns="47028" rIns="94055" bIns="47028" numCol="1" anchor="b" anchorCtr="0" compatLnSpc="1">
            <a:prstTxWarp prst="textNoShape">
              <a:avLst/>
            </a:prstTxWarp>
          </a:bodyPr>
          <a:lstStyle>
            <a:lvl1pPr>
              <a:defRPr sz="1200" smtClean="0">
                <a:ea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4008438" y="8912225"/>
            <a:ext cx="3067050" cy="469900"/>
          </a:xfrm>
          <a:prstGeom prst="rect">
            <a:avLst/>
          </a:prstGeom>
        </p:spPr>
        <p:txBody>
          <a:bodyPr vert="horz" wrap="square" lIns="94055" tIns="47028" rIns="94055" bIns="47028" numCol="1" anchor="b" anchorCtr="0" compatLnSpc="1">
            <a:prstTxWarp prst="textNoShape">
              <a:avLst/>
            </a:prstTxWarp>
          </a:bodyPr>
          <a:lstStyle>
            <a:lvl1pPr algn="r">
              <a:defRPr sz="1200" smtClean="0">
                <a:ea typeface="ＭＳ Ｐゴシック" charset="-128"/>
              </a:defRPr>
            </a:lvl1pPr>
          </a:lstStyle>
          <a:p>
            <a:pPr>
              <a:defRPr/>
            </a:pPr>
            <a:fld id="{FECBE691-E35A-44E3-8351-B41E0CB7876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nist.gov/cgi-bin/exit_nist.cgi?url=http://www.whitehouse.gov/omb/circulars/a130/a130trans4.html" TargetMode="External"/><Relationship Id="rId3" Type="http://schemas.openxmlformats.org/officeDocument/2006/relationships/hyperlink" Target="http://www.ftc.gov/privacy/privacyinitiatives/pretexting.html" TargetMode="External"/><Relationship Id="rId7" Type="http://schemas.openxmlformats.org/officeDocument/2006/relationships/hyperlink" Target="http://csrc.nist.gov/drivers/documents/FISMA-final.pdf"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csrc.nist.gov/drivers/documents/HR2458-final.pdf" TargetMode="External"/><Relationship Id="rId5" Type="http://schemas.openxmlformats.org/officeDocument/2006/relationships/hyperlink" Target="http://www.27000.org/iso-27002.htm" TargetMode="External"/><Relationship Id="rId10" Type="http://schemas.openxmlformats.org/officeDocument/2006/relationships/hyperlink" Target="http://en.wikipedia.org/wiki/Information_Criteria" TargetMode="External"/><Relationship Id="rId4" Type="http://schemas.openxmlformats.org/officeDocument/2006/relationships/hyperlink" Target="http://www.iso.org/iso/" TargetMode="External"/><Relationship Id="rId9" Type="http://schemas.openxmlformats.org/officeDocument/2006/relationships/hyperlink" Target="http://csrc.nist.gov/groups/SMA/fisma/framework.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a:t>
            </a:r>
            <a:r>
              <a:rPr lang="en-US" b="1" baseline="0" dirty="0" smtClean="0"/>
              <a:t>Framework</a:t>
            </a:r>
            <a:r>
              <a:rPr lang="en-US" baseline="0" dirty="0" smtClean="0"/>
              <a:t> </a:t>
            </a:r>
            <a:r>
              <a:rPr lang="en-US" dirty="0" smtClean="0"/>
              <a:t>gives detailed descriptions of a number of important practices and provides comprehensive checklists, tasks and procedures that any organization can tailor to its needs.</a:t>
            </a:r>
            <a:endParaRPr lang="en-US" dirty="0"/>
          </a:p>
        </p:txBody>
      </p:sp>
      <p:sp>
        <p:nvSpPr>
          <p:cNvPr id="4" name="Slide Number Placeholder 3"/>
          <p:cNvSpPr>
            <a:spLocks noGrp="1"/>
          </p:cNvSpPr>
          <p:nvPr>
            <p:ph type="sldNum" sz="quarter" idx="10"/>
          </p:nvPr>
        </p:nvSpPr>
        <p:spPr/>
        <p:txBody>
          <a:bodyPr/>
          <a:lstStyle/>
          <a:p>
            <a:pPr>
              <a:defRPr/>
            </a:pPr>
            <a:fld id="{FECBE691-E35A-44E3-8351-B41E0CB78762}" type="slidenum">
              <a:rPr lang="en-US" smtClean="0"/>
              <a:pPr>
                <a:defRPr/>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sz="1200" kern="1200" dirty="0" smtClean="0">
                <a:solidFill>
                  <a:schemeClr val="tx1"/>
                </a:solidFill>
                <a:latin typeface="+mn-lt"/>
                <a:ea typeface="ＭＳ Ｐゴシック" charset="-128"/>
                <a:cs typeface="+mn-cs"/>
              </a:rPr>
              <a:t>The Financial Modernization Act of 1999, also known as the </a:t>
            </a:r>
            <a:r>
              <a:rPr lang="en-US" sz="1200" b="1" kern="1200" dirty="0" smtClean="0">
                <a:solidFill>
                  <a:srgbClr val="FF0000"/>
                </a:solidFill>
                <a:latin typeface="+mn-lt"/>
                <a:ea typeface="ＭＳ Ｐゴシック" charset="-128"/>
                <a:cs typeface="+mn-cs"/>
              </a:rPr>
              <a:t>"Gramm-Leach-Bliley Act" or GLBA</a:t>
            </a:r>
            <a:r>
              <a:rPr lang="en-US" sz="1200" kern="1200" dirty="0" smtClean="0">
                <a:solidFill>
                  <a:schemeClr val="tx1"/>
                </a:solidFill>
                <a:latin typeface="+mn-lt"/>
                <a:ea typeface="ＭＳ Ｐゴシック" charset="-128"/>
                <a:cs typeface="+mn-cs"/>
              </a:rPr>
              <a:t>, includes provisions to protect consumers’ personal financial information held by financial institutions. There are three principal parts to the privacy requirements: the Financial Privacy Rule, Safeguards Rule and </a:t>
            </a:r>
            <a:r>
              <a:rPr lang="en-US" sz="1200" kern="1200" dirty="0" err="1" smtClean="0">
                <a:solidFill>
                  <a:schemeClr val="tx1"/>
                </a:solidFill>
                <a:latin typeface="+mn-lt"/>
                <a:ea typeface="ＭＳ Ｐゴシック" charset="-128"/>
                <a:cs typeface="+mn-cs"/>
              </a:rPr>
              <a:t>pretexting</a:t>
            </a:r>
            <a:r>
              <a:rPr lang="en-US" sz="1200" kern="1200" dirty="0" smtClean="0">
                <a:solidFill>
                  <a:schemeClr val="tx1"/>
                </a:solidFill>
                <a:latin typeface="+mn-lt"/>
                <a:ea typeface="ＭＳ Ｐゴシック" charset="-128"/>
                <a:cs typeface="+mn-cs"/>
              </a:rPr>
              <a:t> provisions.</a:t>
            </a:r>
          </a:p>
          <a:p>
            <a:r>
              <a:rPr lang="en-US" sz="1200" kern="1200" dirty="0" smtClean="0">
                <a:solidFill>
                  <a:schemeClr val="tx1"/>
                </a:solidFill>
                <a:latin typeface="+mn-lt"/>
                <a:ea typeface="ＭＳ Ｐゴシック" charset="-128"/>
                <a:cs typeface="+mn-cs"/>
              </a:rPr>
              <a:t>The </a:t>
            </a:r>
            <a:r>
              <a:rPr lang="en-US" sz="1200" b="1" kern="1200" dirty="0" smtClean="0">
                <a:solidFill>
                  <a:schemeClr val="tx1"/>
                </a:solidFill>
                <a:latin typeface="+mn-lt"/>
                <a:ea typeface="ＭＳ Ｐゴシック" charset="-128"/>
                <a:cs typeface="+mn-cs"/>
              </a:rPr>
              <a:t>Safeguards Rule </a:t>
            </a:r>
            <a:r>
              <a:rPr lang="en-US" sz="1200" kern="1200" dirty="0" smtClean="0">
                <a:solidFill>
                  <a:schemeClr val="tx1"/>
                </a:solidFill>
                <a:latin typeface="+mn-lt"/>
                <a:ea typeface="ＭＳ Ｐゴシック" charset="-128"/>
                <a:cs typeface="+mn-cs"/>
              </a:rPr>
              <a:t>requires all financial institutions to design, implement and maintain safeguards to protect customer information. The Safeguards Rule applies not only to financial institutions that collect information from their own customers, but also to financial institutions "such as credit reporting agencies" that receive customer information from other financial institutions.</a:t>
            </a:r>
          </a:p>
          <a:p>
            <a:r>
              <a:rPr lang="en-US" sz="1200" b="1" kern="1200" dirty="0" smtClean="0">
                <a:solidFill>
                  <a:schemeClr val="tx1"/>
                </a:solidFill>
                <a:latin typeface="+mn-lt"/>
                <a:ea typeface="ＭＳ Ｐゴシック" charset="-128"/>
                <a:cs typeface="+mn-cs"/>
              </a:rPr>
              <a:t>The </a:t>
            </a:r>
            <a:r>
              <a:rPr lang="en-US" sz="1200" b="1" u="sng" kern="1200" dirty="0" err="1" smtClean="0">
                <a:solidFill>
                  <a:schemeClr val="tx1"/>
                </a:solidFill>
                <a:latin typeface="+mn-lt"/>
                <a:ea typeface="ＭＳ Ｐゴシック" charset="-128"/>
                <a:cs typeface="+mn-cs"/>
                <a:hlinkClick r:id="rId3"/>
              </a:rPr>
              <a:t>Pretexting</a:t>
            </a:r>
            <a:r>
              <a:rPr lang="en-US" sz="1200" b="1" kern="1200" dirty="0" smtClean="0">
                <a:solidFill>
                  <a:schemeClr val="tx1"/>
                </a:solidFill>
                <a:latin typeface="+mn-lt"/>
                <a:ea typeface="ＭＳ Ｐゴシック" charset="-128"/>
                <a:cs typeface="+mn-cs"/>
              </a:rPr>
              <a:t> provisions </a:t>
            </a:r>
            <a:r>
              <a:rPr lang="en-US" sz="1200" kern="1200" dirty="0" smtClean="0">
                <a:solidFill>
                  <a:schemeClr val="tx1"/>
                </a:solidFill>
                <a:latin typeface="+mn-lt"/>
                <a:ea typeface="ＭＳ Ｐゴシック" charset="-128"/>
                <a:cs typeface="+mn-cs"/>
              </a:rPr>
              <a:t>of the GLB Act protect consumers from individuals and companies that obtain their personal financial information under false pretenses, a practice known as "</a:t>
            </a:r>
            <a:r>
              <a:rPr lang="en-US" sz="1200" kern="1200" dirty="0" err="1" smtClean="0">
                <a:solidFill>
                  <a:schemeClr val="tx1"/>
                </a:solidFill>
                <a:latin typeface="+mn-lt"/>
                <a:ea typeface="ＭＳ Ｐゴシック" charset="-128"/>
                <a:cs typeface="+mn-cs"/>
              </a:rPr>
              <a:t>pretexting</a:t>
            </a:r>
            <a:r>
              <a:rPr lang="en-US" sz="1200" kern="1200" dirty="0" smtClean="0">
                <a:solidFill>
                  <a:schemeClr val="tx1"/>
                </a:solidFill>
                <a:latin typeface="+mn-lt"/>
                <a:ea typeface="ＭＳ Ｐゴシック" charset="-128"/>
                <a:cs typeface="+mn-cs"/>
              </a:rPr>
              <a:t>." </a:t>
            </a:r>
          </a:p>
          <a:p>
            <a:r>
              <a:rPr lang="en-US" sz="1200" kern="1200" dirty="0" smtClean="0">
                <a:solidFill>
                  <a:schemeClr val="tx1"/>
                </a:solidFill>
                <a:latin typeface="+mn-lt"/>
                <a:ea typeface="ＭＳ Ｐゴシック" charset="-128"/>
                <a:cs typeface="+mn-cs"/>
              </a:rPr>
              <a:t> </a:t>
            </a:r>
          </a:p>
          <a:p>
            <a:r>
              <a:rPr lang="en-US" sz="1200" kern="1200" dirty="0" smtClean="0">
                <a:solidFill>
                  <a:schemeClr val="tx1"/>
                </a:solidFill>
                <a:latin typeface="+mn-lt"/>
                <a:ea typeface="ＭＳ Ｐゴシック" charset="-128"/>
                <a:cs typeface="+mn-cs"/>
              </a:rPr>
              <a:t>The </a:t>
            </a:r>
            <a:r>
              <a:rPr lang="en-US" sz="1200" b="1" kern="1200" dirty="0" smtClean="0">
                <a:solidFill>
                  <a:schemeClr val="tx1"/>
                </a:solidFill>
                <a:latin typeface="+mn-lt"/>
                <a:ea typeface="ＭＳ Ｐゴシック" charset="-128"/>
                <a:cs typeface="+mn-cs"/>
              </a:rPr>
              <a:t>Sarbanes-Oxley Act of 2002 (often shortened to </a:t>
            </a:r>
            <a:r>
              <a:rPr lang="en-US" sz="1200" b="1" i="1" kern="1200" dirty="0" smtClean="0">
                <a:solidFill>
                  <a:schemeClr val="tx1"/>
                </a:solidFill>
                <a:latin typeface="+mn-lt"/>
                <a:ea typeface="ＭＳ Ｐゴシック" charset="-128"/>
                <a:cs typeface="+mn-cs"/>
              </a:rPr>
              <a:t>SOX</a:t>
            </a:r>
            <a:r>
              <a:rPr lang="en-US" sz="1200" b="1" kern="1200" dirty="0" smtClean="0">
                <a:solidFill>
                  <a:schemeClr val="tx1"/>
                </a:solidFill>
                <a:latin typeface="+mn-lt"/>
                <a:ea typeface="ＭＳ Ｐゴシック" charset="-128"/>
                <a:cs typeface="+mn-cs"/>
              </a:rPr>
              <a:t>) </a:t>
            </a:r>
            <a:r>
              <a:rPr lang="en-US" sz="1200" kern="1200" dirty="0" smtClean="0">
                <a:solidFill>
                  <a:schemeClr val="tx1"/>
                </a:solidFill>
                <a:latin typeface="+mn-lt"/>
                <a:ea typeface="ＭＳ Ｐゴシック" charset="-128"/>
                <a:cs typeface="+mn-cs"/>
              </a:rPr>
              <a:t>is legislation enacted in response to the high-profile Enron and WorldCom financial scandals to protect shareholders and the general public from accounting errors and fraudulent practices in the enterprise. The act is administered by the Securities and Exchange Commission (SEC), which sets deadlines for compliance and publishes rules on requirements. Sarbanes-Oxley is not a set of business practices and does not specify how a business should store records; rather, it defines which records are to be stored and for how long. The legislation not only affects the financial side of corporations, it also affects the IT departments whose job it is to store a corporation's electronic records. The Sarbanes-Oxley Act states that all business records, including electronic records and electronic messages, must be saved for "not less than five years." The consequences for non-compliance are fines, imprisonment, or both. IT departments are increasingly faced with the challenge of creating and maintaining a corporate records archive in a cost-effective fashion that satisfies the requirements put forth by the legislation.</a:t>
            </a:r>
          </a:p>
          <a:p>
            <a:r>
              <a:rPr lang="en-US" sz="1200" kern="1200" dirty="0" smtClean="0">
                <a:solidFill>
                  <a:schemeClr val="tx1"/>
                </a:solidFill>
                <a:latin typeface="+mn-lt"/>
                <a:ea typeface="ＭＳ Ｐゴシック" charset="-128"/>
                <a:cs typeface="+mn-cs"/>
              </a:rPr>
              <a:t> </a:t>
            </a:r>
          </a:p>
          <a:p>
            <a:r>
              <a:rPr lang="en-US" sz="1200" b="1" u="sng" kern="1200" dirty="0" smtClean="0">
                <a:solidFill>
                  <a:schemeClr val="tx1"/>
                </a:solidFill>
                <a:latin typeface="+mn-lt"/>
                <a:ea typeface="ＭＳ Ｐゴシック" charset="-128"/>
                <a:cs typeface="+mn-cs"/>
              </a:rPr>
              <a:t>ISO/IEC 17799 and 27002</a:t>
            </a:r>
            <a:r>
              <a:rPr lang="en-US" sz="1200" b="1" kern="1200" dirty="0" smtClean="0">
                <a:solidFill>
                  <a:schemeClr val="tx1"/>
                </a:solidFill>
                <a:latin typeface="+mn-lt"/>
                <a:ea typeface="ＭＳ Ｐゴシック" charset="-128"/>
                <a:cs typeface="+mn-cs"/>
              </a:rPr>
              <a:t> establishes guidelines and general principles for initiating, implementing, maintaining, and improving information security management in an organization.</a:t>
            </a:r>
            <a:r>
              <a:rPr lang="en-US" sz="1200" kern="1200" dirty="0" smtClean="0">
                <a:solidFill>
                  <a:schemeClr val="tx1"/>
                </a:solidFill>
                <a:latin typeface="+mn-lt"/>
                <a:ea typeface="ＭＳ Ｐゴシック" charset="-128"/>
                <a:cs typeface="+mn-cs"/>
              </a:rPr>
              <a:t> The objectives outlined provide general guidance on the commonly accepted goals of information security management. ISO/IEC 17799:2005 contains best practices of control objectives and controls in the following areas of information security management:</a:t>
            </a:r>
          </a:p>
          <a:p>
            <a:r>
              <a:rPr lang="en-US" sz="1200" kern="1200" dirty="0" smtClean="0">
                <a:solidFill>
                  <a:schemeClr val="tx1"/>
                </a:solidFill>
                <a:latin typeface="+mn-lt"/>
                <a:ea typeface="ＭＳ Ｐゴシック" charset="-128"/>
                <a:cs typeface="+mn-cs"/>
              </a:rPr>
              <a:t>security policy; </a:t>
            </a:r>
          </a:p>
          <a:p>
            <a:r>
              <a:rPr lang="en-US" sz="1200" kern="1200" dirty="0" smtClean="0">
                <a:solidFill>
                  <a:schemeClr val="tx1"/>
                </a:solidFill>
                <a:latin typeface="+mn-lt"/>
                <a:ea typeface="ＭＳ Ｐゴシック" charset="-128"/>
                <a:cs typeface="+mn-cs"/>
              </a:rPr>
              <a:t>organization of information security; </a:t>
            </a:r>
          </a:p>
          <a:p>
            <a:r>
              <a:rPr lang="en-US" sz="1200" kern="1200" dirty="0" smtClean="0">
                <a:solidFill>
                  <a:schemeClr val="tx1"/>
                </a:solidFill>
                <a:latin typeface="+mn-lt"/>
                <a:ea typeface="ＭＳ Ｐゴシック" charset="-128"/>
                <a:cs typeface="+mn-cs"/>
              </a:rPr>
              <a:t>asset management; </a:t>
            </a:r>
          </a:p>
          <a:p>
            <a:r>
              <a:rPr lang="en-US" sz="1200" kern="1200" dirty="0" smtClean="0">
                <a:solidFill>
                  <a:schemeClr val="tx1"/>
                </a:solidFill>
                <a:latin typeface="+mn-lt"/>
                <a:ea typeface="ＭＳ Ｐゴシック" charset="-128"/>
                <a:cs typeface="+mn-cs"/>
              </a:rPr>
              <a:t>human resources security; </a:t>
            </a:r>
          </a:p>
          <a:p>
            <a:r>
              <a:rPr lang="en-US" sz="1200" kern="1200" dirty="0" smtClean="0">
                <a:solidFill>
                  <a:schemeClr val="tx1"/>
                </a:solidFill>
                <a:latin typeface="+mn-lt"/>
                <a:ea typeface="ＭＳ Ｐゴシック" charset="-128"/>
                <a:cs typeface="+mn-cs"/>
              </a:rPr>
              <a:t>physical and environmental security; </a:t>
            </a:r>
          </a:p>
          <a:p>
            <a:r>
              <a:rPr lang="en-US" sz="1200" u="none" strike="noStrike" kern="1200" dirty="0" smtClean="0">
                <a:solidFill>
                  <a:schemeClr val="tx1"/>
                </a:solidFill>
                <a:latin typeface="+mn-lt"/>
                <a:ea typeface="ＭＳ Ｐゴシック" charset="-128"/>
                <a:cs typeface="+mn-cs"/>
                <a:hlinkClick r:id="rId4"/>
              </a:rPr>
              <a:t>communications</a:t>
            </a:r>
            <a:r>
              <a:rPr lang="en-US" sz="1200" kern="1200" dirty="0" smtClean="0">
                <a:solidFill>
                  <a:schemeClr val="tx1"/>
                </a:solidFill>
                <a:latin typeface="+mn-lt"/>
                <a:ea typeface="ＭＳ Ｐゴシック" charset="-128"/>
                <a:cs typeface="+mn-cs"/>
              </a:rPr>
              <a:t> and operations management; </a:t>
            </a:r>
          </a:p>
          <a:p>
            <a:r>
              <a:rPr lang="en-US" sz="1200" kern="1200" dirty="0" smtClean="0">
                <a:solidFill>
                  <a:schemeClr val="tx1"/>
                </a:solidFill>
                <a:latin typeface="+mn-lt"/>
                <a:ea typeface="ＭＳ Ｐゴシック" charset="-128"/>
                <a:cs typeface="+mn-cs"/>
              </a:rPr>
              <a:t>access control; </a:t>
            </a:r>
          </a:p>
          <a:p>
            <a:r>
              <a:rPr lang="en-US" sz="1200" kern="1200" dirty="0" smtClean="0">
                <a:solidFill>
                  <a:schemeClr val="tx1"/>
                </a:solidFill>
                <a:latin typeface="+mn-lt"/>
                <a:ea typeface="ＭＳ Ｐゴシック" charset="-128"/>
                <a:cs typeface="+mn-cs"/>
              </a:rPr>
              <a:t>information systems acquisition, development and maintenance; </a:t>
            </a:r>
          </a:p>
          <a:p>
            <a:r>
              <a:rPr lang="en-US" sz="1200" kern="1200" dirty="0" smtClean="0">
                <a:solidFill>
                  <a:schemeClr val="tx1"/>
                </a:solidFill>
                <a:latin typeface="+mn-lt"/>
                <a:ea typeface="ＭＳ Ｐゴシック" charset="-128"/>
                <a:cs typeface="+mn-cs"/>
              </a:rPr>
              <a:t>information security incident management; </a:t>
            </a:r>
          </a:p>
          <a:p>
            <a:r>
              <a:rPr lang="en-US" sz="1200" kern="1200" dirty="0" smtClean="0">
                <a:solidFill>
                  <a:schemeClr val="tx1"/>
                </a:solidFill>
                <a:latin typeface="+mn-lt"/>
                <a:ea typeface="ＭＳ Ｐゴシック" charset="-128"/>
                <a:cs typeface="+mn-cs"/>
              </a:rPr>
              <a:t>business continuity management; </a:t>
            </a:r>
          </a:p>
          <a:p>
            <a:r>
              <a:rPr lang="en-US" sz="1200" kern="1200" dirty="0" smtClean="0">
                <a:solidFill>
                  <a:schemeClr val="tx1"/>
                </a:solidFill>
                <a:latin typeface="+mn-lt"/>
                <a:ea typeface="ＭＳ Ｐゴシック" charset="-128"/>
                <a:cs typeface="+mn-cs"/>
              </a:rPr>
              <a:t>compliance. </a:t>
            </a:r>
          </a:p>
          <a:p>
            <a:r>
              <a:rPr lang="en-US" sz="1200" kern="1200" dirty="0" smtClean="0">
                <a:solidFill>
                  <a:schemeClr val="tx1"/>
                </a:solidFill>
                <a:latin typeface="+mn-lt"/>
                <a:ea typeface="ＭＳ Ｐゴシック" charset="-128"/>
                <a:cs typeface="+mn-cs"/>
              </a:rPr>
              <a:t>ISO 17799 / 27002 </a:t>
            </a:r>
            <a:r>
              <a:rPr lang="en-US" sz="1200" b="1" kern="1200" dirty="0" smtClean="0">
                <a:solidFill>
                  <a:schemeClr val="tx1"/>
                </a:solidFill>
                <a:latin typeface="+mn-lt"/>
                <a:ea typeface="ＭＳ Ｐゴシック" charset="-128"/>
                <a:cs typeface="+mn-cs"/>
              </a:rPr>
              <a:t>(27002 is the rename of 17799)</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The standard "</a:t>
            </a:r>
            <a:r>
              <a:rPr lang="en-US" sz="1200" b="1" kern="1200" dirty="0" smtClean="0">
                <a:solidFill>
                  <a:schemeClr val="tx1"/>
                </a:solidFill>
                <a:latin typeface="+mn-lt"/>
                <a:ea typeface="ＭＳ Ｐゴシック" charset="-128"/>
                <a:cs typeface="+mn-cs"/>
              </a:rPr>
              <a:t>established guidelines and general principles for initiating, implementing, maintaining, and improving information security management within an organization</a:t>
            </a:r>
            <a:r>
              <a:rPr lang="en-US" sz="1200" kern="1200" dirty="0" smtClean="0">
                <a:solidFill>
                  <a:schemeClr val="tx1"/>
                </a:solidFill>
                <a:latin typeface="+mn-lt"/>
                <a:ea typeface="ＭＳ Ｐゴシック" charset="-128"/>
                <a:cs typeface="+mn-cs"/>
              </a:rPr>
              <a:t>". The actual controls listed in the standard are intended to address the specific requirements identified via a formal risk assessment. The standard is also intended to provide a guide for the development of "organizational security standards and effective security management practices and to help build confidence in inter-organizational activities". </a:t>
            </a:r>
          </a:p>
          <a:p>
            <a:r>
              <a:rPr lang="en-US" sz="1200" kern="1200" dirty="0" smtClean="0">
                <a:solidFill>
                  <a:schemeClr val="tx1"/>
                </a:solidFill>
                <a:latin typeface="+mn-lt"/>
                <a:ea typeface="ＭＳ Ｐゴシック" charset="-128"/>
                <a:cs typeface="+mn-cs"/>
              </a:rPr>
              <a:t>The basis of the standard was </a:t>
            </a:r>
            <a:r>
              <a:rPr lang="en-US" sz="1200" b="1" kern="1200" dirty="0" smtClean="0">
                <a:solidFill>
                  <a:schemeClr val="tx1"/>
                </a:solidFill>
                <a:latin typeface="+mn-lt"/>
                <a:ea typeface="ＭＳ Ｐゴシック" charset="-128"/>
                <a:cs typeface="+mn-cs"/>
              </a:rPr>
              <a:t>originally a document published by the UK government, which became a standard 'proper' in 1995,</a:t>
            </a:r>
            <a:r>
              <a:rPr lang="en-US" sz="1200" kern="1200" dirty="0" smtClean="0">
                <a:solidFill>
                  <a:schemeClr val="tx1"/>
                </a:solidFill>
                <a:latin typeface="+mn-lt"/>
                <a:ea typeface="ＭＳ Ｐゴシック" charset="-128"/>
                <a:cs typeface="+mn-cs"/>
              </a:rPr>
              <a:t> when it was re-published by BSI as BS7799. In 2000 it was again re-published, this time by ISO ,as ISO 17799. A new version of this appeared in 2005, along with a new publication, ISO 27001. These two documents are intended to be used together, with one complimenting the other. </a:t>
            </a:r>
          </a:p>
          <a:p>
            <a:r>
              <a:rPr lang="en-US" sz="1200" kern="1200" dirty="0" smtClean="0">
                <a:solidFill>
                  <a:schemeClr val="tx1"/>
                </a:solidFill>
                <a:latin typeface="+mn-lt"/>
                <a:ea typeface="ＭＳ Ｐゴシック" charset="-128"/>
                <a:cs typeface="+mn-cs"/>
              </a:rPr>
              <a:t>ISO's future plans for this standard are focused largely around the development and publication of industry specific versions (for example: health sector, manufacturing, and so on). Note that this is a lengthy process, so the new standards will take some time to appear. </a:t>
            </a:r>
          </a:p>
          <a:p>
            <a:r>
              <a:rPr lang="en-US" sz="1200" kern="1200" dirty="0" smtClean="0">
                <a:solidFill>
                  <a:schemeClr val="tx1"/>
                </a:solidFill>
                <a:latin typeface="+mn-lt"/>
                <a:ea typeface="ＭＳ Ｐゴシック" charset="-128"/>
                <a:cs typeface="+mn-cs"/>
              </a:rPr>
              <a:t> </a:t>
            </a:r>
          </a:p>
          <a:p>
            <a:r>
              <a:rPr lang="en-US" sz="1200" kern="1200" dirty="0" smtClean="0">
                <a:solidFill>
                  <a:schemeClr val="tx1"/>
                </a:solidFill>
                <a:latin typeface="+mn-lt"/>
                <a:ea typeface="ＭＳ Ｐゴシック" charset="-128"/>
                <a:cs typeface="+mn-cs"/>
              </a:rPr>
              <a:t>THE CONTENTS OF ISO 17799 / 27002 (27002 is the rename of 17799)</a:t>
            </a:r>
          </a:p>
          <a:p>
            <a:r>
              <a:rPr lang="en-US" sz="1200" kern="1200" dirty="0" smtClean="0">
                <a:solidFill>
                  <a:schemeClr val="tx1"/>
                </a:solidFill>
                <a:latin typeface="+mn-lt"/>
                <a:ea typeface="ＭＳ Ｐゴシック" charset="-128"/>
                <a:cs typeface="+mn-cs"/>
              </a:rPr>
              <a:t>The content sections are: </a:t>
            </a:r>
          </a:p>
          <a:p>
            <a:r>
              <a:rPr lang="en-US" sz="1200" kern="1200" dirty="0" smtClean="0">
                <a:solidFill>
                  <a:schemeClr val="tx1"/>
                </a:solidFill>
                <a:latin typeface="+mn-lt"/>
                <a:ea typeface="ＭＳ Ｐゴシック" charset="-128"/>
                <a:cs typeface="+mn-cs"/>
              </a:rPr>
              <a:t>Structure</a:t>
            </a:r>
          </a:p>
          <a:p>
            <a:r>
              <a:rPr lang="en-US" sz="1200" kern="1200" dirty="0" smtClean="0">
                <a:solidFill>
                  <a:schemeClr val="tx1"/>
                </a:solidFill>
                <a:latin typeface="+mn-lt"/>
                <a:ea typeface="ＭＳ Ｐゴシック" charset="-128"/>
                <a:cs typeface="+mn-cs"/>
              </a:rPr>
              <a:t>Risk Assessment and Treatment</a:t>
            </a:r>
          </a:p>
          <a:p>
            <a:r>
              <a:rPr lang="en-US" sz="1200" kern="1200" dirty="0" smtClean="0">
                <a:solidFill>
                  <a:schemeClr val="tx1"/>
                </a:solidFill>
                <a:latin typeface="+mn-lt"/>
                <a:ea typeface="ＭＳ Ｐゴシック" charset="-128"/>
                <a:cs typeface="+mn-cs"/>
              </a:rPr>
              <a:t>Security Policy</a:t>
            </a:r>
          </a:p>
          <a:p>
            <a:r>
              <a:rPr lang="en-US" sz="1200" kern="1200" dirty="0" smtClean="0">
                <a:solidFill>
                  <a:schemeClr val="tx1"/>
                </a:solidFill>
                <a:latin typeface="+mn-lt"/>
                <a:ea typeface="ＭＳ Ｐゴシック" charset="-128"/>
                <a:cs typeface="+mn-cs"/>
              </a:rPr>
              <a:t>Organization of Information Security</a:t>
            </a:r>
          </a:p>
          <a:p>
            <a:r>
              <a:rPr lang="en-US" sz="1200" kern="1200" dirty="0" smtClean="0">
                <a:solidFill>
                  <a:schemeClr val="tx1"/>
                </a:solidFill>
                <a:latin typeface="+mn-lt"/>
                <a:ea typeface="ＭＳ Ｐゴシック" charset="-128"/>
                <a:cs typeface="+mn-cs"/>
              </a:rPr>
              <a:t>Asset Management</a:t>
            </a:r>
          </a:p>
          <a:p>
            <a:r>
              <a:rPr lang="en-US" sz="1200" u="none" strike="noStrike" kern="1200" dirty="0" smtClean="0">
                <a:solidFill>
                  <a:schemeClr val="tx1"/>
                </a:solidFill>
                <a:latin typeface="+mn-lt"/>
                <a:ea typeface="ＭＳ Ｐゴシック" charset="-128"/>
                <a:cs typeface="+mn-cs"/>
                <a:hlinkClick r:id="rId5"/>
              </a:rPr>
              <a:t>Human Resources</a:t>
            </a:r>
            <a:r>
              <a:rPr lang="en-US" sz="1200" kern="1200" dirty="0" smtClean="0">
                <a:solidFill>
                  <a:schemeClr val="tx1"/>
                </a:solidFill>
                <a:latin typeface="+mn-lt"/>
                <a:ea typeface="ＭＳ Ｐゴシック" charset="-128"/>
                <a:cs typeface="+mn-cs"/>
              </a:rPr>
              <a:t> Security</a:t>
            </a:r>
          </a:p>
          <a:p>
            <a:r>
              <a:rPr lang="en-US" sz="1200" kern="1200" dirty="0" smtClean="0">
                <a:solidFill>
                  <a:schemeClr val="tx1"/>
                </a:solidFill>
                <a:latin typeface="+mn-lt"/>
                <a:ea typeface="ＭＳ Ｐゴシック" charset="-128"/>
                <a:cs typeface="+mn-cs"/>
              </a:rPr>
              <a:t>Physical Security</a:t>
            </a:r>
          </a:p>
          <a:p>
            <a:r>
              <a:rPr lang="en-US" sz="1200" kern="1200" dirty="0" smtClean="0">
                <a:solidFill>
                  <a:schemeClr val="tx1"/>
                </a:solidFill>
                <a:latin typeface="+mn-lt"/>
                <a:ea typeface="ＭＳ Ｐゴシック" charset="-128"/>
                <a:cs typeface="+mn-cs"/>
              </a:rPr>
              <a:t>Communications and Ops Management</a:t>
            </a:r>
          </a:p>
          <a:p>
            <a:r>
              <a:rPr lang="en-US" sz="1200" kern="1200" dirty="0" smtClean="0">
                <a:solidFill>
                  <a:schemeClr val="tx1"/>
                </a:solidFill>
                <a:latin typeface="+mn-lt"/>
                <a:ea typeface="ＭＳ Ｐゴシック" charset="-128"/>
                <a:cs typeface="+mn-cs"/>
              </a:rPr>
              <a:t>Access Control</a:t>
            </a:r>
          </a:p>
          <a:p>
            <a:r>
              <a:rPr lang="en-US" sz="1200" kern="1200" dirty="0" smtClean="0">
                <a:solidFill>
                  <a:schemeClr val="tx1"/>
                </a:solidFill>
                <a:latin typeface="+mn-lt"/>
                <a:ea typeface="ＭＳ Ｐゴシック" charset="-128"/>
                <a:cs typeface="+mn-cs"/>
              </a:rPr>
              <a:t>Information Systems Acquisition, Development, Maintenance</a:t>
            </a:r>
          </a:p>
          <a:p>
            <a:r>
              <a:rPr lang="en-US" sz="1200" kern="1200" dirty="0" smtClean="0">
                <a:solidFill>
                  <a:schemeClr val="tx1"/>
                </a:solidFill>
                <a:latin typeface="+mn-lt"/>
                <a:ea typeface="ＭＳ Ｐゴシック" charset="-128"/>
                <a:cs typeface="+mn-cs"/>
              </a:rPr>
              <a:t>Information Security Incident management</a:t>
            </a:r>
          </a:p>
          <a:p>
            <a:r>
              <a:rPr lang="en-US" sz="1200" u="none" strike="noStrike" kern="1200" dirty="0" smtClean="0">
                <a:solidFill>
                  <a:schemeClr val="tx1"/>
                </a:solidFill>
                <a:latin typeface="+mn-lt"/>
                <a:ea typeface="ＭＳ Ｐゴシック" charset="-128"/>
                <a:cs typeface="+mn-cs"/>
                <a:hlinkClick r:id="rId5"/>
              </a:rPr>
              <a:t>Business Continuity</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Compliance</a:t>
            </a:r>
          </a:p>
          <a:p>
            <a:r>
              <a:rPr lang="en-US" sz="1200" kern="1200" dirty="0" smtClean="0">
                <a:solidFill>
                  <a:schemeClr val="tx1"/>
                </a:solidFill>
                <a:latin typeface="+mn-lt"/>
                <a:ea typeface="ＭＳ Ｐゴシック" charset="-128"/>
                <a:cs typeface="+mn-cs"/>
              </a:rPr>
              <a:t> </a:t>
            </a:r>
          </a:p>
          <a:p>
            <a:r>
              <a:rPr lang="en-US" sz="1200" b="1" kern="1200" dirty="0" smtClean="0">
                <a:solidFill>
                  <a:schemeClr val="tx1"/>
                </a:solidFill>
                <a:latin typeface="+mn-lt"/>
                <a:ea typeface="ＭＳ Ｐゴシック" charset="-128"/>
                <a:cs typeface="+mn-cs"/>
              </a:rPr>
              <a:t>The Common Criteria</a:t>
            </a:r>
            <a:r>
              <a:rPr lang="en-US" sz="1200" kern="1200" dirty="0" smtClean="0">
                <a:solidFill>
                  <a:schemeClr val="tx1"/>
                </a:solidFill>
                <a:latin typeface="+mn-lt"/>
                <a:ea typeface="ＭＳ Ｐゴシック" charset="-128"/>
                <a:cs typeface="+mn-cs"/>
              </a:rPr>
              <a:t>, an </a:t>
            </a:r>
            <a:r>
              <a:rPr lang="en-US" sz="1200" b="1" kern="1200" dirty="0" smtClean="0">
                <a:solidFill>
                  <a:schemeClr val="tx1"/>
                </a:solidFill>
                <a:latin typeface="+mn-lt"/>
                <a:ea typeface="ＭＳ Ｐゴシック" charset="-128"/>
                <a:cs typeface="+mn-cs"/>
              </a:rPr>
              <a:t>internationally approved set of security standards</a:t>
            </a:r>
            <a:r>
              <a:rPr lang="en-US" sz="1200" kern="1200" dirty="0" smtClean="0">
                <a:solidFill>
                  <a:schemeClr val="tx1"/>
                </a:solidFill>
                <a:latin typeface="+mn-lt"/>
                <a:ea typeface="ＭＳ Ｐゴシック" charset="-128"/>
                <a:cs typeface="+mn-cs"/>
              </a:rPr>
              <a:t>, provides a clear and</a:t>
            </a:r>
          </a:p>
          <a:p>
            <a:r>
              <a:rPr lang="en-US" sz="1200" kern="1200" dirty="0" smtClean="0">
                <a:solidFill>
                  <a:schemeClr val="tx1"/>
                </a:solidFill>
                <a:latin typeface="+mn-lt"/>
                <a:ea typeface="ＭＳ Ｐゴシック" charset="-128"/>
                <a:cs typeface="+mn-cs"/>
              </a:rPr>
              <a:t>reliable evaluation of the security capabilities of Information Technology products. By providing</a:t>
            </a:r>
          </a:p>
          <a:p>
            <a:r>
              <a:rPr lang="en-US" sz="1200" kern="1200" dirty="0" smtClean="0">
                <a:solidFill>
                  <a:schemeClr val="tx1"/>
                </a:solidFill>
                <a:latin typeface="+mn-lt"/>
                <a:ea typeface="ＭＳ Ｐゴシック" charset="-128"/>
                <a:cs typeface="+mn-cs"/>
              </a:rPr>
              <a:t>an independent assessment of a product’s ability to meet security standards, the Common</a:t>
            </a:r>
          </a:p>
          <a:p>
            <a:r>
              <a:rPr lang="en-US" sz="1200" kern="1200" dirty="0" smtClean="0">
                <a:solidFill>
                  <a:schemeClr val="tx1"/>
                </a:solidFill>
                <a:latin typeface="+mn-lt"/>
                <a:ea typeface="ＭＳ Ｐゴシック" charset="-128"/>
                <a:cs typeface="+mn-cs"/>
              </a:rPr>
              <a:t>Criteria gives customers more confidence in the security of Information Technology products and</a:t>
            </a:r>
          </a:p>
          <a:p>
            <a:r>
              <a:rPr lang="en-US" sz="1200" kern="1200" dirty="0" smtClean="0">
                <a:solidFill>
                  <a:schemeClr val="tx1"/>
                </a:solidFill>
                <a:latin typeface="+mn-lt"/>
                <a:ea typeface="ＭＳ Ｐゴシック" charset="-128"/>
                <a:cs typeface="+mn-cs"/>
              </a:rPr>
              <a:t>leads to more informed decisions. Security-conscious customers, such as the U.S. Federal</a:t>
            </a:r>
          </a:p>
          <a:p>
            <a:r>
              <a:rPr lang="en-US" sz="1200" kern="1200" dirty="0" smtClean="0">
                <a:solidFill>
                  <a:schemeClr val="tx1"/>
                </a:solidFill>
                <a:latin typeface="+mn-lt"/>
                <a:ea typeface="ＭＳ Ｐゴシック" charset="-128"/>
                <a:cs typeface="+mn-cs"/>
              </a:rPr>
              <a:t>Government, are increasingly requiring Common Criteria certification as a determining factor in</a:t>
            </a:r>
          </a:p>
          <a:p>
            <a:r>
              <a:rPr lang="en-US" sz="1200" kern="1200" dirty="0" smtClean="0">
                <a:solidFill>
                  <a:schemeClr val="tx1"/>
                </a:solidFill>
                <a:latin typeface="+mn-lt"/>
                <a:ea typeface="ＭＳ Ｐゴシック" charset="-128"/>
                <a:cs typeface="+mn-cs"/>
              </a:rPr>
              <a:t>purchasing decisions. Since the requirements for certification are clearly established, vendors</a:t>
            </a:r>
          </a:p>
          <a:p>
            <a:r>
              <a:rPr lang="en-US" sz="1200" kern="1200" dirty="0" smtClean="0">
                <a:solidFill>
                  <a:schemeClr val="tx1"/>
                </a:solidFill>
                <a:latin typeface="+mn-lt"/>
                <a:ea typeface="ＭＳ Ｐゴシック" charset="-128"/>
                <a:cs typeface="+mn-cs"/>
              </a:rPr>
              <a:t>can target very specific security needs while providing broad product offerings.</a:t>
            </a:r>
          </a:p>
          <a:p>
            <a:r>
              <a:rPr lang="en-US" sz="1200" kern="1200" dirty="0" smtClean="0">
                <a:solidFill>
                  <a:schemeClr val="tx1"/>
                </a:solidFill>
                <a:latin typeface="+mn-lt"/>
                <a:ea typeface="ＭＳ Ｐゴシック" charset="-128"/>
                <a:cs typeface="+mn-cs"/>
              </a:rPr>
              <a:t> </a:t>
            </a:r>
          </a:p>
          <a:p>
            <a:r>
              <a:rPr lang="en-US" sz="1200" kern="1200" dirty="0" smtClean="0">
                <a:solidFill>
                  <a:schemeClr val="tx1"/>
                </a:solidFill>
                <a:latin typeface="+mn-lt"/>
                <a:ea typeface="ＭＳ Ｐゴシック" charset="-128"/>
                <a:cs typeface="+mn-cs"/>
              </a:rPr>
              <a:t>The international scope of the Common Criteria, currently adopted by fourteen nations, allows</a:t>
            </a:r>
          </a:p>
          <a:p>
            <a:r>
              <a:rPr lang="en-US" sz="1200" kern="1200" dirty="0" smtClean="0">
                <a:solidFill>
                  <a:schemeClr val="tx1"/>
                </a:solidFill>
                <a:latin typeface="+mn-lt"/>
                <a:ea typeface="ＭＳ Ｐゴシック" charset="-128"/>
                <a:cs typeface="+mn-cs"/>
              </a:rPr>
              <a:t>users from other countries to purchase Information Technology products with the same level of</a:t>
            </a:r>
          </a:p>
          <a:p>
            <a:r>
              <a:rPr lang="en-US" sz="1200" kern="1200" dirty="0" smtClean="0">
                <a:solidFill>
                  <a:schemeClr val="tx1"/>
                </a:solidFill>
                <a:latin typeface="+mn-lt"/>
                <a:ea typeface="ＭＳ Ｐゴシック" charset="-128"/>
                <a:cs typeface="+mn-cs"/>
              </a:rPr>
              <a:t>confidence, since certification is recognized across all complying nations.</a:t>
            </a:r>
          </a:p>
          <a:p>
            <a:r>
              <a:rPr lang="en-US" sz="1200" kern="1200" dirty="0" smtClean="0">
                <a:solidFill>
                  <a:schemeClr val="tx1"/>
                </a:solidFill>
                <a:latin typeface="+mn-lt"/>
                <a:ea typeface="ＭＳ Ｐゴシック" charset="-128"/>
                <a:cs typeface="+mn-cs"/>
              </a:rPr>
              <a:t> </a:t>
            </a:r>
          </a:p>
          <a:p>
            <a:r>
              <a:rPr lang="en-US" sz="1200" kern="1200" dirty="0" smtClean="0">
                <a:solidFill>
                  <a:schemeClr val="tx1"/>
                </a:solidFill>
                <a:latin typeface="+mn-lt"/>
                <a:ea typeface="ＭＳ Ｐゴシック" charset="-128"/>
                <a:cs typeface="+mn-cs"/>
              </a:rPr>
              <a:t>Evaluating a product with respect to security requires identification of the customer’s security</a:t>
            </a:r>
          </a:p>
          <a:p>
            <a:r>
              <a:rPr lang="en-US" sz="1200" kern="1200" dirty="0" smtClean="0">
                <a:solidFill>
                  <a:schemeClr val="tx1"/>
                </a:solidFill>
                <a:latin typeface="+mn-lt"/>
                <a:ea typeface="ＭＳ Ｐゴシック" charset="-128"/>
                <a:cs typeface="+mn-cs"/>
              </a:rPr>
              <a:t>needs and an assessment of the capabilities of the product. The Common Criteria aids</a:t>
            </a:r>
          </a:p>
          <a:p>
            <a:r>
              <a:rPr lang="en-US" sz="1200" kern="1200" dirty="0" smtClean="0">
                <a:solidFill>
                  <a:schemeClr val="tx1"/>
                </a:solidFill>
                <a:latin typeface="+mn-lt"/>
                <a:ea typeface="ＭＳ Ｐゴシック" charset="-128"/>
                <a:cs typeface="+mn-cs"/>
              </a:rPr>
              <a:t>customers in both of these processes through two key components: protection profiles and</a:t>
            </a:r>
          </a:p>
          <a:p>
            <a:r>
              <a:rPr lang="en-US" sz="1200" kern="1200" dirty="0" smtClean="0">
                <a:solidFill>
                  <a:schemeClr val="tx1"/>
                </a:solidFill>
                <a:latin typeface="+mn-lt"/>
                <a:ea typeface="ＭＳ Ｐゴシック" charset="-128"/>
                <a:cs typeface="+mn-cs"/>
              </a:rPr>
              <a:t>evaluation assurance levels.</a:t>
            </a:r>
          </a:p>
          <a:p>
            <a:r>
              <a:rPr lang="en-US" sz="1200" kern="1200" dirty="0" smtClean="0">
                <a:solidFill>
                  <a:schemeClr val="tx1"/>
                </a:solidFill>
                <a:latin typeface="+mn-lt"/>
                <a:ea typeface="ＭＳ Ｐゴシック" charset="-128"/>
                <a:cs typeface="+mn-cs"/>
              </a:rPr>
              <a:t> </a:t>
            </a:r>
          </a:p>
          <a:p>
            <a:r>
              <a:rPr lang="en-US" sz="1200" b="1" kern="1200" dirty="0" smtClean="0">
                <a:solidFill>
                  <a:schemeClr val="tx1"/>
                </a:solidFill>
                <a:latin typeface="+mn-lt"/>
                <a:ea typeface="ＭＳ Ｐゴシック" charset="-128"/>
                <a:cs typeface="+mn-cs"/>
              </a:rPr>
              <a:t>Protection Profiles</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A protection profile defines a standard set of security requirements for a specific type of product</a:t>
            </a:r>
          </a:p>
          <a:p>
            <a:r>
              <a:rPr lang="en-US" sz="1200" kern="1200" dirty="0" smtClean="0">
                <a:solidFill>
                  <a:schemeClr val="tx1"/>
                </a:solidFill>
                <a:latin typeface="+mn-lt"/>
                <a:ea typeface="ＭＳ Ｐゴシック" charset="-128"/>
                <a:cs typeface="+mn-cs"/>
              </a:rPr>
              <a:t>(e.g. operating systems, databases, firewalls, etc.). These profiles form the basis for the</a:t>
            </a:r>
          </a:p>
          <a:p>
            <a:r>
              <a:rPr lang="en-US" sz="1200" kern="1200" dirty="0" smtClean="0">
                <a:solidFill>
                  <a:schemeClr val="tx1"/>
                </a:solidFill>
                <a:latin typeface="+mn-lt"/>
                <a:ea typeface="ＭＳ Ｐゴシック" charset="-128"/>
                <a:cs typeface="+mn-cs"/>
              </a:rPr>
              <a:t>Common Criteria evaluation. By listing required security features for product families, the</a:t>
            </a:r>
          </a:p>
          <a:p>
            <a:r>
              <a:rPr lang="en-US" sz="1200" kern="1200" dirty="0" smtClean="0">
                <a:solidFill>
                  <a:schemeClr val="tx1"/>
                </a:solidFill>
                <a:latin typeface="+mn-lt"/>
                <a:ea typeface="ＭＳ Ｐゴシック" charset="-128"/>
                <a:cs typeface="+mn-cs"/>
              </a:rPr>
              <a:t>Common Criteria allows products to state conformity to a relevant protection profile. During</a:t>
            </a:r>
          </a:p>
          <a:p>
            <a:r>
              <a:rPr lang="en-US" sz="1200" kern="1200" dirty="0" smtClean="0">
                <a:solidFill>
                  <a:schemeClr val="tx1"/>
                </a:solidFill>
                <a:latin typeface="+mn-lt"/>
                <a:ea typeface="ＭＳ Ｐゴシック" charset="-128"/>
                <a:cs typeface="+mn-cs"/>
              </a:rPr>
              <a:t>Common Criteria evaluation, the product is tested against a specific protection profile, providing</a:t>
            </a:r>
          </a:p>
          <a:p>
            <a:r>
              <a:rPr lang="en-US" sz="1200" kern="1200" dirty="0" smtClean="0">
                <a:solidFill>
                  <a:schemeClr val="tx1"/>
                </a:solidFill>
                <a:latin typeface="+mn-lt"/>
                <a:ea typeface="ＭＳ Ｐゴシック" charset="-128"/>
                <a:cs typeface="+mn-cs"/>
              </a:rPr>
              <a:t>reliable verification of the security capabilities of the product.</a:t>
            </a:r>
          </a:p>
          <a:p>
            <a:r>
              <a:rPr lang="en-US" sz="1200" kern="1200" dirty="0" smtClean="0">
                <a:solidFill>
                  <a:schemeClr val="tx1"/>
                </a:solidFill>
                <a:latin typeface="+mn-lt"/>
                <a:ea typeface="ＭＳ Ｐゴシック" charset="-128"/>
                <a:cs typeface="+mn-cs"/>
              </a:rPr>
              <a:t>Since Information Technology products can be linked to specific protection profiles, customers</a:t>
            </a:r>
          </a:p>
          <a:p>
            <a:r>
              <a:rPr lang="en-US" sz="1200" kern="1200" dirty="0" smtClean="0">
                <a:solidFill>
                  <a:schemeClr val="tx1"/>
                </a:solidFill>
                <a:latin typeface="+mn-lt"/>
                <a:ea typeface="ＭＳ Ｐゴシック" charset="-128"/>
                <a:cs typeface="+mn-cs"/>
              </a:rPr>
              <a:t>can compile a list of critical security features by examining the details of a relevant protection</a:t>
            </a:r>
          </a:p>
          <a:p>
            <a:r>
              <a:rPr lang="en-US" sz="1200" kern="1200" dirty="0" smtClean="0">
                <a:solidFill>
                  <a:schemeClr val="tx1"/>
                </a:solidFill>
                <a:latin typeface="+mn-lt"/>
                <a:ea typeface="ＭＳ Ｐゴシック" charset="-128"/>
                <a:cs typeface="+mn-cs"/>
              </a:rPr>
              <a:t>profile. In addition, since the Common Criteria certification verifies that a product meets the</a:t>
            </a:r>
          </a:p>
          <a:p>
            <a:r>
              <a:rPr lang="en-US" sz="1200" kern="1200" dirty="0" smtClean="0">
                <a:solidFill>
                  <a:schemeClr val="tx1"/>
                </a:solidFill>
                <a:latin typeface="+mn-lt"/>
                <a:ea typeface="ＭＳ Ｐゴシック" charset="-128"/>
                <a:cs typeface="+mn-cs"/>
              </a:rPr>
              <a:t>requirements of a protection profile, customers can rapidly assess the product’s ability to meet</a:t>
            </a:r>
          </a:p>
          <a:p>
            <a:r>
              <a:rPr lang="en-US" sz="1200" kern="1200" dirty="0" smtClean="0">
                <a:solidFill>
                  <a:schemeClr val="tx1"/>
                </a:solidFill>
                <a:latin typeface="+mn-lt"/>
                <a:ea typeface="ＭＳ Ｐゴシック" charset="-128"/>
                <a:cs typeface="+mn-cs"/>
              </a:rPr>
              <a:t>their security needs, and compare the security capabilities of any validated products.</a:t>
            </a:r>
          </a:p>
          <a:p>
            <a:r>
              <a:rPr lang="en-US" sz="1200" kern="1200" dirty="0" smtClean="0">
                <a:solidFill>
                  <a:schemeClr val="tx1"/>
                </a:solidFill>
                <a:latin typeface="+mn-lt"/>
                <a:ea typeface="ＭＳ Ｐゴシック" charset="-128"/>
                <a:cs typeface="+mn-cs"/>
              </a:rPr>
              <a:t> </a:t>
            </a:r>
          </a:p>
          <a:p>
            <a:r>
              <a:rPr lang="en-US" sz="1200" b="1" kern="1200" dirty="0" smtClean="0">
                <a:solidFill>
                  <a:schemeClr val="tx1"/>
                </a:solidFill>
                <a:latin typeface="+mn-lt"/>
                <a:ea typeface="ＭＳ Ｐゴシック" charset="-128"/>
                <a:cs typeface="+mn-cs"/>
              </a:rPr>
              <a:t>Evaluation Assurance Levels</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In addition to protection profiles, a vendor may choose an Evaluation Assurance Level (EAL1-</a:t>
            </a:r>
          </a:p>
          <a:p>
            <a:r>
              <a:rPr lang="en-US" sz="1200" kern="1200" dirty="0" smtClean="0">
                <a:solidFill>
                  <a:schemeClr val="tx1"/>
                </a:solidFill>
                <a:latin typeface="+mn-lt"/>
                <a:ea typeface="ＭＳ Ｐゴシック" charset="-128"/>
                <a:cs typeface="+mn-cs"/>
              </a:rPr>
              <a:t>EAL7), a measure of the depth of engineering review and evaluation of the product lifecycle itself.</a:t>
            </a:r>
          </a:p>
          <a:p>
            <a:r>
              <a:rPr lang="en-US" sz="1200" kern="1200" dirty="0" smtClean="0">
                <a:solidFill>
                  <a:schemeClr val="tx1"/>
                </a:solidFill>
                <a:latin typeface="+mn-lt"/>
                <a:ea typeface="ＭＳ Ｐゴシック" charset="-128"/>
                <a:cs typeface="+mn-cs"/>
              </a:rPr>
              <a:t>Unlike protection profiles, the EAL does not indicate the actual security capabilities of the product,</a:t>
            </a:r>
          </a:p>
          <a:p>
            <a:r>
              <a:rPr lang="en-US" sz="1200" kern="1200" dirty="0" smtClean="0">
                <a:solidFill>
                  <a:schemeClr val="tx1"/>
                </a:solidFill>
                <a:latin typeface="+mn-lt"/>
                <a:ea typeface="ＭＳ Ｐゴシック" charset="-128"/>
                <a:cs typeface="+mn-cs"/>
              </a:rPr>
              <a:t>but independently stipulates the level of evidence reviewed and functionally tested against the</a:t>
            </a:r>
          </a:p>
          <a:p>
            <a:r>
              <a:rPr lang="en-US" sz="1200" kern="1200" dirty="0" smtClean="0">
                <a:solidFill>
                  <a:schemeClr val="tx1"/>
                </a:solidFill>
                <a:latin typeface="+mn-lt"/>
                <a:ea typeface="ＭＳ Ｐゴシック" charset="-128"/>
                <a:cs typeface="+mn-cs"/>
              </a:rPr>
              <a:t>vendor claims.</a:t>
            </a:r>
          </a:p>
          <a:p>
            <a:r>
              <a:rPr lang="en-US" sz="1200" kern="1200" dirty="0" smtClean="0">
                <a:solidFill>
                  <a:schemeClr val="tx1"/>
                </a:solidFill>
                <a:latin typeface="+mn-lt"/>
                <a:ea typeface="ＭＳ Ｐゴシック" charset="-128"/>
                <a:cs typeface="+mn-cs"/>
              </a:rPr>
              <a:t> </a:t>
            </a:r>
          </a:p>
          <a:p>
            <a:r>
              <a:rPr lang="en-US" sz="1200" b="1" kern="1200" dirty="0" smtClean="0">
                <a:solidFill>
                  <a:schemeClr val="tx1"/>
                </a:solidFill>
                <a:latin typeface="+mn-lt"/>
                <a:ea typeface="ＭＳ Ｐゴシック" charset="-128"/>
                <a:cs typeface="+mn-cs"/>
              </a:rPr>
              <a:t>The Certification Process</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The purpose of product certification is to provide customers with a high level of trust, which</a:t>
            </a:r>
          </a:p>
          <a:p>
            <a:r>
              <a:rPr lang="en-US" sz="1200" kern="1200" dirty="0" smtClean="0">
                <a:solidFill>
                  <a:schemeClr val="tx1"/>
                </a:solidFill>
                <a:latin typeface="+mn-lt"/>
                <a:ea typeface="ＭＳ Ｐゴシック" charset="-128"/>
                <a:cs typeface="+mn-cs"/>
              </a:rPr>
              <a:t>requires a thorough, reliable, objective, and globally accepted process. To submit a product for</a:t>
            </a:r>
          </a:p>
          <a:p>
            <a:r>
              <a:rPr lang="en-US" sz="1200" kern="1200" dirty="0" smtClean="0">
                <a:solidFill>
                  <a:schemeClr val="tx1"/>
                </a:solidFill>
                <a:latin typeface="+mn-lt"/>
                <a:ea typeface="ＭＳ Ｐゴシック" charset="-128"/>
                <a:cs typeface="+mn-cs"/>
              </a:rPr>
              <a:t>certification, the vendor must first specify a Security Target (ST). The ST description includes an</a:t>
            </a:r>
          </a:p>
          <a:p>
            <a:r>
              <a:rPr lang="en-US" sz="1200" kern="1200" dirty="0" smtClean="0">
                <a:solidFill>
                  <a:schemeClr val="tx1"/>
                </a:solidFill>
                <a:latin typeface="+mn-lt"/>
                <a:ea typeface="ＭＳ Ｐゴシック" charset="-128"/>
                <a:cs typeface="+mn-cs"/>
              </a:rPr>
              <a:t>overview of the product, potential security threats, detailed information on the implementation of</a:t>
            </a:r>
          </a:p>
          <a:p>
            <a:r>
              <a:rPr lang="en-US" sz="1200" kern="1200" dirty="0" smtClean="0">
                <a:solidFill>
                  <a:schemeClr val="tx1"/>
                </a:solidFill>
                <a:latin typeface="+mn-lt"/>
                <a:ea typeface="ＭＳ Ｐゴシック" charset="-128"/>
                <a:cs typeface="+mn-cs"/>
              </a:rPr>
              <a:t>all security features included in the product, and any claims of conformity against a Protection</a:t>
            </a:r>
          </a:p>
          <a:p>
            <a:r>
              <a:rPr lang="en-US" sz="1200" kern="1200" dirty="0" smtClean="0">
                <a:solidFill>
                  <a:schemeClr val="tx1"/>
                </a:solidFill>
                <a:latin typeface="+mn-lt"/>
                <a:ea typeface="ＭＳ Ｐゴシック" charset="-128"/>
                <a:cs typeface="+mn-cs"/>
              </a:rPr>
              <a:t>Profile at a specified EAL. The vendor must submit the ST to an accredited testing laboratory for</a:t>
            </a:r>
          </a:p>
          <a:p>
            <a:r>
              <a:rPr lang="en-US" sz="1200" kern="1200" dirty="0" smtClean="0">
                <a:solidFill>
                  <a:schemeClr val="tx1"/>
                </a:solidFill>
                <a:latin typeface="+mn-lt"/>
                <a:ea typeface="ＭＳ Ｐゴシック" charset="-128"/>
                <a:cs typeface="+mn-cs"/>
              </a:rPr>
              <a:t>evaluation. The laboratory then tests the product to verify the described security features and</a:t>
            </a:r>
          </a:p>
          <a:p>
            <a:r>
              <a:rPr lang="en-US" sz="1200" kern="1200" dirty="0" smtClean="0">
                <a:solidFill>
                  <a:schemeClr val="tx1"/>
                </a:solidFill>
                <a:latin typeface="+mn-lt"/>
                <a:ea typeface="ＭＳ Ｐゴシック" charset="-128"/>
                <a:cs typeface="+mn-cs"/>
              </a:rPr>
              <a:t>evaluate the product against the claimed Protection Profile. The end result of a successful</a:t>
            </a:r>
          </a:p>
          <a:p>
            <a:r>
              <a:rPr lang="en-US" sz="1200" kern="1200" dirty="0" smtClean="0">
                <a:solidFill>
                  <a:schemeClr val="tx1"/>
                </a:solidFill>
                <a:latin typeface="+mn-lt"/>
                <a:ea typeface="ＭＳ Ｐゴシック" charset="-128"/>
                <a:cs typeface="+mn-cs"/>
              </a:rPr>
              <a:t>evaluation includes official certification of the product(s) against a specific Protection Profile at a</a:t>
            </a:r>
          </a:p>
          <a:p>
            <a:r>
              <a:rPr lang="en-US" sz="1200" kern="1200" dirty="0" smtClean="0">
                <a:solidFill>
                  <a:schemeClr val="tx1"/>
                </a:solidFill>
                <a:latin typeface="+mn-lt"/>
                <a:ea typeface="ＭＳ Ｐゴシック" charset="-128"/>
                <a:cs typeface="+mn-cs"/>
              </a:rPr>
              <a:t>specified Evaluation Assurance Level.</a:t>
            </a:r>
          </a:p>
          <a:p>
            <a:r>
              <a:rPr lang="en-US" sz="1200" b="1" kern="1200" dirty="0" smtClean="0">
                <a:solidFill>
                  <a:schemeClr val="tx1"/>
                </a:solidFill>
                <a:latin typeface="+mn-lt"/>
                <a:ea typeface="ＭＳ Ｐゴシック" charset="-128"/>
                <a:cs typeface="+mn-cs"/>
              </a:rPr>
              <a:t>US entities involved in CC is National Information Assurance Partnership NIAP,</a:t>
            </a:r>
            <a:r>
              <a:rPr lang="en-US" sz="1200" kern="1200" dirty="0" smtClean="0">
                <a:solidFill>
                  <a:schemeClr val="tx1"/>
                </a:solidFill>
                <a:latin typeface="+mn-lt"/>
                <a:ea typeface="ＭＳ Ｐゴシック" charset="-128"/>
                <a:cs typeface="+mn-cs"/>
              </a:rPr>
              <a:t> a </a:t>
            </a:r>
            <a:r>
              <a:rPr lang="en-US" sz="1200" b="1" kern="1200" dirty="0" smtClean="0">
                <a:solidFill>
                  <a:schemeClr val="tx1"/>
                </a:solidFill>
                <a:latin typeface="+mn-lt"/>
                <a:ea typeface="ＭＳ Ｐゴシック" charset="-128"/>
                <a:cs typeface="+mn-cs"/>
              </a:rPr>
              <a:t>partnership between</a:t>
            </a:r>
            <a:endParaRPr lang="en-US" sz="1200" kern="1200" dirty="0" smtClean="0">
              <a:solidFill>
                <a:schemeClr val="tx1"/>
              </a:solidFill>
              <a:latin typeface="+mn-lt"/>
              <a:ea typeface="ＭＳ Ｐゴシック" charset="-128"/>
              <a:cs typeface="+mn-cs"/>
            </a:endParaRPr>
          </a:p>
          <a:p>
            <a:pPr lvl="1"/>
            <a:r>
              <a:rPr lang="en-US" sz="1200" b="1" kern="1200" dirty="0" smtClean="0">
                <a:solidFill>
                  <a:schemeClr val="tx1"/>
                </a:solidFill>
                <a:latin typeface="+mn-lt"/>
                <a:ea typeface="ＭＳ Ｐゴシック" charset="-128"/>
                <a:cs typeface="+mn-cs"/>
              </a:rPr>
              <a:t>National Institute of Standards and Technology NIST </a:t>
            </a:r>
            <a:endParaRPr lang="en-US" sz="1200" kern="1200" dirty="0" smtClean="0">
              <a:solidFill>
                <a:schemeClr val="tx1"/>
              </a:solidFill>
              <a:latin typeface="+mn-lt"/>
              <a:ea typeface="ＭＳ Ｐゴシック" charset="-128"/>
              <a:cs typeface="+mn-cs"/>
            </a:endParaRPr>
          </a:p>
          <a:p>
            <a:pPr lvl="1"/>
            <a:r>
              <a:rPr lang="en-US" sz="1200" b="1" kern="1200" dirty="0" smtClean="0">
                <a:solidFill>
                  <a:schemeClr val="tx1"/>
                </a:solidFill>
                <a:latin typeface="+mn-lt"/>
                <a:ea typeface="ＭＳ Ｐゴシック" charset="-128"/>
                <a:cs typeface="+mn-cs"/>
              </a:rPr>
              <a:t>National Security Agency NSA</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 </a:t>
            </a:r>
          </a:p>
          <a:p>
            <a:r>
              <a:rPr lang="en-US" sz="1200" kern="1200" dirty="0" smtClean="0">
                <a:solidFill>
                  <a:schemeClr val="tx1"/>
                </a:solidFill>
                <a:latin typeface="+mn-lt"/>
                <a:ea typeface="ＭＳ Ｐゴシック" charset="-128"/>
                <a:cs typeface="+mn-cs"/>
              </a:rPr>
              <a:t>PCI security standards are technical and operational requirements set by the PCI Security Standards</a:t>
            </a:r>
          </a:p>
          <a:p>
            <a:r>
              <a:rPr lang="en-US" sz="1200" kern="1200" dirty="0" smtClean="0">
                <a:solidFill>
                  <a:schemeClr val="tx1"/>
                </a:solidFill>
                <a:latin typeface="+mn-lt"/>
                <a:ea typeface="ＭＳ Ｐゴシック" charset="-128"/>
                <a:cs typeface="+mn-cs"/>
              </a:rPr>
              <a:t>Council (PCI SSC) to protect cardholder data. The standards apply to all organizations that store,</a:t>
            </a:r>
          </a:p>
          <a:p>
            <a:r>
              <a:rPr lang="en-US" sz="1200" kern="1200" dirty="0" smtClean="0">
                <a:solidFill>
                  <a:schemeClr val="tx1"/>
                </a:solidFill>
                <a:latin typeface="+mn-lt"/>
                <a:ea typeface="ＭＳ Ｐゴシック" charset="-128"/>
                <a:cs typeface="+mn-cs"/>
              </a:rPr>
              <a:t>process or transmit cardholder data – with guidance for software developers and manufacturers</a:t>
            </a:r>
          </a:p>
          <a:p>
            <a:r>
              <a:rPr lang="en-US" sz="1200" kern="1200" dirty="0" smtClean="0">
                <a:solidFill>
                  <a:schemeClr val="tx1"/>
                </a:solidFill>
                <a:latin typeface="+mn-lt"/>
                <a:ea typeface="ＭＳ Ｐゴシック" charset="-128"/>
                <a:cs typeface="+mn-cs"/>
              </a:rPr>
              <a:t>of applications and devices used in those transactions. The Council is responsible for managing</a:t>
            </a:r>
          </a:p>
          <a:p>
            <a:r>
              <a:rPr lang="en-US" sz="1200" kern="1200" dirty="0" smtClean="0">
                <a:solidFill>
                  <a:schemeClr val="tx1"/>
                </a:solidFill>
                <a:latin typeface="+mn-lt"/>
                <a:ea typeface="ＭＳ Ｐゴシック" charset="-128"/>
                <a:cs typeface="+mn-cs"/>
              </a:rPr>
              <a:t>the security standards, while compliance with the PCI set of standards is enforced by the founding</a:t>
            </a:r>
          </a:p>
          <a:p>
            <a:r>
              <a:rPr lang="en-US" sz="1200" kern="1200" dirty="0" smtClean="0">
                <a:solidFill>
                  <a:schemeClr val="tx1"/>
                </a:solidFill>
                <a:latin typeface="+mn-lt"/>
                <a:ea typeface="ＭＳ Ｐゴシック" charset="-128"/>
                <a:cs typeface="+mn-cs"/>
              </a:rPr>
              <a:t>members of the Council, American Express, Discover Financial Services, JCB International, MasterCard</a:t>
            </a:r>
          </a:p>
          <a:p>
            <a:r>
              <a:rPr lang="en-US" sz="1200" kern="1200" dirty="0" smtClean="0">
                <a:solidFill>
                  <a:schemeClr val="tx1"/>
                </a:solidFill>
                <a:latin typeface="+mn-lt"/>
                <a:ea typeface="ＭＳ Ｐゴシック" charset="-128"/>
                <a:cs typeface="+mn-cs"/>
              </a:rPr>
              <a:t>Worldwide and Visa Inc.</a:t>
            </a:r>
          </a:p>
          <a:p>
            <a:r>
              <a:rPr lang="en-US" sz="1200" b="1" kern="1200" dirty="0" smtClean="0">
                <a:solidFill>
                  <a:schemeClr val="tx1"/>
                </a:solidFill>
                <a:latin typeface="+mn-lt"/>
                <a:ea typeface="ＭＳ Ｐゴシック" charset="-128"/>
                <a:cs typeface="+mn-cs"/>
              </a:rPr>
              <a:t>PCI Data Security Standard (DSS)</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The PCI DSS applies to all entities that store, process, and/or transmit cardholder data. It covers</a:t>
            </a:r>
          </a:p>
          <a:p>
            <a:r>
              <a:rPr lang="en-US" sz="1200" kern="1200" dirty="0" smtClean="0">
                <a:solidFill>
                  <a:schemeClr val="tx1"/>
                </a:solidFill>
                <a:latin typeface="+mn-lt"/>
                <a:ea typeface="ＭＳ Ｐゴシック" charset="-128"/>
                <a:cs typeface="+mn-cs"/>
              </a:rPr>
              <a:t>technical and operational system components included in or connected to cardholder data. If you are</a:t>
            </a:r>
          </a:p>
          <a:p>
            <a:r>
              <a:rPr lang="en-US" sz="1200" kern="1200" dirty="0" smtClean="0">
                <a:solidFill>
                  <a:schemeClr val="tx1"/>
                </a:solidFill>
                <a:latin typeface="+mn-lt"/>
                <a:ea typeface="ＭＳ Ｐゴシック" charset="-128"/>
                <a:cs typeface="+mn-cs"/>
              </a:rPr>
              <a:t>a merchant who accepts or processes payment cards, you must comply with the PCI DSS.</a:t>
            </a:r>
          </a:p>
          <a:p>
            <a:r>
              <a:rPr lang="en-US" sz="1200" kern="1200" dirty="0" smtClean="0">
                <a:solidFill>
                  <a:schemeClr val="tx1"/>
                </a:solidFill>
                <a:latin typeface="+mn-lt"/>
                <a:ea typeface="ＭＳ Ｐゴシック" charset="-128"/>
                <a:cs typeface="+mn-cs"/>
              </a:rPr>
              <a:t> </a:t>
            </a:r>
          </a:p>
          <a:p>
            <a:r>
              <a:rPr lang="en-US" sz="1200" b="1" kern="1200" dirty="0" smtClean="0">
                <a:solidFill>
                  <a:schemeClr val="tx1"/>
                </a:solidFill>
                <a:latin typeface="+mn-lt"/>
                <a:ea typeface="ＭＳ Ｐゴシック" charset="-128"/>
                <a:cs typeface="+mn-cs"/>
              </a:rPr>
              <a:t>PIN Transaction (PTS) Security Requirements  </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PCI PTS (formerly PCI PED) is a set of security requirements focused on characteristics and</a:t>
            </a:r>
          </a:p>
          <a:p>
            <a:r>
              <a:rPr lang="en-US" sz="1200" kern="1200" dirty="0" smtClean="0">
                <a:solidFill>
                  <a:schemeClr val="tx1"/>
                </a:solidFill>
                <a:latin typeface="+mn-lt"/>
                <a:ea typeface="ＭＳ Ｐゴシック" charset="-128"/>
                <a:cs typeface="+mn-cs"/>
              </a:rPr>
              <a:t>management of devices used in the protection of cardholder PINs and other payment processing</a:t>
            </a:r>
          </a:p>
          <a:p>
            <a:r>
              <a:rPr lang="en-US" sz="1200" kern="1200" dirty="0" smtClean="0">
                <a:solidFill>
                  <a:schemeClr val="tx1"/>
                </a:solidFill>
                <a:latin typeface="+mn-lt"/>
                <a:ea typeface="ＭＳ Ｐゴシック" charset="-128"/>
                <a:cs typeface="+mn-cs"/>
              </a:rPr>
              <a:t>related activities. The requirements are for manufacturers to follow in the design, manufacture and</a:t>
            </a:r>
          </a:p>
          <a:p>
            <a:r>
              <a:rPr lang="en-US" sz="1200" kern="1200" dirty="0" smtClean="0">
                <a:solidFill>
                  <a:schemeClr val="tx1"/>
                </a:solidFill>
                <a:latin typeface="+mn-lt"/>
                <a:ea typeface="ＭＳ Ｐゴシック" charset="-128"/>
                <a:cs typeface="+mn-cs"/>
              </a:rPr>
              <a:t>transport of a device to the entity that implements it. Financial institutions, processors, merchants and</a:t>
            </a:r>
          </a:p>
          <a:p>
            <a:r>
              <a:rPr lang="en-US" sz="1200" kern="1200" dirty="0" smtClean="0">
                <a:solidFill>
                  <a:schemeClr val="tx1"/>
                </a:solidFill>
                <a:latin typeface="+mn-lt"/>
                <a:ea typeface="ＭＳ Ｐゴシック" charset="-128"/>
                <a:cs typeface="+mn-cs"/>
              </a:rPr>
              <a:t>service providers should only use devices or components that are tested and approved by the PCI SSC</a:t>
            </a:r>
          </a:p>
          <a:p>
            <a:r>
              <a:rPr lang="en-US" sz="1200" kern="1200" dirty="0" smtClean="0">
                <a:solidFill>
                  <a:schemeClr val="tx1"/>
                </a:solidFill>
                <a:latin typeface="+mn-lt"/>
                <a:ea typeface="ＭＳ Ｐゴシック" charset="-128"/>
                <a:cs typeface="+mn-cs"/>
              </a:rPr>
              <a:t>(www.pcisecuritystandards.org/security_standards/ped/pedapprovallist.html).</a:t>
            </a:r>
          </a:p>
          <a:p>
            <a:r>
              <a:rPr lang="en-US" sz="1200" kern="1200" dirty="0" smtClean="0">
                <a:solidFill>
                  <a:schemeClr val="tx1"/>
                </a:solidFill>
                <a:latin typeface="+mn-lt"/>
                <a:ea typeface="ＭＳ Ｐゴシック" charset="-128"/>
                <a:cs typeface="+mn-cs"/>
              </a:rPr>
              <a:t> </a:t>
            </a:r>
          </a:p>
          <a:p>
            <a:r>
              <a:rPr lang="en-US" sz="1200" b="1" kern="1200" dirty="0" smtClean="0">
                <a:solidFill>
                  <a:schemeClr val="tx1"/>
                </a:solidFill>
                <a:latin typeface="+mn-lt"/>
                <a:ea typeface="ＭＳ Ｐゴシック" charset="-128"/>
                <a:cs typeface="+mn-cs"/>
              </a:rPr>
              <a:t>Payment Application Data Security Standard (PA-DSS)</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The PA-DSS is for software developers and integrators of payment applications that store, process</a:t>
            </a:r>
          </a:p>
          <a:p>
            <a:r>
              <a:rPr lang="en-US" sz="1200" kern="1200" dirty="0" smtClean="0">
                <a:solidFill>
                  <a:schemeClr val="tx1"/>
                </a:solidFill>
                <a:latin typeface="+mn-lt"/>
                <a:ea typeface="ＭＳ Ｐゴシック" charset="-128"/>
                <a:cs typeface="+mn-cs"/>
              </a:rPr>
              <a:t>or transmit cardholder data as part of authorization or settlement when these applications are sold,</a:t>
            </a:r>
          </a:p>
          <a:p>
            <a:r>
              <a:rPr lang="en-US" sz="1200" kern="1200" dirty="0" smtClean="0">
                <a:solidFill>
                  <a:schemeClr val="tx1"/>
                </a:solidFill>
                <a:latin typeface="+mn-lt"/>
                <a:ea typeface="ＭＳ Ｐゴシック" charset="-128"/>
                <a:cs typeface="+mn-cs"/>
              </a:rPr>
              <a:t>distributed or licensed to third parties. Most card brands encourage merchants to use payment</a:t>
            </a:r>
          </a:p>
          <a:p>
            <a:r>
              <a:rPr lang="en-US" sz="1200" kern="1200" dirty="0" smtClean="0">
                <a:solidFill>
                  <a:schemeClr val="tx1"/>
                </a:solidFill>
                <a:latin typeface="+mn-lt"/>
                <a:ea typeface="ＭＳ Ｐゴシック" charset="-128"/>
                <a:cs typeface="+mn-cs"/>
              </a:rPr>
              <a:t>applications that are tested and approved by the PCI SSC. Validated applications are listed at:</a:t>
            </a:r>
          </a:p>
          <a:p>
            <a:r>
              <a:rPr lang="en-US" sz="1200" kern="1200" dirty="0" smtClean="0">
                <a:solidFill>
                  <a:schemeClr val="tx1"/>
                </a:solidFill>
                <a:latin typeface="+mn-lt"/>
                <a:ea typeface="ＭＳ Ｐゴシック" charset="-128"/>
                <a:cs typeface="+mn-cs"/>
              </a:rPr>
              <a:t>www.pcisecuritystandards.org/security_standards/pa_dss.shtml</a:t>
            </a:r>
          </a:p>
          <a:p>
            <a:r>
              <a:rPr lang="en-US" sz="1200" kern="1200" dirty="0" smtClean="0">
                <a:solidFill>
                  <a:schemeClr val="tx1"/>
                </a:solidFill>
                <a:latin typeface="+mn-lt"/>
                <a:ea typeface="ＭＳ Ｐゴシック" charset="-128"/>
                <a:cs typeface="+mn-cs"/>
              </a:rPr>
              <a:t> </a:t>
            </a:r>
          </a:p>
          <a:p>
            <a:r>
              <a:rPr lang="en-US" sz="1200" kern="1200" dirty="0" smtClean="0">
                <a:solidFill>
                  <a:schemeClr val="tx1"/>
                </a:solidFill>
                <a:latin typeface="+mn-lt"/>
                <a:ea typeface="ＭＳ Ｐゴシック" charset="-128"/>
                <a:cs typeface="+mn-cs"/>
              </a:rPr>
              <a:t>The </a:t>
            </a:r>
            <a:r>
              <a:rPr lang="en-US" sz="1200" b="1" u="none" strike="noStrike" kern="1200" dirty="0" smtClean="0">
                <a:solidFill>
                  <a:schemeClr val="tx1"/>
                </a:solidFill>
                <a:latin typeface="+mn-lt"/>
                <a:ea typeface="ＭＳ Ｐゴシック" charset="-128"/>
                <a:cs typeface="+mn-cs"/>
                <a:hlinkClick r:id="rId6"/>
              </a:rPr>
              <a:t>E-Government Act </a:t>
            </a:r>
            <a:r>
              <a:rPr lang="en-US" sz="1200" u="none" strike="noStrike" kern="1200" dirty="0" smtClean="0">
                <a:solidFill>
                  <a:schemeClr val="tx1"/>
                </a:solidFill>
                <a:latin typeface="+mn-lt"/>
                <a:ea typeface="ＭＳ Ｐゴシック" charset="-128"/>
                <a:cs typeface="+mn-cs"/>
                <a:hlinkClick r:id="rId6"/>
              </a:rPr>
              <a:t>(Public Law 107-347)</a:t>
            </a:r>
            <a:r>
              <a:rPr lang="en-US" sz="1200" kern="1200" dirty="0" smtClean="0">
                <a:solidFill>
                  <a:schemeClr val="tx1"/>
                </a:solidFill>
                <a:latin typeface="+mn-lt"/>
                <a:ea typeface="ＭＳ Ｐゴシック" charset="-128"/>
                <a:cs typeface="+mn-cs"/>
              </a:rPr>
              <a:t> passed by the 107th Congress and signed into law by the President in December 2002 recognized the importance of information security to the economic and national security interests of the United States. </a:t>
            </a:r>
            <a:r>
              <a:rPr lang="en-US" sz="1200" b="1" kern="1200" dirty="0" smtClean="0">
                <a:solidFill>
                  <a:schemeClr val="tx1"/>
                </a:solidFill>
                <a:latin typeface="+mn-lt"/>
                <a:ea typeface="ＭＳ Ｐゴシック" charset="-128"/>
                <a:cs typeface="+mn-cs"/>
              </a:rPr>
              <a:t>Title III of the E-Government Act, entitled the </a:t>
            </a:r>
            <a:r>
              <a:rPr lang="en-US" sz="1200" b="1" u="none" strike="noStrike" kern="1200" dirty="0" smtClean="0">
                <a:solidFill>
                  <a:schemeClr val="tx1"/>
                </a:solidFill>
                <a:latin typeface="+mn-lt"/>
                <a:ea typeface="ＭＳ Ｐゴシック" charset="-128"/>
                <a:cs typeface="+mn-cs"/>
                <a:hlinkClick r:id="rId7"/>
              </a:rPr>
              <a:t>Federal Information Security Management Act (FISMA)</a:t>
            </a:r>
            <a:r>
              <a:rPr lang="en-US" sz="1200" kern="1200" dirty="0" smtClean="0">
                <a:solidFill>
                  <a:schemeClr val="tx1"/>
                </a:solidFill>
                <a:latin typeface="+mn-lt"/>
                <a:ea typeface="ＭＳ Ｐゴシック" charset="-128"/>
                <a:cs typeface="+mn-cs"/>
              </a:rPr>
              <a:t> requires each federal agency to </a:t>
            </a:r>
            <a:r>
              <a:rPr lang="en-US" sz="1200" b="1" kern="1200" dirty="0" smtClean="0">
                <a:solidFill>
                  <a:schemeClr val="tx1"/>
                </a:solidFill>
                <a:latin typeface="+mn-lt"/>
                <a:ea typeface="ＭＳ Ｐゴシック" charset="-128"/>
                <a:cs typeface="+mn-cs"/>
              </a:rPr>
              <a:t>develop, document, and implement an agency-wide program to provide information security for the information and information systems that support the operations and assets of the agency, including those provided or managed by another agency, contractor, or other source. FISMA directly relates/utilizes FIPS and NIST Special publications to achieve these requirements.</a:t>
            </a:r>
            <a:endParaRPr lang="en-US" sz="14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An effective information security program should include:</a:t>
            </a:r>
            <a:endParaRPr lang="en-US" sz="1400" kern="1200" dirty="0" smtClean="0">
              <a:solidFill>
                <a:schemeClr val="tx1"/>
              </a:solidFill>
              <a:latin typeface="+mn-lt"/>
              <a:ea typeface="ＭＳ Ｐゴシック" charset="-128"/>
              <a:cs typeface="+mn-cs"/>
            </a:endParaRPr>
          </a:p>
          <a:p>
            <a:pPr lvl="0"/>
            <a:r>
              <a:rPr lang="en-US" sz="1200" b="1" kern="1200" dirty="0" smtClean="0">
                <a:solidFill>
                  <a:schemeClr val="tx1"/>
                </a:solidFill>
                <a:latin typeface="+mn-lt"/>
                <a:ea typeface="ＭＳ Ｐゴシック" charset="-128"/>
                <a:cs typeface="+mn-cs"/>
              </a:rPr>
              <a:t>Periodic assessments of risk</a:t>
            </a:r>
            <a:r>
              <a:rPr lang="en-US" sz="1200" kern="1200" dirty="0" smtClean="0">
                <a:solidFill>
                  <a:schemeClr val="tx1"/>
                </a:solidFill>
                <a:latin typeface="+mn-lt"/>
                <a:ea typeface="ＭＳ Ｐゴシック" charset="-128"/>
                <a:cs typeface="+mn-cs"/>
              </a:rPr>
              <a:t>, including the magnitude of harm that could result from the unauthorized access, use, disclosure, disruption, modification, or destruction of information and information systems that support the operations and assets of the organization</a:t>
            </a:r>
          </a:p>
          <a:p>
            <a:pPr lvl="0"/>
            <a:r>
              <a:rPr lang="en-US" sz="1200" b="1" kern="1200" dirty="0" smtClean="0">
                <a:solidFill>
                  <a:schemeClr val="tx1"/>
                </a:solidFill>
                <a:latin typeface="+mn-lt"/>
                <a:ea typeface="ＭＳ Ｐゴシック" charset="-128"/>
                <a:cs typeface="+mn-cs"/>
              </a:rPr>
              <a:t>Policies and procedures that are based on risk assessments</a:t>
            </a:r>
            <a:r>
              <a:rPr lang="en-US" sz="1200" kern="1200" dirty="0" smtClean="0">
                <a:solidFill>
                  <a:schemeClr val="tx1"/>
                </a:solidFill>
                <a:latin typeface="+mn-lt"/>
                <a:ea typeface="ＭＳ Ｐゴシック" charset="-128"/>
                <a:cs typeface="+mn-cs"/>
              </a:rPr>
              <a:t>, cost-effectively reduce information security risks to an acceptable level, and ensure that information security is addressed throughout the life cycle of each organizational information system</a:t>
            </a:r>
          </a:p>
          <a:p>
            <a:pPr lvl="0"/>
            <a:r>
              <a:rPr lang="en-US" sz="1200" b="1" kern="1200" dirty="0" smtClean="0">
                <a:solidFill>
                  <a:schemeClr val="tx1"/>
                </a:solidFill>
                <a:latin typeface="+mn-lt"/>
                <a:ea typeface="ＭＳ Ｐゴシック" charset="-128"/>
                <a:cs typeface="+mn-cs"/>
              </a:rPr>
              <a:t>Subordinate plans for providing adequate information security</a:t>
            </a:r>
            <a:r>
              <a:rPr lang="en-US" sz="1200" kern="1200" dirty="0" smtClean="0">
                <a:solidFill>
                  <a:schemeClr val="tx1"/>
                </a:solidFill>
                <a:latin typeface="+mn-lt"/>
                <a:ea typeface="ＭＳ Ｐゴシック" charset="-128"/>
                <a:cs typeface="+mn-cs"/>
              </a:rPr>
              <a:t> for networks, facilities, information systems, or groups of information systems, as appropriate</a:t>
            </a:r>
          </a:p>
          <a:p>
            <a:pPr lvl="0"/>
            <a:r>
              <a:rPr lang="en-US" sz="1200" b="1" kern="1200" dirty="0" smtClean="0">
                <a:solidFill>
                  <a:schemeClr val="tx1"/>
                </a:solidFill>
                <a:latin typeface="+mn-lt"/>
                <a:ea typeface="ＭＳ Ｐゴシック" charset="-128"/>
                <a:cs typeface="+mn-cs"/>
              </a:rPr>
              <a:t>Security awareness training</a:t>
            </a:r>
            <a:r>
              <a:rPr lang="en-US" sz="1200" kern="1200" dirty="0" smtClean="0">
                <a:solidFill>
                  <a:schemeClr val="tx1"/>
                </a:solidFill>
                <a:latin typeface="+mn-lt"/>
                <a:ea typeface="ＭＳ Ｐゴシック" charset="-128"/>
                <a:cs typeface="+mn-cs"/>
              </a:rPr>
              <a:t> to inform personnel (including contractors and other users of information systems that support the operations and assets of the organization) of the information security risks associated with their activities and their responsibilities in complying with organizational policies and procedures designed to reduce these risks</a:t>
            </a:r>
          </a:p>
          <a:p>
            <a:pPr lvl="0"/>
            <a:r>
              <a:rPr lang="en-US" sz="1200" b="1" kern="1200" dirty="0" smtClean="0">
                <a:solidFill>
                  <a:schemeClr val="tx1"/>
                </a:solidFill>
                <a:latin typeface="+mn-lt"/>
                <a:ea typeface="ＭＳ Ｐゴシック" charset="-128"/>
                <a:cs typeface="+mn-cs"/>
              </a:rPr>
              <a:t>Periodic testing and evaluation of the effectiveness of information security policies</a:t>
            </a:r>
            <a:r>
              <a:rPr lang="en-US" sz="1200" kern="1200" dirty="0" smtClean="0">
                <a:solidFill>
                  <a:schemeClr val="tx1"/>
                </a:solidFill>
                <a:latin typeface="+mn-lt"/>
                <a:ea typeface="ＭＳ Ｐゴシック" charset="-128"/>
                <a:cs typeface="+mn-cs"/>
              </a:rPr>
              <a:t>, procedures, practices, and security controls to be performed with a frequency depending on risk, but no less than annually</a:t>
            </a:r>
          </a:p>
          <a:p>
            <a:pPr lvl="0"/>
            <a:r>
              <a:rPr lang="en-US" sz="1200" b="1" kern="1200" dirty="0" smtClean="0">
                <a:solidFill>
                  <a:schemeClr val="tx1"/>
                </a:solidFill>
                <a:latin typeface="+mn-lt"/>
                <a:ea typeface="ＭＳ Ｐゴシック" charset="-128"/>
                <a:cs typeface="+mn-cs"/>
              </a:rPr>
              <a:t>A process for planning, implementing, evaluating, and documenting remedial actions to address any deficiencies in the information security policies, procedures, and practices of the organization</a:t>
            </a:r>
            <a:endParaRPr lang="en-US" sz="1200" kern="1200" dirty="0" smtClean="0">
              <a:solidFill>
                <a:schemeClr val="tx1"/>
              </a:solidFill>
              <a:latin typeface="+mn-lt"/>
              <a:ea typeface="ＭＳ Ｐゴシック" charset="-128"/>
              <a:cs typeface="+mn-cs"/>
            </a:endParaRPr>
          </a:p>
          <a:p>
            <a:pPr lvl="0"/>
            <a:r>
              <a:rPr lang="en-US" sz="1200" b="1" kern="1200" dirty="0" smtClean="0">
                <a:solidFill>
                  <a:schemeClr val="tx1"/>
                </a:solidFill>
                <a:latin typeface="+mn-lt"/>
                <a:ea typeface="ＭＳ Ｐゴシック" charset="-128"/>
                <a:cs typeface="+mn-cs"/>
              </a:rPr>
              <a:t>Procedures for detecting, reporting, and responding to security incidents</a:t>
            </a:r>
            <a:endParaRPr lang="en-US" sz="1200" kern="1200" dirty="0" smtClean="0">
              <a:solidFill>
                <a:schemeClr val="tx1"/>
              </a:solidFill>
              <a:latin typeface="+mn-lt"/>
              <a:ea typeface="ＭＳ Ｐゴシック" charset="-128"/>
              <a:cs typeface="+mn-cs"/>
            </a:endParaRPr>
          </a:p>
          <a:p>
            <a:pPr lvl="0"/>
            <a:r>
              <a:rPr lang="en-US" sz="1200" b="1" kern="1200" dirty="0" smtClean="0">
                <a:solidFill>
                  <a:schemeClr val="tx1"/>
                </a:solidFill>
                <a:latin typeface="+mn-lt"/>
                <a:ea typeface="ＭＳ Ｐゴシック" charset="-128"/>
                <a:cs typeface="+mn-cs"/>
              </a:rPr>
              <a:t>Plans and procedures to ensure continuity of operations</a:t>
            </a:r>
            <a:r>
              <a:rPr lang="en-US" sz="1200" kern="1200" dirty="0" smtClean="0">
                <a:solidFill>
                  <a:schemeClr val="tx1"/>
                </a:solidFill>
                <a:latin typeface="+mn-lt"/>
                <a:ea typeface="ＭＳ Ｐゴシック" charset="-128"/>
                <a:cs typeface="+mn-cs"/>
              </a:rPr>
              <a:t> for information systems that support the operations and assets of the organization. </a:t>
            </a:r>
          </a:p>
          <a:p>
            <a:r>
              <a:rPr lang="en-US" sz="1200" kern="1200" dirty="0" smtClean="0">
                <a:solidFill>
                  <a:schemeClr val="tx1"/>
                </a:solidFill>
                <a:latin typeface="+mn-lt"/>
                <a:ea typeface="ＭＳ Ｐゴシック" charset="-128"/>
                <a:cs typeface="+mn-cs"/>
              </a:rPr>
              <a:t>FISMA, along with the Paperwork Reduction Act of 1995 and the Information Technology Management Reform Act of 1996 (Clinger-Cohen Act), explicitly </a:t>
            </a:r>
            <a:r>
              <a:rPr lang="en-US" sz="1200" b="1" kern="1200" dirty="0" smtClean="0">
                <a:solidFill>
                  <a:schemeClr val="tx1"/>
                </a:solidFill>
                <a:latin typeface="+mn-lt"/>
                <a:ea typeface="ＭＳ Ｐゴシック" charset="-128"/>
                <a:cs typeface="+mn-cs"/>
              </a:rPr>
              <a:t>emphasizes a risk-based policy for cost-effective security.</a:t>
            </a:r>
            <a:r>
              <a:rPr lang="en-US" sz="1200" kern="1200" dirty="0" smtClean="0">
                <a:solidFill>
                  <a:schemeClr val="tx1"/>
                </a:solidFill>
                <a:latin typeface="+mn-lt"/>
                <a:ea typeface="ＭＳ Ｐゴシック" charset="-128"/>
                <a:cs typeface="+mn-cs"/>
              </a:rPr>
              <a:t> In support of and reinforcing this legislation, the Office of Management and Budget (OMB) through </a:t>
            </a:r>
            <a:r>
              <a:rPr lang="en-US" sz="1200" i="1" u="none" strike="noStrike" kern="1200" dirty="0" smtClean="0">
                <a:solidFill>
                  <a:schemeClr val="tx1"/>
                </a:solidFill>
                <a:latin typeface="+mn-lt"/>
                <a:ea typeface="ＭＳ Ｐゴシック" charset="-128"/>
                <a:cs typeface="+mn-cs"/>
                <a:hlinkClick r:id="rId8"/>
              </a:rPr>
              <a:t>Circular A-130, Appendix III</a:t>
            </a:r>
            <a:r>
              <a:rPr lang="en-US" sz="1200" kern="1200" dirty="0" smtClean="0">
                <a:solidFill>
                  <a:schemeClr val="tx1"/>
                </a:solidFill>
                <a:latin typeface="+mn-lt"/>
                <a:ea typeface="ＭＳ Ｐゴシック" charset="-128"/>
                <a:cs typeface="+mn-cs"/>
              </a:rPr>
              <a:t>, Security of Federal Automated Information Resources, requires executive agencies within the federal government to:</a:t>
            </a:r>
            <a:endParaRPr lang="en-US" sz="1400" kern="1200" dirty="0" smtClean="0">
              <a:solidFill>
                <a:schemeClr val="tx1"/>
              </a:solidFill>
              <a:latin typeface="+mn-lt"/>
              <a:ea typeface="ＭＳ Ｐゴシック" charset="-128"/>
              <a:cs typeface="+mn-cs"/>
            </a:endParaRPr>
          </a:p>
          <a:p>
            <a:pPr lvl="0"/>
            <a:r>
              <a:rPr lang="en-US" sz="1200" b="1" kern="1200" dirty="0" smtClean="0">
                <a:solidFill>
                  <a:schemeClr val="tx1"/>
                </a:solidFill>
                <a:latin typeface="+mn-lt"/>
                <a:ea typeface="ＭＳ Ｐゴシック" charset="-128"/>
                <a:cs typeface="+mn-cs"/>
              </a:rPr>
              <a:t>Plan for security</a:t>
            </a:r>
            <a:endParaRPr lang="en-US" sz="1200" kern="1200" dirty="0" smtClean="0">
              <a:solidFill>
                <a:schemeClr val="tx1"/>
              </a:solidFill>
              <a:latin typeface="+mn-lt"/>
              <a:ea typeface="ＭＳ Ｐゴシック" charset="-128"/>
              <a:cs typeface="+mn-cs"/>
            </a:endParaRPr>
          </a:p>
          <a:p>
            <a:pPr lvl="0"/>
            <a:r>
              <a:rPr lang="en-US" sz="1200" b="1" kern="1200" dirty="0" smtClean="0">
                <a:solidFill>
                  <a:schemeClr val="tx1"/>
                </a:solidFill>
                <a:latin typeface="+mn-lt"/>
                <a:ea typeface="ＭＳ Ｐゴシック" charset="-128"/>
                <a:cs typeface="+mn-cs"/>
              </a:rPr>
              <a:t>Ensure that appropriate officials are assigned security responsibility</a:t>
            </a:r>
            <a:endParaRPr lang="en-US" sz="1200" kern="1200" dirty="0" smtClean="0">
              <a:solidFill>
                <a:schemeClr val="tx1"/>
              </a:solidFill>
              <a:latin typeface="+mn-lt"/>
              <a:ea typeface="ＭＳ Ｐゴシック" charset="-128"/>
              <a:cs typeface="+mn-cs"/>
            </a:endParaRPr>
          </a:p>
          <a:p>
            <a:pPr lvl="0"/>
            <a:r>
              <a:rPr lang="en-US" sz="1200" b="1" kern="1200" dirty="0" smtClean="0">
                <a:solidFill>
                  <a:schemeClr val="tx1"/>
                </a:solidFill>
                <a:latin typeface="+mn-lt"/>
                <a:ea typeface="ＭＳ Ｐゴシック" charset="-128"/>
                <a:cs typeface="+mn-cs"/>
              </a:rPr>
              <a:t>Periodically review the security controls in their information systems</a:t>
            </a:r>
            <a:endParaRPr lang="en-US" sz="1200" kern="1200" dirty="0" smtClean="0">
              <a:solidFill>
                <a:schemeClr val="tx1"/>
              </a:solidFill>
              <a:latin typeface="+mn-lt"/>
              <a:ea typeface="ＭＳ Ｐゴシック" charset="-128"/>
              <a:cs typeface="+mn-cs"/>
            </a:endParaRPr>
          </a:p>
          <a:p>
            <a:pPr lvl="0"/>
            <a:r>
              <a:rPr lang="en-US" sz="1200" b="1" kern="1200" dirty="0" smtClean="0">
                <a:solidFill>
                  <a:schemeClr val="tx1"/>
                </a:solidFill>
                <a:latin typeface="+mn-lt"/>
                <a:ea typeface="ＭＳ Ｐゴシック" charset="-128"/>
                <a:cs typeface="+mn-cs"/>
              </a:rPr>
              <a:t>Authorize system processing prior to operations and, periodically, thereafter</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These management responsibilities presume that responsible agency officials understand the risks and other factors that could adversely affect their missions. Moreover, these officials must understand the current status of their </a:t>
            </a:r>
            <a:r>
              <a:rPr lang="en-US" sz="1200" b="1" kern="1200" dirty="0" smtClean="0">
                <a:solidFill>
                  <a:schemeClr val="tx1"/>
                </a:solidFill>
                <a:latin typeface="+mn-lt"/>
                <a:ea typeface="ＭＳ Ｐゴシック" charset="-128"/>
                <a:cs typeface="+mn-cs"/>
              </a:rPr>
              <a:t>security programs</a:t>
            </a:r>
            <a:r>
              <a:rPr lang="en-US" sz="1200" kern="1200" dirty="0" smtClean="0">
                <a:solidFill>
                  <a:schemeClr val="tx1"/>
                </a:solidFill>
                <a:latin typeface="+mn-lt"/>
                <a:ea typeface="ＭＳ Ｐゴシック" charset="-128"/>
                <a:cs typeface="+mn-cs"/>
              </a:rPr>
              <a:t> and the security controls planned or in place to protect their information and information systems in order to make informed judgments and investments that appropriately mitigate risk to an acceptable level. The ultimate objective is to conduct the day-to-day operations of the agency and to accomplish the agency's stated missions with </a:t>
            </a:r>
            <a:r>
              <a:rPr lang="en-US" sz="1200" b="1" kern="1200" dirty="0" smtClean="0">
                <a:solidFill>
                  <a:schemeClr val="tx1"/>
                </a:solidFill>
                <a:latin typeface="+mn-lt"/>
                <a:ea typeface="ＭＳ Ｐゴシック" charset="-128"/>
                <a:cs typeface="+mn-cs"/>
              </a:rPr>
              <a:t>adequate security</a:t>
            </a:r>
            <a:r>
              <a:rPr lang="en-US" sz="1200" kern="1200" dirty="0" smtClean="0">
                <a:solidFill>
                  <a:schemeClr val="tx1"/>
                </a:solidFill>
                <a:latin typeface="+mn-lt"/>
                <a:ea typeface="ＭＳ Ｐゴシック" charset="-128"/>
                <a:cs typeface="+mn-cs"/>
              </a:rPr>
              <a:t>, or security commensurate with risk, including the magnitude of harm resulting from the unauthorized access, use, disclosure, disruption, modification, or destruction of information. As a key element of the FISMA Implementation Project, NIST also developed an integrated </a:t>
            </a:r>
            <a:r>
              <a:rPr lang="en-US" sz="1200" u="none" strike="noStrike" kern="1200" dirty="0" smtClean="0">
                <a:solidFill>
                  <a:schemeClr val="tx1"/>
                </a:solidFill>
                <a:latin typeface="+mn-lt"/>
                <a:ea typeface="ＭＳ Ｐゴシック" charset="-128"/>
                <a:cs typeface="+mn-cs"/>
                <a:hlinkClick r:id="rId9"/>
              </a:rPr>
              <a:t>Risk Framework</a:t>
            </a:r>
            <a:r>
              <a:rPr lang="en-US" sz="1200" kern="1200" dirty="0" smtClean="0">
                <a:solidFill>
                  <a:schemeClr val="tx1"/>
                </a:solidFill>
                <a:latin typeface="+mn-lt"/>
                <a:ea typeface="ＭＳ Ｐゴシック" charset="-128"/>
                <a:cs typeface="+mn-cs"/>
              </a:rPr>
              <a:t> which effectively brings together all of the FISMA-related security standards and guidance to promote the development of comprehensive and balanced information security programs by agencies</a:t>
            </a:r>
            <a:r>
              <a:rPr lang="en-US" sz="1400" kern="1200" dirty="0" smtClean="0">
                <a:solidFill>
                  <a:schemeClr val="tx1"/>
                </a:solidFill>
                <a:latin typeface="+mn-lt"/>
                <a:ea typeface="ＭＳ Ｐゴシック" charset="-128"/>
                <a:cs typeface="+mn-cs"/>
              </a:rPr>
              <a:t>.</a:t>
            </a:r>
          </a:p>
          <a:p>
            <a:r>
              <a:rPr lang="en-US" sz="1200" kern="1200" dirty="0" smtClean="0">
                <a:solidFill>
                  <a:schemeClr val="tx1"/>
                </a:solidFill>
                <a:latin typeface="+mn-lt"/>
                <a:ea typeface="ＭＳ Ｐゴシック" charset="-128"/>
                <a:cs typeface="+mn-cs"/>
              </a:rPr>
              <a:t>The </a:t>
            </a:r>
            <a:r>
              <a:rPr lang="en-US" sz="1200" b="1" kern="1200" dirty="0" smtClean="0">
                <a:solidFill>
                  <a:schemeClr val="tx1"/>
                </a:solidFill>
                <a:latin typeface="+mn-lt"/>
                <a:ea typeface="ＭＳ Ｐゴシック" charset="-128"/>
                <a:cs typeface="+mn-cs"/>
              </a:rPr>
              <a:t>Family Educational Rights and Privacy Act (FERPA)</a:t>
            </a:r>
            <a:r>
              <a:rPr lang="en-US" sz="1200" kern="1200" dirty="0" smtClean="0">
                <a:solidFill>
                  <a:schemeClr val="tx1"/>
                </a:solidFill>
                <a:latin typeface="+mn-lt"/>
                <a:ea typeface="ＭＳ Ｐゴシック" charset="-128"/>
                <a:cs typeface="+mn-cs"/>
              </a:rPr>
              <a:t> (20 U.S.C. § 1232g; 34 CFR Part 99) is a Federal law that protects the privacy of student education records. The law applies to all schools that receive funds under an applicable program of the U.S. Department of Education.</a:t>
            </a:r>
          </a:p>
          <a:p>
            <a:r>
              <a:rPr lang="en-US" sz="1200" kern="1200" dirty="0" smtClean="0">
                <a:solidFill>
                  <a:schemeClr val="tx1"/>
                </a:solidFill>
                <a:latin typeface="+mn-lt"/>
                <a:ea typeface="ＭＳ Ｐゴシック" charset="-128"/>
                <a:cs typeface="+mn-cs"/>
              </a:rPr>
              <a:t>FERPA gives parents certain rights with respect to their children's education records. These rights transfer to the student when he or she reaches the age of 18 or attends a school beyond the high school level. Students to whom the rights have transferred are "eligible students."</a:t>
            </a:r>
          </a:p>
          <a:p>
            <a:r>
              <a:rPr lang="en-US" sz="1200" kern="1200" dirty="0" smtClean="0">
                <a:solidFill>
                  <a:schemeClr val="tx1"/>
                </a:solidFill>
                <a:latin typeface="+mn-lt"/>
                <a:ea typeface="ＭＳ Ｐゴシック" charset="-128"/>
                <a:cs typeface="+mn-cs"/>
              </a:rPr>
              <a:t>Parents or eligible students have the right to inspect and review the student's education records maintained by the school. Schools are not required to provide copies of records unless, for reasons such as great distance, it is impossible for parents or eligible students to review the records. Schools may charge a fee for copies.</a:t>
            </a:r>
          </a:p>
          <a:p>
            <a:r>
              <a:rPr lang="en-US" sz="1200" kern="1200" dirty="0" smtClean="0">
                <a:solidFill>
                  <a:schemeClr val="tx1"/>
                </a:solidFill>
                <a:latin typeface="+mn-lt"/>
                <a:ea typeface="ＭＳ Ｐゴシック" charset="-128"/>
                <a:cs typeface="+mn-cs"/>
              </a:rPr>
              <a:t>Parents or eligible students have the right to request that a school correct records which they believe to be inaccurate or misleading. If the school decides not to amend the record, the parent or eligible student then has the right to a formal hearing. After the hearing, if the school still decides not to amend the record, the parent or eligible student has the right to place a statement with the record setting forth his or her view about the contested information.</a:t>
            </a:r>
          </a:p>
          <a:p>
            <a:r>
              <a:rPr lang="en-US" sz="1200" kern="1200" dirty="0" smtClean="0">
                <a:solidFill>
                  <a:schemeClr val="tx1"/>
                </a:solidFill>
                <a:latin typeface="+mn-lt"/>
                <a:ea typeface="ＭＳ Ｐゴシック" charset="-128"/>
                <a:cs typeface="+mn-cs"/>
              </a:rPr>
              <a:t>Generally, schools must have written permission from the parent or eligible student in order to release any information from a student's education record. However, FERPA allows schools to disclose those records, without consent, to the following parties or under the following conditions (34 CFR § 99.31):</a:t>
            </a:r>
          </a:p>
          <a:p>
            <a:r>
              <a:rPr lang="en-US" sz="1200" kern="1200" dirty="0" smtClean="0">
                <a:solidFill>
                  <a:schemeClr val="tx1"/>
                </a:solidFill>
                <a:latin typeface="+mn-lt"/>
                <a:ea typeface="ＭＳ Ｐゴシック" charset="-128"/>
                <a:cs typeface="+mn-cs"/>
              </a:rPr>
              <a:t>School officials with legitimate educational interest;</a:t>
            </a:r>
          </a:p>
          <a:p>
            <a:r>
              <a:rPr lang="en-US" sz="1200" kern="1200" dirty="0" smtClean="0">
                <a:solidFill>
                  <a:schemeClr val="tx1"/>
                </a:solidFill>
                <a:latin typeface="+mn-lt"/>
                <a:ea typeface="ＭＳ Ｐゴシック" charset="-128"/>
                <a:cs typeface="+mn-cs"/>
              </a:rPr>
              <a:t>Other schools to which a student is transferring;</a:t>
            </a:r>
          </a:p>
          <a:p>
            <a:r>
              <a:rPr lang="en-US" sz="1200" kern="1200" dirty="0" smtClean="0">
                <a:solidFill>
                  <a:schemeClr val="tx1"/>
                </a:solidFill>
                <a:latin typeface="+mn-lt"/>
                <a:ea typeface="ＭＳ Ｐゴシック" charset="-128"/>
                <a:cs typeface="+mn-cs"/>
              </a:rPr>
              <a:t>Specified officials for audit or evaluation purposes;</a:t>
            </a:r>
          </a:p>
          <a:p>
            <a:r>
              <a:rPr lang="en-US" sz="1200" kern="1200" dirty="0" smtClean="0">
                <a:solidFill>
                  <a:schemeClr val="tx1"/>
                </a:solidFill>
                <a:latin typeface="+mn-lt"/>
                <a:ea typeface="ＭＳ Ｐゴシック" charset="-128"/>
                <a:cs typeface="+mn-cs"/>
              </a:rPr>
              <a:t>Appropriate parties in connection with financial aid to a student;</a:t>
            </a:r>
          </a:p>
          <a:p>
            <a:r>
              <a:rPr lang="en-US" sz="1200" kern="1200" dirty="0" smtClean="0">
                <a:solidFill>
                  <a:schemeClr val="tx1"/>
                </a:solidFill>
                <a:latin typeface="+mn-lt"/>
                <a:ea typeface="ＭＳ Ｐゴシック" charset="-128"/>
                <a:cs typeface="+mn-cs"/>
              </a:rPr>
              <a:t>Organizations conducting certain studies for or on behalf of the school;</a:t>
            </a:r>
          </a:p>
          <a:p>
            <a:r>
              <a:rPr lang="en-US" sz="1200" kern="1200" dirty="0" smtClean="0">
                <a:solidFill>
                  <a:schemeClr val="tx1"/>
                </a:solidFill>
                <a:latin typeface="+mn-lt"/>
                <a:ea typeface="ＭＳ Ｐゴシック" charset="-128"/>
                <a:cs typeface="+mn-cs"/>
              </a:rPr>
              <a:t>Accrediting organizations;</a:t>
            </a:r>
          </a:p>
          <a:p>
            <a:r>
              <a:rPr lang="en-US" sz="1200" kern="1200" dirty="0" smtClean="0">
                <a:solidFill>
                  <a:schemeClr val="tx1"/>
                </a:solidFill>
                <a:latin typeface="+mn-lt"/>
                <a:ea typeface="ＭＳ Ｐゴシック" charset="-128"/>
                <a:cs typeface="+mn-cs"/>
              </a:rPr>
              <a:t>To comply with a judicial order or lawfully issued subpoena; </a:t>
            </a:r>
          </a:p>
          <a:p>
            <a:r>
              <a:rPr lang="en-US" sz="1200" kern="1200" dirty="0" smtClean="0">
                <a:solidFill>
                  <a:schemeClr val="tx1"/>
                </a:solidFill>
                <a:latin typeface="+mn-lt"/>
                <a:ea typeface="ＭＳ Ｐゴシック" charset="-128"/>
                <a:cs typeface="+mn-cs"/>
              </a:rPr>
              <a:t>Appropriate officials in cases of health and safety emergencies; and</a:t>
            </a:r>
          </a:p>
          <a:p>
            <a:r>
              <a:rPr lang="en-US" sz="1200" kern="1200" dirty="0" smtClean="0">
                <a:solidFill>
                  <a:schemeClr val="tx1"/>
                </a:solidFill>
                <a:latin typeface="+mn-lt"/>
                <a:ea typeface="ＭＳ Ｐゴシック" charset="-128"/>
                <a:cs typeface="+mn-cs"/>
              </a:rPr>
              <a:t>State and local authorities, within a juvenile justice system, pursuant to specific State law.</a:t>
            </a:r>
          </a:p>
          <a:p>
            <a:r>
              <a:rPr lang="en-US" sz="1200" kern="1200" dirty="0" smtClean="0">
                <a:solidFill>
                  <a:schemeClr val="tx1"/>
                </a:solidFill>
                <a:latin typeface="+mn-lt"/>
                <a:ea typeface="ＭＳ Ｐゴシック" charset="-128"/>
                <a:cs typeface="+mn-cs"/>
              </a:rPr>
              <a:t>Schools may disclose, without consent, "directory" information such as a student's name, address, telephone number, date and place of birth, honors and awards, and dates of attendance. However, schools must tell parents and eligible students about directory information and allow parents and eligible students a reasonable amount of time to request that the school not disclose directory information about them. Schools must notify parents and eligible students annually of their rights under FERPA. The actual means of notification (special letter, inclusion in a PTA bulletin, student handbook, or newspaper article) is left to the discretion of each school.</a:t>
            </a:r>
          </a:p>
          <a:p>
            <a:r>
              <a:rPr lang="en-US" sz="1200" kern="1200" dirty="0" smtClean="0">
                <a:solidFill>
                  <a:schemeClr val="tx1"/>
                </a:solidFill>
                <a:latin typeface="+mn-lt"/>
                <a:ea typeface="ＭＳ Ｐゴシック" charset="-128"/>
                <a:cs typeface="+mn-cs"/>
              </a:rPr>
              <a:t> </a:t>
            </a:r>
          </a:p>
          <a:p>
            <a:r>
              <a:rPr lang="en-US" sz="1200" kern="1200" dirty="0" smtClean="0">
                <a:solidFill>
                  <a:schemeClr val="tx1"/>
                </a:solidFill>
                <a:latin typeface="+mn-lt"/>
                <a:ea typeface="ＭＳ Ｐゴシック" charset="-128"/>
                <a:cs typeface="+mn-cs"/>
              </a:rPr>
              <a:t>The </a:t>
            </a:r>
            <a:r>
              <a:rPr lang="en-US" sz="1200" b="1" kern="1200" dirty="0" smtClean="0">
                <a:solidFill>
                  <a:schemeClr val="tx1"/>
                </a:solidFill>
                <a:latin typeface="+mn-lt"/>
                <a:ea typeface="ＭＳ Ｐゴシック" charset="-128"/>
                <a:cs typeface="+mn-cs"/>
              </a:rPr>
              <a:t>Control Objectives for Information and related Technology</a:t>
            </a:r>
            <a:r>
              <a:rPr lang="en-US" sz="1200" kern="1200" dirty="0" smtClean="0">
                <a:solidFill>
                  <a:schemeClr val="tx1"/>
                </a:solidFill>
                <a:latin typeface="+mn-lt"/>
                <a:ea typeface="ＭＳ Ｐゴシック" charset="-128"/>
                <a:cs typeface="+mn-cs"/>
              </a:rPr>
              <a:t> (</a:t>
            </a:r>
            <a:r>
              <a:rPr lang="en-US" sz="1200" b="1" kern="1200" dirty="0" smtClean="0">
                <a:solidFill>
                  <a:schemeClr val="tx1"/>
                </a:solidFill>
                <a:latin typeface="+mn-lt"/>
                <a:ea typeface="ＭＳ Ｐゴシック" charset="-128"/>
                <a:cs typeface="+mn-cs"/>
              </a:rPr>
              <a:t>COBIT</a:t>
            </a:r>
            <a:r>
              <a:rPr lang="en-US" sz="1200" kern="1200" dirty="0" smtClean="0">
                <a:solidFill>
                  <a:schemeClr val="tx1"/>
                </a:solidFill>
                <a:latin typeface="+mn-lt"/>
                <a:ea typeface="ＭＳ Ｐゴシック" charset="-128"/>
                <a:cs typeface="+mn-cs"/>
              </a:rPr>
              <a:t>) is a set of best practices (framework) for information technology (IT) management created by the Information Systems Audit and Control Association (ISACA), and the IT Governance Institute (ITGI) in 1996. COBIT provides managers, auditors, and IT users with a set of generally accepted measures, indicators, processes and best practices to assist them in maximizing the benefits derived through the use of information technology and developing appropriate IT governance and control in a company.</a:t>
            </a:r>
          </a:p>
          <a:p>
            <a:r>
              <a:rPr lang="en-US" sz="1200" b="1" u="sng" kern="1200" dirty="0" smtClean="0">
                <a:solidFill>
                  <a:schemeClr val="tx1"/>
                </a:solidFill>
                <a:latin typeface="+mn-lt"/>
                <a:ea typeface="ＭＳ Ｐゴシック" charset="-128"/>
                <a:cs typeface="+mn-cs"/>
              </a:rPr>
              <a:t>The complete COBIT package consists of:</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Executive Summary</a:t>
            </a:r>
          </a:p>
          <a:p>
            <a:r>
              <a:rPr lang="en-US" sz="1200" kern="1200" dirty="0" smtClean="0">
                <a:solidFill>
                  <a:schemeClr val="tx1"/>
                </a:solidFill>
                <a:latin typeface="+mn-lt"/>
                <a:ea typeface="ＭＳ Ｐゴシック" charset="-128"/>
                <a:cs typeface="+mn-cs"/>
              </a:rPr>
              <a:t>Governance and Control Framework</a:t>
            </a:r>
          </a:p>
          <a:p>
            <a:r>
              <a:rPr lang="en-US" sz="1200" kern="1200" dirty="0" smtClean="0">
                <a:solidFill>
                  <a:schemeClr val="tx1"/>
                </a:solidFill>
                <a:latin typeface="+mn-lt"/>
                <a:ea typeface="ＭＳ Ｐゴシック" charset="-128"/>
                <a:cs typeface="+mn-cs"/>
              </a:rPr>
              <a:t>Control Objectives</a:t>
            </a:r>
          </a:p>
          <a:p>
            <a:r>
              <a:rPr lang="en-US" sz="1200" kern="1200" dirty="0" smtClean="0">
                <a:solidFill>
                  <a:schemeClr val="tx1"/>
                </a:solidFill>
                <a:latin typeface="+mn-lt"/>
                <a:ea typeface="ＭＳ Ｐゴシック" charset="-128"/>
                <a:cs typeface="+mn-cs"/>
              </a:rPr>
              <a:t>Management Guidelines</a:t>
            </a:r>
          </a:p>
          <a:p>
            <a:r>
              <a:rPr lang="en-US" sz="1200" kern="1200" dirty="0" smtClean="0">
                <a:solidFill>
                  <a:schemeClr val="tx1"/>
                </a:solidFill>
                <a:latin typeface="+mn-lt"/>
                <a:ea typeface="ＭＳ Ｐゴシック" charset="-128"/>
                <a:cs typeface="+mn-cs"/>
              </a:rPr>
              <a:t>Implementation Guide</a:t>
            </a:r>
          </a:p>
          <a:p>
            <a:r>
              <a:rPr lang="en-US" sz="1200" kern="1200" dirty="0" smtClean="0">
                <a:solidFill>
                  <a:schemeClr val="tx1"/>
                </a:solidFill>
                <a:latin typeface="+mn-lt"/>
                <a:ea typeface="ＭＳ Ｐゴシック" charset="-128"/>
                <a:cs typeface="+mn-cs"/>
              </a:rPr>
              <a:t>IT Assurance Guide</a:t>
            </a:r>
          </a:p>
          <a:p>
            <a:r>
              <a:rPr lang="en-US" sz="1200" b="1" i="1" kern="1200" dirty="0" smtClean="0">
                <a:solidFill>
                  <a:schemeClr val="tx1"/>
                </a:solidFill>
                <a:latin typeface="+mn-lt"/>
                <a:ea typeface="ＭＳ Ｐゴシック" charset="-128"/>
                <a:cs typeface="+mn-cs"/>
              </a:rPr>
              <a:t>Executive summary</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Sound business decisions are based on timely, relevant and concise information. Specifically designed for time-pressed senior executives and managers, the COBIT Executive Summary consists of an Executive Overview which provides a thorough awareness and understanding of COBIT's key concepts and principles. Also included is a synopsis of the Framework, which provides a more detailed understanding of these concepts and principles, while identifying COBIT's four domains (Planning and Organization, Acquisition and Implementation, Delivery and Support, Monitoring and Evaluation) and the 34 IT processes.</a:t>
            </a:r>
          </a:p>
          <a:p>
            <a:r>
              <a:rPr lang="en-US" sz="1200" b="1" i="1" kern="1200" dirty="0" smtClean="0">
                <a:solidFill>
                  <a:schemeClr val="tx1"/>
                </a:solidFill>
                <a:latin typeface="+mn-lt"/>
                <a:ea typeface="ＭＳ Ｐゴシック" charset="-128"/>
                <a:cs typeface="+mn-cs"/>
              </a:rPr>
              <a:t>Framework</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A successful organization is built on a solid framework of data and information. The Framework explains how IT processes deliver the information that the business needs to achieve its objectives. This delivery is controlled through 34 high-level control objectives, one for each IT process, contained in the four domains. The Framework identifies which of the seven </a:t>
            </a:r>
            <a:r>
              <a:rPr lang="en-US" sz="1200" u="sng" kern="1200" dirty="0" smtClean="0">
                <a:solidFill>
                  <a:schemeClr val="tx1"/>
                </a:solidFill>
                <a:latin typeface="+mn-lt"/>
                <a:ea typeface="ＭＳ Ｐゴシック" charset="-128"/>
                <a:cs typeface="+mn-cs"/>
                <a:hlinkClick r:id="rId10" tooltip="Information Criteria"/>
              </a:rPr>
              <a:t>Information Criteria</a:t>
            </a:r>
            <a:r>
              <a:rPr lang="en-US" sz="1200" kern="1200" dirty="0" smtClean="0">
                <a:solidFill>
                  <a:schemeClr val="tx1"/>
                </a:solidFill>
                <a:latin typeface="+mn-lt"/>
                <a:ea typeface="ＭＳ Ｐゴシック" charset="-128"/>
                <a:cs typeface="+mn-cs"/>
              </a:rPr>
              <a:t> (effectiveness, efficiency, confidentiality, integrity, availability, compliance and reliability), as well as which IT resources (people, applications, information and infrastructure) are important for the IT processes to fully support business.</a:t>
            </a:r>
          </a:p>
          <a:p>
            <a:r>
              <a:rPr lang="en-US" sz="1200" b="1" i="1" kern="1200" dirty="0" smtClean="0">
                <a:solidFill>
                  <a:schemeClr val="tx1"/>
                </a:solidFill>
                <a:latin typeface="+mn-lt"/>
                <a:ea typeface="ＭＳ Ｐゴシック" charset="-128"/>
                <a:cs typeface="+mn-cs"/>
              </a:rPr>
              <a:t>Control Objectives</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The key to maintaining profitability in a technologically changing environment is how well you maintain control. COBIT's Control Objectives provides the critical insight needed to delineate a clear policy and good practice for IT controls. Included are the statements of desired results or purposes to be achieved by implementing the 215 specific and detailed control objectives throughout the 34 high-level IT processes.</a:t>
            </a:r>
          </a:p>
          <a:p>
            <a:r>
              <a:rPr lang="en-US" sz="1200" b="1" i="1" kern="1200" dirty="0" smtClean="0">
                <a:solidFill>
                  <a:schemeClr val="tx1"/>
                </a:solidFill>
                <a:latin typeface="+mn-lt"/>
                <a:ea typeface="ＭＳ Ｐゴシック" charset="-128"/>
                <a:cs typeface="+mn-cs"/>
              </a:rPr>
              <a:t>Management Guidelines</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To ensure a successful enterprise, you must effectively manage the union between business processes and information systems. The new Management Guidelines are composed of Maturity Models, to help determine the stages and expectation levels of control and compare them against industry norms; Critical Success Factors, to identify the most important actions for achieving control over the IT processes; Key Goal Indicators, to define target levels of performance; and Key Performance Indicators, to measure whether an IT control process is meeting its objective. These Management Guidelines will help answer the questions of immediate concern to all those who have a stake in enterprise success.</a:t>
            </a:r>
          </a:p>
          <a:p>
            <a:r>
              <a:rPr lang="en-US" sz="1200" b="1" i="1" kern="1200" dirty="0" smtClean="0">
                <a:solidFill>
                  <a:schemeClr val="tx1"/>
                </a:solidFill>
                <a:latin typeface="+mn-lt"/>
                <a:ea typeface="ＭＳ Ｐゴシック" charset="-128"/>
                <a:cs typeface="+mn-cs"/>
              </a:rPr>
              <a:t>IT Assurance Guide</a:t>
            </a:r>
            <a:endParaRPr lang="en-US" sz="1200" kern="1200" dirty="0" smtClean="0">
              <a:solidFill>
                <a:schemeClr val="tx1"/>
              </a:solidFill>
              <a:latin typeface="+mn-lt"/>
              <a:ea typeface="ＭＳ Ｐゴシック" charset="-128"/>
              <a:cs typeface="+mn-cs"/>
            </a:endParaRPr>
          </a:p>
          <a:p>
            <a:r>
              <a:rPr lang="en-US" sz="1200" kern="1200" dirty="0" smtClean="0">
                <a:solidFill>
                  <a:schemeClr val="tx1"/>
                </a:solidFill>
                <a:latin typeface="+mn-lt"/>
                <a:ea typeface="ＭＳ Ｐゴシック" charset="-128"/>
                <a:cs typeface="+mn-cs"/>
              </a:rPr>
              <a:t>To be certain that the control objectives are being achieved, there is an implicit need to assess the controls linked to them. The Assurance Guide provides the tools to assess the controls in every form needed, from their design to the results. The guide also allows for the assurance initiative planning and scoping in a standardized, repeatable way so that the business and IT can be assessed under a single framework, completely compatible with ISACA's ITAF. There is a misunderstanding that the Assurance Guide is the successor to the Audit Guidelines. The truth is, however, that it is a completely new book, based on the Control Practices. The Audit Guidelines is not part of </a:t>
            </a:r>
            <a:r>
              <a:rPr lang="en-US" sz="1200" kern="1200" dirty="0" err="1" smtClean="0">
                <a:solidFill>
                  <a:schemeClr val="tx1"/>
                </a:solidFill>
                <a:latin typeface="+mn-lt"/>
                <a:ea typeface="ＭＳ Ｐゴシック" charset="-128"/>
                <a:cs typeface="+mn-cs"/>
              </a:rPr>
              <a:t>CobiT</a:t>
            </a:r>
            <a:r>
              <a:rPr lang="en-US" sz="1200" kern="1200" dirty="0" smtClean="0">
                <a:solidFill>
                  <a:schemeClr val="tx1"/>
                </a:solidFill>
                <a:latin typeface="+mn-lt"/>
                <a:ea typeface="ＭＳ Ｐゴシック" charset="-128"/>
                <a:cs typeface="+mn-cs"/>
              </a:rPr>
              <a:t> anymore, as the Assurance Guide is not part of the book, but a related publication.</a:t>
            </a:r>
          </a:p>
          <a:p>
            <a:r>
              <a:rPr lang="en-US" sz="1200" kern="1200" dirty="0" smtClean="0">
                <a:solidFill>
                  <a:schemeClr val="tx1"/>
                </a:solidFill>
                <a:latin typeface="+mn-lt"/>
                <a:ea typeface="ＭＳ Ｐゴシック" charset="-128"/>
                <a:cs typeface="+mn-cs"/>
              </a:rPr>
              <a:t> </a:t>
            </a:r>
          </a:p>
          <a:p>
            <a:r>
              <a:rPr lang="en-US" sz="1200" kern="1200" dirty="0" smtClean="0">
                <a:solidFill>
                  <a:schemeClr val="tx1"/>
                </a:solidFill>
                <a:latin typeface="+mn-lt"/>
                <a:ea typeface="ＭＳ Ｐゴシック" charset="-128"/>
                <a:cs typeface="+mn-cs"/>
              </a:rPr>
              <a:t> </a:t>
            </a:r>
          </a:p>
          <a:p>
            <a:r>
              <a:rPr lang="en-US" sz="1200" b="1" kern="1200" dirty="0" smtClean="0">
                <a:solidFill>
                  <a:schemeClr val="tx1"/>
                </a:solidFill>
                <a:latin typeface="+mn-lt"/>
                <a:ea typeface="ＭＳ Ｐゴシック" charset="-128"/>
                <a:cs typeface="+mn-cs"/>
              </a:rPr>
              <a:t>The Health Insurance Portability and Accountability Act of 1996 ("HIPAA")</a:t>
            </a:r>
            <a:r>
              <a:rPr lang="en-US" sz="1200" kern="1200" dirty="0" smtClean="0">
                <a:solidFill>
                  <a:schemeClr val="tx1"/>
                </a:solidFill>
                <a:latin typeface="+mn-lt"/>
                <a:ea typeface="ＭＳ Ｐゴシック" charset="-128"/>
                <a:cs typeface="+mn-cs"/>
              </a:rPr>
              <a:t> and its regulations (the "Privacy Rule" and the "Security Rule") protect the privacy of an individual’s health information and govern the way certain health care providers and benefits plans </a:t>
            </a:r>
            <a:r>
              <a:rPr lang="en-US" sz="1200" b="1" kern="1200" dirty="0" smtClean="0">
                <a:solidFill>
                  <a:schemeClr val="tx1"/>
                </a:solidFill>
                <a:latin typeface="+mn-lt"/>
                <a:ea typeface="ＭＳ Ｐゴシック" charset="-128"/>
                <a:cs typeface="+mn-cs"/>
              </a:rPr>
              <a:t>collect, maintain, use and disclose protected health information (“PHI”)</a:t>
            </a:r>
            <a:r>
              <a:rPr lang="en-US" sz="1200" kern="1200" dirty="0" smtClean="0">
                <a:solidFill>
                  <a:schemeClr val="tx1"/>
                </a:solidFill>
                <a:latin typeface="+mn-lt"/>
                <a:ea typeface="ＭＳ Ｐゴシック" charset="-128"/>
                <a:cs typeface="+mn-cs"/>
              </a:rPr>
              <a:t>.</a:t>
            </a:r>
          </a:p>
          <a:p>
            <a:r>
              <a:rPr lang="en-US" sz="1200" kern="1200" dirty="0" smtClean="0">
                <a:solidFill>
                  <a:schemeClr val="tx1"/>
                </a:solidFill>
                <a:latin typeface="+mn-lt"/>
                <a:ea typeface="ＭＳ Ｐゴシック" charset="-128"/>
                <a:cs typeface="+mn-cs"/>
              </a:rPr>
              <a:t>The law includes administrative simplification provisions to establish standards and requirements for the electronic transmission of certain health care information. It also requires organizations exchanging information for health care transactions to follow national implementation guidelines. </a:t>
            </a:r>
          </a:p>
          <a:p>
            <a:r>
              <a:rPr lang="en-US" sz="1200" kern="1200" dirty="0" smtClean="0">
                <a:solidFill>
                  <a:schemeClr val="tx1"/>
                </a:solidFill>
                <a:latin typeface="+mn-lt"/>
                <a:ea typeface="ＭＳ Ｐゴシック" charset="-128"/>
                <a:cs typeface="+mn-cs"/>
              </a:rPr>
              <a:t>To meet these goals, federal transaction and code set rules have been issued:</a:t>
            </a:r>
          </a:p>
          <a:p>
            <a:r>
              <a:rPr lang="en-US" sz="1200" kern="1200" dirty="0" smtClean="0">
                <a:solidFill>
                  <a:schemeClr val="tx1"/>
                </a:solidFill>
                <a:latin typeface="+mn-lt"/>
                <a:ea typeface="ＭＳ Ｐゴシック" charset="-128"/>
                <a:cs typeface="+mn-cs"/>
              </a:rPr>
              <a:t>Requiring use of standard electronic transactions and data for certain administrative functions</a:t>
            </a:r>
          </a:p>
          <a:p>
            <a:r>
              <a:rPr lang="en-US" sz="1200" kern="1200" dirty="0" smtClean="0">
                <a:solidFill>
                  <a:schemeClr val="tx1"/>
                </a:solidFill>
                <a:latin typeface="+mn-lt"/>
                <a:ea typeface="ＭＳ Ｐゴシック" charset="-128"/>
                <a:cs typeface="+mn-cs"/>
              </a:rPr>
              <a:t>Standardizing the medical codes that providers use to report services to insurers </a:t>
            </a:r>
          </a:p>
          <a:p>
            <a:r>
              <a:rPr lang="en-US" sz="1200" kern="1200" dirty="0" smtClean="0">
                <a:solidFill>
                  <a:schemeClr val="tx1"/>
                </a:solidFill>
                <a:latin typeface="+mn-lt"/>
                <a:ea typeface="ＭＳ Ｐゴシック" charset="-128"/>
                <a:cs typeface="+mn-cs"/>
              </a:rPr>
              <a:t>Creating specific identification numbers for </a:t>
            </a:r>
            <a:r>
              <a:rPr lang="en-US" sz="1200" i="1" kern="1200" dirty="0" smtClean="0">
                <a:solidFill>
                  <a:schemeClr val="tx1"/>
                </a:solidFill>
                <a:latin typeface="+mn-lt"/>
                <a:ea typeface="ＭＳ Ｐゴシック" charset="-128"/>
                <a:cs typeface="+mn-cs"/>
              </a:rPr>
              <a:t>employers</a:t>
            </a:r>
            <a:r>
              <a:rPr lang="en-US" sz="1200" kern="1200" dirty="0" smtClean="0">
                <a:solidFill>
                  <a:schemeClr val="tx1"/>
                </a:solidFill>
                <a:latin typeface="+mn-lt"/>
                <a:ea typeface="ＭＳ Ｐゴシック" charset="-128"/>
                <a:cs typeface="+mn-cs"/>
              </a:rPr>
              <a:t> (Standard Unique Employer Identifier [EIN]) and for </a:t>
            </a:r>
            <a:r>
              <a:rPr lang="en-US" sz="1200" i="1" kern="1200" dirty="0" smtClean="0">
                <a:solidFill>
                  <a:schemeClr val="tx1"/>
                </a:solidFill>
                <a:latin typeface="+mn-lt"/>
                <a:ea typeface="ＭＳ Ｐゴシック" charset="-128"/>
                <a:cs typeface="+mn-cs"/>
              </a:rPr>
              <a:t>providers </a:t>
            </a:r>
            <a:r>
              <a:rPr lang="en-US" sz="1200" kern="1200" dirty="0" smtClean="0">
                <a:solidFill>
                  <a:schemeClr val="tx1"/>
                </a:solidFill>
                <a:latin typeface="+mn-lt"/>
                <a:ea typeface="ＭＳ Ｐゴシック" charset="-128"/>
                <a:cs typeface="+mn-cs"/>
              </a:rPr>
              <a:t>(National Provider Identifier [NPI])</a:t>
            </a:r>
          </a:p>
          <a:p>
            <a:r>
              <a:rPr lang="en-US" sz="1200" b="1" i="1" kern="1200" dirty="0" smtClean="0">
                <a:solidFill>
                  <a:schemeClr val="tx1"/>
                </a:solidFill>
                <a:latin typeface="+mn-lt"/>
                <a:ea typeface="ＭＳ Ｐゴシック" charset="-128"/>
                <a:cs typeface="+mn-cs"/>
              </a:rPr>
              <a:t>OCTAVE was developed by </a:t>
            </a:r>
            <a:r>
              <a:rPr lang="en-US" sz="1200" b="1" kern="1200" dirty="0" smtClean="0">
                <a:solidFill>
                  <a:schemeClr val="tx1"/>
                </a:solidFill>
                <a:latin typeface="+mn-lt"/>
                <a:ea typeface="ＭＳ Ｐゴシック" charset="-128"/>
                <a:cs typeface="+mn-cs"/>
              </a:rPr>
              <a:t>Carnegie Mellon University</a:t>
            </a:r>
            <a:r>
              <a:rPr lang="en-US" sz="1200" kern="1200" dirty="0" smtClean="0">
                <a:solidFill>
                  <a:schemeClr val="tx1"/>
                </a:solidFill>
                <a:latin typeface="+mn-lt"/>
                <a:ea typeface="ＭＳ Ｐゴシック" charset="-128"/>
                <a:cs typeface="+mn-cs"/>
              </a:rPr>
              <a:t> and is </a:t>
            </a:r>
            <a:r>
              <a:rPr lang="en-US" sz="1200" i="1" kern="1200" dirty="0" smtClean="0">
                <a:solidFill>
                  <a:schemeClr val="tx1"/>
                </a:solidFill>
                <a:latin typeface="+mn-lt"/>
                <a:ea typeface="ＭＳ Ｐゴシック" charset="-128"/>
                <a:cs typeface="+mn-cs"/>
              </a:rPr>
              <a:t>a self-directed information security risk evaluation</a:t>
            </a:r>
            <a:r>
              <a:rPr lang="en-US" sz="1200" kern="1200" dirty="0" smtClean="0">
                <a:solidFill>
                  <a:schemeClr val="tx1"/>
                </a:solidFill>
                <a:latin typeface="+mn-lt"/>
                <a:ea typeface="ＭＳ Ｐゴシック" charset="-128"/>
                <a:cs typeface="+mn-cs"/>
              </a:rPr>
              <a:t>. This core concept of OCTAVE is defined as a situation where people from an organization manage and direct an information security risk evaluation for their organization.</a:t>
            </a:r>
          </a:p>
          <a:p>
            <a:r>
              <a:rPr lang="en-US" sz="1200" b="1" kern="1200" dirty="0" smtClean="0">
                <a:solidFill>
                  <a:schemeClr val="tx1"/>
                </a:solidFill>
                <a:latin typeface="+mn-lt"/>
                <a:ea typeface="ＭＳ Ｐゴシック" charset="-128"/>
                <a:cs typeface="+mn-cs"/>
              </a:rPr>
              <a:t>OCTAVE is an asset-driven evaluation approach</a:t>
            </a:r>
            <a:r>
              <a:rPr lang="en-US" sz="1200" kern="1200" dirty="0" smtClean="0">
                <a:solidFill>
                  <a:schemeClr val="tx1"/>
                </a:solidFill>
                <a:latin typeface="+mn-lt"/>
                <a:ea typeface="ＭＳ Ｐゴシック" charset="-128"/>
                <a:cs typeface="+mn-cs"/>
              </a:rPr>
              <a:t>. It requires an analysis team to:</a:t>
            </a:r>
          </a:p>
          <a:p>
            <a:r>
              <a:rPr lang="en-US" sz="1200" kern="1200" dirty="0" smtClean="0">
                <a:solidFill>
                  <a:schemeClr val="tx1"/>
                </a:solidFill>
                <a:latin typeface="+mn-lt"/>
                <a:ea typeface="ＭＳ Ｐゴシック" charset="-128"/>
                <a:cs typeface="+mn-cs"/>
              </a:rPr>
              <a:t>• identify information-related assets (e.g., information and systems) that are important to</a:t>
            </a:r>
          </a:p>
          <a:p>
            <a:r>
              <a:rPr lang="en-US" sz="1200" kern="1200" dirty="0" smtClean="0">
                <a:solidFill>
                  <a:schemeClr val="tx1"/>
                </a:solidFill>
                <a:latin typeface="+mn-lt"/>
                <a:ea typeface="ＭＳ Ｐゴシック" charset="-128"/>
                <a:cs typeface="+mn-cs"/>
              </a:rPr>
              <a:t>the organization</a:t>
            </a:r>
          </a:p>
          <a:p>
            <a:r>
              <a:rPr lang="en-US" sz="1200" kern="1200" dirty="0" smtClean="0">
                <a:solidFill>
                  <a:schemeClr val="tx1"/>
                </a:solidFill>
                <a:latin typeface="+mn-lt"/>
                <a:ea typeface="ＭＳ Ｐゴシック" charset="-128"/>
                <a:cs typeface="+mn-cs"/>
              </a:rPr>
              <a:t>• focus risk analysis activities on those assets judged to be most critical to the organization</a:t>
            </a:r>
          </a:p>
          <a:p>
            <a:r>
              <a:rPr lang="en-US" sz="1200" kern="1200" dirty="0" smtClean="0">
                <a:solidFill>
                  <a:schemeClr val="tx1"/>
                </a:solidFill>
                <a:latin typeface="+mn-lt"/>
                <a:ea typeface="ＭＳ Ｐゴシック" charset="-128"/>
                <a:cs typeface="+mn-cs"/>
              </a:rPr>
              <a:t> </a:t>
            </a:r>
          </a:p>
          <a:p>
            <a:r>
              <a:rPr lang="en-US" sz="1200" kern="1200" dirty="0" smtClean="0">
                <a:solidFill>
                  <a:schemeClr val="tx1"/>
                </a:solidFill>
                <a:latin typeface="+mn-lt"/>
                <a:ea typeface="ＭＳ Ｐゴシック" charset="-128"/>
                <a:cs typeface="+mn-cs"/>
              </a:rPr>
              <a:t>OCTAVE requires the analysis team to consider the relationships among critical assets, the</a:t>
            </a:r>
          </a:p>
          <a:p>
            <a:r>
              <a:rPr lang="en-US" sz="1200" kern="1200" dirty="0" smtClean="0">
                <a:solidFill>
                  <a:schemeClr val="tx1"/>
                </a:solidFill>
                <a:latin typeface="+mn-lt"/>
                <a:ea typeface="ＭＳ Ｐゴシック" charset="-128"/>
                <a:cs typeface="+mn-cs"/>
              </a:rPr>
              <a:t>threats to those assets, and vulnerabilities (both organizational and technological) that can</a:t>
            </a:r>
          </a:p>
          <a:p>
            <a:r>
              <a:rPr lang="en-US" sz="1200" kern="1200" dirty="0" smtClean="0">
                <a:solidFill>
                  <a:schemeClr val="tx1"/>
                </a:solidFill>
                <a:latin typeface="+mn-lt"/>
                <a:ea typeface="ＭＳ Ｐゴシック" charset="-128"/>
                <a:cs typeface="+mn-cs"/>
              </a:rPr>
              <a:t>expose assets to threats. It requires the analysis team to evaluate risks in an operational context.</a:t>
            </a:r>
          </a:p>
          <a:p>
            <a:r>
              <a:rPr lang="en-US" sz="1200" kern="1200" dirty="0" smtClean="0">
                <a:solidFill>
                  <a:schemeClr val="tx1"/>
                </a:solidFill>
                <a:latin typeface="+mn-lt"/>
                <a:ea typeface="ＭＳ Ｐゴシック" charset="-128"/>
                <a:cs typeface="+mn-cs"/>
              </a:rPr>
              <a:t>In other words, OCTAVE focuses on how operational systems are used to conduct an</a:t>
            </a:r>
          </a:p>
          <a:p>
            <a:r>
              <a:rPr lang="en-US" sz="1200" kern="1200" dirty="0" smtClean="0">
                <a:solidFill>
                  <a:schemeClr val="tx1"/>
                </a:solidFill>
                <a:latin typeface="+mn-lt"/>
                <a:ea typeface="ＭＳ Ｐゴシック" charset="-128"/>
                <a:cs typeface="+mn-cs"/>
              </a:rPr>
              <a:t>organization’s business and how those systems are at risk due to security threats.</a:t>
            </a:r>
          </a:p>
          <a:p>
            <a:r>
              <a:rPr lang="en-US" sz="1200" kern="1200" dirty="0" smtClean="0">
                <a:solidFill>
                  <a:schemeClr val="tx1"/>
                </a:solidFill>
                <a:latin typeface="+mn-lt"/>
                <a:ea typeface="ＭＳ Ｐゴシック" charset="-128"/>
                <a:cs typeface="+mn-cs"/>
              </a:rPr>
              <a:t>The organizational, technological, and analysis aspects of an information security risk evaluation</a:t>
            </a:r>
          </a:p>
          <a:p>
            <a:r>
              <a:rPr lang="en-US" sz="1200" kern="1200" dirty="0" smtClean="0">
                <a:solidFill>
                  <a:schemeClr val="tx1"/>
                </a:solidFill>
                <a:latin typeface="+mn-lt"/>
                <a:ea typeface="ＭＳ Ｐゴシック" charset="-128"/>
                <a:cs typeface="+mn-cs"/>
              </a:rPr>
              <a:t>lend it to a three-phased approach. OCTAVE is organized around these basic aspects, enabling organizational personnel to assemble a comprehensive picture of the organization’s information security needs. </a:t>
            </a:r>
          </a:p>
          <a:p>
            <a:r>
              <a:rPr lang="en-US" sz="1200" kern="1200" dirty="0" smtClean="0">
                <a:solidFill>
                  <a:schemeClr val="tx1"/>
                </a:solidFill>
                <a:latin typeface="+mn-lt"/>
                <a:ea typeface="ＭＳ Ｐゴシック" charset="-128"/>
                <a:cs typeface="+mn-cs"/>
              </a:rPr>
              <a:t> </a:t>
            </a:r>
          </a:p>
          <a:p>
            <a:r>
              <a:rPr lang="en-US" sz="1200" i="1" kern="1200" dirty="0" smtClean="0">
                <a:solidFill>
                  <a:schemeClr val="tx1"/>
                </a:solidFill>
                <a:latin typeface="+mn-lt"/>
                <a:ea typeface="ＭＳ Ｐゴシック" charset="-128"/>
                <a:cs typeface="+mn-cs"/>
              </a:rPr>
              <a:t>The phases are:</a:t>
            </a:r>
            <a:endParaRPr lang="en-US" sz="1200" kern="1200" dirty="0" smtClean="0">
              <a:solidFill>
                <a:schemeClr val="tx1"/>
              </a:solidFill>
              <a:latin typeface="+mn-lt"/>
              <a:ea typeface="ＭＳ Ｐゴシック" charset="-128"/>
              <a:cs typeface="+mn-cs"/>
            </a:endParaRPr>
          </a:p>
          <a:p>
            <a:r>
              <a:rPr lang="en-US" sz="1200" b="1" kern="1200" dirty="0" smtClean="0">
                <a:solidFill>
                  <a:schemeClr val="tx1"/>
                </a:solidFill>
                <a:latin typeface="+mn-lt"/>
                <a:ea typeface="ＭＳ Ｐゴシック" charset="-128"/>
                <a:cs typeface="+mn-cs"/>
              </a:rPr>
              <a:t>• Phase 1: Build Asset-Based Threat Profiles</a:t>
            </a:r>
            <a:r>
              <a:rPr lang="en-US" sz="1200" kern="1200" dirty="0" smtClean="0">
                <a:solidFill>
                  <a:schemeClr val="tx1"/>
                </a:solidFill>
                <a:latin typeface="+mn-lt"/>
                <a:ea typeface="ＭＳ Ｐゴシック" charset="-128"/>
                <a:cs typeface="+mn-cs"/>
              </a:rPr>
              <a:t> – This is an organizational evaluation. Staff</a:t>
            </a:r>
          </a:p>
          <a:p>
            <a:r>
              <a:rPr lang="en-US" sz="1200" kern="1200" dirty="0" smtClean="0">
                <a:solidFill>
                  <a:schemeClr val="tx1"/>
                </a:solidFill>
                <a:latin typeface="+mn-lt"/>
                <a:ea typeface="ＭＳ Ｐゴシック" charset="-128"/>
                <a:cs typeface="+mn-cs"/>
              </a:rPr>
              <a:t>members from the organization contribute their perspectives on what is important to the</a:t>
            </a:r>
          </a:p>
          <a:p>
            <a:r>
              <a:rPr lang="en-US" sz="1200" kern="1200" dirty="0" smtClean="0">
                <a:solidFill>
                  <a:schemeClr val="tx1"/>
                </a:solidFill>
                <a:latin typeface="+mn-lt"/>
                <a:ea typeface="ＭＳ Ｐゴシック" charset="-128"/>
                <a:cs typeface="+mn-cs"/>
              </a:rPr>
              <a:t>organization (information-related assets) and what is currently being done to protect</a:t>
            </a:r>
          </a:p>
          <a:p>
            <a:r>
              <a:rPr lang="en-US" sz="1200" kern="1200" dirty="0" smtClean="0">
                <a:solidFill>
                  <a:schemeClr val="tx1"/>
                </a:solidFill>
                <a:latin typeface="+mn-lt"/>
                <a:ea typeface="ＭＳ Ｐゴシック" charset="-128"/>
                <a:cs typeface="+mn-cs"/>
              </a:rPr>
              <a:t>those assets. The analysis team consolidates the information and selects the assets that are</a:t>
            </a:r>
          </a:p>
          <a:p>
            <a:r>
              <a:rPr lang="en-US" sz="1200" kern="1200" dirty="0" smtClean="0">
                <a:solidFill>
                  <a:schemeClr val="tx1"/>
                </a:solidFill>
                <a:latin typeface="+mn-lt"/>
                <a:ea typeface="ＭＳ Ｐゴシック" charset="-128"/>
                <a:cs typeface="+mn-cs"/>
              </a:rPr>
              <a:t>most important to the organization (critical assets). The team then describes security requirements</a:t>
            </a:r>
          </a:p>
          <a:p>
            <a:r>
              <a:rPr lang="en-US" sz="1200" kern="1200" dirty="0" smtClean="0">
                <a:solidFill>
                  <a:schemeClr val="tx1"/>
                </a:solidFill>
                <a:latin typeface="+mn-lt"/>
                <a:ea typeface="ＭＳ Ｐゴシック" charset="-128"/>
                <a:cs typeface="+mn-cs"/>
              </a:rPr>
              <a:t>for the critical assets and identifies threats to the critical assets, creating threat</a:t>
            </a:r>
          </a:p>
          <a:p>
            <a:r>
              <a:rPr lang="en-US" sz="1200" kern="1200" dirty="0" smtClean="0">
                <a:solidFill>
                  <a:schemeClr val="tx1"/>
                </a:solidFill>
                <a:latin typeface="+mn-lt"/>
                <a:ea typeface="ＭＳ Ｐゴシック" charset="-128"/>
                <a:cs typeface="+mn-cs"/>
              </a:rPr>
              <a:t>profiles.</a:t>
            </a:r>
          </a:p>
          <a:p>
            <a:r>
              <a:rPr lang="en-US" sz="1200" b="1" kern="1200" dirty="0" smtClean="0">
                <a:solidFill>
                  <a:schemeClr val="tx1"/>
                </a:solidFill>
                <a:latin typeface="+mn-lt"/>
                <a:ea typeface="ＭＳ Ｐゴシック" charset="-128"/>
                <a:cs typeface="+mn-cs"/>
              </a:rPr>
              <a:t>• Phase 2: Identify Infrastructure Vulnerabilities</a:t>
            </a:r>
            <a:r>
              <a:rPr lang="en-US" sz="1200" kern="1200" dirty="0" smtClean="0">
                <a:solidFill>
                  <a:schemeClr val="tx1"/>
                </a:solidFill>
                <a:latin typeface="+mn-lt"/>
                <a:ea typeface="ＭＳ Ｐゴシック" charset="-128"/>
                <a:cs typeface="+mn-cs"/>
              </a:rPr>
              <a:t> – This is an evaluation of the information</a:t>
            </a:r>
          </a:p>
          <a:p>
            <a:r>
              <a:rPr lang="en-US" sz="1200" kern="1200" dirty="0" smtClean="0">
                <a:solidFill>
                  <a:schemeClr val="tx1"/>
                </a:solidFill>
                <a:latin typeface="+mn-lt"/>
                <a:ea typeface="ＭＳ Ｐゴシック" charset="-128"/>
                <a:cs typeface="+mn-cs"/>
              </a:rPr>
              <a:t>infrastructure. The analysis team identifies key information technology systems and</a:t>
            </a:r>
          </a:p>
          <a:p>
            <a:r>
              <a:rPr lang="en-US" sz="1200" kern="1200" dirty="0" smtClean="0">
                <a:solidFill>
                  <a:schemeClr val="tx1"/>
                </a:solidFill>
                <a:latin typeface="+mn-lt"/>
                <a:ea typeface="ＭＳ Ｐゴシック" charset="-128"/>
                <a:cs typeface="+mn-cs"/>
              </a:rPr>
              <a:t>components that are related to each critical asset. The team then examines the key components</a:t>
            </a:r>
          </a:p>
          <a:p>
            <a:r>
              <a:rPr lang="en-US" sz="1200" kern="1200" dirty="0" smtClean="0">
                <a:solidFill>
                  <a:schemeClr val="tx1"/>
                </a:solidFill>
                <a:latin typeface="+mn-lt"/>
                <a:ea typeface="ＭＳ Ｐゴシック" charset="-128"/>
                <a:cs typeface="+mn-cs"/>
              </a:rPr>
              <a:t>for weaknesses (technology vulnerabilities) that can lead to unauthorized action</a:t>
            </a:r>
          </a:p>
          <a:p>
            <a:r>
              <a:rPr lang="en-US" sz="1200" kern="1200" dirty="0" smtClean="0">
                <a:solidFill>
                  <a:schemeClr val="tx1"/>
                </a:solidFill>
                <a:latin typeface="+mn-lt"/>
                <a:ea typeface="ＭＳ Ｐゴシック" charset="-128"/>
                <a:cs typeface="+mn-cs"/>
              </a:rPr>
              <a:t>against critical assets.</a:t>
            </a:r>
          </a:p>
          <a:p>
            <a:r>
              <a:rPr lang="en-US" sz="1200" b="1" kern="1200" dirty="0" smtClean="0">
                <a:solidFill>
                  <a:schemeClr val="tx1"/>
                </a:solidFill>
                <a:latin typeface="+mn-lt"/>
                <a:ea typeface="ＭＳ Ｐゴシック" charset="-128"/>
                <a:cs typeface="+mn-cs"/>
              </a:rPr>
              <a:t>• Phase 3: Develop Security Strategy and Plans</a:t>
            </a:r>
            <a:r>
              <a:rPr lang="en-US" sz="1200" kern="1200" dirty="0" smtClean="0">
                <a:solidFill>
                  <a:schemeClr val="tx1"/>
                </a:solidFill>
                <a:latin typeface="+mn-lt"/>
                <a:ea typeface="ＭＳ Ｐゴシック" charset="-128"/>
                <a:cs typeface="+mn-cs"/>
              </a:rPr>
              <a:t> – During this part of the evaluation, the</a:t>
            </a:r>
          </a:p>
          <a:p>
            <a:r>
              <a:rPr lang="en-US" sz="1200" kern="1200" dirty="0" smtClean="0">
                <a:solidFill>
                  <a:schemeClr val="tx1"/>
                </a:solidFill>
                <a:latin typeface="+mn-lt"/>
                <a:ea typeface="ＭＳ Ｐゴシック" charset="-128"/>
                <a:cs typeface="+mn-cs"/>
              </a:rPr>
              <a:t>analysis team identifies risks to the organization’s critical assets and decides what to do</a:t>
            </a:r>
          </a:p>
          <a:p>
            <a:r>
              <a:rPr lang="en-US" sz="1200" kern="1200" dirty="0" smtClean="0">
                <a:solidFill>
                  <a:schemeClr val="tx1"/>
                </a:solidFill>
                <a:latin typeface="+mn-lt"/>
                <a:ea typeface="ＭＳ Ｐゴシック" charset="-128"/>
                <a:cs typeface="+mn-cs"/>
              </a:rPr>
              <a:t>about them. The team creates a protection strategy for the organization and mitigation</a:t>
            </a:r>
          </a:p>
          <a:p>
            <a:r>
              <a:rPr lang="en-US" sz="1200" kern="1200" dirty="0" smtClean="0">
                <a:solidFill>
                  <a:schemeClr val="tx1"/>
                </a:solidFill>
                <a:latin typeface="+mn-lt"/>
                <a:ea typeface="ＭＳ Ｐゴシック" charset="-128"/>
                <a:cs typeface="+mn-cs"/>
              </a:rPr>
              <a:t>plans to address the risks to the critical assets, based upon an analysis of the information</a:t>
            </a:r>
          </a:p>
          <a:p>
            <a:r>
              <a:rPr lang="en-US" sz="1200" kern="1200" dirty="0" smtClean="0">
                <a:solidFill>
                  <a:schemeClr val="tx1"/>
                </a:solidFill>
                <a:latin typeface="+mn-lt"/>
                <a:ea typeface="ＭＳ Ｐゴシック" charset="-128"/>
                <a:cs typeface="+mn-cs"/>
              </a:rPr>
              <a:t>gathered.</a:t>
            </a:r>
          </a:p>
          <a:p>
            <a:endParaRPr lang="en-US" dirty="0"/>
          </a:p>
        </p:txBody>
      </p:sp>
      <p:sp>
        <p:nvSpPr>
          <p:cNvPr id="4" name="Slide Number Placeholder 3"/>
          <p:cNvSpPr>
            <a:spLocks noGrp="1"/>
          </p:cNvSpPr>
          <p:nvPr>
            <p:ph type="sldNum" sz="quarter" idx="10"/>
          </p:nvPr>
        </p:nvSpPr>
        <p:spPr/>
        <p:txBody>
          <a:bodyPr/>
          <a:lstStyle/>
          <a:p>
            <a:pPr>
              <a:defRPr/>
            </a:pPr>
            <a:fld id="{FECBE691-E35A-44E3-8351-B41E0CB78762}"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6" name="Rectangle 6"/>
          <p:cNvSpPr>
            <a:spLocks noGrp="1" noChangeArrowheads="1"/>
          </p:cNvSpPr>
          <p:nvPr>
            <p:ph type="sldNum" sz="quarter" idx="12"/>
          </p:nvPr>
        </p:nvSpPr>
        <p:spPr>
          <a:ln/>
        </p:spPr>
        <p:txBody>
          <a:bodyPr/>
          <a:lstStyle>
            <a:lvl1pPr>
              <a:defRPr/>
            </a:lvl1pPr>
          </a:lstStyle>
          <a:p>
            <a:pPr>
              <a:defRPr/>
            </a:pPr>
            <a:fld id="{AA309C77-022F-40D9-81C8-91C9917A34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6" name="Rectangle 6"/>
          <p:cNvSpPr>
            <a:spLocks noGrp="1" noChangeArrowheads="1"/>
          </p:cNvSpPr>
          <p:nvPr>
            <p:ph type="sldNum" sz="quarter" idx="12"/>
          </p:nvPr>
        </p:nvSpPr>
        <p:spPr>
          <a:ln/>
        </p:spPr>
        <p:txBody>
          <a:bodyPr/>
          <a:lstStyle>
            <a:lvl1pPr>
              <a:defRPr/>
            </a:lvl1pPr>
          </a:lstStyle>
          <a:p>
            <a:pPr>
              <a:defRPr/>
            </a:pPr>
            <a:fld id="{C0E98D1C-E7B7-4F95-885B-C8C09B35907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6" name="Rectangle 6"/>
          <p:cNvSpPr>
            <a:spLocks noGrp="1" noChangeArrowheads="1"/>
          </p:cNvSpPr>
          <p:nvPr>
            <p:ph type="sldNum" sz="quarter" idx="12"/>
          </p:nvPr>
        </p:nvSpPr>
        <p:spPr>
          <a:ln/>
        </p:spPr>
        <p:txBody>
          <a:bodyPr/>
          <a:lstStyle>
            <a:lvl1pPr>
              <a:defRPr/>
            </a:lvl1pPr>
          </a:lstStyle>
          <a:p>
            <a:pPr>
              <a:defRPr/>
            </a:pPr>
            <a:fld id="{2966EB0E-6A45-4022-A7E9-4AE6DE0548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6" name="Rectangle 6"/>
          <p:cNvSpPr>
            <a:spLocks noGrp="1" noChangeArrowheads="1"/>
          </p:cNvSpPr>
          <p:nvPr>
            <p:ph type="sldNum" sz="quarter" idx="12"/>
          </p:nvPr>
        </p:nvSpPr>
        <p:spPr>
          <a:ln/>
        </p:spPr>
        <p:txBody>
          <a:bodyPr/>
          <a:lstStyle>
            <a:lvl1pPr>
              <a:defRPr/>
            </a:lvl1pPr>
          </a:lstStyle>
          <a:p>
            <a:pPr>
              <a:defRPr/>
            </a:pPr>
            <a:fld id="{C80FA82C-3874-4FCD-B398-A624041221D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6" name="Rectangle 6"/>
          <p:cNvSpPr>
            <a:spLocks noGrp="1" noChangeArrowheads="1"/>
          </p:cNvSpPr>
          <p:nvPr>
            <p:ph type="sldNum" sz="quarter" idx="12"/>
          </p:nvPr>
        </p:nvSpPr>
        <p:spPr>
          <a:ln/>
        </p:spPr>
        <p:txBody>
          <a:bodyPr/>
          <a:lstStyle>
            <a:lvl1pPr>
              <a:defRPr/>
            </a:lvl1pPr>
          </a:lstStyle>
          <a:p>
            <a:pPr>
              <a:defRPr/>
            </a:pPr>
            <a:fld id="{291384EF-4523-47D9-86E0-29176143C4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7" name="Rectangle 6"/>
          <p:cNvSpPr>
            <a:spLocks noGrp="1" noChangeArrowheads="1"/>
          </p:cNvSpPr>
          <p:nvPr>
            <p:ph type="sldNum" sz="quarter" idx="12"/>
          </p:nvPr>
        </p:nvSpPr>
        <p:spPr>
          <a:ln/>
        </p:spPr>
        <p:txBody>
          <a:bodyPr/>
          <a:lstStyle>
            <a:lvl1pPr>
              <a:defRPr/>
            </a:lvl1pPr>
          </a:lstStyle>
          <a:p>
            <a:pPr>
              <a:defRPr/>
            </a:pPr>
            <a:fld id="{9129A687-B492-4655-9683-75BA1F5BCD6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9" name="Rectangle 6"/>
          <p:cNvSpPr>
            <a:spLocks noGrp="1" noChangeArrowheads="1"/>
          </p:cNvSpPr>
          <p:nvPr>
            <p:ph type="sldNum" sz="quarter" idx="12"/>
          </p:nvPr>
        </p:nvSpPr>
        <p:spPr>
          <a:ln/>
        </p:spPr>
        <p:txBody>
          <a:bodyPr/>
          <a:lstStyle>
            <a:lvl1pPr>
              <a:defRPr/>
            </a:lvl1pPr>
          </a:lstStyle>
          <a:p>
            <a:pPr>
              <a:defRPr/>
            </a:pPr>
            <a:fld id="{7BD7AC1C-9C3D-41C6-BED8-89B70188007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5" name="Rectangle 6"/>
          <p:cNvSpPr>
            <a:spLocks noGrp="1" noChangeArrowheads="1"/>
          </p:cNvSpPr>
          <p:nvPr>
            <p:ph type="sldNum" sz="quarter" idx="12"/>
          </p:nvPr>
        </p:nvSpPr>
        <p:spPr>
          <a:ln/>
        </p:spPr>
        <p:txBody>
          <a:bodyPr/>
          <a:lstStyle>
            <a:lvl1pPr>
              <a:defRPr/>
            </a:lvl1pPr>
          </a:lstStyle>
          <a:p>
            <a:pPr>
              <a:defRPr/>
            </a:pPr>
            <a:fld id="{14C79C8C-944B-4FC6-8291-2DA2128DEC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4" name="Rectangle 6"/>
          <p:cNvSpPr>
            <a:spLocks noGrp="1" noChangeArrowheads="1"/>
          </p:cNvSpPr>
          <p:nvPr>
            <p:ph type="sldNum" sz="quarter" idx="12"/>
          </p:nvPr>
        </p:nvSpPr>
        <p:spPr>
          <a:ln/>
        </p:spPr>
        <p:txBody>
          <a:bodyPr/>
          <a:lstStyle>
            <a:lvl1pPr>
              <a:defRPr/>
            </a:lvl1pPr>
          </a:lstStyle>
          <a:p>
            <a:pPr>
              <a:defRPr/>
            </a:pPr>
            <a:fld id="{C2BD8707-FA5B-4BB7-94E2-D8154D8F687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7" name="Rectangle 6"/>
          <p:cNvSpPr>
            <a:spLocks noGrp="1" noChangeArrowheads="1"/>
          </p:cNvSpPr>
          <p:nvPr>
            <p:ph type="sldNum" sz="quarter" idx="12"/>
          </p:nvPr>
        </p:nvSpPr>
        <p:spPr>
          <a:ln/>
        </p:spPr>
        <p:txBody>
          <a:bodyPr/>
          <a:lstStyle>
            <a:lvl1pPr>
              <a:defRPr/>
            </a:lvl1pPr>
          </a:lstStyle>
          <a:p>
            <a:pPr>
              <a:defRPr/>
            </a:pPr>
            <a:fld id="{B612D59D-209A-45D6-AEFE-595DE0519D6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Page</a:t>
            </a:r>
          </a:p>
        </p:txBody>
      </p:sp>
      <p:sp>
        <p:nvSpPr>
          <p:cNvPr id="7" name="Rectangle 6"/>
          <p:cNvSpPr>
            <a:spLocks noGrp="1" noChangeArrowheads="1"/>
          </p:cNvSpPr>
          <p:nvPr>
            <p:ph type="sldNum" sz="quarter" idx="12"/>
          </p:nvPr>
        </p:nvSpPr>
        <p:spPr>
          <a:ln/>
        </p:spPr>
        <p:txBody>
          <a:bodyPr/>
          <a:lstStyle>
            <a:lvl1pPr>
              <a:defRPr/>
            </a:lvl1pPr>
          </a:lstStyle>
          <a:p>
            <a:pPr>
              <a:defRPr/>
            </a:pPr>
            <a:fld id="{D212A685-57A5-4736-B517-042F644C9C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a typeface="ＭＳ Ｐゴシック"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a typeface="ＭＳ Ｐゴシック" charset="-128"/>
              </a:defRPr>
            </a:lvl1pPr>
          </a:lstStyle>
          <a:p>
            <a:pPr>
              <a:defRPr/>
            </a:pPr>
            <a:r>
              <a:rPr lang="en-US"/>
              <a:t>Page</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a typeface="ＭＳ Ｐゴシック" charset="-128"/>
              </a:defRPr>
            </a:lvl1pPr>
          </a:lstStyle>
          <a:p>
            <a:pPr>
              <a:defRPr/>
            </a:pPr>
            <a:fld id="{FDF55AC3-69D9-4E34-AE71-E8D5FC55CFB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upload.wikimedia.org/wikipedia/commons/5/51/Waterfall_model.p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ortiz@fordham.edu" TargetMode="External"/><Relationship Id="rId2" Type="http://schemas.openxmlformats.org/officeDocument/2006/relationships/hyperlink" Target="mailto:jehanny@gw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1524000" y="1447800"/>
            <a:ext cx="6400800" cy="4343400"/>
          </a:xfrm>
        </p:spPr>
        <p:txBody>
          <a:bodyPr/>
          <a:lstStyle/>
          <a:p>
            <a:pPr eaLnBrk="1" hangingPunct="1"/>
            <a:r>
              <a:rPr lang="en-US" b="1" u="sng" smtClean="0">
                <a:solidFill>
                  <a:srgbClr val="FF0000"/>
                </a:solidFill>
                <a:ea typeface="ＭＳ Ｐゴシック" pitchFamily="34" charset="-128"/>
              </a:rPr>
              <a:t>Discussion Panelists:</a:t>
            </a:r>
          </a:p>
          <a:p>
            <a:pPr eaLnBrk="1" hangingPunct="1"/>
            <a:endParaRPr lang="en-US" sz="1200" b="1" u="sng" smtClean="0">
              <a:solidFill>
                <a:srgbClr val="D33131"/>
              </a:solidFill>
              <a:ea typeface="ＭＳ Ｐゴシック" pitchFamily="34" charset="-128"/>
            </a:endParaRPr>
          </a:p>
          <a:p>
            <a:pPr eaLnBrk="1" hangingPunct="1">
              <a:buFontTx/>
              <a:buChar char="•"/>
            </a:pPr>
            <a:r>
              <a:rPr lang="en-US" b="1" i="1" smtClean="0">
                <a:ea typeface="ＭＳ Ｐゴシック" pitchFamily="34" charset="-128"/>
              </a:rPr>
              <a:t> </a:t>
            </a:r>
            <a:r>
              <a:rPr lang="en-US" sz="2800" b="1" i="1" smtClean="0">
                <a:ea typeface="ＭＳ Ｐゴシック" pitchFamily="34" charset="-128"/>
              </a:rPr>
              <a:t>Justin C. Klein Keane</a:t>
            </a:r>
          </a:p>
          <a:p>
            <a:pPr eaLnBrk="1" hangingPunct="1">
              <a:buFontTx/>
              <a:buChar char="•"/>
            </a:pPr>
            <a:r>
              <a:rPr lang="en-US" sz="1800" smtClean="0">
                <a:ea typeface="ＭＳ Ｐゴシック" pitchFamily="34" charset="-128"/>
              </a:rPr>
              <a:t> Sr. Information Security Specialist</a:t>
            </a:r>
          </a:p>
          <a:p>
            <a:pPr eaLnBrk="1" hangingPunct="1">
              <a:buFontTx/>
              <a:buChar char="•"/>
            </a:pPr>
            <a:r>
              <a:rPr lang="en-US" sz="1800" smtClean="0">
                <a:ea typeface="ＭＳ Ｐゴシック" pitchFamily="34" charset="-128"/>
              </a:rPr>
              <a:t> University of Pennsylvania </a:t>
            </a:r>
          </a:p>
          <a:p>
            <a:pPr eaLnBrk="1" hangingPunct="1">
              <a:buFontTx/>
              <a:buChar char="•"/>
            </a:pPr>
            <a:r>
              <a:rPr lang="en-US" sz="2800" b="1" i="1" smtClean="0">
                <a:ea typeface="ＭＳ Ｐゴシック" pitchFamily="34" charset="-128"/>
              </a:rPr>
              <a:t> Jonathan Hanny</a:t>
            </a:r>
          </a:p>
          <a:p>
            <a:pPr eaLnBrk="1" hangingPunct="1">
              <a:buFontTx/>
              <a:buChar char="•"/>
            </a:pPr>
            <a:r>
              <a:rPr lang="en-US" sz="1800" smtClean="0">
                <a:ea typeface="ＭＳ Ｐゴシック" pitchFamily="34" charset="-128"/>
              </a:rPr>
              <a:t> Application Security Specialist</a:t>
            </a:r>
          </a:p>
          <a:p>
            <a:pPr eaLnBrk="1" hangingPunct="1">
              <a:buFontTx/>
              <a:buChar char="•"/>
            </a:pPr>
            <a:r>
              <a:rPr lang="en-US" sz="1800" smtClean="0">
                <a:ea typeface="ＭＳ Ｐゴシック" pitchFamily="34" charset="-128"/>
              </a:rPr>
              <a:t> The George Washington University</a:t>
            </a:r>
          </a:p>
          <a:p>
            <a:pPr eaLnBrk="1" hangingPunct="1">
              <a:buFontTx/>
              <a:buChar char="•"/>
            </a:pPr>
            <a:r>
              <a:rPr lang="en-US" sz="2800" b="1" i="1" smtClean="0">
                <a:ea typeface="ＭＳ Ｐゴシック" pitchFamily="34" charset="-128"/>
              </a:rPr>
              <a:t> Shannon Ortiz</a:t>
            </a:r>
          </a:p>
          <a:p>
            <a:pPr eaLnBrk="1" hangingPunct="1">
              <a:buFontTx/>
              <a:buChar char="•"/>
            </a:pPr>
            <a:r>
              <a:rPr lang="en-US" sz="1800" b="1" i="1" smtClean="0">
                <a:ea typeface="ＭＳ Ｐゴシック" pitchFamily="34" charset="-128"/>
              </a:rPr>
              <a:t> </a:t>
            </a:r>
            <a:r>
              <a:rPr lang="en-US" sz="1800" smtClean="0">
                <a:ea typeface="ＭＳ Ｐゴシック" pitchFamily="34" charset="-128"/>
              </a:rPr>
              <a:t>Director of IT Security</a:t>
            </a:r>
          </a:p>
          <a:p>
            <a:pPr eaLnBrk="1" hangingPunct="1">
              <a:buFontTx/>
              <a:buChar char="•"/>
            </a:pPr>
            <a:r>
              <a:rPr lang="en-US" sz="1800" b="1" i="1" smtClean="0">
                <a:ea typeface="ＭＳ Ｐゴシック" pitchFamily="34" charset="-128"/>
              </a:rPr>
              <a:t> </a:t>
            </a:r>
            <a:r>
              <a:rPr lang="en-US" sz="1800" smtClean="0">
                <a:ea typeface="ＭＳ Ｐゴシック" pitchFamily="34" charset="-128"/>
              </a:rPr>
              <a:t>Fordham University</a:t>
            </a:r>
            <a:endParaRPr lang="en-US" sz="1800" b="1" i="1" smtClean="0">
              <a:ea typeface="ＭＳ Ｐゴシック" pitchFamily="34" charset="-128"/>
            </a:endParaRPr>
          </a:p>
        </p:txBody>
      </p:sp>
      <p:sp>
        <p:nvSpPr>
          <p:cNvPr id="3075"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Jonathan Hanny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5" name="Rounded Rectangle 4"/>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3077" name="Slide Number Placeholder 5"/>
          <p:cNvSpPr>
            <a:spLocks noGrp="1"/>
          </p:cNvSpPr>
          <p:nvPr>
            <p:ph type="sldNum" sz="quarter" idx="12"/>
          </p:nvPr>
        </p:nvSpPr>
        <p:spPr>
          <a:noFill/>
        </p:spPr>
        <p:txBody>
          <a:bodyPr/>
          <a:lstStyle/>
          <a:p>
            <a:fld id="{16B513CD-1E43-4AC7-B3A8-00FA6FF6512B}" type="slidenum">
              <a:rPr lang="en-US">
                <a:ea typeface="ＭＳ Ｐゴシック" pitchFamily="34" charset="-128"/>
              </a:rPr>
              <a:pPr/>
              <a:t>1</a:t>
            </a:fld>
            <a:endParaRPr lang="en-US">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143000" y="2362200"/>
            <a:ext cx="6705600" cy="2590800"/>
          </a:xfrm>
        </p:spPr>
        <p:txBody>
          <a:bodyPr/>
          <a:lstStyle/>
          <a:p>
            <a:r>
              <a:rPr lang="en-US" smtClean="0">
                <a:ea typeface="ＭＳ Ｐゴシック" pitchFamily="34" charset="-128"/>
              </a:rPr>
              <a:t>Select a framework</a:t>
            </a:r>
          </a:p>
          <a:p>
            <a:pPr lvl="1"/>
            <a:r>
              <a:rPr lang="en-US" smtClean="0">
                <a:ea typeface="ＭＳ Ｐゴシック" pitchFamily="34" charset="-128"/>
              </a:rPr>
              <a:t>Consider your organizations needs</a:t>
            </a:r>
          </a:p>
          <a:p>
            <a:pPr lvl="1"/>
            <a:r>
              <a:rPr lang="en-US" smtClean="0">
                <a:ea typeface="ＭＳ Ｐゴシック" pitchFamily="34" charset="-128"/>
              </a:rPr>
              <a:t>Consider regulatory requiremenets</a:t>
            </a:r>
          </a:p>
          <a:p>
            <a:pPr lvl="1"/>
            <a:r>
              <a:rPr lang="en-US" smtClean="0">
                <a:ea typeface="ＭＳ Ｐゴシック" pitchFamily="34" charset="-128"/>
              </a:rPr>
              <a:t>Consider existing best practices</a:t>
            </a:r>
          </a:p>
          <a:p>
            <a:pPr lvl="1"/>
            <a:r>
              <a:rPr lang="en-US" smtClean="0">
                <a:ea typeface="ＭＳ Ｐゴシック" pitchFamily="34" charset="-128"/>
              </a:rPr>
              <a:t>Consider your geographic region</a:t>
            </a:r>
          </a:p>
          <a:p>
            <a:pPr lvl="1"/>
            <a:endParaRPr lang="en-US" smtClean="0">
              <a:ea typeface="ＭＳ Ｐゴシック" pitchFamily="34" charset="-128"/>
            </a:endParaRPr>
          </a:p>
        </p:txBody>
      </p:sp>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6" name="Rectangle 5"/>
          <p:cNvSpPr/>
          <p:nvPr/>
        </p:nvSpPr>
        <p:spPr>
          <a:xfrm>
            <a:off x="7010400" y="1676400"/>
            <a:ext cx="1261884" cy="646331"/>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600" b="1" spc="50" dirty="0">
                <a:ln w="11430"/>
                <a:solidFill>
                  <a:srgbClr val="FF0000"/>
                </a:solidFill>
                <a:effectLst>
                  <a:outerShdw blurRad="76200" dist="50800" dir="5400000" algn="tl" rotWithShape="0">
                    <a:srgbClr val="000000">
                      <a:alpha val="65000"/>
                    </a:srgbClr>
                  </a:outerShdw>
                </a:effectLst>
                <a:latin typeface="Arial" charset="0"/>
                <a:ea typeface="+mn-ea"/>
              </a:rPr>
              <a:t>NIST</a:t>
            </a:r>
          </a:p>
        </p:txBody>
      </p:sp>
      <p:sp>
        <p:nvSpPr>
          <p:cNvPr id="7" name="Rectangle 6"/>
          <p:cNvSpPr/>
          <p:nvPr/>
        </p:nvSpPr>
        <p:spPr>
          <a:xfrm>
            <a:off x="5160843" y="1676400"/>
            <a:ext cx="1620957" cy="646331"/>
          </a:xfrm>
          <a:prstGeom prst="rect">
            <a:avLst/>
          </a:prstGeom>
          <a:noFill/>
        </p:spPr>
        <p:txBody>
          <a:bodyPr wrap="none">
            <a:spAutoFit/>
          </a:bodyPr>
          <a:lstStyle/>
          <a:p>
            <a:pPr algn="ctr">
              <a:defRPr/>
            </a:pPr>
            <a:r>
              <a:rPr lang="en-US" sz="3600" b="1" dirty="0">
                <a:ln w="24500" cmpd="dbl">
                  <a:solidFill>
                    <a:schemeClr val="tx1"/>
                  </a:solidFill>
                  <a:prstDash val="solid"/>
                  <a:miter lim="800000"/>
                </a:ln>
                <a:gradFill>
                  <a:gsLst>
                    <a:gs pos="10000">
                      <a:srgbClr val="FF0000"/>
                    </a:gs>
                    <a:gs pos="60000">
                      <a:schemeClr val="accent2">
                        <a:tint val="30000"/>
                        <a:satMod val="155000"/>
                      </a:schemeClr>
                    </a:gs>
                    <a:gs pos="100000">
                      <a:schemeClr val="accent2">
                        <a:tint val="73000"/>
                        <a:satMod val="155000"/>
                      </a:schemeClr>
                    </a:gs>
                  </a:gsLst>
                  <a:lin ang="5400000"/>
                </a:gradFill>
                <a:effectLst>
                  <a:outerShdw blurRad="38100" dist="38100" dir="7020000" sx="102000" sy="102000" algn="tl">
                    <a:srgbClr val="000000"/>
                  </a:outerShdw>
                </a:effectLst>
                <a:latin typeface="Arial" charset="0"/>
                <a:ea typeface="+mn-ea"/>
              </a:rPr>
              <a:t>FISMA</a:t>
            </a:r>
          </a:p>
        </p:txBody>
      </p:sp>
      <p:sp>
        <p:nvSpPr>
          <p:cNvPr id="8" name="Rectangle 7"/>
          <p:cNvSpPr/>
          <p:nvPr/>
        </p:nvSpPr>
        <p:spPr>
          <a:xfrm>
            <a:off x="5334000" y="5638800"/>
            <a:ext cx="3371436" cy="646331"/>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600" b="1" spc="50" dirty="0">
                <a:ln w="11430"/>
                <a:solidFill>
                  <a:srgbClr val="FF0000"/>
                </a:solidFill>
                <a:effectLst>
                  <a:outerShdw blurRad="76200" dist="50800" dir="5400000" algn="tl" rotWithShape="0">
                    <a:srgbClr val="000000">
                      <a:alpha val="65000"/>
                    </a:srgbClr>
                  </a:outerShdw>
                </a:effectLst>
                <a:latin typeface="Arial" charset="0"/>
                <a:ea typeface="+mn-ea"/>
              </a:rPr>
              <a:t>ISO/IEC 17799</a:t>
            </a:r>
          </a:p>
        </p:txBody>
      </p:sp>
      <p:sp>
        <p:nvSpPr>
          <p:cNvPr id="9" name="Rectangle 8"/>
          <p:cNvSpPr/>
          <p:nvPr/>
        </p:nvSpPr>
        <p:spPr>
          <a:xfrm>
            <a:off x="381000" y="1219200"/>
            <a:ext cx="3371436" cy="646331"/>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600" b="1" spc="50" dirty="0">
                <a:ln w="11430"/>
                <a:solidFill>
                  <a:srgbClr val="FF0000"/>
                </a:solidFill>
                <a:effectLst>
                  <a:outerShdw blurRad="76200" dist="50800" dir="5400000" algn="tl" rotWithShape="0">
                    <a:srgbClr val="000000">
                      <a:alpha val="65000"/>
                    </a:srgbClr>
                  </a:outerShdw>
                </a:effectLst>
                <a:latin typeface="Arial" charset="0"/>
                <a:ea typeface="+mn-ea"/>
              </a:rPr>
              <a:t>ISO/IEC 27002</a:t>
            </a:r>
          </a:p>
        </p:txBody>
      </p:sp>
      <p:sp>
        <p:nvSpPr>
          <p:cNvPr id="12296"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Jonathan Hanny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11" name="Rectangle 10"/>
          <p:cNvSpPr/>
          <p:nvPr/>
        </p:nvSpPr>
        <p:spPr>
          <a:xfrm>
            <a:off x="2286000" y="5144869"/>
            <a:ext cx="1620957" cy="646331"/>
          </a:xfrm>
          <a:prstGeom prst="rect">
            <a:avLst/>
          </a:prstGeom>
          <a:noFill/>
        </p:spPr>
        <p:txBody>
          <a:bodyPr wrap="none">
            <a:spAutoFit/>
          </a:bodyPr>
          <a:lstStyle/>
          <a:p>
            <a:pPr algn="ctr">
              <a:defRPr/>
            </a:pPr>
            <a:r>
              <a:rPr lang="en-US" sz="3600" b="1" dirty="0">
                <a:ln w="24500" cmpd="dbl">
                  <a:solidFill>
                    <a:schemeClr val="tx1"/>
                  </a:solidFill>
                  <a:prstDash val="solid"/>
                  <a:miter lim="800000"/>
                </a:ln>
                <a:gradFill>
                  <a:gsLst>
                    <a:gs pos="10000">
                      <a:srgbClr val="FF0000"/>
                    </a:gs>
                    <a:gs pos="60000">
                      <a:schemeClr val="accent2">
                        <a:tint val="30000"/>
                        <a:satMod val="155000"/>
                      </a:schemeClr>
                    </a:gs>
                    <a:gs pos="100000">
                      <a:schemeClr val="accent2">
                        <a:tint val="73000"/>
                        <a:satMod val="155000"/>
                      </a:schemeClr>
                    </a:gs>
                  </a:gsLst>
                  <a:lin ang="5400000"/>
                </a:gradFill>
                <a:effectLst>
                  <a:outerShdw blurRad="38100" dist="38100" dir="7020000" sx="102000" sy="102000" algn="tl">
                    <a:srgbClr val="000000"/>
                  </a:outerShdw>
                </a:effectLst>
                <a:latin typeface="Arial" charset="0"/>
                <a:ea typeface="+mn-ea"/>
              </a:rPr>
              <a:t>COBIT</a:t>
            </a:r>
          </a:p>
        </p:txBody>
      </p:sp>
      <p:sp>
        <p:nvSpPr>
          <p:cNvPr id="12" name="Rectangle 11"/>
          <p:cNvSpPr/>
          <p:nvPr/>
        </p:nvSpPr>
        <p:spPr>
          <a:xfrm>
            <a:off x="2286000" y="1676400"/>
            <a:ext cx="954107" cy="646331"/>
          </a:xfrm>
          <a:prstGeom prst="rect">
            <a:avLst/>
          </a:prstGeom>
          <a:noFill/>
        </p:spPr>
        <p:txBody>
          <a:bodyPr wrap="none">
            <a:spAutoFit/>
          </a:bodyPr>
          <a:lstStyle/>
          <a:p>
            <a:pPr algn="ctr">
              <a:defRPr/>
            </a:pPr>
            <a:r>
              <a:rPr lang="en-US" sz="3600" b="1" dirty="0">
                <a:ln w="24500" cmpd="dbl">
                  <a:solidFill>
                    <a:schemeClr val="tx1"/>
                  </a:solidFill>
                  <a:prstDash val="solid"/>
                  <a:miter lim="800000"/>
                </a:ln>
                <a:gradFill>
                  <a:gsLst>
                    <a:gs pos="10000">
                      <a:srgbClr val="FF0000"/>
                    </a:gs>
                    <a:gs pos="60000">
                      <a:schemeClr val="accent2">
                        <a:tint val="30000"/>
                        <a:satMod val="155000"/>
                      </a:schemeClr>
                    </a:gs>
                    <a:gs pos="100000">
                      <a:schemeClr val="accent2">
                        <a:tint val="73000"/>
                        <a:satMod val="155000"/>
                      </a:schemeClr>
                    </a:gs>
                  </a:gsLst>
                  <a:lin ang="5400000"/>
                </a:gradFill>
                <a:effectLst>
                  <a:outerShdw blurRad="38100" dist="38100" dir="7020000" sx="102000" sy="102000" algn="tl">
                    <a:srgbClr val="000000"/>
                  </a:outerShdw>
                </a:effectLst>
                <a:latin typeface="Arial" charset="0"/>
                <a:ea typeface="+mn-ea"/>
              </a:rPr>
              <a:t>PCI</a:t>
            </a:r>
          </a:p>
        </p:txBody>
      </p:sp>
      <p:sp>
        <p:nvSpPr>
          <p:cNvPr id="13" name="Rectangle 12"/>
          <p:cNvSpPr/>
          <p:nvPr/>
        </p:nvSpPr>
        <p:spPr>
          <a:xfrm>
            <a:off x="5092576" y="5181600"/>
            <a:ext cx="1586716" cy="646331"/>
          </a:xfrm>
          <a:prstGeom prst="rect">
            <a:avLst/>
          </a:prstGeom>
          <a:no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3600" b="1" dirty="0">
                <a:ln w="12700">
                  <a:solidFill>
                    <a:srgbClr val="FF0000"/>
                  </a:solidFill>
                  <a:prstDash val="solid"/>
                </a:ln>
                <a:effectLst>
                  <a:outerShdw blurRad="50800" dist="50800" dir="5400000" algn="ctr" rotWithShape="0">
                    <a:srgbClr val="FF0000">
                      <a:alpha val="44000"/>
                    </a:srgbClr>
                  </a:outerShdw>
                </a:effectLst>
                <a:latin typeface="Arial" charset="0"/>
                <a:ea typeface="+mn-ea"/>
              </a:rPr>
              <a:t>HIPAA</a:t>
            </a:r>
          </a:p>
        </p:txBody>
      </p:sp>
      <p:sp>
        <p:nvSpPr>
          <p:cNvPr id="14" name="Rectangle 13"/>
          <p:cNvSpPr/>
          <p:nvPr/>
        </p:nvSpPr>
        <p:spPr>
          <a:xfrm>
            <a:off x="381000" y="5562600"/>
            <a:ext cx="3647152" cy="646331"/>
          </a:xfrm>
          <a:prstGeom prst="rect">
            <a:avLst/>
          </a:prstGeom>
          <a:no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3600" b="1" dirty="0">
                <a:ln w="12700">
                  <a:solidFill>
                    <a:srgbClr val="FF0000"/>
                  </a:solidFill>
                  <a:prstDash val="solid"/>
                </a:ln>
                <a:effectLst>
                  <a:outerShdw blurRad="50800" dist="50800" dir="5400000" algn="ctr" rotWithShape="0">
                    <a:srgbClr val="FF0000">
                      <a:alpha val="44000"/>
                    </a:srgbClr>
                  </a:outerShdw>
                </a:effectLst>
                <a:latin typeface="Arial" charset="0"/>
                <a:ea typeface="+mn-ea"/>
              </a:rPr>
              <a:t>Sarbanes Oxley</a:t>
            </a:r>
          </a:p>
        </p:txBody>
      </p:sp>
      <p:sp>
        <p:nvSpPr>
          <p:cNvPr id="15" name="Rectangle 14"/>
          <p:cNvSpPr/>
          <p:nvPr/>
        </p:nvSpPr>
        <p:spPr>
          <a:xfrm>
            <a:off x="609600" y="1676400"/>
            <a:ext cx="1492716" cy="646331"/>
          </a:xfrm>
          <a:prstGeom prst="rect">
            <a:avLst/>
          </a:prstGeom>
          <a:no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3600" b="1" dirty="0">
                <a:ln w="12700">
                  <a:solidFill>
                    <a:srgbClr val="FF0000"/>
                  </a:solidFill>
                  <a:prstDash val="solid"/>
                </a:ln>
                <a:effectLst>
                  <a:outerShdw blurRad="50800" dist="50800" dir="5400000" algn="ctr" rotWithShape="0">
                    <a:srgbClr val="FF0000">
                      <a:alpha val="44000"/>
                    </a:srgbClr>
                  </a:outerShdw>
                </a:effectLst>
                <a:latin typeface="Arial" charset="0"/>
                <a:ea typeface="+mn-ea"/>
              </a:rPr>
              <a:t>GLBA</a:t>
            </a:r>
          </a:p>
        </p:txBody>
      </p:sp>
      <p:sp>
        <p:nvSpPr>
          <p:cNvPr id="16" name="Rectangle 15"/>
          <p:cNvSpPr/>
          <p:nvPr/>
        </p:nvSpPr>
        <p:spPr>
          <a:xfrm>
            <a:off x="538982" y="5144869"/>
            <a:ext cx="1747018" cy="646331"/>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600" b="1" spc="50" dirty="0">
                <a:ln w="11430"/>
                <a:solidFill>
                  <a:srgbClr val="FF0000"/>
                </a:solidFill>
                <a:effectLst>
                  <a:outerShdw blurRad="76200" dist="50800" dir="5400000" algn="tl" rotWithShape="0">
                    <a:srgbClr val="000000">
                      <a:alpha val="65000"/>
                    </a:srgbClr>
                  </a:outerShdw>
                </a:effectLst>
                <a:latin typeface="Arial" charset="0"/>
                <a:ea typeface="+mn-ea"/>
              </a:rPr>
              <a:t>FERPA</a:t>
            </a:r>
          </a:p>
        </p:txBody>
      </p:sp>
      <p:sp>
        <p:nvSpPr>
          <p:cNvPr id="17" name="Rectangle 16"/>
          <p:cNvSpPr/>
          <p:nvPr/>
        </p:nvSpPr>
        <p:spPr>
          <a:xfrm>
            <a:off x="4757518" y="1219200"/>
            <a:ext cx="3929282" cy="646331"/>
          </a:xfrm>
          <a:prstGeom prst="rect">
            <a:avLst/>
          </a:prstGeom>
          <a:noFill/>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3600" b="1" dirty="0">
                <a:ln w="12700">
                  <a:solidFill>
                    <a:srgbClr val="FF0000"/>
                  </a:solidFill>
                  <a:prstDash val="solid"/>
                </a:ln>
                <a:effectLst>
                  <a:outerShdw blurRad="50800" dist="50800" dir="5400000" algn="ctr" rotWithShape="0">
                    <a:srgbClr val="FF0000">
                      <a:alpha val="44000"/>
                    </a:srgbClr>
                  </a:outerShdw>
                </a:effectLst>
                <a:latin typeface="Arial" charset="0"/>
                <a:ea typeface="+mn-ea"/>
              </a:rPr>
              <a:t>Common Criteria</a:t>
            </a:r>
          </a:p>
        </p:txBody>
      </p:sp>
      <p:sp>
        <p:nvSpPr>
          <p:cNvPr id="18" name="Rectangle 17"/>
          <p:cNvSpPr/>
          <p:nvPr/>
        </p:nvSpPr>
        <p:spPr>
          <a:xfrm>
            <a:off x="6799411" y="5144869"/>
            <a:ext cx="2039789" cy="646331"/>
          </a:xfrm>
          <a:prstGeom prst="rect">
            <a:avLst/>
          </a:prstGeom>
          <a:noFill/>
        </p:spPr>
        <p:txBody>
          <a:bodyPr wrap="none">
            <a:spAutoFit/>
          </a:bodyPr>
          <a:lstStyle/>
          <a:p>
            <a:pPr algn="ctr">
              <a:defRPr/>
            </a:pPr>
            <a:r>
              <a:rPr lang="en-US" sz="3600" b="1" dirty="0">
                <a:ln w="24500" cmpd="dbl">
                  <a:solidFill>
                    <a:schemeClr val="tx1"/>
                  </a:solidFill>
                  <a:prstDash val="solid"/>
                  <a:miter lim="800000"/>
                </a:ln>
                <a:gradFill>
                  <a:gsLst>
                    <a:gs pos="10000">
                      <a:srgbClr val="FF0000"/>
                    </a:gs>
                    <a:gs pos="60000">
                      <a:schemeClr val="accent2">
                        <a:tint val="30000"/>
                        <a:satMod val="155000"/>
                      </a:schemeClr>
                    </a:gs>
                    <a:gs pos="100000">
                      <a:schemeClr val="accent2">
                        <a:tint val="73000"/>
                        <a:satMod val="155000"/>
                      </a:schemeClr>
                    </a:gs>
                  </a:gsLst>
                  <a:lin ang="5400000"/>
                </a:gradFill>
                <a:effectLst>
                  <a:outerShdw blurRad="38100" dist="38100" dir="7020000" sx="102000" sy="102000" algn="tl">
                    <a:srgbClr val="000000"/>
                  </a:outerShdw>
                </a:effectLst>
                <a:latin typeface="Arial" charset="0"/>
                <a:ea typeface="+mn-ea"/>
              </a:rPr>
              <a:t>OCTAVE</a:t>
            </a:r>
          </a:p>
        </p:txBody>
      </p:sp>
      <p:sp>
        <p:nvSpPr>
          <p:cNvPr id="12305" name="Slide Number Placeholder 18"/>
          <p:cNvSpPr>
            <a:spLocks noGrp="1"/>
          </p:cNvSpPr>
          <p:nvPr>
            <p:ph type="sldNum" sz="quarter" idx="12"/>
          </p:nvPr>
        </p:nvSpPr>
        <p:spPr>
          <a:noFill/>
        </p:spPr>
        <p:txBody>
          <a:bodyPr/>
          <a:lstStyle/>
          <a:p>
            <a:fld id="{EE2F284D-62F1-4557-AEAB-E690EC37F668}" type="slidenum">
              <a:rPr lang="en-US">
                <a:ea typeface="ＭＳ Ｐゴシック" pitchFamily="34" charset="-128"/>
              </a:rPr>
              <a:pPr/>
              <a:t>10</a:t>
            </a:fld>
            <a:endParaRPr lang="en-US">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100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par>
                          <p:cTn id="10" fill="hold">
                            <p:stCondLst>
                              <p:cond delay="1500"/>
                            </p:stCondLst>
                            <p:childTnLst>
                              <p:par>
                                <p:cTn id="11" presetID="53"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Effect transition="in" filter="fade">
                                      <p:cBhvr>
                                        <p:cTn id="21" dur="500"/>
                                        <p:tgtEl>
                                          <p:spTgt spid="17"/>
                                        </p:tgtEl>
                                      </p:cBhvr>
                                    </p:animEffect>
                                  </p:childTnLst>
                                </p:cTn>
                              </p:par>
                            </p:childTnLst>
                          </p:cTn>
                        </p:par>
                        <p:par>
                          <p:cTn id="22" fill="hold">
                            <p:stCondLst>
                              <p:cond delay="2500"/>
                            </p:stCondLst>
                            <p:childTnLst>
                              <p:par>
                                <p:cTn id="23" presetID="53"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3000"/>
                            </p:stCondLst>
                            <p:childTnLst>
                              <p:par>
                                <p:cTn id="29" presetID="53"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3500"/>
                            </p:stCondLst>
                            <p:childTnLst>
                              <p:par>
                                <p:cTn id="35" presetID="53" presetClass="entr" presetSubtype="0"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4000"/>
                            </p:stCondLst>
                            <p:childTnLst>
                              <p:par>
                                <p:cTn id="41" presetID="53" presetClass="entr" presetSubtype="0"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fltVal val="0"/>
                                          </p:val>
                                        </p:tav>
                                        <p:tav tm="100000">
                                          <p:val>
                                            <p:strVal val="#ppt_w"/>
                                          </p:val>
                                        </p:tav>
                                      </p:tavLst>
                                    </p:anim>
                                    <p:anim calcmode="lin" valueType="num">
                                      <p:cBhvr>
                                        <p:cTn id="44" dur="500" fill="hold"/>
                                        <p:tgtEl>
                                          <p:spTgt spid="6"/>
                                        </p:tgtEl>
                                        <p:attrNameLst>
                                          <p:attrName>ppt_h</p:attrName>
                                        </p:attrNameLst>
                                      </p:cBhvr>
                                      <p:tavLst>
                                        <p:tav tm="0">
                                          <p:val>
                                            <p:fltVal val="0"/>
                                          </p:val>
                                        </p:tav>
                                        <p:tav tm="100000">
                                          <p:val>
                                            <p:strVal val="#ppt_h"/>
                                          </p:val>
                                        </p:tav>
                                      </p:tavLst>
                                    </p:anim>
                                    <p:animEffect transition="in" filter="fade">
                                      <p:cBhvr>
                                        <p:cTn id="45" dur="500"/>
                                        <p:tgtEl>
                                          <p:spTgt spid="6"/>
                                        </p:tgtEl>
                                      </p:cBhvr>
                                    </p:animEffect>
                                  </p:childTnLst>
                                </p:cTn>
                              </p:par>
                            </p:childTnLst>
                          </p:cTn>
                        </p:par>
                        <p:par>
                          <p:cTn id="46" fill="hold">
                            <p:stCondLst>
                              <p:cond delay="4500"/>
                            </p:stCondLst>
                            <p:childTnLst>
                              <p:par>
                                <p:cTn id="47" presetID="53" presetClass="entr" presetSubtype="0" fill="hold"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5000"/>
                            </p:stCondLst>
                            <p:childTnLst>
                              <p:par>
                                <p:cTn id="53" presetID="53" presetClass="entr" presetSubtype="0" fill="hold" nodeType="after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fltVal val="0"/>
                                          </p:val>
                                        </p:tav>
                                        <p:tav tm="100000">
                                          <p:val>
                                            <p:strVal val="#ppt_w"/>
                                          </p:val>
                                        </p:tav>
                                      </p:tavLst>
                                    </p:anim>
                                    <p:anim calcmode="lin" valueType="num">
                                      <p:cBhvr>
                                        <p:cTn id="56" dur="500" fill="hold"/>
                                        <p:tgtEl>
                                          <p:spTgt spid="12"/>
                                        </p:tgtEl>
                                        <p:attrNameLst>
                                          <p:attrName>ppt_h</p:attrName>
                                        </p:attrNameLst>
                                      </p:cBhvr>
                                      <p:tavLst>
                                        <p:tav tm="0">
                                          <p:val>
                                            <p:fltVal val="0"/>
                                          </p:val>
                                        </p:tav>
                                        <p:tav tm="100000">
                                          <p:val>
                                            <p:strVal val="#ppt_h"/>
                                          </p:val>
                                        </p:tav>
                                      </p:tavLst>
                                    </p:anim>
                                    <p:animEffect transition="in" filter="fade">
                                      <p:cBhvr>
                                        <p:cTn id="57" dur="500"/>
                                        <p:tgtEl>
                                          <p:spTgt spid="12"/>
                                        </p:tgtEl>
                                      </p:cBhvr>
                                    </p:animEffect>
                                  </p:childTnLst>
                                </p:cTn>
                              </p:par>
                            </p:childTnLst>
                          </p:cTn>
                        </p:par>
                        <p:par>
                          <p:cTn id="58" fill="hold">
                            <p:stCondLst>
                              <p:cond delay="5500"/>
                            </p:stCondLst>
                            <p:childTnLst>
                              <p:par>
                                <p:cTn id="59" presetID="53" presetClass="entr" presetSubtype="0" fill="hold" nodeType="after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500" fill="hold"/>
                                        <p:tgtEl>
                                          <p:spTgt spid="16"/>
                                        </p:tgtEl>
                                        <p:attrNameLst>
                                          <p:attrName>ppt_w</p:attrName>
                                        </p:attrNameLst>
                                      </p:cBhvr>
                                      <p:tavLst>
                                        <p:tav tm="0">
                                          <p:val>
                                            <p:fltVal val="0"/>
                                          </p:val>
                                        </p:tav>
                                        <p:tav tm="100000">
                                          <p:val>
                                            <p:strVal val="#ppt_w"/>
                                          </p:val>
                                        </p:tav>
                                      </p:tavLst>
                                    </p:anim>
                                    <p:anim calcmode="lin" valueType="num">
                                      <p:cBhvr>
                                        <p:cTn id="62" dur="500" fill="hold"/>
                                        <p:tgtEl>
                                          <p:spTgt spid="16"/>
                                        </p:tgtEl>
                                        <p:attrNameLst>
                                          <p:attrName>ppt_h</p:attrName>
                                        </p:attrNameLst>
                                      </p:cBhvr>
                                      <p:tavLst>
                                        <p:tav tm="0">
                                          <p:val>
                                            <p:fltVal val="0"/>
                                          </p:val>
                                        </p:tav>
                                        <p:tav tm="100000">
                                          <p:val>
                                            <p:strVal val="#ppt_h"/>
                                          </p:val>
                                        </p:tav>
                                      </p:tavLst>
                                    </p:anim>
                                    <p:animEffect transition="in" filter="fade">
                                      <p:cBhvr>
                                        <p:cTn id="63" dur="500"/>
                                        <p:tgtEl>
                                          <p:spTgt spid="16"/>
                                        </p:tgtEl>
                                      </p:cBhvr>
                                    </p:animEffect>
                                  </p:childTnLst>
                                </p:cTn>
                              </p:par>
                            </p:childTnLst>
                          </p:cTn>
                        </p:par>
                        <p:par>
                          <p:cTn id="64" fill="hold">
                            <p:stCondLst>
                              <p:cond delay="6000"/>
                            </p:stCondLst>
                            <p:childTnLst>
                              <p:par>
                                <p:cTn id="65" presetID="53" presetClass="entr" presetSubtype="0" fill="hold" nodeType="after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childTnLst>
                          </p:cTn>
                        </p:par>
                        <p:par>
                          <p:cTn id="70" fill="hold">
                            <p:stCondLst>
                              <p:cond delay="6500"/>
                            </p:stCondLst>
                            <p:childTnLst>
                              <p:par>
                                <p:cTn id="71" presetID="53" presetClass="entr" presetSubtype="0" fill="hold" nodeType="after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p:cTn id="73" dur="500" fill="hold"/>
                                        <p:tgtEl>
                                          <p:spTgt spid="7"/>
                                        </p:tgtEl>
                                        <p:attrNameLst>
                                          <p:attrName>ppt_w</p:attrName>
                                        </p:attrNameLst>
                                      </p:cBhvr>
                                      <p:tavLst>
                                        <p:tav tm="0">
                                          <p:val>
                                            <p:fltVal val="0"/>
                                          </p:val>
                                        </p:tav>
                                        <p:tav tm="100000">
                                          <p:val>
                                            <p:strVal val="#ppt_w"/>
                                          </p:val>
                                        </p:tav>
                                      </p:tavLst>
                                    </p:anim>
                                    <p:anim calcmode="lin" valueType="num">
                                      <p:cBhvr>
                                        <p:cTn id="74" dur="500" fill="hold"/>
                                        <p:tgtEl>
                                          <p:spTgt spid="7"/>
                                        </p:tgtEl>
                                        <p:attrNameLst>
                                          <p:attrName>ppt_h</p:attrName>
                                        </p:attrNameLst>
                                      </p:cBhvr>
                                      <p:tavLst>
                                        <p:tav tm="0">
                                          <p:val>
                                            <p:fltVal val="0"/>
                                          </p:val>
                                        </p:tav>
                                        <p:tav tm="100000">
                                          <p:val>
                                            <p:strVal val="#ppt_h"/>
                                          </p:val>
                                        </p:tav>
                                      </p:tavLst>
                                    </p:anim>
                                    <p:animEffect transition="in" filter="fade">
                                      <p:cBhvr>
                                        <p:cTn id="7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066800" y="1447800"/>
            <a:ext cx="7543800" cy="715963"/>
          </a:xfrm>
        </p:spPr>
        <p:txBody>
          <a:bodyPr/>
          <a:lstStyle/>
          <a:p>
            <a:r>
              <a:rPr lang="en-US" smtClean="0">
                <a:ea typeface="ＭＳ Ｐゴシック" pitchFamily="34" charset="-128"/>
              </a:rPr>
              <a:t>FISMA (NIST)</a:t>
            </a:r>
          </a:p>
          <a:p>
            <a:pPr lvl="1">
              <a:buFontTx/>
              <a:buNone/>
            </a:pPr>
            <a:endParaRPr lang="en-US" smtClean="0">
              <a:ea typeface="ＭＳ Ｐゴシック" pitchFamily="34" charset="-128"/>
            </a:endParaRPr>
          </a:p>
        </p:txBody>
      </p:sp>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13316"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Jonathan Hanny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grpSp>
        <p:nvGrpSpPr>
          <p:cNvPr id="13317" name="Group 29"/>
          <p:cNvGrpSpPr>
            <a:grpSpLocks/>
          </p:cNvGrpSpPr>
          <p:nvPr/>
        </p:nvGrpSpPr>
        <p:grpSpPr bwMode="auto">
          <a:xfrm>
            <a:off x="1219200" y="1981200"/>
            <a:ext cx="6781800" cy="4038600"/>
            <a:chOff x="1219200" y="2057400"/>
            <a:chExt cx="6781800" cy="4038600"/>
          </a:xfrm>
        </p:grpSpPr>
        <p:grpSp>
          <p:nvGrpSpPr>
            <p:cNvPr id="13319" name="Group 15"/>
            <p:cNvGrpSpPr>
              <a:grpSpLocks/>
            </p:cNvGrpSpPr>
            <p:nvPr/>
          </p:nvGrpSpPr>
          <p:grpSpPr bwMode="auto">
            <a:xfrm>
              <a:off x="3810000" y="2057400"/>
              <a:ext cx="1600200" cy="1066800"/>
              <a:chOff x="3810000" y="2514600"/>
              <a:chExt cx="1600200" cy="1066800"/>
            </a:xfrm>
          </p:grpSpPr>
          <p:sp>
            <p:nvSpPr>
              <p:cNvPr id="6" name="Rounded Rectangle 5"/>
              <p:cNvSpPr>
                <a:spLocks noChangeArrowheads="1"/>
              </p:cNvSpPr>
              <p:nvPr/>
            </p:nvSpPr>
            <p:spPr bwMode="auto">
              <a:xfrm>
                <a:off x="3810000" y="2819400"/>
                <a:ext cx="1600200" cy="762000"/>
              </a:xfrm>
              <a:prstGeom prst="roundRect">
                <a:avLst>
                  <a:gd name="adj" fmla="val 16667"/>
                </a:avLst>
              </a:prstGeom>
              <a:solidFill>
                <a:srgbClr val="FF0000"/>
              </a:solidFill>
              <a:ln w="25400">
                <a:solidFill>
                  <a:schemeClr val="tx1"/>
                </a:solidFill>
                <a:round/>
                <a:headEnd/>
                <a:tailEnd/>
              </a:ln>
              <a:effectLst>
                <a:outerShdw dist="50800" dir="5400000" algn="ctr" rotWithShape="0">
                  <a:srgbClr val="7F7F7F"/>
                </a:outerShdw>
              </a:effectLst>
            </p:spPr>
            <p:txBody>
              <a:bodyPr anchor="ctr"/>
              <a:lstStyle/>
              <a:p>
                <a:pPr algn="ctr">
                  <a:defRPr/>
                </a:pPr>
                <a:r>
                  <a:rPr lang="en-US" sz="1600">
                    <a:solidFill>
                      <a:srgbClr val="FFFFFF"/>
                    </a:solidFill>
                    <a:latin typeface="Arial Black" pitchFamily="34" charset="0"/>
                    <a:ea typeface="ＭＳ Ｐゴシック" charset="-128"/>
                  </a:rPr>
                  <a:t>Categorize</a:t>
                </a:r>
              </a:p>
              <a:p>
                <a:pPr algn="ctr">
                  <a:defRPr/>
                </a:pPr>
                <a:r>
                  <a:rPr lang="en-US" sz="1000">
                    <a:solidFill>
                      <a:srgbClr val="FFFFFF"/>
                    </a:solidFill>
                    <a:ea typeface="ＭＳ Ｐゴシック" charset="-128"/>
                  </a:rPr>
                  <a:t>Information System FIPS 199/SP 800-60</a:t>
                </a:r>
              </a:p>
            </p:txBody>
          </p:sp>
          <p:sp>
            <p:nvSpPr>
              <p:cNvPr id="13338" name="TextBox 6"/>
              <p:cNvSpPr txBox="1">
                <a:spLocks noChangeArrowheads="1"/>
              </p:cNvSpPr>
              <p:nvPr/>
            </p:nvSpPr>
            <p:spPr bwMode="auto">
              <a:xfrm>
                <a:off x="3810000" y="2514600"/>
                <a:ext cx="1531188" cy="338554"/>
              </a:xfrm>
              <a:prstGeom prst="rect">
                <a:avLst/>
              </a:prstGeom>
              <a:noFill/>
              <a:ln w="9525">
                <a:noFill/>
                <a:miter lim="800000"/>
                <a:headEnd/>
                <a:tailEnd/>
              </a:ln>
            </p:spPr>
            <p:txBody>
              <a:bodyPr wrap="none">
                <a:spAutoFit/>
              </a:bodyPr>
              <a:lstStyle/>
              <a:p>
                <a:r>
                  <a:rPr lang="en-US" sz="1600" b="1" i="1"/>
                  <a:t>Starting Point</a:t>
                </a:r>
              </a:p>
            </p:txBody>
          </p:sp>
        </p:grpSp>
        <p:sp>
          <p:nvSpPr>
            <p:cNvPr id="9" name="Rounded Rectangle 8"/>
            <p:cNvSpPr>
              <a:spLocks noChangeArrowheads="1"/>
            </p:cNvSpPr>
            <p:nvPr/>
          </p:nvSpPr>
          <p:spPr bwMode="auto">
            <a:xfrm>
              <a:off x="6400800" y="2362200"/>
              <a:ext cx="1600200" cy="762000"/>
            </a:xfrm>
            <a:prstGeom prst="roundRect">
              <a:avLst>
                <a:gd name="adj" fmla="val 16667"/>
              </a:avLst>
            </a:prstGeom>
            <a:solidFill>
              <a:srgbClr val="FF0000"/>
            </a:solidFill>
            <a:ln w="25400">
              <a:solidFill>
                <a:schemeClr val="tx1"/>
              </a:solidFill>
              <a:round/>
              <a:headEnd/>
              <a:tailEnd/>
            </a:ln>
            <a:effectLst>
              <a:outerShdw dist="50800" dir="5400000" algn="ctr" rotWithShape="0">
                <a:srgbClr val="7F7F7F"/>
              </a:outerShdw>
            </a:effectLst>
          </p:spPr>
          <p:txBody>
            <a:bodyPr anchor="ctr"/>
            <a:lstStyle/>
            <a:p>
              <a:pPr algn="ctr">
                <a:defRPr/>
              </a:pPr>
              <a:r>
                <a:rPr lang="en-US" sz="1600">
                  <a:solidFill>
                    <a:srgbClr val="FFFFFF"/>
                  </a:solidFill>
                  <a:latin typeface="Arial Black" pitchFamily="34" charset="0"/>
                  <a:ea typeface="ＭＳ Ｐゴシック" charset="-128"/>
                </a:rPr>
                <a:t>Select</a:t>
              </a:r>
            </a:p>
            <a:p>
              <a:pPr algn="ctr">
                <a:defRPr/>
              </a:pPr>
              <a:r>
                <a:rPr lang="en-US" sz="1000">
                  <a:solidFill>
                    <a:srgbClr val="FFFFFF"/>
                  </a:solidFill>
                  <a:ea typeface="ＭＳ Ｐゴシック" charset="-128"/>
                </a:rPr>
                <a:t>Security Controls   FIPS 200/SP 800-53</a:t>
              </a:r>
            </a:p>
          </p:txBody>
        </p:sp>
        <p:sp>
          <p:nvSpPr>
            <p:cNvPr id="10" name="Rounded Rectangle 9"/>
            <p:cNvSpPr>
              <a:spLocks noChangeArrowheads="1"/>
            </p:cNvSpPr>
            <p:nvPr/>
          </p:nvSpPr>
          <p:spPr bwMode="auto">
            <a:xfrm>
              <a:off x="6400800" y="3810000"/>
              <a:ext cx="1600200" cy="762000"/>
            </a:xfrm>
            <a:prstGeom prst="roundRect">
              <a:avLst>
                <a:gd name="adj" fmla="val 16667"/>
              </a:avLst>
            </a:prstGeom>
            <a:solidFill>
              <a:srgbClr val="FF0000"/>
            </a:solidFill>
            <a:ln w="25400">
              <a:solidFill>
                <a:schemeClr val="tx1"/>
              </a:solidFill>
              <a:round/>
              <a:headEnd/>
              <a:tailEnd/>
            </a:ln>
            <a:effectLst>
              <a:outerShdw dist="50800" dir="5400000" algn="ctr" rotWithShape="0">
                <a:srgbClr val="7F7F7F"/>
              </a:outerShdw>
            </a:effectLst>
          </p:spPr>
          <p:txBody>
            <a:bodyPr anchor="ctr"/>
            <a:lstStyle/>
            <a:p>
              <a:pPr algn="ctr">
                <a:defRPr/>
              </a:pPr>
              <a:r>
                <a:rPr lang="en-US" sz="1600">
                  <a:solidFill>
                    <a:srgbClr val="FFFFFF"/>
                  </a:solidFill>
                  <a:latin typeface="Arial Black" pitchFamily="34" charset="0"/>
                  <a:ea typeface="ＭＳ Ｐゴシック" charset="-128"/>
                </a:rPr>
                <a:t>Supplement</a:t>
              </a:r>
            </a:p>
            <a:p>
              <a:pPr algn="ctr">
                <a:defRPr/>
              </a:pPr>
              <a:r>
                <a:rPr lang="en-US" sz="1000">
                  <a:solidFill>
                    <a:srgbClr val="FFFFFF"/>
                  </a:solidFill>
                  <a:ea typeface="ＭＳ Ｐゴシック" charset="-128"/>
                </a:rPr>
                <a:t>Security Controls       SP 800-53/SP 800-30</a:t>
              </a:r>
            </a:p>
          </p:txBody>
        </p:sp>
        <p:sp>
          <p:nvSpPr>
            <p:cNvPr id="11" name="Rounded Rectangle 10"/>
            <p:cNvSpPr>
              <a:spLocks noChangeArrowheads="1"/>
            </p:cNvSpPr>
            <p:nvPr/>
          </p:nvSpPr>
          <p:spPr bwMode="auto">
            <a:xfrm>
              <a:off x="6400800" y="5334000"/>
              <a:ext cx="1600200" cy="762000"/>
            </a:xfrm>
            <a:prstGeom prst="roundRect">
              <a:avLst>
                <a:gd name="adj" fmla="val 16667"/>
              </a:avLst>
            </a:prstGeom>
            <a:solidFill>
              <a:srgbClr val="FF0000"/>
            </a:solidFill>
            <a:ln w="25400">
              <a:solidFill>
                <a:schemeClr val="tx1"/>
              </a:solidFill>
              <a:round/>
              <a:headEnd/>
              <a:tailEnd/>
            </a:ln>
            <a:effectLst>
              <a:outerShdw dist="50800" dir="5400000" algn="ctr" rotWithShape="0">
                <a:srgbClr val="7F7F7F"/>
              </a:outerShdw>
            </a:effectLst>
          </p:spPr>
          <p:txBody>
            <a:bodyPr anchor="ctr"/>
            <a:lstStyle/>
            <a:p>
              <a:pPr algn="ctr">
                <a:defRPr/>
              </a:pPr>
              <a:r>
                <a:rPr lang="en-US" sz="1600">
                  <a:solidFill>
                    <a:srgbClr val="FFFFFF"/>
                  </a:solidFill>
                  <a:latin typeface="Arial Black" pitchFamily="34" charset="0"/>
                  <a:ea typeface="ＭＳ Ｐゴシック" charset="-128"/>
                </a:rPr>
                <a:t>Document</a:t>
              </a:r>
            </a:p>
            <a:p>
              <a:pPr algn="ctr">
                <a:defRPr/>
              </a:pPr>
              <a:r>
                <a:rPr lang="en-US" sz="1000">
                  <a:solidFill>
                    <a:srgbClr val="FFFFFF"/>
                  </a:solidFill>
                  <a:ea typeface="ＭＳ Ｐゴシック" charset="-128"/>
                </a:rPr>
                <a:t>Security Controls       SP 800-18</a:t>
              </a:r>
            </a:p>
          </p:txBody>
        </p:sp>
        <p:sp>
          <p:nvSpPr>
            <p:cNvPr id="12" name="Rounded Rectangle 11"/>
            <p:cNvSpPr>
              <a:spLocks noChangeArrowheads="1"/>
            </p:cNvSpPr>
            <p:nvPr/>
          </p:nvSpPr>
          <p:spPr bwMode="auto">
            <a:xfrm>
              <a:off x="3810000" y="5334000"/>
              <a:ext cx="1600200" cy="762000"/>
            </a:xfrm>
            <a:prstGeom prst="roundRect">
              <a:avLst>
                <a:gd name="adj" fmla="val 16667"/>
              </a:avLst>
            </a:prstGeom>
            <a:solidFill>
              <a:srgbClr val="FF0000"/>
            </a:solidFill>
            <a:ln w="25400">
              <a:solidFill>
                <a:schemeClr val="tx1"/>
              </a:solidFill>
              <a:round/>
              <a:headEnd/>
              <a:tailEnd/>
            </a:ln>
            <a:effectLst>
              <a:outerShdw dist="50800" dir="5400000" algn="ctr" rotWithShape="0">
                <a:srgbClr val="7F7F7F"/>
              </a:outerShdw>
            </a:effectLst>
          </p:spPr>
          <p:txBody>
            <a:bodyPr anchor="ctr"/>
            <a:lstStyle/>
            <a:p>
              <a:pPr algn="ctr">
                <a:defRPr/>
              </a:pPr>
              <a:r>
                <a:rPr lang="en-US" sz="1600">
                  <a:solidFill>
                    <a:srgbClr val="FFFFFF"/>
                  </a:solidFill>
                  <a:latin typeface="Arial Black" pitchFamily="34" charset="0"/>
                  <a:ea typeface="ＭＳ Ｐゴシック" charset="-128"/>
                </a:rPr>
                <a:t>Implement</a:t>
              </a:r>
            </a:p>
            <a:p>
              <a:pPr algn="ctr">
                <a:defRPr/>
              </a:pPr>
              <a:r>
                <a:rPr lang="en-US" sz="1000">
                  <a:solidFill>
                    <a:srgbClr val="FFFFFF"/>
                  </a:solidFill>
                  <a:ea typeface="ＭＳ Ｐゴシック" charset="-128"/>
                </a:rPr>
                <a:t>Security Controls       SP 800-70</a:t>
              </a:r>
            </a:p>
          </p:txBody>
        </p:sp>
        <p:sp>
          <p:nvSpPr>
            <p:cNvPr id="13" name="Rounded Rectangle 12"/>
            <p:cNvSpPr>
              <a:spLocks noChangeArrowheads="1"/>
            </p:cNvSpPr>
            <p:nvPr/>
          </p:nvSpPr>
          <p:spPr bwMode="auto">
            <a:xfrm>
              <a:off x="1219200" y="5334000"/>
              <a:ext cx="1600200" cy="762000"/>
            </a:xfrm>
            <a:prstGeom prst="roundRect">
              <a:avLst>
                <a:gd name="adj" fmla="val 16667"/>
              </a:avLst>
            </a:prstGeom>
            <a:solidFill>
              <a:srgbClr val="FF0000"/>
            </a:solidFill>
            <a:ln w="25400">
              <a:solidFill>
                <a:schemeClr val="tx1"/>
              </a:solidFill>
              <a:round/>
              <a:headEnd/>
              <a:tailEnd/>
            </a:ln>
            <a:effectLst>
              <a:outerShdw dist="50800" dir="5400000" algn="ctr" rotWithShape="0">
                <a:srgbClr val="7F7F7F"/>
              </a:outerShdw>
            </a:effectLst>
          </p:spPr>
          <p:txBody>
            <a:bodyPr anchor="ctr"/>
            <a:lstStyle/>
            <a:p>
              <a:pPr algn="ctr">
                <a:defRPr/>
              </a:pPr>
              <a:r>
                <a:rPr lang="en-US" sz="1600">
                  <a:solidFill>
                    <a:srgbClr val="FFFFFF"/>
                  </a:solidFill>
                  <a:latin typeface="Arial Black" pitchFamily="34" charset="0"/>
                  <a:ea typeface="ＭＳ Ｐゴシック" charset="-128"/>
                </a:rPr>
                <a:t>Assess</a:t>
              </a:r>
            </a:p>
            <a:p>
              <a:pPr algn="ctr">
                <a:defRPr/>
              </a:pPr>
              <a:r>
                <a:rPr lang="en-US" sz="1000">
                  <a:solidFill>
                    <a:srgbClr val="FFFFFF"/>
                  </a:solidFill>
                  <a:ea typeface="ＭＳ Ｐゴシック" charset="-128"/>
                </a:rPr>
                <a:t>Security Controls       SP 800-53</a:t>
              </a:r>
            </a:p>
          </p:txBody>
        </p:sp>
        <p:sp>
          <p:nvSpPr>
            <p:cNvPr id="14" name="Rounded Rectangle 13"/>
            <p:cNvSpPr>
              <a:spLocks noChangeArrowheads="1"/>
            </p:cNvSpPr>
            <p:nvPr/>
          </p:nvSpPr>
          <p:spPr bwMode="auto">
            <a:xfrm>
              <a:off x="1219200" y="3810000"/>
              <a:ext cx="1600200" cy="762000"/>
            </a:xfrm>
            <a:prstGeom prst="roundRect">
              <a:avLst>
                <a:gd name="adj" fmla="val 16667"/>
              </a:avLst>
            </a:prstGeom>
            <a:solidFill>
              <a:srgbClr val="FF0000"/>
            </a:solidFill>
            <a:ln w="25400">
              <a:solidFill>
                <a:schemeClr val="tx1"/>
              </a:solidFill>
              <a:round/>
              <a:headEnd/>
              <a:tailEnd/>
            </a:ln>
            <a:effectLst>
              <a:outerShdw dist="50800" dir="5400000" algn="ctr" rotWithShape="0">
                <a:srgbClr val="7F7F7F"/>
              </a:outerShdw>
            </a:effectLst>
          </p:spPr>
          <p:txBody>
            <a:bodyPr anchor="ctr"/>
            <a:lstStyle/>
            <a:p>
              <a:pPr algn="ctr">
                <a:defRPr/>
              </a:pPr>
              <a:r>
                <a:rPr lang="en-US" sz="1600">
                  <a:solidFill>
                    <a:srgbClr val="FFFFFF"/>
                  </a:solidFill>
                  <a:latin typeface="Arial Black" pitchFamily="34" charset="0"/>
                  <a:ea typeface="ＭＳ Ｐゴシック" charset="-128"/>
                </a:rPr>
                <a:t>Authorize</a:t>
              </a:r>
            </a:p>
            <a:p>
              <a:pPr algn="ctr">
                <a:defRPr/>
              </a:pPr>
              <a:r>
                <a:rPr lang="en-US" sz="1000">
                  <a:solidFill>
                    <a:srgbClr val="FFFFFF"/>
                  </a:solidFill>
                  <a:ea typeface="ＭＳ Ｐゴシック" charset="-128"/>
                </a:rPr>
                <a:t>Security Controls       SP 800-37</a:t>
              </a:r>
            </a:p>
          </p:txBody>
        </p:sp>
        <p:sp>
          <p:nvSpPr>
            <p:cNvPr id="15" name="Rounded Rectangle 14"/>
            <p:cNvSpPr>
              <a:spLocks noChangeArrowheads="1"/>
            </p:cNvSpPr>
            <p:nvPr/>
          </p:nvSpPr>
          <p:spPr bwMode="auto">
            <a:xfrm>
              <a:off x="1219200" y="2362200"/>
              <a:ext cx="1600200" cy="762000"/>
            </a:xfrm>
            <a:prstGeom prst="roundRect">
              <a:avLst>
                <a:gd name="adj" fmla="val 16667"/>
              </a:avLst>
            </a:prstGeom>
            <a:solidFill>
              <a:srgbClr val="FF0000"/>
            </a:solidFill>
            <a:ln w="25400">
              <a:solidFill>
                <a:schemeClr val="tx1"/>
              </a:solidFill>
              <a:round/>
              <a:headEnd/>
              <a:tailEnd/>
            </a:ln>
            <a:effectLst>
              <a:outerShdw dist="50800" dir="5400000" algn="ctr" rotWithShape="0">
                <a:srgbClr val="7F7F7F"/>
              </a:outerShdw>
            </a:effectLst>
          </p:spPr>
          <p:txBody>
            <a:bodyPr anchor="ctr"/>
            <a:lstStyle/>
            <a:p>
              <a:pPr algn="ctr">
                <a:defRPr/>
              </a:pPr>
              <a:r>
                <a:rPr lang="en-US" sz="1600">
                  <a:solidFill>
                    <a:srgbClr val="FFFFFF"/>
                  </a:solidFill>
                  <a:latin typeface="Arial Black" pitchFamily="34" charset="0"/>
                  <a:ea typeface="ＭＳ Ｐゴシック" charset="-128"/>
                </a:rPr>
                <a:t>Monitor</a:t>
              </a:r>
            </a:p>
            <a:p>
              <a:pPr algn="ctr">
                <a:defRPr/>
              </a:pPr>
              <a:r>
                <a:rPr lang="en-US" sz="1000">
                  <a:solidFill>
                    <a:srgbClr val="FFFFFF"/>
                  </a:solidFill>
                  <a:ea typeface="ＭＳ Ｐゴシック" charset="-128"/>
                </a:rPr>
                <a:t>Security Controls       SP 800-37/SP 800-60</a:t>
              </a:r>
            </a:p>
          </p:txBody>
        </p:sp>
        <p:sp>
          <p:nvSpPr>
            <p:cNvPr id="13327" name="TextBox 17"/>
            <p:cNvSpPr txBox="1">
              <a:spLocks noChangeArrowheads="1"/>
            </p:cNvSpPr>
            <p:nvPr/>
          </p:nvSpPr>
          <p:spPr bwMode="auto">
            <a:xfrm>
              <a:off x="3124200" y="3505200"/>
              <a:ext cx="3048000" cy="707886"/>
            </a:xfrm>
            <a:prstGeom prst="rect">
              <a:avLst/>
            </a:prstGeom>
            <a:noFill/>
            <a:ln w="9525">
              <a:noFill/>
              <a:miter lim="800000"/>
              <a:headEnd/>
              <a:tailEnd/>
            </a:ln>
          </p:spPr>
          <p:txBody>
            <a:bodyPr>
              <a:spAutoFit/>
            </a:bodyPr>
            <a:lstStyle/>
            <a:p>
              <a:pPr algn="ctr"/>
              <a:r>
                <a:rPr lang="en-US" sz="2000" b="1" i="1">
                  <a:latin typeface="Arial Black" pitchFamily="34" charset="0"/>
                </a:rPr>
                <a:t>Risk Management Framework</a:t>
              </a:r>
            </a:p>
          </p:txBody>
        </p:sp>
        <p:sp>
          <p:nvSpPr>
            <p:cNvPr id="13328" name="TextBox 18"/>
            <p:cNvSpPr txBox="1">
              <a:spLocks noChangeArrowheads="1"/>
            </p:cNvSpPr>
            <p:nvPr/>
          </p:nvSpPr>
          <p:spPr bwMode="auto">
            <a:xfrm>
              <a:off x="3124200" y="4214813"/>
              <a:ext cx="3048000" cy="584200"/>
            </a:xfrm>
            <a:prstGeom prst="rect">
              <a:avLst/>
            </a:prstGeom>
            <a:noFill/>
            <a:ln w="9525">
              <a:noFill/>
              <a:miter lim="800000"/>
              <a:headEnd/>
              <a:tailEnd/>
            </a:ln>
          </p:spPr>
          <p:txBody>
            <a:bodyPr>
              <a:spAutoFit/>
            </a:bodyPr>
            <a:lstStyle/>
            <a:p>
              <a:pPr algn="ctr"/>
              <a:r>
                <a:rPr lang="en-US" b="1" i="1"/>
                <a:t>Security Life Cycle</a:t>
              </a:r>
            </a:p>
            <a:p>
              <a:pPr algn="ctr"/>
              <a:r>
                <a:rPr lang="en-US" sz="1400" i="1"/>
                <a:t>NIST SP 800-53 rev2</a:t>
              </a:r>
            </a:p>
          </p:txBody>
        </p:sp>
        <p:sp>
          <p:nvSpPr>
            <p:cNvPr id="20" name="Right Arrow 19"/>
            <p:cNvSpPr/>
            <p:nvPr/>
          </p:nvSpPr>
          <p:spPr>
            <a:xfrm>
              <a:off x="3048000" y="2514600"/>
              <a:ext cx="533400" cy="457200"/>
            </a:xfrm>
            <a:prstGeom prst="rightArrow">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1" name="Right Arrow 20"/>
            <p:cNvSpPr/>
            <p:nvPr/>
          </p:nvSpPr>
          <p:spPr>
            <a:xfrm>
              <a:off x="5638800" y="2514600"/>
              <a:ext cx="533400" cy="457200"/>
            </a:xfrm>
            <a:prstGeom prst="rightArrow">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2" name="Right Arrow 21"/>
            <p:cNvSpPr/>
            <p:nvPr/>
          </p:nvSpPr>
          <p:spPr>
            <a:xfrm rot="10800000">
              <a:off x="5638800" y="5486400"/>
              <a:ext cx="533400" cy="457200"/>
            </a:xfrm>
            <a:prstGeom prst="rightArrow">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3" name="Right Arrow 22"/>
            <p:cNvSpPr/>
            <p:nvPr/>
          </p:nvSpPr>
          <p:spPr>
            <a:xfrm rot="10800000">
              <a:off x="3048000" y="5486400"/>
              <a:ext cx="533400" cy="457200"/>
            </a:xfrm>
            <a:prstGeom prst="rightArrow">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4" name="Right Arrow 23"/>
            <p:cNvSpPr/>
            <p:nvPr/>
          </p:nvSpPr>
          <p:spPr>
            <a:xfrm rot="16200000">
              <a:off x="1790700" y="3238500"/>
              <a:ext cx="533400" cy="457200"/>
            </a:xfrm>
            <a:prstGeom prst="rightArrow">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5" name="Right Arrow 24"/>
            <p:cNvSpPr/>
            <p:nvPr/>
          </p:nvSpPr>
          <p:spPr>
            <a:xfrm rot="16200000">
              <a:off x="1790700" y="4762500"/>
              <a:ext cx="533400" cy="457200"/>
            </a:xfrm>
            <a:prstGeom prst="rightArrow">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6" name="Right Arrow 25"/>
            <p:cNvSpPr/>
            <p:nvPr/>
          </p:nvSpPr>
          <p:spPr>
            <a:xfrm rot="5400000">
              <a:off x="6972300" y="3276600"/>
              <a:ext cx="533400" cy="457200"/>
            </a:xfrm>
            <a:prstGeom prst="rightArrow">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9" name="Right Arrow 28"/>
            <p:cNvSpPr/>
            <p:nvPr/>
          </p:nvSpPr>
          <p:spPr>
            <a:xfrm rot="5400000">
              <a:off x="6972300" y="4762500"/>
              <a:ext cx="533400" cy="457200"/>
            </a:xfrm>
            <a:prstGeom prst="rightArrow">
              <a:avLst/>
            </a:prstGeom>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2700000" scaled="0"/>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grpSp>
      <p:sp>
        <p:nvSpPr>
          <p:cNvPr id="13318" name="Slide Number Placeholder 26"/>
          <p:cNvSpPr>
            <a:spLocks noGrp="1"/>
          </p:cNvSpPr>
          <p:nvPr>
            <p:ph type="sldNum" sz="quarter" idx="12"/>
          </p:nvPr>
        </p:nvSpPr>
        <p:spPr>
          <a:noFill/>
        </p:spPr>
        <p:txBody>
          <a:bodyPr/>
          <a:lstStyle/>
          <a:p>
            <a:fld id="{0BFF04EC-2172-4641-853F-7B195ECE279E}" type="slidenum">
              <a:rPr lang="en-US">
                <a:ea typeface="ＭＳ Ｐゴシック" pitchFamily="34" charset="-128"/>
              </a:rPr>
              <a:pPr/>
              <a:t>11</a:t>
            </a:fld>
            <a:endParaRPr lang="en-US">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1"/>
          <p:cNvGraphicFramePr>
            <a:graphicFrameLocks noChangeAspect="1"/>
          </p:cNvGraphicFramePr>
          <p:nvPr/>
        </p:nvGraphicFramePr>
        <p:xfrm>
          <a:off x="1371600" y="1919288"/>
          <a:ext cx="6400800" cy="4405312"/>
        </p:xfrm>
        <a:graphic>
          <a:graphicData uri="http://schemas.openxmlformats.org/presentationml/2006/ole">
            <p:oleObj spid="_x0000_s1026" name="Visio" r:id="rId3" imgW="6404864" imgH="4012631" progId="">
              <p:embed/>
            </p:oleObj>
          </a:graphicData>
        </a:graphic>
      </p:graphicFrame>
      <p:sp>
        <p:nvSpPr>
          <p:cNvPr id="1027" name="Content Placeholder 2"/>
          <p:cNvSpPr>
            <a:spLocks noGrp="1"/>
          </p:cNvSpPr>
          <p:nvPr>
            <p:ph idx="1"/>
          </p:nvPr>
        </p:nvSpPr>
        <p:spPr>
          <a:xfrm>
            <a:off x="609600" y="1493838"/>
            <a:ext cx="8001000" cy="715962"/>
          </a:xfrm>
        </p:spPr>
        <p:txBody>
          <a:bodyPr/>
          <a:lstStyle/>
          <a:p>
            <a:r>
              <a:rPr lang="en-US" sz="2800" smtClean="0">
                <a:ea typeface="ＭＳ Ｐゴシック" pitchFamily="34" charset="-128"/>
              </a:rPr>
              <a:t>Integrate into the SDLC</a:t>
            </a:r>
          </a:p>
          <a:p>
            <a:pPr lvl="1">
              <a:buFontTx/>
              <a:buNone/>
            </a:pPr>
            <a:endParaRPr lang="en-US" smtClean="0">
              <a:ea typeface="ＭＳ Ｐゴシック" pitchFamily="34" charset="-128"/>
            </a:endParaRPr>
          </a:p>
        </p:txBody>
      </p:sp>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1029"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Jonathan Hanny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103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31" name="Slide Number Placeholder 6"/>
          <p:cNvSpPr>
            <a:spLocks noGrp="1"/>
          </p:cNvSpPr>
          <p:nvPr>
            <p:ph type="sldNum" sz="quarter" idx="12"/>
          </p:nvPr>
        </p:nvSpPr>
        <p:spPr>
          <a:noFill/>
        </p:spPr>
        <p:txBody>
          <a:bodyPr/>
          <a:lstStyle/>
          <a:p>
            <a:fld id="{3DBD00E5-5F97-4988-AEA0-50E3D26D4A8F}" type="slidenum">
              <a:rPr lang="en-US">
                <a:ea typeface="ＭＳ Ｐゴシック" pitchFamily="34" charset="-128"/>
              </a:rPr>
              <a:pPr/>
              <a:t>12</a:t>
            </a:fld>
            <a:endParaRPr lang="en-US">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066800" y="1371600"/>
            <a:ext cx="7543800" cy="3505200"/>
          </a:xfrm>
        </p:spPr>
        <p:txBody>
          <a:bodyPr/>
          <a:lstStyle/>
          <a:p>
            <a:r>
              <a:rPr lang="en-US" dirty="0" smtClean="0">
                <a:ea typeface="ＭＳ Ｐゴシック" pitchFamily="34" charset="-128"/>
              </a:rPr>
              <a:t>Develop repeatable processes</a:t>
            </a:r>
          </a:p>
          <a:p>
            <a:pPr lvl="1"/>
            <a:r>
              <a:rPr lang="en-US" dirty="0" smtClean="0">
                <a:ea typeface="ＭＳ Ｐゴシック" pitchFamily="34" charset="-128"/>
              </a:rPr>
              <a:t>Clearly define the processes</a:t>
            </a:r>
          </a:p>
          <a:p>
            <a:pPr lvl="1"/>
            <a:r>
              <a:rPr lang="en-US" dirty="0" smtClean="0">
                <a:ea typeface="ＭＳ Ｐゴシック" pitchFamily="34" charset="-128"/>
              </a:rPr>
              <a:t>Clearly document the procedures</a:t>
            </a:r>
          </a:p>
          <a:p>
            <a:pPr lvl="1"/>
            <a:r>
              <a:rPr lang="en-US" dirty="0" smtClean="0">
                <a:ea typeface="ＭＳ Ｐゴシック" pitchFamily="34" charset="-128"/>
              </a:rPr>
              <a:t>Require every application system to go through the program</a:t>
            </a:r>
          </a:p>
          <a:p>
            <a:pPr lvl="1"/>
            <a:r>
              <a:rPr lang="en-US" dirty="0" smtClean="0">
                <a:ea typeface="ＭＳ Ｐゴシック" pitchFamily="34" charset="-128"/>
              </a:rPr>
              <a:t>Educate, educate, educate</a:t>
            </a:r>
          </a:p>
          <a:p>
            <a:pPr lvl="1">
              <a:buFontTx/>
              <a:buNone/>
            </a:pPr>
            <a:endParaRPr lang="en-US" dirty="0" smtClean="0">
              <a:ea typeface="ＭＳ Ｐゴシック" pitchFamily="34" charset="-128"/>
            </a:endParaRPr>
          </a:p>
        </p:txBody>
      </p:sp>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14340"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dirty="0"/>
              <a:t>Copyright Jonathan </a:t>
            </a:r>
            <a:r>
              <a:rPr lang="en-US" sz="600" dirty="0" err="1"/>
              <a:t>Hanny</a:t>
            </a:r>
            <a:r>
              <a:rPr lang="en-US" sz="600" dirty="0"/>
              <a:t>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pic>
        <p:nvPicPr>
          <p:cNvPr id="14341" name="Picture 26" descr="NIST Risk Mgt Process.jpg"/>
          <p:cNvPicPr>
            <a:picLocks noChangeAspect="1"/>
          </p:cNvPicPr>
          <p:nvPr/>
        </p:nvPicPr>
        <p:blipFill>
          <a:blip r:embed="rId2"/>
          <a:srcRect/>
          <a:stretch>
            <a:fillRect/>
          </a:stretch>
        </p:blipFill>
        <p:spPr bwMode="auto">
          <a:xfrm>
            <a:off x="3349625" y="4648200"/>
            <a:ext cx="2441575" cy="1473200"/>
          </a:xfrm>
          <a:prstGeom prst="rect">
            <a:avLst/>
          </a:prstGeom>
          <a:noFill/>
          <a:ln w="9525">
            <a:noFill/>
            <a:miter lim="800000"/>
            <a:headEnd/>
            <a:tailEnd/>
          </a:ln>
        </p:spPr>
      </p:pic>
      <p:sp>
        <p:nvSpPr>
          <p:cNvPr id="14342" name="Slide Number Placeholder 5"/>
          <p:cNvSpPr>
            <a:spLocks noGrp="1"/>
          </p:cNvSpPr>
          <p:nvPr>
            <p:ph type="sldNum" sz="quarter" idx="12"/>
          </p:nvPr>
        </p:nvSpPr>
        <p:spPr>
          <a:noFill/>
        </p:spPr>
        <p:txBody>
          <a:bodyPr/>
          <a:lstStyle/>
          <a:p>
            <a:fld id="{03C68A78-8D79-495C-A322-10875CF678CA}" type="slidenum">
              <a:rPr lang="en-US">
                <a:ea typeface="ＭＳ Ｐゴシック" pitchFamily="34" charset="-128"/>
              </a:rPr>
              <a:pPr/>
              <a:t>13</a:t>
            </a:fld>
            <a:endParaRPr lang="en-US">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0FA82C-3874-4FCD-B398-A624041221D4}" type="slidenum">
              <a:rPr lang="en-US" smtClean="0"/>
              <a:pPr>
                <a:defRPr/>
              </a:pPr>
              <a:t>14</a:t>
            </a:fld>
            <a:endParaRPr lang="en-US"/>
          </a:p>
        </p:txBody>
      </p:sp>
      <p:sp>
        <p:nvSpPr>
          <p:cNvPr id="5" name="Rounded Rectangle 4"/>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6"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dirty="0"/>
              <a:t>Copyright Jonathan </a:t>
            </a:r>
            <a:r>
              <a:rPr lang="en-US" sz="600" dirty="0" err="1"/>
              <a:t>Hanny</a:t>
            </a:r>
            <a:r>
              <a:rPr lang="en-US" sz="600" dirty="0"/>
              <a:t>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7" name="Title 1"/>
          <p:cNvSpPr txBox="1">
            <a:spLocks/>
          </p:cNvSpPr>
          <p:nvPr/>
        </p:nvSpPr>
        <p:spPr bwMode="auto">
          <a:xfrm>
            <a:off x="457200" y="2743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1" i="1" kern="0" dirty="0" smtClean="0">
                <a:solidFill>
                  <a:schemeClr val="tx2"/>
                </a:solidFill>
                <a:latin typeface="+mj-lt"/>
                <a:cs typeface="+mj-cs"/>
              </a:rPr>
              <a:t>We all encounter challenges.</a:t>
            </a:r>
            <a:endParaRPr kumimoji="0" lang="en-US" sz="4400" b="1" i="1" u="none" strike="noStrike" kern="0" cap="none" spc="0" normalizeH="0" baseline="0" noProof="0" dirty="0" smtClean="0">
              <a:ln>
                <a:noFill/>
              </a:ln>
              <a:solidFill>
                <a:schemeClr val="tx2"/>
              </a:solidFill>
              <a:effectLst/>
              <a:uLnTx/>
              <a:uFillTx/>
              <a:latin typeface="+mj-lt"/>
              <a:ea typeface="ＭＳ Ｐゴシック" pitchFamily="34" charset="-128"/>
              <a:cs typeface="+mj-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15363"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Shannon Ortiz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15364" name="Slide Number Placeholder 5"/>
          <p:cNvSpPr>
            <a:spLocks noGrp="1"/>
          </p:cNvSpPr>
          <p:nvPr>
            <p:ph type="sldNum" sz="quarter" idx="12"/>
          </p:nvPr>
        </p:nvSpPr>
        <p:spPr>
          <a:noFill/>
        </p:spPr>
        <p:txBody>
          <a:bodyPr/>
          <a:lstStyle/>
          <a:p>
            <a:fld id="{499937EB-7BD8-4700-85D5-3B825023D5A5}" type="slidenum">
              <a:rPr lang="en-US">
                <a:ea typeface="ＭＳ Ｐゴシック" pitchFamily="34" charset="-128"/>
              </a:rPr>
              <a:pPr/>
              <a:t>15</a:t>
            </a:fld>
            <a:endParaRPr lang="en-US">
              <a:ea typeface="ＭＳ Ｐゴシック" pitchFamily="34" charset="-128"/>
            </a:endParaRPr>
          </a:p>
        </p:txBody>
      </p:sp>
      <p:sp>
        <p:nvSpPr>
          <p:cNvPr id="15365" name="Content Placeholder 2"/>
          <p:cNvSpPr>
            <a:spLocks noGrp="1"/>
          </p:cNvSpPr>
          <p:nvPr>
            <p:ph idx="1"/>
          </p:nvPr>
        </p:nvSpPr>
        <p:spPr>
          <a:xfrm>
            <a:off x="457200" y="2209800"/>
            <a:ext cx="8229600" cy="3962400"/>
          </a:xfrm>
        </p:spPr>
        <p:txBody>
          <a:bodyPr/>
          <a:lstStyle/>
          <a:p>
            <a:r>
              <a:rPr lang="en-US" sz="2000" b="1" smtClean="0">
                <a:ea typeface="ＭＳ Ｐゴシック" pitchFamily="34" charset="-128"/>
              </a:rPr>
              <a:t>Competing Constraints</a:t>
            </a:r>
            <a:r>
              <a:rPr lang="en-US" sz="2000" smtClean="0">
                <a:ea typeface="ＭＳ Ｐゴシック" pitchFamily="34" charset="-128"/>
              </a:rPr>
              <a:t>: Time, Scope and Cost</a:t>
            </a:r>
          </a:p>
          <a:p>
            <a:r>
              <a:rPr lang="en-US" sz="2000" b="1" smtClean="0">
                <a:ea typeface="ＭＳ Ｐゴシック" pitchFamily="34" charset="-128"/>
              </a:rPr>
              <a:t>Major ERP deployment</a:t>
            </a:r>
          </a:p>
          <a:p>
            <a:pPr lvl="1"/>
            <a:r>
              <a:rPr lang="en-US" sz="2000" smtClean="0">
                <a:ea typeface="ＭＳ Ｐゴシック" pitchFamily="34" charset="-128"/>
              </a:rPr>
              <a:t>	In just ONE month</a:t>
            </a:r>
          </a:p>
          <a:p>
            <a:pPr lvl="2"/>
            <a:r>
              <a:rPr lang="en-US" sz="2000" smtClean="0">
                <a:ea typeface="ＭＳ Ｐゴシック" pitchFamily="34" charset="-128"/>
              </a:rPr>
              <a:t>7 Physical (3 application + 4 database servers)</a:t>
            </a:r>
          </a:p>
          <a:p>
            <a:pPr lvl="2"/>
            <a:r>
              <a:rPr lang="en-US" sz="2000" smtClean="0">
                <a:ea typeface="ＭＳ Ｐゴシック" pitchFamily="34" charset="-128"/>
              </a:rPr>
              <a:t>52 Virtual Solaris (12 for </a:t>
            </a:r>
            <a:r>
              <a:rPr lang="en-US" sz="2000" i="1" smtClean="0">
                <a:ea typeface="ＭＳ Ｐゴシック" pitchFamily="34" charset="-128"/>
              </a:rPr>
              <a:t>Banner 8</a:t>
            </a:r>
            <a:r>
              <a:rPr lang="en-US" sz="2000" smtClean="0">
                <a:ea typeface="ＭＳ Ｐゴシック" pitchFamily="34" charset="-128"/>
              </a:rPr>
              <a:t> + 40 application servers)</a:t>
            </a:r>
          </a:p>
          <a:p>
            <a:pPr lvl="2"/>
            <a:r>
              <a:rPr lang="en-US" sz="2000" smtClean="0">
                <a:ea typeface="ＭＳ Ｐゴシック" pitchFamily="34" charset="-128"/>
              </a:rPr>
              <a:t>5 Oracle database servers + 6 Windows SQL servers</a:t>
            </a:r>
          </a:p>
          <a:p>
            <a:r>
              <a:rPr lang="en-US" sz="2000" b="1" smtClean="0">
                <a:ea typeface="ＭＳ Ｐゴシック" pitchFamily="34" charset="-128"/>
              </a:rPr>
              <a:t>Extended Software Development Life Cycle</a:t>
            </a:r>
          </a:p>
          <a:p>
            <a:pPr lvl="1"/>
            <a:r>
              <a:rPr lang="en-US" sz="2000" smtClean="0">
                <a:ea typeface="ＭＳ Ｐゴシック" pitchFamily="34" charset="-128"/>
              </a:rPr>
              <a:t>4+ years of changes</a:t>
            </a:r>
          </a:p>
          <a:p>
            <a:r>
              <a:rPr lang="en-US" sz="2000" b="1" smtClean="0">
                <a:ea typeface="ＭＳ Ｐゴシック" pitchFamily="34" charset="-128"/>
              </a:rPr>
              <a:t>Threats</a:t>
            </a:r>
          </a:p>
          <a:p>
            <a:pPr lvl="1"/>
            <a:r>
              <a:rPr lang="en-US" sz="2000" smtClean="0">
                <a:ea typeface="ＭＳ Ｐゴシック" pitchFamily="34" charset="-128"/>
              </a:rPr>
              <a:t>SQLI, XSS, bugs, flawed app/web server installs, etc… </a:t>
            </a:r>
          </a:p>
          <a:p>
            <a:endParaRPr lang="en-US" sz="2400" b="1" smtClean="0">
              <a:ea typeface="ＭＳ Ｐゴシック" pitchFamily="34" charset="-128"/>
            </a:endParaRPr>
          </a:p>
          <a:p>
            <a:pPr lvl="1">
              <a:buFontTx/>
              <a:buNone/>
            </a:pPr>
            <a:endParaRPr lang="en-US" smtClean="0">
              <a:ea typeface="ＭＳ Ｐゴシック" pitchFamily="34" charset="-128"/>
            </a:endParaRPr>
          </a:p>
        </p:txBody>
      </p:sp>
      <p:sp>
        <p:nvSpPr>
          <p:cNvPr id="15366" name="Title 1"/>
          <p:cNvSpPr>
            <a:spLocks noGrp="1"/>
          </p:cNvSpPr>
          <p:nvPr>
            <p:ph type="title"/>
          </p:nvPr>
        </p:nvSpPr>
        <p:spPr>
          <a:xfrm>
            <a:off x="457200" y="990600"/>
            <a:ext cx="8153400" cy="1143000"/>
          </a:xfrm>
        </p:spPr>
        <p:txBody>
          <a:bodyPr/>
          <a:lstStyle/>
          <a:p>
            <a:r>
              <a:rPr lang="en-US" sz="3600" b="1" smtClean="0">
                <a:latin typeface="Arial (Headings)" charset="0"/>
                <a:ea typeface="ＭＳ Ｐゴシック" pitchFamily="34" charset="-128"/>
              </a:rPr>
              <a:t>Our Challenges…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16387"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Shannon Ortiz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16388" name="Slide Number Placeholder 5"/>
          <p:cNvSpPr>
            <a:spLocks noGrp="1"/>
          </p:cNvSpPr>
          <p:nvPr>
            <p:ph type="sldNum" sz="quarter" idx="12"/>
          </p:nvPr>
        </p:nvSpPr>
        <p:spPr>
          <a:noFill/>
        </p:spPr>
        <p:txBody>
          <a:bodyPr/>
          <a:lstStyle/>
          <a:p>
            <a:fld id="{04894006-09EA-466C-BC02-FB43F43480C2}" type="slidenum">
              <a:rPr lang="en-US">
                <a:ea typeface="ＭＳ Ｐゴシック" pitchFamily="34" charset="-128"/>
              </a:rPr>
              <a:pPr/>
              <a:t>16</a:t>
            </a:fld>
            <a:endParaRPr lang="en-US">
              <a:ea typeface="ＭＳ Ｐゴシック" pitchFamily="34" charset="-128"/>
            </a:endParaRPr>
          </a:p>
        </p:txBody>
      </p:sp>
      <p:sp>
        <p:nvSpPr>
          <p:cNvPr id="16389" name="Title 1"/>
          <p:cNvSpPr>
            <a:spLocks noGrp="1"/>
          </p:cNvSpPr>
          <p:nvPr>
            <p:ph type="title"/>
          </p:nvPr>
        </p:nvSpPr>
        <p:spPr>
          <a:xfrm>
            <a:off x="457200" y="990600"/>
            <a:ext cx="8153400" cy="1143000"/>
          </a:xfrm>
        </p:spPr>
        <p:txBody>
          <a:bodyPr/>
          <a:lstStyle/>
          <a:p>
            <a:r>
              <a:rPr lang="en-US" sz="3600" b="1" smtClean="0">
                <a:ea typeface="ＭＳ Ｐゴシック" pitchFamily="34" charset="-128"/>
              </a:rPr>
              <a:t>“Do More With Less”</a:t>
            </a:r>
            <a:endParaRPr lang="en-US" sz="3600" b="1" smtClean="0">
              <a:latin typeface="Arial (Headings)" charset="0"/>
              <a:ea typeface="ＭＳ Ｐゴシック" pitchFamily="34" charset="-128"/>
            </a:endParaRPr>
          </a:p>
        </p:txBody>
      </p:sp>
      <p:sp>
        <p:nvSpPr>
          <p:cNvPr id="16390" name="Content Placeholder 2"/>
          <p:cNvSpPr>
            <a:spLocks noGrp="1"/>
          </p:cNvSpPr>
          <p:nvPr>
            <p:ph idx="4294967295"/>
          </p:nvPr>
        </p:nvSpPr>
        <p:spPr>
          <a:xfrm>
            <a:off x="685800" y="1981200"/>
            <a:ext cx="7772400" cy="4114800"/>
          </a:xfrm>
        </p:spPr>
        <p:txBody>
          <a:bodyPr/>
          <a:lstStyle/>
          <a:p>
            <a:pPr eaLnBrk="1" hangingPunct="1"/>
            <a:r>
              <a:rPr lang="en-US" sz="1800" smtClean="0">
                <a:ea typeface="ＭＳ Ｐゴシック" pitchFamily="34" charset="-128"/>
              </a:rPr>
              <a:t>Accept our limitations and work with them</a:t>
            </a:r>
          </a:p>
          <a:p>
            <a:pPr eaLnBrk="1" hangingPunct="1"/>
            <a:r>
              <a:rPr lang="en-US" sz="1800" smtClean="0">
                <a:ea typeface="ＭＳ Ｐゴシック" pitchFamily="34" charset="-128"/>
              </a:rPr>
              <a:t>Find a solution that will help secure our environment but it has to be: 	affordable, replicable, easy and provide business value</a:t>
            </a:r>
          </a:p>
          <a:p>
            <a:pPr eaLnBrk="1" hangingPunct="1"/>
            <a:r>
              <a:rPr lang="en-US" sz="1800" smtClean="0">
                <a:ea typeface="ＭＳ Ｐゴシック" pitchFamily="34" charset="-128"/>
              </a:rPr>
              <a:t>We selected: WhiteHat Sentinel Service</a:t>
            </a:r>
          </a:p>
          <a:p>
            <a:pPr lvl="1" eaLnBrk="1" hangingPunct="1"/>
            <a:r>
              <a:rPr lang="en-US" sz="1800" smtClean="0">
                <a:ea typeface="ＭＳ Ｐゴシック" pitchFamily="34" charset="-128"/>
              </a:rPr>
              <a:t>Vulnerability Assessments are done as soon as the last one completes, potentially hundreds of times a year – At no additional cost</a:t>
            </a:r>
          </a:p>
          <a:p>
            <a:pPr lvl="1" eaLnBrk="1" hangingPunct="1"/>
            <a:r>
              <a:rPr lang="en-US" sz="1800" smtClean="0">
                <a:ea typeface="ＭＳ Ｐゴシック" pitchFamily="34" charset="-128"/>
              </a:rPr>
              <a:t>IT Security staff is increased by leveraging, System, DBA and Application services resources</a:t>
            </a:r>
          </a:p>
          <a:p>
            <a:pPr lvl="1" eaLnBrk="1" hangingPunct="1"/>
            <a:r>
              <a:rPr lang="en-US" sz="1800" smtClean="0">
                <a:ea typeface="ＭＳ Ｐゴシック" pitchFamily="34" charset="-128"/>
              </a:rPr>
              <a:t>Detailed vulnerability descriptions with guidelines on how to mitigate them</a:t>
            </a:r>
          </a:p>
          <a:p>
            <a:pPr lvl="1" eaLnBrk="1" hangingPunct="1"/>
            <a:r>
              <a:rPr lang="en-US" sz="1800" smtClean="0">
                <a:ea typeface="ＭＳ Ｐゴシック" pitchFamily="34" charset="-128"/>
              </a:rPr>
              <a:t>Robust reporting with prioritization to help acquire those non-existent funds</a:t>
            </a:r>
          </a:p>
          <a:p>
            <a:pPr eaLnBrk="1" hangingPunct="1"/>
            <a:endParaRPr lang="en-US" sz="1800" smtClean="0">
              <a:ea typeface="ＭＳ Ｐゴシック" pitchFamily="34" charset="-128"/>
            </a:endParaRPr>
          </a:p>
          <a:p>
            <a:pPr eaLnBrk="1" hangingPunct="1"/>
            <a:endParaRPr lang="en-US" sz="1800" smtClean="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17411"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Shannon Ortiz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17412" name="Slide Number Placeholder 5"/>
          <p:cNvSpPr>
            <a:spLocks noGrp="1"/>
          </p:cNvSpPr>
          <p:nvPr>
            <p:ph type="sldNum" sz="quarter" idx="12"/>
          </p:nvPr>
        </p:nvSpPr>
        <p:spPr>
          <a:noFill/>
        </p:spPr>
        <p:txBody>
          <a:bodyPr/>
          <a:lstStyle/>
          <a:p>
            <a:fld id="{6776AD28-85E0-4C6D-A675-15716EA50387}" type="slidenum">
              <a:rPr lang="en-US">
                <a:ea typeface="ＭＳ Ｐゴシック" pitchFamily="34" charset="-128"/>
              </a:rPr>
              <a:pPr/>
              <a:t>17</a:t>
            </a:fld>
            <a:endParaRPr lang="en-US">
              <a:ea typeface="ＭＳ Ｐゴシック" pitchFamily="34" charset="-128"/>
            </a:endParaRPr>
          </a:p>
        </p:txBody>
      </p:sp>
      <p:sp>
        <p:nvSpPr>
          <p:cNvPr id="17413" name="Title 1"/>
          <p:cNvSpPr>
            <a:spLocks noGrp="1"/>
          </p:cNvSpPr>
          <p:nvPr>
            <p:ph type="title"/>
          </p:nvPr>
        </p:nvSpPr>
        <p:spPr>
          <a:xfrm>
            <a:off x="457200" y="990600"/>
            <a:ext cx="8153400" cy="1143000"/>
          </a:xfrm>
        </p:spPr>
        <p:txBody>
          <a:bodyPr/>
          <a:lstStyle/>
          <a:p>
            <a:r>
              <a:rPr lang="en-US" sz="3600" b="1" smtClean="0">
                <a:ea typeface="ＭＳ Ｐゴシック" pitchFamily="34" charset="-128"/>
              </a:rPr>
              <a:t>Where does this fit in our SDLC?</a:t>
            </a:r>
            <a:endParaRPr lang="en-US" sz="3600" b="1" smtClean="0">
              <a:latin typeface="Arial (Headings)" charset="0"/>
              <a:ea typeface="ＭＳ Ｐゴシック" pitchFamily="34" charset="-128"/>
            </a:endParaRPr>
          </a:p>
        </p:txBody>
      </p:sp>
      <p:sp>
        <p:nvSpPr>
          <p:cNvPr id="17414"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a:lstStyle/>
          <a:p>
            <a:pPr marL="342900" indent="-342900" algn="ctr" eaLnBrk="0" hangingPunct="0">
              <a:spcBef>
                <a:spcPct val="20000"/>
              </a:spcBef>
            </a:pPr>
            <a:r>
              <a:rPr lang="en-US"/>
              <a:t>Anywhere from Implementation to Maintenance</a:t>
            </a:r>
          </a:p>
        </p:txBody>
      </p:sp>
      <p:pic>
        <p:nvPicPr>
          <p:cNvPr id="10" name="Picture 9" descr="File:Waterfall model.png">
            <a:hlinkClick r:id="rId2"/>
          </p:cNvPr>
          <p:cNvPicPr>
            <a:picLocks noChangeAspect="1" noChangeArrowheads="1"/>
          </p:cNvPicPr>
          <p:nvPr/>
        </p:nvPicPr>
        <p:blipFill>
          <a:blip r:embed="rId3"/>
          <a:srcRect/>
          <a:stretch>
            <a:fillRect/>
          </a:stretch>
        </p:blipFill>
        <p:spPr bwMode="auto">
          <a:xfrm>
            <a:off x="2514600" y="2438400"/>
            <a:ext cx="4260850" cy="3276600"/>
          </a:xfrm>
          <a:prstGeom prst="rect">
            <a:avLst/>
          </a:prstGeom>
          <a:solidFill>
            <a:srgbClr val="3333CC"/>
          </a:solidFill>
          <a:ln w="9525" cap="flat" cmpd="sng" algn="ctr">
            <a:solidFill>
              <a:srgbClr val="000000"/>
            </a:solidFill>
            <a:prstDash val="solid"/>
            <a:miter lim="800000"/>
            <a:headEnd type="none" w="med" len="med"/>
            <a:tailEnd type="none" w="med" len="med"/>
          </a:ln>
          <a:effectLst>
            <a:outerShdw blurRad="63500" dist="215900" dir="2700000">
              <a:srgbClr val="0D0D0D">
                <a:alpha val="73000"/>
              </a:srgbClr>
            </a:outerShdw>
          </a:effectLst>
        </p:spPr>
      </p:pic>
      <p:sp>
        <p:nvSpPr>
          <p:cNvPr id="17416" name="TextBox 10"/>
          <p:cNvSpPr txBox="1">
            <a:spLocks noChangeArrowheads="1"/>
          </p:cNvSpPr>
          <p:nvPr/>
        </p:nvSpPr>
        <p:spPr bwMode="auto">
          <a:xfrm>
            <a:off x="2514600" y="5867400"/>
            <a:ext cx="4267200" cy="246063"/>
          </a:xfrm>
          <a:prstGeom prst="rect">
            <a:avLst/>
          </a:prstGeom>
          <a:noFill/>
          <a:ln w="9525">
            <a:noFill/>
            <a:miter lim="800000"/>
            <a:headEnd/>
            <a:tailEnd/>
          </a:ln>
        </p:spPr>
        <p:txBody>
          <a:bodyPr>
            <a:spAutoFit/>
          </a:bodyPr>
          <a:lstStyle/>
          <a:p>
            <a:pPr algn="ctr"/>
            <a:r>
              <a:rPr lang="en-US" sz="1000"/>
              <a:t>en.wikipedia.org/wiki/Waterfall_model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18435"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Shannon Ortiz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18436" name="Slide Number Placeholder 5"/>
          <p:cNvSpPr>
            <a:spLocks noGrp="1"/>
          </p:cNvSpPr>
          <p:nvPr>
            <p:ph type="sldNum" sz="quarter" idx="12"/>
          </p:nvPr>
        </p:nvSpPr>
        <p:spPr>
          <a:noFill/>
        </p:spPr>
        <p:txBody>
          <a:bodyPr/>
          <a:lstStyle/>
          <a:p>
            <a:fld id="{34B2A42A-678E-4B1E-A3F1-8A3AAFF1974E}" type="slidenum">
              <a:rPr lang="en-US">
                <a:ea typeface="ＭＳ Ｐゴシック" pitchFamily="34" charset="-128"/>
              </a:rPr>
              <a:pPr/>
              <a:t>18</a:t>
            </a:fld>
            <a:endParaRPr lang="en-US">
              <a:ea typeface="ＭＳ Ｐゴシック" pitchFamily="34" charset="-128"/>
            </a:endParaRPr>
          </a:p>
        </p:txBody>
      </p:sp>
      <p:sp>
        <p:nvSpPr>
          <p:cNvPr id="18437" name="Title 1"/>
          <p:cNvSpPr>
            <a:spLocks noGrp="1"/>
          </p:cNvSpPr>
          <p:nvPr>
            <p:ph type="title"/>
          </p:nvPr>
        </p:nvSpPr>
        <p:spPr>
          <a:xfrm>
            <a:off x="457200" y="990600"/>
            <a:ext cx="8153400" cy="1143000"/>
          </a:xfrm>
        </p:spPr>
        <p:txBody>
          <a:bodyPr/>
          <a:lstStyle/>
          <a:p>
            <a:r>
              <a:rPr lang="en-US" sz="3600" b="1" smtClean="0">
                <a:ea typeface="ＭＳ Ｐゴシック" pitchFamily="34" charset="-128"/>
              </a:rPr>
              <a:t>What are our vulnerabilities?</a:t>
            </a:r>
            <a:endParaRPr lang="en-US" sz="3600" b="1" smtClean="0">
              <a:latin typeface="Arial (Headings)" charset="0"/>
              <a:ea typeface="ＭＳ Ｐゴシック" pitchFamily="34" charset="-128"/>
            </a:endParaRPr>
          </a:p>
        </p:txBody>
      </p:sp>
      <p:sp>
        <p:nvSpPr>
          <p:cNvPr id="18438"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a:lstStyle/>
          <a:p>
            <a:pPr marL="342900" indent="-342900" eaLnBrk="0" hangingPunct="0">
              <a:spcBef>
                <a:spcPct val="20000"/>
              </a:spcBef>
            </a:pPr>
            <a:endParaRPr lang="en-US"/>
          </a:p>
        </p:txBody>
      </p:sp>
      <p:pic>
        <p:nvPicPr>
          <p:cNvPr id="18439" name="Picture 8" descr="WhiteHat Executive Summary - Educause Slide.jpg"/>
          <p:cNvPicPr>
            <a:picLocks noChangeAspect="1"/>
          </p:cNvPicPr>
          <p:nvPr/>
        </p:nvPicPr>
        <p:blipFill>
          <a:blip r:embed="rId2"/>
          <a:srcRect/>
          <a:stretch>
            <a:fillRect/>
          </a:stretch>
        </p:blipFill>
        <p:spPr bwMode="auto">
          <a:xfrm>
            <a:off x="2209800" y="1979613"/>
            <a:ext cx="4724400" cy="4192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19459"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Shannon Ortiz 2010. </a:t>
            </a:r>
            <a:r>
              <a:rPr lang="en-US" sz="600" dirty="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19460" name="Slide Number Placeholder 5"/>
          <p:cNvSpPr>
            <a:spLocks noGrp="1"/>
          </p:cNvSpPr>
          <p:nvPr>
            <p:ph type="sldNum" sz="quarter" idx="12"/>
          </p:nvPr>
        </p:nvSpPr>
        <p:spPr>
          <a:noFill/>
        </p:spPr>
        <p:txBody>
          <a:bodyPr/>
          <a:lstStyle/>
          <a:p>
            <a:fld id="{9B1818FF-8471-4661-97E4-246E8ABD7DCF}" type="slidenum">
              <a:rPr lang="en-US">
                <a:ea typeface="ＭＳ Ｐゴシック" pitchFamily="34" charset="-128"/>
              </a:rPr>
              <a:pPr/>
              <a:t>19</a:t>
            </a:fld>
            <a:endParaRPr lang="en-US">
              <a:ea typeface="ＭＳ Ｐゴシック" pitchFamily="34" charset="-128"/>
            </a:endParaRPr>
          </a:p>
        </p:txBody>
      </p:sp>
      <p:sp>
        <p:nvSpPr>
          <p:cNvPr id="19461" name="Title 1"/>
          <p:cNvSpPr>
            <a:spLocks noGrp="1"/>
          </p:cNvSpPr>
          <p:nvPr>
            <p:ph type="title"/>
          </p:nvPr>
        </p:nvSpPr>
        <p:spPr>
          <a:xfrm>
            <a:off x="457200" y="1524000"/>
            <a:ext cx="8153400" cy="1143000"/>
          </a:xfrm>
        </p:spPr>
        <p:txBody>
          <a:bodyPr/>
          <a:lstStyle/>
          <a:p>
            <a:r>
              <a:rPr lang="en-US" sz="3600" b="1" dirty="0" err="1" smtClean="0">
                <a:ea typeface="ＭＳ Ｐゴシック" pitchFamily="34" charset="-128"/>
              </a:rPr>
              <a:t>WhiteHat</a:t>
            </a:r>
            <a:r>
              <a:rPr lang="en-US" sz="3600" b="1" dirty="0" smtClean="0">
                <a:ea typeface="ＭＳ Ｐゴシック" pitchFamily="34" charset="-128"/>
              </a:rPr>
              <a:t> Sentinel in Action </a:t>
            </a:r>
            <a:endParaRPr lang="en-US" sz="3600" b="1" dirty="0" smtClean="0">
              <a:latin typeface="Arial (Headings)" charset="0"/>
              <a:ea typeface="ＭＳ Ｐゴシック" pitchFamily="34" charset="-128"/>
            </a:endParaRPr>
          </a:p>
        </p:txBody>
      </p:sp>
      <p:sp>
        <p:nvSpPr>
          <p:cNvPr id="7" name="Title 1"/>
          <p:cNvSpPr txBox="1">
            <a:spLocks/>
          </p:cNvSpPr>
          <p:nvPr/>
        </p:nvSpPr>
        <p:spPr bwMode="auto">
          <a:xfrm>
            <a:off x="457200" y="3581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6600" b="1" i="1" kern="0" dirty="0" smtClean="0">
                <a:solidFill>
                  <a:schemeClr val="tx2"/>
                </a:solidFill>
                <a:latin typeface="+mj-lt"/>
                <a:cs typeface="+mj-cs"/>
              </a:rPr>
              <a:t>Role Play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r>
              <a:rPr lang="en-US" smtClean="0">
                <a:ea typeface="ＭＳ Ｐゴシック" pitchFamily="34" charset="-128"/>
              </a:rPr>
              <a:t>Session Format</a:t>
            </a:r>
          </a:p>
          <a:p>
            <a:pPr lvl="1"/>
            <a:r>
              <a:rPr lang="en-US" smtClean="0">
                <a:ea typeface="ＭＳ Ｐゴシック" pitchFamily="34" charset="-128"/>
              </a:rPr>
              <a:t>Panelists will each present for approximately 10 minutes.</a:t>
            </a:r>
          </a:p>
          <a:p>
            <a:pPr lvl="1"/>
            <a:r>
              <a:rPr lang="en-US" smtClean="0">
                <a:ea typeface="ＭＳ Ｐゴシック" pitchFamily="34" charset="-128"/>
              </a:rPr>
              <a:t>Remainder of session will be Q&amp;A.</a:t>
            </a:r>
          </a:p>
        </p:txBody>
      </p:sp>
      <p:sp>
        <p:nvSpPr>
          <p:cNvPr id="4099" name="Slide Number Placeholder 3"/>
          <p:cNvSpPr>
            <a:spLocks noGrp="1"/>
          </p:cNvSpPr>
          <p:nvPr>
            <p:ph type="sldNum" sz="quarter" idx="12"/>
          </p:nvPr>
        </p:nvSpPr>
        <p:spPr>
          <a:noFill/>
        </p:spPr>
        <p:txBody>
          <a:bodyPr/>
          <a:lstStyle/>
          <a:p>
            <a:fld id="{AC7E66E9-E672-4820-B0A0-0ABB3D2DEC66}" type="slidenum">
              <a:rPr lang="en-US">
                <a:ea typeface="ＭＳ Ｐゴシック" pitchFamily="34" charset="-128"/>
              </a:rPr>
              <a:pPr/>
              <a:t>2</a:t>
            </a:fld>
            <a:endParaRPr lang="en-US">
              <a:ea typeface="ＭＳ Ｐゴシック" pitchFamily="34" charset="-128"/>
            </a:endParaRPr>
          </a:p>
        </p:txBody>
      </p:sp>
      <p:sp>
        <p:nvSpPr>
          <p:cNvPr id="5" name="Rounded Rectangle 4"/>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4101"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Jonathan Hanny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20483"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Shannon Ortiz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20484" name="Slide Number Placeholder 5"/>
          <p:cNvSpPr>
            <a:spLocks noGrp="1"/>
          </p:cNvSpPr>
          <p:nvPr>
            <p:ph type="sldNum" sz="quarter" idx="12"/>
          </p:nvPr>
        </p:nvSpPr>
        <p:spPr>
          <a:noFill/>
        </p:spPr>
        <p:txBody>
          <a:bodyPr/>
          <a:lstStyle/>
          <a:p>
            <a:fld id="{7A19FA86-0DA6-4D1B-A822-035236FDB5AE}" type="slidenum">
              <a:rPr lang="en-US">
                <a:ea typeface="ＭＳ Ｐゴシック" pitchFamily="34" charset="-128"/>
              </a:rPr>
              <a:pPr/>
              <a:t>20</a:t>
            </a:fld>
            <a:endParaRPr lang="en-US">
              <a:ea typeface="ＭＳ Ｐゴシック" pitchFamily="34" charset="-128"/>
            </a:endParaRPr>
          </a:p>
        </p:txBody>
      </p:sp>
      <p:sp>
        <p:nvSpPr>
          <p:cNvPr id="20485" name="Title 1"/>
          <p:cNvSpPr>
            <a:spLocks noGrp="1"/>
          </p:cNvSpPr>
          <p:nvPr>
            <p:ph type="title"/>
          </p:nvPr>
        </p:nvSpPr>
        <p:spPr>
          <a:xfrm>
            <a:off x="457200" y="990600"/>
            <a:ext cx="8153400" cy="1143000"/>
          </a:xfrm>
        </p:spPr>
        <p:txBody>
          <a:bodyPr/>
          <a:lstStyle/>
          <a:p>
            <a:r>
              <a:rPr lang="en-US" sz="3600" b="1" smtClean="0">
                <a:ea typeface="ＭＳ Ｐゴシック" pitchFamily="34" charset="-128"/>
              </a:rPr>
              <a:t>WhiteHat Sentinel Summary </a:t>
            </a:r>
            <a:endParaRPr lang="en-US" sz="3600" b="1" smtClean="0">
              <a:latin typeface="Arial (Headings)" charset="0"/>
              <a:ea typeface="ＭＳ Ｐゴシック" pitchFamily="34" charset="-128"/>
            </a:endParaRPr>
          </a:p>
        </p:txBody>
      </p:sp>
      <p:sp>
        <p:nvSpPr>
          <p:cNvPr id="20486" name="Content Placeholder 2"/>
          <p:cNvSpPr>
            <a:spLocks noGrp="1"/>
          </p:cNvSpPr>
          <p:nvPr>
            <p:ph idx="4294967295"/>
          </p:nvPr>
        </p:nvSpPr>
        <p:spPr>
          <a:xfrm>
            <a:off x="685800" y="1981200"/>
            <a:ext cx="7772400" cy="4114800"/>
          </a:xfrm>
        </p:spPr>
        <p:txBody>
          <a:bodyPr/>
          <a:lstStyle/>
          <a:p>
            <a:pPr eaLnBrk="1" hangingPunct="1"/>
            <a:endParaRPr lang="en-US" sz="2400" b="1" smtClean="0">
              <a:ea typeface="ＭＳ Ｐゴシック" pitchFamily="34" charset="-128"/>
            </a:endParaRPr>
          </a:p>
          <a:p>
            <a:pPr eaLnBrk="1" hangingPunct="1"/>
            <a:r>
              <a:rPr lang="en-US" sz="2400" b="1" smtClean="0">
                <a:ea typeface="ＭＳ Ｐゴシック" pitchFamily="34" charset="-128"/>
              </a:rPr>
              <a:t>Service was enabled</a:t>
            </a:r>
          </a:p>
          <a:p>
            <a:pPr lvl="1" eaLnBrk="1" hangingPunct="1"/>
            <a:r>
              <a:rPr lang="en-US" sz="2000" smtClean="0">
                <a:ea typeface="ＭＳ Ｐゴシック" pitchFamily="34" charset="-128"/>
              </a:rPr>
              <a:t>Backend database, web server for access and of course application installation and configuration</a:t>
            </a:r>
          </a:p>
          <a:p>
            <a:pPr eaLnBrk="1" hangingPunct="1"/>
            <a:r>
              <a:rPr lang="en-US" sz="2400" b="1" smtClean="0">
                <a:ea typeface="ＭＳ Ｐゴシック" pitchFamily="34" charset="-128"/>
              </a:rPr>
              <a:t>Launched WhiteHat</a:t>
            </a:r>
          </a:p>
          <a:p>
            <a:pPr eaLnBrk="1" hangingPunct="1"/>
            <a:r>
              <a:rPr lang="en-US" sz="2400" b="1" smtClean="0">
                <a:ea typeface="ＭＳ Ｐゴシック" pitchFamily="34" charset="-128"/>
              </a:rPr>
              <a:t>Vulnerabilities were found</a:t>
            </a:r>
          </a:p>
          <a:p>
            <a:pPr eaLnBrk="1" hangingPunct="1"/>
            <a:r>
              <a:rPr lang="en-US" sz="2400" b="1" smtClean="0">
                <a:ea typeface="ＭＳ Ｐゴシック" pitchFamily="34" charset="-128"/>
              </a:rPr>
              <a:t>Application owners notified, risk mitigated and re-tested</a:t>
            </a:r>
          </a:p>
          <a:p>
            <a:pPr eaLnBrk="1" hangingPunct="1"/>
            <a:r>
              <a:rPr lang="en-US" sz="2400" b="1" smtClean="0">
                <a:ea typeface="ＭＳ Ｐゴシック" pitchFamily="34" charset="-128"/>
              </a:rPr>
              <a:t>We are safer… for now</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066800"/>
            <a:ext cx="8229600" cy="1143000"/>
          </a:xfrm>
        </p:spPr>
        <p:txBody>
          <a:bodyPr/>
          <a:lstStyle/>
          <a:p>
            <a:pPr eaLnBrk="1" hangingPunct="1"/>
            <a:r>
              <a:rPr lang="en-US" dirty="0" smtClean="0">
                <a:ea typeface="ＭＳ Ｐゴシック" pitchFamily="34" charset="-128"/>
              </a:rPr>
              <a:t>What did you think?</a:t>
            </a:r>
          </a:p>
        </p:txBody>
      </p:sp>
      <p:sp>
        <p:nvSpPr>
          <p:cNvPr id="21507" name="Rectangle 3"/>
          <p:cNvSpPr>
            <a:spLocks noGrp="1" noChangeArrowheads="1"/>
          </p:cNvSpPr>
          <p:nvPr>
            <p:ph type="body" idx="1"/>
          </p:nvPr>
        </p:nvSpPr>
        <p:spPr>
          <a:xfrm>
            <a:off x="990600" y="1493837"/>
            <a:ext cx="7010400" cy="2392363"/>
          </a:xfrm>
        </p:spPr>
        <p:txBody>
          <a:bodyPr/>
          <a:lstStyle/>
          <a:p>
            <a:pPr eaLnBrk="1" hangingPunct="1">
              <a:buFontTx/>
              <a:buNone/>
            </a:pPr>
            <a:endParaRPr lang="en-US" dirty="0" smtClean="0">
              <a:ea typeface="ＭＳ Ｐゴシック" pitchFamily="34" charset="-128"/>
            </a:endParaRPr>
          </a:p>
          <a:p>
            <a:pPr eaLnBrk="1" hangingPunct="1"/>
            <a:r>
              <a:rPr lang="en-US" sz="2400" b="1" i="1" dirty="0" smtClean="0">
                <a:ea typeface="ＭＳ Ｐゴシック" pitchFamily="34" charset="-128"/>
              </a:rPr>
              <a:t>Your input is important to us!</a:t>
            </a:r>
          </a:p>
          <a:p>
            <a:pPr eaLnBrk="1" hangingPunct="1"/>
            <a:r>
              <a:rPr lang="en-US" sz="2400" dirty="0" smtClean="0">
                <a:ea typeface="ＭＳ Ｐゴシック" pitchFamily="34" charset="-128"/>
              </a:rPr>
              <a:t>Click on “Evaluate This Session” on the Mid-Atlantic Regional program page.</a:t>
            </a:r>
          </a:p>
          <a:p>
            <a:pPr eaLnBrk="1" hangingPunct="1"/>
            <a:r>
              <a:rPr lang="en-US" sz="2400" dirty="0" smtClean="0">
                <a:ea typeface="ＭＳ Ｐゴシック" pitchFamily="34" charset="-128"/>
              </a:rPr>
              <a:t>Thank you!</a:t>
            </a:r>
          </a:p>
        </p:txBody>
      </p:sp>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21509"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Jonathan Hanny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21510" name="Slide Number Placeholder 5"/>
          <p:cNvSpPr>
            <a:spLocks noGrp="1"/>
          </p:cNvSpPr>
          <p:nvPr>
            <p:ph type="sldNum" sz="quarter" idx="12"/>
          </p:nvPr>
        </p:nvSpPr>
        <p:spPr>
          <a:noFill/>
        </p:spPr>
        <p:txBody>
          <a:bodyPr/>
          <a:lstStyle/>
          <a:p>
            <a:fld id="{1A3D86FB-3832-4429-AAEA-60822ED6CA4D}" type="slidenum">
              <a:rPr lang="en-US">
                <a:ea typeface="ＭＳ Ｐゴシック" pitchFamily="34" charset="-128"/>
              </a:rPr>
              <a:pPr/>
              <a:t>21</a:t>
            </a:fld>
            <a:endParaRPr lang="en-US">
              <a:ea typeface="ＭＳ Ｐゴシック" pitchFamily="34" charset="-128"/>
            </a:endParaRPr>
          </a:p>
        </p:txBody>
      </p:sp>
      <p:sp>
        <p:nvSpPr>
          <p:cNvPr id="7" name="TextBox 6"/>
          <p:cNvSpPr txBox="1"/>
          <p:nvPr/>
        </p:nvSpPr>
        <p:spPr>
          <a:xfrm>
            <a:off x="337372" y="4725650"/>
            <a:ext cx="2863028" cy="1231106"/>
          </a:xfrm>
          <a:prstGeom prst="rect">
            <a:avLst/>
          </a:prstGeom>
          <a:noFill/>
          <a:ln>
            <a:solidFill>
              <a:srgbClr val="FF0000"/>
            </a:solidFill>
          </a:ln>
        </p:spPr>
        <p:txBody>
          <a:bodyPr wrap="none" rtlCol="0">
            <a:spAutoFit/>
          </a:bodyPr>
          <a:lstStyle/>
          <a:p>
            <a:pPr algn="ctr"/>
            <a:r>
              <a:rPr lang="en-US" b="1" dirty="0" smtClean="0"/>
              <a:t>Justin C. Klein Keane</a:t>
            </a:r>
          </a:p>
          <a:p>
            <a:pPr algn="ctr"/>
            <a:r>
              <a:rPr lang="en-US" sz="1400" dirty="0"/>
              <a:t>Sr. Information Security </a:t>
            </a:r>
            <a:r>
              <a:rPr lang="en-US" sz="1400" dirty="0" smtClean="0"/>
              <a:t>Specialist</a:t>
            </a:r>
          </a:p>
          <a:p>
            <a:pPr algn="ctr"/>
            <a:r>
              <a:rPr lang="en-US" sz="1400" dirty="0" smtClean="0"/>
              <a:t>University </a:t>
            </a:r>
            <a:r>
              <a:rPr lang="en-US" sz="1400" dirty="0"/>
              <a:t>of </a:t>
            </a:r>
            <a:r>
              <a:rPr lang="en-US" sz="1400" dirty="0" smtClean="0"/>
              <a:t>Pennsylvania</a:t>
            </a:r>
          </a:p>
          <a:p>
            <a:pPr algn="ctr"/>
            <a:r>
              <a:rPr lang="en-US" sz="1400" dirty="0" smtClean="0"/>
              <a:t>jukeane@sas.upenn.edu</a:t>
            </a:r>
            <a:endParaRPr lang="en-US" sz="1400" dirty="0"/>
          </a:p>
          <a:p>
            <a:pPr algn="ctr"/>
            <a:r>
              <a:rPr lang="en-US" sz="1400" dirty="0" smtClean="0"/>
              <a:t>(215)898-0236</a:t>
            </a:r>
            <a:endParaRPr lang="en-US" sz="1400" b="1" dirty="0"/>
          </a:p>
        </p:txBody>
      </p:sp>
      <p:sp>
        <p:nvSpPr>
          <p:cNvPr id="8" name="TextBox 7"/>
          <p:cNvSpPr txBox="1"/>
          <p:nvPr/>
        </p:nvSpPr>
        <p:spPr>
          <a:xfrm>
            <a:off x="3246914" y="4724400"/>
            <a:ext cx="2964017" cy="1231106"/>
          </a:xfrm>
          <a:prstGeom prst="rect">
            <a:avLst/>
          </a:prstGeom>
          <a:noFill/>
          <a:ln>
            <a:solidFill>
              <a:srgbClr val="FF0000"/>
            </a:solidFill>
          </a:ln>
        </p:spPr>
        <p:txBody>
          <a:bodyPr wrap="none" rtlCol="0">
            <a:spAutoFit/>
          </a:bodyPr>
          <a:lstStyle/>
          <a:p>
            <a:pPr algn="ctr"/>
            <a:r>
              <a:rPr lang="en-US" b="1" dirty="0" smtClean="0"/>
              <a:t>Jonathan </a:t>
            </a:r>
            <a:r>
              <a:rPr lang="en-US" b="1" dirty="0" err="1" smtClean="0"/>
              <a:t>Hanny</a:t>
            </a:r>
            <a:endParaRPr lang="en-US" b="1" dirty="0" smtClean="0"/>
          </a:p>
          <a:p>
            <a:pPr algn="ctr"/>
            <a:r>
              <a:rPr lang="en-US" sz="1400" dirty="0" smtClean="0"/>
              <a:t>Application Security Specialist</a:t>
            </a:r>
          </a:p>
          <a:p>
            <a:pPr algn="ctr"/>
            <a:r>
              <a:rPr lang="en-US" sz="1400" dirty="0" smtClean="0"/>
              <a:t>The George Washington University</a:t>
            </a:r>
          </a:p>
          <a:p>
            <a:pPr algn="ctr"/>
            <a:r>
              <a:rPr lang="en-US" sz="1400" dirty="0" smtClean="0">
                <a:hlinkClick r:id="rId2"/>
              </a:rPr>
              <a:t>jehanny@gwu.edu</a:t>
            </a:r>
            <a:endParaRPr lang="en-US" sz="1400" dirty="0" smtClean="0"/>
          </a:p>
          <a:p>
            <a:pPr algn="ctr"/>
            <a:r>
              <a:rPr lang="en-US" sz="1400" dirty="0" smtClean="0"/>
              <a:t>(703)-726-4469</a:t>
            </a:r>
            <a:endParaRPr lang="en-US" sz="1400" dirty="0"/>
          </a:p>
        </p:txBody>
      </p:sp>
      <p:sp>
        <p:nvSpPr>
          <p:cNvPr id="9" name="TextBox 8"/>
          <p:cNvSpPr txBox="1"/>
          <p:nvPr/>
        </p:nvSpPr>
        <p:spPr>
          <a:xfrm>
            <a:off x="6248401" y="4724400"/>
            <a:ext cx="2514600" cy="1231106"/>
          </a:xfrm>
          <a:prstGeom prst="rect">
            <a:avLst/>
          </a:prstGeom>
          <a:noFill/>
          <a:ln>
            <a:solidFill>
              <a:srgbClr val="FF0000"/>
            </a:solidFill>
          </a:ln>
        </p:spPr>
        <p:txBody>
          <a:bodyPr wrap="square" rtlCol="0">
            <a:spAutoFit/>
          </a:bodyPr>
          <a:lstStyle/>
          <a:p>
            <a:pPr algn="ctr"/>
            <a:r>
              <a:rPr lang="en-US" b="1" dirty="0" smtClean="0"/>
              <a:t>Shannon L. Ortiz</a:t>
            </a:r>
          </a:p>
          <a:p>
            <a:pPr algn="ctr"/>
            <a:r>
              <a:rPr lang="en-US" sz="1400" dirty="0"/>
              <a:t>Director of IT </a:t>
            </a:r>
            <a:r>
              <a:rPr lang="en-US" sz="1400" dirty="0" smtClean="0"/>
              <a:t>Security</a:t>
            </a:r>
          </a:p>
          <a:p>
            <a:pPr algn="ctr"/>
            <a:r>
              <a:rPr lang="en-US" sz="1400" dirty="0" smtClean="0"/>
              <a:t>Fordham University</a:t>
            </a:r>
            <a:r>
              <a:rPr lang="en-US" sz="1400" dirty="0"/>
              <a:t/>
            </a:r>
            <a:br>
              <a:rPr lang="en-US" sz="1400" dirty="0"/>
            </a:br>
            <a:r>
              <a:rPr lang="en-US" sz="1400" u="sng" dirty="0">
                <a:hlinkClick r:id="rId3"/>
              </a:rPr>
              <a:t>ortiz@fordham.edu</a:t>
            </a:r>
            <a:r>
              <a:rPr lang="en-US" sz="1400" dirty="0"/>
              <a:t/>
            </a:r>
            <a:br>
              <a:rPr lang="en-US" sz="1400" dirty="0"/>
            </a:br>
            <a:r>
              <a:rPr lang="en-US" sz="1400" dirty="0"/>
              <a:t>(718) 817-3799</a:t>
            </a:r>
            <a:endParaRPr lang="en-US" sz="1400" b="1" dirty="0"/>
          </a:p>
        </p:txBody>
      </p:sp>
      <p:sp>
        <p:nvSpPr>
          <p:cNvPr id="10" name="TextBox 9"/>
          <p:cNvSpPr txBox="1"/>
          <p:nvPr/>
        </p:nvSpPr>
        <p:spPr>
          <a:xfrm>
            <a:off x="2286000" y="4186535"/>
            <a:ext cx="4474302" cy="461665"/>
          </a:xfrm>
          <a:prstGeom prst="rect">
            <a:avLst/>
          </a:prstGeom>
          <a:noFill/>
        </p:spPr>
        <p:txBody>
          <a:bodyPr wrap="none" rtlCol="0">
            <a:spAutoFit/>
          </a:bodyPr>
          <a:lstStyle/>
          <a:p>
            <a:r>
              <a:rPr lang="en-US" sz="2400" b="1" i="1" dirty="0" smtClean="0"/>
              <a:t>Panelist Contact Information:</a:t>
            </a:r>
            <a:endParaRPr lang="en-US" sz="24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265238"/>
            <a:ext cx="8229600" cy="4830762"/>
          </a:xfrm>
        </p:spPr>
        <p:txBody>
          <a:bodyPr/>
          <a:lstStyle/>
          <a:p>
            <a:r>
              <a:rPr lang="en-US" smtClean="0">
                <a:ea typeface="ＭＳ Ｐゴシック" pitchFamily="34" charset="-128"/>
              </a:rPr>
              <a:t>Definitions</a:t>
            </a:r>
          </a:p>
          <a:p>
            <a:pPr lvl="1"/>
            <a:r>
              <a:rPr lang="en-US" smtClean="0">
                <a:ea typeface="ＭＳ Ｐゴシック" pitchFamily="34" charset="-128"/>
              </a:rPr>
              <a:t>Application Security:</a:t>
            </a:r>
          </a:p>
          <a:p>
            <a:pPr lvl="2"/>
            <a:r>
              <a:rPr lang="en-US" sz="1600" b="1" smtClean="0">
                <a:ea typeface="ＭＳ Ｐゴシック" pitchFamily="34" charset="-128"/>
              </a:rPr>
              <a:t>Application security</a:t>
            </a:r>
            <a:r>
              <a:rPr lang="en-US" sz="1600" smtClean="0">
                <a:ea typeface="ＭＳ Ｐゴシック" pitchFamily="34" charset="-128"/>
              </a:rPr>
              <a:t> encompasses measures taken throughout the application's life-cycle to prevent exceptions in the security policy of an application or the underlying system (vulnerabilities) through flaws in the design, development, deployment, upgrade, or maintenance of the application.    -Wikipedia</a:t>
            </a:r>
          </a:p>
          <a:p>
            <a:pPr lvl="1"/>
            <a:r>
              <a:rPr lang="en-US" smtClean="0">
                <a:ea typeface="ＭＳ Ｐゴシック" pitchFamily="34" charset="-128"/>
              </a:rPr>
              <a:t>SDLC:</a:t>
            </a:r>
          </a:p>
          <a:p>
            <a:pPr lvl="2"/>
            <a:r>
              <a:rPr lang="en-US" sz="1600" smtClean="0">
                <a:ea typeface="ＭＳ Ｐゴシック" pitchFamily="34" charset="-128"/>
              </a:rPr>
              <a:t>The </a:t>
            </a:r>
            <a:r>
              <a:rPr lang="en-US" sz="1600" b="1" smtClean="0">
                <a:ea typeface="ＭＳ Ｐゴシック" pitchFamily="34" charset="-128"/>
              </a:rPr>
              <a:t>Systems Development Life Cycle (SDLC)</a:t>
            </a:r>
            <a:r>
              <a:rPr lang="en-US" sz="1600" smtClean="0">
                <a:ea typeface="ＭＳ Ｐゴシック" pitchFamily="34" charset="-128"/>
              </a:rPr>
              <a:t>, is the process of creating or altering systems, and the models and methodologies that people use to develop these systems. The concept generally refers to computer or information systems. Systems Development Life Cycle (SDLC) is a logical process used by a systems analyst to develop an information system, including requirements, validation, training, and user (stakeholder) ownership. .    -Wikipedia</a:t>
            </a:r>
          </a:p>
        </p:txBody>
      </p:sp>
      <p:sp>
        <p:nvSpPr>
          <p:cNvPr id="5123" name="Slide Number Placeholder 3"/>
          <p:cNvSpPr>
            <a:spLocks noGrp="1"/>
          </p:cNvSpPr>
          <p:nvPr>
            <p:ph type="sldNum" sz="quarter" idx="12"/>
          </p:nvPr>
        </p:nvSpPr>
        <p:spPr>
          <a:noFill/>
        </p:spPr>
        <p:txBody>
          <a:bodyPr/>
          <a:lstStyle/>
          <a:p>
            <a:fld id="{EDF5AC16-FF2C-4074-873B-40A7F08AB80F}" type="slidenum">
              <a:rPr lang="en-US">
                <a:ea typeface="ＭＳ Ｐゴシック" pitchFamily="34" charset="-128"/>
              </a:rPr>
              <a:pPr/>
              <a:t>3</a:t>
            </a:fld>
            <a:endParaRPr lang="en-US">
              <a:ea typeface="ＭＳ Ｐゴシック" pitchFamily="34" charset="-128"/>
            </a:endParaRPr>
          </a:p>
        </p:txBody>
      </p:sp>
      <p:sp>
        <p:nvSpPr>
          <p:cNvPr id="5" name="Rounded Rectangle 4"/>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5125"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Jonathan Hanny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990600" y="2057400"/>
            <a:ext cx="7620000" cy="4068763"/>
          </a:xfrm>
        </p:spPr>
        <p:txBody>
          <a:bodyPr/>
          <a:lstStyle/>
          <a:p>
            <a:r>
              <a:rPr lang="en-US" smtClean="0">
                <a:ea typeface="ＭＳ Ｐゴシック" pitchFamily="34" charset="-128"/>
              </a:rPr>
              <a:t>Application vulnerabilities are inevitable</a:t>
            </a:r>
          </a:p>
          <a:p>
            <a:pPr lvl="1"/>
            <a:r>
              <a:rPr lang="en-US" smtClean="0">
                <a:ea typeface="ＭＳ Ｐゴシック" pitchFamily="34" charset="-128"/>
              </a:rPr>
              <a:t>Bugs are guaranteed in software and a certain portion </a:t>
            </a:r>
            <a:r>
              <a:rPr lang="en-US" i="1" smtClean="0">
                <a:ea typeface="ＭＳ Ｐゴシック" pitchFamily="34" charset="-128"/>
              </a:rPr>
              <a:t>will be security related</a:t>
            </a:r>
          </a:p>
          <a:p>
            <a:pPr lvl="1"/>
            <a:r>
              <a:rPr lang="en-US" smtClean="0">
                <a:ea typeface="ＭＳ Ｐゴシック" pitchFamily="34" charset="-128"/>
              </a:rPr>
              <a:t>Threats to web applications are global</a:t>
            </a:r>
          </a:p>
          <a:p>
            <a:pPr lvl="1"/>
            <a:r>
              <a:rPr lang="en-US" smtClean="0">
                <a:ea typeface="ＭＳ Ｐゴシック" pitchFamily="34" charset="-128"/>
              </a:rPr>
              <a:t>Security is an evolving field</a:t>
            </a:r>
          </a:p>
        </p:txBody>
      </p:sp>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6148" name="TextBox 5"/>
          <p:cNvSpPr txBox="1">
            <a:spLocks noChangeArrowheads="1"/>
          </p:cNvSpPr>
          <p:nvPr/>
        </p:nvSpPr>
        <p:spPr bwMode="auto">
          <a:xfrm>
            <a:off x="3352800" y="6411913"/>
            <a:ext cx="4876800" cy="461962"/>
          </a:xfrm>
          <a:prstGeom prst="rect">
            <a:avLst/>
          </a:prstGeom>
          <a:noFill/>
          <a:ln w="9525">
            <a:noFill/>
            <a:miter lim="800000"/>
            <a:headEnd/>
            <a:tailEnd/>
          </a:ln>
        </p:spPr>
        <p:txBody>
          <a:bodyPr>
            <a:spAutoFit/>
          </a:bodyPr>
          <a:lstStyle/>
          <a:p>
            <a:r>
              <a:rPr lang="en-US" sz="600"/>
              <a:t>Copyright Justin C. Klein Keane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6149" name="Slide Number Placeholder 4"/>
          <p:cNvSpPr>
            <a:spLocks noGrp="1"/>
          </p:cNvSpPr>
          <p:nvPr>
            <p:ph type="sldNum" sz="quarter" idx="12"/>
          </p:nvPr>
        </p:nvSpPr>
        <p:spPr>
          <a:noFill/>
        </p:spPr>
        <p:txBody>
          <a:bodyPr/>
          <a:lstStyle/>
          <a:p>
            <a:fld id="{522749B5-D4D8-4C82-BA0B-5ED0AB9D510A}" type="slidenum">
              <a:rPr lang="en-US">
                <a:ea typeface="ＭＳ Ｐゴシック" pitchFamily="34" charset="-128"/>
              </a:rPr>
              <a:pPr/>
              <a:t>4</a:t>
            </a:fld>
            <a:endParaRPr lang="en-US">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990600" y="1752600"/>
            <a:ext cx="7162800" cy="4525963"/>
          </a:xfrm>
        </p:spPr>
        <p:txBody>
          <a:bodyPr/>
          <a:lstStyle/>
          <a:p>
            <a:r>
              <a:rPr lang="en-US" smtClean="0">
                <a:ea typeface="ＭＳ Ｐゴシック" pitchFamily="34" charset="-128"/>
              </a:rPr>
              <a:t>What can we do?</a:t>
            </a:r>
          </a:p>
          <a:p>
            <a:pPr lvl="1"/>
            <a:r>
              <a:rPr lang="en-US" smtClean="0">
                <a:ea typeface="ＭＳ Ｐゴシック" pitchFamily="34" charset="-128"/>
              </a:rPr>
              <a:t>Intercept malicious traffic </a:t>
            </a:r>
          </a:p>
          <a:p>
            <a:pPr lvl="2"/>
            <a:r>
              <a:rPr lang="en-US" smtClean="0">
                <a:ea typeface="ＭＳ Ｐゴシック" pitchFamily="34" charset="-128"/>
              </a:rPr>
              <a:t>(Web Application Firewall)</a:t>
            </a:r>
          </a:p>
          <a:p>
            <a:pPr lvl="1"/>
            <a:r>
              <a:rPr lang="en-US" smtClean="0">
                <a:ea typeface="ＭＳ Ｐゴシック" pitchFamily="34" charset="-128"/>
              </a:rPr>
              <a:t>Monitor and react</a:t>
            </a:r>
          </a:p>
          <a:p>
            <a:pPr lvl="1"/>
            <a:r>
              <a:rPr lang="en-US" smtClean="0">
                <a:ea typeface="ＭＳ Ｐゴシック" pitchFamily="34" charset="-128"/>
              </a:rPr>
              <a:t>Scan and detect</a:t>
            </a:r>
          </a:p>
          <a:p>
            <a:pPr lvl="1"/>
            <a:r>
              <a:rPr lang="en-US" smtClean="0">
                <a:ea typeface="ＭＳ Ｐゴシック" pitchFamily="34" charset="-128"/>
              </a:rPr>
              <a:t>Standardize to centralize</a:t>
            </a:r>
          </a:p>
          <a:p>
            <a:pPr lvl="1"/>
            <a:r>
              <a:rPr lang="en-US" smtClean="0">
                <a:ea typeface="ＭＳ Ｐゴシック" pitchFamily="34" charset="-128"/>
              </a:rPr>
              <a:t>Regular code review</a:t>
            </a:r>
          </a:p>
          <a:p>
            <a:pPr lvl="1"/>
            <a:r>
              <a:rPr lang="en-US" smtClean="0">
                <a:ea typeface="ＭＳ Ｐゴシック" pitchFamily="34" charset="-128"/>
              </a:rPr>
              <a:t>Proactively audit code in development</a:t>
            </a:r>
          </a:p>
        </p:txBody>
      </p:sp>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7172" name="TextBox 4"/>
          <p:cNvSpPr txBox="1">
            <a:spLocks noChangeArrowheads="1"/>
          </p:cNvSpPr>
          <p:nvPr/>
        </p:nvSpPr>
        <p:spPr bwMode="auto">
          <a:xfrm>
            <a:off x="3352800" y="6411913"/>
            <a:ext cx="4876800" cy="461962"/>
          </a:xfrm>
          <a:prstGeom prst="rect">
            <a:avLst/>
          </a:prstGeom>
          <a:noFill/>
          <a:ln w="9525">
            <a:noFill/>
            <a:miter lim="800000"/>
            <a:headEnd/>
            <a:tailEnd/>
          </a:ln>
        </p:spPr>
        <p:txBody>
          <a:bodyPr>
            <a:spAutoFit/>
          </a:bodyPr>
          <a:lstStyle/>
          <a:p>
            <a:r>
              <a:rPr lang="en-US" sz="600"/>
              <a:t>Copyright Justin C. Klein Keane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7173" name="Slide Number Placeholder 4"/>
          <p:cNvSpPr>
            <a:spLocks noGrp="1"/>
          </p:cNvSpPr>
          <p:nvPr>
            <p:ph type="sldNum" sz="quarter" idx="12"/>
          </p:nvPr>
        </p:nvSpPr>
        <p:spPr>
          <a:noFill/>
        </p:spPr>
        <p:txBody>
          <a:bodyPr/>
          <a:lstStyle/>
          <a:p>
            <a:fld id="{BDD7C977-2D4F-41F1-852B-C453CA7D2A6D}" type="slidenum">
              <a:rPr lang="en-US">
                <a:ea typeface="ＭＳ Ｐゴシック" pitchFamily="34" charset="-128"/>
              </a:rPr>
              <a:pPr/>
              <a:t>5</a:t>
            </a:fld>
            <a:endParaRPr lang="en-US">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990600" y="2027238"/>
            <a:ext cx="7696200" cy="4525962"/>
          </a:xfrm>
        </p:spPr>
        <p:txBody>
          <a:bodyPr/>
          <a:lstStyle/>
          <a:p>
            <a:r>
              <a:rPr lang="en-US" smtClean="0">
                <a:ea typeface="ＭＳ Ｐゴシック" pitchFamily="34" charset="-128"/>
              </a:rPr>
              <a:t>Developer training and safe coding practices</a:t>
            </a:r>
          </a:p>
          <a:p>
            <a:r>
              <a:rPr lang="en-US" smtClean="0">
                <a:ea typeface="ＭＳ Ｐゴシック" pitchFamily="34" charset="-128"/>
              </a:rPr>
              <a:t>Security review during architecture through development</a:t>
            </a:r>
          </a:p>
          <a:p>
            <a:r>
              <a:rPr lang="en-US" smtClean="0">
                <a:ea typeface="ＭＳ Ｐゴシック" pitchFamily="34" charset="-128"/>
              </a:rPr>
              <a:t>Final security audit before launch</a:t>
            </a:r>
          </a:p>
          <a:p>
            <a:r>
              <a:rPr lang="en-US" smtClean="0">
                <a:ea typeface="ＭＳ Ｐゴシック" pitchFamily="34" charset="-128"/>
              </a:rPr>
              <a:t>Commitment to ongoing security review</a:t>
            </a:r>
          </a:p>
        </p:txBody>
      </p:sp>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8196" name="TextBox 4"/>
          <p:cNvSpPr txBox="1">
            <a:spLocks noChangeArrowheads="1"/>
          </p:cNvSpPr>
          <p:nvPr/>
        </p:nvSpPr>
        <p:spPr bwMode="auto">
          <a:xfrm>
            <a:off x="3352800" y="6411913"/>
            <a:ext cx="4876800" cy="461962"/>
          </a:xfrm>
          <a:prstGeom prst="rect">
            <a:avLst/>
          </a:prstGeom>
          <a:noFill/>
          <a:ln w="9525">
            <a:noFill/>
            <a:miter lim="800000"/>
            <a:headEnd/>
            <a:tailEnd/>
          </a:ln>
        </p:spPr>
        <p:txBody>
          <a:bodyPr>
            <a:spAutoFit/>
          </a:bodyPr>
          <a:lstStyle/>
          <a:p>
            <a:r>
              <a:rPr lang="en-US" sz="600"/>
              <a:t>Copyright Justin C. Klein Keane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8197" name="Slide Number Placeholder 4"/>
          <p:cNvSpPr>
            <a:spLocks noGrp="1"/>
          </p:cNvSpPr>
          <p:nvPr>
            <p:ph type="sldNum" sz="quarter" idx="12"/>
          </p:nvPr>
        </p:nvSpPr>
        <p:spPr>
          <a:noFill/>
        </p:spPr>
        <p:txBody>
          <a:bodyPr/>
          <a:lstStyle/>
          <a:p>
            <a:fld id="{18AD0434-798B-4039-96F3-A6EC2230E5BD}" type="slidenum">
              <a:rPr lang="en-US">
                <a:ea typeface="ＭＳ Ｐゴシック" pitchFamily="34" charset="-128"/>
              </a:rPr>
              <a:pPr/>
              <a:t>6</a:t>
            </a:fld>
            <a:endParaRPr lang="en-US">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9219" name="TextBox 4"/>
          <p:cNvSpPr txBox="1">
            <a:spLocks noChangeArrowheads="1"/>
          </p:cNvSpPr>
          <p:nvPr/>
        </p:nvSpPr>
        <p:spPr bwMode="auto">
          <a:xfrm>
            <a:off x="3352800" y="6411913"/>
            <a:ext cx="4876800" cy="461962"/>
          </a:xfrm>
          <a:prstGeom prst="rect">
            <a:avLst/>
          </a:prstGeom>
          <a:noFill/>
          <a:ln w="9525">
            <a:noFill/>
            <a:miter lim="800000"/>
            <a:headEnd/>
            <a:tailEnd/>
          </a:ln>
        </p:spPr>
        <p:txBody>
          <a:bodyPr>
            <a:spAutoFit/>
          </a:bodyPr>
          <a:lstStyle/>
          <a:p>
            <a:r>
              <a:rPr lang="en-US" sz="600"/>
              <a:t>Copyright Justin C. Klein Keane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9220" name="Content Placeholder 2"/>
          <p:cNvSpPr>
            <a:spLocks noGrp="1"/>
          </p:cNvSpPr>
          <p:nvPr>
            <p:ph idx="1"/>
          </p:nvPr>
        </p:nvSpPr>
        <p:spPr>
          <a:xfrm>
            <a:off x="990600" y="1600200"/>
            <a:ext cx="7696200" cy="4525963"/>
          </a:xfrm>
        </p:spPr>
        <p:txBody>
          <a:bodyPr/>
          <a:lstStyle/>
          <a:p>
            <a:r>
              <a:rPr lang="en-US" smtClean="0">
                <a:ea typeface="ＭＳ Ｐゴシック" pitchFamily="34" charset="-128"/>
              </a:rPr>
              <a:t>Centralizing on one platform</a:t>
            </a:r>
          </a:p>
          <a:p>
            <a:pPr lvl="1"/>
            <a:r>
              <a:rPr lang="en-US" smtClean="0">
                <a:ea typeface="ＭＳ Ｐゴシック" pitchFamily="34" charset="-128"/>
              </a:rPr>
              <a:t>Auditing new and existing components</a:t>
            </a:r>
          </a:p>
          <a:p>
            <a:pPr lvl="1"/>
            <a:r>
              <a:rPr lang="en-US" smtClean="0">
                <a:ea typeface="ＭＳ Ｐゴシック" pitchFamily="34" charset="-128"/>
              </a:rPr>
              <a:t>Ongoing platform review</a:t>
            </a:r>
          </a:p>
          <a:p>
            <a:r>
              <a:rPr lang="en-US" smtClean="0">
                <a:ea typeface="ＭＳ Ｐゴシック" pitchFamily="34" charset="-128"/>
              </a:rPr>
              <a:t>Auditing old applications</a:t>
            </a:r>
          </a:p>
          <a:p>
            <a:r>
              <a:rPr lang="en-US" smtClean="0">
                <a:ea typeface="ＭＳ Ｐゴシック" pitchFamily="34" charset="-128"/>
              </a:rPr>
              <a:t>Working with developers to plan applications securely and reviewing applications before launch</a:t>
            </a:r>
          </a:p>
          <a:p>
            <a:r>
              <a:rPr lang="en-US" smtClean="0">
                <a:ea typeface="ＭＳ Ｐゴシック" pitchFamily="34" charset="-128"/>
              </a:rPr>
              <a:t>Intrusion detection for web applications</a:t>
            </a:r>
          </a:p>
        </p:txBody>
      </p:sp>
      <p:sp>
        <p:nvSpPr>
          <p:cNvPr id="9221" name="Slide Number Placeholder 4"/>
          <p:cNvSpPr>
            <a:spLocks noGrp="1"/>
          </p:cNvSpPr>
          <p:nvPr>
            <p:ph type="sldNum" sz="quarter" idx="12"/>
          </p:nvPr>
        </p:nvSpPr>
        <p:spPr>
          <a:noFill/>
        </p:spPr>
        <p:txBody>
          <a:bodyPr/>
          <a:lstStyle/>
          <a:p>
            <a:fld id="{26F97770-8C0C-426F-9075-65870406785A}" type="slidenum">
              <a:rPr lang="en-US">
                <a:ea typeface="ＭＳ Ｐゴシック" pitchFamily="34" charset="-128"/>
              </a:rPr>
              <a:pPr/>
              <a:t>7</a:t>
            </a:fld>
            <a:endParaRPr lang="en-US">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p:spPr>
        <p:txBody>
          <a:bodyPr/>
          <a:lstStyle/>
          <a:p>
            <a:fld id="{4BA50E3A-9C96-4484-95D4-0ABE399A42FB}" type="slidenum">
              <a:rPr lang="en-US">
                <a:ea typeface="ＭＳ Ｐゴシック" pitchFamily="34" charset="-128"/>
              </a:rPr>
              <a:pPr/>
              <a:t>8</a:t>
            </a:fld>
            <a:endParaRPr lang="en-US">
              <a:ea typeface="ＭＳ Ｐゴシック" pitchFamily="34" charset="-128"/>
            </a:endParaRPr>
          </a:p>
        </p:txBody>
      </p:sp>
      <p:sp>
        <p:nvSpPr>
          <p:cNvPr id="10243" name="Title 1"/>
          <p:cNvSpPr>
            <a:spLocks noGrp="1"/>
          </p:cNvSpPr>
          <p:nvPr>
            <p:ph type="title"/>
          </p:nvPr>
        </p:nvSpPr>
        <p:spPr>
          <a:xfrm>
            <a:off x="457200" y="2743200"/>
            <a:ext cx="8229600" cy="1143000"/>
          </a:xfrm>
        </p:spPr>
        <p:txBody>
          <a:bodyPr/>
          <a:lstStyle/>
          <a:p>
            <a:r>
              <a:rPr lang="en-US" b="1" i="1" dirty="0" smtClean="0">
                <a:ea typeface="ＭＳ Ｐゴシック" pitchFamily="34" charset="-128"/>
              </a:rPr>
              <a:t>So, how do we secure our Application Systems?</a:t>
            </a:r>
          </a:p>
        </p:txBody>
      </p:sp>
      <p:sp>
        <p:nvSpPr>
          <p:cNvPr id="6" name="Rounded Rectangle 5"/>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10245"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Jonathan Hanny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066800" y="2057400"/>
            <a:ext cx="7543800" cy="3001963"/>
          </a:xfrm>
        </p:spPr>
        <p:txBody>
          <a:bodyPr/>
          <a:lstStyle/>
          <a:p>
            <a:r>
              <a:rPr lang="en-US" smtClean="0">
                <a:ea typeface="ＭＳ Ｐゴシック" pitchFamily="34" charset="-128"/>
              </a:rPr>
              <a:t>Develop an Application Security Program</a:t>
            </a:r>
          </a:p>
          <a:p>
            <a:pPr lvl="1"/>
            <a:r>
              <a:rPr lang="en-US" smtClean="0">
                <a:ea typeface="ＭＳ Ｐゴシック" pitchFamily="34" charset="-128"/>
              </a:rPr>
              <a:t>Select a framework</a:t>
            </a:r>
          </a:p>
          <a:p>
            <a:pPr lvl="1"/>
            <a:r>
              <a:rPr lang="en-US" smtClean="0">
                <a:ea typeface="ＭＳ Ｐゴシック" pitchFamily="34" charset="-128"/>
              </a:rPr>
              <a:t>Integrate into the SDLC</a:t>
            </a:r>
          </a:p>
          <a:p>
            <a:pPr lvl="1"/>
            <a:r>
              <a:rPr lang="en-US" smtClean="0">
                <a:ea typeface="ＭＳ Ｐゴシック" pitchFamily="34" charset="-128"/>
              </a:rPr>
              <a:t>Develop repeatable processes </a:t>
            </a:r>
          </a:p>
        </p:txBody>
      </p:sp>
      <p:sp>
        <p:nvSpPr>
          <p:cNvPr id="4" name="Rounded Rectangle 3"/>
          <p:cNvSpPr/>
          <p:nvPr/>
        </p:nvSpPr>
        <p:spPr>
          <a:xfrm>
            <a:off x="304800" y="228600"/>
            <a:ext cx="8534400" cy="762000"/>
          </a:xfrm>
          <a:prstGeom prst="roundRect">
            <a:avLst/>
          </a:prstGeom>
          <a:gradFill flip="none" rotWithShape="1">
            <a:gsLst>
              <a:gs pos="0">
                <a:srgbClr val="FF0000"/>
              </a:gs>
              <a:gs pos="45000">
                <a:srgbClr val="FF7A00"/>
              </a:gs>
              <a:gs pos="70000">
                <a:srgbClr val="FF0300"/>
              </a:gs>
              <a:gs pos="100000">
                <a:srgbClr val="4D0808"/>
              </a:gs>
            </a:gsLst>
            <a:path path="shap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ln w="12700">
                  <a:solidFill>
                    <a:schemeClr val="tx1"/>
                  </a:solidFill>
                  <a:prstDash val="solid"/>
                </a:ln>
                <a:solidFill>
                  <a:schemeClr val="bg1"/>
                </a:solidFill>
                <a:effectLst>
                  <a:outerShdw blurRad="41275" dist="20320" dir="1800000" algn="tl" rotWithShape="0">
                    <a:srgbClr val="000000">
                      <a:alpha val="40000"/>
                    </a:srgbClr>
                  </a:outerShdw>
                </a:effectLst>
              </a:rPr>
              <a:t>Hot Topic Discussion: Application Security and the SDLC</a:t>
            </a:r>
          </a:p>
        </p:txBody>
      </p:sp>
      <p:sp>
        <p:nvSpPr>
          <p:cNvPr id="11268" name="TextBox 5"/>
          <p:cNvSpPr txBox="1">
            <a:spLocks noChangeArrowheads="1"/>
          </p:cNvSpPr>
          <p:nvPr/>
        </p:nvSpPr>
        <p:spPr bwMode="auto">
          <a:xfrm>
            <a:off x="3352800" y="6411913"/>
            <a:ext cx="4876800" cy="369887"/>
          </a:xfrm>
          <a:prstGeom prst="rect">
            <a:avLst/>
          </a:prstGeom>
          <a:noFill/>
          <a:ln w="9525">
            <a:noFill/>
            <a:miter lim="800000"/>
            <a:headEnd/>
            <a:tailEnd/>
          </a:ln>
        </p:spPr>
        <p:txBody>
          <a:bodyPr>
            <a:spAutoFit/>
          </a:bodyPr>
          <a:lstStyle/>
          <a:p>
            <a:r>
              <a:rPr lang="en-US" sz="600"/>
              <a:t>Copyright Jonathan Hanny 2010. 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p:txBody>
      </p:sp>
      <p:sp>
        <p:nvSpPr>
          <p:cNvPr id="11269" name="Slide Number Placeholder 4"/>
          <p:cNvSpPr>
            <a:spLocks noGrp="1"/>
          </p:cNvSpPr>
          <p:nvPr>
            <p:ph type="sldNum" sz="quarter" idx="12"/>
          </p:nvPr>
        </p:nvSpPr>
        <p:spPr>
          <a:noFill/>
        </p:spPr>
        <p:txBody>
          <a:bodyPr/>
          <a:lstStyle/>
          <a:p>
            <a:fld id="{047E37B8-552C-4C90-B1BB-2CFC598608ED}" type="slidenum">
              <a:rPr lang="en-US">
                <a:ea typeface="ＭＳ Ｐゴシック" pitchFamily="34" charset="-128"/>
              </a:rPr>
              <a:pPr/>
              <a:t>9</a:t>
            </a:fld>
            <a:endParaRPr lang="en-US">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rc">
  <a:themeElements>
    <a:clrScheme name="ma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r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r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r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r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r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r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r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r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r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r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r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r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1221</TotalTime>
  <Words>2434</Words>
  <Application>Microsoft Office PowerPoint</Application>
  <PresentationFormat>On-screen Show (4:3)</PresentationFormat>
  <Paragraphs>418</Paragraphs>
  <Slides>21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marc</vt:lpstr>
      <vt:lpstr>Visio</vt:lpstr>
      <vt:lpstr>Slide 1</vt:lpstr>
      <vt:lpstr>Slide 2</vt:lpstr>
      <vt:lpstr>Slide 3</vt:lpstr>
      <vt:lpstr>Slide 4</vt:lpstr>
      <vt:lpstr>Slide 5</vt:lpstr>
      <vt:lpstr>Slide 6</vt:lpstr>
      <vt:lpstr>Slide 7</vt:lpstr>
      <vt:lpstr>So, how do we secure our Application Systems?</vt:lpstr>
      <vt:lpstr>Slide 9</vt:lpstr>
      <vt:lpstr>Slide 10</vt:lpstr>
      <vt:lpstr>Slide 11</vt:lpstr>
      <vt:lpstr>Slide 12</vt:lpstr>
      <vt:lpstr>Slide 13</vt:lpstr>
      <vt:lpstr>Slide 14</vt:lpstr>
      <vt:lpstr>Our Challenges…</vt:lpstr>
      <vt:lpstr>“Do More With Less”</vt:lpstr>
      <vt:lpstr>Where does this fit in our SDLC?</vt:lpstr>
      <vt:lpstr>What are our vulnerabilities?</vt:lpstr>
      <vt:lpstr>WhiteHat Sentinel in Action </vt:lpstr>
      <vt:lpstr>WhiteHat Sentinel Summary </vt:lpstr>
      <vt:lpstr>What did you think?</vt:lpstr>
    </vt:vector>
  </TitlesOfParts>
  <Company>EDUCAUSE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Topic Discussion: Application Security and Software Development Life Cycle</dc:title>
  <dc:subject>EDUCAUSE Security Professionals Conference SEC10</dc:subject>
  <dc:creator>Jonathan Hanny</dc:creator>
  <cp:lastModifiedBy>jehanny</cp:lastModifiedBy>
  <cp:revision>134</cp:revision>
  <dcterms:created xsi:type="dcterms:W3CDTF">2010-04-08T02:19:33Z</dcterms:created>
  <dcterms:modified xsi:type="dcterms:W3CDTF">2010-04-12T17:55:10Z</dcterms:modified>
  <cp:category>Application Security</cp:category>
</cp:coreProperties>
</file>