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handoutMasterIdLst>
    <p:handoutMasterId r:id="rId46"/>
  </p:handoutMasterIdLst>
  <p:sldIdLst>
    <p:sldId id="256" r:id="rId2"/>
    <p:sldId id="257" r:id="rId3"/>
    <p:sldId id="318" r:id="rId4"/>
    <p:sldId id="258" r:id="rId5"/>
    <p:sldId id="321" r:id="rId6"/>
    <p:sldId id="322" r:id="rId7"/>
    <p:sldId id="320" r:id="rId8"/>
    <p:sldId id="323" r:id="rId9"/>
    <p:sldId id="309" r:id="rId10"/>
    <p:sldId id="365" r:id="rId11"/>
    <p:sldId id="351" r:id="rId12"/>
    <p:sldId id="357" r:id="rId13"/>
    <p:sldId id="371" r:id="rId14"/>
    <p:sldId id="358" r:id="rId15"/>
    <p:sldId id="369" r:id="rId16"/>
    <p:sldId id="359" r:id="rId17"/>
    <p:sldId id="368" r:id="rId18"/>
    <p:sldId id="360" r:id="rId19"/>
    <p:sldId id="372" r:id="rId20"/>
    <p:sldId id="361" r:id="rId21"/>
    <p:sldId id="370" r:id="rId22"/>
    <p:sldId id="362" r:id="rId23"/>
    <p:sldId id="373" r:id="rId24"/>
    <p:sldId id="363" r:id="rId25"/>
    <p:sldId id="374" r:id="rId26"/>
    <p:sldId id="375" r:id="rId27"/>
    <p:sldId id="364" r:id="rId28"/>
    <p:sldId id="355" r:id="rId29"/>
    <p:sldId id="354" r:id="rId30"/>
    <p:sldId id="352" r:id="rId31"/>
    <p:sldId id="353" r:id="rId32"/>
    <p:sldId id="356" r:id="rId33"/>
    <p:sldId id="312" r:id="rId34"/>
    <p:sldId id="339" r:id="rId35"/>
    <p:sldId id="340" r:id="rId36"/>
    <p:sldId id="376" r:id="rId37"/>
    <p:sldId id="341" r:id="rId38"/>
    <p:sldId id="342" r:id="rId39"/>
    <p:sldId id="319" r:id="rId40"/>
    <p:sldId id="343" r:id="rId41"/>
    <p:sldId id="344" r:id="rId42"/>
    <p:sldId id="346" r:id="rId43"/>
    <p:sldId id="349"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4660" autoAdjust="0"/>
  </p:normalViewPr>
  <p:slideViewPr>
    <p:cSldViewPr>
      <p:cViewPr varScale="1">
        <p:scale>
          <a:sx n="58" d="100"/>
          <a:sy n="58" d="100"/>
        </p:scale>
        <p:origin x="-59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1"/>
    </p:cViewPr>
  </p:sorterViewPr>
  <p:notesViewPr>
    <p:cSldViewPr snapToGrid="0" snapToObjects="1">
      <p:cViewPr varScale="1">
        <p:scale>
          <a:sx n="116" d="100"/>
          <a:sy n="116" d="100"/>
        </p:scale>
        <p:origin x="-3200" y="-11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CB96125-683B-4881-B26F-CADEB1D3B936}" type="datetimeFigureOut">
              <a:rPr lang="en-US" smtClean="0"/>
              <a:pPr/>
              <a:t>4/6/2011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8C171C6-048C-459E-9F05-D0563DE7D2A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5DFC011-9E7A-3C4C-8703-5B9934B84E7D}" type="datetimeFigureOut">
              <a:rPr lang="en-US" smtClean="0"/>
              <a:pPr/>
              <a:t>4/6/2011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648C5F4-A6C2-6940-ADED-B5BE0E49CCF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648C5F4-A6C2-6940-ADED-B5BE0E49CCF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41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C30A05-9EA7-4B67-8AA1-D48D145E27C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48C5F4-A6C2-6940-ADED-B5BE0E49CCF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EEFC43-6AFE-4D2F-8905-AED22FF5605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BCF18E-773F-43EB-97A1-B97D0900B12D}" type="datetimeFigureOut">
              <a:rPr lang="en-US" smtClean="0"/>
              <a:pPr/>
              <a:t>4/6/2011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3EEFC43-6AFE-4D2F-8905-AED22FF5605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BCF18E-773F-43EB-97A1-B97D0900B12D}" type="datetimeFigureOut">
              <a:rPr lang="en-US" smtClean="0"/>
              <a:pPr/>
              <a:t>4/6/2011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EEFC43-6AFE-4D2F-8905-AED22FF5605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enevievetaylor.files.wordpress.com/2010/07/computer-handshake.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rma.org/garp"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virginia.edu/processsimplification/teams/record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virginia.edu/recordsmanage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arma.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archives.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archivists.org/" TargetMode="External"/><Relationship Id="rId5" Type="http://schemas.openxmlformats.org/officeDocument/2006/relationships/hyperlink" Target="http://www.aiim.org/" TargetMode="External"/><Relationship Id="rId4" Type="http://schemas.openxmlformats.org/officeDocument/2006/relationships/hyperlink" Target="http://www.nagara.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aacrao.org/publications/catalog.cfm" TargetMode="External"/><Relationship Id="rId4" Type="http://schemas.openxmlformats.org/officeDocument/2006/relationships/hyperlink" Target="http://www.shoplrp.com/product/p-31129.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cjwalters@virginia.edu"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hyperlink" Target="http://www.virginia.edu/recordsmanag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genevievetaylor.files.wordpress.com/2010/07/computer-handshake.jpg?w=300&amp;h=300">
            <a:hlinkClick r:id="rId3"/>
          </p:cNvPr>
          <p:cNvPicPr>
            <a:picLocks noChangeAspect="1" noChangeArrowheads="1"/>
          </p:cNvPicPr>
          <p:nvPr/>
        </p:nvPicPr>
        <p:blipFill>
          <a:blip r:embed="rId4" cstate="print"/>
          <a:srcRect/>
          <a:stretch>
            <a:fillRect/>
          </a:stretch>
        </p:blipFill>
        <p:spPr bwMode="auto">
          <a:xfrm>
            <a:off x="457200" y="3048000"/>
            <a:ext cx="4229100" cy="3162300"/>
          </a:xfrm>
          <a:prstGeom prst="rect">
            <a:avLst/>
          </a:prstGeom>
          <a:noFill/>
        </p:spPr>
      </p:pic>
      <p:sp>
        <p:nvSpPr>
          <p:cNvPr id="6" name="Title 5"/>
          <p:cNvSpPr>
            <a:spLocks noGrp="1"/>
          </p:cNvSpPr>
          <p:nvPr>
            <p:ph type="ctrTitle"/>
          </p:nvPr>
        </p:nvSpPr>
        <p:spPr>
          <a:xfrm>
            <a:off x="533400" y="990600"/>
            <a:ext cx="7851648" cy="2209800"/>
          </a:xfrm>
        </p:spPr>
        <p:txBody>
          <a:bodyPr>
            <a:normAutofit fontScale="90000"/>
          </a:bodyPr>
          <a:lstStyle/>
          <a:p>
            <a:r>
              <a:rPr lang="en-US" dirty="0" smtClean="0"/>
              <a:t>Records Management:</a:t>
            </a:r>
            <a:br>
              <a:rPr lang="en-US" dirty="0" smtClean="0"/>
            </a:br>
            <a:r>
              <a:rPr lang="en-US" dirty="0" smtClean="0"/>
              <a:t>Information Security’s New Best Friend</a:t>
            </a:r>
            <a:endParaRPr lang="en-US" dirty="0"/>
          </a:p>
        </p:txBody>
      </p:sp>
      <p:sp>
        <p:nvSpPr>
          <p:cNvPr id="5" name="Subtitle 6"/>
          <p:cNvSpPr txBox="1">
            <a:spLocks/>
          </p:cNvSpPr>
          <p:nvPr/>
        </p:nvSpPr>
        <p:spPr>
          <a:xfrm>
            <a:off x="533400" y="3733800"/>
            <a:ext cx="8305800" cy="2590800"/>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Caroline J. Walters</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University Records Officer</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Information Security, Policy </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and Records Office</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University of Virginia</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8" name="Picture 14" descr="Cat and dog photos"/>
          <p:cNvPicPr>
            <a:picLocks noChangeAspect="1" noChangeArrowheads="1"/>
          </p:cNvPicPr>
          <p:nvPr/>
        </p:nvPicPr>
        <p:blipFill>
          <a:blip r:embed="rId5" cstate="print"/>
          <a:srcRect/>
          <a:stretch>
            <a:fillRect/>
          </a:stretch>
        </p:blipFill>
        <p:spPr bwMode="auto">
          <a:xfrm>
            <a:off x="457200" y="3048000"/>
            <a:ext cx="4267200" cy="3143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2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CIA</a:t>
            </a:r>
            <a:endParaRPr lang="en-US" dirty="0"/>
          </a:p>
        </p:txBody>
      </p:sp>
      <p:sp>
        <p:nvSpPr>
          <p:cNvPr id="9" name="Content Placeholder 8"/>
          <p:cNvSpPr>
            <a:spLocks noGrp="1"/>
          </p:cNvSpPr>
          <p:nvPr>
            <p:ph idx="1"/>
          </p:nvPr>
        </p:nvSpPr>
        <p:spPr/>
        <p:txBody>
          <a:bodyPr>
            <a:normAutofit/>
          </a:bodyPr>
          <a:lstStyle/>
          <a:p>
            <a:r>
              <a:rPr lang="en-US" b="1" dirty="0" smtClean="0"/>
              <a:t>Confidentiality</a:t>
            </a:r>
            <a:r>
              <a:rPr lang="en-US" dirty="0" smtClean="0"/>
              <a:t> – </a:t>
            </a:r>
            <a:r>
              <a:rPr lang="en-US" sz="2400" dirty="0" smtClean="0"/>
              <a:t>the need to ensure that information is disclosed only to those who are authorized to view it.</a:t>
            </a:r>
          </a:p>
          <a:p>
            <a:r>
              <a:rPr lang="en-US" b="1" dirty="0" smtClean="0"/>
              <a:t>Integrity</a:t>
            </a:r>
            <a:r>
              <a:rPr lang="en-US" dirty="0" smtClean="0"/>
              <a:t> – </a:t>
            </a:r>
            <a:r>
              <a:rPr lang="en-US" sz="2400" dirty="0" smtClean="0"/>
              <a:t>the need to ensure that information has not been changed accidentally or deliberately, and that it is accurate and complete.</a:t>
            </a:r>
          </a:p>
          <a:p>
            <a:r>
              <a:rPr lang="en-US" b="1" dirty="0" smtClean="0"/>
              <a:t>Availability </a:t>
            </a:r>
            <a:r>
              <a:rPr lang="en-US" dirty="0" smtClean="0"/>
              <a:t>– </a:t>
            </a:r>
            <a:r>
              <a:rPr lang="en-US" sz="2400" dirty="0" smtClean="0"/>
              <a:t>the need to ensure that the business purpose of the system can be met and that it is accessible to those who need to use it.</a:t>
            </a:r>
          </a:p>
          <a:p>
            <a:endParaRPr lang="en-US" dirty="0" smtClean="0"/>
          </a:p>
          <a:p>
            <a:pPr>
              <a:buFont typeface="Wingdings" pitchFamily="2" charset="2"/>
              <a:buChar char="v"/>
            </a:pPr>
            <a:r>
              <a:rPr lang="en-US" sz="1600" dirty="0" smtClean="0"/>
              <a:t>SANS Institute – Glossary of Security Terms, http://www.sans.org/security-resources/glossary-of-terms/ </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267200"/>
          </a:xfrm>
        </p:spPr>
        <p:txBody>
          <a:bodyPr numCol="2">
            <a:normAutofit/>
          </a:bodyPr>
          <a:lstStyle/>
          <a:p>
            <a:r>
              <a:rPr lang="en-US" dirty="0" smtClean="0"/>
              <a:t> GARP </a:t>
            </a:r>
            <a:r>
              <a:rPr lang="en-US" sz="2400" dirty="0" smtClean="0"/>
              <a:t>(</a:t>
            </a:r>
            <a:r>
              <a:rPr lang="en-US" sz="2400" dirty="0" smtClean="0">
                <a:hlinkClick r:id="rId2"/>
              </a:rPr>
              <a:t>www.arma.org/garp</a:t>
            </a:r>
            <a:r>
              <a:rPr lang="en-US" sz="2400" dirty="0" smtClean="0"/>
              <a:t>)</a:t>
            </a:r>
          </a:p>
          <a:p>
            <a:pPr lvl="1"/>
            <a:r>
              <a:rPr lang="en-US" sz="2200" dirty="0" smtClean="0"/>
              <a:t>Created in 2009 </a:t>
            </a:r>
          </a:p>
          <a:p>
            <a:pPr lvl="1"/>
            <a:r>
              <a:rPr lang="en-US" sz="2200" dirty="0" smtClean="0"/>
              <a:t>Provide framework for RM programs</a:t>
            </a:r>
          </a:p>
          <a:p>
            <a:pPr lvl="1"/>
            <a:r>
              <a:rPr lang="en-US" sz="2200" dirty="0" smtClean="0"/>
              <a:t>Maturity model/assessment</a:t>
            </a:r>
          </a:p>
          <a:p>
            <a:endParaRPr lang="en-US" sz="2400" dirty="0" smtClean="0"/>
          </a:p>
          <a:p>
            <a:endParaRPr lang="en-US" sz="2400" dirty="0" smtClean="0"/>
          </a:p>
          <a:p>
            <a:endParaRPr lang="en-US" dirty="0" smtClean="0"/>
          </a:p>
          <a:p>
            <a:pPr lvl="1">
              <a:buFont typeface="Arial" pitchFamily="34" charset="0"/>
              <a:buChar char="•"/>
              <a:defRPr/>
            </a:pPr>
            <a:endParaRPr lang="en-US" b="1" dirty="0" smtClean="0"/>
          </a:p>
          <a:p>
            <a:pPr lvl="1">
              <a:buFont typeface="Arial" pitchFamily="34" charset="0"/>
              <a:buChar char="•"/>
              <a:defRPr/>
            </a:pPr>
            <a:endParaRPr lang="en-US" b="1" dirty="0" smtClean="0"/>
          </a:p>
          <a:p>
            <a:pPr lvl="1">
              <a:buFont typeface="Arial" pitchFamily="34" charset="0"/>
              <a:buChar char="•"/>
              <a:defRPr/>
            </a:pPr>
            <a:r>
              <a:rPr lang="en-US" dirty="0" smtClean="0"/>
              <a:t>Accountability</a:t>
            </a:r>
          </a:p>
          <a:p>
            <a:pPr lvl="1">
              <a:buFont typeface="Arial" pitchFamily="34" charset="0"/>
              <a:buChar char="•"/>
              <a:defRPr/>
            </a:pPr>
            <a:r>
              <a:rPr lang="en-US" dirty="0" smtClean="0"/>
              <a:t>Integrity</a:t>
            </a:r>
          </a:p>
          <a:p>
            <a:pPr lvl="1">
              <a:buFont typeface="Arial" pitchFamily="34" charset="0"/>
              <a:buChar char="•"/>
              <a:defRPr/>
            </a:pPr>
            <a:r>
              <a:rPr lang="en-US" dirty="0" smtClean="0"/>
              <a:t>Protection</a:t>
            </a:r>
          </a:p>
          <a:p>
            <a:pPr lvl="1">
              <a:buFont typeface="Arial" pitchFamily="34" charset="0"/>
              <a:buChar char="•"/>
              <a:defRPr/>
            </a:pPr>
            <a:r>
              <a:rPr lang="en-US" dirty="0" smtClean="0"/>
              <a:t>Compliance</a:t>
            </a:r>
          </a:p>
          <a:p>
            <a:pPr lvl="1">
              <a:buFont typeface="Arial" pitchFamily="34" charset="0"/>
              <a:buChar char="•"/>
              <a:defRPr/>
            </a:pPr>
            <a:r>
              <a:rPr lang="en-US" dirty="0" smtClean="0"/>
              <a:t>Availability</a:t>
            </a:r>
          </a:p>
          <a:p>
            <a:pPr lvl="1">
              <a:buFont typeface="Arial" pitchFamily="34" charset="0"/>
              <a:buChar char="•"/>
              <a:defRPr/>
            </a:pPr>
            <a:r>
              <a:rPr lang="en-US" dirty="0" smtClean="0"/>
              <a:t>Retention</a:t>
            </a:r>
          </a:p>
          <a:p>
            <a:pPr lvl="1">
              <a:buFont typeface="Arial" pitchFamily="34" charset="0"/>
              <a:buChar char="•"/>
              <a:defRPr/>
            </a:pPr>
            <a:r>
              <a:rPr lang="en-US" dirty="0" smtClean="0"/>
              <a:t>Disposition</a:t>
            </a:r>
          </a:p>
          <a:p>
            <a:pPr lvl="1">
              <a:buFont typeface="Arial" pitchFamily="34" charset="0"/>
              <a:buChar char="•"/>
              <a:defRPr/>
            </a:pPr>
            <a:r>
              <a:rPr lang="en-US" dirty="0" smtClean="0"/>
              <a:t>Transparency</a:t>
            </a:r>
            <a:endParaRPr lang="en-US" dirty="0"/>
          </a:p>
        </p:txBody>
      </p:sp>
      <p:pic>
        <p:nvPicPr>
          <p:cNvPr id="4" name="Picture 3" descr="UVARMLOGO.jpg"/>
          <p:cNvPicPr>
            <a:picLocks noChangeAspect="1"/>
          </p:cNvPicPr>
          <p:nvPr/>
        </p:nvPicPr>
        <p:blipFill>
          <a:blip r:embed="rId3" cstate="print"/>
          <a:stretch>
            <a:fillRect/>
          </a:stretch>
        </p:blipFill>
        <p:spPr>
          <a:xfrm>
            <a:off x="5867400" y="6172200"/>
            <a:ext cx="3101340" cy="541020"/>
          </a:xfrm>
          <a:prstGeom prst="rect">
            <a:avLst/>
          </a:prstGeom>
        </p:spPr>
      </p:pic>
      <p:pic>
        <p:nvPicPr>
          <p:cNvPr id="57346" name="Picture 2" descr="http://www.arma.org/images/garp_banner.JPG"/>
          <p:cNvPicPr>
            <a:picLocks noChangeAspect="1" noChangeArrowheads="1"/>
          </p:cNvPicPr>
          <p:nvPr/>
        </p:nvPicPr>
        <p:blipFill>
          <a:blip r:embed="rId4" cstate="print"/>
          <a:srcRect/>
          <a:stretch>
            <a:fillRect/>
          </a:stretch>
        </p:blipFill>
        <p:spPr bwMode="auto">
          <a:xfrm>
            <a:off x="1752600" y="914400"/>
            <a:ext cx="5619750" cy="952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Accountability</a:t>
            </a:r>
            <a:endParaRPr lang="en-US" dirty="0"/>
          </a:p>
        </p:txBody>
      </p:sp>
      <p:sp>
        <p:nvSpPr>
          <p:cNvPr id="9" name="Content Placeholder 8"/>
          <p:cNvSpPr>
            <a:spLocks noGrp="1"/>
          </p:cNvSpPr>
          <p:nvPr>
            <p:ph idx="1"/>
          </p:nvPr>
        </p:nvSpPr>
        <p:spPr>
          <a:xfrm>
            <a:off x="457200" y="1935480"/>
            <a:ext cx="5105400" cy="4389120"/>
          </a:xfrm>
        </p:spPr>
        <p:txBody>
          <a:bodyPr/>
          <a:lstStyle/>
          <a:p>
            <a:r>
              <a:rPr lang="en-US" dirty="0" smtClean="0"/>
              <a:t>Senior Executive oversees records management program</a:t>
            </a:r>
            <a:endParaRPr lang="en-US" dirty="0"/>
          </a:p>
          <a:p>
            <a:endParaRPr lang="en-US" dirty="0" smtClean="0"/>
          </a:p>
          <a:p>
            <a:r>
              <a:rPr lang="en-US" dirty="0" err="1" smtClean="0"/>
              <a:t>Auditability</a:t>
            </a:r>
            <a:r>
              <a:rPr lang="en-US" dirty="0" smtClean="0"/>
              <a:t> – checking to make sure the program is meeting goals.</a:t>
            </a:r>
          </a:p>
        </p:txBody>
      </p:sp>
      <p:pic>
        <p:nvPicPr>
          <p:cNvPr id="2057" name="Picture 9" descr="C:\Users\cw8de\AppData\Local\Microsoft\Windows\Temporary Internet Files\Content.IE5\06EPC142\MC900070877[1].wmf"/>
          <p:cNvPicPr>
            <a:picLocks noChangeAspect="1" noChangeArrowheads="1"/>
          </p:cNvPicPr>
          <p:nvPr/>
        </p:nvPicPr>
        <p:blipFill>
          <a:blip r:embed="rId4" cstate="print"/>
          <a:srcRect/>
          <a:stretch>
            <a:fillRect/>
          </a:stretch>
        </p:blipFill>
        <p:spPr bwMode="auto">
          <a:xfrm>
            <a:off x="5843118" y="1676400"/>
            <a:ext cx="2821803" cy="374436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Accountability @ UVa</a:t>
            </a:r>
            <a:endParaRPr lang="en-US" dirty="0"/>
          </a:p>
        </p:txBody>
      </p:sp>
      <p:sp>
        <p:nvSpPr>
          <p:cNvPr id="9" name="Content Placeholder 8"/>
          <p:cNvSpPr>
            <a:spLocks noGrp="1"/>
          </p:cNvSpPr>
          <p:nvPr>
            <p:ph idx="1"/>
          </p:nvPr>
        </p:nvSpPr>
        <p:spPr/>
        <p:txBody>
          <a:bodyPr/>
          <a:lstStyle/>
          <a:p>
            <a:r>
              <a:rPr lang="en-US" dirty="0" smtClean="0"/>
              <a:t>Records Management reorganized/aligned via a Process Simplification Study</a:t>
            </a:r>
          </a:p>
          <a:p>
            <a:pPr lvl="1"/>
            <a:r>
              <a:rPr lang="en-US" sz="2000" dirty="0" smtClean="0">
                <a:hlinkClick r:id="rId4"/>
              </a:rPr>
              <a:t>http://www.virginia.edu/processsimplification/teams/records.html</a:t>
            </a:r>
            <a:endParaRPr lang="en-US" sz="2000" dirty="0" smtClean="0"/>
          </a:p>
          <a:p>
            <a:r>
              <a:rPr lang="en-US" dirty="0" smtClean="0"/>
              <a:t>Reports to Information Security, Policy &amp; Records</a:t>
            </a:r>
          </a:p>
          <a:p>
            <a:endParaRPr lang="en-US" dirty="0" smtClean="0"/>
          </a:p>
          <a:p>
            <a:r>
              <a:rPr lang="en-US" dirty="0" err="1" smtClean="0"/>
              <a:t>Auditability</a:t>
            </a:r>
            <a:r>
              <a:rPr lang="en-US" dirty="0" smtClean="0"/>
              <a:t>??  Not there yet</a:t>
            </a:r>
          </a:p>
          <a:p>
            <a:pPr lvl="1"/>
            <a:r>
              <a:rPr lang="en-US" dirty="0" smtClean="0"/>
              <a:t>Some metrics available:</a:t>
            </a:r>
          </a:p>
          <a:p>
            <a:pPr lvl="2"/>
            <a:r>
              <a:rPr lang="en-US" dirty="0" smtClean="0"/>
              <a:t>100 tons of paper destroyed</a:t>
            </a:r>
          </a:p>
          <a:p>
            <a:pPr lvl="2"/>
            <a:r>
              <a:rPr lang="en-US" dirty="0" smtClean="0"/>
              <a:t>approx. 100 training session reaching about 1000 employees</a:t>
            </a:r>
          </a:p>
          <a:p>
            <a:pPr lvl="2"/>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972312"/>
          </a:xfrm>
        </p:spPr>
        <p:txBody>
          <a:bodyPr/>
          <a:lstStyle/>
          <a:p>
            <a:r>
              <a:rPr lang="en-US" dirty="0" smtClean="0"/>
              <a:t>Integrity</a:t>
            </a:r>
            <a:endParaRPr lang="en-US" dirty="0"/>
          </a:p>
        </p:txBody>
      </p:sp>
      <p:sp>
        <p:nvSpPr>
          <p:cNvPr id="9" name="Content Placeholder 8"/>
          <p:cNvSpPr>
            <a:spLocks noGrp="1"/>
          </p:cNvSpPr>
          <p:nvPr>
            <p:ph idx="1"/>
          </p:nvPr>
        </p:nvSpPr>
        <p:spPr/>
        <p:txBody>
          <a:bodyPr>
            <a:normAutofit fontScale="92500"/>
          </a:bodyPr>
          <a:lstStyle/>
          <a:p>
            <a:r>
              <a:rPr lang="en-US" dirty="0" smtClean="0"/>
              <a:t>Reliability of the records of the organization including trustworthiness through:</a:t>
            </a:r>
          </a:p>
          <a:p>
            <a:pPr lvl="1"/>
            <a:r>
              <a:rPr lang="en-US" dirty="0" smtClean="0"/>
              <a:t>Training &amp; direction given to employees</a:t>
            </a:r>
          </a:p>
          <a:p>
            <a:pPr lvl="1"/>
            <a:r>
              <a:rPr lang="en-US" dirty="0" smtClean="0"/>
              <a:t>Acceptable audit trails on the records</a:t>
            </a:r>
          </a:p>
          <a:p>
            <a:pPr lvl="1"/>
            <a:r>
              <a:rPr lang="en-US" dirty="0" smtClean="0"/>
              <a:t>Reliability of the systems that control the records including, hardware, network, infrastructure and software.</a:t>
            </a:r>
          </a:p>
          <a:p>
            <a:pPr lvl="1"/>
            <a:r>
              <a:rPr lang="en-US" dirty="0" smtClean="0"/>
              <a:t>Integrity covers the life cycle of the records – from creation to disposition.</a:t>
            </a:r>
          </a:p>
          <a:p>
            <a:r>
              <a:rPr lang="en-US" dirty="0" smtClean="0"/>
              <a:t>SANS: the need to ensure that information has not been changed accidentally or deliberately, and that it is accurate and complete.</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Integrity @ UVa</a:t>
            </a:r>
            <a:endParaRPr lang="en-US" dirty="0"/>
          </a:p>
        </p:txBody>
      </p:sp>
      <p:sp>
        <p:nvSpPr>
          <p:cNvPr id="9" name="Content Placeholder 8"/>
          <p:cNvSpPr>
            <a:spLocks noGrp="1"/>
          </p:cNvSpPr>
          <p:nvPr>
            <p:ph idx="1"/>
          </p:nvPr>
        </p:nvSpPr>
        <p:spPr/>
        <p:txBody>
          <a:bodyPr/>
          <a:lstStyle/>
          <a:p>
            <a:r>
              <a:rPr lang="en-US" sz="2400" dirty="0" smtClean="0"/>
              <a:t>Training &amp; direction provided, although not required as part of employment.</a:t>
            </a:r>
          </a:p>
          <a:p>
            <a:r>
              <a:rPr lang="en-US" sz="2400" dirty="0" smtClean="0"/>
              <a:t> Audit trails of records – some in place in electronic systems, others based upon designation of official record keeper.</a:t>
            </a:r>
          </a:p>
          <a:p>
            <a:r>
              <a:rPr lang="en-US" sz="2400" dirty="0" smtClean="0"/>
              <a:t>Reliability of systems – leaving this up to Info Security/Networks, etc. to keep us reliable.</a:t>
            </a:r>
          </a:p>
          <a:p>
            <a:r>
              <a:rPr lang="en-US" sz="2400" dirty="0" smtClean="0"/>
              <a:t>Reliable throughout the lifecycle:</a:t>
            </a:r>
          </a:p>
          <a:p>
            <a:pPr lvl="1"/>
            <a:r>
              <a:rPr lang="en-US" sz="2200" dirty="0" smtClean="0"/>
              <a:t>Training on electronic records/imaging system requirements</a:t>
            </a:r>
          </a:p>
          <a:p>
            <a:pPr lvl="1"/>
            <a:r>
              <a:rPr lang="en-US" sz="2200" dirty="0" smtClean="0"/>
              <a:t>Trustworthy Electronic Records System Standards – under development.</a:t>
            </a:r>
          </a:p>
          <a:p>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Protection (Confidentiality)</a:t>
            </a:r>
            <a:endParaRPr lang="en-US" dirty="0"/>
          </a:p>
        </p:txBody>
      </p:sp>
      <p:sp>
        <p:nvSpPr>
          <p:cNvPr id="9" name="Content Placeholder 8"/>
          <p:cNvSpPr>
            <a:spLocks noGrp="1"/>
          </p:cNvSpPr>
          <p:nvPr>
            <p:ph idx="1"/>
          </p:nvPr>
        </p:nvSpPr>
        <p:spPr/>
        <p:txBody>
          <a:bodyPr/>
          <a:lstStyle/>
          <a:p>
            <a:r>
              <a:rPr lang="en-US" dirty="0" smtClean="0"/>
              <a:t>SANS: </a:t>
            </a:r>
            <a:r>
              <a:rPr lang="en-US" sz="2400" dirty="0" smtClean="0"/>
              <a:t>the need to ensure that information is disclosed only to those who are authorized to view it.</a:t>
            </a:r>
          </a:p>
          <a:p>
            <a:r>
              <a:rPr lang="en-US" dirty="0" smtClean="0"/>
              <a:t>Records Management:  </a:t>
            </a:r>
            <a:r>
              <a:rPr lang="en-US" sz="2400" dirty="0" smtClean="0"/>
              <a:t>ensures a reasonable level of protection to records and information that are private, confidential, privileged, secret or essential to business continuity.</a:t>
            </a:r>
          </a:p>
          <a:p>
            <a:pPr lvl="1"/>
            <a:r>
              <a:rPr lang="en-US" sz="2200" dirty="0" smtClean="0"/>
              <a:t>Includes destroying confidential information once retention has been met, destruction in a secure manner.</a:t>
            </a:r>
          </a:p>
          <a:p>
            <a:pPr lvl="1"/>
            <a:r>
              <a:rPr lang="en-US" sz="2200" dirty="0" smtClean="0"/>
              <a:t>Training personnel on what to keep and how to keep it.</a:t>
            </a:r>
          </a:p>
          <a:p>
            <a:pPr lvl="1"/>
            <a:r>
              <a:rPr lang="en-US" sz="2200" dirty="0" smtClean="0"/>
              <a:t>Look inside and outside.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743712"/>
          </a:xfrm>
        </p:spPr>
        <p:txBody>
          <a:bodyPr>
            <a:normAutofit fontScale="90000"/>
          </a:bodyPr>
          <a:lstStyle/>
          <a:p>
            <a:r>
              <a:rPr lang="en-US" dirty="0" smtClean="0"/>
              <a:t>Protection @ UVa</a:t>
            </a:r>
            <a:endParaRPr lang="en-US" dirty="0"/>
          </a:p>
        </p:txBody>
      </p:sp>
      <p:sp>
        <p:nvSpPr>
          <p:cNvPr id="9" name="Content Placeholder 8"/>
          <p:cNvSpPr>
            <a:spLocks noGrp="1"/>
          </p:cNvSpPr>
          <p:nvPr>
            <p:ph idx="1"/>
          </p:nvPr>
        </p:nvSpPr>
        <p:spPr>
          <a:xfrm>
            <a:off x="304800" y="1447800"/>
            <a:ext cx="8534400" cy="5105400"/>
          </a:xfrm>
        </p:spPr>
        <p:txBody>
          <a:bodyPr>
            <a:normAutofit lnSpcReduction="10000"/>
          </a:bodyPr>
          <a:lstStyle/>
          <a:p>
            <a:r>
              <a:rPr lang="en-US" dirty="0" smtClean="0"/>
              <a:t>UVa Records Management:</a:t>
            </a:r>
          </a:p>
          <a:p>
            <a:pPr lvl="1"/>
            <a:r>
              <a:rPr lang="en-US" dirty="0" smtClean="0"/>
              <a:t>Communicates to staff and IT about the importance of knowing the what and where of confidential information.</a:t>
            </a:r>
          </a:p>
          <a:p>
            <a:pPr lvl="1"/>
            <a:r>
              <a:rPr lang="en-US" dirty="0" smtClean="0"/>
              <a:t>Identify what information is not longer required to be retained and destroy it (easy to secure!).</a:t>
            </a:r>
            <a:endParaRPr lang="en-US" dirty="0"/>
          </a:p>
          <a:p>
            <a:pPr lvl="1"/>
            <a:r>
              <a:rPr lang="en-US" dirty="0" smtClean="0"/>
              <a:t>Through records inventories/surveys, can identify where confidential information is stored (paper &amp; electronic).</a:t>
            </a:r>
          </a:p>
          <a:p>
            <a:pPr lvl="1"/>
            <a:r>
              <a:rPr lang="en-US" dirty="0" smtClean="0"/>
              <a:t>Identifying the official record keeper for specific records.</a:t>
            </a:r>
          </a:p>
          <a:p>
            <a:pPr lvl="1"/>
            <a:r>
              <a:rPr lang="en-US" dirty="0" smtClean="0"/>
              <a:t>Support development of central information systems and reduction of rogue shadow systems.</a:t>
            </a:r>
          </a:p>
          <a:p>
            <a:pPr lvl="1"/>
            <a:r>
              <a:rPr lang="en-US" dirty="0" smtClean="0"/>
              <a:t>Assist with remediation of confidential data while maintaining information needed for reporting/statistics – think about the data differently.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Compliance</a:t>
            </a:r>
            <a:endParaRPr lang="en-US" dirty="0"/>
          </a:p>
        </p:txBody>
      </p:sp>
      <p:sp>
        <p:nvSpPr>
          <p:cNvPr id="9" name="Content Placeholder 8"/>
          <p:cNvSpPr>
            <a:spLocks noGrp="1"/>
          </p:cNvSpPr>
          <p:nvPr>
            <p:ph idx="1"/>
          </p:nvPr>
        </p:nvSpPr>
        <p:spPr>
          <a:xfrm>
            <a:off x="457200" y="1935480"/>
            <a:ext cx="5715000" cy="4389120"/>
          </a:xfrm>
        </p:spPr>
        <p:txBody>
          <a:bodyPr/>
          <a:lstStyle/>
          <a:p>
            <a:r>
              <a:rPr lang="en-US" dirty="0" smtClean="0"/>
              <a:t>Ensure compliance with applicable laws and other binding authorities, as well as organization policies</a:t>
            </a:r>
          </a:p>
          <a:p>
            <a:pPr lvl="1"/>
            <a:r>
              <a:rPr lang="en-US" dirty="0" smtClean="0"/>
              <a:t>Balancing Act between competing requirements</a:t>
            </a:r>
          </a:p>
          <a:p>
            <a:pPr lvl="1"/>
            <a:r>
              <a:rPr lang="en-US" dirty="0" smtClean="0"/>
              <a:t>Records Management Policy is Key</a:t>
            </a:r>
          </a:p>
          <a:p>
            <a:pPr lvl="1"/>
            <a:endParaRPr lang="en-US" dirty="0" smtClean="0"/>
          </a:p>
          <a:p>
            <a:pPr lvl="1"/>
            <a:r>
              <a:rPr lang="en-US" dirty="0" smtClean="0"/>
              <a:t>HIPAA, State Records Act, PCI, FERPA</a:t>
            </a:r>
          </a:p>
          <a:p>
            <a:pPr lvl="1"/>
            <a:r>
              <a:rPr lang="en-US" dirty="0" smtClean="0"/>
              <a:t>Loads of federal regulations</a:t>
            </a:r>
          </a:p>
          <a:p>
            <a:pPr lvl="1"/>
            <a:endParaRPr lang="en-US" dirty="0" smtClean="0"/>
          </a:p>
          <a:p>
            <a:pPr lvl="1"/>
            <a:endParaRPr lang="en-US" dirty="0"/>
          </a:p>
        </p:txBody>
      </p:sp>
      <p:pic>
        <p:nvPicPr>
          <p:cNvPr id="1030" name="Picture 6" descr="C:\Users\cw8de\AppData\Local\Microsoft\Windows\Temporary Internet Files\Content.IE5\B6SSGNB2\MC900056222[1].wmf"/>
          <p:cNvPicPr>
            <a:picLocks noChangeAspect="1" noChangeArrowheads="1"/>
          </p:cNvPicPr>
          <p:nvPr/>
        </p:nvPicPr>
        <p:blipFill>
          <a:blip r:embed="rId4" cstate="print"/>
          <a:srcRect/>
          <a:stretch>
            <a:fillRect/>
          </a:stretch>
        </p:blipFill>
        <p:spPr bwMode="auto">
          <a:xfrm>
            <a:off x="5867400" y="2819400"/>
            <a:ext cx="3034639" cy="239755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Compliance @ UVa</a:t>
            </a:r>
            <a:endParaRPr lang="en-US" dirty="0"/>
          </a:p>
        </p:txBody>
      </p:sp>
      <p:sp>
        <p:nvSpPr>
          <p:cNvPr id="9" name="Content Placeholder 8"/>
          <p:cNvSpPr>
            <a:spLocks noGrp="1"/>
          </p:cNvSpPr>
          <p:nvPr>
            <p:ph idx="1"/>
          </p:nvPr>
        </p:nvSpPr>
        <p:spPr/>
        <p:txBody>
          <a:bodyPr/>
          <a:lstStyle/>
          <a:p>
            <a:r>
              <a:rPr lang="en-US" dirty="0" smtClean="0"/>
              <a:t>Virginia Public Records Act/Library of Virginia</a:t>
            </a:r>
          </a:p>
          <a:p>
            <a:pPr lvl="1"/>
            <a:r>
              <a:rPr lang="en-US" dirty="0" smtClean="0"/>
              <a:t>Records Retention &amp; Disposition Schedules – ability to adjust to meet other</a:t>
            </a:r>
          </a:p>
          <a:p>
            <a:pPr lvl="1"/>
            <a:r>
              <a:rPr lang="en-US" dirty="0" smtClean="0"/>
              <a:t>One Stop Shop for answers on retention</a:t>
            </a:r>
          </a:p>
          <a:p>
            <a:pPr lvl="1"/>
            <a:r>
              <a:rPr lang="en-US" dirty="0" smtClean="0"/>
              <a:t>Consistency in communication about retention issues</a:t>
            </a:r>
          </a:p>
          <a:p>
            <a:pPr lvl="1"/>
            <a:endParaRPr lang="en-US" dirty="0" smtClean="0"/>
          </a:p>
          <a:p>
            <a:r>
              <a:rPr lang="en-US" dirty="0" smtClean="0"/>
              <a:t>Challenges:</a:t>
            </a:r>
          </a:p>
          <a:p>
            <a:pPr lvl="1"/>
            <a:r>
              <a:rPr lang="en-US" dirty="0" smtClean="0"/>
              <a:t>Getting central offices ( HR, Finance, OSP) to send questions to Records Management.</a:t>
            </a:r>
          </a:p>
          <a:p>
            <a:pPr lvl="1"/>
            <a:r>
              <a:rPr lang="en-US" dirty="0" smtClean="0"/>
              <a:t>Communication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Agenda</a:t>
            </a:r>
            <a:endParaRPr lang="en-US" dirty="0"/>
          </a:p>
        </p:txBody>
      </p:sp>
      <p:sp>
        <p:nvSpPr>
          <p:cNvPr id="6" name="Content Placeholder 5"/>
          <p:cNvSpPr>
            <a:spLocks noGrp="1"/>
          </p:cNvSpPr>
          <p:nvPr>
            <p:ph idx="1"/>
          </p:nvPr>
        </p:nvSpPr>
        <p:spPr>
          <a:xfrm>
            <a:off x="304800" y="1752600"/>
            <a:ext cx="8610600" cy="4572000"/>
          </a:xfrm>
        </p:spPr>
        <p:txBody>
          <a:bodyPr>
            <a:normAutofit/>
          </a:bodyPr>
          <a:lstStyle/>
          <a:p>
            <a:r>
              <a:rPr lang="en-US" dirty="0" smtClean="0"/>
              <a:t>What is records management??</a:t>
            </a:r>
          </a:p>
          <a:p>
            <a:pPr lvl="1"/>
            <a:r>
              <a:rPr lang="en-US" dirty="0" smtClean="0"/>
              <a:t>What is a record?</a:t>
            </a:r>
          </a:p>
          <a:p>
            <a:r>
              <a:rPr lang="en-US" dirty="0" smtClean="0"/>
              <a:t>World According to GARP</a:t>
            </a:r>
          </a:p>
          <a:p>
            <a:r>
              <a:rPr lang="en-US" dirty="0" smtClean="0"/>
              <a:t>Benefits of Records Management</a:t>
            </a:r>
          </a:p>
          <a:p>
            <a:r>
              <a:rPr lang="en-US" dirty="0" smtClean="0"/>
              <a:t>Collaboration Options</a:t>
            </a:r>
          </a:p>
          <a:p>
            <a:r>
              <a:rPr lang="en-US" dirty="0" smtClean="0"/>
              <a:t>Resources</a:t>
            </a:r>
          </a:p>
          <a:p>
            <a:pPr lvl="1"/>
            <a:endParaRPr lang="en-US" dirty="0" smtClean="0"/>
          </a:p>
          <a:p>
            <a:pPr marL="0" indent="0">
              <a:buNone/>
            </a:pPr>
            <a:r>
              <a:rPr lang="en-US" sz="1200" dirty="0" smtClean="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lvl="1"/>
            <a:endParaRPr lang="en-US" dirty="0" smtClean="0"/>
          </a:p>
          <a:p>
            <a:endParaRPr lang="en-US" dirty="0" smtClean="0"/>
          </a:p>
        </p:txBody>
      </p:sp>
      <p:pic>
        <p:nvPicPr>
          <p:cNvPr id="3074" name="Picture 2" descr="C:\Users\CJW\AppData\Local\Microsoft\Windows\Temporary Internet Files\Content.IE5\96IKIJIA\MCj04248340000[1].wmf"/>
          <p:cNvPicPr>
            <a:picLocks noChangeAspect="1" noChangeArrowheads="1"/>
          </p:cNvPicPr>
          <p:nvPr/>
        </p:nvPicPr>
        <p:blipFill>
          <a:blip r:embed="rId3" cstate="print"/>
          <a:srcRect/>
          <a:stretch>
            <a:fillRect/>
          </a:stretch>
        </p:blipFill>
        <p:spPr bwMode="auto">
          <a:xfrm>
            <a:off x="6248400" y="838200"/>
            <a:ext cx="2216150" cy="1963967"/>
          </a:xfrm>
          <a:prstGeom prst="rect">
            <a:avLst/>
          </a:prstGeom>
          <a:noFill/>
        </p:spPr>
      </p:pic>
      <p:pic>
        <p:nvPicPr>
          <p:cNvPr id="8" name="Picture 7" descr="UVARMLOGO.jpg"/>
          <p:cNvPicPr>
            <a:picLocks noChangeAspect="1"/>
          </p:cNvPicPr>
          <p:nvPr/>
        </p:nvPicPr>
        <p:blipFill>
          <a:blip r:embed="rId4" cstate="print"/>
          <a:stretch>
            <a:fillRect/>
          </a:stretch>
        </p:blipFill>
        <p:spPr>
          <a:xfrm>
            <a:off x="5715000" y="6019800"/>
            <a:ext cx="3101340" cy="5410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Availability</a:t>
            </a:r>
            <a:endParaRPr lang="en-US" dirty="0"/>
          </a:p>
        </p:txBody>
      </p:sp>
      <p:sp>
        <p:nvSpPr>
          <p:cNvPr id="9" name="Content Placeholder 8"/>
          <p:cNvSpPr>
            <a:spLocks noGrp="1"/>
          </p:cNvSpPr>
          <p:nvPr>
            <p:ph idx="1"/>
          </p:nvPr>
        </p:nvSpPr>
        <p:spPr/>
        <p:txBody>
          <a:bodyPr/>
          <a:lstStyle/>
          <a:p>
            <a:r>
              <a:rPr lang="en-US" dirty="0" smtClean="0"/>
              <a:t>Ensure timely, efficient &amp; accurate retrieval of needed information.</a:t>
            </a:r>
          </a:p>
          <a:p>
            <a:pPr lvl="1"/>
            <a:r>
              <a:rPr lang="en-US" dirty="0" smtClean="0"/>
              <a:t>Response time should meet business needs</a:t>
            </a:r>
          </a:p>
          <a:p>
            <a:pPr lvl="1"/>
            <a:r>
              <a:rPr lang="en-US" dirty="0" smtClean="0"/>
              <a:t>Regular destruction enables reduction of the haystack</a:t>
            </a:r>
          </a:p>
          <a:p>
            <a:pPr lvl="1"/>
            <a:r>
              <a:rPr lang="en-US" dirty="0" smtClean="0"/>
              <a:t>Organization of information (paper and electronic) – use of indexing/metadata.</a:t>
            </a:r>
          </a:p>
          <a:p>
            <a:endParaRPr lang="en-US" dirty="0" smtClean="0"/>
          </a:p>
          <a:p>
            <a:r>
              <a:rPr lang="en-US" dirty="0" smtClean="0"/>
              <a:t>SANS: </a:t>
            </a:r>
            <a:r>
              <a:rPr lang="en-US" sz="2400" dirty="0" smtClean="0"/>
              <a:t>the need to ensure that the business purpose of the system can be met and that it is accessible to those who need to use it.</a:t>
            </a:r>
          </a:p>
          <a:p>
            <a:endParaRPr lang="en-US" dirty="0"/>
          </a:p>
        </p:txBody>
      </p:sp>
      <p:pic>
        <p:nvPicPr>
          <p:cNvPr id="3074" name="Picture 2" descr="C:\Users\cw8de\AppData\Local\Microsoft\Windows\Temporary Internet Files\Content.IE5\06EPC142\MP900390581[1].jpg"/>
          <p:cNvPicPr>
            <a:picLocks noChangeAspect="1" noChangeArrowheads="1"/>
          </p:cNvPicPr>
          <p:nvPr/>
        </p:nvPicPr>
        <p:blipFill>
          <a:blip r:embed="rId4" cstate="print"/>
          <a:srcRect/>
          <a:stretch>
            <a:fillRect/>
          </a:stretch>
        </p:blipFill>
        <p:spPr bwMode="auto">
          <a:xfrm>
            <a:off x="6019800" y="838200"/>
            <a:ext cx="2514600" cy="10249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972312"/>
          </a:xfrm>
        </p:spPr>
        <p:txBody>
          <a:bodyPr/>
          <a:lstStyle/>
          <a:p>
            <a:r>
              <a:rPr lang="en-US" dirty="0" smtClean="0"/>
              <a:t>Availability @ UVa</a:t>
            </a:r>
            <a:endParaRPr lang="en-US" dirty="0"/>
          </a:p>
        </p:txBody>
      </p:sp>
      <p:sp>
        <p:nvSpPr>
          <p:cNvPr id="9" name="Content Placeholder 8"/>
          <p:cNvSpPr>
            <a:spLocks noGrp="1"/>
          </p:cNvSpPr>
          <p:nvPr>
            <p:ph idx="1"/>
          </p:nvPr>
        </p:nvSpPr>
        <p:spPr>
          <a:xfrm>
            <a:off x="457200" y="1935480"/>
            <a:ext cx="5257800" cy="4389120"/>
          </a:xfrm>
        </p:spPr>
        <p:txBody>
          <a:bodyPr>
            <a:normAutofit fontScale="92500" lnSpcReduction="20000"/>
          </a:bodyPr>
          <a:lstStyle/>
          <a:p>
            <a:r>
              <a:rPr lang="en-US" sz="2800" dirty="0" smtClean="0"/>
              <a:t>Reducing the haystack of paper and electronic</a:t>
            </a:r>
          </a:p>
          <a:p>
            <a:r>
              <a:rPr lang="en-US" sz="2800" dirty="0" smtClean="0"/>
              <a:t>Working with system development teams on indexing/metadata (classification)</a:t>
            </a:r>
          </a:p>
          <a:p>
            <a:r>
              <a:rPr lang="en-US" sz="2800" dirty="0" smtClean="0"/>
              <a:t>Communicate through training and other methods about proper organization and destruction of the trash.</a:t>
            </a:r>
          </a:p>
          <a:p>
            <a:r>
              <a:rPr lang="en-US" sz="2800" dirty="0" smtClean="0"/>
              <a:t>Email training because it all comes down to the user.</a:t>
            </a:r>
          </a:p>
          <a:p>
            <a:endParaRPr lang="en-US" dirty="0"/>
          </a:p>
        </p:txBody>
      </p:sp>
      <p:pic>
        <p:nvPicPr>
          <p:cNvPr id="4098" name="Picture 2" descr="C:\Users\cw8de\AppData\Local\Microsoft\Windows\Temporary Internet Files\Content.IE5\06EPC142\MC900230530[1].wmf"/>
          <p:cNvPicPr>
            <a:picLocks noChangeAspect="1" noChangeArrowheads="1"/>
          </p:cNvPicPr>
          <p:nvPr/>
        </p:nvPicPr>
        <p:blipFill>
          <a:blip r:embed="rId4" cstate="print"/>
          <a:srcRect/>
          <a:stretch>
            <a:fillRect/>
          </a:stretch>
        </p:blipFill>
        <p:spPr bwMode="auto">
          <a:xfrm>
            <a:off x="5715000" y="2057400"/>
            <a:ext cx="3022600" cy="34686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896112"/>
          </a:xfrm>
        </p:spPr>
        <p:txBody>
          <a:bodyPr/>
          <a:lstStyle/>
          <a:p>
            <a:r>
              <a:rPr lang="en-US" dirty="0" smtClean="0"/>
              <a:t>Retention</a:t>
            </a:r>
            <a:endParaRPr lang="en-US" dirty="0"/>
          </a:p>
        </p:txBody>
      </p:sp>
      <p:sp>
        <p:nvSpPr>
          <p:cNvPr id="9" name="Content Placeholder 8"/>
          <p:cNvSpPr>
            <a:spLocks noGrp="1"/>
          </p:cNvSpPr>
          <p:nvPr>
            <p:ph idx="1"/>
          </p:nvPr>
        </p:nvSpPr>
        <p:spPr>
          <a:xfrm>
            <a:off x="457200" y="1752600"/>
            <a:ext cx="7010400" cy="4572000"/>
          </a:xfrm>
        </p:spPr>
        <p:txBody>
          <a:bodyPr/>
          <a:lstStyle/>
          <a:p>
            <a:r>
              <a:rPr lang="en-US" dirty="0" smtClean="0"/>
              <a:t>Maintain records and information for an appropriate time, taking into account:</a:t>
            </a:r>
          </a:p>
          <a:p>
            <a:pPr lvl="1"/>
            <a:r>
              <a:rPr lang="en-US" dirty="0" smtClean="0"/>
              <a:t>Legal &amp; regulatory</a:t>
            </a:r>
          </a:p>
          <a:p>
            <a:pPr lvl="1"/>
            <a:r>
              <a:rPr lang="en-US" dirty="0" smtClean="0"/>
              <a:t>Fiscal – includes tax, financial audit</a:t>
            </a:r>
          </a:p>
          <a:p>
            <a:pPr lvl="1"/>
            <a:r>
              <a:rPr lang="en-US" dirty="0" smtClean="0"/>
              <a:t>Operational – to satisfy business needs.</a:t>
            </a:r>
          </a:p>
          <a:p>
            <a:pPr lvl="1"/>
            <a:r>
              <a:rPr lang="en-US" dirty="0" smtClean="0"/>
              <a:t>Historical Requirements – Permanent</a:t>
            </a:r>
          </a:p>
          <a:p>
            <a:pPr lvl="1"/>
            <a:r>
              <a:rPr lang="en-US" dirty="0" smtClean="0"/>
              <a:t>Format is not a consideration (paper, email, electronic).</a:t>
            </a:r>
          </a:p>
          <a:p>
            <a:r>
              <a:rPr lang="en-US" dirty="0" smtClean="0"/>
              <a:t>Risk Assessment – awareness of what would happen if?</a:t>
            </a:r>
          </a:p>
        </p:txBody>
      </p:sp>
      <p:pic>
        <p:nvPicPr>
          <p:cNvPr id="2051" name="Picture 3" descr="C:\Users\cw8de\AppData\Local\Microsoft\Windows\Temporary Internet Files\Content.IE5\B6SSGNB2\MC900078730[1].wmf"/>
          <p:cNvPicPr>
            <a:picLocks noChangeAspect="1" noChangeArrowheads="1"/>
          </p:cNvPicPr>
          <p:nvPr/>
        </p:nvPicPr>
        <p:blipFill>
          <a:blip r:embed="rId4" cstate="print"/>
          <a:srcRect/>
          <a:stretch>
            <a:fillRect/>
          </a:stretch>
        </p:blipFill>
        <p:spPr bwMode="auto">
          <a:xfrm>
            <a:off x="7239000" y="1905000"/>
            <a:ext cx="1309688" cy="39274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896112"/>
          </a:xfrm>
        </p:spPr>
        <p:txBody>
          <a:bodyPr/>
          <a:lstStyle/>
          <a:p>
            <a:r>
              <a:rPr lang="en-US" dirty="0" smtClean="0"/>
              <a:t>Retention @ UVa</a:t>
            </a:r>
            <a:endParaRPr lang="en-US" dirty="0"/>
          </a:p>
        </p:txBody>
      </p:sp>
      <p:sp>
        <p:nvSpPr>
          <p:cNvPr id="9" name="Content Placeholder 8"/>
          <p:cNvSpPr>
            <a:spLocks noGrp="1"/>
          </p:cNvSpPr>
          <p:nvPr>
            <p:ph idx="1"/>
          </p:nvPr>
        </p:nvSpPr>
        <p:spPr>
          <a:xfrm>
            <a:off x="457200" y="1828800"/>
            <a:ext cx="8229600" cy="4495800"/>
          </a:xfrm>
        </p:spPr>
        <p:txBody>
          <a:bodyPr/>
          <a:lstStyle/>
          <a:p>
            <a:r>
              <a:rPr lang="en-US" dirty="0" smtClean="0"/>
              <a:t>Library of Virginia Records Retention Schedules</a:t>
            </a:r>
          </a:p>
          <a:p>
            <a:pPr lvl="1"/>
            <a:r>
              <a:rPr lang="en-US" dirty="0" smtClean="0"/>
              <a:t>Sets basic time periods</a:t>
            </a:r>
          </a:p>
          <a:p>
            <a:pPr lvl="1"/>
            <a:r>
              <a:rPr lang="en-US" dirty="0" smtClean="0"/>
              <a:t>Does not include everything at a U.</a:t>
            </a:r>
          </a:p>
          <a:p>
            <a:pPr lvl="1"/>
            <a:r>
              <a:rPr lang="en-US" dirty="0" smtClean="0"/>
              <a:t>Does not always meet our legal/</a:t>
            </a:r>
            <a:r>
              <a:rPr lang="en-US" dirty="0" err="1" smtClean="0"/>
              <a:t>reg</a:t>
            </a:r>
            <a:r>
              <a:rPr lang="en-US" dirty="0" smtClean="0"/>
              <a:t>, fiscal, operational or historical needs.</a:t>
            </a:r>
          </a:p>
          <a:p>
            <a:pPr lvl="1"/>
            <a:r>
              <a:rPr lang="en-US" dirty="0" smtClean="0"/>
              <a:t>UVa creating agency specific schedule – our terminology, our business process, our balance.</a:t>
            </a:r>
            <a:endParaRPr lang="en-US" dirty="0" smtClean="0"/>
          </a:p>
          <a:p>
            <a:r>
              <a:rPr lang="en-US" dirty="0" smtClean="0"/>
              <a:t>Records </a:t>
            </a:r>
            <a:r>
              <a:rPr lang="en-US" dirty="0" smtClean="0"/>
              <a:t>Management Office Communication:</a:t>
            </a:r>
          </a:p>
          <a:p>
            <a:pPr lvl="1" algn="just"/>
            <a:r>
              <a:rPr lang="en-US" dirty="0" smtClean="0"/>
              <a:t>Training, mailing lists, updates, conference, </a:t>
            </a:r>
            <a:r>
              <a:rPr lang="en-US" dirty="0" smtClean="0"/>
              <a:t>email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Disposition</a:t>
            </a:r>
            <a:endParaRPr lang="en-US" dirty="0"/>
          </a:p>
        </p:txBody>
      </p:sp>
      <p:sp>
        <p:nvSpPr>
          <p:cNvPr id="9" name="Content Placeholder 8"/>
          <p:cNvSpPr>
            <a:spLocks noGrp="1"/>
          </p:cNvSpPr>
          <p:nvPr>
            <p:ph idx="1"/>
          </p:nvPr>
        </p:nvSpPr>
        <p:spPr>
          <a:xfrm>
            <a:off x="457200" y="1981200"/>
            <a:ext cx="8229600" cy="4343400"/>
          </a:xfrm>
        </p:spPr>
        <p:txBody>
          <a:bodyPr>
            <a:normAutofit/>
          </a:bodyPr>
          <a:lstStyle/>
          <a:p>
            <a:r>
              <a:rPr lang="en-US" dirty="0" smtClean="0"/>
              <a:t>Provide for secure and appropriate disposition for records meeting retention.</a:t>
            </a:r>
          </a:p>
          <a:p>
            <a:pPr lvl="1"/>
            <a:r>
              <a:rPr lang="en-US" dirty="0" smtClean="0"/>
              <a:t>Secure destruction (paper and electronic) – sometimes documented – of records (and all copies) upon meeting retention.</a:t>
            </a:r>
          </a:p>
          <a:p>
            <a:pPr lvl="1"/>
            <a:r>
              <a:rPr lang="en-US" dirty="0" smtClean="0"/>
              <a:t>Documented transfer of intellectual and physical custody for historical records to an archival repository.</a:t>
            </a:r>
          </a:p>
          <a:p>
            <a:r>
              <a:rPr lang="en-US" dirty="0" smtClean="0"/>
              <a:t>Disposition part </a:t>
            </a:r>
            <a:r>
              <a:rPr lang="en-US" dirty="0" smtClean="0"/>
              <a:t>of the Records Retention &amp; Disposition Schedules – includes time and method.</a:t>
            </a:r>
            <a:endParaRPr lang="en-US" dirty="0"/>
          </a:p>
        </p:txBody>
      </p:sp>
      <p:pic>
        <p:nvPicPr>
          <p:cNvPr id="5122" name="Picture 2" descr="C:\Users\cw8de\AppData\Local\Microsoft\Windows\Temporary Internet Files\Content.IE5\BLPBKH54\MC900434689[1].wmf"/>
          <p:cNvPicPr>
            <a:picLocks noChangeAspect="1" noChangeArrowheads="1"/>
          </p:cNvPicPr>
          <p:nvPr/>
        </p:nvPicPr>
        <p:blipFill>
          <a:blip r:embed="rId4" cstate="print"/>
          <a:srcRect/>
          <a:stretch>
            <a:fillRect/>
          </a:stretch>
        </p:blipFill>
        <p:spPr bwMode="auto">
          <a:xfrm rot="1101557">
            <a:off x="4731676" y="765677"/>
            <a:ext cx="1185863" cy="1205529"/>
          </a:xfrm>
          <a:prstGeom prst="rect">
            <a:avLst/>
          </a:prstGeom>
          <a:noFill/>
        </p:spPr>
      </p:pic>
      <p:pic>
        <p:nvPicPr>
          <p:cNvPr id="3074" name="Picture 2" descr="C:\Users\cw8de\AppData\Local\Microsoft\Windows\Temporary Internet Files\Content.IE5\CBR2URYK\MM900395695[1].gif"/>
          <p:cNvPicPr>
            <a:picLocks noChangeAspect="1" noChangeArrowheads="1" noCrop="1"/>
          </p:cNvPicPr>
          <p:nvPr/>
        </p:nvPicPr>
        <p:blipFill>
          <a:blip r:embed="rId5" cstate="print"/>
          <a:srcRect/>
          <a:stretch>
            <a:fillRect/>
          </a:stretch>
        </p:blipFill>
        <p:spPr bwMode="auto">
          <a:xfrm>
            <a:off x="6477000" y="762000"/>
            <a:ext cx="2057400" cy="123444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Disposition @ UVa</a:t>
            </a:r>
            <a:endParaRPr lang="en-US" dirty="0"/>
          </a:p>
        </p:txBody>
      </p:sp>
      <p:sp>
        <p:nvSpPr>
          <p:cNvPr id="9" name="Content Placeholder 8"/>
          <p:cNvSpPr>
            <a:spLocks noGrp="1"/>
          </p:cNvSpPr>
          <p:nvPr>
            <p:ph idx="1"/>
          </p:nvPr>
        </p:nvSpPr>
        <p:spPr>
          <a:xfrm>
            <a:off x="457200" y="1935480"/>
            <a:ext cx="8382000" cy="4389120"/>
          </a:xfrm>
        </p:spPr>
        <p:txBody>
          <a:bodyPr>
            <a:normAutofit lnSpcReduction="10000"/>
          </a:bodyPr>
          <a:lstStyle/>
          <a:p>
            <a:r>
              <a:rPr lang="en-US" dirty="0" smtClean="0"/>
              <a:t>Specific UVa Schedule includes disposition</a:t>
            </a:r>
            <a:endParaRPr lang="en-US" dirty="0"/>
          </a:p>
          <a:p>
            <a:r>
              <a:rPr lang="en-US" dirty="0" smtClean="0"/>
              <a:t>Communication:  Guidance for destruction provided by all communication methods (email, website, training, phone).</a:t>
            </a:r>
          </a:p>
          <a:p>
            <a:r>
              <a:rPr lang="en-US" dirty="0" smtClean="0"/>
              <a:t>Coordinating with Special Collections Library on the identification and transfer of historical records.</a:t>
            </a:r>
          </a:p>
          <a:p>
            <a:r>
              <a:rPr lang="en-US" dirty="0" smtClean="0"/>
              <a:t>Annual Records Management Day:</a:t>
            </a:r>
          </a:p>
          <a:p>
            <a:pPr lvl="1"/>
            <a:r>
              <a:rPr lang="en-US" dirty="0" smtClean="0"/>
              <a:t>July each year</a:t>
            </a:r>
          </a:p>
          <a:p>
            <a:pPr lvl="1"/>
            <a:r>
              <a:rPr lang="en-US" dirty="0" smtClean="0"/>
              <a:t>Onsite shredding trucks</a:t>
            </a:r>
          </a:p>
          <a:p>
            <a:pPr lvl="1"/>
            <a:r>
              <a:rPr lang="en-US" dirty="0" smtClean="0"/>
              <a:t>Fun, Food &amp; Prizes</a:t>
            </a:r>
          </a:p>
          <a:p>
            <a:pPr lvl="1"/>
            <a:endParaRPr lang="en-US" dirty="0" smtClean="0"/>
          </a:p>
        </p:txBody>
      </p:sp>
      <p:pic>
        <p:nvPicPr>
          <p:cNvPr id="6" name="Picture 5" descr="rmdaysign.jpg"/>
          <p:cNvPicPr>
            <a:picLocks noChangeAspect="1"/>
          </p:cNvPicPr>
          <p:nvPr/>
        </p:nvPicPr>
        <p:blipFill>
          <a:blip r:embed="rId4" cstate="print"/>
          <a:stretch>
            <a:fillRect/>
          </a:stretch>
        </p:blipFill>
        <p:spPr>
          <a:xfrm rot="20828550">
            <a:off x="4864650" y="4662637"/>
            <a:ext cx="2971800" cy="91050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Transparency</a:t>
            </a:r>
            <a:endParaRPr lang="en-US" dirty="0"/>
          </a:p>
        </p:txBody>
      </p:sp>
      <p:sp>
        <p:nvSpPr>
          <p:cNvPr id="9" name="Content Placeholder 8"/>
          <p:cNvSpPr>
            <a:spLocks noGrp="1"/>
          </p:cNvSpPr>
          <p:nvPr>
            <p:ph idx="1"/>
          </p:nvPr>
        </p:nvSpPr>
        <p:spPr>
          <a:xfrm>
            <a:off x="457200" y="1935480"/>
            <a:ext cx="5181600" cy="4389120"/>
          </a:xfrm>
        </p:spPr>
        <p:txBody>
          <a:bodyPr/>
          <a:lstStyle/>
          <a:p>
            <a:r>
              <a:rPr lang="en-US" dirty="0" smtClean="0"/>
              <a:t>Processes and activities of the records management program shall be documented in an understandable manner and available to all personnel &amp; appropriate interested parties.</a:t>
            </a:r>
          </a:p>
          <a:p>
            <a:pPr lvl="1"/>
            <a:r>
              <a:rPr lang="en-US" dirty="0" smtClean="0"/>
              <a:t>Shows due diligence</a:t>
            </a:r>
          </a:p>
          <a:p>
            <a:pPr lvl="1"/>
            <a:r>
              <a:rPr lang="en-US" dirty="0" smtClean="0"/>
              <a:t>Makes the rules clear to all</a:t>
            </a:r>
          </a:p>
          <a:p>
            <a:pPr lvl="1"/>
            <a:r>
              <a:rPr lang="en-US" dirty="0" smtClean="0"/>
              <a:t>Helpful in answering Public Records Requests</a:t>
            </a:r>
          </a:p>
          <a:p>
            <a:pPr lvl="2">
              <a:buNone/>
            </a:pPr>
            <a:endParaRPr lang="en-US" dirty="0"/>
          </a:p>
        </p:txBody>
      </p:sp>
      <p:pic>
        <p:nvPicPr>
          <p:cNvPr id="6147" name="Picture 3" descr="C:\Users\cw8de\AppData\Local\Microsoft\Windows\Temporary Internet Files\Content.IE5\52O9RESV\MC900441436[1].png"/>
          <p:cNvPicPr>
            <a:picLocks noChangeAspect="1" noChangeArrowheads="1"/>
          </p:cNvPicPr>
          <p:nvPr/>
        </p:nvPicPr>
        <p:blipFill>
          <a:blip r:embed="rId4" cstate="print"/>
          <a:srcRect/>
          <a:stretch>
            <a:fillRect/>
          </a:stretch>
        </p:blipFill>
        <p:spPr bwMode="auto">
          <a:xfrm>
            <a:off x="5486400" y="2286000"/>
            <a:ext cx="3047771" cy="304777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Transparency @ UVa</a:t>
            </a:r>
            <a:endParaRPr lang="en-US" dirty="0"/>
          </a:p>
        </p:txBody>
      </p:sp>
      <p:sp>
        <p:nvSpPr>
          <p:cNvPr id="9" name="Content Placeholder 8"/>
          <p:cNvSpPr>
            <a:spLocks noGrp="1"/>
          </p:cNvSpPr>
          <p:nvPr>
            <p:ph idx="1"/>
          </p:nvPr>
        </p:nvSpPr>
        <p:spPr/>
        <p:txBody>
          <a:bodyPr/>
          <a:lstStyle/>
          <a:p>
            <a:r>
              <a:rPr lang="en-US" dirty="0" smtClean="0">
                <a:hlinkClick r:id="rId4"/>
              </a:rPr>
              <a:t>www.virginia.edu/recordsmanagement</a:t>
            </a:r>
            <a:endParaRPr lang="en-US" dirty="0" smtClean="0"/>
          </a:p>
          <a:p>
            <a:pPr lvl="1"/>
            <a:r>
              <a:rPr lang="en-US" dirty="0" smtClean="0"/>
              <a:t>Provides public access to all information and guidance on records management policies and procedures</a:t>
            </a:r>
          </a:p>
          <a:p>
            <a:pPr lvl="1"/>
            <a:r>
              <a:rPr lang="en-US" dirty="0" smtClean="0"/>
              <a:t>Currently being updated as program is growing</a:t>
            </a:r>
          </a:p>
          <a:p>
            <a:pPr lvl="1"/>
            <a:endParaRPr lang="en-US" dirty="0" smtClean="0"/>
          </a:p>
          <a:p>
            <a:r>
              <a:rPr lang="en-US" dirty="0" smtClean="0"/>
              <a:t>Freedom of Information Act:</a:t>
            </a:r>
          </a:p>
          <a:p>
            <a:pPr lvl="1"/>
            <a:r>
              <a:rPr lang="en-US" dirty="0" smtClean="0"/>
              <a:t>Yes, at Virginia, we do provide access to email, ESI, and paper records upon request</a:t>
            </a:r>
          </a:p>
          <a:p>
            <a:pPr lvl="2"/>
            <a:r>
              <a:rPr lang="en-US" dirty="0" smtClean="0"/>
              <a:t>As long as </a:t>
            </a:r>
            <a:r>
              <a:rPr lang="en-US" dirty="0" smtClean="0"/>
              <a:t>the information is </a:t>
            </a:r>
            <a:r>
              <a:rPr lang="en-US" dirty="0" smtClean="0"/>
              <a:t>not confidential by law!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14400"/>
            <a:ext cx="7772400" cy="1676400"/>
          </a:xfrm>
        </p:spPr>
        <p:txBody>
          <a:bodyPr>
            <a:normAutofit/>
          </a:bodyPr>
          <a:lstStyle/>
          <a:p>
            <a:pPr algn="ctr"/>
            <a:r>
              <a:rPr lang="en-US" dirty="0" smtClean="0"/>
              <a:t>WHY BOTHER?</a:t>
            </a:r>
            <a:endParaRPr lang="en-US" dirty="0"/>
          </a:p>
        </p:txBody>
      </p:sp>
      <p:sp>
        <p:nvSpPr>
          <p:cNvPr id="4" name="Text Placeholder 3"/>
          <p:cNvSpPr>
            <a:spLocks noGrp="1"/>
          </p:cNvSpPr>
          <p:nvPr>
            <p:ph type="body" idx="1"/>
          </p:nvPr>
        </p:nvSpPr>
        <p:spPr>
          <a:xfrm>
            <a:off x="530352" y="3124200"/>
            <a:ext cx="7772400" cy="2971800"/>
          </a:xfrm>
        </p:spPr>
        <p:txBody>
          <a:bodyPr/>
          <a:lstStyle/>
          <a:p>
            <a:pPr lvl="1">
              <a:buFont typeface="Arial" pitchFamily="34" charset="0"/>
              <a:buChar char="•"/>
            </a:pPr>
            <a:r>
              <a:rPr lang="en-US" sz="2800" dirty="0" smtClean="0"/>
              <a:t>Compliance</a:t>
            </a:r>
          </a:p>
          <a:p>
            <a:pPr lvl="1">
              <a:buFont typeface="Arial" pitchFamily="34" charset="0"/>
              <a:buChar char="•"/>
            </a:pPr>
            <a:r>
              <a:rPr lang="en-US" sz="2800" dirty="0" smtClean="0"/>
              <a:t>Legal</a:t>
            </a:r>
          </a:p>
          <a:p>
            <a:pPr lvl="1">
              <a:buFont typeface="Arial" pitchFamily="34" charset="0"/>
              <a:buChar char="•"/>
            </a:pPr>
            <a:r>
              <a:rPr lang="en-US" sz="2800" dirty="0" smtClean="0"/>
              <a:t>Resources</a:t>
            </a:r>
          </a:p>
          <a:p>
            <a:pPr lvl="1">
              <a:buFont typeface="Arial" pitchFamily="34" charset="0"/>
              <a:buChar char="•"/>
            </a:pPr>
            <a:r>
              <a:rPr lang="en-US" sz="2800" dirty="0" smtClean="0"/>
              <a:t>Security</a:t>
            </a:r>
          </a:p>
          <a:p>
            <a:endParaRPr lang="en-US" dirty="0"/>
          </a:p>
        </p:txBody>
      </p:sp>
      <p:pic>
        <p:nvPicPr>
          <p:cNvPr id="6" name="Picture 5" descr="UVARMLOGO.jpg"/>
          <p:cNvPicPr>
            <a:picLocks noChangeAspect="1"/>
          </p:cNvPicPr>
          <p:nvPr/>
        </p:nvPicPr>
        <p:blipFill>
          <a:blip r:embed="rId3" cstate="print"/>
          <a:stretch>
            <a:fillRect/>
          </a:stretch>
        </p:blipFill>
        <p:spPr>
          <a:xfrm>
            <a:off x="5715000" y="6019800"/>
            <a:ext cx="3101340" cy="5410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normAutofit fontScale="90000"/>
          </a:bodyPr>
          <a:lstStyle/>
          <a:p>
            <a:r>
              <a:rPr lang="en-US" dirty="0" smtClean="0"/>
              <a:t>Benefits of Records Management</a:t>
            </a:r>
            <a:endParaRPr lang="en-US" dirty="0"/>
          </a:p>
        </p:txBody>
      </p:sp>
      <p:sp>
        <p:nvSpPr>
          <p:cNvPr id="9" name="Content Placeholder 8"/>
          <p:cNvSpPr>
            <a:spLocks noGrp="1"/>
          </p:cNvSpPr>
          <p:nvPr>
            <p:ph idx="1"/>
          </p:nvPr>
        </p:nvSpPr>
        <p:spPr>
          <a:xfrm>
            <a:off x="457200" y="1935480"/>
            <a:ext cx="5867400" cy="4389120"/>
          </a:xfrm>
        </p:spPr>
        <p:txBody>
          <a:bodyPr>
            <a:normAutofit lnSpcReduction="10000"/>
          </a:bodyPr>
          <a:lstStyle/>
          <a:p>
            <a:r>
              <a:rPr lang="en-US" dirty="0" smtClean="0"/>
              <a:t>Compliance</a:t>
            </a:r>
          </a:p>
          <a:p>
            <a:pPr lvl="1"/>
            <a:r>
              <a:rPr lang="en-US" dirty="0" smtClean="0"/>
              <a:t>HIPAA regulations:  Mass. General Hospital – fined $1,000,000 because a staff member took home some paper files of patients and left them on the bus!</a:t>
            </a:r>
          </a:p>
          <a:p>
            <a:pPr lvl="1"/>
            <a:r>
              <a:rPr lang="en-US" dirty="0" smtClean="0"/>
              <a:t>Privacy regulations:  Can we talk about data breaches?  Easy to protect when it does not exist.</a:t>
            </a:r>
          </a:p>
          <a:p>
            <a:pPr lvl="1"/>
            <a:r>
              <a:rPr lang="en-US" dirty="0" smtClean="0"/>
              <a:t>Required retention:  Federal regulations (I-9’s, VISAs, etc, etc, etc.) &amp; State regulations.</a:t>
            </a:r>
          </a:p>
        </p:txBody>
      </p:sp>
      <p:pic>
        <p:nvPicPr>
          <p:cNvPr id="7170" name="Picture 2" descr="C:\Users\cw8de\AppData\Local\Microsoft\Windows\Temporary Internet Files\Content.IE5\BLPBKH54\MC900056644[1].wmf"/>
          <p:cNvPicPr>
            <a:picLocks noChangeAspect="1" noChangeArrowheads="1"/>
          </p:cNvPicPr>
          <p:nvPr/>
        </p:nvPicPr>
        <p:blipFill>
          <a:blip r:embed="rId4" cstate="print"/>
          <a:srcRect/>
          <a:stretch>
            <a:fillRect/>
          </a:stretch>
        </p:blipFill>
        <p:spPr bwMode="auto">
          <a:xfrm>
            <a:off x="6245368" y="2514600"/>
            <a:ext cx="2607983" cy="2590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00200"/>
            <a:ext cx="8229600" cy="1045464"/>
          </a:xfrm>
        </p:spPr>
        <p:txBody>
          <a:bodyPr/>
          <a:lstStyle/>
          <a:p>
            <a:r>
              <a:rPr lang="en-US" dirty="0" smtClean="0"/>
              <a:t>What is Records Management?</a:t>
            </a:r>
            <a:endParaRPr lang="en-US" dirty="0"/>
          </a:p>
        </p:txBody>
      </p:sp>
      <p:sp>
        <p:nvSpPr>
          <p:cNvPr id="5" name="Text Placeholder 4"/>
          <p:cNvSpPr>
            <a:spLocks noGrp="1"/>
          </p:cNvSpPr>
          <p:nvPr>
            <p:ph type="body" idx="1"/>
          </p:nvPr>
        </p:nvSpPr>
        <p:spPr>
          <a:xfrm>
            <a:off x="530352" y="2971800"/>
            <a:ext cx="7772400" cy="2819400"/>
          </a:xfrm>
        </p:spPr>
        <p:txBody>
          <a:bodyPr>
            <a:normAutofit/>
          </a:bodyPr>
          <a:lstStyle/>
          <a:p>
            <a:pPr lvl="1">
              <a:buFont typeface="Arial" pitchFamily="34" charset="0"/>
              <a:buChar char="•"/>
            </a:pPr>
            <a:r>
              <a:rPr lang="en-US" sz="2800" dirty="0" smtClean="0"/>
              <a:t>Define</a:t>
            </a:r>
          </a:p>
          <a:p>
            <a:pPr lvl="1">
              <a:buFont typeface="Arial" pitchFamily="34" charset="0"/>
              <a:buChar char="•"/>
            </a:pPr>
            <a:r>
              <a:rPr lang="en-US" sz="2800" dirty="0" smtClean="0"/>
              <a:t>Public vs. Private</a:t>
            </a:r>
          </a:p>
          <a:p>
            <a:pPr lvl="1">
              <a:buFont typeface="Arial" pitchFamily="34" charset="0"/>
              <a:buChar char="•"/>
            </a:pPr>
            <a:r>
              <a:rPr lang="en-US" sz="2800" dirty="0" smtClean="0"/>
              <a:t>What is a record?</a:t>
            </a:r>
          </a:p>
          <a:p>
            <a:pPr lvl="1">
              <a:buFont typeface="Arial" pitchFamily="34" charset="0"/>
              <a:buChar char="•"/>
            </a:pPr>
            <a:r>
              <a:rPr lang="en-US" sz="2800" dirty="0" smtClean="0"/>
              <a:t>Benefits</a:t>
            </a:r>
          </a:p>
          <a:p>
            <a:pPr lvl="1">
              <a:buFont typeface="Arial" pitchFamily="34" charset="0"/>
              <a:buChar char="•"/>
            </a:pPr>
            <a:endParaRPr lang="en-US" sz="2800" dirty="0" smtClean="0"/>
          </a:p>
          <a:p>
            <a:endParaRPr lang="en-US" dirty="0"/>
          </a:p>
        </p:txBody>
      </p:sp>
      <p:pic>
        <p:nvPicPr>
          <p:cNvPr id="7" name="Picture 6" descr="UVARMLOGO.jpg"/>
          <p:cNvPicPr>
            <a:picLocks noChangeAspect="1"/>
          </p:cNvPicPr>
          <p:nvPr/>
        </p:nvPicPr>
        <p:blipFill>
          <a:blip r:embed="rId2" cstate="print"/>
          <a:stretch>
            <a:fillRect/>
          </a:stretch>
        </p:blipFill>
        <p:spPr>
          <a:xfrm>
            <a:off x="304800" y="6019800"/>
            <a:ext cx="3101340" cy="5410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normAutofit fontScale="90000"/>
          </a:bodyPr>
          <a:lstStyle/>
          <a:p>
            <a:r>
              <a:rPr lang="en-US" dirty="0" smtClean="0"/>
              <a:t>Benefits of Records Management</a:t>
            </a:r>
            <a:endParaRPr lang="en-US" dirty="0"/>
          </a:p>
        </p:txBody>
      </p:sp>
      <p:sp>
        <p:nvSpPr>
          <p:cNvPr id="9" name="Content Placeholder 8"/>
          <p:cNvSpPr>
            <a:spLocks noGrp="1"/>
          </p:cNvSpPr>
          <p:nvPr>
            <p:ph idx="1"/>
          </p:nvPr>
        </p:nvSpPr>
        <p:spPr>
          <a:xfrm>
            <a:off x="457200" y="1935480"/>
            <a:ext cx="5257800" cy="4389120"/>
          </a:xfrm>
        </p:spPr>
        <p:txBody>
          <a:bodyPr/>
          <a:lstStyle/>
          <a:p>
            <a:r>
              <a:rPr lang="en-US" dirty="0" smtClean="0"/>
              <a:t>Manage </a:t>
            </a:r>
            <a:r>
              <a:rPr lang="en-US" dirty="0" smtClean="0"/>
              <a:t>Risk</a:t>
            </a:r>
            <a:r>
              <a:rPr lang="en-US" dirty="0" smtClean="0"/>
              <a:t>:</a:t>
            </a:r>
          </a:p>
          <a:p>
            <a:pPr lvl="1"/>
            <a:r>
              <a:rPr lang="en-US" dirty="0" smtClean="0"/>
              <a:t>Data Breach – less old data to protect</a:t>
            </a:r>
          </a:p>
          <a:p>
            <a:pPr lvl="1"/>
            <a:r>
              <a:rPr lang="en-US" dirty="0" smtClean="0"/>
              <a:t>FOIA Risk – follow the retention rules and data that does not exist is not turned over (documentation of destruction).</a:t>
            </a:r>
          </a:p>
          <a:p>
            <a:pPr lvl="1"/>
            <a:r>
              <a:rPr lang="en-US" dirty="0" smtClean="0"/>
              <a:t>E-Discovery Risk – until litigation is known/expected, retention rules reduce the data on a regular basis (shows due diligence)</a:t>
            </a:r>
            <a:endParaRPr lang="en-US" dirty="0"/>
          </a:p>
        </p:txBody>
      </p:sp>
      <p:pic>
        <p:nvPicPr>
          <p:cNvPr id="8195" name="Picture 3" descr="C:\Users\cw8de\AppData\Local\Microsoft\Windows\Temporary Internet Files\Content.IE5\E1VU0M09\MC900334240[1].wmf"/>
          <p:cNvPicPr>
            <a:picLocks noChangeAspect="1" noChangeArrowheads="1"/>
          </p:cNvPicPr>
          <p:nvPr/>
        </p:nvPicPr>
        <p:blipFill>
          <a:blip r:embed="rId4" cstate="print"/>
          <a:srcRect/>
          <a:stretch>
            <a:fillRect/>
          </a:stretch>
        </p:blipFill>
        <p:spPr bwMode="auto">
          <a:xfrm>
            <a:off x="5758611" y="2362200"/>
            <a:ext cx="2989759" cy="290687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867400" y="6172200"/>
            <a:ext cx="3101340" cy="541020"/>
          </a:xfrm>
          <a:prstGeom prst="rect">
            <a:avLst/>
          </a:prstGeom>
        </p:spPr>
      </p:pic>
      <p:sp>
        <p:nvSpPr>
          <p:cNvPr id="8" name="Title 7"/>
          <p:cNvSpPr>
            <a:spLocks noGrp="1"/>
          </p:cNvSpPr>
          <p:nvPr>
            <p:ph type="title"/>
          </p:nvPr>
        </p:nvSpPr>
        <p:spPr>
          <a:xfrm>
            <a:off x="457200" y="704088"/>
            <a:ext cx="8229600" cy="819912"/>
          </a:xfrm>
        </p:spPr>
        <p:txBody>
          <a:bodyPr>
            <a:normAutofit fontScale="90000"/>
          </a:bodyPr>
          <a:lstStyle/>
          <a:p>
            <a:r>
              <a:rPr lang="en-US" dirty="0" smtClean="0"/>
              <a:t>Benefits of Records Management</a:t>
            </a:r>
            <a:endParaRPr lang="en-US" dirty="0"/>
          </a:p>
        </p:txBody>
      </p:sp>
      <p:sp>
        <p:nvSpPr>
          <p:cNvPr id="9" name="Content Placeholder 8"/>
          <p:cNvSpPr>
            <a:spLocks noGrp="1"/>
          </p:cNvSpPr>
          <p:nvPr>
            <p:ph idx="1"/>
          </p:nvPr>
        </p:nvSpPr>
        <p:spPr>
          <a:xfrm>
            <a:off x="228600" y="1600200"/>
            <a:ext cx="7162800" cy="4876800"/>
          </a:xfrm>
        </p:spPr>
        <p:txBody>
          <a:bodyPr>
            <a:normAutofit lnSpcReduction="10000"/>
          </a:bodyPr>
          <a:lstStyle/>
          <a:p>
            <a:r>
              <a:rPr lang="en-US" dirty="0" smtClean="0"/>
              <a:t>Control Resources </a:t>
            </a:r>
            <a:endParaRPr lang="en-US" dirty="0" smtClean="0"/>
          </a:p>
          <a:p>
            <a:pPr lvl="1"/>
            <a:r>
              <a:rPr lang="en-US" dirty="0" smtClean="0"/>
              <a:t>Storage costs reduced</a:t>
            </a:r>
          </a:p>
          <a:p>
            <a:pPr lvl="2"/>
            <a:r>
              <a:rPr lang="en-US" dirty="0" smtClean="0"/>
              <a:t>Paper storage costs reduced by 50-75% if destruction takes place regularly compared to “keep it all” mentality.</a:t>
            </a:r>
          </a:p>
          <a:p>
            <a:pPr lvl="2"/>
            <a:r>
              <a:rPr lang="en-US" dirty="0" smtClean="0"/>
              <a:t>Electronic storage costs reduced because less data retained</a:t>
            </a:r>
          </a:p>
          <a:p>
            <a:pPr lvl="1"/>
            <a:r>
              <a:rPr lang="en-US" dirty="0" smtClean="0"/>
              <a:t>Personnel costs reduced</a:t>
            </a:r>
          </a:p>
          <a:p>
            <a:pPr lvl="2"/>
            <a:r>
              <a:rPr lang="en-US" dirty="0" smtClean="0"/>
              <a:t>Time spent by individual offices/dept to find retention and disposition information.</a:t>
            </a:r>
          </a:p>
          <a:p>
            <a:pPr lvl="2"/>
            <a:r>
              <a:rPr lang="en-US" dirty="0" smtClean="0"/>
              <a:t>Time spent “looking” for information to do the work in a large haystack.</a:t>
            </a:r>
          </a:p>
          <a:p>
            <a:pPr lvl="2"/>
            <a:r>
              <a:rPr lang="en-US" dirty="0" smtClean="0"/>
              <a:t>Time spent moving old records to storage (destruction is easier)</a:t>
            </a:r>
          </a:p>
        </p:txBody>
      </p:sp>
      <p:pic>
        <p:nvPicPr>
          <p:cNvPr id="4099" name="Picture 3" descr="C:\Users\cw8de\AppData\Local\Microsoft\Windows\Temporary Internet Files\Content.IE5\B6SSGNB2\MC900053595[1].wmf"/>
          <p:cNvPicPr>
            <a:picLocks noChangeAspect="1" noChangeArrowheads="1"/>
          </p:cNvPicPr>
          <p:nvPr/>
        </p:nvPicPr>
        <p:blipFill>
          <a:blip r:embed="rId4" cstate="print"/>
          <a:srcRect/>
          <a:stretch>
            <a:fillRect/>
          </a:stretch>
        </p:blipFill>
        <p:spPr bwMode="auto">
          <a:xfrm>
            <a:off x="6934200" y="2903352"/>
            <a:ext cx="1998924" cy="189724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972312"/>
          </a:xfrm>
        </p:spPr>
        <p:txBody>
          <a:bodyPr>
            <a:normAutofit fontScale="90000"/>
          </a:bodyPr>
          <a:lstStyle/>
          <a:p>
            <a:r>
              <a:rPr lang="en-US" dirty="0" smtClean="0"/>
              <a:t>Benefits of Records Management</a:t>
            </a:r>
            <a:endParaRPr lang="en-US" dirty="0"/>
          </a:p>
        </p:txBody>
      </p:sp>
      <p:sp>
        <p:nvSpPr>
          <p:cNvPr id="9" name="Content Placeholder 8"/>
          <p:cNvSpPr>
            <a:spLocks noGrp="1"/>
          </p:cNvSpPr>
          <p:nvPr>
            <p:ph idx="1"/>
          </p:nvPr>
        </p:nvSpPr>
        <p:spPr>
          <a:xfrm>
            <a:off x="457200" y="1752600"/>
            <a:ext cx="7696200" cy="4572000"/>
          </a:xfrm>
        </p:spPr>
        <p:txBody>
          <a:bodyPr/>
          <a:lstStyle/>
          <a:p>
            <a:r>
              <a:rPr lang="en-US" dirty="0" smtClean="0"/>
              <a:t>Security</a:t>
            </a:r>
          </a:p>
          <a:p>
            <a:pPr lvl="1"/>
            <a:r>
              <a:rPr lang="en-US" dirty="0" smtClean="0"/>
              <a:t>If it does not exist you don’t have to secure it!</a:t>
            </a:r>
          </a:p>
          <a:p>
            <a:pPr lvl="1"/>
            <a:r>
              <a:rPr lang="en-US" dirty="0" smtClean="0"/>
              <a:t>Records inventories – knowledge of where records are stored and if they contain confidential information</a:t>
            </a:r>
          </a:p>
          <a:p>
            <a:pPr lvl="1"/>
            <a:r>
              <a:rPr lang="en-US" dirty="0" smtClean="0"/>
              <a:t>Identification of who is the official record keeper</a:t>
            </a:r>
          </a:p>
          <a:p>
            <a:pPr lvl="1"/>
            <a:r>
              <a:rPr lang="en-US" dirty="0" smtClean="0"/>
              <a:t>No confusion by staff on what to keep and what not to keep.</a:t>
            </a:r>
          </a:p>
          <a:p>
            <a:pPr lvl="1"/>
            <a:r>
              <a:rPr lang="en-US" dirty="0" smtClean="0"/>
              <a:t>Training can include review of policies and best practices for information security (passwords, encryption, storage).</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14400"/>
            <a:ext cx="7772400" cy="1295400"/>
          </a:xfrm>
        </p:spPr>
        <p:txBody>
          <a:bodyPr>
            <a:normAutofit/>
          </a:bodyPr>
          <a:lstStyle/>
          <a:p>
            <a:pPr algn="ctr"/>
            <a:r>
              <a:rPr lang="en-US" dirty="0" smtClean="0"/>
              <a:t>Collaboration Options</a:t>
            </a:r>
            <a:endParaRPr lang="en-US" dirty="0"/>
          </a:p>
        </p:txBody>
      </p:sp>
      <p:sp>
        <p:nvSpPr>
          <p:cNvPr id="4" name="Text Placeholder 3"/>
          <p:cNvSpPr>
            <a:spLocks noGrp="1"/>
          </p:cNvSpPr>
          <p:nvPr>
            <p:ph type="body" idx="1"/>
          </p:nvPr>
        </p:nvSpPr>
        <p:spPr>
          <a:xfrm>
            <a:off x="530352" y="2704664"/>
            <a:ext cx="7772400" cy="3391336"/>
          </a:xfrm>
        </p:spPr>
        <p:txBody>
          <a:bodyPr/>
          <a:lstStyle/>
          <a:p>
            <a:pPr lvl="1">
              <a:buFont typeface="Arial" pitchFamily="34" charset="0"/>
              <a:buChar char="•"/>
            </a:pPr>
            <a:r>
              <a:rPr lang="en-US" sz="2800" dirty="0" smtClean="0"/>
              <a:t>Step 1 – Who, What, Where</a:t>
            </a:r>
          </a:p>
          <a:p>
            <a:pPr lvl="1">
              <a:buFont typeface="Arial" pitchFamily="34" charset="0"/>
              <a:buChar char="•"/>
            </a:pPr>
            <a:r>
              <a:rPr lang="en-US" sz="2800" dirty="0" smtClean="0"/>
              <a:t>Step 2 – (Options A, B &amp; C) – How</a:t>
            </a:r>
          </a:p>
          <a:p>
            <a:pPr lvl="1">
              <a:buFont typeface="Arial" pitchFamily="34" charset="0"/>
              <a:buChar char="•"/>
            </a:pPr>
            <a:endParaRPr lang="en-US" sz="2800" dirty="0" smtClean="0"/>
          </a:p>
          <a:p>
            <a:endParaRPr lang="en-US" dirty="0"/>
          </a:p>
        </p:txBody>
      </p:sp>
      <p:pic>
        <p:nvPicPr>
          <p:cNvPr id="6" name="Picture 5" descr="UVARMLOGO.jpg"/>
          <p:cNvPicPr>
            <a:picLocks noChangeAspect="1"/>
          </p:cNvPicPr>
          <p:nvPr/>
        </p:nvPicPr>
        <p:blipFill>
          <a:blip r:embed="rId3" cstate="print"/>
          <a:stretch>
            <a:fillRect/>
          </a:stretch>
        </p:blipFill>
        <p:spPr>
          <a:xfrm>
            <a:off x="5715000" y="6019800"/>
            <a:ext cx="3101340" cy="5410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Step 1 – Who, What, Where?</a:t>
            </a:r>
            <a:endParaRPr lang="en-US" dirty="0"/>
          </a:p>
        </p:txBody>
      </p:sp>
      <p:sp>
        <p:nvSpPr>
          <p:cNvPr id="9" name="Content Placeholder 8"/>
          <p:cNvSpPr>
            <a:spLocks noGrp="1"/>
          </p:cNvSpPr>
          <p:nvPr>
            <p:ph idx="1"/>
          </p:nvPr>
        </p:nvSpPr>
        <p:spPr>
          <a:xfrm>
            <a:off x="457200" y="2438400"/>
            <a:ext cx="8229600" cy="3886200"/>
          </a:xfrm>
        </p:spPr>
        <p:txBody>
          <a:bodyPr/>
          <a:lstStyle/>
          <a:p>
            <a:r>
              <a:rPr lang="en-US" dirty="0" smtClean="0"/>
              <a:t>Do you have a Records Officer/Manager?</a:t>
            </a:r>
          </a:p>
          <a:p>
            <a:r>
              <a:rPr lang="en-US" dirty="0" smtClean="0"/>
              <a:t>Who sets retention of records for your institution?</a:t>
            </a:r>
          </a:p>
          <a:p>
            <a:r>
              <a:rPr lang="en-US" dirty="0" smtClean="0"/>
              <a:t>What is the current activity of records management?</a:t>
            </a:r>
          </a:p>
          <a:p>
            <a:r>
              <a:rPr lang="en-US" dirty="0" smtClean="0"/>
              <a:t>What resources are currently available?</a:t>
            </a:r>
          </a:p>
          <a:p>
            <a:r>
              <a:rPr lang="en-US" dirty="0" smtClean="0"/>
              <a:t>Where are they located in the organization?</a:t>
            </a:r>
          </a:p>
          <a:p>
            <a:r>
              <a:rPr lang="en-US" dirty="0" smtClean="0"/>
              <a:t>Who do you have to connect with?</a:t>
            </a:r>
          </a:p>
          <a:p>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Step 2 – Option A </a:t>
            </a:r>
            <a:endParaRPr lang="en-US" dirty="0"/>
          </a:p>
        </p:txBody>
      </p:sp>
      <p:sp>
        <p:nvSpPr>
          <p:cNvPr id="9" name="Content Placeholder 8"/>
          <p:cNvSpPr>
            <a:spLocks noGrp="1"/>
          </p:cNvSpPr>
          <p:nvPr>
            <p:ph idx="1"/>
          </p:nvPr>
        </p:nvSpPr>
        <p:spPr/>
        <p:txBody>
          <a:bodyPr/>
          <a:lstStyle/>
          <a:p>
            <a:r>
              <a:rPr lang="en-US" dirty="0" smtClean="0"/>
              <a:t>Step 1 answers:  No records management program.</a:t>
            </a:r>
          </a:p>
          <a:p>
            <a:endParaRPr lang="en-US" dirty="0" smtClean="0"/>
          </a:p>
          <a:p>
            <a:r>
              <a:rPr lang="en-US" dirty="0" smtClean="0"/>
              <a:t>Actions:</a:t>
            </a:r>
          </a:p>
          <a:p>
            <a:pPr lvl="1"/>
            <a:r>
              <a:rPr lang="en-US" dirty="0" smtClean="0"/>
              <a:t>Find leader that supports development of records management program (legal, audit, finance)</a:t>
            </a:r>
          </a:p>
          <a:p>
            <a:pPr lvl="1"/>
            <a:r>
              <a:rPr lang="en-US" dirty="0" smtClean="0"/>
              <a:t>Propose a study (i.e. UVA Process Simplification)</a:t>
            </a:r>
          </a:p>
          <a:p>
            <a:pPr lvl="1"/>
            <a:r>
              <a:rPr lang="en-US" dirty="0" smtClean="0"/>
              <a:t>Propose alignment with IT Security</a:t>
            </a:r>
          </a:p>
          <a:p>
            <a:pPr lvl="1"/>
            <a:r>
              <a:rPr lang="en-US" dirty="0" smtClean="0"/>
              <a:t>Show scary pictures, tell scary stories, be a driver!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819912"/>
          </a:xfrm>
        </p:spPr>
        <p:txBody>
          <a:bodyPr/>
          <a:lstStyle/>
          <a:p>
            <a:r>
              <a:rPr lang="en-US" dirty="0" smtClean="0"/>
              <a:t>Scary Pictures</a:t>
            </a:r>
            <a:endParaRPr lang="en-US" dirty="0"/>
          </a:p>
        </p:txBody>
      </p:sp>
      <p:pic>
        <p:nvPicPr>
          <p:cNvPr id="6" name="Content Placeholder 5" descr="IMG00015-20091102-1605 (2).jpg"/>
          <p:cNvPicPr>
            <a:picLocks noGrp="1" noChangeAspect="1"/>
          </p:cNvPicPr>
          <p:nvPr>
            <p:ph idx="1"/>
          </p:nvPr>
        </p:nvPicPr>
        <p:blipFill>
          <a:blip r:embed="rId4" cstate="print"/>
          <a:stretch>
            <a:fillRect/>
          </a:stretch>
        </p:blipFill>
        <p:spPr>
          <a:xfrm>
            <a:off x="1752600" y="1524000"/>
            <a:ext cx="5852583" cy="4389437"/>
          </a:xfrm>
        </p:spPr>
      </p:pic>
      <p:pic>
        <p:nvPicPr>
          <p:cNvPr id="7" name="Picture 6" descr="IMG00029-20091103-0949.jpg"/>
          <p:cNvPicPr>
            <a:picLocks noChangeAspect="1"/>
          </p:cNvPicPr>
          <p:nvPr/>
        </p:nvPicPr>
        <p:blipFill>
          <a:blip r:embed="rId5" cstate="print"/>
          <a:stretch>
            <a:fillRect/>
          </a:stretch>
        </p:blipFill>
        <p:spPr>
          <a:xfrm>
            <a:off x="1727200" y="1524000"/>
            <a:ext cx="5892800" cy="4419600"/>
          </a:xfrm>
          <a:prstGeom prst="rect">
            <a:avLst/>
          </a:prstGeom>
        </p:spPr>
      </p:pic>
      <p:pic>
        <p:nvPicPr>
          <p:cNvPr id="10" name="Picture 9" descr="RMDay072010 040.JPG"/>
          <p:cNvPicPr>
            <a:picLocks noChangeAspect="1"/>
          </p:cNvPicPr>
          <p:nvPr/>
        </p:nvPicPr>
        <p:blipFill>
          <a:blip r:embed="rId6" cstate="print"/>
          <a:stretch>
            <a:fillRect/>
          </a:stretch>
        </p:blipFill>
        <p:spPr>
          <a:xfrm>
            <a:off x="1727200" y="1524000"/>
            <a:ext cx="5892800"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ppt_x"/>
                                          </p:val>
                                        </p:tav>
                                        <p:tav tm="100000">
                                          <p:val>
                                            <p:strVal val="#ppt_x"/>
                                          </p:val>
                                        </p:tav>
                                      </p:tavLst>
                                    </p:anim>
                                    <p:anim calcmode="lin" valueType="num">
                                      <p:cBhvr additive="base">
                                        <p:cTn id="17"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Step 2 – Option B</a:t>
            </a:r>
            <a:endParaRPr lang="en-US" dirty="0"/>
          </a:p>
        </p:txBody>
      </p:sp>
      <p:sp>
        <p:nvSpPr>
          <p:cNvPr id="9" name="Content Placeholder 8"/>
          <p:cNvSpPr>
            <a:spLocks noGrp="1"/>
          </p:cNvSpPr>
          <p:nvPr>
            <p:ph idx="1"/>
          </p:nvPr>
        </p:nvSpPr>
        <p:spPr/>
        <p:txBody>
          <a:bodyPr/>
          <a:lstStyle/>
          <a:p>
            <a:r>
              <a:rPr lang="en-US" dirty="0" smtClean="0"/>
              <a:t>Institution has designated Records Manager but lacks support and does little with electronic records.</a:t>
            </a:r>
          </a:p>
          <a:p>
            <a:endParaRPr lang="en-US" dirty="0" smtClean="0"/>
          </a:p>
          <a:p>
            <a:r>
              <a:rPr lang="en-US" dirty="0" smtClean="0"/>
              <a:t>Actions:</a:t>
            </a:r>
          </a:p>
          <a:p>
            <a:pPr lvl="1"/>
            <a:r>
              <a:rPr lang="en-US" dirty="0" smtClean="0"/>
              <a:t>Discuss </a:t>
            </a:r>
            <a:r>
              <a:rPr lang="en-US" dirty="0" smtClean="0"/>
              <a:t>electronic information </a:t>
            </a:r>
            <a:r>
              <a:rPr lang="en-US" dirty="0" smtClean="0"/>
              <a:t>with records manager and </a:t>
            </a:r>
            <a:r>
              <a:rPr lang="en-US" dirty="0" smtClean="0"/>
              <a:t>supervisor.</a:t>
            </a:r>
            <a:endParaRPr lang="en-US" dirty="0" smtClean="0"/>
          </a:p>
          <a:p>
            <a:pPr lvl="1"/>
            <a:r>
              <a:rPr lang="en-US" dirty="0" smtClean="0"/>
              <a:t>Finds ways to collaborate with records manager</a:t>
            </a:r>
          </a:p>
          <a:p>
            <a:pPr lvl="2"/>
            <a:r>
              <a:rPr lang="en-US" dirty="0" smtClean="0"/>
              <a:t>Consistent message to institution</a:t>
            </a:r>
          </a:p>
          <a:p>
            <a:pPr lvl="1"/>
            <a:r>
              <a:rPr lang="en-US" dirty="0" smtClean="0"/>
              <a:t>Discuss &amp; support raising of awareness and position of records management.</a:t>
            </a:r>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Step 2 - Option C</a:t>
            </a:r>
            <a:endParaRPr lang="en-US" dirty="0"/>
          </a:p>
        </p:txBody>
      </p:sp>
      <p:sp>
        <p:nvSpPr>
          <p:cNvPr id="9" name="Content Placeholder 8"/>
          <p:cNvSpPr>
            <a:spLocks noGrp="1"/>
          </p:cNvSpPr>
          <p:nvPr>
            <p:ph idx="1"/>
          </p:nvPr>
        </p:nvSpPr>
        <p:spPr/>
        <p:txBody>
          <a:bodyPr/>
          <a:lstStyle/>
          <a:p>
            <a:r>
              <a:rPr lang="en-US" dirty="0" smtClean="0"/>
              <a:t>Full functioning Records Management Program</a:t>
            </a:r>
          </a:p>
          <a:p>
            <a:endParaRPr lang="en-US" dirty="0" smtClean="0"/>
          </a:p>
          <a:p>
            <a:r>
              <a:rPr lang="en-US" dirty="0" smtClean="0"/>
              <a:t>Actions:  Collaboration</a:t>
            </a:r>
          </a:p>
          <a:p>
            <a:pPr lvl="1"/>
            <a:r>
              <a:rPr lang="en-US" dirty="0" smtClean="0"/>
              <a:t>Coordinate training and communications to institution</a:t>
            </a:r>
          </a:p>
          <a:p>
            <a:pPr lvl="1"/>
            <a:r>
              <a:rPr lang="en-US" dirty="0" smtClean="0"/>
              <a:t>Involve Records Management in Information Security  planning</a:t>
            </a:r>
          </a:p>
          <a:p>
            <a:pPr lvl="1"/>
            <a:r>
              <a:rPr lang="en-US" dirty="0" smtClean="0"/>
              <a:t>Cross train staff, define roles.</a:t>
            </a:r>
          </a:p>
          <a:p>
            <a:pPr lvl="1"/>
            <a:r>
              <a:rPr lang="en-US" dirty="0" smtClean="0"/>
              <a:t>Present a unified front to institution</a:t>
            </a:r>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Records Management Resources</a:t>
            </a:r>
            <a:endParaRPr lang="en-US" dirty="0"/>
          </a:p>
        </p:txBody>
      </p:sp>
      <p:sp>
        <p:nvSpPr>
          <p:cNvPr id="5" name="Text Placeholder 4"/>
          <p:cNvSpPr>
            <a:spLocks noGrp="1"/>
          </p:cNvSpPr>
          <p:nvPr>
            <p:ph type="body" idx="1"/>
          </p:nvPr>
        </p:nvSpPr>
        <p:spPr>
          <a:xfrm>
            <a:off x="530352" y="3048000"/>
            <a:ext cx="7772400" cy="1905000"/>
          </a:xfrm>
        </p:spPr>
        <p:txBody>
          <a:bodyPr>
            <a:normAutofit/>
          </a:bodyPr>
          <a:lstStyle/>
          <a:p>
            <a:pPr lvl="1">
              <a:buFont typeface="Arial" pitchFamily="34" charset="0"/>
              <a:buChar char="•"/>
            </a:pPr>
            <a:r>
              <a:rPr lang="en-US" sz="2800" dirty="0" smtClean="0"/>
              <a:t>ARMA</a:t>
            </a:r>
          </a:p>
          <a:p>
            <a:pPr lvl="1">
              <a:buFont typeface="Arial" pitchFamily="34" charset="0"/>
              <a:buChar char="•"/>
            </a:pPr>
            <a:r>
              <a:rPr lang="en-US" sz="2800" dirty="0" smtClean="0"/>
              <a:t>Other Organizations</a:t>
            </a:r>
          </a:p>
          <a:p>
            <a:pPr lvl="1">
              <a:buFont typeface="Arial" pitchFamily="34" charset="0"/>
              <a:buChar char="•"/>
            </a:pPr>
            <a:r>
              <a:rPr lang="en-US" sz="2800" dirty="0" smtClean="0"/>
              <a:t>Publications</a:t>
            </a:r>
          </a:p>
          <a:p>
            <a:endParaRPr lang="en-US" dirty="0"/>
          </a:p>
        </p:txBody>
      </p:sp>
      <p:pic>
        <p:nvPicPr>
          <p:cNvPr id="6" name="Picture 5" descr="UVARMLOGO.jpg"/>
          <p:cNvPicPr>
            <a:picLocks noChangeAspect="1"/>
          </p:cNvPicPr>
          <p:nvPr/>
        </p:nvPicPr>
        <p:blipFill>
          <a:blip r:embed="rId2" cstate="print"/>
          <a:stretch>
            <a:fillRect/>
          </a:stretch>
        </p:blipFill>
        <p:spPr>
          <a:xfrm>
            <a:off x="5715000" y="6019800"/>
            <a:ext cx="3101340" cy="5410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896112"/>
          </a:xfrm>
        </p:spPr>
        <p:txBody>
          <a:bodyPr/>
          <a:lstStyle/>
          <a:p>
            <a:r>
              <a:rPr lang="en-US" dirty="0" smtClean="0"/>
              <a:t>What is Records Management?</a:t>
            </a:r>
            <a:endParaRPr lang="en-US" dirty="0"/>
          </a:p>
        </p:txBody>
      </p:sp>
      <p:sp>
        <p:nvSpPr>
          <p:cNvPr id="9" name="Content Placeholder 8"/>
          <p:cNvSpPr>
            <a:spLocks noGrp="1"/>
          </p:cNvSpPr>
          <p:nvPr>
            <p:ph idx="1"/>
          </p:nvPr>
        </p:nvSpPr>
        <p:spPr>
          <a:xfrm>
            <a:off x="457200" y="1676400"/>
            <a:ext cx="8229600" cy="4648200"/>
          </a:xfrm>
        </p:spPr>
        <p:txBody>
          <a:bodyPr>
            <a:normAutofit lnSpcReduction="10000"/>
          </a:bodyPr>
          <a:lstStyle/>
          <a:p>
            <a:r>
              <a:rPr lang="en-US" dirty="0" smtClean="0"/>
              <a:t>Records and Information Management</a:t>
            </a:r>
          </a:p>
          <a:p>
            <a:pPr lvl="1"/>
            <a:r>
              <a:rPr lang="en-US" dirty="0" smtClean="0"/>
              <a:t>Field of management responsible for the efficient and systematic control of the creation, receipt, maintenance, use, and disposition of records, including processes for capturing and maintaining evidence of and information about business activities and transactions in the form of records. </a:t>
            </a:r>
            <a:r>
              <a:rPr lang="en-US" sz="2000" dirty="0" smtClean="0"/>
              <a:t>(ISO 15489:2001)</a:t>
            </a:r>
          </a:p>
          <a:p>
            <a:pPr lvl="1"/>
            <a:r>
              <a:rPr lang="en-US" dirty="0" smtClean="0"/>
              <a:t>Means the creation and implementation of systematic controls of records and information activities from the point where they are created or received through final disposition or archival retention, including distribution, use, storage, retrieval, protection and preservation. </a:t>
            </a:r>
            <a:r>
              <a:rPr lang="en-US" sz="2000" dirty="0" smtClean="0"/>
              <a:t>(A.R.S. 41-1346.D.)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ARMA International</a:t>
            </a:r>
            <a:endParaRPr lang="en-US" dirty="0"/>
          </a:p>
        </p:txBody>
      </p:sp>
      <p:sp>
        <p:nvSpPr>
          <p:cNvPr id="9" name="Content Placeholder 8"/>
          <p:cNvSpPr>
            <a:spLocks noGrp="1"/>
          </p:cNvSpPr>
          <p:nvPr>
            <p:ph idx="1"/>
          </p:nvPr>
        </p:nvSpPr>
        <p:spPr/>
        <p:txBody>
          <a:bodyPr/>
          <a:lstStyle/>
          <a:p>
            <a:r>
              <a:rPr lang="en-US" dirty="0" smtClean="0">
                <a:hlinkClick r:id="rId4"/>
              </a:rPr>
              <a:t>www.arma.org</a:t>
            </a:r>
            <a:endParaRPr lang="en-US" dirty="0" smtClean="0"/>
          </a:p>
          <a:p>
            <a:r>
              <a:rPr lang="en-US" dirty="0" smtClean="0"/>
              <a:t>Established in 1955</a:t>
            </a:r>
          </a:p>
          <a:p>
            <a:r>
              <a:rPr lang="en-US" dirty="0" smtClean="0"/>
              <a:t>“Not-for-profit professional association and the authority on managing records and information”</a:t>
            </a:r>
          </a:p>
          <a:p>
            <a:r>
              <a:rPr lang="en-US" dirty="0" smtClean="0"/>
              <a:t>Approximately 11,000 members worldwide. </a:t>
            </a:r>
          </a:p>
          <a:p>
            <a:r>
              <a:rPr lang="en-US" dirty="0" smtClean="0"/>
              <a:t>State and Local chapters offer training/workshops</a:t>
            </a:r>
          </a:p>
          <a:p>
            <a:r>
              <a:rPr lang="en-US" dirty="0" smtClean="0"/>
              <a:t>National conference (2011, October – Washington, DC)</a:t>
            </a:r>
          </a:p>
          <a:p>
            <a:r>
              <a:rPr lang="en-US" dirty="0" smtClean="0"/>
              <a:t>Publications, webinars, research, listserv, white papers, etc.</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Other Organizations</a:t>
            </a:r>
            <a:endParaRPr lang="en-US" dirty="0"/>
          </a:p>
        </p:txBody>
      </p:sp>
      <p:sp>
        <p:nvSpPr>
          <p:cNvPr id="9" name="Content Placeholder 8"/>
          <p:cNvSpPr>
            <a:spLocks noGrp="1"/>
          </p:cNvSpPr>
          <p:nvPr>
            <p:ph idx="1"/>
          </p:nvPr>
        </p:nvSpPr>
        <p:spPr/>
        <p:txBody>
          <a:bodyPr>
            <a:normAutofit/>
          </a:bodyPr>
          <a:lstStyle/>
          <a:p>
            <a:r>
              <a:rPr lang="en-US" dirty="0" smtClean="0"/>
              <a:t>NAGARA – National Association of Government Archives &amp; Records Administrators – </a:t>
            </a:r>
            <a:r>
              <a:rPr lang="en-US" dirty="0" smtClean="0">
                <a:hlinkClick r:id="rId4"/>
              </a:rPr>
              <a:t>www.nagara.org</a:t>
            </a:r>
            <a:endParaRPr lang="en-US" dirty="0" smtClean="0"/>
          </a:p>
          <a:p>
            <a:r>
              <a:rPr lang="en-US" dirty="0" smtClean="0"/>
              <a:t>AIIM (Association for Information and Image Management – aka Enterprise Content Management - ECM) – 1943 – </a:t>
            </a:r>
            <a:r>
              <a:rPr lang="en-US" dirty="0" smtClean="0">
                <a:hlinkClick r:id="rId5"/>
              </a:rPr>
              <a:t>www.aiim.org</a:t>
            </a:r>
            <a:endParaRPr lang="en-US" dirty="0" smtClean="0"/>
          </a:p>
          <a:p>
            <a:r>
              <a:rPr lang="en-US" dirty="0" smtClean="0"/>
              <a:t>SAA (Society of American Archivists) </a:t>
            </a:r>
            <a:r>
              <a:rPr lang="en-US" dirty="0" smtClean="0">
                <a:hlinkClick r:id="rId6"/>
              </a:rPr>
              <a:t>www.archivists.org</a:t>
            </a:r>
            <a:endParaRPr lang="en-US" dirty="0" smtClean="0"/>
          </a:p>
          <a:p>
            <a:r>
              <a:rPr lang="en-US" dirty="0" smtClean="0"/>
              <a:t>NARA (National Archives &amp; Records Administration) </a:t>
            </a:r>
            <a:r>
              <a:rPr lang="en-US" dirty="0" smtClean="0">
                <a:hlinkClick r:id="rId7"/>
              </a:rPr>
              <a:t>www.archives.gov</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896112"/>
          </a:xfrm>
        </p:spPr>
        <p:txBody>
          <a:bodyPr/>
          <a:lstStyle/>
          <a:p>
            <a:r>
              <a:rPr lang="en-US" dirty="0" smtClean="0"/>
              <a:t>Publications</a:t>
            </a:r>
            <a:endParaRPr lang="en-US" dirty="0"/>
          </a:p>
        </p:txBody>
      </p:sp>
      <p:sp>
        <p:nvSpPr>
          <p:cNvPr id="9" name="Content Placeholder 8"/>
          <p:cNvSpPr>
            <a:spLocks noGrp="1"/>
          </p:cNvSpPr>
          <p:nvPr>
            <p:ph idx="1"/>
          </p:nvPr>
        </p:nvSpPr>
        <p:spPr>
          <a:xfrm>
            <a:off x="457200" y="1676400"/>
            <a:ext cx="8229600" cy="4495800"/>
          </a:xfrm>
        </p:spPr>
        <p:txBody>
          <a:bodyPr>
            <a:normAutofit lnSpcReduction="10000"/>
          </a:bodyPr>
          <a:lstStyle/>
          <a:p>
            <a:r>
              <a:rPr lang="en-US" sz="2800" u="sng" dirty="0" smtClean="0"/>
              <a:t>Records Management in Higher Education: Ensuring Organization, Efficiency and Legal Compliance </a:t>
            </a:r>
            <a:r>
              <a:rPr lang="en-US" sz="2800" dirty="0" smtClean="0"/>
              <a:t>(2006, LRP Publications – includes CD with standard forms) </a:t>
            </a:r>
            <a:r>
              <a:rPr lang="en-US" sz="2800" dirty="0" smtClean="0">
                <a:hlinkClick r:id="rId4"/>
              </a:rPr>
              <a:t>http://www.shoplrp.com/product/p-31129.html</a:t>
            </a:r>
            <a:endParaRPr lang="en-US" sz="2800" dirty="0" smtClean="0"/>
          </a:p>
          <a:p>
            <a:endParaRPr lang="en-US" sz="2800" dirty="0" smtClean="0"/>
          </a:p>
          <a:p>
            <a:r>
              <a:rPr lang="en-US" sz="2800" dirty="0" smtClean="0"/>
              <a:t>AACRAO's Retention of Records: Guide for Retention and Disposal of Student Records (revised 2010) </a:t>
            </a:r>
            <a:r>
              <a:rPr lang="en-US" sz="2800" dirty="0" smtClean="0">
                <a:hlinkClick r:id="rId5"/>
              </a:rPr>
              <a:t>http://www.aacrao.org/publications/catalog.cfm</a:t>
            </a:r>
            <a:endParaRPr lang="en-US" sz="2800" dirty="0" smtClean="0"/>
          </a:p>
          <a:p>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914400"/>
            <a:ext cx="7772400" cy="762000"/>
          </a:xfrm>
        </p:spPr>
        <p:txBody>
          <a:bodyPr/>
          <a:lstStyle/>
          <a:p>
            <a:r>
              <a:rPr lang="en-US" dirty="0" smtClean="0"/>
              <a:t>Questions?</a:t>
            </a:r>
            <a:endParaRPr lang="en-US" dirty="0"/>
          </a:p>
        </p:txBody>
      </p:sp>
      <p:pic>
        <p:nvPicPr>
          <p:cNvPr id="6" name="Picture 5" descr="UVARMLOGO.jpg"/>
          <p:cNvPicPr>
            <a:picLocks noChangeAspect="1"/>
          </p:cNvPicPr>
          <p:nvPr/>
        </p:nvPicPr>
        <p:blipFill>
          <a:blip r:embed="rId2" cstate="print"/>
          <a:stretch>
            <a:fillRect/>
          </a:stretch>
        </p:blipFill>
        <p:spPr>
          <a:xfrm>
            <a:off x="5715000" y="6019800"/>
            <a:ext cx="3101340" cy="541020"/>
          </a:xfrm>
          <a:prstGeom prst="rect">
            <a:avLst/>
          </a:prstGeom>
        </p:spPr>
      </p:pic>
      <p:sp>
        <p:nvSpPr>
          <p:cNvPr id="7" name="Text Placeholder 6"/>
          <p:cNvSpPr>
            <a:spLocks noGrp="1"/>
          </p:cNvSpPr>
          <p:nvPr>
            <p:ph type="body" idx="1"/>
          </p:nvPr>
        </p:nvSpPr>
        <p:spPr>
          <a:xfrm>
            <a:off x="533400" y="1752600"/>
            <a:ext cx="7772400" cy="3238936"/>
          </a:xfrm>
        </p:spPr>
        <p:txBody>
          <a:bodyPr>
            <a:noAutofit/>
          </a:bodyPr>
          <a:lstStyle/>
          <a:p>
            <a:pPr algn="ctr"/>
            <a:r>
              <a:rPr lang="en-US" sz="2400" dirty="0" smtClean="0"/>
              <a:t>Caroline J. Walters, MA, MLS</a:t>
            </a:r>
          </a:p>
          <a:p>
            <a:pPr algn="ctr"/>
            <a:r>
              <a:rPr lang="en-US" sz="2400" dirty="0" smtClean="0"/>
              <a:t>University Records Officer</a:t>
            </a:r>
          </a:p>
          <a:p>
            <a:pPr algn="ctr"/>
            <a:r>
              <a:rPr lang="en-US" sz="2400" dirty="0" smtClean="0"/>
              <a:t>Information Security, Policy &amp; Records Office</a:t>
            </a:r>
          </a:p>
          <a:p>
            <a:pPr algn="ctr"/>
            <a:r>
              <a:rPr lang="en-US" sz="2400" dirty="0" smtClean="0"/>
              <a:t>University of Virginia</a:t>
            </a:r>
          </a:p>
          <a:p>
            <a:pPr algn="ctr"/>
            <a:r>
              <a:rPr lang="en-US" sz="2400" dirty="0" smtClean="0"/>
              <a:t>Box 400898</a:t>
            </a:r>
          </a:p>
          <a:p>
            <a:pPr algn="ctr"/>
            <a:r>
              <a:rPr lang="en-US" sz="2400" dirty="0" smtClean="0"/>
              <a:t>Charlottesville, VA  22904</a:t>
            </a:r>
          </a:p>
          <a:p>
            <a:pPr algn="ctr"/>
            <a:r>
              <a:rPr lang="en-US" sz="2400" dirty="0" smtClean="0"/>
              <a:t>(434) 243-9162</a:t>
            </a:r>
          </a:p>
          <a:p>
            <a:pPr algn="ctr"/>
            <a:r>
              <a:rPr lang="en-US" sz="2400" dirty="0" smtClean="0">
                <a:solidFill>
                  <a:schemeClr val="accent2"/>
                </a:solidFill>
                <a:hlinkClick r:id="rId3"/>
              </a:rPr>
              <a:t>cjwalters@virginia.edu</a:t>
            </a:r>
            <a:endParaRPr lang="en-US" sz="2400" dirty="0" smtClean="0">
              <a:solidFill>
                <a:schemeClr val="accent2"/>
              </a:solidFill>
            </a:endParaRPr>
          </a:p>
          <a:p>
            <a:pPr algn="ctr"/>
            <a:r>
              <a:rPr lang="en-US" sz="2400" dirty="0" smtClean="0">
                <a:solidFill>
                  <a:schemeClr val="accent2"/>
                </a:solidFill>
                <a:hlinkClick r:id="rId4"/>
              </a:rPr>
              <a:t>www.virginia.edu/recordsmanagement</a:t>
            </a:r>
            <a:endParaRPr lang="en-US" sz="2400" dirty="0" smtClean="0">
              <a:solidFill>
                <a:schemeClr val="accent2"/>
              </a:solidFill>
            </a:endParaRPr>
          </a:p>
          <a:p>
            <a:pPr algn="ct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Public Universities</a:t>
            </a:r>
            <a:endParaRPr lang="en-US" dirty="0"/>
          </a:p>
        </p:txBody>
      </p:sp>
      <p:sp>
        <p:nvSpPr>
          <p:cNvPr id="9" name="Content Placeholder 8"/>
          <p:cNvSpPr>
            <a:spLocks noGrp="1"/>
          </p:cNvSpPr>
          <p:nvPr>
            <p:ph idx="1"/>
          </p:nvPr>
        </p:nvSpPr>
        <p:spPr>
          <a:xfrm>
            <a:off x="457200" y="1935480"/>
            <a:ext cx="8382000" cy="4389120"/>
          </a:xfrm>
        </p:spPr>
        <p:txBody>
          <a:bodyPr>
            <a:normAutofit/>
          </a:bodyPr>
          <a:lstStyle/>
          <a:p>
            <a:r>
              <a:rPr lang="en-US" dirty="0" smtClean="0"/>
              <a:t>Most states have a public records law</a:t>
            </a:r>
          </a:p>
          <a:p>
            <a:pPr lvl="1"/>
            <a:r>
              <a:rPr lang="en-US" dirty="0" smtClean="0"/>
              <a:t>Defines “record”</a:t>
            </a:r>
          </a:p>
          <a:p>
            <a:pPr lvl="1"/>
            <a:r>
              <a:rPr lang="en-US" dirty="0" smtClean="0"/>
              <a:t>May or may not deal with access to public records</a:t>
            </a:r>
          </a:p>
          <a:p>
            <a:pPr lvl="2"/>
            <a:r>
              <a:rPr lang="en-US" dirty="0" smtClean="0"/>
              <a:t>Check for additional FOIA laws</a:t>
            </a:r>
          </a:p>
          <a:p>
            <a:pPr lvl="1"/>
            <a:r>
              <a:rPr lang="en-US" dirty="0" smtClean="0"/>
              <a:t>Penalties for non-compliance are weak/non-existent</a:t>
            </a:r>
          </a:p>
          <a:p>
            <a:pPr lvl="1"/>
            <a:r>
              <a:rPr lang="en-US" dirty="0" smtClean="0"/>
              <a:t>Retention Schedules usually created by agency responsible for RM – most likely state library/archives.</a:t>
            </a:r>
          </a:p>
          <a:p>
            <a:pPr lvl="1"/>
            <a:r>
              <a:rPr lang="en-US" dirty="0" smtClean="0"/>
              <a:t>Some require documentation of destruction or permission to destroy</a:t>
            </a:r>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p:txBody>
          <a:bodyPr/>
          <a:lstStyle/>
          <a:p>
            <a:r>
              <a:rPr lang="en-US" dirty="0" smtClean="0"/>
              <a:t>Private Institutions</a:t>
            </a:r>
            <a:endParaRPr lang="en-US" dirty="0"/>
          </a:p>
        </p:txBody>
      </p:sp>
      <p:sp>
        <p:nvSpPr>
          <p:cNvPr id="9" name="Content Placeholder 8"/>
          <p:cNvSpPr>
            <a:spLocks noGrp="1"/>
          </p:cNvSpPr>
          <p:nvPr>
            <p:ph idx="1"/>
          </p:nvPr>
        </p:nvSpPr>
        <p:spPr/>
        <p:txBody>
          <a:bodyPr/>
          <a:lstStyle/>
          <a:p>
            <a:r>
              <a:rPr lang="en-US" dirty="0" smtClean="0"/>
              <a:t>Not usually subject to state or federal records law</a:t>
            </a:r>
            <a:endParaRPr lang="en-US" dirty="0"/>
          </a:p>
          <a:p>
            <a:pPr lvl="1"/>
            <a:r>
              <a:rPr lang="en-US" dirty="0" smtClean="0"/>
              <a:t>Some federal statues can require retention of records or management of records as part of agreement for funding</a:t>
            </a:r>
          </a:p>
          <a:p>
            <a:pPr lvl="1"/>
            <a:endParaRPr lang="en-US" dirty="0" smtClean="0"/>
          </a:p>
          <a:p>
            <a:r>
              <a:rPr lang="en-US" dirty="0" smtClean="0"/>
              <a:t>Records Management driven by risks:</a:t>
            </a:r>
          </a:p>
          <a:p>
            <a:pPr lvl="1"/>
            <a:r>
              <a:rPr lang="en-US" dirty="0" smtClean="0"/>
              <a:t>Legal</a:t>
            </a:r>
          </a:p>
          <a:p>
            <a:pPr lvl="1"/>
            <a:r>
              <a:rPr lang="en-US" dirty="0" smtClean="0"/>
              <a:t>Financial/Resources</a:t>
            </a:r>
          </a:p>
          <a:p>
            <a:pPr lvl="1"/>
            <a:r>
              <a:rPr lang="en-US" dirty="0" smtClean="0"/>
              <a:t>Security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8" name="Title 7"/>
          <p:cNvSpPr>
            <a:spLocks noGrp="1"/>
          </p:cNvSpPr>
          <p:nvPr>
            <p:ph type="title"/>
          </p:nvPr>
        </p:nvSpPr>
        <p:spPr>
          <a:xfrm>
            <a:off x="457200" y="704088"/>
            <a:ext cx="8229600" cy="896112"/>
          </a:xfrm>
        </p:spPr>
        <p:txBody>
          <a:bodyPr>
            <a:normAutofit/>
          </a:bodyPr>
          <a:lstStyle/>
          <a:p>
            <a:r>
              <a:rPr lang="en-US" sz="4000" dirty="0" smtClean="0"/>
              <a:t>Records Management &amp; Universities</a:t>
            </a:r>
            <a:endParaRPr lang="en-US" sz="4000" dirty="0"/>
          </a:p>
        </p:txBody>
      </p:sp>
      <p:sp>
        <p:nvSpPr>
          <p:cNvPr id="9" name="Content Placeholder 8"/>
          <p:cNvSpPr>
            <a:spLocks noGrp="1"/>
          </p:cNvSpPr>
          <p:nvPr>
            <p:ph idx="1"/>
          </p:nvPr>
        </p:nvSpPr>
        <p:spPr/>
        <p:txBody>
          <a:bodyPr/>
          <a:lstStyle/>
          <a:p>
            <a:r>
              <a:rPr lang="en-US" dirty="0" smtClean="0"/>
              <a:t>Most Public Universities place records management in a library/archives, however, RM often lives in:</a:t>
            </a:r>
          </a:p>
          <a:p>
            <a:pPr lvl="1"/>
            <a:r>
              <a:rPr lang="en-US" dirty="0" smtClean="0"/>
              <a:t>Facilities</a:t>
            </a:r>
          </a:p>
          <a:p>
            <a:pPr lvl="1"/>
            <a:r>
              <a:rPr lang="en-US" dirty="0" smtClean="0"/>
              <a:t>Legal</a:t>
            </a:r>
          </a:p>
          <a:p>
            <a:pPr lvl="1"/>
            <a:r>
              <a:rPr lang="en-US" dirty="0" smtClean="0"/>
              <a:t>Business Operations</a:t>
            </a:r>
          </a:p>
          <a:p>
            <a:pPr lvl="1"/>
            <a:r>
              <a:rPr lang="en-US" dirty="0" smtClean="0"/>
              <a:t>Information Technology</a:t>
            </a:r>
          </a:p>
          <a:p>
            <a:pPr lvl="1"/>
            <a:endParaRPr lang="en-US" dirty="0"/>
          </a:p>
        </p:txBody>
      </p:sp>
      <p:pic>
        <p:nvPicPr>
          <p:cNvPr id="1026" name="Picture 2" descr="C:\Users\cw8de\AppData\Local\Microsoft\Windows\Temporary Internet Files\Content.IE5\BLPBKH54\MC900334322[1].wmf"/>
          <p:cNvPicPr>
            <a:picLocks noChangeAspect="1" noChangeArrowheads="1"/>
          </p:cNvPicPr>
          <p:nvPr/>
        </p:nvPicPr>
        <p:blipFill>
          <a:blip r:embed="rId4" cstate="print"/>
          <a:srcRect/>
          <a:stretch>
            <a:fillRect/>
          </a:stretch>
        </p:blipFill>
        <p:spPr bwMode="auto">
          <a:xfrm>
            <a:off x="4495800" y="3115682"/>
            <a:ext cx="4178198" cy="26697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VARMLOGO.jpg"/>
          <p:cNvPicPr>
            <a:picLocks noChangeAspect="1"/>
          </p:cNvPicPr>
          <p:nvPr/>
        </p:nvPicPr>
        <p:blipFill>
          <a:blip r:embed="rId3" cstate="print"/>
          <a:stretch>
            <a:fillRect/>
          </a:stretch>
        </p:blipFill>
        <p:spPr>
          <a:xfrm>
            <a:off x="5867400" y="6096000"/>
            <a:ext cx="3101340" cy="541020"/>
          </a:xfrm>
          <a:prstGeom prst="rect">
            <a:avLst/>
          </a:prstGeom>
        </p:spPr>
      </p:pic>
      <p:sp>
        <p:nvSpPr>
          <p:cNvPr id="8" name="Title 7"/>
          <p:cNvSpPr>
            <a:spLocks noGrp="1"/>
          </p:cNvSpPr>
          <p:nvPr>
            <p:ph type="title"/>
          </p:nvPr>
        </p:nvSpPr>
        <p:spPr>
          <a:xfrm>
            <a:off x="457200" y="704088"/>
            <a:ext cx="8229600" cy="972312"/>
          </a:xfrm>
        </p:spPr>
        <p:txBody>
          <a:bodyPr/>
          <a:lstStyle/>
          <a:p>
            <a:r>
              <a:rPr lang="en-US" dirty="0" smtClean="0"/>
              <a:t>What is a record?</a:t>
            </a:r>
            <a:endParaRPr lang="en-US" dirty="0"/>
          </a:p>
        </p:txBody>
      </p:sp>
      <p:sp>
        <p:nvSpPr>
          <p:cNvPr id="9" name="Content Placeholder 8"/>
          <p:cNvSpPr>
            <a:spLocks noGrp="1"/>
          </p:cNvSpPr>
          <p:nvPr>
            <p:ph idx="1"/>
          </p:nvPr>
        </p:nvSpPr>
        <p:spPr>
          <a:xfrm>
            <a:off x="533400" y="1676400"/>
            <a:ext cx="8229600" cy="4800600"/>
          </a:xfrm>
        </p:spPr>
        <p:txBody>
          <a:bodyPr>
            <a:normAutofit fontScale="92500" lnSpcReduction="10000"/>
          </a:bodyPr>
          <a:lstStyle/>
          <a:p>
            <a:r>
              <a:rPr lang="en-US" dirty="0" smtClean="0"/>
              <a:t>ARMA: recorded information, regardless of medium or characteristics, made or received by an organization in pursuance of legal obligations or in the transaction of business.</a:t>
            </a:r>
          </a:p>
          <a:p>
            <a:r>
              <a:rPr lang="en-US" dirty="0" smtClean="0"/>
              <a:t>VA Public Records Act: recorded information that documents a transaction or activity by or with any public officer, agency or employee of an agency. Regardless of physical form or characteristic, the recorded information is a public record if it is produced, collected, received or retained in pursuance of law or in connection with the transaction of public business. The medium upon which such information is recorded has no bearing on the determination of whether the recording is a public record.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33400" y="990600"/>
            <a:ext cx="7772400" cy="2667000"/>
          </a:xfrm>
        </p:spPr>
        <p:txBody>
          <a:bodyPr/>
          <a:lstStyle/>
          <a:p>
            <a:pPr algn="ctr"/>
            <a:r>
              <a:rPr lang="en-US" dirty="0" smtClean="0"/>
              <a:t>The Records Management World According</a:t>
            </a:r>
            <a:br>
              <a:rPr lang="en-US" dirty="0" smtClean="0"/>
            </a:br>
            <a:r>
              <a:rPr lang="en-US" dirty="0" smtClean="0"/>
              <a:t> to GARP</a:t>
            </a:r>
            <a:endParaRPr lang="en-US" dirty="0"/>
          </a:p>
        </p:txBody>
      </p:sp>
      <p:pic>
        <p:nvPicPr>
          <p:cNvPr id="5" name="Picture 4" descr="UVARMLOGO.jpg"/>
          <p:cNvPicPr>
            <a:picLocks noChangeAspect="1"/>
          </p:cNvPicPr>
          <p:nvPr/>
        </p:nvPicPr>
        <p:blipFill>
          <a:blip r:embed="rId3" cstate="print"/>
          <a:stretch>
            <a:fillRect/>
          </a:stretch>
        </p:blipFill>
        <p:spPr>
          <a:xfrm>
            <a:off x="5715000" y="6019800"/>
            <a:ext cx="3101340" cy="541020"/>
          </a:xfrm>
          <a:prstGeom prst="rect">
            <a:avLst/>
          </a:prstGeom>
        </p:spPr>
      </p:pic>
      <p:sp>
        <p:nvSpPr>
          <p:cNvPr id="7" name="Text Placeholder 6"/>
          <p:cNvSpPr>
            <a:spLocks noGrp="1"/>
          </p:cNvSpPr>
          <p:nvPr>
            <p:ph type="body" idx="1"/>
          </p:nvPr>
        </p:nvSpPr>
        <p:spPr>
          <a:xfrm>
            <a:off x="609600" y="4114800"/>
            <a:ext cx="7772400" cy="861576"/>
          </a:xfrm>
        </p:spPr>
        <p:txBody>
          <a:bodyPr>
            <a:normAutofit/>
          </a:bodyPr>
          <a:lstStyle/>
          <a:p>
            <a:pPr algn="ctr"/>
            <a:r>
              <a:rPr lang="en-US" sz="3200" dirty="0" smtClean="0"/>
              <a:t>And how CIA fits</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VA Records Management Template">
      <a:dk1>
        <a:srgbClr val="3366CC"/>
      </a:dk1>
      <a:lt1>
        <a:srgbClr val="FFFFFF"/>
      </a:lt1>
      <a:dk2>
        <a:srgbClr val="3366CC"/>
      </a:dk2>
      <a:lt2>
        <a:srgbClr val="3366CC"/>
      </a:lt2>
      <a:accent1>
        <a:srgbClr val="FF6600"/>
      </a:accent1>
      <a:accent2>
        <a:srgbClr val="FF6600"/>
      </a:accent2>
      <a:accent3>
        <a:srgbClr val="FF6600"/>
      </a:accent3>
      <a:accent4>
        <a:srgbClr val="FF6600"/>
      </a:accent4>
      <a:accent5>
        <a:srgbClr val="7E6BC9"/>
      </a:accent5>
      <a:accent6>
        <a:srgbClr val="A379BB"/>
      </a:accent6>
      <a:hlink>
        <a:srgbClr val="410082"/>
      </a:hlink>
      <a:folHlink>
        <a:srgbClr val="FF66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1699</TotalTime>
  <Words>2306</Words>
  <Application>Microsoft Office PowerPoint</Application>
  <PresentationFormat>On-screen Show (4:3)</PresentationFormat>
  <Paragraphs>324</Paragraphs>
  <Slides>43</Slides>
  <Notes>39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Flow</vt:lpstr>
      <vt:lpstr>Records Management: Information Security’s New Best Friend</vt:lpstr>
      <vt:lpstr>Agenda</vt:lpstr>
      <vt:lpstr>What is Records Management?</vt:lpstr>
      <vt:lpstr>What is Records Management?</vt:lpstr>
      <vt:lpstr>Public Universities</vt:lpstr>
      <vt:lpstr>Private Institutions</vt:lpstr>
      <vt:lpstr>Records Management &amp; Universities</vt:lpstr>
      <vt:lpstr>What is a record?</vt:lpstr>
      <vt:lpstr>The Records Management World According  to GARP</vt:lpstr>
      <vt:lpstr>CIA</vt:lpstr>
      <vt:lpstr>Slide 11</vt:lpstr>
      <vt:lpstr>Accountability</vt:lpstr>
      <vt:lpstr>Accountability @ UVa</vt:lpstr>
      <vt:lpstr>Integrity</vt:lpstr>
      <vt:lpstr>Integrity @ UVa</vt:lpstr>
      <vt:lpstr>Protection (Confidentiality)</vt:lpstr>
      <vt:lpstr>Protection @ UVa</vt:lpstr>
      <vt:lpstr>Compliance</vt:lpstr>
      <vt:lpstr>Compliance @ UVa</vt:lpstr>
      <vt:lpstr>Availability</vt:lpstr>
      <vt:lpstr>Availability @ UVa</vt:lpstr>
      <vt:lpstr>Retention</vt:lpstr>
      <vt:lpstr>Retention @ UVa</vt:lpstr>
      <vt:lpstr>Disposition</vt:lpstr>
      <vt:lpstr>Disposition @ UVa</vt:lpstr>
      <vt:lpstr>Transparency</vt:lpstr>
      <vt:lpstr>Transparency @ UVa</vt:lpstr>
      <vt:lpstr>WHY BOTHER?</vt:lpstr>
      <vt:lpstr>Benefits of Records Management</vt:lpstr>
      <vt:lpstr>Benefits of Records Management</vt:lpstr>
      <vt:lpstr>Benefits of Records Management</vt:lpstr>
      <vt:lpstr>Benefits of Records Management</vt:lpstr>
      <vt:lpstr>Collaboration Options</vt:lpstr>
      <vt:lpstr>Step 1 – Who, What, Where?</vt:lpstr>
      <vt:lpstr>Step 2 – Option A </vt:lpstr>
      <vt:lpstr>Scary Pictures</vt:lpstr>
      <vt:lpstr>Step 2 – Option B</vt:lpstr>
      <vt:lpstr>Step 2 - Option C</vt:lpstr>
      <vt:lpstr>Records Management Resources</vt:lpstr>
      <vt:lpstr>ARMA International</vt:lpstr>
      <vt:lpstr>Other Organizations</vt:lpstr>
      <vt:lpstr>Publications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Walters</dc:creator>
  <cp:lastModifiedBy>cw8de</cp:lastModifiedBy>
  <cp:revision>176</cp:revision>
  <cp:lastPrinted>2010-04-07T19:17:34Z</cp:lastPrinted>
  <dcterms:created xsi:type="dcterms:W3CDTF">2010-04-07T18:52:48Z</dcterms:created>
  <dcterms:modified xsi:type="dcterms:W3CDTF">2011-04-06T11:18:11Z</dcterms:modified>
</cp:coreProperties>
</file>