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60" r:id="rId3"/>
    <p:sldId id="261" r:id="rId4"/>
    <p:sldId id="273" r:id="rId5"/>
    <p:sldId id="257" r:id="rId6"/>
    <p:sldId id="258" r:id="rId7"/>
    <p:sldId id="259" r:id="rId8"/>
    <p:sldId id="274" r:id="rId9"/>
    <p:sldId id="262" r:id="rId10"/>
    <p:sldId id="263" r:id="rId11"/>
    <p:sldId id="264" r:id="rId12"/>
    <p:sldId id="288" r:id="rId13"/>
    <p:sldId id="275" r:id="rId14"/>
    <p:sldId id="266" r:id="rId15"/>
    <p:sldId id="265" r:id="rId16"/>
    <p:sldId id="276" r:id="rId17"/>
    <p:sldId id="268" r:id="rId18"/>
    <p:sldId id="267" r:id="rId19"/>
    <p:sldId id="269" r:id="rId20"/>
    <p:sldId id="270" r:id="rId21"/>
    <p:sldId id="271" r:id="rId22"/>
    <p:sldId id="272" r:id="rId23"/>
    <p:sldId id="277" r:id="rId24"/>
    <p:sldId id="278" r:id="rId25"/>
    <p:sldId id="279" r:id="rId26"/>
    <p:sldId id="280" r:id="rId27"/>
    <p:sldId id="281" r:id="rId28"/>
    <p:sldId id="282" r:id="rId29"/>
    <p:sldId id="283" r:id="rId30"/>
    <p:sldId id="284" r:id="rId31"/>
    <p:sldId id="287" r:id="rId32"/>
    <p:sldId id="285"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3" r:id="rId47"/>
    <p:sldId id="30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B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6" autoAdjust="0"/>
    <p:restoredTop sz="75858" autoAdjust="0"/>
  </p:normalViewPr>
  <p:slideViewPr>
    <p:cSldViewPr>
      <p:cViewPr varScale="1">
        <p:scale>
          <a:sx n="54" d="100"/>
          <a:sy n="54" d="100"/>
        </p:scale>
        <p:origin x="-154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45CC8C-717F-4BCA-8727-E962427C0DD2}" type="datetimeFigureOut">
              <a:rPr lang="en-US" smtClean="0"/>
              <a:t>5/16/2012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938012-904A-4C83-B1E5-5CA6DC04ED89}" type="slidenum">
              <a:rPr lang="en-US" smtClean="0"/>
              <a:t>‹#›</a:t>
            </a:fld>
            <a:endParaRPr lang="en-US"/>
          </a:p>
        </p:txBody>
      </p:sp>
    </p:spTree>
    <p:extLst>
      <p:ext uri="{BB962C8B-B14F-4D97-AF65-F5344CB8AC3E}">
        <p14:creationId xmlns:p14="http://schemas.microsoft.com/office/powerpoint/2010/main" val="1342864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Quick show of hands– which of</a:t>
            </a:r>
            <a:r>
              <a:rPr lang="en-US" baseline="0" dirty="0" smtClean="0"/>
              <a:t> the people here is here just because of the word “Capture the Flag”? Who is here because of the “Teaching and Training”? The rest of you just chose the least of all evils. Either way, thank you for being here ;)</a:t>
            </a:r>
            <a:endParaRPr lang="en-US" dirty="0"/>
          </a:p>
        </p:txBody>
      </p:sp>
      <p:sp>
        <p:nvSpPr>
          <p:cNvPr id="4" name="Slide Number Placeholder 3"/>
          <p:cNvSpPr>
            <a:spLocks noGrp="1"/>
          </p:cNvSpPr>
          <p:nvPr>
            <p:ph type="sldNum" sz="quarter" idx="10"/>
          </p:nvPr>
        </p:nvSpPr>
        <p:spPr/>
        <p:txBody>
          <a:bodyPr/>
          <a:lstStyle/>
          <a:p>
            <a:fld id="{D4938012-904A-4C83-B1E5-5CA6DC04ED89}" type="slidenum">
              <a:rPr lang="en-US" smtClean="0"/>
              <a:t>4</a:t>
            </a:fld>
            <a:endParaRPr lang="en-US"/>
          </a:p>
        </p:txBody>
      </p:sp>
    </p:spTree>
    <p:extLst>
      <p:ext uri="{BB962C8B-B14F-4D97-AF65-F5344CB8AC3E}">
        <p14:creationId xmlns:p14="http://schemas.microsoft.com/office/powerpoint/2010/main" val="2382394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example is how</a:t>
            </a:r>
            <a:r>
              <a:rPr lang="en-US" baseline="0" dirty="0" smtClean="0"/>
              <a:t> I built the CTF for an undergraduate computer security course that is taught by me. All components shown on the diagram are virtual machines running one a dedicated hardware platform. I used </a:t>
            </a:r>
            <a:r>
              <a:rPr lang="en-US" baseline="0" dirty="0" err="1" smtClean="0"/>
              <a:t>VirtualBox</a:t>
            </a:r>
            <a:r>
              <a:rPr lang="en-US" baseline="0" dirty="0" smtClean="0"/>
              <a:t> to run the machines. In order to not mix hostile traffic with production traffic, students would connect to a dual-homed SSH bastion host, and from that, to the target network. All attacks are launched from a single (shared) </a:t>
            </a:r>
            <a:r>
              <a:rPr lang="en-US" baseline="0" dirty="0" err="1" smtClean="0"/>
              <a:t>BackTrack</a:t>
            </a:r>
            <a:r>
              <a:rPr lang="en-US" baseline="0" dirty="0" smtClean="0"/>
              <a:t> 5 R2 images on which the students all have root access. The right-hand side of the diagram contains hosts that are available all semester long, while the right-hand side is a final project. With the exception of the bastion host, all virtual machines revert to a known-good state once per hour. </a:t>
            </a:r>
          </a:p>
          <a:p>
            <a:endParaRPr lang="en-US" baseline="0" dirty="0" smtClean="0"/>
          </a:p>
          <a:p>
            <a:r>
              <a:rPr lang="en-US" baseline="0" dirty="0" smtClean="0"/>
              <a:t>Remote</a:t>
            </a:r>
          </a:p>
          <a:p>
            <a:r>
              <a:rPr lang="en-US" baseline="0" dirty="0" smtClean="0"/>
              <a:t>Multi-user</a:t>
            </a:r>
          </a:p>
          <a:p>
            <a:r>
              <a:rPr lang="en-US" baseline="0" dirty="0" smtClean="0"/>
              <a:t>Individual </a:t>
            </a:r>
          </a:p>
          <a:p>
            <a:r>
              <a:rPr lang="en-US" baseline="0" dirty="0" smtClean="0"/>
              <a:t>Physical</a:t>
            </a:r>
          </a:p>
          <a:p>
            <a:r>
              <a:rPr lang="en-US" baseline="0" dirty="0" smtClean="0"/>
              <a:t>Teaching/assessment</a:t>
            </a:r>
            <a:endParaRPr lang="en-US" dirty="0"/>
          </a:p>
        </p:txBody>
      </p:sp>
      <p:sp>
        <p:nvSpPr>
          <p:cNvPr id="4" name="Slide Number Placeholder 3"/>
          <p:cNvSpPr>
            <a:spLocks noGrp="1"/>
          </p:cNvSpPr>
          <p:nvPr>
            <p:ph type="sldNum" sz="quarter" idx="10"/>
          </p:nvPr>
        </p:nvSpPr>
        <p:spPr/>
        <p:txBody>
          <a:bodyPr/>
          <a:lstStyle/>
          <a:p>
            <a:fld id="{D4938012-904A-4C83-B1E5-5CA6DC04ED89}" type="slidenum">
              <a:rPr lang="en-US" smtClean="0"/>
              <a:t>38</a:t>
            </a:fld>
            <a:endParaRPr lang="en-US"/>
          </a:p>
        </p:txBody>
      </p:sp>
    </p:spTree>
    <p:extLst>
      <p:ext uri="{BB962C8B-B14F-4D97-AF65-F5344CB8AC3E}">
        <p14:creationId xmlns:p14="http://schemas.microsoft.com/office/powerpoint/2010/main" val="3297522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938012-904A-4C83-B1E5-5CA6DC04ED89}" type="slidenum">
              <a:rPr lang="en-US" smtClean="0"/>
              <a:t>42</a:t>
            </a:fld>
            <a:endParaRPr lang="en-US"/>
          </a:p>
        </p:txBody>
      </p:sp>
    </p:spTree>
    <p:extLst>
      <p:ext uri="{BB962C8B-B14F-4D97-AF65-F5344CB8AC3E}">
        <p14:creationId xmlns:p14="http://schemas.microsoft.com/office/powerpoint/2010/main" val="3575059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a:t>
            </a:r>
            <a:r>
              <a:rPr lang="en-US" baseline="0" dirty="0" smtClean="0"/>
              <a:t> you all for being here. Everybody in here works in education, in one way or another. Almost all of us are also actively working as security practitioners. However, somehow, those two worlds rarely collide, resulting in a general feeling of dissatisfaction about the way that information security is taught in higher education.</a:t>
            </a:r>
          </a:p>
          <a:p>
            <a:endParaRPr lang="en-US" baseline="0" dirty="0" smtClean="0"/>
          </a:p>
          <a:p>
            <a:r>
              <a:rPr lang="en-US" baseline="0" dirty="0" smtClean="0"/>
              <a:t>Most, if not all of us, have taken professional training in the field at some point throughout our careers. Some of us even greatly enjoyed that professional training and we all learned from it. Why then, is it, that there appears to be such a disconnect between the way we teach security to our undergraduate and to our graduate population?</a:t>
            </a:r>
          </a:p>
          <a:p>
            <a:endParaRPr lang="en-US" baseline="0" dirty="0" smtClean="0"/>
          </a:p>
          <a:p>
            <a:r>
              <a:rPr lang="en-US" baseline="0" dirty="0" smtClean="0"/>
              <a:t>In this talk, I will try to provide one solution that I have experienced makes things more enjoyable. I have also learned that the approach that I introduce will work well for technical training. Both to ourselves, as practitioners, as well as to system administrators, network managers, developers, an other professional IT staff that has a responsibility for building (and, as we will see, breaking things).</a:t>
            </a:r>
            <a:endParaRPr lang="en-US" dirty="0"/>
          </a:p>
        </p:txBody>
      </p:sp>
      <p:sp>
        <p:nvSpPr>
          <p:cNvPr id="4" name="Slide Number Placeholder 3"/>
          <p:cNvSpPr>
            <a:spLocks noGrp="1"/>
          </p:cNvSpPr>
          <p:nvPr>
            <p:ph type="sldNum" sz="quarter" idx="10"/>
          </p:nvPr>
        </p:nvSpPr>
        <p:spPr/>
        <p:txBody>
          <a:bodyPr/>
          <a:lstStyle/>
          <a:p>
            <a:fld id="{805D0A50-4B83-44BB-8870-C5B15FF71850}" type="slidenum">
              <a:rPr lang="en-US" smtClean="0"/>
              <a:t>5</a:t>
            </a:fld>
            <a:endParaRPr lang="en-US"/>
          </a:p>
        </p:txBody>
      </p:sp>
    </p:spTree>
    <p:extLst>
      <p:ext uri="{BB962C8B-B14F-4D97-AF65-F5344CB8AC3E}">
        <p14:creationId xmlns:p14="http://schemas.microsoft.com/office/powerpoint/2010/main" val="2213438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938012-904A-4C83-B1E5-5CA6DC04ED89}" type="slidenum">
              <a:rPr lang="en-US" smtClean="0"/>
              <a:t>7</a:t>
            </a:fld>
            <a:endParaRPr lang="en-US"/>
          </a:p>
        </p:txBody>
      </p:sp>
    </p:spTree>
    <p:extLst>
      <p:ext uri="{BB962C8B-B14F-4D97-AF65-F5344CB8AC3E}">
        <p14:creationId xmlns:p14="http://schemas.microsoft.com/office/powerpoint/2010/main" val="1377419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According to the Extra Credits show*, </a:t>
            </a:r>
            <a:r>
              <a:rPr lang="en-US" sz="1200" b="0" i="0" u="none" strike="noStrike" kern="1200" baseline="0" dirty="0" err="1" smtClean="0">
                <a:solidFill>
                  <a:schemeClr val="tx1"/>
                </a:solidFill>
                <a:latin typeface="+mn-lt"/>
                <a:ea typeface="+mn-ea"/>
                <a:cs typeface="+mn-cs"/>
              </a:rPr>
              <a:t>Gamification</a:t>
            </a:r>
            <a:r>
              <a:rPr lang="en-US" sz="1200" b="0" i="0" u="none" strike="noStrike" kern="1200" baseline="0" dirty="0" smtClean="0">
                <a:solidFill>
                  <a:schemeClr val="tx1"/>
                </a:solidFill>
                <a:latin typeface="+mn-lt"/>
                <a:ea typeface="+mn-ea"/>
                <a:cs typeface="+mn-cs"/>
              </a:rPr>
              <a:t> is “taking the principles of play… such as those used in video games… and using them to make real-world activities more</a:t>
            </a:r>
          </a:p>
          <a:p>
            <a:r>
              <a:rPr lang="en-US" sz="1200" b="0" i="0" u="none" strike="noStrike" kern="1200" baseline="0" dirty="0" smtClean="0">
                <a:solidFill>
                  <a:schemeClr val="tx1"/>
                </a:solidFill>
                <a:latin typeface="+mn-lt"/>
                <a:ea typeface="+mn-ea"/>
                <a:cs typeface="+mn-cs"/>
              </a:rPr>
              <a:t>engaging.”</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According to Wikipedia, </a:t>
            </a:r>
            <a:r>
              <a:rPr lang="en-US" sz="1200" b="0" i="0" u="none" strike="noStrike" kern="1200" baseline="0" dirty="0" err="1" smtClean="0">
                <a:solidFill>
                  <a:schemeClr val="tx1"/>
                </a:solidFill>
                <a:latin typeface="+mn-lt"/>
                <a:ea typeface="+mn-ea"/>
                <a:cs typeface="+mn-cs"/>
              </a:rPr>
              <a:t>Gamification</a:t>
            </a:r>
            <a:r>
              <a:rPr lang="en-US" sz="1200" b="0" i="0" u="none" strike="noStrike" kern="1200" baseline="0" dirty="0" smtClean="0">
                <a:solidFill>
                  <a:schemeClr val="tx1"/>
                </a:solidFill>
                <a:latin typeface="+mn-lt"/>
                <a:ea typeface="+mn-ea"/>
                <a:cs typeface="+mn-cs"/>
              </a:rPr>
              <a:t>, can be used </a:t>
            </a:r>
            <a:r>
              <a:rPr lang="en-US" sz="1200" b="0" i="0" u="none" strike="noStrike" kern="1200" baseline="0" dirty="0" err="1" smtClean="0">
                <a:solidFill>
                  <a:schemeClr val="tx1"/>
                </a:solidFill>
                <a:latin typeface="+mn-lt"/>
                <a:ea typeface="+mn-ea"/>
                <a:cs typeface="+mn-cs"/>
              </a:rPr>
              <a:t>in,“</a:t>
            </a:r>
            <a:r>
              <a:rPr lang="en-US" sz="1200" b="1" i="0" u="none" strike="noStrike" kern="1200" baseline="0" dirty="0" err="1" smtClean="0">
                <a:solidFill>
                  <a:schemeClr val="tx1"/>
                </a:solidFill>
                <a:latin typeface="+mn-lt"/>
                <a:ea typeface="+mn-ea"/>
                <a:cs typeface="+mn-cs"/>
              </a:rPr>
              <a:t>encouraging</a:t>
            </a:r>
            <a:r>
              <a:rPr lang="en-US" sz="1200" b="1" i="0" u="none" strike="noStrike" kern="1200" baseline="0" dirty="0" smtClean="0">
                <a:solidFill>
                  <a:schemeClr val="tx1"/>
                </a:solidFill>
                <a:latin typeface="+mn-lt"/>
                <a:ea typeface="+mn-ea"/>
                <a:cs typeface="+mn-cs"/>
              </a:rPr>
              <a:t> users to engage in desired behaviors</a:t>
            </a:r>
            <a:r>
              <a:rPr lang="en-US" sz="1200" b="0" i="0" u="none" strike="noStrike" kern="1200" baseline="0" dirty="0" smtClean="0">
                <a:solidFill>
                  <a:schemeClr val="tx1"/>
                </a:solidFill>
                <a:latin typeface="+mn-lt"/>
                <a:ea typeface="+mn-ea"/>
                <a:cs typeface="+mn-cs"/>
              </a:rPr>
              <a:t>, by </a:t>
            </a:r>
            <a:r>
              <a:rPr lang="en-US" sz="1200" b="1" i="0" u="none" strike="noStrike" kern="1200" baseline="0" dirty="0" smtClean="0">
                <a:solidFill>
                  <a:schemeClr val="tx1"/>
                </a:solidFill>
                <a:latin typeface="+mn-lt"/>
                <a:ea typeface="+mn-ea"/>
                <a:cs typeface="+mn-cs"/>
              </a:rPr>
              <a:t>showing a path to mastery and autonomy</a:t>
            </a:r>
            <a:r>
              <a:rPr lang="en-US" sz="1200" b="0" i="0" u="none" strike="noStrike" kern="1200" baseline="0" dirty="0" smtClean="0">
                <a:solidFill>
                  <a:schemeClr val="tx1"/>
                </a:solidFill>
                <a:latin typeface="+mn-lt"/>
                <a:ea typeface="+mn-ea"/>
                <a:cs typeface="+mn-cs"/>
              </a:rPr>
              <a:t>, and by taking advantage of humans' psychological predisposition to engage in gaming.”</a:t>
            </a:r>
            <a:endParaRPr lang="en-US" dirty="0"/>
          </a:p>
        </p:txBody>
      </p:sp>
      <p:sp>
        <p:nvSpPr>
          <p:cNvPr id="4" name="Slide Number Placeholder 3"/>
          <p:cNvSpPr>
            <a:spLocks noGrp="1"/>
          </p:cNvSpPr>
          <p:nvPr>
            <p:ph type="sldNum" sz="quarter" idx="10"/>
          </p:nvPr>
        </p:nvSpPr>
        <p:spPr/>
        <p:txBody>
          <a:bodyPr/>
          <a:lstStyle/>
          <a:p>
            <a:fld id="{D4938012-904A-4C83-B1E5-5CA6DC04ED89}" type="slidenum">
              <a:rPr lang="en-US" smtClean="0"/>
              <a:t>10</a:t>
            </a:fld>
            <a:endParaRPr lang="en-US"/>
          </a:p>
        </p:txBody>
      </p:sp>
    </p:spTree>
    <p:extLst>
      <p:ext uri="{BB962C8B-B14F-4D97-AF65-F5344CB8AC3E}">
        <p14:creationId xmlns:p14="http://schemas.microsoft.com/office/powerpoint/2010/main" val="1826570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a:t>
            </a:r>
            <a:r>
              <a:rPr lang="en-US" baseline="0" dirty="0" smtClean="0"/>
              <a:t> emergency responder practices their skills in order to optimally respond to an emergency when it happens. This can take many forms, such as</a:t>
            </a:r>
          </a:p>
          <a:p>
            <a:pPr marL="171450" indent="-171450">
              <a:buFontTx/>
              <a:buChar char="-"/>
            </a:pPr>
            <a:r>
              <a:rPr lang="en-US" baseline="0" dirty="0" smtClean="0"/>
              <a:t>procedure review</a:t>
            </a:r>
          </a:p>
          <a:p>
            <a:pPr marL="171450" indent="-171450">
              <a:buFontTx/>
              <a:buChar char="-"/>
            </a:pPr>
            <a:r>
              <a:rPr lang="en-US" baseline="0" dirty="0" smtClean="0"/>
              <a:t>table top exercise</a:t>
            </a:r>
          </a:p>
          <a:p>
            <a:pPr marL="171450" indent="-171450">
              <a:buFontTx/>
              <a:buChar char="-"/>
            </a:pPr>
            <a:r>
              <a:rPr lang="en-US" baseline="0" dirty="0" smtClean="0"/>
              <a:t>drill</a:t>
            </a:r>
          </a:p>
          <a:p>
            <a:pPr marL="171450" indent="-171450">
              <a:buFontTx/>
              <a:buChar char="-"/>
            </a:pPr>
            <a:r>
              <a:rPr lang="en-US" baseline="0" dirty="0" smtClean="0"/>
              <a:t>functional test </a:t>
            </a:r>
          </a:p>
          <a:p>
            <a:pPr marL="171450" indent="-171450">
              <a:buFontTx/>
              <a:buChar char="-"/>
            </a:pPr>
            <a:r>
              <a:rPr lang="en-US" baseline="0" dirty="0" smtClean="0"/>
              <a:t>limited exercise</a:t>
            </a:r>
          </a:p>
          <a:p>
            <a:pPr marL="171450" indent="-171450">
              <a:buFontTx/>
              <a:buChar char="-"/>
            </a:pPr>
            <a:r>
              <a:rPr lang="en-US" baseline="0" dirty="0" smtClean="0"/>
              <a:t>all-out exercise</a:t>
            </a:r>
          </a:p>
          <a:p>
            <a:pPr marL="171450" indent="-171450">
              <a:buFontTx/>
              <a:buChar char="-"/>
            </a:pPr>
            <a:endParaRPr lang="en-US" baseline="0" dirty="0" smtClean="0"/>
          </a:p>
          <a:p>
            <a:pPr marL="0" indent="0">
              <a:buFontTx/>
              <a:buNone/>
            </a:pPr>
            <a:r>
              <a:rPr lang="en-US" baseline="0" dirty="0" smtClean="0"/>
              <a:t>In information security, Capture the Flag sessions can fit anywhere on this gambit. Participating in a capture-the-flag helps to develop and maintain skills, while attracting the inner geek in most people with a technical background. Participants enjoy the experience and managers reap the benefits of motivated staff who have the skillset needed to face the challenges of today.</a:t>
            </a:r>
            <a:endParaRPr lang="en-US" dirty="0"/>
          </a:p>
        </p:txBody>
      </p:sp>
      <p:sp>
        <p:nvSpPr>
          <p:cNvPr id="4" name="Slide Number Placeholder 3"/>
          <p:cNvSpPr>
            <a:spLocks noGrp="1"/>
          </p:cNvSpPr>
          <p:nvPr>
            <p:ph type="sldNum" sz="quarter" idx="10"/>
          </p:nvPr>
        </p:nvSpPr>
        <p:spPr/>
        <p:txBody>
          <a:bodyPr/>
          <a:lstStyle/>
          <a:p>
            <a:fld id="{D4938012-904A-4C83-B1E5-5CA6DC04ED89}" type="slidenum">
              <a:rPr lang="en-US" smtClean="0"/>
              <a:t>12</a:t>
            </a:fld>
            <a:endParaRPr lang="en-US"/>
          </a:p>
        </p:txBody>
      </p:sp>
    </p:spTree>
    <p:extLst>
      <p:ext uri="{BB962C8B-B14F-4D97-AF65-F5344CB8AC3E}">
        <p14:creationId xmlns:p14="http://schemas.microsoft.com/office/powerpoint/2010/main" val="3265950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Single-User CTF, such as the de-ice.net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4938012-904A-4C83-B1E5-5CA6DC04ED89}" type="slidenum">
              <a:rPr lang="en-US" smtClean="0"/>
              <a:t>15</a:t>
            </a:fld>
            <a:endParaRPr lang="en-US"/>
          </a:p>
        </p:txBody>
      </p:sp>
    </p:spTree>
    <p:extLst>
      <p:ext uri="{BB962C8B-B14F-4D97-AF65-F5344CB8AC3E}">
        <p14:creationId xmlns:p14="http://schemas.microsoft.com/office/powerpoint/2010/main" val="2962441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938012-904A-4C83-B1E5-5CA6DC04ED89}" type="slidenum">
              <a:rPr lang="en-US" smtClean="0"/>
              <a:t>18</a:t>
            </a:fld>
            <a:endParaRPr lang="en-US"/>
          </a:p>
        </p:txBody>
      </p:sp>
    </p:spTree>
    <p:extLst>
      <p:ext uri="{BB962C8B-B14F-4D97-AF65-F5344CB8AC3E}">
        <p14:creationId xmlns:p14="http://schemas.microsoft.com/office/powerpoint/2010/main" val="2032357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938012-904A-4C83-B1E5-5CA6DC04ED89}" type="slidenum">
              <a:rPr lang="en-US" smtClean="0"/>
              <a:t>19</a:t>
            </a:fld>
            <a:endParaRPr lang="en-US"/>
          </a:p>
        </p:txBody>
      </p:sp>
    </p:spTree>
    <p:extLst>
      <p:ext uri="{BB962C8B-B14F-4D97-AF65-F5344CB8AC3E}">
        <p14:creationId xmlns:p14="http://schemas.microsoft.com/office/powerpoint/2010/main" val="1694411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Examples:</a:t>
            </a:r>
          </a:p>
          <a:p>
            <a:pPr marL="457200" indent="-457200">
              <a:buFont typeface="Arial" pitchFamily="34" charset="0"/>
              <a:buChar char="•"/>
            </a:pPr>
            <a:r>
              <a:rPr lang="en-US" sz="1200" dirty="0" smtClean="0"/>
              <a:t>John is a senior DBA who is approaching retirement, but feels that he is underpaid. John has been in his position for 19 years.</a:t>
            </a:r>
          </a:p>
          <a:p>
            <a:pPr marL="457200" indent="-457200">
              <a:buFont typeface="Arial" pitchFamily="34" charset="0"/>
              <a:buChar char="•"/>
            </a:pPr>
            <a:r>
              <a:rPr lang="en-US" sz="1200" dirty="0" smtClean="0"/>
              <a:t>Sarah is a 19-year old intern who is helping out the office manager. She has a whole lot of friends with who she likes to stay in contact via Facebook and Twitter.</a:t>
            </a:r>
          </a:p>
          <a:p>
            <a:pPr marL="457200" indent="-457200">
              <a:buFont typeface="Arial" pitchFamily="34" charset="0"/>
              <a:buChar char="•"/>
            </a:pPr>
            <a:r>
              <a:rPr lang="en-US" sz="1200" dirty="0" smtClean="0"/>
              <a:t>Peter is the departmental manager. He is a road-warrior who needs access to everything at all times.</a:t>
            </a:r>
          </a:p>
          <a:p>
            <a:pPr marL="457200" indent="-457200">
              <a:buFont typeface="Arial" pitchFamily="34" charset="0"/>
              <a:buChar char="•"/>
            </a:pPr>
            <a:r>
              <a:rPr lang="en-US" sz="1200" dirty="0" smtClean="0"/>
              <a:t>The CEO, Mike, is a busy</a:t>
            </a:r>
            <a:r>
              <a:rPr lang="en-US" sz="1200" baseline="0" dirty="0" smtClean="0"/>
              <a:t> man. His passwords needs to meet two requirements:</a:t>
            </a:r>
          </a:p>
          <a:p>
            <a:pPr marL="914400" lvl="1" indent="-457200">
              <a:buFont typeface="Arial" pitchFamily="34" charset="0"/>
              <a:buChar char="•"/>
            </a:pPr>
            <a:r>
              <a:rPr lang="en-US" sz="1200" baseline="0" dirty="0" smtClean="0"/>
              <a:t>easy to type on his </a:t>
            </a:r>
            <a:r>
              <a:rPr lang="en-US" sz="1200" baseline="0" dirty="0" err="1" smtClean="0"/>
              <a:t>iPad</a:t>
            </a:r>
            <a:endParaRPr lang="en-US" sz="1200" baseline="0" dirty="0" smtClean="0"/>
          </a:p>
          <a:p>
            <a:pPr marL="914400" lvl="1" indent="-457200">
              <a:buFont typeface="Arial" pitchFamily="34" charset="0"/>
              <a:buChar char="•"/>
            </a:pPr>
            <a:r>
              <a:rPr lang="en-US" sz="1200" baseline="0" dirty="0" smtClean="0"/>
              <a:t>his secretary should be able to remember it</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D4938012-904A-4C83-B1E5-5CA6DC04ED89}" type="slidenum">
              <a:rPr lang="en-US" smtClean="0"/>
              <a:t>27</a:t>
            </a:fld>
            <a:endParaRPr lang="en-US"/>
          </a:p>
        </p:txBody>
      </p:sp>
    </p:spTree>
    <p:extLst>
      <p:ext uri="{BB962C8B-B14F-4D97-AF65-F5344CB8AC3E}">
        <p14:creationId xmlns:p14="http://schemas.microsoft.com/office/powerpoint/2010/main" val="898444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AB7AD2-D40F-4E22-BFFA-D2CD3EA0A9C7}" type="datetimeFigureOut">
              <a:rPr lang="en-US" smtClean="0"/>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26822-54FC-4B35-B3A6-69187DDA153E}" type="slidenum">
              <a:rPr lang="en-US" smtClean="0"/>
              <a:t>‹#›</a:t>
            </a:fld>
            <a:endParaRPr lang="en-US"/>
          </a:p>
        </p:txBody>
      </p:sp>
    </p:spTree>
    <p:extLst>
      <p:ext uri="{BB962C8B-B14F-4D97-AF65-F5344CB8AC3E}">
        <p14:creationId xmlns:p14="http://schemas.microsoft.com/office/powerpoint/2010/main" val="657380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B7AD2-D40F-4E22-BFFA-D2CD3EA0A9C7}" type="datetimeFigureOut">
              <a:rPr lang="en-US" smtClean="0"/>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26822-54FC-4B35-B3A6-69187DDA153E}" type="slidenum">
              <a:rPr lang="en-US" smtClean="0"/>
              <a:t>‹#›</a:t>
            </a:fld>
            <a:endParaRPr lang="en-US"/>
          </a:p>
        </p:txBody>
      </p:sp>
    </p:spTree>
    <p:extLst>
      <p:ext uri="{BB962C8B-B14F-4D97-AF65-F5344CB8AC3E}">
        <p14:creationId xmlns:p14="http://schemas.microsoft.com/office/powerpoint/2010/main" val="534648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B7AD2-D40F-4E22-BFFA-D2CD3EA0A9C7}" type="datetimeFigureOut">
              <a:rPr lang="en-US" smtClean="0"/>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26822-54FC-4B35-B3A6-69187DDA153E}" type="slidenum">
              <a:rPr lang="en-US" smtClean="0"/>
              <a:t>‹#›</a:t>
            </a:fld>
            <a:endParaRPr lang="en-US"/>
          </a:p>
        </p:txBody>
      </p:sp>
    </p:spTree>
    <p:extLst>
      <p:ext uri="{BB962C8B-B14F-4D97-AF65-F5344CB8AC3E}">
        <p14:creationId xmlns:p14="http://schemas.microsoft.com/office/powerpoint/2010/main" val="1626186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B7AD2-D40F-4E22-BFFA-D2CD3EA0A9C7}" type="datetimeFigureOut">
              <a:rPr lang="en-US" smtClean="0"/>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26822-54FC-4B35-B3A6-69187DDA153E}" type="slidenum">
              <a:rPr lang="en-US" smtClean="0"/>
              <a:t>‹#›</a:t>
            </a:fld>
            <a:endParaRPr lang="en-US"/>
          </a:p>
        </p:txBody>
      </p:sp>
    </p:spTree>
    <p:extLst>
      <p:ext uri="{BB962C8B-B14F-4D97-AF65-F5344CB8AC3E}">
        <p14:creationId xmlns:p14="http://schemas.microsoft.com/office/powerpoint/2010/main" val="424117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AB7AD2-D40F-4E22-BFFA-D2CD3EA0A9C7}" type="datetimeFigureOut">
              <a:rPr lang="en-US" smtClean="0"/>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26822-54FC-4B35-B3A6-69187DDA153E}" type="slidenum">
              <a:rPr lang="en-US" smtClean="0"/>
              <a:t>‹#›</a:t>
            </a:fld>
            <a:endParaRPr lang="en-US"/>
          </a:p>
        </p:txBody>
      </p:sp>
    </p:spTree>
    <p:extLst>
      <p:ext uri="{BB962C8B-B14F-4D97-AF65-F5344CB8AC3E}">
        <p14:creationId xmlns:p14="http://schemas.microsoft.com/office/powerpoint/2010/main" val="14082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AB7AD2-D40F-4E22-BFFA-D2CD3EA0A9C7}" type="datetimeFigureOut">
              <a:rPr lang="en-US" smtClean="0"/>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26822-54FC-4B35-B3A6-69187DDA153E}" type="slidenum">
              <a:rPr lang="en-US" smtClean="0"/>
              <a:t>‹#›</a:t>
            </a:fld>
            <a:endParaRPr lang="en-US"/>
          </a:p>
        </p:txBody>
      </p:sp>
    </p:spTree>
    <p:extLst>
      <p:ext uri="{BB962C8B-B14F-4D97-AF65-F5344CB8AC3E}">
        <p14:creationId xmlns:p14="http://schemas.microsoft.com/office/powerpoint/2010/main" val="822538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AB7AD2-D40F-4E22-BFFA-D2CD3EA0A9C7}" type="datetimeFigureOut">
              <a:rPr lang="en-US" smtClean="0"/>
              <a:t>5/16/2012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B26822-54FC-4B35-B3A6-69187DDA153E}" type="slidenum">
              <a:rPr lang="en-US" smtClean="0"/>
              <a:t>‹#›</a:t>
            </a:fld>
            <a:endParaRPr lang="en-US"/>
          </a:p>
        </p:txBody>
      </p:sp>
    </p:spTree>
    <p:extLst>
      <p:ext uri="{BB962C8B-B14F-4D97-AF65-F5344CB8AC3E}">
        <p14:creationId xmlns:p14="http://schemas.microsoft.com/office/powerpoint/2010/main" val="2538097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AB7AD2-D40F-4E22-BFFA-D2CD3EA0A9C7}" type="datetimeFigureOut">
              <a:rPr lang="en-US" smtClean="0"/>
              <a:t>5/16/2012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B26822-54FC-4B35-B3A6-69187DDA153E}" type="slidenum">
              <a:rPr lang="en-US" smtClean="0"/>
              <a:t>‹#›</a:t>
            </a:fld>
            <a:endParaRPr lang="en-US"/>
          </a:p>
        </p:txBody>
      </p:sp>
    </p:spTree>
    <p:extLst>
      <p:ext uri="{BB962C8B-B14F-4D97-AF65-F5344CB8AC3E}">
        <p14:creationId xmlns:p14="http://schemas.microsoft.com/office/powerpoint/2010/main" val="2226524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AB7AD2-D40F-4E22-BFFA-D2CD3EA0A9C7}" type="datetimeFigureOut">
              <a:rPr lang="en-US" smtClean="0"/>
              <a:t>5/16/2012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B26822-54FC-4B35-B3A6-69187DDA153E}" type="slidenum">
              <a:rPr lang="en-US" smtClean="0"/>
              <a:t>‹#›</a:t>
            </a:fld>
            <a:endParaRPr lang="en-US"/>
          </a:p>
        </p:txBody>
      </p:sp>
    </p:spTree>
    <p:extLst>
      <p:ext uri="{BB962C8B-B14F-4D97-AF65-F5344CB8AC3E}">
        <p14:creationId xmlns:p14="http://schemas.microsoft.com/office/powerpoint/2010/main" val="2003479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B7AD2-D40F-4E22-BFFA-D2CD3EA0A9C7}" type="datetimeFigureOut">
              <a:rPr lang="en-US" smtClean="0"/>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26822-54FC-4B35-B3A6-69187DDA153E}" type="slidenum">
              <a:rPr lang="en-US" smtClean="0"/>
              <a:t>‹#›</a:t>
            </a:fld>
            <a:endParaRPr lang="en-US"/>
          </a:p>
        </p:txBody>
      </p:sp>
    </p:spTree>
    <p:extLst>
      <p:ext uri="{BB962C8B-B14F-4D97-AF65-F5344CB8AC3E}">
        <p14:creationId xmlns:p14="http://schemas.microsoft.com/office/powerpoint/2010/main" val="400057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B7AD2-D40F-4E22-BFFA-D2CD3EA0A9C7}" type="datetimeFigureOut">
              <a:rPr lang="en-US" smtClean="0"/>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26822-54FC-4B35-B3A6-69187DDA153E}" type="slidenum">
              <a:rPr lang="en-US" smtClean="0"/>
              <a:t>‹#›</a:t>
            </a:fld>
            <a:endParaRPr lang="en-US"/>
          </a:p>
        </p:txBody>
      </p:sp>
    </p:spTree>
    <p:extLst>
      <p:ext uri="{BB962C8B-B14F-4D97-AF65-F5344CB8AC3E}">
        <p14:creationId xmlns:p14="http://schemas.microsoft.com/office/powerpoint/2010/main" val="131870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B7AD2-D40F-4E22-BFFA-D2CD3EA0A9C7}" type="datetimeFigureOut">
              <a:rPr lang="en-US" smtClean="0"/>
              <a:t>5/16/2012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26822-54FC-4B35-B3A6-69187DDA153E}" type="slidenum">
              <a:rPr lang="en-US" smtClean="0"/>
              <a:t>‹#›</a:t>
            </a:fld>
            <a:endParaRPr lang="en-US"/>
          </a:p>
        </p:txBody>
      </p:sp>
      <p:pic>
        <p:nvPicPr>
          <p:cNvPr id="7" name="Picture 2" descr="Color_logo.jpg (984×53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556956" y="76200"/>
            <a:ext cx="2019299" cy="1101996"/>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userDrawn="1"/>
        </p:nvCxnSpPr>
        <p:spPr>
          <a:xfrm>
            <a:off x="457200" y="1219200"/>
            <a:ext cx="8229600" cy="0"/>
          </a:xfrm>
          <a:prstGeom prst="line">
            <a:avLst/>
          </a:prstGeom>
          <a:ln>
            <a:solidFill>
              <a:srgbClr val="FBB04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8982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ffectLst>
            <a:outerShdw blurRad="50800" dist="38100" algn="l" rotWithShape="0">
              <a:prstClr val="black">
                <a:alpha val="40000"/>
              </a:prstClr>
            </a:outerShdw>
          </a:effectLst>
        </p:spPr>
        <p:txBody>
          <a:bodyPr/>
          <a:lstStyle/>
          <a:p>
            <a:r>
              <a:rPr lang="en-US" dirty="0" smtClean="0"/>
              <a:t>Using Capture the Flag</a:t>
            </a:r>
            <a:br>
              <a:rPr lang="en-US" dirty="0" smtClean="0"/>
            </a:br>
            <a:r>
              <a:rPr lang="en-US" dirty="0" smtClean="0"/>
              <a:t>For Teaching and Training</a:t>
            </a:r>
            <a:endParaRPr lang="en-US" dirty="0"/>
          </a:p>
        </p:txBody>
      </p:sp>
      <p:sp>
        <p:nvSpPr>
          <p:cNvPr id="3" name="Subtitle 2"/>
          <p:cNvSpPr>
            <a:spLocks noGrp="1"/>
          </p:cNvSpPr>
          <p:nvPr>
            <p:ph type="subTitle" idx="1"/>
          </p:nvPr>
        </p:nvSpPr>
        <p:spPr>
          <a:effectLst>
            <a:outerShdw blurRad="50800" dist="38100" dir="2700000" algn="tl" rotWithShape="0">
              <a:prstClr val="black">
                <a:alpha val="40000"/>
              </a:prstClr>
            </a:outerShdw>
          </a:effectLst>
        </p:spPr>
        <p:txBody>
          <a:bodyPr/>
          <a:lstStyle/>
          <a:p>
            <a:r>
              <a:rPr lang="en-US" cap="small" dirty="0" smtClean="0"/>
              <a:t>dr</a:t>
            </a:r>
            <a:r>
              <a:rPr lang="en-US" dirty="0" smtClean="0"/>
              <a:t>. Kees Leune</a:t>
            </a:r>
            <a:br>
              <a:rPr lang="en-US" dirty="0" smtClean="0"/>
            </a:br>
            <a:r>
              <a:rPr lang="en-US" cap="small" dirty="0" err="1" smtClean="0"/>
              <a:t>cissp</a:t>
            </a:r>
            <a:r>
              <a:rPr lang="en-US" cap="small" dirty="0" smtClean="0"/>
              <a:t>, </a:t>
            </a:r>
            <a:r>
              <a:rPr lang="en-US" cap="small" dirty="0" err="1" smtClean="0"/>
              <a:t>gcih</a:t>
            </a:r>
            <a:r>
              <a:rPr lang="en-US" cap="small" dirty="0" smtClean="0"/>
              <a:t>, </a:t>
            </a:r>
            <a:r>
              <a:rPr lang="en-US" cap="small" dirty="0" err="1" smtClean="0"/>
              <a:t>gcfa</a:t>
            </a:r>
            <a:r>
              <a:rPr lang="en-US" cap="small" dirty="0" smtClean="0"/>
              <a:t>, </a:t>
            </a:r>
            <a:r>
              <a:rPr lang="en-US" cap="small" dirty="0" err="1" smtClean="0"/>
              <a:t>oscp</a:t>
            </a:r>
            <a:r>
              <a:rPr lang="en-US" cap="small" dirty="0" smtClean="0"/>
              <a:t>, </a:t>
            </a:r>
            <a:r>
              <a:rPr lang="en-US" cap="small" dirty="0" err="1" smtClean="0"/>
              <a:t>cism</a:t>
            </a:r>
            <a:r>
              <a:rPr lang="en-US" cap="small" dirty="0" smtClean="0"/>
              <a:t>, </a:t>
            </a:r>
            <a:r>
              <a:rPr lang="en-US" strike="sngStrike" cap="small" dirty="0" err="1" smtClean="0"/>
              <a:t>cisa</a:t>
            </a:r>
            <a:endParaRPr lang="en-US" strike="sngStrike" cap="small" dirty="0"/>
          </a:p>
        </p:txBody>
      </p:sp>
      <p:sp>
        <p:nvSpPr>
          <p:cNvPr id="4" name="TextBox 3"/>
          <p:cNvSpPr txBox="1"/>
          <p:nvPr/>
        </p:nvSpPr>
        <p:spPr>
          <a:xfrm>
            <a:off x="152401" y="5715000"/>
            <a:ext cx="8763000" cy="954107"/>
          </a:xfrm>
          <a:prstGeom prst="rect">
            <a:avLst/>
          </a:prstGeom>
          <a:noFill/>
        </p:spPr>
        <p:txBody>
          <a:bodyPr wrap="square" rtlCol="0">
            <a:spAutoFit/>
          </a:bodyPr>
          <a:lstStyle/>
          <a:p>
            <a:r>
              <a:rPr lang="en-US" sz="1400" dirty="0"/>
              <a:t>"Copyright </a:t>
            </a:r>
            <a:r>
              <a:rPr lang="en-US" sz="1400" dirty="0" smtClean="0"/>
              <a:t>Kees Leune, 2012. </a:t>
            </a:r>
            <a:r>
              <a:rPr lang="en-US" sz="1400" dirty="0"/>
              <a:t>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Tree>
    <p:extLst>
      <p:ext uri="{BB962C8B-B14F-4D97-AF65-F5344CB8AC3E}">
        <p14:creationId xmlns:p14="http://schemas.microsoft.com/office/powerpoint/2010/main" val="147086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676400"/>
            <a:ext cx="8077200" cy="1323439"/>
          </a:xfrm>
          <a:prstGeom prst="rect">
            <a:avLst/>
          </a:prstGeom>
          <a:noFill/>
        </p:spPr>
        <p:txBody>
          <a:bodyPr wrap="square" rtlCol="0">
            <a:spAutoFit/>
          </a:bodyPr>
          <a:lstStyle/>
          <a:p>
            <a:pPr algn="ctr"/>
            <a:r>
              <a:rPr lang="en-US" sz="4000" dirty="0" err="1" smtClean="0"/>
              <a:t>Gamification</a:t>
            </a:r>
            <a:r>
              <a:rPr lang="en-US" sz="4000" dirty="0" smtClean="0"/>
              <a:t> appeals to </a:t>
            </a:r>
            <a:r>
              <a:rPr lang="en-US" sz="4000" strike="sngStrike" dirty="0" smtClean="0"/>
              <a:t>geeks</a:t>
            </a:r>
            <a:r>
              <a:rPr lang="en-US" sz="4000" dirty="0" smtClean="0"/>
              <a:t> technical people.</a:t>
            </a:r>
            <a:endParaRPr lang="en-US" sz="4000" strike="sngStrike" dirty="0"/>
          </a:p>
        </p:txBody>
      </p:sp>
      <p:sp>
        <p:nvSpPr>
          <p:cNvPr id="3" name="TextBox 2"/>
          <p:cNvSpPr txBox="1"/>
          <p:nvPr/>
        </p:nvSpPr>
        <p:spPr>
          <a:xfrm>
            <a:off x="1600200" y="4191000"/>
            <a:ext cx="6013377" cy="2031325"/>
          </a:xfrm>
          <a:prstGeom prst="rect">
            <a:avLst/>
          </a:prstGeom>
          <a:noFill/>
        </p:spPr>
        <p:txBody>
          <a:bodyPr wrap="none" rtlCol="0">
            <a:spAutoFit/>
          </a:bodyPr>
          <a:lstStyle/>
          <a:p>
            <a:r>
              <a:rPr lang="en-US" dirty="0" err="1" smtClean="0"/>
              <a:t>Gamification</a:t>
            </a:r>
            <a:r>
              <a:rPr lang="en-US" dirty="0" smtClean="0"/>
              <a:t> :</a:t>
            </a:r>
          </a:p>
          <a:p>
            <a:pPr marL="285750" indent="-285750">
              <a:buFont typeface="Arial" pitchFamily="34" charset="0"/>
              <a:buChar char="•"/>
            </a:pPr>
            <a:r>
              <a:rPr lang="en-US" dirty="0" smtClean="0"/>
              <a:t>divides a problem into smaller pieces (challenges, flags)</a:t>
            </a:r>
          </a:p>
          <a:p>
            <a:pPr marL="285750" indent="-285750">
              <a:buFont typeface="Arial" pitchFamily="34" charset="0"/>
              <a:buChar char="•"/>
            </a:pPr>
            <a:r>
              <a:rPr lang="en-US" dirty="0" smtClean="0"/>
              <a:t>measure progress (score)</a:t>
            </a:r>
          </a:p>
          <a:p>
            <a:pPr marL="285750" indent="-285750">
              <a:buFont typeface="Arial" pitchFamily="34" charset="0"/>
              <a:buChar char="•"/>
            </a:pPr>
            <a:r>
              <a:rPr lang="en-US" dirty="0" smtClean="0"/>
              <a:t>create a sense of accomplishment (rewards, achievements)</a:t>
            </a:r>
          </a:p>
          <a:p>
            <a:pPr marL="285750" indent="-285750">
              <a:buFont typeface="Arial" pitchFamily="34" charset="0"/>
              <a:buChar char="•"/>
            </a:pPr>
            <a:r>
              <a:rPr lang="en-US" dirty="0" smtClean="0"/>
              <a:t>instill a sense of competition (leader board)</a:t>
            </a:r>
          </a:p>
          <a:p>
            <a:pPr marL="285750" indent="-285750">
              <a:buFont typeface="Arial" pitchFamily="34" charset="0"/>
              <a:buChar char="•"/>
            </a:pPr>
            <a:r>
              <a:rPr lang="en-US" dirty="0" smtClean="0"/>
              <a:t>directly applies theory</a:t>
            </a:r>
          </a:p>
          <a:p>
            <a:pPr marL="285750" indent="-285750">
              <a:buFont typeface="Arial" pitchFamily="34" charset="0"/>
              <a:buChar char="•"/>
            </a:pPr>
            <a:r>
              <a:rPr lang="en-US" dirty="0" smtClean="0"/>
              <a:t>is great fun!</a:t>
            </a:r>
            <a:endParaRPr lang="en-US" dirty="0"/>
          </a:p>
        </p:txBody>
      </p:sp>
    </p:spTree>
    <p:extLst>
      <p:ext uri="{BB962C8B-B14F-4D97-AF65-F5344CB8AC3E}">
        <p14:creationId xmlns:p14="http://schemas.microsoft.com/office/powerpoint/2010/main" val="337977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185" y="1906250"/>
            <a:ext cx="8686800" cy="1446550"/>
          </a:xfrm>
          <a:prstGeom prst="rect">
            <a:avLst/>
          </a:prstGeom>
          <a:noFill/>
        </p:spPr>
        <p:txBody>
          <a:bodyPr wrap="square" rtlCol="0">
            <a:spAutoFit/>
          </a:bodyPr>
          <a:lstStyle/>
          <a:p>
            <a:pPr algn="ctr"/>
            <a:r>
              <a:rPr lang="en-US" sz="4400" i="1" dirty="0" smtClean="0"/>
              <a:t>Game</a:t>
            </a:r>
            <a:r>
              <a:rPr lang="en-US" sz="4400" dirty="0" smtClean="0"/>
              <a:t> is not a bad word or something just meant for leisure.</a:t>
            </a:r>
            <a:endParaRPr lang="en-US" sz="4400" dirty="0"/>
          </a:p>
        </p:txBody>
      </p:sp>
      <p:sp>
        <p:nvSpPr>
          <p:cNvPr id="3" name="TextBox 2"/>
          <p:cNvSpPr txBox="1"/>
          <p:nvPr/>
        </p:nvSpPr>
        <p:spPr>
          <a:xfrm>
            <a:off x="457200" y="4542692"/>
            <a:ext cx="8686800" cy="954107"/>
          </a:xfrm>
          <a:prstGeom prst="rect">
            <a:avLst/>
          </a:prstGeom>
          <a:noFill/>
        </p:spPr>
        <p:txBody>
          <a:bodyPr wrap="square" rtlCol="0">
            <a:spAutoFit/>
          </a:bodyPr>
          <a:lstStyle/>
          <a:p>
            <a:r>
              <a:rPr lang="en-US" sz="2800" i="1" dirty="0" smtClean="0"/>
              <a:t>Participating in a simulation</a:t>
            </a:r>
            <a:r>
              <a:rPr lang="en-US" sz="2800" dirty="0" smtClean="0"/>
              <a:t> sounds better than </a:t>
            </a:r>
            <a:r>
              <a:rPr lang="en-US" sz="2800" i="1" dirty="0" smtClean="0"/>
              <a:t>playing a game.</a:t>
            </a:r>
            <a:endParaRPr lang="en-US" sz="2800" i="1" dirty="0"/>
          </a:p>
        </p:txBody>
      </p:sp>
    </p:spTree>
    <p:extLst>
      <p:ext uri="{BB962C8B-B14F-4D97-AF65-F5344CB8AC3E}">
        <p14:creationId xmlns:p14="http://schemas.microsoft.com/office/powerpoint/2010/main" val="1340455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600200"/>
            <a:ext cx="8153400" cy="4708981"/>
          </a:xfrm>
          <a:prstGeom prst="rect">
            <a:avLst/>
          </a:prstGeom>
          <a:noFill/>
        </p:spPr>
        <p:txBody>
          <a:bodyPr wrap="square" rtlCol="0">
            <a:spAutoFit/>
          </a:bodyPr>
          <a:lstStyle/>
          <a:p>
            <a:pPr algn="ctr"/>
            <a:r>
              <a:rPr lang="en-US" sz="3200" dirty="0" smtClean="0"/>
              <a:t>A well-designed </a:t>
            </a:r>
          </a:p>
          <a:p>
            <a:pPr algn="ctr"/>
            <a:r>
              <a:rPr lang="en-US" sz="3200" dirty="0" smtClean="0"/>
              <a:t>capture-the-flag </a:t>
            </a:r>
          </a:p>
          <a:p>
            <a:pPr algn="ctr"/>
            <a:r>
              <a:rPr lang="en-US" sz="3200" dirty="0" smtClean="0"/>
              <a:t>is a</a:t>
            </a:r>
          </a:p>
          <a:p>
            <a:pPr algn="ctr"/>
            <a:r>
              <a:rPr lang="en-US" sz="5400" dirty="0" smtClean="0"/>
              <a:t>realistic simulation </a:t>
            </a:r>
            <a:br>
              <a:rPr lang="en-US" sz="5400" dirty="0" smtClean="0"/>
            </a:br>
            <a:r>
              <a:rPr lang="en-US" sz="5400" dirty="0" smtClean="0"/>
              <a:t>of real-world scenarios</a:t>
            </a:r>
          </a:p>
          <a:p>
            <a:pPr algn="ctr"/>
            <a:r>
              <a:rPr lang="en-US" sz="3200" dirty="0" smtClean="0"/>
              <a:t>which allows the participants </a:t>
            </a:r>
          </a:p>
          <a:p>
            <a:pPr algn="ctr"/>
            <a:r>
              <a:rPr lang="en-US" sz="3200" dirty="0" smtClean="0"/>
              <a:t>to develop and apply</a:t>
            </a:r>
          </a:p>
          <a:p>
            <a:pPr algn="ctr"/>
            <a:r>
              <a:rPr lang="en-US" sz="3200" dirty="0" smtClean="0"/>
              <a:t>a wide range of skills</a:t>
            </a:r>
            <a:endParaRPr lang="en-US" sz="3200" dirty="0"/>
          </a:p>
        </p:txBody>
      </p:sp>
    </p:spTree>
    <p:extLst>
      <p:ext uri="{BB962C8B-B14F-4D97-AF65-F5344CB8AC3E}">
        <p14:creationId xmlns:p14="http://schemas.microsoft.com/office/powerpoint/2010/main" val="3771326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CTF</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67939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1676400"/>
            <a:ext cx="6493060" cy="769441"/>
          </a:xfrm>
          <a:prstGeom prst="rect">
            <a:avLst/>
          </a:prstGeom>
          <a:noFill/>
        </p:spPr>
        <p:txBody>
          <a:bodyPr wrap="none" rtlCol="0">
            <a:spAutoFit/>
          </a:bodyPr>
          <a:lstStyle/>
          <a:p>
            <a:r>
              <a:rPr lang="en-US" sz="4400" dirty="0" smtClean="0"/>
              <a:t>Capture-the-Flag objectives</a:t>
            </a:r>
            <a:endParaRPr lang="en-US" sz="4400" dirty="0"/>
          </a:p>
        </p:txBody>
      </p:sp>
      <p:sp>
        <p:nvSpPr>
          <p:cNvPr id="4" name="TextBox 3"/>
          <p:cNvSpPr txBox="1"/>
          <p:nvPr/>
        </p:nvSpPr>
        <p:spPr>
          <a:xfrm>
            <a:off x="533400" y="3167390"/>
            <a:ext cx="2590800" cy="523220"/>
          </a:xfrm>
          <a:prstGeom prst="rect">
            <a:avLst/>
          </a:prstGeom>
          <a:noFill/>
        </p:spPr>
        <p:txBody>
          <a:bodyPr wrap="square" rtlCol="0">
            <a:spAutoFit/>
          </a:bodyPr>
          <a:lstStyle/>
          <a:p>
            <a:pPr algn="ctr"/>
            <a:r>
              <a:rPr lang="en-US" sz="2800" dirty="0" smtClean="0"/>
              <a:t>Assessment</a:t>
            </a:r>
            <a:endParaRPr lang="en-US" sz="2800" dirty="0"/>
          </a:p>
        </p:txBody>
      </p:sp>
      <p:sp>
        <p:nvSpPr>
          <p:cNvPr id="5" name="TextBox 4"/>
          <p:cNvSpPr txBox="1"/>
          <p:nvPr/>
        </p:nvSpPr>
        <p:spPr>
          <a:xfrm>
            <a:off x="2057400" y="4267200"/>
            <a:ext cx="2590800" cy="954107"/>
          </a:xfrm>
          <a:prstGeom prst="rect">
            <a:avLst/>
          </a:prstGeom>
          <a:noFill/>
        </p:spPr>
        <p:txBody>
          <a:bodyPr wrap="square" rtlCol="0">
            <a:spAutoFit/>
          </a:bodyPr>
          <a:lstStyle/>
          <a:p>
            <a:pPr algn="ctr"/>
            <a:r>
              <a:rPr lang="en-US" sz="2800" dirty="0" smtClean="0"/>
              <a:t>Teaching or training</a:t>
            </a:r>
            <a:endParaRPr lang="en-US" sz="2800" dirty="0"/>
          </a:p>
        </p:txBody>
      </p:sp>
      <p:sp>
        <p:nvSpPr>
          <p:cNvPr id="6" name="TextBox 5"/>
          <p:cNvSpPr txBox="1"/>
          <p:nvPr/>
        </p:nvSpPr>
        <p:spPr>
          <a:xfrm>
            <a:off x="5029200" y="3213556"/>
            <a:ext cx="2590800" cy="523220"/>
          </a:xfrm>
          <a:prstGeom prst="rect">
            <a:avLst/>
          </a:prstGeom>
          <a:noFill/>
        </p:spPr>
        <p:txBody>
          <a:bodyPr wrap="square" rtlCol="0">
            <a:spAutoFit/>
          </a:bodyPr>
          <a:lstStyle/>
          <a:p>
            <a:pPr algn="ctr"/>
            <a:r>
              <a:rPr lang="en-US" sz="2800" dirty="0" smtClean="0"/>
              <a:t>Fun!</a:t>
            </a:r>
            <a:endParaRPr lang="en-US" sz="2800" dirty="0"/>
          </a:p>
        </p:txBody>
      </p:sp>
      <p:sp>
        <p:nvSpPr>
          <p:cNvPr id="7" name="TextBox 6"/>
          <p:cNvSpPr txBox="1"/>
          <p:nvPr/>
        </p:nvSpPr>
        <p:spPr>
          <a:xfrm>
            <a:off x="5715000" y="4648200"/>
            <a:ext cx="2590800" cy="523220"/>
          </a:xfrm>
          <a:prstGeom prst="rect">
            <a:avLst/>
          </a:prstGeom>
          <a:noFill/>
        </p:spPr>
        <p:txBody>
          <a:bodyPr wrap="square" rtlCol="0">
            <a:spAutoFit/>
          </a:bodyPr>
          <a:lstStyle/>
          <a:p>
            <a:pPr algn="ctr"/>
            <a:r>
              <a:rPr lang="en-US" sz="2800" dirty="0" smtClean="0"/>
              <a:t>Proof of concept</a:t>
            </a:r>
            <a:endParaRPr lang="en-US" sz="2800" dirty="0"/>
          </a:p>
        </p:txBody>
      </p:sp>
    </p:spTree>
    <p:extLst>
      <p:ext uri="{BB962C8B-B14F-4D97-AF65-F5344CB8AC3E}">
        <p14:creationId xmlns:p14="http://schemas.microsoft.com/office/powerpoint/2010/main" val="21693441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779657"/>
            <a:ext cx="7457939" cy="707886"/>
          </a:xfrm>
          <a:prstGeom prst="rect">
            <a:avLst/>
          </a:prstGeom>
          <a:noFill/>
        </p:spPr>
        <p:txBody>
          <a:bodyPr wrap="none" rtlCol="0">
            <a:spAutoFit/>
          </a:bodyPr>
          <a:lstStyle/>
          <a:p>
            <a:r>
              <a:rPr lang="en-US" sz="4000" dirty="0" smtClean="0"/>
              <a:t>CTFs come in many different types.</a:t>
            </a:r>
            <a:endParaRPr lang="en-US" sz="4000" dirty="0"/>
          </a:p>
        </p:txBody>
      </p:sp>
      <p:sp>
        <p:nvSpPr>
          <p:cNvPr id="3" name="TextBox 2"/>
          <p:cNvSpPr txBox="1"/>
          <p:nvPr/>
        </p:nvSpPr>
        <p:spPr>
          <a:xfrm>
            <a:off x="1905000" y="2971800"/>
            <a:ext cx="5791200" cy="2308324"/>
          </a:xfrm>
          <a:prstGeom prst="rect">
            <a:avLst/>
          </a:prstGeom>
          <a:noFill/>
        </p:spPr>
        <p:txBody>
          <a:bodyPr wrap="square" rtlCol="0">
            <a:spAutoFit/>
          </a:bodyPr>
          <a:lstStyle/>
          <a:p>
            <a:pPr marL="285750" indent="-285750">
              <a:buFont typeface="Arial" pitchFamily="34" charset="0"/>
              <a:buChar char="•"/>
            </a:pPr>
            <a:r>
              <a:rPr lang="en-US" sz="2400" dirty="0" smtClean="0"/>
              <a:t>Single-user vs. multi-user</a:t>
            </a:r>
          </a:p>
          <a:p>
            <a:pPr marL="285750" indent="-285750">
              <a:buFont typeface="Arial" pitchFamily="34" charset="0"/>
              <a:buChar char="•"/>
            </a:pPr>
            <a:r>
              <a:rPr lang="en-US" sz="2400" dirty="0" smtClean="0"/>
              <a:t>Single targets vs. multiple targets</a:t>
            </a:r>
          </a:p>
          <a:p>
            <a:pPr marL="285750" indent="-285750">
              <a:buFont typeface="Arial" pitchFamily="34" charset="0"/>
              <a:buChar char="•"/>
            </a:pPr>
            <a:r>
              <a:rPr lang="en-US" sz="2400" dirty="0" smtClean="0"/>
              <a:t>Competitive vs. collaborative</a:t>
            </a:r>
          </a:p>
          <a:p>
            <a:pPr marL="285750" indent="-285750">
              <a:buFont typeface="Arial" pitchFamily="34" charset="0"/>
              <a:buChar char="•"/>
            </a:pPr>
            <a:r>
              <a:rPr lang="en-US" sz="2400" dirty="0" smtClean="0"/>
              <a:t>Short and focused vs. long-term</a:t>
            </a:r>
          </a:p>
          <a:p>
            <a:pPr marL="285750" indent="-285750">
              <a:buFont typeface="Arial" pitchFamily="34" charset="0"/>
              <a:buChar char="•"/>
            </a:pPr>
            <a:r>
              <a:rPr lang="en-US" sz="2400" dirty="0" smtClean="0"/>
              <a:t>Local vs. remote</a:t>
            </a:r>
          </a:p>
          <a:p>
            <a:pPr marL="285750" indent="-285750">
              <a:buFont typeface="Arial" pitchFamily="34" charset="0"/>
              <a:buChar char="•"/>
            </a:pPr>
            <a:r>
              <a:rPr lang="en-US" sz="2400" dirty="0" smtClean="0"/>
              <a:t>Defensive, offensive, analytical</a:t>
            </a:r>
            <a:endParaRPr lang="en-US" sz="2400" dirty="0"/>
          </a:p>
        </p:txBody>
      </p:sp>
    </p:spTree>
    <p:extLst>
      <p:ext uri="{BB962C8B-B14F-4D97-AF65-F5344CB8AC3E}">
        <p14:creationId xmlns:p14="http://schemas.microsoft.com/office/powerpoint/2010/main" val="34773185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3429000"/>
            <a:ext cx="5486400" cy="2308324"/>
          </a:xfrm>
          <a:prstGeom prst="rect">
            <a:avLst/>
          </a:prstGeom>
          <a:noFill/>
        </p:spPr>
        <p:txBody>
          <a:bodyPr wrap="square" rtlCol="0">
            <a:spAutoFit/>
          </a:bodyPr>
          <a:lstStyle/>
          <a:p>
            <a:pPr marL="742950" indent="-742950">
              <a:buFont typeface="+mj-lt"/>
              <a:buAutoNum type="arabicPeriod"/>
            </a:pPr>
            <a:r>
              <a:rPr lang="en-US" sz="3600" dirty="0" smtClean="0"/>
              <a:t>Break stuff</a:t>
            </a:r>
          </a:p>
          <a:p>
            <a:pPr marL="742950" indent="-742950">
              <a:buFont typeface="+mj-lt"/>
              <a:buAutoNum type="arabicPeriod"/>
            </a:pPr>
            <a:r>
              <a:rPr lang="en-US" sz="3600" dirty="0" smtClean="0"/>
              <a:t>Figure out why it broke</a:t>
            </a:r>
          </a:p>
          <a:p>
            <a:pPr marL="742950" indent="-742950">
              <a:buFont typeface="+mj-lt"/>
              <a:buAutoNum type="arabicPeriod"/>
            </a:pPr>
            <a:r>
              <a:rPr lang="en-US" sz="3600" dirty="0" smtClean="0"/>
              <a:t>Teach methods to prevent breakage</a:t>
            </a:r>
            <a:endParaRPr lang="en-US" sz="3600" dirty="0"/>
          </a:p>
        </p:txBody>
      </p:sp>
      <p:sp>
        <p:nvSpPr>
          <p:cNvPr id="3" name="Rectangle 2"/>
          <p:cNvSpPr/>
          <p:nvPr/>
        </p:nvSpPr>
        <p:spPr>
          <a:xfrm>
            <a:off x="0" y="2362200"/>
            <a:ext cx="9144000" cy="830997"/>
          </a:xfrm>
          <a:prstGeom prst="rect">
            <a:avLst/>
          </a:prstGeom>
        </p:spPr>
        <p:txBody>
          <a:bodyPr wrap="square">
            <a:spAutoFit/>
          </a:bodyPr>
          <a:lstStyle/>
          <a:p>
            <a:pPr algn="ctr"/>
            <a:r>
              <a:rPr lang="en-US" sz="4800" dirty="0" smtClean="0"/>
              <a:t>CTF-based Teaching and Training</a:t>
            </a:r>
          </a:p>
        </p:txBody>
      </p:sp>
    </p:spTree>
    <p:extLst>
      <p:ext uri="{BB962C8B-B14F-4D97-AF65-F5344CB8AC3E}">
        <p14:creationId xmlns:p14="http://schemas.microsoft.com/office/powerpoint/2010/main" val="1213991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169" y="2623681"/>
            <a:ext cx="9144000" cy="1200329"/>
          </a:xfrm>
          <a:prstGeom prst="rect">
            <a:avLst/>
          </a:prstGeom>
          <a:noFill/>
        </p:spPr>
        <p:txBody>
          <a:bodyPr wrap="square" rtlCol="0">
            <a:spAutoFit/>
          </a:bodyPr>
          <a:lstStyle/>
          <a:p>
            <a:pPr algn="ctr"/>
            <a:r>
              <a:rPr lang="en-US" sz="7200" dirty="0" smtClean="0"/>
              <a:t>Some Examples</a:t>
            </a:r>
            <a:endParaRPr lang="en-US" sz="7200" dirty="0"/>
          </a:p>
        </p:txBody>
      </p:sp>
    </p:spTree>
    <p:extLst>
      <p:ext uri="{BB962C8B-B14F-4D97-AF65-F5344CB8AC3E}">
        <p14:creationId xmlns:p14="http://schemas.microsoft.com/office/powerpoint/2010/main" val="3626898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905000"/>
            <a:ext cx="9144000" cy="1815882"/>
          </a:xfrm>
          <a:prstGeom prst="rect">
            <a:avLst/>
          </a:prstGeom>
          <a:noFill/>
        </p:spPr>
        <p:txBody>
          <a:bodyPr wrap="square" rtlCol="0">
            <a:spAutoFit/>
          </a:bodyPr>
          <a:lstStyle/>
          <a:p>
            <a:pPr algn="ctr"/>
            <a:r>
              <a:rPr lang="en-US" sz="4000" dirty="0" smtClean="0"/>
              <a:t>de-ice.net live CDs</a:t>
            </a:r>
          </a:p>
          <a:p>
            <a:pPr algn="ctr"/>
            <a:endParaRPr lang="en-US" dirty="0" smtClean="0"/>
          </a:p>
          <a:p>
            <a:pPr algn="ctr"/>
            <a:r>
              <a:rPr lang="en-US" dirty="0" smtClean="0"/>
              <a:t>is a set of 3 bootable CD images that  can be used for self assessment. </a:t>
            </a:r>
          </a:p>
          <a:p>
            <a:pPr algn="ctr"/>
            <a:endParaRPr lang="en-US" dirty="0"/>
          </a:p>
          <a:p>
            <a:pPr algn="ctr"/>
            <a:r>
              <a:rPr lang="en-US" dirty="0" smtClean="0"/>
              <a:t>The machines test an attacker’s penetration testing skills in a single-user environment.</a:t>
            </a:r>
            <a:endParaRPr lang="en-US" dirty="0"/>
          </a:p>
        </p:txBody>
      </p:sp>
    </p:spTree>
    <p:extLst>
      <p:ext uri="{BB962C8B-B14F-4D97-AF65-F5344CB8AC3E}">
        <p14:creationId xmlns:p14="http://schemas.microsoft.com/office/powerpoint/2010/main" val="41539008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752600"/>
            <a:ext cx="9144000" cy="830997"/>
          </a:xfrm>
          <a:prstGeom prst="rect">
            <a:avLst/>
          </a:prstGeom>
          <a:noFill/>
        </p:spPr>
        <p:txBody>
          <a:bodyPr wrap="square" rtlCol="0">
            <a:spAutoFit/>
          </a:bodyPr>
          <a:lstStyle/>
          <a:p>
            <a:pPr algn="ctr"/>
            <a:r>
              <a:rPr lang="en-US" sz="4800" dirty="0" smtClean="0"/>
              <a:t>SANS courses</a:t>
            </a:r>
            <a:endParaRPr lang="en-US" sz="4800" dirty="0"/>
          </a:p>
        </p:txBody>
      </p:sp>
      <p:sp>
        <p:nvSpPr>
          <p:cNvPr id="3" name="TextBox 2"/>
          <p:cNvSpPr txBox="1"/>
          <p:nvPr/>
        </p:nvSpPr>
        <p:spPr>
          <a:xfrm>
            <a:off x="0" y="2971800"/>
            <a:ext cx="9144000" cy="2985433"/>
          </a:xfrm>
          <a:prstGeom prst="rect">
            <a:avLst/>
          </a:prstGeom>
          <a:noFill/>
        </p:spPr>
        <p:txBody>
          <a:bodyPr wrap="square" rtlCol="0">
            <a:spAutoFit/>
          </a:bodyPr>
          <a:lstStyle/>
          <a:p>
            <a:pPr algn="ctr"/>
            <a:r>
              <a:rPr lang="en-US" sz="2400" dirty="0" smtClean="0"/>
              <a:t>Very often lecture-style with some exercises throughout the course.</a:t>
            </a:r>
          </a:p>
          <a:p>
            <a:pPr algn="ctr"/>
            <a:endParaRPr lang="en-US" sz="2400" dirty="0"/>
          </a:p>
          <a:p>
            <a:pPr algn="ctr"/>
            <a:r>
              <a:rPr lang="en-US" sz="2400" dirty="0" smtClean="0"/>
              <a:t>On the last day, individual</a:t>
            </a:r>
            <a:br>
              <a:rPr lang="en-US" sz="2400" dirty="0" smtClean="0"/>
            </a:br>
            <a:r>
              <a:rPr lang="en-US" sz="4400" b="1" dirty="0" smtClean="0"/>
              <a:t>Capture-The-Flag</a:t>
            </a:r>
            <a:r>
              <a:rPr lang="en-US" sz="2400" dirty="0" smtClean="0"/>
              <a:t> </a:t>
            </a:r>
            <a:br>
              <a:rPr lang="en-US" sz="2400" dirty="0" smtClean="0"/>
            </a:br>
            <a:r>
              <a:rPr lang="en-US" dirty="0" smtClean="0"/>
              <a:t>(or another technical challenge)</a:t>
            </a:r>
          </a:p>
          <a:p>
            <a:pPr algn="ctr"/>
            <a:endParaRPr lang="en-US" sz="2400" dirty="0"/>
          </a:p>
          <a:p>
            <a:pPr algn="ctr"/>
            <a:r>
              <a:rPr lang="en-US" sz="2400" dirty="0" err="1" smtClean="0"/>
              <a:t>CtF</a:t>
            </a:r>
            <a:r>
              <a:rPr lang="en-US" sz="2400" dirty="0" smtClean="0"/>
              <a:t> is used to informally assess newly learned skills</a:t>
            </a:r>
            <a:endParaRPr lang="en-US" sz="2400" dirty="0"/>
          </a:p>
        </p:txBody>
      </p:sp>
    </p:spTree>
    <p:extLst>
      <p:ext uri="{BB962C8B-B14F-4D97-AF65-F5344CB8AC3E}">
        <p14:creationId xmlns:p14="http://schemas.microsoft.com/office/powerpoint/2010/main" val="3320613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Presentation outline</a:t>
            </a:r>
          </a:p>
          <a:p>
            <a:pPr lvl="1"/>
            <a:r>
              <a:rPr lang="en-US" dirty="0" smtClean="0"/>
              <a:t>Introduction</a:t>
            </a:r>
          </a:p>
          <a:p>
            <a:pPr lvl="1"/>
            <a:r>
              <a:rPr lang="en-US" dirty="0" smtClean="0"/>
              <a:t>Problem statement</a:t>
            </a:r>
          </a:p>
          <a:p>
            <a:pPr lvl="1"/>
            <a:r>
              <a:rPr lang="en-US" dirty="0" smtClean="0"/>
              <a:t>Why CTF?</a:t>
            </a:r>
          </a:p>
          <a:p>
            <a:pPr lvl="1"/>
            <a:r>
              <a:rPr lang="en-US" dirty="0" smtClean="0"/>
              <a:t>Types of CTF</a:t>
            </a:r>
          </a:p>
          <a:p>
            <a:pPr lvl="1"/>
            <a:r>
              <a:rPr lang="en-US" dirty="0" smtClean="0"/>
              <a:t>Developing your own CTF</a:t>
            </a:r>
          </a:p>
          <a:p>
            <a:pPr lvl="1"/>
            <a:r>
              <a:rPr lang="en-US" dirty="0" smtClean="0"/>
              <a:t>Running a CTF</a:t>
            </a:r>
            <a:endParaRPr lang="en-US" dirty="0"/>
          </a:p>
        </p:txBody>
      </p:sp>
    </p:spTree>
    <p:extLst>
      <p:ext uri="{BB962C8B-B14F-4D97-AF65-F5344CB8AC3E}">
        <p14:creationId xmlns:p14="http://schemas.microsoft.com/office/powerpoint/2010/main" val="21562581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05000"/>
            <a:ext cx="9144000" cy="707886"/>
          </a:xfrm>
          <a:prstGeom prst="rect">
            <a:avLst/>
          </a:prstGeom>
          <a:noFill/>
        </p:spPr>
        <p:txBody>
          <a:bodyPr wrap="square" rtlCol="0">
            <a:spAutoFit/>
          </a:bodyPr>
          <a:lstStyle/>
          <a:p>
            <a:pPr algn="ctr"/>
            <a:r>
              <a:rPr lang="en-US" sz="4000" dirty="0" smtClean="0"/>
              <a:t>Offensive Security Certified Professional</a:t>
            </a:r>
            <a:endParaRPr lang="en-US" sz="4000" dirty="0"/>
          </a:p>
        </p:txBody>
      </p:sp>
      <p:sp>
        <p:nvSpPr>
          <p:cNvPr id="3" name="TextBox 2"/>
          <p:cNvSpPr txBox="1"/>
          <p:nvPr/>
        </p:nvSpPr>
        <p:spPr>
          <a:xfrm>
            <a:off x="0" y="3962400"/>
            <a:ext cx="9144000" cy="646331"/>
          </a:xfrm>
          <a:prstGeom prst="rect">
            <a:avLst/>
          </a:prstGeom>
          <a:noFill/>
        </p:spPr>
        <p:txBody>
          <a:bodyPr wrap="square" rtlCol="0">
            <a:spAutoFit/>
          </a:bodyPr>
          <a:lstStyle/>
          <a:p>
            <a:pPr algn="ctr"/>
            <a:r>
              <a:rPr lang="en-US" dirty="0" smtClean="0"/>
              <a:t>Individual remote Capture the Flag </a:t>
            </a:r>
            <a:br>
              <a:rPr lang="en-US" dirty="0" smtClean="0"/>
            </a:br>
            <a:r>
              <a:rPr lang="en-US" dirty="0" smtClean="0"/>
              <a:t>is an important factor in the final certification decision.</a:t>
            </a:r>
            <a:endParaRPr lang="en-US" dirty="0"/>
          </a:p>
        </p:txBody>
      </p:sp>
    </p:spTree>
    <p:extLst>
      <p:ext uri="{BB962C8B-B14F-4D97-AF65-F5344CB8AC3E}">
        <p14:creationId xmlns:p14="http://schemas.microsoft.com/office/powerpoint/2010/main" val="14457846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23" y="1676400"/>
            <a:ext cx="9144000" cy="1015663"/>
          </a:xfrm>
          <a:prstGeom prst="rect">
            <a:avLst/>
          </a:prstGeom>
          <a:noFill/>
        </p:spPr>
        <p:txBody>
          <a:bodyPr wrap="square" rtlCol="0">
            <a:spAutoFit/>
          </a:bodyPr>
          <a:lstStyle/>
          <a:p>
            <a:pPr algn="ctr"/>
            <a:r>
              <a:rPr lang="en-US" sz="6000" dirty="0" err="1" smtClean="0"/>
              <a:t>Netwars</a:t>
            </a:r>
            <a:endParaRPr lang="en-US" sz="6000" dirty="0"/>
          </a:p>
        </p:txBody>
      </p:sp>
      <p:sp>
        <p:nvSpPr>
          <p:cNvPr id="3" name="TextBox 2"/>
          <p:cNvSpPr txBox="1"/>
          <p:nvPr/>
        </p:nvSpPr>
        <p:spPr>
          <a:xfrm>
            <a:off x="11723" y="3733800"/>
            <a:ext cx="9143999" cy="923330"/>
          </a:xfrm>
          <a:prstGeom prst="rect">
            <a:avLst/>
          </a:prstGeom>
          <a:noFill/>
        </p:spPr>
        <p:txBody>
          <a:bodyPr wrap="square" rtlCol="0">
            <a:spAutoFit/>
          </a:bodyPr>
          <a:lstStyle/>
          <a:p>
            <a:pPr algn="ctr"/>
            <a:r>
              <a:rPr lang="en-US" dirty="0" smtClean="0"/>
              <a:t>Local or remote CTF that can be played competitively or individually.</a:t>
            </a:r>
          </a:p>
          <a:p>
            <a:pPr algn="ctr"/>
            <a:endParaRPr lang="en-US" dirty="0"/>
          </a:p>
          <a:p>
            <a:pPr algn="ctr"/>
            <a:r>
              <a:rPr lang="en-US" dirty="0" smtClean="0"/>
              <a:t>Used for self-assessment and skill development.</a:t>
            </a:r>
          </a:p>
        </p:txBody>
      </p:sp>
    </p:spTree>
    <p:extLst>
      <p:ext uri="{BB962C8B-B14F-4D97-AF65-F5344CB8AC3E}">
        <p14:creationId xmlns:p14="http://schemas.microsoft.com/office/powerpoint/2010/main" val="1921374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your own CTF</a:t>
            </a:r>
            <a:endParaRPr lang="en-US" dirty="0"/>
          </a:p>
        </p:txBody>
      </p:sp>
      <p:sp>
        <p:nvSpPr>
          <p:cNvPr id="3" name="Text Placeholder 2"/>
          <p:cNvSpPr>
            <a:spLocks noGrp="1"/>
          </p:cNvSpPr>
          <p:nvPr>
            <p:ph type="body" idx="1"/>
          </p:nvPr>
        </p:nvSpPr>
        <p:spPr/>
        <p:txBody>
          <a:bodyPr/>
          <a:lstStyle/>
          <a:p>
            <a:r>
              <a:rPr lang="en-US" dirty="0" smtClean="0"/>
              <a:t>Telling a story</a:t>
            </a:r>
            <a:endParaRPr lang="en-US" dirty="0"/>
          </a:p>
        </p:txBody>
      </p:sp>
    </p:spTree>
    <p:extLst>
      <p:ext uri="{BB962C8B-B14F-4D97-AF65-F5344CB8AC3E}">
        <p14:creationId xmlns:p14="http://schemas.microsoft.com/office/powerpoint/2010/main" val="1066785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514350" indent="-514350">
              <a:buFont typeface="+mj-lt"/>
              <a:buAutoNum type="arabicPeriod"/>
            </a:pPr>
            <a:r>
              <a:rPr lang="en-US" dirty="0" smtClean="0"/>
              <a:t>Tell the story</a:t>
            </a:r>
          </a:p>
          <a:p>
            <a:pPr marL="514350" indent="-514350">
              <a:buFont typeface="+mj-lt"/>
              <a:buAutoNum type="arabicPeriod"/>
            </a:pPr>
            <a:r>
              <a:rPr lang="en-US" dirty="0"/>
              <a:t>Decide on </a:t>
            </a:r>
            <a:r>
              <a:rPr lang="en-US" dirty="0" smtClean="0"/>
              <a:t>simulation model</a:t>
            </a:r>
          </a:p>
          <a:p>
            <a:pPr marL="514350" indent="-514350">
              <a:buFont typeface="+mj-lt"/>
              <a:buAutoNum type="arabicPeriod"/>
            </a:pPr>
            <a:r>
              <a:rPr lang="en-US" dirty="0" smtClean="0"/>
              <a:t>Decide on architecture</a:t>
            </a:r>
          </a:p>
          <a:p>
            <a:pPr marL="514350" indent="-514350">
              <a:buFont typeface="+mj-lt"/>
              <a:buAutoNum type="arabicPeriod"/>
            </a:pPr>
            <a:r>
              <a:rPr lang="en-US" dirty="0" smtClean="0"/>
              <a:t>Build it</a:t>
            </a:r>
          </a:p>
          <a:p>
            <a:pPr marL="514350" indent="-514350">
              <a:buFont typeface="+mj-lt"/>
              <a:buAutoNum type="arabicPeriod"/>
            </a:pPr>
            <a:r>
              <a:rPr lang="en-US" dirty="0"/>
              <a:t>Decide on </a:t>
            </a:r>
            <a:r>
              <a:rPr lang="en-US" dirty="0" smtClean="0"/>
              <a:t>scoring</a:t>
            </a:r>
          </a:p>
          <a:p>
            <a:pPr marL="514350" indent="-514350">
              <a:buFont typeface="+mj-lt"/>
              <a:buAutoNum type="arabicPeriod"/>
            </a:pPr>
            <a:r>
              <a:rPr lang="en-US" dirty="0" smtClean="0"/>
              <a:t>Run it</a:t>
            </a:r>
          </a:p>
        </p:txBody>
      </p:sp>
    </p:spTree>
    <p:extLst>
      <p:ext uri="{BB962C8B-B14F-4D97-AF65-F5344CB8AC3E}">
        <p14:creationId xmlns:p14="http://schemas.microsoft.com/office/powerpoint/2010/main" val="42575875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1"/>
            <a:ext cx="8229600" cy="990600"/>
          </a:xfrm>
        </p:spPr>
        <p:txBody>
          <a:bodyPr>
            <a:normAutofit/>
          </a:bodyPr>
          <a:lstStyle/>
          <a:p>
            <a:pPr marL="0" indent="0" algn="ctr">
              <a:buNone/>
            </a:pPr>
            <a:r>
              <a:rPr lang="en-US" sz="4400" dirty="0" smtClean="0"/>
              <a:t>A simulation is like telling a story</a:t>
            </a:r>
            <a:endParaRPr lang="en-US" sz="4400" dirty="0"/>
          </a:p>
        </p:txBody>
      </p:sp>
      <p:sp>
        <p:nvSpPr>
          <p:cNvPr id="3" name="TextBox 2"/>
          <p:cNvSpPr txBox="1"/>
          <p:nvPr/>
        </p:nvSpPr>
        <p:spPr>
          <a:xfrm>
            <a:off x="914400" y="3375630"/>
            <a:ext cx="7303410" cy="1569660"/>
          </a:xfrm>
          <a:prstGeom prst="rect">
            <a:avLst/>
          </a:prstGeom>
          <a:noFill/>
        </p:spPr>
        <p:txBody>
          <a:bodyPr wrap="none" rtlCol="0">
            <a:spAutoFit/>
          </a:bodyPr>
          <a:lstStyle/>
          <a:p>
            <a:pPr marL="342900" indent="-342900">
              <a:buAutoNum type="arabicPeriod"/>
            </a:pPr>
            <a:r>
              <a:rPr lang="en-US" sz="3200" dirty="0" smtClean="0"/>
              <a:t>Determine the message to communicate</a:t>
            </a:r>
          </a:p>
          <a:p>
            <a:pPr marL="342900" indent="-342900">
              <a:buAutoNum type="arabicPeriod"/>
            </a:pPr>
            <a:r>
              <a:rPr lang="en-US" sz="3200" dirty="0" smtClean="0"/>
              <a:t>Introduce key players</a:t>
            </a:r>
          </a:p>
          <a:p>
            <a:pPr marL="342900" indent="-342900">
              <a:buAutoNum type="arabicPeriod"/>
            </a:pPr>
            <a:r>
              <a:rPr lang="en-US" sz="3200" dirty="0" smtClean="0"/>
              <a:t>Develop a scenario</a:t>
            </a:r>
          </a:p>
        </p:txBody>
      </p:sp>
    </p:spTree>
    <p:extLst>
      <p:ext uri="{BB962C8B-B14F-4D97-AF65-F5344CB8AC3E}">
        <p14:creationId xmlns:p14="http://schemas.microsoft.com/office/powerpoint/2010/main" val="31594611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smtClean="0"/>
              <a:t>All stories need a few essential components:</a:t>
            </a:r>
          </a:p>
          <a:p>
            <a:pPr marL="514350" indent="-514350">
              <a:buFont typeface="+mj-lt"/>
              <a:buAutoNum type="arabicPeriod"/>
            </a:pPr>
            <a:r>
              <a:rPr lang="en-US" dirty="0" smtClean="0"/>
              <a:t>A message</a:t>
            </a:r>
          </a:p>
          <a:p>
            <a:pPr marL="400050" lvl="1" indent="0">
              <a:buNone/>
            </a:pPr>
            <a:r>
              <a:rPr lang="en-US" dirty="0" smtClean="0"/>
              <a:t>“Obey your parents”</a:t>
            </a:r>
          </a:p>
          <a:p>
            <a:pPr marL="514350" indent="-514350">
              <a:buFont typeface="+mj-lt"/>
              <a:buAutoNum type="arabicPeriod"/>
            </a:pPr>
            <a:r>
              <a:rPr lang="en-US" dirty="0" smtClean="0"/>
              <a:t>Characters</a:t>
            </a:r>
            <a:br>
              <a:rPr lang="en-US" dirty="0" smtClean="0"/>
            </a:br>
            <a:r>
              <a:rPr lang="en-US" sz="2800" dirty="0" smtClean="0"/>
              <a:t>“Grandma, bad wolf, hunter, Red Riding Hood”</a:t>
            </a:r>
          </a:p>
          <a:p>
            <a:pPr marL="514350" indent="-514350">
              <a:buFont typeface="+mj-lt"/>
              <a:buAutoNum type="arabicPeriod"/>
            </a:pPr>
            <a:r>
              <a:rPr lang="en-US" dirty="0" smtClean="0"/>
              <a:t>A plot</a:t>
            </a:r>
            <a:br>
              <a:rPr lang="en-US" dirty="0" smtClean="0"/>
            </a:br>
            <a:r>
              <a:rPr lang="en-US" sz="2800" dirty="0" smtClean="0"/>
              <a:t>“Girl doesn’t listen, gets eaten, gets rescued, she lived happily ever after”</a:t>
            </a:r>
          </a:p>
          <a:p>
            <a:pPr marL="514350" indent="-514350">
              <a:buFont typeface="+mj-lt"/>
              <a:buAutoNum type="arabicPeriod"/>
            </a:pPr>
            <a:r>
              <a:rPr lang="en-US" dirty="0" smtClean="0"/>
              <a:t>Props</a:t>
            </a:r>
            <a:br>
              <a:rPr lang="en-US" dirty="0" smtClean="0"/>
            </a:br>
            <a:r>
              <a:rPr lang="en-US" sz="2800" dirty="0" smtClean="0"/>
              <a:t>“Forest, basket, bed, knife”</a:t>
            </a:r>
          </a:p>
        </p:txBody>
      </p:sp>
    </p:spTree>
    <p:extLst>
      <p:ext uri="{BB962C8B-B14F-4D97-AF65-F5344CB8AC3E}">
        <p14:creationId xmlns:p14="http://schemas.microsoft.com/office/powerpoint/2010/main" val="18197382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1"/>
            <a:ext cx="8229600" cy="685800"/>
          </a:xfrm>
        </p:spPr>
        <p:txBody>
          <a:bodyPr>
            <a:noAutofit/>
          </a:bodyPr>
          <a:lstStyle/>
          <a:p>
            <a:pPr marL="0" indent="0" algn="ctr">
              <a:buNone/>
            </a:pPr>
            <a:r>
              <a:rPr lang="en-US" sz="4000" dirty="0" smtClean="0"/>
              <a:t>Choosing a message is the easy part</a:t>
            </a:r>
            <a:endParaRPr lang="en-US" sz="4000" dirty="0"/>
          </a:p>
        </p:txBody>
      </p:sp>
      <p:sp>
        <p:nvSpPr>
          <p:cNvPr id="3" name="TextBox 2"/>
          <p:cNvSpPr txBox="1"/>
          <p:nvPr/>
        </p:nvSpPr>
        <p:spPr>
          <a:xfrm>
            <a:off x="838200" y="2971800"/>
            <a:ext cx="7593796" cy="2677656"/>
          </a:xfrm>
          <a:prstGeom prst="rect">
            <a:avLst/>
          </a:prstGeom>
          <a:noFill/>
        </p:spPr>
        <p:txBody>
          <a:bodyPr wrap="square" rtlCol="0">
            <a:spAutoFit/>
          </a:bodyPr>
          <a:lstStyle/>
          <a:p>
            <a:r>
              <a:rPr lang="en-US" sz="2800" dirty="0" smtClean="0"/>
              <a:t>Examples:</a:t>
            </a:r>
          </a:p>
          <a:p>
            <a:pPr marL="457200" indent="-457200">
              <a:buFont typeface="Arial" pitchFamily="34" charset="0"/>
              <a:buChar char="•"/>
            </a:pPr>
            <a:r>
              <a:rPr lang="en-US" sz="2800" dirty="0" smtClean="0"/>
              <a:t>Plaintext </a:t>
            </a:r>
            <a:r>
              <a:rPr lang="en-US" sz="2800" dirty="0"/>
              <a:t>passwords are bad</a:t>
            </a:r>
          </a:p>
          <a:p>
            <a:pPr marL="457200" indent="-457200">
              <a:buFont typeface="Arial" pitchFamily="34" charset="0"/>
              <a:buChar char="•"/>
            </a:pPr>
            <a:r>
              <a:rPr lang="en-US" sz="2800" dirty="0"/>
              <a:t>If using SSL, make sure you check the cert path</a:t>
            </a:r>
          </a:p>
          <a:p>
            <a:pPr marL="457200" indent="-457200">
              <a:buFont typeface="Arial" pitchFamily="34" charset="0"/>
              <a:buChar char="•"/>
            </a:pPr>
            <a:r>
              <a:rPr lang="en-US" sz="2800" dirty="0"/>
              <a:t>XSS really isn’t harmless</a:t>
            </a:r>
          </a:p>
          <a:p>
            <a:pPr marL="457200" indent="-457200">
              <a:buFont typeface="Arial" pitchFamily="34" charset="0"/>
              <a:buChar char="•"/>
            </a:pPr>
            <a:r>
              <a:rPr lang="en-US" sz="2800" dirty="0"/>
              <a:t>LANMAN is a weak password scheme</a:t>
            </a:r>
          </a:p>
          <a:p>
            <a:endParaRPr lang="en-US" sz="2800" dirty="0"/>
          </a:p>
        </p:txBody>
      </p:sp>
    </p:spTree>
    <p:extLst>
      <p:ext uri="{BB962C8B-B14F-4D97-AF65-F5344CB8AC3E}">
        <p14:creationId xmlns:p14="http://schemas.microsoft.com/office/powerpoint/2010/main" val="21370132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400" dirty="0" smtClean="0"/>
              <a:t>Develop your characters</a:t>
            </a:r>
          </a:p>
          <a:p>
            <a:pPr marL="0" indent="0" algn="ctr">
              <a:buNone/>
            </a:pPr>
            <a:endParaRPr lang="en-US" sz="2800" dirty="0" smtClean="0"/>
          </a:p>
          <a:p>
            <a:pPr marL="0" indent="0" algn="ctr">
              <a:buNone/>
            </a:pPr>
            <a:r>
              <a:rPr lang="en-US" sz="2800" dirty="0" smtClean="0"/>
              <a:t>Many weaknesses are introduced by human actors.</a:t>
            </a:r>
            <a:endParaRPr lang="en-US" sz="2800" dirty="0"/>
          </a:p>
        </p:txBody>
      </p:sp>
    </p:spTree>
    <p:extLst>
      <p:ext uri="{BB962C8B-B14F-4D97-AF65-F5344CB8AC3E}">
        <p14:creationId xmlns:p14="http://schemas.microsoft.com/office/powerpoint/2010/main" val="6249530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3600" dirty="0" smtClean="0"/>
              <a:t>The plot describes the anticipated flow of the simulation. </a:t>
            </a:r>
          </a:p>
          <a:p>
            <a:pPr marL="0" indent="0" algn="ctr">
              <a:buNone/>
            </a:pPr>
            <a:endParaRPr lang="en-US" dirty="0"/>
          </a:p>
          <a:p>
            <a:pPr marL="0" indent="0" algn="ctr">
              <a:buNone/>
            </a:pPr>
            <a:r>
              <a:rPr lang="en-US" dirty="0" smtClean="0"/>
              <a:t>Note: participants often deviate from the plot. Having one ensures that the scenario can be completed.</a:t>
            </a:r>
            <a:endParaRPr lang="en-US" dirty="0"/>
          </a:p>
        </p:txBody>
      </p:sp>
    </p:spTree>
    <p:extLst>
      <p:ext uri="{BB962C8B-B14F-4D97-AF65-F5344CB8AC3E}">
        <p14:creationId xmlns:p14="http://schemas.microsoft.com/office/powerpoint/2010/main" val="29414499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smtClean="0"/>
              <a:t>The props are where the exploitable vulnerabilities are hidden.</a:t>
            </a:r>
          </a:p>
          <a:p>
            <a:pPr marL="0" indent="0">
              <a:buNone/>
            </a:pPr>
            <a:endParaRPr lang="en-US" dirty="0"/>
          </a:p>
          <a:p>
            <a:r>
              <a:rPr lang="en-US" dirty="0" smtClean="0"/>
              <a:t>1 web app</a:t>
            </a:r>
          </a:p>
          <a:p>
            <a:r>
              <a:rPr lang="en-US" dirty="0" smtClean="0"/>
              <a:t>1 intranet server</a:t>
            </a:r>
          </a:p>
          <a:p>
            <a:r>
              <a:rPr lang="en-US" dirty="0" smtClean="0"/>
              <a:t>The domain controller</a:t>
            </a:r>
          </a:p>
          <a:p>
            <a:r>
              <a:rPr lang="en-US" dirty="0" smtClean="0"/>
              <a:t>1 Email server</a:t>
            </a:r>
          </a:p>
          <a:p>
            <a:r>
              <a:rPr lang="en-US" dirty="0" smtClean="0"/>
              <a:t>3 Workstations in varying degrees of patching</a:t>
            </a:r>
          </a:p>
          <a:p>
            <a:pPr lvl="1"/>
            <a:r>
              <a:rPr lang="en-US" dirty="0" smtClean="0"/>
              <a:t>Adobe Reader, Java Runtime, VLC player</a:t>
            </a:r>
            <a:endParaRPr lang="en-US" dirty="0"/>
          </a:p>
        </p:txBody>
      </p:sp>
    </p:spTree>
    <p:extLst>
      <p:ext uri="{BB962C8B-B14F-4D97-AF65-F5344CB8AC3E}">
        <p14:creationId xmlns:p14="http://schemas.microsoft.com/office/powerpoint/2010/main" val="114411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ees\Pictures\Presentation Artwork\img_7753_edit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2062079"/>
            <a:ext cx="1524000" cy="204257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736109" y="4343400"/>
            <a:ext cx="1556708" cy="369332"/>
          </a:xfrm>
          <a:prstGeom prst="rect">
            <a:avLst/>
          </a:prstGeom>
          <a:noFill/>
        </p:spPr>
        <p:txBody>
          <a:bodyPr wrap="none" rtlCol="0">
            <a:spAutoFit/>
          </a:bodyPr>
          <a:lstStyle/>
          <a:p>
            <a:r>
              <a:rPr lang="en-US" dirty="0" smtClean="0"/>
              <a:t>Dr. Kees Leune</a:t>
            </a:r>
            <a:endParaRPr lang="en-US" dirty="0"/>
          </a:p>
        </p:txBody>
      </p:sp>
      <p:sp>
        <p:nvSpPr>
          <p:cNvPr id="4" name="TextBox 3"/>
          <p:cNvSpPr txBox="1"/>
          <p:nvPr/>
        </p:nvSpPr>
        <p:spPr>
          <a:xfrm>
            <a:off x="2508666" y="1840468"/>
            <a:ext cx="696024" cy="369332"/>
          </a:xfrm>
          <a:prstGeom prst="rect">
            <a:avLst/>
          </a:prstGeom>
          <a:noFill/>
        </p:spPr>
        <p:txBody>
          <a:bodyPr wrap="none" rtlCol="0">
            <a:spAutoFit/>
          </a:bodyPr>
          <a:lstStyle/>
          <a:p>
            <a:r>
              <a:rPr lang="en-US" dirty="0" smtClean="0"/>
              <a:t>CISSP</a:t>
            </a:r>
            <a:endParaRPr lang="en-US" dirty="0"/>
          </a:p>
        </p:txBody>
      </p:sp>
      <p:sp>
        <p:nvSpPr>
          <p:cNvPr id="5" name="TextBox 4"/>
          <p:cNvSpPr txBox="1"/>
          <p:nvPr/>
        </p:nvSpPr>
        <p:spPr>
          <a:xfrm>
            <a:off x="2088986" y="2526268"/>
            <a:ext cx="655949" cy="369332"/>
          </a:xfrm>
          <a:prstGeom prst="rect">
            <a:avLst/>
          </a:prstGeom>
          <a:noFill/>
        </p:spPr>
        <p:txBody>
          <a:bodyPr wrap="none" rtlCol="0">
            <a:spAutoFit/>
          </a:bodyPr>
          <a:lstStyle/>
          <a:p>
            <a:r>
              <a:rPr lang="en-US" dirty="0" smtClean="0"/>
              <a:t>GCIH</a:t>
            </a:r>
            <a:endParaRPr lang="en-US" dirty="0"/>
          </a:p>
        </p:txBody>
      </p:sp>
      <p:sp>
        <p:nvSpPr>
          <p:cNvPr id="6" name="TextBox 5"/>
          <p:cNvSpPr txBox="1"/>
          <p:nvPr/>
        </p:nvSpPr>
        <p:spPr>
          <a:xfrm>
            <a:off x="2065069" y="3231086"/>
            <a:ext cx="679866" cy="369332"/>
          </a:xfrm>
          <a:prstGeom prst="rect">
            <a:avLst/>
          </a:prstGeom>
          <a:noFill/>
        </p:spPr>
        <p:txBody>
          <a:bodyPr wrap="none" rtlCol="0">
            <a:spAutoFit/>
          </a:bodyPr>
          <a:lstStyle/>
          <a:p>
            <a:r>
              <a:rPr lang="en-US" dirty="0" smtClean="0"/>
              <a:t>GCFA</a:t>
            </a:r>
            <a:endParaRPr lang="en-US" dirty="0"/>
          </a:p>
        </p:txBody>
      </p:sp>
      <p:sp>
        <p:nvSpPr>
          <p:cNvPr id="7" name="TextBox 6"/>
          <p:cNvSpPr txBox="1"/>
          <p:nvPr/>
        </p:nvSpPr>
        <p:spPr>
          <a:xfrm>
            <a:off x="5923528" y="1840468"/>
            <a:ext cx="893643" cy="369332"/>
          </a:xfrm>
          <a:prstGeom prst="rect">
            <a:avLst/>
          </a:prstGeom>
          <a:noFill/>
        </p:spPr>
        <p:txBody>
          <a:bodyPr wrap="none" rtlCol="0">
            <a:spAutoFit/>
          </a:bodyPr>
          <a:lstStyle/>
          <a:p>
            <a:r>
              <a:rPr lang="en-US" dirty="0" smtClean="0"/>
              <a:t>Mentor</a:t>
            </a:r>
            <a:endParaRPr lang="en-US" dirty="0"/>
          </a:p>
        </p:txBody>
      </p:sp>
      <p:sp>
        <p:nvSpPr>
          <p:cNvPr id="8" name="TextBox 7"/>
          <p:cNvSpPr txBox="1"/>
          <p:nvPr/>
        </p:nvSpPr>
        <p:spPr>
          <a:xfrm>
            <a:off x="6407294" y="2526268"/>
            <a:ext cx="1866152" cy="369332"/>
          </a:xfrm>
          <a:prstGeom prst="rect">
            <a:avLst/>
          </a:prstGeom>
          <a:noFill/>
        </p:spPr>
        <p:txBody>
          <a:bodyPr wrap="none" rtlCol="0">
            <a:spAutoFit/>
          </a:bodyPr>
          <a:lstStyle/>
          <a:p>
            <a:r>
              <a:rPr lang="en-US" dirty="0" smtClean="0"/>
              <a:t>GIAC Gold adviser</a:t>
            </a:r>
            <a:endParaRPr lang="en-US" dirty="0"/>
          </a:p>
        </p:txBody>
      </p:sp>
      <p:sp>
        <p:nvSpPr>
          <p:cNvPr id="9" name="TextBox 8"/>
          <p:cNvSpPr txBox="1"/>
          <p:nvPr/>
        </p:nvSpPr>
        <p:spPr>
          <a:xfrm>
            <a:off x="6407294" y="3231086"/>
            <a:ext cx="668773" cy="369332"/>
          </a:xfrm>
          <a:prstGeom prst="rect">
            <a:avLst/>
          </a:prstGeom>
          <a:noFill/>
        </p:spPr>
        <p:txBody>
          <a:bodyPr wrap="none" rtlCol="0">
            <a:spAutoFit/>
          </a:bodyPr>
          <a:lstStyle/>
          <a:p>
            <a:r>
              <a:rPr lang="en-US" dirty="0" smtClean="0"/>
              <a:t>CISM</a:t>
            </a:r>
            <a:endParaRPr lang="en-US" dirty="0"/>
          </a:p>
        </p:txBody>
      </p:sp>
      <p:sp>
        <p:nvSpPr>
          <p:cNvPr id="10" name="TextBox 9"/>
          <p:cNvSpPr txBox="1"/>
          <p:nvPr/>
        </p:nvSpPr>
        <p:spPr>
          <a:xfrm>
            <a:off x="2508666" y="3913059"/>
            <a:ext cx="684803" cy="369332"/>
          </a:xfrm>
          <a:prstGeom prst="rect">
            <a:avLst/>
          </a:prstGeom>
          <a:noFill/>
        </p:spPr>
        <p:txBody>
          <a:bodyPr wrap="none" rtlCol="0">
            <a:spAutoFit/>
          </a:bodyPr>
          <a:lstStyle/>
          <a:p>
            <a:r>
              <a:rPr lang="en-US" dirty="0" smtClean="0"/>
              <a:t>OSCP</a:t>
            </a:r>
            <a:endParaRPr lang="en-US" dirty="0"/>
          </a:p>
        </p:txBody>
      </p:sp>
      <p:sp>
        <p:nvSpPr>
          <p:cNvPr id="11" name="TextBox 10"/>
          <p:cNvSpPr txBox="1"/>
          <p:nvPr/>
        </p:nvSpPr>
        <p:spPr>
          <a:xfrm>
            <a:off x="3573848" y="1515009"/>
            <a:ext cx="1843903" cy="369332"/>
          </a:xfrm>
          <a:prstGeom prst="rect">
            <a:avLst/>
          </a:prstGeom>
          <a:noFill/>
        </p:spPr>
        <p:txBody>
          <a:bodyPr wrap="none" rtlCol="0">
            <a:spAutoFit/>
          </a:bodyPr>
          <a:lstStyle/>
          <a:p>
            <a:r>
              <a:rPr lang="en-US" dirty="0" smtClean="0"/>
              <a:t>Adjunct Professor</a:t>
            </a:r>
            <a:endParaRPr lang="en-US" dirty="0"/>
          </a:p>
        </p:txBody>
      </p:sp>
      <p:sp>
        <p:nvSpPr>
          <p:cNvPr id="12" name="TextBox 11"/>
          <p:cNvSpPr txBox="1"/>
          <p:nvPr/>
        </p:nvSpPr>
        <p:spPr>
          <a:xfrm>
            <a:off x="5923528" y="3974068"/>
            <a:ext cx="2794996" cy="369332"/>
          </a:xfrm>
          <a:prstGeom prst="rect">
            <a:avLst/>
          </a:prstGeom>
          <a:noFill/>
        </p:spPr>
        <p:txBody>
          <a:bodyPr wrap="none" rtlCol="0">
            <a:spAutoFit/>
          </a:bodyPr>
          <a:lstStyle/>
          <a:p>
            <a:r>
              <a:rPr lang="en-US" dirty="0" smtClean="0"/>
              <a:t>Information Security Officer</a:t>
            </a:r>
            <a:endParaRPr lang="en-US" dirty="0"/>
          </a:p>
        </p:txBody>
      </p:sp>
      <p:sp>
        <p:nvSpPr>
          <p:cNvPr id="13" name="TextBox 12"/>
          <p:cNvSpPr txBox="1"/>
          <p:nvPr/>
        </p:nvSpPr>
        <p:spPr>
          <a:xfrm>
            <a:off x="6117202" y="4770582"/>
            <a:ext cx="2407647" cy="369332"/>
          </a:xfrm>
          <a:prstGeom prst="rect">
            <a:avLst/>
          </a:prstGeom>
          <a:noFill/>
        </p:spPr>
        <p:txBody>
          <a:bodyPr wrap="none" rtlCol="0">
            <a:spAutoFit/>
          </a:bodyPr>
          <a:lstStyle/>
          <a:p>
            <a:r>
              <a:rPr lang="en-US" dirty="0" smtClean="0"/>
              <a:t>Open Source Developer</a:t>
            </a:r>
            <a:endParaRPr lang="en-US" dirty="0"/>
          </a:p>
        </p:txBody>
      </p:sp>
      <p:sp>
        <p:nvSpPr>
          <p:cNvPr id="18" name="TextBox 17"/>
          <p:cNvSpPr txBox="1"/>
          <p:nvPr/>
        </p:nvSpPr>
        <p:spPr>
          <a:xfrm>
            <a:off x="128737" y="6324600"/>
            <a:ext cx="8786663" cy="307777"/>
          </a:xfrm>
          <a:prstGeom prst="rect">
            <a:avLst/>
          </a:prstGeom>
          <a:noFill/>
        </p:spPr>
        <p:txBody>
          <a:bodyPr wrap="square" rtlCol="0">
            <a:spAutoFit/>
          </a:bodyPr>
          <a:lstStyle/>
          <a:p>
            <a:pPr algn="ctr"/>
            <a:r>
              <a:rPr lang="en-US" sz="1400" i="1" dirty="0" smtClean="0"/>
              <a:t>Thanks to Ed </a:t>
            </a:r>
            <a:r>
              <a:rPr lang="en-US" sz="1400" i="1" dirty="0" err="1" smtClean="0"/>
              <a:t>Skoudis</a:t>
            </a:r>
            <a:r>
              <a:rPr lang="en-US" sz="1400" i="1" dirty="0" smtClean="0"/>
              <a:t> for his feedback and encouragement!</a:t>
            </a:r>
            <a:endParaRPr lang="en-US" sz="1400" i="1" dirty="0"/>
          </a:p>
        </p:txBody>
      </p:sp>
    </p:spTree>
    <p:extLst>
      <p:ext uri="{BB962C8B-B14F-4D97-AF65-F5344CB8AC3E}">
        <p14:creationId xmlns:p14="http://schemas.microsoft.com/office/powerpoint/2010/main" val="6217889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lgn="ctr">
              <a:buNone/>
            </a:pPr>
            <a:r>
              <a:rPr lang="en-US" sz="4800" dirty="0" smtClean="0"/>
              <a:t>Determining vulnerabilities</a:t>
            </a:r>
          </a:p>
          <a:p>
            <a:pPr marL="0" indent="0" algn="ctr">
              <a:buNone/>
            </a:pPr>
            <a:endParaRPr lang="en-US" sz="4800" dirty="0" smtClean="0"/>
          </a:p>
          <a:p>
            <a:pPr marL="0" indent="0" algn="ctr">
              <a:buNone/>
            </a:pPr>
            <a:r>
              <a:rPr lang="en-US" dirty="0" smtClean="0"/>
              <a:t>Make sure you reflect back on the message you need to tell!</a:t>
            </a:r>
          </a:p>
          <a:p>
            <a:pPr marL="0" indent="0" algn="ctr">
              <a:buNone/>
            </a:pPr>
            <a:endParaRPr lang="en-US" dirty="0"/>
          </a:p>
          <a:p>
            <a:r>
              <a:rPr lang="en-US" dirty="0" smtClean="0"/>
              <a:t>XSS in web app can be used for cookie stealing</a:t>
            </a:r>
          </a:p>
          <a:p>
            <a:r>
              <a:rPr lang="en-US" dirty="0" err="1" smtClean="0"/>
              <a:t>SQLi</a:t>
            </a:r>
            <a:r>
              <a:rPr lang="en-US" dirty="0" smtClean="0"/>
              <a:t> will allow authentication bypass</a:t>
            </a:r>
          </a:p>
          <a:p>
            <a:r>
              <a:rPr lang="en-US" dirty="0" smtClean="0"/>
              <a:t>Set up pop-client to download email with password</a:t>
            </a:r>
          </a:p>
          <a:p>
            <a:r>
              <a:rPr lang="en-US" dirty="0" smtClean="0"/>
              <a:t>Password re-use for multiple system</a:t>
            </a:r>
          </a:p>
          <a:p>
            <a:r>
              <a:rPr lang="en-US" dirty="0" smtClean="0"/>
              <a:t>etc.</a:t>
            </a:r>
          </a:p>
        </p:txBody>
      </p:sp>
    </p:spTree>
    <p:extLst>
      <p:ext uri="{BB962C8B-B14F-4D97-AF65-F5344CB8AC3E}">
        <p14:creationId xmlns:p14="http://schemas.microsoft.com/office/powerpoint/2010/main" val="39875581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building the environment</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42687070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Now that all components are in place, it is time to determine </a:t>
            </a:r>
            <a:r>
              <a:rPr lang="en-US" b="1" dirty="0" smtClean="0"/>
              <a:t>architecture</a:t>
            </a:r>
            <a:r>
              <a:rPr lang="en-US" dirty="0" smtClean="0"/>
              <a:t>.</a:t>
            </a:r>
            <a:endParaRPr lang="en-US" b="1" dirty="0" smtClean="0"/>
          </a:p>
          <a:p>
            <a:pPr marL="514350" indent="-514350">
              <a:buFont typeface="+mj-lt"/>
              <a:buAutoNum type="arabicPeriod"/>
            </a:pPr>
            <a:r>
              <a:rPr lang="en-US" dirty="0" smtClean="0"/>
              <a:t>local/remote</a:t>
            </a:r>
          </a:p>
          <a:p>
            <a:pPr marL="514350" indent="-514350">
              <a:buFont typeface="+mj-lt"/>
              <a:buAutoNum type="arabicPeriod"/>
            </a:pPr>
            <a:r>
              <a:rPr lang="en-US" dirty="0" smtClean="0"/>
              <a:t>physical/virtual</a:t>
            </a:r>
          </a:p>
          <a:p>
            <a:pPr marL="514350" indent="-514350">
              <a:buFont typeface="+mj-lt"/>
              <a:buAutoNum type="arabicPeriod"/>
            </a:pPr>
            <a:r>
              <a:rPr lang="en-US" dirty="0" smtClean="0"/>
              <a:t>single/multi player</a:t>
            </a:r>
          </a:p>
          <a:p>
            <a:pPr marL="514350" indent="-514350">
              <a:buFont typeface="+mj-lt"/>
              <a:buAutoNum type="arabicPeriod"/>
            </a:pPr>
            <a:r>
              <a:rPr lang="en-US" dirty="0" smtClean="0"/>
              <a:t>competition/collaboration/challenge</a:t>
            </a:r>
          </a:p>
          <a:p>
            <a:pPr marL="514350" indent="-514350">
              <a:buFont typeface="+mj-lt"/>
              <a:buAutoNum type="arabicPeriod"/>
            </a:pPr>
            <a:r>
              <a:rPr lang="en-US" dirty="0" smtClean="0"/>
              <a:t>OS and application platforms</a:t>
            </a:r>
          </a:p>
        </p:txBody>
      </p:sp>
    </p:spTree>
    <p:extLst>
      <p:ext uri="{BB962C8B-B14F-4D97-AF65-F5344CB8AC3E}">
        <p14:creationId xmlns:p14="http://schemas.microsoft.com/office/powerpoint/2010/main" val="16656833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Things to consider:</a:t>
            </a:r>
          </a:p>
          <a:p>
            <a:pPr marL="0" indent="0">
              <a:buNone/>
            </a:pPr>
            <a:endParaRPr lang="en-US" dirty="0" smtClean="0"/>
          </a:p>
          <a:p>
            <a:pPr marL="514350" indent="-514350" algn="ctr">
              <a:buFont typeface="+mj-lt"/>
              <a:buAutoNum type="arabicPeriod"/>
            </a:pPr>
            <a:r>
              <a:rPr lang="en-US" dirty="0" smtClean="0"/>
              <a:t>Licensing</a:t>
            </a:r>
          </a:p>
          <a:p>
            <a:pPr marL="514350" indent="-514350" algn="ctr">
              <a:buFont typeface="+mj-lt"/>
              <a:buAutoNum type="arabicPeriod"/>
            </a:pPr>
            <a:r>
              <a:rPr lang="en-US" dirty="0" smtClean="0"/>
              <a:t>Isolation</a:t>
            </a:r>
          </a:p>
          <a:p>
            <a:pPr marL="514350" indent="-514350" algn="ctr">
              <a:buFont typeface="+mj-lt"/>
              <a:buAutoNum type="arabicPeriod"/>
            </a:pPr>
            <a:r>
              <a:rPr lang="en-US" dirty="0" smtClean="0"/>
              <a:t>Exploitability</a:t>
            </a:r>
          </a:p>
          <a:p>
            <a:pPr marL="514350" indent="-514350" algn="ctr">
              <a:buFont typeface="+mj-lt"/>
              <a:buAutoNum type="arabicPeriod"/>
            </a:pPr>
            <a:r>
              <a:rPr lang="en-US" dirty="0" smtClean="0"/>
              <a:t>Performance</a:t>
            </a:r>
          </a:p>
          <a:p>
            <a:pPr marL="514350" indent="-514350" algn="ctr">
              <a:buFont typeface="+mj-lt"/>
              <a:buAutoNum type="arabicPeriod"/>
            </a:pPr>
            <a:r>
              <a:rPr lang="en-US" dirty="0" smtClean="0"/>
              <a:t>Analytical capabilities</a:t>
            </a:r>
            <a:endParaRPr lang="en-US" dirty="0"/>
          </a:p>
        </p:txBody>
      </p:sp>
    </p:spTree>
    <p:extLst>
      <p:ext uri="{BB962C8B-B14F-4D97-AF65-F5344CB8AC3E}">
        <p14:creationId xmlns:p14="http://schemas.microsoft.com/office/powerpoint/2010/main" val="39311356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4400" dirty="0" smtClean="0"/>
              <a:t>Review your license terms!</a:t>
            </a:r>
          </a:p>
          <a:p>
            <a:pPr marL="0" indent="0" algn="ctr">
              <a:buNone/>
            </a:pPr>
            <a:endParaRPr lang="en-US" dirty="0"/>
          </a:p>
          <a:p>
            <a:pPr marL="0" indent="0" algn="ctr">
              <a:buNone/>
            </a:pPr>
            <a:r>
              <a:rPr lang="en-US" dirty="0" smtClean="0"/>
              <a:t>You cannot distribute everything</a:t>
            </a:r>
          </a:p>
          <a:p>
            <a:pPr marL="0" indent="0" algn="ctr">
              <a:buNone/>
            </a:pPr>
            <a:r>
              <a:rPr lang="en-US" dirty="0" smtClean="0"/>
              <a:t>You may not even be allowed to run it without paying extra</a:t>
            </a:r>
            <a:endParaRPr lang="en-US" dirty="0"/>
          </a:p>
        </p:txBody>
      </p:sp>
    </p:spTree>
    <p:extLst>
      <p:ext uri="{BB962C8B-B14F-4D97-AF65-F5344CB8AC3E}">
        <p14:creationId xmlns:p14="http://schemas.microsoft.com/office/powerpoint/2010/main" val="5855803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800" dirty="0" smtClean="0"/>
              <a:t>Isolation is important</a:t>
            </a:r>
          </a:p>
          <a:p>
            <a:pPr marL="0" indent="0" algn="ctr">
              <a:buNone/>
            </a:pPr>
            <a:endParaRPr lang="en-US" sz="4800" dirty="0"/>
          </a:p>
          <a:p>
            <a:pPr marL="0" indent="0" algn="ctr">
              <a:buNone/>
            </a:pPr>
            <a:r>
              <a:rPr lang="en-US" sz="3600" dirty="0" smtClean="0"/>
              <a:t>It was just a typo agent Smith, and I really did not really mean to take down that SCADA system…</a:t>
            </a:r>
            <a:endParaRPr lang="en-US" sz="3600" dirty="0"/>
          </a:p>
        </p:txBody>
      </p:sp>
    </p:spTree>
    <p:extLst>
      <p:ext uri="{BB962C8B-B14F-4D97-AF65-F5344CB8AC3E}">
        <p14:creationId xmlns:p14="http://schemas.microsoft.com/office/powerpoint/2010/main" val="33780271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lgn="ctr">
              <a:buNone/>
            </a:pPr>
            <a:r>
              <a:rPr lang="en-US" sz="4800" dirty="0" smtClean="0"/>
              <a:t>Performance may be an issue</a:t>
            </a:r>
          </a:p>
          <a:p>
            <a:pPr marL="0" indent="0" algn="ctr">
              <a:buNone/>
            </a:pPr>
            <a:r>
              <a:rPr lang="en-US" dirty="0" smtClean="0"/>
              <a:t>especially with virtual environments. </a:t>
            </a:r>
          </a:p>
          <a:p>
            <a:pPr marL="0" indent="0">
              <a:buNone/>
            </a:pPr>
            <a:endParaRPr lang="en-US" dirty="0" smtClean="0"/>
          </a:p>
          <a:p>
            <a:pPr marL="0" indent="0">
              <a:buNone/>
            </a:pPr>
            <a:endParaRPr lang="en-US" dirty="0" smtClean="0"/>
          </a:p>
          <a:p>
            <a:pPr marL="0" indent="0" algn="ctr">
              <a:buNone/>
            </a:pPr>
            <a:r>
              <a:rPr lang="en-US" sz="4400" dirty="0" smtClean="0"/>
              <a:t>Virtualization is NOT always feasible</a:t>
            </a:r>
          </a:p>
          <a:p>
            <a:pPr marL="0" indent="0" algn="ctr">
              <a:buNone/>
            </a:pPr>
            <a:r>
              <a:rPr lang="en-US" dirty="0" smtClean="0"/>
              <a:t>(it is hard to virtualize appliances)</a:t>
            </a:r>
            <a:endParaRPr lang="en-US" dirty="0"/>
          </a:p>
        </p:txBody>
      </p:sp>
    </p:spTree>
    <p:extLst>
      <p:ext uri="{BB962C8B-B14F-4D97-AF65-F5344CB8AC3E}">
        <p14:creationId xmlns:p14="http://schemas.microsoft.com/office/powerpoint/2010/main" val="7225123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smtClean="0"/>
          </a:p>
          <a:p>
            <a:pPr marL="0" indent="0" algn="ctr">
              <a:buNone/>
            </a:pPr>
            <a:r>
              <a:rPr lang="en-US" dirty="0" smtClean="0"/>
              <a:t>If assessment is a goal of your CTF, you will need to build visibility into the environment.</a:t>
            </a:r>
            <a:endParaRPr lang="en-US" dirty="0"/>
          </a:p>
        </p:txBody>
      </p:sp>
    </p:spTree>
    <p:extLst>
      <p:ext uri="{BB962C8B-B14F-4D97-AF65-F5344CB8AC3E}">
        <p14:creationId xmlns:p14="http://schemas.microsoft.com/office/powerpoint/2010/main" val="12908280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251688" y="4495801"/>
            <a:ext cx="1447800" cy="914400"/>
          </a:xfrm>
          <a:prstGeom prst="roundRect">
            <a:avLst/>
          </a:prstGeom>
          <a:ln>
            <a:solidFill>
              <a:srgbClr val="FBB04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SSH bastion host</a:t>
            </a:r>
          </a:p>
        </p:txBody>
      </p:sp>
      <p:sp>
        <p:nvSpPr>
          <p:cNvPr id="4" name="Rounded Rectangle 3"/>
          <p:cNvSpPr/>
          <p:nvPr/>
        </p:nvSpPr>
        <p:spPr>
          <a:xfrm>
            <a:off x="3150577" y="2590800"/>
            <a:ext cx="1650023" cy="914400"/>
          </a:xfrm>
          <a:prstGeom prst="roundRect">
            <a:avLst/>
          </a:prstGeom>
          <a:ln>
            <a:solidFill>
              <a:srgbClr val="FBB04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err="1" smtClean="0"/>
              <a:t>BackTrack</a:t>
            </a:r>
            <a:r>
              <a:rPr lang="en-US" dirty="0" smtClean="0"/>
              <a:t> Server</a:t>
            </a:r>
          </a:p>
        </p:txBody>
      </p:sp>
      <p:sp>
        <p:nvSpPr>
          <p:cNvPr id="5" name="Rounded Rectangle 4"/>
          <p:cNvSpPr/>
          <p:nvPr/>
        </p:nvSpPr>
        <p:spPr>
          <a:xfrm>
            <a:off x="6477000" y="1524000"/>
            <a:ext cx="1828800" cy="762000"/>
          </a:xfrm>
          <a:prstGeom prst="roundRect">
            <a:avLst/>
          </a:prstGeom>
          <a:ln>
            <a:solidFill>
              <a:srgbClr val="FBB04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Web server</a:t>
            </a:r>
          </a:p>
        </p:txBody>
      </p:sp>
      <p:sp>
        <p:nvSpPr>
          <p:cNvPr id="6" name="Rounded Rectangle 5"/>
          <p:cNvSpPr/>
          <p:nvPr/>
        </p:nvSpPr>
        <p:spPr>
          <a:xfrm>
            <a:off x="6553200" y="2667000"/>
            <a:ext cx="1828800" cy="762000"/>
          </a:xfrm>
          <a:prstGeom prst="roundRect">
            <a:avLst/>
          </a:prstGeom>
          <a:ln>
            <a:solidFill>
              <a:srgbClr val="FBB04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Email server</a:t>
            </a:r>
          </a:p>
        </p:txBody>
      </p:sp>
      <p:sp>
        <p:nvSpPr>
          <p:cNvPr id="7" name="Rounded Rectangle 6"/>
          <p:cNvSpPr/>
          <p:nvPr/>
        </p:nvSpPr>
        <p:spPr>
          <a:xfrm>
            <a:off x="6477000" y="4114799"/>
            <a:ext cx="1828800" cy="762000"/>
          </a:xfrm>
          <a:prstGeom prst="roundRect">
            <a:avLst/>
          </a:prstGeom>
          <a:ln>
            <a:solidFill>
              <a:srgbClr val="FBB04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File server</a:t>
            </a:r>
          </a:p>
        </p:txBody>
      </p:sp>
      <p:sp>
        <p:nvSpPr>
          <p:cNvPr id="8" name="Rectangle 7"/>
          <p:cNvSpPr/>
          <p:nvPr/>
        </p:nvSpPr>
        <p:spPr>
          <a:xfrm rot="5400000">
            <a:off x="4648200" y="3053128"/>
            <a:ext cx="1905000" cy="381000"/>
          </a:xfrm>
          <a:prstGeom prst="rect">
            <a:avLst/>
          </a:prstGeom>
          <a:ln>
            <a:solidFill>
              <a:srgbClr val="FBB04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Virtual Switch</a:t>
            </a:r>
          </a:p>
        </p:txBody>
      </p:sp>
      <p:cxnSp>
        <p:nvCxnSpPr>
          <p:cNvPr id="10" name="Elbow Connector 9"/>
          <p:cNvCxnSpPr>
            <a:endCxn id="8" idx="1"/>
          </p:cNvCxnSpPr>
          <p:nvPr/>
        </p:nvCxnSpPr>
        <p:spPr>
          <a:xfrm rot="10800000" flipV="1">
            <a:off x="5600700" y="1743074"/>
            <a:ext cx="876300" cy="54805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7" idx="1"/>
            <a:endCxn id="8" idx="3"/>
          </p:cNvCxnSpPr>
          <p:nvPr/>
        </p:nvCxnSpPr>
        <p:spPr>
          <a:xfrm rot="10800000">
            <a:off x="5600700" y="4196129"/>
            <a:ext cx="876300" cy="299671"/>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6" idx="1"/>
          </p:cNvCxnSpPr>
          <p:nvPr/>
        </p:nvCxnSpPr>
        <p:spPr>
          <a:xfrm flipH="1">
            <a:off x="5791200" y="30480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4" idx="3"/>
          </p:cNvCxnSpPr>
          <p:nvPr/>
        </p:nvCxnSpPr>
        <p:spPr>
          <a:xfrm>
            <a:off x="4800600" y="3048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3" idx="0"/>
            <a:endCxn id="4" idx="2"/>
          </p:cNvCxnSpPr>
          <p:nvPr/>
        </p:nvCxnSpPr>
        <p:spPr>
          <a:xfrm flipV="1">
            <a:off x="3975588" y="3505200"/>
            <a:ext cx="1" cy="990601"/>
          </a:xfrm>
          <a:prstGeom prst="line">
            <a:avLst/>
          </a:prstGeom>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457200" y="2133600"/>
            <a:ext cx="1295400" cy="609600"/>
          </a:xfrm>
          <a:prstGeom prst="roundRect">
            <a:avLst/>
          </a:prstGeom>
          <a:ln>
            <a:solidFill>
              <a:srgbClr val="FBB04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err="1" smtClean="0"/>
              <a:t>Dev</a:t>
            </a:r>
            <a:r>
              <a:rPr lang="en-US" dirty="0" smtClean="0"/>
              <a:t> Server</a:t>
            </a:r>
          </a:p>
        </p:txBody>
      </p:sp>
      <p:sp>
        <p:nvSpPr>
          <p:cNvPr id="34" name="Rounded Rectangle 33"/>
          <p:cNvSpPr/>
          <p:nvPr/>
        </p:nvSpPr>
        <p:spPr>
          <a:xfrm>
            <a:off x="457200" y="3200400"/>
            <a:ext cx="1295400" cy="609600"/>
          </a:xfrm>
          <a:prstGeom prst="roundRect">
            <a:avLst/>
          </a:prstGeom>
          <a:ln>
            <a:solidFill>
              <a:srgbClr val="FBB04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Web Server</a:t>
            </a:r>
          </a:p>
        </p:txBody>
      </p:sp>
      <p:sp>
        <p:nvSpPr>
          <p:cNvPr id="35" name="Rounded Rectangle 34"/>
          <p:cNvSpPr/>
          <p:nvPr/>
        </p:nvSpPr>
        <p:spPr>
          <a:xfrm>
            <a:off x="533400" y="4186603"/>
            <a:ext cx="1447800" cy="609600"/>
          </a:xfrm>
          <a:prstGeom prst="roundRect">
            <a:avLst/>
          </a:prstGeom>
          <a:ln>
            <a:solidFill>
              <a:srgbClr val="FBB04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Linux workstation</a:t>
            </a:r>
          </a:p>
        </p:txBody>
      </p:sp>
      <p:sp>
        <p:nvSpPr>
          <p:cNvPr id="36" name="Rounded Rectangle 35"/>
          <p:cNvSpPr/>
          <p:nvPr/>
        </p:nvSpPr>
        <p:spPr>
          <a:xfrm>
            <a:off x="685800" y="1285875"/>
            <a:ext cx="1295400" cy="609600"/>
          </a:xfrm>
          <a:prstGeom prst="roundRect">
            <a:avLst/>
          </a:prstGeom>
          <a:ln>
            <a:solidFill>
              <a:srgbClr val="FBB04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Windows PC</a:t>
            </a:r>
          </a:p>
        </p:txBody>
      </p:sp>
      <p:sp>
        <p:nvSpPr>
          <p:cNvPr id="37" name="Rectangle 36"/>
          <p:cNvSpPr/>
          <p:nvPr/>
        </p:nvSpPr>
        <p:spPr>
          <a:xfrm rot="5400000">
            <a:off x="1600200" y="3053129"/>
            <a:ext cx="1905000" cy="381000"/>
          </a:xfrm>
          <a:prstGeom prst="rect">
            <a:avLst/>
          </a:prstGeom>
          <a:ln>
            <a:solidFill>
              <a:srgbClr val="FBB04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Virtual Switch</a:t>
            </a:r>
          </a:p>
        </p:txBody>
      </p:sp>
      <p:cxnSp>
        <p:nvCxnSpPr>
          <p:cNvPr id="40" name="Straight Connector 39"/>
          <p:cNvCxnSpPr>
            <a:stCxn id="4" idx="1"/>
          </p:cNvCxnSpPr>
          <p:nvPr/>
        </p:nvCxnSpPr>
        <p:spPr>
          <a:xfrm flipH="1">
            <a:off x="2743200" y="3048000"/>
            <a:ext cx="40737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37" idx="1"/>
            <a:endCxn id="36" idx="3"/>
          </p:cNvCxnSpPr>
          <p:nvPr/>
        </p:nvCxnSpPr>
        <p:spPr>
          <a:xfrm rot="16200000" flipV="1">
            <a:off x="1916723" y="1655152"/>
            <a:ext cx="700454" cy="5715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37" idx="2"/>
            <a:endCxn id="33" idx="3"/>
          </p:cNvCxnSpPr>
          <p:nvPr/>
        </p:nvCxnSpPr>
        <p:spPr>
          <a:xfrm rot="10800000">
            <a:off x="1752600" y="2438401"/>
            <a:ext cx="609600" cy="805229"/>
          </a:xfrm>
          <a:prstGeom prst="bentConnector5">
            <a:avLst>
              <a:gd name="adj1" fmla="val 37500"/>
              <a:gd name="adj2" fmla="val 99682"/>
              <a:gd name="adj3" fmla="val 62500"/>
            </a:avLst>
          </a:prstGeom>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37" idx="3"/>
            <a:endCxn id="35" idx="3"/>
          </p:cNvCxnSpPr>
          <p:nvPr/>
        </p:nvCxnSpPr>
        <p:spPr>
          <a:xfrm rot="5400000">
            <a:off x="2119313" y="4058016"/>
            <a:ext cx="295274" cy="5715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37" idx="2"/>
            <a:endCxn id="34" idx="3"/>
          </p:cNvCxnSpPr>
          <p:nvPr/>
        </p:nvCxnSpPr>
        <p:spPr>
          <a:xfrm rot="10800000" flipV="1">
            <a:off x="1752600" y="3243628"/>
            <a:ext cx="609600" cy="261571"/>
          </a:xfrm>
          <a:prstGeom prst="bentConnector5">
            <a:avLst>
              <a:gd name="adj1" fmla="val 37500"/>
              <a:gd name="adj2" fmla="val 100000"/>
              <a:gd name="adj3" fmla="val 62500"/>
            </a:avLst>
          </a:prstGeom>
        </p:spPr>
        <p:style>
          <a:lnRef idx="1">
            <a:schemeClr val="accent1"/>
          </a:lnRef>
          <a:fillRef idx="0">
            <a:schemeClr val="accent1"/>
          </a:fillRef>
          <a:effectRef idx="0">
            <a:schemeClr val="accent1"/>
          </a:effectRef>
          <a:fontRef idx="minor">
            <a:schemeClr val="tx1"/>
          </a:fontRef>
        </p:style>
      </p:cxnSp>
      <p:sp>
        <p:nvSpPr>
          <p:cNvPr id="52" name="Rounded Rectangle 51"/>
          <p:cNvSpPr/>
          <p:nvPr/>
        </p:nvSpPr>
        <p:spPr>
          <a:xfrm>
            <a:off x="2362200" y="5867400"/>
            <a:ext cx="3238500" cy="533400"/>
          </a:xfrm>
          <a:prstGeom prst="roundRect">
            <a:avLst/>
          </a:prstGeom>
          <a:ln>
            <a:solidFill>
              <a:srgbClr val="FBB04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Campus network</a:t>
            </a:r>
          </a:p>
        </p:txBody>
      </p:sp>
      <p:cxnSp>
        <p:nvCxnSpPr>
          <p:cNvPr id="54" name="Elbow Connector 53"/>
          <p:cNvCxnSpPr>
            <a:stCxn id="52" idx="0"/>
            <a:endCxn id="3" idx="2"/>
          </p:cNvCxnSpPr>
          <p:nvPr/>
        </p:nvCxnSpPr>
        <p:spPr>
          <a:xfrm rot="16200000" flipV="1">
            <a:off x="3749920" y="5635870"/>
            <a:ext cx="457199" cy="5862"/>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53148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running the </a:t>
            </a:r>
            <a:r>
              <a:rPr lang="en-US" dirty="0" err="1" smtClean="0"/>
              <a:t>ctf</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407134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Introduction</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4817139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buNone/>
            </a:pPr>
            <a:r>
              <a:rPr lang="en-US" dirty="0" smtClean="0"/>
              <a:t>Operationally, the least interesting phase of the process. Some decisions that need to be made are:</a:t>
            </a:r>
          </a:p>
          <a:p>
            <a:r>
              <a:rPr lang="en-US" dirty="0" smtClean="0"/>
              <a:t>Credentialing</a:t>
            </a:r>
          </a:p>
          <a:p>
            <a:r>
              <a:rPr lang="en-US" dirty="0" smtClean="0"/>
              <a:t>Duration of the simulation</a:t>
            </a:r>
          </a:p>
          <a:p>
            <a:r>
              <a:rPr lang="en-US" dirty="0" smtClean="0"/>
              <a:t>Scoring</a:t>
            </a:r>
          </a:p>
          <a:p>
            <a:r>
              <a:rPr lang="en-US" dirty="0" smtClean="0"/>
              <a:t>Ongoing maintenance</a:t>
            </a:r>
            <a:endParaRPr lang="en-US" dirty="0"/>
          </a:p>
        </p:txBody>
      </p:sp>
    </p:spTree>
    <p:extLst>
      <p:ext uri="{BB962C8B-B14F-4D97-AF65-F5344CB8AC3E}">
        <p14:creationId xmlns:p14="http://schemas.microsoft.com/office/powerpoint/2010/main" val="34066617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dirty="0" smtClean="0"/>
              <a:t>In a multi-user simulation, decide if participants share credentials, or if they have their own.</a:t>
            </a:r>
          </a:p>
          <a:p>
            <a:pPr marL="0" indent="0">
              <a:buNone/>
            </a:pPr>
            <a:endParaRPr lang="en-US" sz="2400" dirty="0" smtClean="0"/>
          </a:p>
          <a:p>
            <a:pPr marL="0" indent="0">
              <a:buNone/>
            </a:pPr>
            <a:r>
              <a:rPr lang="en-US" sz="2400" dirty="0" smtClean="0"/>
              <a:t>While all students have root on the BT5 system in the previous example, they will still log in with a dedicated account from which they elevate with </a:t>
            </a:r>
            <a:r>
              <a:rPr lang="en-US" sz="2400" dirty="0" err="1" smtClean="0"/>
              <a:t>sudo</a:t>
            </a:r>
            <a:r>
              <a:rPr lang="en-US" sz="2400" dirty="0" smtClean="0"/>
              <a:t>. </a:t>
            </a:r>
            <a:r>
              <a:rPr lang="en-US" sz="2400" dirty="0" err="1" smtClean="0"/>
              <a:t>Syslogs</a:t>
            </a:r>
            <a:r>
              <a:rPr lang="en-US" sz="2400" dirty="0" smtClean="0"/>
              <a:t> are sent off-network.</a:t>
            </a:r>
            <a:endParaRPr lang="en-US" sz="2400" dirty="0"/>
          </a:p>
        </p:txBody>
      </p:sp>
    </p:spTree>
    <p:extLst>
      <p:ext uri="{BB962C8B-B14F-4D97-AF65-F5344CB8AC3E}">
        <p14:creationId xmlns:p14="http://schemas.microsoft.com/office/powerpoint/2010/main" val="40328371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Metrics provide an objective assessment of the extent to which the participants complete the challenges.</a:t>
            </a:r>
          </a:p>
          <a:p>
            <a:pPr marL="0" indent="0">
              <a:buNone/>
            </a:pPr>
            <a:endParaRPr lang="en-US" dirty="0" smtClean="0"/>
          </a:p>
          <a:p>
            <a:pPr marL="0" indent="0">
              <a:buNone/>
            </a:pPr>
            <a:r>
              <a:rPr lang="en-US" dirty="0" smtClean="0"/>
              <a:t>Distinguish:</a:t>
            </a:r>
          </a:p>
          <a:p>
            <a:r>
              <a:rPr lang="en-US" dirty="0" smtClean="0"/>
              <a:t>Assessing outcomes (e.g., </a:t>
            </a:r>
            <a:r>
              <a:rPr lang="en-US" dirty="0" err="1" smtClean="0"/>
              <a:t>Netwars</a:t>
            </a:r>
            <a:r>
              <a:rPr lang="en-US" dirty="0" smtClean="0"/>
              <a:t>)</a:t>
            </a:r>
          </a:p>
          <a:p>
            <a:r>
              <a:rPr lang="en-US" dirty="0" smtClean="0"/>
              <a:t>Assessing process (e.g., OSCP)</a:t>
            </a:r>
          </a:p>
        </p:txBody>
      </p:sp>
    </p:spTree>
    <p:extLst>
      <p:ext uri="{BB962C8B-B14F-4D97-AF65-F5344CB8AC3E}">
        <p14:creationId xmlns:p14="http://schemas.microsoft.com/office/powerpoint/2010/main" val="28613961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lgn="ctr">
              <a:buNone/>
            </a:pPr>
            <a:r>
              <a:rPr lang="en-US" sz="4800" dirty="0" smtClean="0"/>
              <a:t>Prevent cheating</a:t>
            </a:r>
          </a:p>
          <a:p>
            <a:r>
              <a:rPr lang="en-US" sz="2600" dirty="0" smtClean="0"/>
              <a:t>guessing answers</a:t>
            </a:r>
          </a:p>
          <a:p>
            <a:r>
              <a:rPr lang="en-US" sz="2600" dirty="0" smtClean="0"/>
              <a:t>borrowing artifacts from other players</a:t>
            </a:r>
          </a:p>
          <a:p>
            <a:r>
              <a:rPr lang="en-US" sz="2600" dirty="0" smtClean="0"/>
              <a:t>brute-forcing</a:t>
            </a:r>
          </a:p>
          <a:p>
            <a:r>
              <a:rPr lang="en-US" sz="2600" dirty="0" smtClean="0"/>
              <a:t>patching by players</a:t>
            </a:r>
          </a:p>
          <a:p>
            <a:r>
              <a:rPr lang="en-US" sz="2600" dirty="0" smtClean="0"/>
              <a:t>denial-of-service</a:t>
            </a:r>
          </a:p>
          <a:p>
            <a:r>
              <a:rPr lang="en-US" sz="2600" dirty="0" smtClean="0"/>
              <a:t>attack the scoring platform itself</a:t>
            </a:r>
          </a:p>
          <a:p>
            <a:r>
              <a:rPr lang="en-US" sz="2600" dirty="0" smtClean="0"/>
              <a:t>etc.</a:t>
            </a:r>
          </a:p>
          <a:p>
            <a:pPr marL="0" indent="0">
              <a:buNone/>
            </a:pPr>
            <a:r>
              <a:rPr lang="en-US" dirty="0" smtClean="0"/>
              <a:t>Have a pre-determined response to deal with bad behavior and publish rules of engagement!</a:t>
            </a:r>
            <a:endParaRPr lang="en-US" dirty="0"/>
          </a:p>
        </p:txBody>
      </p:sp>
    </p:spTree>
    <p:extLst>
      <p:ext uri="{BB962C8B-B14F-4D97-AF65-F5344CB8AC3E}">
        <p14:creationId xmlns:p14="http://schemas.microsoft.com/office/powerpoint/2010/main" val="18034250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5400" dirty="0" smtClean="0"/>
              <a:t>Stuff will break</a:t>
            </a:r>
          </a:p>
          <a:p>
            <a:pPr marL="0" indent="0" algn="ctr">
              <a:buNone/>
            </a:pPr>
            <a:endParaRPr lang="en-US" sz="5400" dirty="0" smtClean="0"/>
          </a:p>
          <a:p>
            <a:pPr marL="0" indent="0" algn="ctr">
              <a:buNone/>
            </a:pPr>
            <a:r>
              <a:rPr lang="en-US" sz="2800" dirty="0" smtClean="0"/>
              <a:t>Our tricks will often break the environment. </a:t>
            </a:r>
          </a:p>
          <a:p>
            <a:pPr marL="0" indent="0" algn="ctr">
              <a:buNone/>
            </a:pPr>
            <a:r>
              <a:rPr lang="en-US" sz="2800" dirty="0" smtClean="0"/>
              <a:t>Do preventive maintenance.</a:t>
            </a:r>
            <a:endParaRPr lang="en-US" sz="2800" dirty="0"/>
          </a:p>
        </p:txBody>
      </p:sp>
    </p:spTree>
    <p:extLst>
      <p:ext uri="{BB962C8B-B14F-4D97-AF65-F5344CB8AC3E}">
        <p14:creationId xmlns:p14="http://schemas.microsoft.com/office/powerpoint/2010/main" val="560473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dirty="0" smtClean="0"/>
              <a:t>SUMMARY</a:t>
            </a:r>
          </a:p>
          <a:p>
            <a:pPr marL="0" indent="0" algn="ctr">
              <a:buNone/>
            </a:pPr>
            <a:r>
              <a:rPr lang="en-US" sz="2400" dirty="0" smtClean="0"/>
              <a:t>CTF is a high-impact practice that focuses on experiential learning. By letting participants work through a realistic scenario, they can develop skills, assess weaknesses, and be ready for unexpected situations.</a:t>
            </a:r>
          </a:p>
          <a:p>
            <a:pPr marL="0" indent="0" algn="ctr">
              <a:buNone/>
            </a:pPr>
            <a:r>
              <a:rPr lang="en-US" sz="2400" dirty="0" smtClean="0"/>
              <a:t>Building a CTF is like telling a story. We need a message, cast, a plot, and props. Once the story is ready, we can start designing and building the environment.</a:t>
            </a:r>
          </a:p>
          <a:p>
            <a:pPr marL="0" indent="0" algn="ctr">
              <a:buNone/>
            </a:pPr>
            <a:r>
              <a:rPr lang="en-US" sz="2400" dirty="0" smtClean="0"/>
              <a:t>When the environment is complete, the simulation can be run. Running a simulation requires ongoing maintenance, and a well though-out scoring method.</a:t>
            </a:r>
            <a:endParaRPr lang="en-US" sz="2400" dirty="0"/>
          </a:p>
        </p:txBody>
      </p:sp>
    </p:spTree>
    <p:extLst>
      <p:ext uri="{BB962C8B-B14F-4D97-AF65-F5344CB8AC3E}">
        <p14:creationId xmlns:p14="http://schemas.microsoft.com/office/powerpoint/2010/main" val="13881826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373805"/>
            <a:ext cx="7791450" cy="5513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13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lgn="ctr">
              <a:buNone/>
            </a:pPr>
            <a:endParaRPr lang="en-US" dirty="0" smtClean="0"/>
          </a:p>
          <a:p>
            <a:pPr marL="0" indent="0" algn="ctr">
              <a:buNone/>
            </a:pPr>
            <a:endParaRPr lang="en-US" dirty="0" smtClean="0"/>
          </a:p>
          <a:p>
            <a:pPr marL="0" indent="0" algn="ctr">
              <a:buNone/>
            </a:pPr>
            <a:r>
              <a:rPr lang="en-US" sz="5800" dirty="0" smtClean="0"/>
              <a:t>Questions?</a:t>
            </a:r>
          </a:p>
          <a:p>
            <a:pPr marL="0" indent="0" algn="ctr">
              <a:buNone/>
            </a:pPr>
            <a:endParaRPr lang="en-US" dirty="0"/>
          </a:p>
          <a:p>
            <a:pPr marL="0" indent="0" algn="ctr">
              <a:buNone/>
            </a:pPr>
            <a:endParaRPr lang="en-US" dirty="0" smtClean="0"/>
          </a:p>
          <a:p>
            <a:pPr marL="0" indent="0" algn="ctr">
              <a:buNone/>
            </a:pPr>
            <a:r>
              <a:rPr lang="en-US" dirty="0" smtClean="0"/>
              <a:t>Email: leune@adelphi.edu</a:t>
            </a:r>
          </a:p>
          <a:p>
            <a:pPr marL="0" indent="0" algn="ctr">
              <a:buNone/>
            </a:pPr>
            <a:r>
              <a:rPr lang="en-US" dirty="0" smtClean="0"/>
              <a:t>Twitter: @</a:t>
            </a:r>
            <a:r>
              <a:rPr lang="en-US" dirty="0" err="1" smtClean="0"/>
              <a:t>leune</a:t>
            </a:r>
            <a:endParaRPr lang="en-US" dirty="0" smtClean="0"/>
          </a:p>
          <a:p>
            <a:pPr marL="0" indent="0" algn="ctr">
              <a:buNone/>
            </a:pPr>
            <a:r>
              <a:rPr lang="en-US" dirty="0" smtClean="0"/>
              <a:t>Blog: www.leune.org</a:t>
            </a:r>
            <a:endParaRPr lang="en-US" dirty="0"/>
          </a:p>
        </p:txBody>
      </p:sp>
    </p:spTree>
    <p:extLst>
      <p:ext uri="{BB962C8B-B14F-4D97-AF65-F5344CB8AC3E}">
        <p14:creationId xmlns:p14="http://schemas.microsoft.com/office/powerpoint/2010/main" val="1563333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40635" y="2667000"/>
            <a:ext cx="4572000" cy="1524000"/>
            <a:chOff x="0" y="3624470"/>
            <a:chExt cx="4572000" cy="1524000"/>
          </a:xfrm>
        </p:grpSpPr>
        <p:sp>
          <p:nvSpPr>
            <p:cNvPr id="6" name="Oval 5"/>
            <p:cNvSpPr/>
            <p:nvPr/>
          </p:nvSpPr>
          <p:spPr>
            <a:xfrm>
              <a:off x="0" y="3624470"/>
              <a:ext cx="4572000" cy="1524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TextBox 4"/>
            <p:cNvSpPr txBox="1"/>
            <p:nvPr/>
          </p:nvSpPr>
          <p:spPr>
            <a:xfrm>
              <a:off x="776053" y="4063425"/>
              <a:ext cx="3110147" cy="584775"/>
            </a:xfrm>
            <a:prstGeom prst="rect">
              <a:avLst/>
            </a:prstGeom>
            <a:noFill/>
          </p:spPr>
          <p:txBody>
            <a:bodyPr wrap="none" rtlCol="0">
              <a:spAutoFit/>
            </a:bodyPr>
            <a:lstStyle/>
            <a:p>
              <a:r>
                <a:rPr lang="en-US" sz="3200" dirty="0" smtClean="0"/>
                <a:t>I am an educator</a:t>
              </a:r>
              <a:endParaRPr lang="en-US" sz="3200" dirty="0"/>
            </a:p>
          </p:txBody>
        </p:sp>
      </p:grpSp>
      <p:grpSp>
        <p:nvGrpSpPr>
          <p:cNvPr id="11" name="Group 10"/>
          <p:cNvGrpSpPr/>
          <p:nvPr/>
        </p:nvGrpSpPr>
        <p:grpSpPr>
          <a:xfrm>
            <a:off x="440635" y="2667000"/>
            <a:ext cx="4572000" cy="1524000"/>
            <a:chOff x="0" y="3624470"/>
            <a:chExt cx="4572000" cy="1524000"/>
          </a:xfrm>
        </p:grpSpPr>
        <p:sp>
          <p:nvSpPr>
            <p:cNvPr id="12" name="Oval 11"/>
            <p:cNvSpPr/>
            <p:nvPr/>
          </p:nvSpPr>
          <p:spPr>
            <a:xfrm>
              <a:off x="0" y="3624470"/>
              <a:ext cx="4572000" cy="1524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TextBox 12"/>
            <p:cNvSpPr txBox="1"/>
            <p:nvPr/>
          </p:nvSpPr>
          <p:spPr>
            <a:xfrm>
              <a:off x="1406257" y="4063425"/>
              <a:ext cx="1691232" cy="584775"/>
            </a:xfrm>
            <a:prstGeom prst="rect">
              <a:avLst/>
            </a:prstGeom>
            <a:noFill/>
          </p:spPr>
          <p:txBody>
            <a:bodyPr wrap="none" rtlCol="0">
              <a:spAutoFit/>
            </a:bodyPr>
            <a:lstStyle/>
            <a:p>
              <a:r>
                <a:rPr lang="en-US" sz="3200" b="1" dirty="0" smtClean="0"/>
                <a:t>Educator</a:t>
              </a:r>
              <a:endParaRPr lang="en-US" sz="3200" b="1" dirty="0"/>
            </a:p>
          </p:txBody>
        </p:sp>
      </p:grpSp>
      <p:grpSp>
        <p:nvGrpSpPr>
          <p:cNvPr id="8" name="Group 7"/>
          <p:cNvGrpSpPr/>
          <p:nvPr/>
        </p:nvGrpSpPr>
        <p:grpSpPr>
          <a:xfrm>
            <a:off x="4038600" y="3307210"/>
            <a:ext cx="4572000" cy="1524000"/>
            <a:chOff x="0" y="3624470"/>
            <a:chExt cx="4572000" cy="1524000"/>
          </a:xfrm>
        </p:grpSpPr>
        <p:sp>
          <p:nvSpPr>
            <p:cNvPr id="10" name="TextBox 9"/>
            <p:cNvSpPr txBox="1"/>
            <p:nvPr/>
          </p:nvSpPr>
          <p:spPr>
            <a:xfrm>
              <a:off x="1109844" y="4094082"/>
              <a:ext cx="2193806" cy="584775"/>
            </a:xfrm>
            <a:prstGeom prst="rect">
              <a:avLst/>
            </a:prstGeom>
            <a:noFill/>
          </p:spPr>
          <p:txBody>
            <a:bodyPr wrap="none" rtlCol="0">
              <a:spAutoFit/>
            </a:bodyPr>
            <a:lstStyle/>
            <a:p>
              <a:r>
                <a:rPr lang="en-US" sz="3200" b="1" dirty="0" smtClean="0"/>
                <a:t>Practitioner</a:t>
              </a:r>
              <a:endParaRPr lang="en-US" sz="3200" b="1" dirty="0"/>
            </a:p>
          </p:txBody>
        </p:sp>
        <p:sp>
          <p:nvSpPr>
            <p:cNvPr id="9" name="Oval 8"/>
            <p:cNvSpPr/>
            <p:nvPr/>
          </p:nvSpPr>
          <p:spPr>
            <a:xfrm>
              <a:off x="0" y="3624470"/>
              <a:ext cx="4572000" cy="15240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5" name="Oval 14"/>
          <p:cNvSpPr/>
          <p:nvPr/>
        </p:nvSpPr>
        <p:spPr>
          <a:xfrm rot="19911779">
            <a:off x="3958662" y="3552287"/>
            <a:ext cx="1112169" cy="333107"/>
          </a:xfrm>
          <a:prstGeom prst="ellipse">
            <a:avLst/>
          </a:prstGeom>
          <a:solidFill>
            <a:schemeClr val="bg1">
              <a:lumMod val="50000"/>
            </a:schemeClr>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30187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3052342"/>
            <a:ext cx="9144000" cy="830997"/>
          </a:xfrm>
          <a:prstGeom prst="rect">
            <a:avLst/>
          </a:prstGeom>
          <a:noFill/>
        </p:spPr>
        <p:txBody>
          <a:bodyPr wrap="square" rtlCol="0">
            <a:spAutoFit/>
          </a:bodyPr>
          <a:lstStyle/>
          <a:p>
            <a:pPr algn="ctr"/>
            <a:r>
              <a:rPr lang="en-US" sz="4800" b="1" dirty="0" smtClean="0"/>
              <a:t>What are we doing wrong?</a:t>
            </a:r>
            <a:endParaRPr lang="en-US" sz="4800" b="1" dirty="0"/>
          </a:p>
        </p:txBody>
      </p:sp>
    </p:spTree>
    <p:extLst>
      <p:ext uri="{BB962C8B-B14F-4D97-AF65-F5344CB8AC3E}">
        <p14:creationId xmlns:p14="http://schemas.microsoft.com/office/powerpoint/2010/main" val="2103342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759527"/>
            <a:ext cx="7381123" cy="4154984"/>
          </a:xfrm>
          <a:prstGeom prst="rect">
            <a:avLst/>
          </a:prstGeom>
          <a:noFill/>
        </p:spPr>
        <p:txBody>
          <a:bodyPr wrap="none" rtlCol="0">
            <a:spAutoFit/>
          </a:bodyPr>
          <a:lstStyle/>
          <a:p>
            <a:pPr marL="285750" indent="-285750">
              <a:buFont typeface="Arial" pitchFamily="34" charset="0"/>
              <a:buChar char="•"/>
            </a:pPr>
            <a:r>
              <a:rPr lang="en-US" sz="4400" dirty="0" smtClean="0"/>
              <a:t>Boring</a:t>
            </a:r>
          </a:p>
          <a:p>
            <a:pPr marL="285750" indent="-285750">
              <a:buFont typeface="Arial" pitchFamily="34" charset="0"/>
              <a:buChar char="•"/>
            </a:pPr>
            <a:r>
              <a:rPr lang="en-US" sz="4400" dirty="0" smtClean="0"/>
              <a:t>Ancient theory</a:t>
            </a:r>
          </a:p>
          <a:p>
            <a:pPr marL="285750" indent="-285750">
              <a:buFont typeface="Arial" pitchFamily="34" charset="0"/>
              <a:buChar char="•"/>
            </a:pPr>
            <a:r>
              <a:rPr lang="en-US" sz="4400" dirty="0" smtClean="0"/>
              <a:t>Little or no practical relevance</a:t>
            </a:r>
          </a:p>
          <a:p>
            <a:pPr marL="285750" indent="-285750">
              <a:buFont typeface="Arial" pitchFamily="34" charset="0"/>
              <a:buChar char="•"/>
            </a:pPr>
            <a:r>
              <a:rPr lang="en-US" sz="4400" dirty="0" smtClean="0"/>
              <a:t>Not technical enough</a:t>
            </a:r>
          </a:p>
          <a:p>
            <a:pPr marL="285750" indent="-285750">
              <a:buFont typeface="Arial" pitchFamily="34" charset="0"/>
              <a:buChar char="•"/>
            </a:pPr>
            <a:r>
              <a:rPr lang="en-US" sz="4400" dirty="0" smtClean="0"/>
              <a:t>Too technical</a:t>
            </a:r>
          </a:p>
          <a:p>
            <a:pPr marL="285750" indent="-285750">
              <a:buFont typeface="Arial" pitchFamily="34" charset="0"/>
              <a:buChar char="•"/>
            </a:pPr>
            <a:endParaRPr lang="en-US" sz="4400" dirty="0"/>
          </a:p>
        </p:txBody>
      </p:sp>
    </p:spTree>
    <p:extLst>
      <p:ext uri="{BB962C8B-B14F-4D97-AF65-F5344CB8AC3E}">
        <p14:creationId xmlns:p14="http://schemas.microsoft.com/office/powerpoint/2010/main" val="3249167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CTF?</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19635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752600" y="3048000"/>
            <a:ext cx="2743200" cy="685800"/>
          </a:xfrm>
          <a:prstGeom prst="roundRect">
            <a:avLst/>
          </a:prstGeom>
          <a:ln>
            <a:solidFill>
              <a:srgbClr val="FBB04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Experiential Learning</a:t>
            </a:r>
            <a:endParaRPr lang="en-US" dirty="0"/>
          </a:p>
        </p:txBody>
      </p:sp>
      <p:sp>
        <p:nvSpPr>
          <p:cNvPr id="3" name="Rounded Rectangle 2"/>
          <p:cNvSpPr/>
          <p:nvPr/>
        </p:nvSpPr>
        <p:spPr>
          <a:xfrm>
            <a:off x="3124200" y="1371600"/>
            <a:ext cx="2743200" cy="723900"/>
          </a:xfrm>
          <a:prstGeom prst="roundRect">
            <a:avLst/>
          </a:prstGeom>
          <a:ln>
            <a:solidFill>
              <a:srgbClr val="FBB04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High Impact Pedagogy</a:t>
            </a:r>
            <a:endParaRPr lang="en-US" dirty="0"/>
          </a:p>
        </p:txBody>
      </p:sp>
      <p:sp>
        <p:nvSpPr>
          <p:cNvPr id="4" name="Rounded Rectangle 3"/>
          <p:cNvSpPr/>
          <p:nvPr/>
        </p:nvSpPr>
        <p:spPr>
          <a:xfrm>
            <a:off x="4724400" y="3050309"/>
            <a:ext cx="2743200" cy="685800"/>
          </a:xfrm>
          <a:prstGeom prst="roundRect">
            <a:avLst/>
          </a:prstGeom>
          <a:ln>
            <a:solidFill>
              <a:srgbClr val="FBB04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Games</a:t>
            </a:r>
            <a:endParaRPr lang="en-US" dirty="0"/>
          </a:p>
        </p:txBody>
      </p:sp>
      <p:cxnSp>
        <p:nvCxnSpPr>
          <p:cNvPr id="6" name="Straight Arrow Connector 5"/>
          <p:cNvCxnSpPr>
            <a:stCxn id="2" idx="0"/>
            <a:endCxn id="3" idx="2"/>
          </p:cNvCxnSpPr>
          <p:nvPr/>
        </p:nvCxnSpPr>
        <p:spPr>
          <a:xfrm flipV="1">
            <a:off x="3124200" y="2095500"/>
            <a:ext cx="1371600" cy="95250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4" idx="0"/>
            <a:endCxn id="3" idx="2"/>
          </p:cNvCxnSpPr>
          <p:nvPr/>
        </p:nvCxnSpPr>
        <p:spPr>
          <a:xfrm flipH="1" flipV="1">
            <a:off x="4495800" y="2095500"/>
            <a:ext cx="1600200" cy="954809"/>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3352800" y="4876800"/>
            <a:ext cx="2743200" cy="685800"/>
          </a:xfrm>
          <a:prstGeom prst="roundRect">
            <a:avLst/>
          </a:prstGeom>
          <a:ln>
            <a:solidFill>
              <a:srgbClr val="FBB04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Capture The Flag</a:t>
            </a:r>
            <a:endParaRPr lang="en-US" dirty="0"/>
          </a:p>
        </p:txBody>
      </p:sp>
      <p:cxnSp>
        <p:nvCxnSpPr>
          <p:cNvPr id="11" name="Straight Arrow Connector 10"/>
          <p:cNvCxnSpPr>
            <a:stCxn id="2" idx="2"/>
            <a:endCxn id="9" idx="0"/>
          </p:cNvCxnSpPr>
          <p:nvPr/>
        </p:nvCxnSpPr>
        <p:spPr>
          <a:xfrm>
            <a:off x="3124200" y="3733800"/>
            <a:ext cx="1600200" cy="114300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2"/>
            <a:endCxn id="9" idx="0"/>
          </p:cNvCxnSpPr>
          <p:nvPr/>
        </p:nvCxnSpPr>
        <p:spPr>
          <a:xfrm flipH="1">
            <a:off x="4724400" y="3736109"/>
            <a:ext cx="1371600" cy="1140691"/>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32295" y="5849034"/>
            <a:ext cx="8534400" cy="646331"/>
          </a:xfrm>
          <a:prstGeom prst="rect">
            <a:avLst/>
          </a:prstGeom>
          <a:noFill/>
        </p:spPr>
        <p:txBody>
          <a:bodyPr wrap="square" rtlCol="0">
            <a:spAutoFit/>
          </a:bodyPr>
          <a:lstStyle/>
          <a:p>
            <a:pPr algn="ctr"/>
            <a:r>
              <a:rPr lang="en-US" dirty="0" smtClean="0"/>
              <a:t>An information security Capture The Flag is a </a:t>
            </a:r>
            <a:r>
              <a:rPr lang="en-US" b="1" dirty="0" smtClean="0"/>
              <a:t>simulation</a:t>
            </a:r>
            <a:r>
              <a:rPr lang="en-US" dirty="0" smtClean="0"/>
              <a:t> of a </a:t>
            </a:r>
            <a:r>
              <a:rPr lang="en-US" b="1" dirty="0" smtClean="0"/>
              <a:t>real-world situation </a:t>
            </a:r>
            <a:r>
              <a:rPr lang="en-US" dirty="0" smtClean="0"/>
              <a:t>in which </a:t>
            </a:r>
            <a:r>
              <a:rPr lang="en-US" b="1" dirty="0" smtClean="0"/>
              <a:t>participants</a:t>
            </a:r>
            <a:r>
              <a:rPr lang="en-US" dirty="0" smtClean="0"/>
              <a:t> are given the chance to </a:t>
            </a:r>
            <a:r>
              <a:rPr lang="en-US" b="1" dirty="0" smtClean="0"/>
              <a:t>test and develop </a:t>
            </a:r>
            <a:r>
              <a:rPr lang="en-US" dirty="0" smtClean="0"/>
              <a:t>their </a:t>
            </a:r>
            <a:r>
              <a:rPr lang="en-US" b="1" dirty="0" smtClean="0"/>
              <a:t>technical skills</a:t>
            </a:r>
            <a:r>
              <a:rPr lang="en-US" dirty="0" smtClean="0"/>
              <a:t>.</a:t>
            </a:r>
            <a:endParaRPr lang="en-US" dirty="0"/>
          </a:p>
        </p:txBody>
      </p:sp>
    </p:spTree>
    <p:extLst>
      <p:ext uri="{BB962C8B-B14F-4D97-AF65-F5344CB8AC3E}">
        <p14:creationId xmlns:p14="http://schemas.microsoft.com/office/powerpoint/2010/main" val="1712771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BB040"/>
          </a:solidFill>
        </a:ln>
      </a:spPr>
      <a:bodyPr rtlCol="0" anchor="ctr"/>
      <a:lstStyle>
        <a:defPPr algn="ctr">
          <a:defRPr dirty="0" smtClean="0"/>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704</TotalTime>
  <Words>1777</Words>
  <Application>Microsoft Office PowerPoint</Application>
  <PresentationFormat>On-screen Show (4:3)</PresentationFormat>
  <Paragraphs>262</Paragraphs>
  <Slides>47</Slides>
  <Notes>11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Using Capture the Flag For Teaching and Training</vt:lpstr>
      <vt:lpstr>PowerPoint Presentation</vt:lpstr>
      <vt:lpstr>PowerPoint Presentation</vt:lpstr>
      <vt:lpstr>Introduction</vt:lpstr>
      <vt:lpstr>PowerPoint Presentation</vt:lpstr>
      <vt:lpstr>PowerPoint Presentation</vt:lpstr>
      <vt:lpstr>PowerPoint Presentation</vt:lpstr>
      <vt:lpstr>WHY CTF?</vt:lpstr>
      <vt:lpstr>PowerPoint Presentation</vt:lpstr>
      <vt:lpstr>PowerPoint Presentation</vt:lpstr>
      <vt:lpstr>PowerPoint Presentation</vt:lpstr>
      <vt:lpstr>PowerPoint Presentation</vt:lpstr>
      <vt:lpstr>Types of CTF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Developing your own CTF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building the environment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running the ctf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Capture the Flag For Teaching and Training</dc:title>
  <dc:creator>Kees Leune</dc:creator>
  <cp:lastModifiedBy>Kees Leune</cp:lastModifiedBy>
  <cp:revision>42</cp:revision>
  <dcterms:created xsi:type="dcterms:W3CDTF">2012-05-08T19:46:18Z</dcterms:created>
  <dcterms:modified xsi:type="dcterms:W3CDTF">2012-05-16T15:45:33Z</dcterms:modified>
</cp:coreProperties>
</file>