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256" r:id="rId2"/>
    <p:sldId id="262" r:id="rId3"/>
    <p:sldId id="257" r:id="rId4"/>
    <p:sldId id="263" r:id="rId5"/>
    <p:sldId id="264" r:id="rId6"/>
    <p:sldId id="273" r:id="rId7"/>
    <p:sldId id="272" r:id="rId8"/>
    <p:sldId id="265" r:id="rId9"/>
    <p:sldId id="268"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70" r:id="rId23"/>
    <p:sldId id="271" r:id="rId24"/>
    <p:sldId id="287" r:id="rId25"/>
    <p:sldId id="288" r:id="rId26"/>
    <p:sldId id="289" r:id="rId27"/>
    <p:sldId id="292" r:id="rId28"/>
    <p:sldId id="294"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5" r:id="rId47"/>
    <p:sldId id="316" r:id="rId48"/>
    <p:sldId id="319" r:id="rId49"/>
    <p:sldId id="320"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9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9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9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9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96" charset="-128"/>
        <a:cs typeface="+mn-cs"/>
      </a:defRPr>
    </a:lvl5pPr>
    <a:lvl6pPr marL="2286000" algn="l" defTabSz="914400" rtl="0" eaLnBrk="1" latinLnBrk="0" hangingPunct="1">
      <a:defRPr kern="1200">
        <a:solidFill>
          <a:schemeClr val="tx1"/>
        </a:solidFill>
        <a:latin typeface="Arial" charset="0"/>
        <a:ea typeface="ＭＳ Ｐゴシック" pitchFamily="96" charset="-128"/>
        <a:cs typeface="+mn-cs"/>
      </a:defRPr>
    </a:lvl6pPr>
    <a:lvl7pPr marL="2743200" algn="l" defTabSz="914400" rtl="0" eaLnBrk="1" latinLnBrk="0" hangingPunct="1">
      <a:defRPr kern="1200">
        <a:solidFill>
          <a:schemeClr val="tx1"/>
        </a:solidFill>
        <a:latin typeface="Arial" charset="0"/>
        <a:ea typeface="ＭＳ Ｐゴシック" pitchFamily="96" charset="-128"/>
        <a:cs typeface="+mn-cs"/>
      </a:defRPr>
    </a:lvl7pPr>
    <a:lvl8pPr marL="3200400" algn="l" defTabSz="914400" rtl="0" eaLnBrk="1" latinLnBrk="0" hangingPunct="1">
      <a:defRPr kern="1200">
        <a:solidFill>
          <a:schemeClr val="tx1"/>
        </a:solidFill>
        <a:latin typeface="Arial" charset="0"/>
        <a:ea typeface="ＭＳ Ｐゴシック" pitchFamily="96" charset="-128"/>
        <a:cs typeface="+mn-cs"/>
      </a:defRPr>
    </a:lvl8pPr>
    <a:lvl9pPr marL="3657600" algn="l" defTabSz="914400" rtl="0" eaLnBrk="1" latinLnBrk="0" hangingPunct="1">
      <a:defRPr kern="1200">
        <a:solidFill>
          <a:schemeClr val="tx1"/>
        </a:solidFill>
        <a:latin typeface="Arial" charset="0"/>
        <a:ea typeface="ＭＳ Ｐゴシック" pitchFamily="9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D866"/>
    <a:srgbClr val="EC922E"/>
    <a:srgbClr val="F3E570"/>
    <a:srgbClr val="DA5919"/>
    <a:srgbClr val="5D717E"/>
    <a:srgbClr val="3D6117"/>
    <a:srgbClr val="004A72"/>
    <a:srgbClr val="1B84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80" autoAdjust="0"/>
  </p:normalViewPr>
  <p:slideViewPr>
    <p:cSldViewPr snapToGrid="0" snapToObjects="1">
      <p:cViewPr>
        <p:scale>
          <a:sx n="81" d="100"/>
          <a:sy n="81" d="100"/>
        </p:scale>
        <p:origin x="-73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663A96B-B46A-4693-B8EF-ED4D8BD2B6D4}" type="datetime1">
              <a:rPr lang="en-US"/>
              <a:pPr/>
              <a:t>5/23/2012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C863CD-E130-48C4-A5B2-6B4495A49B5A}" type="slidenum">
              <a:rPr lang="en-US"/>
              <a:pPr/>
              <a:t>‹#›</a:t>
            </a:fld>
            <a:endParaRPr lang="en-US"/>
          </a:p>
        </p:txBody>
      </p:sp>
    </p:spTree>
    <p:extLst>
      <p:ext uri="{BB962C8B-B14F-4D97-AF65-F5344CB8AC3E}">
        <p14:creationId xmlns:p14="http://schemas.microsoft.com/office/powerpoint/2010/main" val="1248395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82AB0D7-034B-40CE-9FB5-BD938400C721}" type="datetime1">
              <a:rPr lang="en-US"/>
              <a:pPr/>
              <a:t>5/23/2012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8C3F364-5908-4CE0-AEE1-7FBF3BAB8146}" type="slidenum">
              <a:rPr lang="en-US"/>
              <a:pPr/>
              <a:t>‹#›</a:t>
            </a:fld>
            <a:endParaRPr lang="en-US"/>
          </a:p>
        </p:txBody>
      </p:sp>
    </p:spTree>
    <p:extLst>
      <p:ext uri="{BB962C8B-B14F-4D97-AF65-F5344CB8AC3E}">
        <p14:creationId xmlns:p14="http://schemas.microsoft.com/office/powerpoint/2010/main" val="21039760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ＭＳ Ｐゴシック" pitchFamily="4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5</a:t>
            </a:fld>
            <a:endParaRPr lang="en-US"/>
          </a:p>
        </p:txBody>
      </p:sp>
    </p:spTree>
    <p:extLst>
      <p:ext uri="{BB962C8B-B14F-4D97-AF65-F5344CB8AC3E}">
        <p14:creationId xmlns:p14="http://schemas.microsoft.com/office/powerpoint/2010/main" val="226026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tackle</a:t>
            </a:r>
            <a:r>
              <a:rPr lang="en-US" baseline="0" dirty="0" smtClean="0"/>
              <a:t> step 1, determine scope, </a:t>
            </a:r>
            <a:r>
              <a:rPr lang="en-US" dirty="0" smtClean="0"/>
              <a:t>Merri Beth and I jumped</a:t>
            </a:r>
            <a:r>
              <a:rPr lang="en-US" baseline="0" dirty="0" smtClean="0"/>
              <a:t> in the official </a:t>
            </a:r>
            <a:r>
              <a:rPr lang="en-US" baseline="0" dirty="0" err="1" smtClean="0"/>
              <a:t>Hoosiercopter</a:t>
            </a:r>
            <a:r>
              <a:rPr lang="en-US" baseline="0" dirty="0" smtClean="0"/>
              <a:t> to get a birds eye view of our Bloomington campus, in hopes that we’d get a better strategic view at the 10,000 foot level.</a:t>
            </a:r>
            <a:endParaRPr lang="en-US" dirty="0" smtClean="0"/>
          </a:p>
          <a:p>
            <a:endParaRPr lang="en-US" dirty="0" smtClean="0"/>
          </a:p>
          <a:p>
            <a:r>
              <a:rPr lang="en-US" dirty="0" smtClean="0"/>
              <a:t>photo credit: http://</a:t>
            </a:r>
            <a:r>
              <a:rPr lang="en-US" dirty="0" err="1" smtClean="0"/>
              <a:t>www.flickr.com</a:t>
            </a:r>
            <a:r>
              <a:rPr lang="en-US" dirty="0" smtClean="0"/>
              <a:t>/photos/</a:t>
            </a:r>
            <a:r>
              <a:rPr lang="en-US" dirty="0" err="1" smtClean="0"/>
              <a:t>jamesclay</a:t>
            </a:r>
            <a:r>
              <a:rPr lang="en-US" dirty="0" smtClean="0"/>
              <a:t>/3663347872/</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14</a:t>
            </a:fld>
            <a:endParaRPr lang="en-US"/>
          </a:p>
        </p:txBody>
      </p:sp>
    </p:spTree>
    <p:extLst>
      <p:ext uri="{BB962C8B-B14F-4D97-AF65-F5344CB8AC3E}">
        <p14:creationId xmlns:p14="http://schemas.microsoft.com/office/powerpoint/2010/main" val="41764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mj-lt"/>
              <a:buNone/>
            </a:pPr>
            <a:r>
              <a:rPr lang="en-US" baseline="0" dirty="0" smtClean="0"/>
              <a:t>Merri Beth snapped this picture of the Sample Gates while looking out the window of the </a:t>
            </a:r>
            <a:r>
              <a:rPr lang="en-US" baseline="0" dirty="0" err="1" smtClean="0"/>
              <a:t>Hoosiercopter</a:t>
            </a:r>
            <a:r>
              <a:rPr lang="en-US" baseline="0" dirty="0" smtClean="0"/>
              <a:t>.  To the left is the city of Bloomington; to the right is the IU Bloomington campus.  Remember that, when we think of the Sample Gates, we think of the intersection of both external and internal compliance requirements the university faces.  </a:t>
            </a:r>
          </a:p>
          <a:p>
            <a:pPr marL="0" indent="0">
              <a:buFont typeface="+mj-lt"/>
              <a:buNone/>
            </a:pPr>
            <a:endParaRPr lang="en-US" baseline="0" dirty="0" smtClean="0"/>
          </a:p>
          <a:p>
            <a:pPr marL="0" indent="0">
              <a:buFont typeface="+mj-lt"/>
              <a:buNone/>
            </a:pPr>
            <a:r>
              <a:rPr lang="en-US" baseline="0" dirty="0" smtClean="0"/>
              <a:t>First, we need to determine our compliance scope.  Are we talking IT only?  Information and IT only?  Or, is it even broader, to include all compliance (e.g., </a:t>
            </a:r>
            <a:r>
              <a:rPr lang="en-US" baseline="0" dirty="0" err="1" smtClean="0"/>
              <a:t>Clery</a:t>
            </a:r>
            <a:r>
              <a:rPr lang="en-US" baseline="0" dirty="0" smtClean="0"/>
              <a:t> Act reporting)? Are we looking at just a single campus, or university-system wide?</a:t>
            </a:r>
          </a:p>
          <a:p>
            <a:pPr marL="0" indent="0">
              <a:buFont typeface="+mj-lt"/>
              <a:buNone/>
            </a:pPr>
            <a:endParaRPr lang="en-US" baseline="0" dirty="0" smtClean="0"/>
          </a:p>
          <a:p>
            <a:pPr marL="0" indent="0">
              <a:buFont typeface="+mj-lt"/>
              <a:buNone/>
            </a:pPr>
            <a:r>
              <a:rPr lang="en-US" baseline="0" dirty="0" smtClean="0"/>
              <a:t>Next up, we heed to inventory all of the external and internal compliance requirements we face.  A </a:t>
            </a:r>
            <a:r>
              <a:rPr lang="en-US" b="0" baseline="0" dirty="0" smtClean="0"/>
              <a:t>good reference is included in the HEISC Information Security Guide.  And, Mike will be touching on these a bit later.  We also need to work with our purchasing/procurement department to inventory and assess the types of contractual requirements we have.  And, we can’t forget to include our internal policies, procedures, and standards in this inventory</a:t>
            </a:r>
          </a:p>
          <a:p>
            <a:pPr marL="0" indent="0">
              <a:buFont typeface="+mj-lt"/>
              <a:buNone/>
            </a:pPr>
            <a:endParaRPr lang="en-US" b="0" baseline="0" dirty="0" smtClean="0"/>
          </a:p>
          <a:p>
            <a:pPr marL="0" indent="0">
              <a:buFont typeface="+mj-lt"/>
              <a:buNone/>
            </a:pPr>
            <a:r>
              <a:rPr lang="en-US" b="0" baseline="0" dirty="0" smtClean="0"/>
              <a:t>Lastly, for each of those compliance requirements we inventoried, we need to </a:t>
            </a:r>
            <a:r>
              <a:rPr lang="en-US" dirty="0" smtClean="0"/>
              <a:t>identify those groups/units at the university who have compliance responsibilities.</a:t>
            </a:r>
          </a:p>
          <a:p>
            <a:endParaRPr lang="en-US" dirty="0" smtClean="0"/>
          </a:p>
          <a:p>
            <a:r>
              <a:rPr lang="en-US" dirty="0" smtClean="0"/>
              <a:t>photo credit: http://</a:t>
            </a:r>
            <a:r>
              <a:rPr lang="en-US" dirty="0" err="1" smtClean="0"/>
              <a:t>maps.google.com</a:t>
            </a:r>
            <a:r>
              <a:rPr lang="en-US" dirty="0" smtClean="0"/>
              <a:t>/</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15</a:t>
            </a:fld>
            <a:endParaRPr lang="en-US"/>
          </a:p>
        </p:txBody>
      </p:sp>
    </p:spTree>
    <p:extLst>
      <p:ext uri="{BB962C8B-B14F-4D97-AF65-F5344CB8AC3E}">
        <p14:creationId xmlns:p14="http://schemas.microsoft.com/office/powerpoint/2010/main" val="50804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asked the </a:t>
            </a:r>
            <a:r>
              <a:rPr lang="en-US" dirty="0" err="1" smtClean="0"/>
              <a:t>Hoosier</a:t>
            </a:r>
            <a:r>
              <a:rPr lang="en-US" baseline="0" dirty="0" err="1" smtClean="0"/>
              <a:t>copter</a:t>
            </a:r>
            <a:r>
              <a:rPr lang="en-US" baseline="0" dirty="0" smtClean="0"/>
              <a:t> pilot to climb even higher, so we could get a view of the entire campus. Merri Beth had to hang out of the door to snap this picture to make sure she didn’t capture the copter’s skids in the shot…</a:t>
            </a:r>
            <a:endParaRPr lang="en-US" dirty="0" smtClean="0"/>
          </a:p>
          <a:p>
            <a:endParaRPr lang="en-US" dirty="0" smtClean="0"/>
          </a:p>
          <a:p>
            <a:r>
              <a:rPr lang="en-US" dirty="0" smtClean="0"/>
              <a:t>We realized we had compliance</a:t>
            </a:r>
            <a:r>
              <a:rPr lang="en-US" baseline="0" dirty="0" smtClean="0"/>
              <a:t> issues to address, but were there other areas we needed to cover in our program?  As we looked across campus, the data center came into view.  We need to worry about physical security issues (e.g., who has access to the data center; what kind of video surveillance do we use?  do we require biometric access?).  Also, how do we handle data breaches?  What about ensuring our employees know what to do (Human Resources domain) to protect information and IT? </a:t>
            </a:r>
          </a:p>
          <a:p>
            <a:endParaRPr lang="en-US" baseline="0" dirty="0" smtClean="0"/>
          </a:p>
          <a:p>
            <a:r>
              <a:rPr lang="en-US" baseline="0" dirty="0" smtClean="0"/>
              <a:t>Pretty soon we had identified (with help from the ISO standards) twelve areas of information security and privacy activities.  It was clear we needed to think strategically and cover more than just compliance.  That led us in to develop our information protection program, or Information Security and Privacy Program.</a:t>
            </a:r>
          </a:p>
          <a:p>
            <a:endParaRPr lang="en-US" baseline="0" dirty="0" smtClean="0"/>
          </a:p>
          <a:p>
            <a:r>
              <a:rPr lang="en-US" baseline="0" dirty="0" smtClean="0"/>
              <a:t>photo credit: http://</a:t>
            </a:r>
            <a:r>
              <a:rPr lang="en-US" baseline="0" dirty="0" err="1" smtClean="0"/>
              <a:t>maps.google.com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16</a:t>
            </a:fld>
            <a:endParaRPr lang="en-US"/>
          </a:p>
        </p:txBody>
      </p:sp>
    </p:spTree>
    <p:extLst>
      <p:ext uri="{BB962C8B-B14F-4D97-AF65-F5344CB8AC3E}">
        <p14:creationId xmlns:p14="http://schemas.microsoft.com/office/powerpoint/2010/main" val="1943177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Hoosier</a:t>
            </a:r>
            <a:r>
              <a:rPr lang="en-US" baseline="0" dirty="0" err="1" smtClean="0"/>
              <a:t>copter</a:t>
            </a:r>
            <a:r>
              <a:rPr lang="en-US" baseline="0" dirty="0" smtClean="0"/>
              <a:t> allowed us to get a good view of the Bloomington campus, but </a:t>
            </a:r>
            <a:r>
              <a:rPr lang="en-US" dirty="0" smtClean="0"/>
              <a:t>it </a:t>
            </a:r>
            <a:r>
              <a:rPr lang="en-US" baseline="0" dirty="0" smtClean="0"/>
              <a:t>is just one campus within our system.  We have eight campuses spread throughout the state.</a:t>
            </a:r>
          </a:p>
          <a:p>
            <a:endParaRPr lang="en-US" dirty="0" smtClean="0"/>
          </a:p>
          <a:p>
            <a:r>
              <a:rPr lang="en-US" dirty="0" smtClean="0"/>
              <a:t>This scope</a:t>
            </a:r>
            <a:r>
              <a:rPr lang="en-US" baseline="0" dirty="0" smtClean="0"/>
              <a:t> review ensured we could accurately inventory our compliance responsibilities, assess where compliance fits in our overall information protection program, and ensure we could identify the “owners” of the individual compliance areas across our institution.</a:t>
            </a:r>
          </a:p>
          <a:p>
            <a:endParaRPr lang="en-US" baseline="0" dirty="0" smtClean="0"/>
          </a:p>
          <a:p>
            <a:r>
              <a:rPr lang="en-US" baseline="0" dirty="0" smtClean="0"/>
              <a:t>photo credits: http://</a:t>
            </a:r>
            <a:r>
              <a:rPr lang="en-US" baseline="0" dirty="0" err="1" smtClean="0"/>
              <a:t>maps.google.com</a:t>
            </a:r>
            <a:r>
              <a:rPr lang="en-US" baseline="0" dirty="0" smtClean="0"/>
              <a:t>/ and http://</a:t>
            </a:r>
            <a:r>
              <a:rPr lang="en-US" baseline="0" dirty="0" err="1" smtClean="0"/>
              <a:t>www.indianamap.org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17</a:t>
            </a:fld>
            <a:endParaRPr lang="en-US"/>
          </a:p>
        </p:txBody>
      </p:sp>
    </p:spTree>
    <p:extLst>
      <p:ext uri="{BB962C8B-B14F-4D97-AF65-F5344CB8AC3E}">
        <p14:creationId xmlns:p14="http://schemas.microsoft.com/office/powerpoint/2010/main" val="122633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step 2 we had to identify a framework we could use for our information</a:t>
            </a:r>
            <a:r>
              <a:rPr lang="en-US" baseline="0" dirty="0" smtClean="0"/>
              <a:t> protection </a:t>
            </a:r>
            <a:r>
              <a:rPr lang="en-US" dirty="0" smtClean="0"/>
              <a:t>program[1].</a:t>
            </a:r>
            <a:r>
              <a:rPr lang="en-US" baseline="0" dirty="0" smtClean="0"/>
              <a:t>  Turns out, there are </a:t>
            </a:r>
            <a:r>
              <a:rPr lang="en-US" dirty="0" smtClean="0"/>
              <a:t>many standards available that can be used, such as ISO 27000</a:t>
            </a:r>
            <a:r>
              <a:rPr lang="en-US" baseline="0" dirty="0" smtClean="0"/>
              <a:t> series, NIST SP 800-53, HEISC Information Security Guide, and some people have even used the PCI DSS standard as a basis for their program.  </a:t>
            </a:r>
          </a:p>
          <a:p>
            <a:endParaRPr lang="en-US" baseline="0" dirty="0" smtClean="0"/>
          </a:p>
          <a:p>
            <a:r>
              <a:rPr lang="en-US" baseline="0" dirty="0" smtClean="0"/>
              <a:t>I’d like to call out the Higher Education Information Security Council’s Information Security Guide.  This guide is loosely based on the ISO standard and has been put together by your colleagues in higher education.  You can find it at the URL listed here[2], and Carol Myers (a colleague of mine on the guide’s editorial board) presented “Practical Applications of the Information Security Guide” yesterday to provide an overview of the guide.</a:t>
            </a:r>
          </a:p>
          <a:p>
            <a:endParaRPr lang="en-US" dirty="0" smtClean="0"/>
          </a:p>
          <a:p>
            <a:r>
              <a:rPr lang="en-US" baseline="0" dirty="0" smtClean="0"/>
              <a:t>photo credit: http://</a:t>
            </a:r>
            <a:r>
              <a:rPr lang="en-US" baseline="0" dirty="0" err="1" smtClean="0"/>
              <a:t>www.flickr.com</a:t>
            </a:r>
            <a:r>
              <a:rPr lang="en-US" baseline="0" dirty="0" smtClean="0"/>
              <a:t>/photos/</a:t>
            </a:r>
            <a:r>
              <a:rPr lang="en-US" baseline="0" dirty="0" err="1" smtClean="0"/>
              <a:t>uwhealth</a:t>
            </a:r>
            <a:r>
              <a:rPr lang="en-US" baseline="0" dirty="0" smtClean="0"/>
              <a:t>/4290934472/</a:t>
            </a:r>
          </a:p>
          <a:p>
            <a:endParaRPr lang="en-US" baseline="0" dirty="0" smtClean="0"/>
          </a:p>
          <a:p>
            <a:r>
              <a:rPr lang="en-US" baseline="0" dirty="0" smtClean="0"/>
              <a:t>Footnotes: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 [1] IU’s Information Security and Privacy Program: https://</a:t>
            </a:r>
            <a:r>
              <a:rPr lang="en-US" baseline="0" dirty="0" err="1" smtClean="0"/>
              <a:t>protect.iu.edu</a:t>
            </a:r>
            <a:r>
              <a:rPr lang="en-US" baseline="0" dirty="0" smtClean="0"/>
              <a:t>/privacy/program/</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[2] http://</a:t>
            </a:r>
            <a:r>
              <a:rPr lang="en-US" dirty="0" err="1" smtClean="0"/>
              <a:t>www.educause.edu</a:t>
            </a:r>
            <a:r>
              <a:rPr lang="en-US" dirty="0" smtClean="0"/>
              <a:t>/security/guide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18</a:t>
            </a:fld>
            <a:endParaRPr lang="en-US"/>
          </a:p>
        </p:txBody>
      </p:sp>
    </p:spTree>
    <p:extLst>
      <p:ext uri="{BB962C8B-B14F-4D97-AF65-F5344CB8AC3E}">
        <p14:creationId xmlns:p14="http://schemas.microsoft.com/office/powerpoint/2010/main" val="253608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the common areas of information security that are included in the HEISC Information Security Guide.  They should look familiar,</a:t>
            </a:r>
            <a:r>
              <a:rPr lang="en-US" baseline="0" dirty="0" smtClean="0"/>
              <a:t> as these are the same areas that I overlaid earlier onto the aerial map of the Bloomington campus, as we were determining our scope.  </a:t>
            </a:r>
          </a:p>
          <a:p>
            <a:endParaRPr lang="en-US" baseline="0" dirty="0" smtClean="0"/>
          </a:p>
          <a:p>
            <a:r>
              <a:rPr lang="en-US" baseline="0" dirty="0" smtClean="0"/>
              <a:t>And, t</a:t>
            </a:r>
            <a:r>
              <a:rPr lang="en-US" dirty="0" smtClean="0"/>
              <a:t>o reiterate, notice</a:t>
            </a:r>
            <a:r>
              <a:rPr lang="en-US" baseline="0" dirty="0" smtClean="0"/>
              <a:t> that compliance is just one of 12 in this list…</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19</a:t>
            </a:fld>
            <a:endParaRPr lang="en-US"/>
          </a:p>
        </p:txBody>
      </p:sp>
    </p:spTree>
    <p:extLst>
      <p:ext uri="{BB962C8B-B14F-4D97-AF65-F5344CB8AC3E}">
        <p14:creationId xmlns:p14="http://schemas.microsoft.com/office/powerpoint/2010/main" val="3581352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We defined our</a:t>
            </a:r>
            <a:r>
              <a:rPr lang="en-US" baseline="0" dirty="0" smtClean="0"/>
              <a:t> scope, we selected our framework, and now in s</a:t>
            </a:r>
            <a:r>
              <a:rPr lang="en-US" dirty="0" smtClean="0"/>
              <a:t>tep 3 we needed </a:t>
            </a:r>
            <a:r>
              <a:rPr lang="en-US" baseline="0" dirty="0" smtClean="0"/>
              <a:t>to establish a governance structure for our program (and thus a governance structure for compliance).  </a:t>
            </a:r>
            <a:endParaRPr lang="en-US" dirty="0" smtClean="0"/>
          </a:p>
          <a:p>
            <a:endParaRPr lang="en-US" dirty="0" smtClean="0"/>
          </a:p>
          <a:p>
            <a:r>
              <a:rPr lang="en-US" dirty="0" smtClean="0"/>
              <a:t>As we inventoried the university’s compliance requirements, we identified </a:t>
            </a:r>
            <a:r>
              <a:rPr lang="en-US" baseline="0" dirty="0" smtClean="0"/>
              <a:t>council members as those who:</a:t>
            </a:r>
          </a:p>
          <a:p>
            <a:endParaRPr lang="en-US" baseline="0" dirty="0" smtClean="0"/>
          </a:p>
          <a:p>
            <a:r>
              <a:rPr lang="en-US" baseline="0" dirty="0" smtClean="0"/>
              <a:t>“have compliance or oversight responsibility for information security and/or privacy”</a:t>
            </a:r>
          </a:p>
          <a:p>
            <a:endParaRPr lang="en-US" baseline="0" dirty="0" smtClean="0"/>
          </a:p>
          <a:p>
            <a:r>
              <a:rPr lang="en-US" baseline="0" dirty="0" smtClean="0"/>
              <a:t>and we chose representatives from those areas:</a:t>
            </a:r>
          </a:p>
          <a:p>
            <a:endParaRPr lang="en-US" baseline="0" dirty="0" smtClean="0"/>
          </a:p>
          <a:p>
            <a:r>
              <a:rPr lang="en-US" baseline="0" dirty="0" smtClean="0"/>
              <a:t>“for which laws, regulations, standards, and/or contractual requirements make it prudent to address [risks] university wide”</a:t>
            </a:r>
          </a:p>
          <a:p>
            <a:endParaRPr lang="en-US" baseline="0" dirty="0" smtClean="0"/>
          </a:p>
          <a:p>
            <a:r>
              <a:rPr lang="en-US" baseline="0" dirty="0" smtClean="0"/>
              <a:t>Essentially, the role of the council regarding compliance is to make sure all important compliance requirements are identified, assigned, and addressed.</a:t>
            </a:r>
          </a:p>
          <a:p>
            <a:endParaRPr lang="en-US" baseline="0" dirty="0" smtClean="0"/>
          </a:p>
          <a:p>
            <a:r>
              <a:rPr lang="en-US" baseline="0" dirty="0" smtClean="0"/>
              <a:t>A few words about our governance council:</a:t>
            </a:r>
          </a:p>
          <a:p>
            <a:pPr marL="171450" indent="-171450">
              <a:buFont typeface="Arial"/>
              <a:buChar char="•"/>
            </a:pPr>
            <a:r>
              <a:rPr lang="en-US" baseline="0" dirty="0" smtClean="0"/>
              <a:t>council members appointed by two VPs</a:t>
            </a:r>
          </a:p>
          <a:p>
            <a:pPr marL="171450" indent="-171450">
              <a:buFont typeface="Arial"/>
              <a:buChar char="•"/>
            </a:pPr>
            <a:r>
              <a:rPr lang="en-US" baseline="0" dirty="0" smtClean="0"/>
              <a:t>Merri Beth and I co-chair the council</a:t>
            </a:r>
          </a:p>
          <a:p>
            <a:pPr marL="171450" indent="-171450">
              <a:buFont typeface="Arial"/>
              <a:buChar char="•"/>
            </a:pPr>
            <a:r>
              <a:rPr lang="en-US" baseline="0" dirty="0" smtClean="0"/>
              <a:t>most council members are at the associate or assistant VP level</a:t>
            </a:r>
          </a:p>
          <a:p>
            <a:pPr marL="171450" indent="-171450">
              <a:buFont typeface="Arial"/>
              <a:buChar char="•"/>
            </a:pPr>
            <a:r>
              <a:rPr lang="en-US" baseline="0" dirty="0" smtClean="0"/>
              <a:t>two “at large” members: faculty expert and the chair of our committee of data stewards</a:t>
            </a:r>
          </a:p>
          <a:p>
            <a:pPr marL="171450" indent="-171450">
              <a:buFont typeface="Arial"/>
              <a:buChar char="•"/>
            </a:pPr>
            <a:r>
              <a:rPr lang="en-US" baseline="0" dirty="0" smtClean="0"/>
              <a:t>this is not an operational group</a:t>
            </a:r>
          </a:p>
          <a:p>
            <a:pPr marL="171450" indent="-171450">
              <a:buFont typeface="Arial"/>
              <a:buChar char="•"/>
            </a:pPr>
            <a:r>
              <a:rPr lang="en-US" baseline="0" dirty="0" smtClean="0"/>
              <a:t>council charter[1] is available on the web</a:t>
            </a:r>
          </a:p>
          <a:p>
            <a:endParaRPr lang="en-US" baseline="0" dirty="0" smtClean="0"/>
          </a:p>
          <a:p>
            <a:r>
              <a:rPr lang="en-US" baseline="0" dirty="0" smtClean="0">
                <a:effectLst/>
              </a:rPr>
              <a:t>photo credit: http://</a:t>
            </a:r>
            <a:r>
              <a:rPr lang="en-US" baseline="0" dirty="0" err="1" smtClean="0">
                <a:effectLst/>
              </a:rPr>
              <a:t>www.flickr.com</a:t>
            </a:r>
            <a:r>
              <a:rPr lang="en-US" baseline="0" dirty="0" smtClean="0">
                <a:effectLst/>
              </a:rPr>
              <a:t>/photos/</a:t>
            </a:r>
            <a:r>
              <a:rPr lang="en-US" baseline="0" dirty="0" err="1" smtClean="0">
                <a:effectLst/>
              </a:rPr>
              <a:t>wsdot</a:t>
            </a:r>
            <a:r>
              <a:rPr lang="en-US" baseline="0" dirty="0" smtClean="0">
                <a:effectLst/>
              </a:rPr>
              <a:t>/5833937850/</a:t>
            </a:r>
          </a:p>
          <a:p>
            <a:endParaRPr lang="en-US" baseline="0" dirty="0" smtClean="0">
              <a:effectLst/>
            </a:endParaRPr>
          </a:p>
          <a:p>
            <a:r>
              <a:rPr lang="en-US" baseline="0" dirty="0" smtClean="0">
                <a:effectLst/>
              </a:rPr>
              <a:t>Footnotes:</a:t>
            </a:r>
          </a:p>
          <a:p>
            <a:r>
              <a:rPr lang="en-US" baseline="0" dirty="0" smtClean="0">
                <a:effectLst/>
              </a:rPr>
              <a:t> [1] http://</a:t>
            </a:r>
            <a:r>
              <a:rPr lang="en-US" baseline="0" dirty="0" err="1" smtClean="0">
                <a:effectLst/>
              </a:rPr>
              <a:t>protect.iu.edu</a:t>
            </a:r>
            <a:r>
              <a:rPr lang="en-US" baseline="0" dirty="0" smtClean="0">
                <a:effectLst/>
              </a:rPr>
              <a:t>/privacy/program/governance</a:t>
            </a:r>
          </a:p>
          <a:p>
            <a:endParaRPr lang="en-US" baseline="0" dirty="0" smtClean="0"/>
          </a:p>
        </p:txBody>
      </p:sp>
      <p:sp>
        <p:nvSpPr>
          <p:cNvPr id="4" name="Slide Number Placeholder 3"/>
          <p:cNvSpPr>
            <a:spLocks noGrp="1"/>
          </p:cNvSpPr>
          <p:nvPr>
            <p:ph type="sldNum" sz="quarter" idx="10"/>
          </p:nvPr>
        </p:nvSpPr>
        <p:spPr/>
        <p:txBody>
          <a:bodyPr/>
          <a:lstStyle/>
          <a:p>
            <a:fld id="{D8C3F364-5908-4CE0-AEE1-7FBF3BAB8146}" type="slidenum">
              <a:rPr lang="en-US" smtClean="0"/>
              <a:pPr/>
              <a:t>20</a:t>
            </a:fld>
            <a:endParaRPr lang="en-US"/>
          </a:p>
        </p:txBody>
      </p:sp>
    </p:spTree>
    <p:extLst>
      <p:ext uri="{BB962C8B-B14F-4D97-AF65-F5344CB8AC3E}">
        <p14:creationId xmlns:p14="http://schemas.microsoft.com/office/powerpoint/2010/main" val="3602481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Council members cover these areas of responsibility.</a:t>
            </a:r>
            <a:r>
              <a:rPr lang="en-US" b="0" baseline="0" dirty="0" smtClean="0"/>
              <a:t>  </a:t>
            </a:r>
            <a:r>
              <a:rPr lang="en-US" b="0" dirty="0" smtClean="0"/>
              <a:t>Notice</a:t>
            </a:r>
            <a:r>
              <a:rPr lang="en-US" b="0" baseline="0" dirty="0" smtClean="0"/>
              <a:t> how many times compliance is used in this list.</a:t>
            </a:r>
          </a:p>
          <a:p>
            <a:endParaRPr lang="en-US" b="0" baseline="0" dirty="0" smtClean="0"/>
          </a:p>
          <a:p>
            <a:r>
              <a:rPr lang="en-US" b="0" baseline="0" dirty="0" smtClean="0"/>
              <a:t>Now we’ve determined our compliance scope, identified a framework for our program, and have an established governance structure in place.  Now, Merri Beth will discuss how we’re using all of this to address step 4 “provide guidance” to the </a:t>
            </a:r>
            <a:r>
              <a:rPr lang="en-US" b="0" baseline="0" smtClean="0"/>
              <a:t>university community.</a:t>
            </a:r>
            <a:endParaRPr lang="en-US" b="0"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21</a:t>
            </a:fld>
            <a:endParaRPr lang="en-US"/>
          </a:p>
        </p:txBody>
      </p:sp>
    </p:spTree>
    <p:extLst>
      <p:ext uri="{BB962C8B-B14F-4D97-AF65-F5344CB8AC3E}">
        <p14:creationId xmlns:p14="http://schemas.microsoft.com/office/powerpoint/2010/main" val="358135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22</a:t>
            </a:fld>
            <a:endParaRPr lang="en-US"/>
          </a:p>
        </p:txBody>
      </p:sp>
    </p:spTree>
    <p:extLst>
      <p:ext uri="{BB962C8B-B14F-4D97-AF65-F5344CB8AC3E}">
        <p14:creationId xmlns:p14="http://schemas.microsoft.com/office/powerpoint/2010/main" val="108080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AD315-8914-E74D-9D67-18C28F2F863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98728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6</a:t>
            </a:fld>
            <a:endParaRPr lang="en-US"/>
          </a:p>
        </p:txBody>
      </p:sp>
    </p:spTree>
    <p:extLst>
      <p:ext uri="{BB962C8B-B14F-4D97-AF65-F5344CB8AC3E}">
        <p14:creationId xmlns:p14="http://schemas.microsoft.com/office/powerpoint/2010/main" val="10337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ea"/>
              <a:cs typeface="+mn-cs"/>
            </a:endParaRPr>
          </a:p>
        </p:txBody>
      </p:sp>
      <p:sp>
        <p:nvSpPr>
          <p:cNvPr id="4" name="Slide Number Placeholder 3"/>
          <p:cNvSpPr>
            <a:spLocks noGrp="1"/>
          </p:cNvSpPr>
          <p:nvPr>
            <p:ph type="sldNum" sz="quarter" idx="10"/>
          </p:nvPr>
        </p:nvSpPr>
        <p:spPr/>
        <p:txBody>
          <a:bodyPr/>
          <a:lstStyle/>
          <a:p>
            <a:fld id="{468AD315-8914-E74D-9D67-18C28F2F863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1215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318702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64977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7</a:t>
            </a:fld>
            <a:endParaRPr lang="en-US"/>
          </a:p>
        </p:txBody>
      </p:sp>
    </p:spTree>
    <p:extLst>
      <p:ext uri="{BB962C8B-B14F-4D97-AF65-F5344CB8AC3E}">
        <p14:creationId xmlns:p14="http://schemas.microsoft.com/office/powerpoint/2010/main" val="257771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8</a:t>
            </a:fld>
            <a:endParaRPr lang="en-US"/>
          </a:p>
        </p:txBody>
      </p:sp>
    </p:spTree>
    <p:extLst>
      <p:ext uri="{BB962C8B-B14F-4D97-AF65-F5344CB8AC3E}">
        <p14:creationId xmlns:p14="http://schemas.microsoft.com/office/powerpoint/2010/main" val="194947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9</a:t>
            </a:fld>
            <a:endParaRPr lang="en-US"/>
          </a:p>
        </p:txBody>
      </p:sp>
    </p:spTree>
    <p:extLst>
      <p:ext uri="{BB962C8B-B14F-4D97-AF65-F5344CB8AC3E}">
        <p14:creationId xmlns:p14="http://schemas.microsoft.com/office/powerpoint/2010/main" val="418431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Sample Gates, a structure on the west side of our Bloomington campus.  These gates serve</a:t>
            </a:r>
            <a:r>
              <a:rPr lang="en-US" baseline="0" dirty="0" smtClean="0"/>
              <a:t> as the campus’ ceremonial entrance and the p</a:t>
            </a:r>
            <a:r>
              <a:rPr lang="en-US" dirty="0" smtClean="0"/>
              <a:t>rimary pedestrian</a:t>
            </a:r>
            <a:r>
              <a:rPr lang="en-US" baseline="0" dirty="0" smtClean="0"/>
              <a:t> gateway between campus and the city of Bloomington. It marks where the “town” meets the “gown” (i.e., where the city ends and campus begins).  Each of our campuses have similar features, but I’ll use our Bloomington campus as an example.</a:t>
            </a:r>
          </a:p>
          <a:p>
            <a:endParaRPr lang="en-US" baseline="0" dirty="0" smtClean="0"/>
          </a:p>
          <a:p>
            <a:r>
              <a:rPr lang="en-US" baseline="0" dirty="0" smtClean="0"/>
              <a:t>Whenever I think of external and internal expectations of the university, I often conceptualize those using Sample Gates.  My perspective changes depending on whether I’m standing inside the gates looking out, or outside the gates looking in.  Let’s take compliance as an example.</a:t>
            </a:r>
          </a:p>
          <a:p>
            <a:endParaRPr lang="en-US" baseline="0" dirty="0" smtClean="0"/>
          </a:p>
          <a:p>
            <a:r>
              <a:rPr lang="en-US" baseline="0" dirty="0" smtClean="0"/>
              <a:t>photo credit: </a:t>
            </a:r>
            <a:r>
              <a:rPr lang="pl-PL" baseline="0" dirty="0" smtClean="0"/>
              <a:t>http://www.flickr.com/photos/30649191@N00/3294653629/</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10</a:t>
            </a:fld>
            <a:endParaRPr lang="en-US"/>
          </a:p>
        </p:txBody>
      </p:sp>
    </p:spTree>
    <p:extLst>
      <p:ext uri="{BB962C8B-B14F-4D97-AF65-F5344CB8AC3E}">
        <p14:creationId xmlns:p14="http://schemas.microsoft.com/office/powerpoint/2010/main" val="409120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are standing inside the gates looking towards town.  From this vantage point we can visualize the external compliance requirements that are placed upon IU.  As Merri Beth mentioned, we have local, state, and federal laws, industry regulations (such as PCI DSS), as well as contractual obligations we must comply with (such as agreements with external entities).</a:t>
            </a:r>
          </a:p>
          <a:p>
            <a:endParaRPr lang="en-US" dirty="0" smtClean="0"/>
          </a:p>
          <a:p>
            <a:r>
              <a:rPr lang="en-US" dirty="0" smtClean="0"/>
              <a:t>photo credit: http://</a:t>
            </a:r>
            <a:r>
              <a:rPr lang="en-US" dirty="0" err="1" smtClean="0"/>
              <a:t>www.flickr.com</a:t>
            </a:r>
            <a:r>
              <a:rPr lang="en-US" dirty="0" smtClean="0"/>
              <a:t>/photos/</a:t>
            </a:r>
            <a:r>
              <a:rPr lang="en-US" dirty="0" err="1" smtClean="0"/>
              <a:t>solippeatsei</a:t>
            </a:r>
            <a:r>
              <a:rPr lang="en-US" dirty="0" smtClean="0"/>
              <a:t>/6783782930/</a:t>
            </a:r>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11</a:t>
            </a:fld>
            <a:endParaRPr lang="en-US"/>
          </a:p>
        </p:txBody>
      </p:sp>
    </p:spTree>
    <p:extLst>
      <p:ext uri="{BB962C8B-B14F-4D97-AF65-F5344CB8AC3E}">
        <p14:creationId xmlns:p14="http://schemas.microsoft.com/office/powerpoint/2010/main" val="409120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Stepping outside the gate and looking in, we can envision numerous university-developed and enforced policies, procedures, and standards that govern our activities.  This combination of external and internal requirements</a:t>
            </a:r>
            <a:r>
              <a:rPr lang="en-US" baseline="0" dirty="0" smtClean="0"/>
              <a:t> set the stage for our compliance efforts.  </a:t>
            </a:r>
          </a:p>
          <a:p>
            <a:endParaRPr lang="en-US" baseline="0" dirty="0" smtClean="0"/>
          </a:p>
          <a:p>
            <a:r>
              <a:rPr lang="en-US" baseline="0" dirty="0" smtClean="0"/>
              <a:t>However, how do we take this information and build a compliance initiative with the appropriate level of governance?</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photo credit: </a:t>
            </a:r>
            <a:r>
              <a:rPr lang="pl-PL" baseline="0" dirty="0" smtClean="0"/>
              <a:t>http://www.flickr.com/photos/30649191@N00/3294653629/</a:t>
            </a:r>
            <a:endParaRPr lang="en-US" dirty="0" smtClean="0"/>
          </a:p>
          <a:p>
            <a:endParaRPr lang="en-US" dirty="0"/>
          </a:p>
        </p:txBody>
      </p:sp>
      <p:sp>
        <p:nvSpPr>
          <p:cNvPr id="4" name="Slide Number Placeholder 3"/>
          <p:cNvSpPr>
            <a:spLocks noGrp="1"/>
          </p:cNvSpPr>
          <p:nvPr>
            <p:ph type="sldNum" sz="quarter" idx="10"/>
          </p:nvPr>
        </p:nvSpPr>
        <p:spPr/>
        <p:txBody>
          <a:bodyPr/>
          <a:lstStyle/>
          <a:p>
            <a:fld id="{D8C3F364-5908-4CE0-AEE1-7FBF3BAB8146}" type="slidenum">
              <a:rPr lang="en-US" smtClean="0"/>
              <a:pPr/>
              <a:t>12</a:t>
            </a:fld>
            <a:endParaRPr lang="en-US"/>
          </a:p>
        </p:txBody>
      </p:sp>
    </p:spTree>
    <p:extLst>
      <p:ext uri="{BB962C8B-B14F-4D97-AF65-F5344CB8AC3E}">
        <p14:creationId xmlns:p14="http://schemas.microsoft.com/office/powerpoint/2010/main" val="409120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take</a:t>
            </a:r>
            <a:r>
              <a:rPr lang="en-US" baseline="0" dirty="0" smtClean="0"/>
              <a:t> the remainder of my time to </a:t>
            </a:r>
            <a:r>
              <a:rPr lang="en-US" dirty="0" smtClean="0"/>
              <a:t>describe our approach to compliance from a strategic level, how compliances integrates with our</a:t>
            </a:r>
            <a:r>
              <a:rPr lang="en-US" baseline="0" dirty="0" smtClean="0"/>
              <a:t> overall Information Security and Privacy Program, and how we have established an overarching governance structure.  </a:t>
            </a:r>
          </a:p>
          <a:p>
            <a:endParaRPr lang="en-US" baseline="0" dirty="0" smtClean="0"/>
          </a:p>
          <a:p>
            <a:r>
              <a:rPr lang="en-US" baseline="0" dirty="0" smtClean="0"/>
              <a:t>This is a picture I snapped of Merri Beth and Eric Cosens at one of our retreats where we brainstormed what our approach (Program) should look like.</a:t>
            </a:r>
          </a:p>
          <a:p>
            <a:endParaRPr lang="en-US" baseline="0" dirty="0" smtClean="0"/>
          </a:p>
          <a:p>
            <a:r>
              <a:rPr lang="en-US" baseline="0" dirty="0" smtClean="0"/>
              <a:t>The four primary steps we came up with during those retreats – and ones you might consider taking yourself - to establish our compliance governance structure are:</a:t>
            </a:r>
            <a:endParaRPr lang="en-US" dirty="0" smtClean="0"/>
          </a:p>
          <a:p>
            <a:endParaRPr lang="en-US" dirty="0" smtClean="0"/>
          </a:p>
          <a:p>
            <a:pPr marL="228600" indent="-228600">
              <a:buFont typeface="+mj-lt"/>
              <a:buAutoNum type="arabicPeriod"/>
            </a:pPr>
            <a:r>
              <a:rPr lang="en-US" dirty="0" smtClean="0"/>
              <a:t>determine scope and responsibilities</a:t>
            </a:r>
          </a:p>
          <a:p>
            <a:pPr marL="228600" indent="-228600">
              <a:buFont typeface="+mj-lt"/>
              <a:buAutoNum type="arabicPeriod"/>
            </a:pPr>
            <a:r>
              <a:rPr lang="en-US" dirty="0" smtClean="0"/>
              <a:t>develop “program”</a:t>
            </a:r>
          </a:p>
          <a:p>
            <a:pPr marL="228600" indent="-228600">
              <a:buFont typeface="+mj-lt"/>
              <a:buAutoNum type="arabicPeriod"/>
            </a:pPr>
            <a:r>
              <a:rPr lang="en-US" dirty="0" smtClean="0"/>
              <a:t>establish governance (of the</a:t>
            </a:r>
            <a:r>
              <a:rPr lang="en-US" baseline="0" dirty="0" smtClean="0"/>
              <a:t> program)</a:t>
            </a:r>
          </a:p>
          <a:p>
            <a:pPr marL="228600" indent="-228600">
              <a:buFont typeface="+mj-lt"/>
              <a:buAutoNum type="arabicPeriod"/>
            </a:pPr>
            <a:r>
              <a:rPr lang="en-US" baseline="0" dirty="0" smtClean="0"/>
              <a:t>provide (compliance) guidance</a:t>
            </a:r>
          </a:p>
          <a:p>
            <a:endParaRPr lang="en-US" baseline="0" dirty="0" smtClean="0"/>
          </a:p>
          <a:p>
            <a:r>
              <a:rPr lang="en-US" dirty="0" smtClean="0"/>
              <a:t>Let’s take a look at each of the four in a bit more detail.</a:t>
            </a:r>
          </a:p>
        </p:txBody>
      </p:sp>
      <p:sp>
        <p:nvSpPr>
          <p:cNvPr id="4" name="Slide Number Placeholder 3"/>
          <p:cNvSpPr>
            <a:spLocks noGrp="1"/>
          </p:cNvSpPr>
          <p:nvPr>
            <p:ph type="sldNum" sz="quarter" idx="10"/>
          </p:nvPr>
        </p:nvSpPr>
        <p:spPr/>
        <p:txBody>
          <a:bodyPr/>
          <a:lstStyle/>
          <a:p>
            <a:fld id="{D8C3F364-5908-4CE0-AEE1-7FBF3BAB8146}" type="slidenum">
              <a:rPr lang="en-US" smtClean="0"/>
              <a:pPr/>
              <a:t>13</a:t>
            </a:fld>
            <a:endParaRPr lang="en-US"/>
          </a:p>
        </p:txBody>
      </p:sp>
    </p:spTree>
    <p:extLst>
      <p:ext uri="{BB962C8B-B14F-4D97-AF65-F5344CB8AC3E}">
        <p14:creationId xmlns:p14="http://schemas.microsoft.com/office/powerpoint/2010/main" val="2183265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2" descr="cyb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6321425"/>
            <a:ext cx="91519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cyber.jpg"/>
          <p:cNvPicPr>
            <a:picLocks noChangeAspect="1"/>
          </p:cNvPicPr>
          <p:nvPr userDrawn="1"/>
        </p:nvPicPr>
        <p:blipFill>
          <a:blip r:embed="rId3">
            <a:extLst>
              <a:ext uri="{28A0092B-C50C-407E-A947-70E740481C1C}">
                <a14:useLocalDpi xmlns:a14="http://schemas.microsoft.com/office/drawing/2010/main" val="0"/>
              </a:ext>
            </a:extLst>
          </a:blip>
          <a:srcRect r="57039"/>
          <a:stretch>
            <a:fillRect/>
          </a:stretch>
        </p:blipFill>
        <p:spPr bwMode="auto">
          <a:xfrm>
            <a:off x="2614613" y="955675"/>
            <a:ext cx="39322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2000" y="2228295"/>
            <a:ext cx="7772400" cy="1470025"/>
          </a:xfrm>
        </p:spPr>
        <p:txBody>
          <a:bodyPr/>
          <a:lstStyle>
            <a:lvl1pPr algn="ctr">
              <a:defRPr sz="3000">
                <a:solidFill>
                  <a:srgbClr val="0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3491945"/>
            <a:ext cx="6400800" cy="1219200"/>
          </a:xfrm>
        </p:spPr>
        <p:txBody>
          <a:bodyPr>
            <a:normAutofit/>
          </a:bodyPr>
          <a:lstStyle>
            <a:lvl1pPr marL="0" indent="0" algn="ctr">
              <a:buNone/>
              <a:defRPr sz="2000">
                <a:solidFill>
                  <a:srgbClr val="38434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Date Placeholder 3"/>
          <p:cNvSpPr>
            <a:spLocks noGrp="1"/>
          </p:cNvSpPr>
          <p:nvPr userDrawn="1">
            <p:ph type="dt" sz="half" idx="10"/>
          </p:nvPr>
        </p:nvSpPr>
        <p:spPr/>
        <p:txBody>
          <a:bodyPr/>
          <a:lstStyle>
            <a:lvl1pPr>
              <a:defRPr/>
            </a:lvl1pPr>
          </a:lstStyle>
          <a:p>
            <a:fld id="{4624AF75-53B9-44D2-A6C9-0D32BBF2EDC5}" type="datetime1">
              <a:rPr lang="en-US"/>
              <a:pPr/>
              <a:t>5/23/2012</a:t>
            </a:fld>
            <a:endParaRPr lang="en-US"/>
          </a:p>
        </p:txBody>
      </p:sp>
      <p:sp>
        <p:nvSpPr>
          <p:cNvPr id="7" name="Footer Placeholder 4"/>
          <p:cNvSpPr>
            <a:spLocks noGrp="1"/>
          </p:cNvSpPr>
          <p:nvPr userDrawn="1">
            <p:ph type="ftr" sz="quarter" idx="11"/>
          </p:nvPr>
        </p:nvSpPr>
        <p:spPr/>
        <p:txBody>
          <a:bodyPr/>
          <a:lstStyle>
            <a:lvl1pPr>
              <a:defRPr/>
            </a:lvl1pPr>
          </a:lstStyle>
          <a:p>
            <a:r>
              <a:rPr lang="en-US"/>
              <a:t>Presentation 1</a:t>
            </a:r>
          </a:p>
        </p:txBody>
      </p:sp>
      <p:sp>
        <p:nvSpPr>
          <p:cNvPr id="8" name="Slide Number Placeholder 5"/>
          <p:cNvSpPr>
            <a:spLocks noGrp="1"/>
          </p:cNvSpPr>
          <p:nvPr userDrawn="1">
            <p:ph type="sldNum" sz="quarter" idx="12"/>
          </p:nvPr>
        </p:nvSpPr>
        <p:spPr/>
        <p:txBody>
          <a:bodyPr/>
          <a:lstStyle>
            <a:lvl1pPr>
              <a:defRPr/>
            </a:lvl1pPr>
          </a:lstStyle>
          <a:p>
            <a:fld id="{40B6056C-45EA-47E8-8E81-86C17F233C8A}" type="slidenum">
              <a:rPr lang="en-US"/>
              <a:pPr/>
              <a:t>‹#›</a:t>
            </a:fld>
            <a:endParaRPr lang="en-US"/>
          </a:p>
        </p:txBody>
      </p:sp>
    </p:spTree>
    <p:extLst>
      <p:ext uri="{BB962C8B-B14F-4D97-AF65-F5344CB8AC3E}">
        <p14:creationId xmlns:p14="http://schemas.microsoft.com/office/powerpoint/2010/main" val="133609270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D0A2BA8-AADC-40A6-9BED-98FC7F42EC4D}" type="datetime1">
              <a:rPr lang="en-US"/>
              <a:pPr/>
              <a:t>5/23/2012</a:t>
            </a:fld>
            <a:endParaRPr lang="en-US"/>
          </a:p>
        </p:txBody>
      </p:sp>
      <p:sp>
        <p:nvSpPr>
          <p:cNvPr id="5" name="Footer Placeholder 4"/>
          <p:cNvSpPr>
            <a:spLocks noGrp="1"/>
          </p:cNvSpPr>
          <p:nvPr>
            <p:ph type="ftr" sz="quarter" idx="11"/>
          </p:nvPr>
        </p:nvSpPr>
        <p:spPr/>
        <p:txBody>
          <a:bodyPr/>
          <a:lstStyle>
            <a:lvl1pPr>
              <a:defRPr/>
            </a:lvl1pPr>
          </a:lstStyle>
          <a:p>
            <a:r>
              <a:rPr lang="en-US"/>
              <a:t>Presentation 1</a:t>
            </a:r>
          </a:p>
        </p:txBody>
      </p:sp>
      <p:sp>
        <p:nvSpPr>
          <p:cNvPr id="6" name="Slide Number Placeholder 5"/>
          <p:cNvSpPr>
            <a:spLocks noGrp="1"/>
          </p:cNvSpPr>
          <p:nvPr>
            <p:ph type="sldNum" sz="quarter" idx="12"/>
          </p:nvPr>
        </p:nvSpPr>
        <p:spPr/>
        <p:txBody>
          <a:bodyPr/>
          <a:lstStyle>
            <a:lvl1pPr>
              <a:defRPr/>
            </a:lvl1pPr>
          </a:lstStyle>
          <a:p>
            <a:fld id="{6A93D1C9-A1CC-4EF1-9359-21098614B1E6}" type="slidenum">
              <a:rPr lang="en-US"/>
              <a:pPr/>
              <a:t>‹#›</a:t>
            </a:fld>
            <a:endParaRPr lang="en-US"/>
          </a:p>
        </p:txBody>
      </p:sp>
    </p:spTree>
    <p:extLst>
      <p:ext uri="{BB962C8B-B14F-4D97-AF65-F5344CB8AC3E}">
        <p14:creationId xmlns:p14="http://schemas.microsoft.com/office/powerpoint/2010/main" val="47077332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195A60-2124-4FA4-9195-FB9B5316FBA3}" type="datetime1">
              <a:rPr lang="en-US"/>
              <a:pPr/>
              <a:t>5/23/2012</a:t>
            </a:fld>
            <a:endParaRPr lang="en-US"/>
          </a:p>
        </p:txBody>
      </p:sp>
      <p:sp>
        <p:nvSpPr>
          <p:cNvPr id="5" name="Footer Placeholder 4"/>
          <p:cNvSpPr>
            <a:spLocks noGrp="1"/>
          </p:cNvSpPr>
          <p:nvPr>
            <p:ph type="ftr" sz="quarter" idx="11"/>
          </p:nvPr>
        </p:nvSpPr>
        <p:spPr/>
        <p:txBody>
          <a:bodyPr/>
          <a:lstStyle>
            <a:lvl1pPr>
              <a:defRPr/>
            </a:lvl1pPr>
          </a:lstStyle>
          <a:p>
            <a:r>
              <a:rPr lang="en-US"/>
              <a:t>Presentation 1</a:t>
            </a:r>
          </a:p>
        </p:txBody>
      </p:sp>
      <p:sp>
        <p:nvSpPr>
          <p:cNvPr id="6" name="Slide Number Placeholder 5"/>
          <p:cNvSpPr>
            <a:spLocks noGrp="1"/>
          </p:cNvSpPr>
          <p:nvPr>
            <p:ph type="sldNum" sz="quarter" idx="12"/>
          </p:nvPr>
        </p:nvSpPr>
        <p:spPr/>
        <p:txBody>
          <a:bodyPr/>
          <a:lstStyle>
            <a:lvl1pPr>
              <a:defRPr/>
            </a:lvl1pPr>
          </a:lstStyle>
          <a:p>
            <a:fld id="{F9DB47BF-554D-498D-8A14-3B0A5815AFBB}" type="slidenum">
              <a:rPr lang="en-US"/>
              <a:pPr/>
              <a:t>‹#›</a:t>
            </a:fld>
            <a:endParaRPr lang="en-US"/>
          </a:p>
        </p:txBody>
      </p:sp>
    </p:spTree>
    <p:extLst>
      <p:ext uri="{BB962C8B-B14F-4D97-AF65-F5344CB8AC3E}">
        <p14:creationId xmlns:p14="http://schemas.microsoft.com/office/powerpoint/2010/main" val="38770298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3582655-EB6C-4902-8E81-DB71F361E48C}" type="datetime1">
              <a:rPr lang="en-US"/>
              <a:pPr/>
              <a:t>5/23/2012</a:t>
            </a:fld>
            <a:endParaRPr lang="en-US"/>
          </a:p>
        </p:txBody>
      </p:sp>
      <p:sp>
        <p:nvSpPr>
          <p:cNvPr id="5" name="Footer Placeholder 4"/>
          <p:cNvSpPr>
            <a:spLocks noGrp="1"/>
          </p:cNvSpPr>
          <p:nvPr>
            <p:ph type="ftr" sz="quarter" idx="11"/>
          </p:nvPr>
        </p:nvSpPr>
        <p:spPr/>
        <p:txBody>
          <a:bodyPr/>
          <a:lstStyle>
            <a:lvl1pPr>
              <a:defRPr/>
            </a:lvl1pPr>
          </a:lstStyle>
          <a:p>
            <a:r>
              <a:rPr lang="en-US"/>
              <a:t>Presentation 1</a:t>
            </a:r>
          </a:p>
        </p:txBody>
      </p:sp>
      <p:sp>
        <p:nvSpPr>
          <p:cNvPr id="6" name="Slide Number Placeholder 5"/>
          <p:cNvSpPr>
            <a:spLocks noGrp="1"/>
          </p:cNvSpPr>
          <p:nvPr>
            <p:ph type="sldNum" sz="quarter" idx="12"/>
          </p:nvPr>
        </p:nvSpPr>
        <p:spPr/>
        <p:txBody>
          <a:bodyPr/>
          <a:lstStyle>
            <a:lvl1pPr>
              <a:defRPr/>
            </a:lvl1pPr>
          </a:lstStyle>
          <a:p>
            <a:fld id="{62D4FB5E-7099-4F8D-A7B6-9D3609DDA1FF}" type="slidenum">
              <a:rPr lang="en-US"/>
              <a:pPr/>
              <a:t>‹#›</a:t>
            </a:fld>
            <a:endParaRPr lang="en-US"/>
          </a:p>
        </p:txBody>
      </p:sp>
    </p:spTree>
    <p:extLst>
      <p:ext uri="{BB962C8B-B14F-4D97-AF65-F5344CB8AC3E}">
        <p14:creationId xmlns:p14="http://schemas.microsoft.com/office/powerpoint/2010/main" val="100980037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5697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3" name="Date Placeholder 1"/>
          <p:cNvSpPr>
            <a:spLocks noGrp="1"/>
          </p:cNvSpPr>
          <p:nvPr>
            <p:ph type="dt" sz="half" idx="10"/>
          </p:nvPr>
        </p:nvSpPr>
        <p:spPr/>
        <p:txBody>
          <a:bodyPr/>
          <a:lstStyle>
            <a:lvl1pPr>
              <a:defRPr/>
            </a:lvl1pPr>
          </a:lstStyle>
          <a:p>
            <a:fld id="{238CB5E8-BAA9-499D-B8ED-AEA4B19F0771}" type="datetime1">
              <a:rPr lang="en-US"/>
              <a:pPr/>
              <a:t>5/23/2012</a:t>
            </a:fld>
            <a:endParaRPr lang="en-US"/>
          </a:p>
        </p:txBody>
      </p:sp>
      <p:sp>
        <p:nvSpPr>
          <p:cNvPr id="4" name="Footer Placeholder 2"/>
          <p:cNvSpPr>
            <a:spLocks noGrp="1"/>
          </p:cNvSpPr>
          <p:nvPr>
            <p:ph type="ftr" sz="quarter" idx="11"/>
          </p:nvPr>
        </p:nvSpPr>
        <p:spPr/>
        <p:txBody>
          <a:bodyPr/>
          <a:lstStyle>
            <a:lvl1pPr>
              <a:defRPr/>
            </a:lvl1pPr>
          </a:lstStyle>
          <a:p>
            <a:r>
              <a:rPr lang="en-US"/>
              <a:t>Presentation 1</a:t>
            </a:r>
          </a:p>
        </p:txBody>
      </p:sp>
      <p:sp>
        <p:nvSpPr>
          <p:cNvPr id="5" name="Slide Number Placeholder 3"/>
          <p:cNvSpPr>
            <a:spLocks noGrp="1"/>
          </p:cNvSpPr>
          <p:nvPr>
            <p:ph type="sldNum" sz="quarter" idx="12"/>
          </p:nvPr>
        </p:nvSpPr>
        <p:spPr/>
        <p:txBody>
          <a:bodyPr/>
          <a:lstStyle>
            <a:lvl1pPr>
              <a:defRPr/>
            </a:lvl1pPr>
          </a:lstStyle>
          <a:p>
            <a:fld id="{A135239B-4B10-42F3-9E11-AF46E550B565}" type="slidenum">
              <a:rPr lang="en-US"/>
              <a:pPr/>
              <a:t>‹#›</a:t>
            </a:fld>
            <a:endParaRPr lang="en-US"/>
          </a:p>
        </p:txBody>
      </p:sp>
    </p:spTree>
    <p:extLst>
      <p:ext uri="{BB962C8B-B14F-4D97-AF65-F5344CB8AC3E}">
        <p14:creationId xmlns:p14="http://schemas.microsoft.com/office/powerpoint/2010/main" val="4598693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0A4492F-C4CF-42E9-8153-EEE3328E0F10}" type="datetime1">
              <a:rPr lang="en-US"/>
              <a:pPr/>
              <a:t>5/23/2012</a:t>
            </a:fld>
            <a:endParaRPr lang="en-US"/>
          </a:p>
        </p:txBody>
      </p:sp>
      <p:sp>
        <p:nvSpPr>
          <p:cNvPr id="6" name="Footer Placeholder 4"/>
          <p:cNvSpPr>
            <a:spLocks noGrp="1"/>
          </p:cNvSpPr>
          <p:nvPr>
            <p:ph type="ftr" sz="quarter" idx="11"/>
          </p:nvPr>
        </p:nvSpPr>
        <p:spPr/>
        <p:txBody>
          <a:bodyPr/>
          <a:lstStyle>
            <a:lvl1pPr>
              <a:defRPr/>
            </a:lvl1pPr>
          </a:lstStyle>
          <a:p>
            <a:r>
              <a:rPr lang="en-US"/>
              <a:t>Presentation 1</a:t>
            </a:r>
          </a:p>
        </p:txBody>
      </p:sp>
      <p:sp>
        <p:nvSpPr>
          <p:cNvPr id="7" name="Slide Number Placeholder 5"/>
          <p:cNvSpPr>
            <a:spLocks noGrp="1"/>
          </p:cNvSpPr>
          <p:nvPr>
            <p:ph type="sldNum" sz="quarter" idx="12"/>
          </p:nvPr>
        </p:nvSpPr>
        <p:spPr/>
        <p:txBody>
          <a:bodyPr/>
          <a:lstStyle>
            <a:lvl1pPr>
              <a:defRPr/>
            </a:lvl1pPr>
          </a:lstStyle>
          <a:p>
            <a:fld id="{A4383313-28BD-4612-9F62-FFE0877593C9}" type="slidenum">
              <a:rPr lang="en-US"/>
              <a:pPr/>
              <a:t>‹#›</a:t>
            </a:fld>
            <a:endParaRPr lang="en-US"/>
          </a:p>
        </p:txBody>
      </p:sp>
    </p:spTree>
    <p:extLst>
      <p:ext uri="{BB962C8B-B14F-4D97-AF65-F5344CB8AC3E}">
        <p14:creationId xmlns:p14="http://schemas.microsoft.com/office/powerpoint/2010/main" val="26678280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158B82A-DB19-426D-A5B7-F08466D907CA}" type="datetime1">
              <a:rPr lang="en-US"/>
              <a:pPr/>
              <a:t>5/23/2012</a:t>
            </a:fld>
            <a:endParaRPr lang="en-US"/>
          </a:p>
        </p:txBody>
      </p:sp>
      <p:sp>
        <p:nvSpPr>
          <p:cNvPr id="8" name="Footer Placeholder 4"/>
          <p:cNvSpPr>
            <a:spLocks noGrp="1"/>
          </p:cNvSpPr>
          <p:nvPr>
            <p:ph type="ftr" sz="quarter" idx="11"/>
          </p:nvPr>
        </p:nvSpPr>
        <p:spPr/>
        <p:txBody>
          <a:bodyPr/>
          <a:lstStyle>
            <a:lvl1pPr>
              <a:defRPr/>
            </a:lvl1pPr>
          </a:lstStyle>
          <a:p>
            <a:r>
              <a:rPr lang="en-US"/>
              <a:t>Presentation 1</a:t>
            </a:r>
          </a:p>
        </p:txBody>
      </p:sp>
      <p:sp>
        <p:nvSpPr>
          <p:cNvPr id="9" name="Slide Number Placeholder 5"/>
          <p:cNvSpPr>
            <a:spLocks noGrp="1"/>
          </p:cNvSpPr>
          <p:nvPr>
            <p:ph type="sldNum" sz="quarter" idx="12"/>
          </p:nvPr>
        </p:nvSpPr>
        <p:spPr/>
        <p:txBody>
          <a:bodyPr/>
          <a:lstStyle>
            <a:lvl1pPr>
              <a:defRPr/>
            </a:lvl1pPr>
          </a:lstStyle>
          <a:p>
            <a:fld id="{D44A93E3-869F-4187-8D52-B9DF977C31B7}" type="slidenum">
              <a:rPr lang="en-US"/>
              <a:pPr/>
              <a:t>‹#›</a:t>
            </a:fld>
            <a:endParaRPr lang="en-US"/>
          </a:p>
        </p:txBody>
      </p:sp>
    </p:spTree>
    <p:extLst>
      <p:ext uri="{BB962C8B-B14F-4D97-AF65-F5344CB8AC3E}">
        <p14:creationId xmlns:p14="http://schemas.microsoft.com/office/powerpoint/2010/main" val="325360203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CC17F8D-0B53-4D06-8E65-05B0E793837B}" type="datetime1">
              <a:rPr lang="en-US"/>
              <a:pPr/>
              <a:t>5/23/2012</a:t>
            </a:fld>
            <a:endParaRPr lang="en-US"/>
          </a:p>
        </p:txBody>
      </p:sp>
      <p:sp>
        <p:nvSpPr>
          <p:cNvPr id="5" name="Footer Placeholder 4"/>
          <p:cNvSpPr>
            <a:spLocks noGrp="1"/>
          </p:cNvSpPr>
          <p:nvPr>
            <p:ph type="ftr" sz="quarter" idx="11"/>
          </p:nvPr>
        </p:nvSpPr>
        <p:spPr/>
        <p:txBody>
          <a:bodyPr/>
          <a:lstStyle>
            <a:lvl1pPr>
              <a:defRPr/>
            </a:lvl1pPr>
          </a:lstStyle>
          <a:p>
            <a:r>
              <a:rPr lang="en-US"/>
              <a:t>Presentation 1</a:t>
            </a:r>
          </a:p>
        </p:txBody>
      </p:sp>
      <p:sp>
        <p:nvSpPr>
          <p:cNvPr id="6" name="Slide Number Placeholder 5"/>
          <p:cNvSpPr>
            <a:spLocks noGrp="1"/>
          </p:cNvSpPr>
          <p:nvPr>
            <p:ph type="sldNum" sz="quarter" idx="12"/>
          </p:nvPr>
        </p:nvSpPr>
        <p:spPr/>
        <p:txBody>
          <a:bodyPr/>
          <a:lstStyle>
            <a:lvl1pPr>
              <a:defRPr/>
            </a:lvl1pPr>
          </a:lstStyle>
          <a:p>
            <a:fld id="{E603299D-984F-4C63-83CE-127E5FA6B07F}" type="slidenum">
              <a:rPr lang="en-US"/>
              <a:pPr/>
              <a:t>‹#›</a:t>
            </a:fld>
            <a:endParaRPr lang="en-US"/>
          </a:p>
        </p:txBody>
      </p:sp>
    </p:spTree>
    <p:extLst>
      <p:ext uri="{BB962C8B-B14F-4D97-AF65-F5344CB8AC3E}">
        <p14:creationId xmlns:p14="http://schemas.microsoft.com/office/powerpoint/2010/main" val="93277013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B7A992F-B436-4E6F-A879-0104A06A7261}" type="datetime1">
              <a:rPr lang="en-US"/>
              <a:pPr/>
              <a:t>5/23/2012</a:t>
            </a:fld>
            <a:endParaRPr lang="en-US"/>
          </a:p>
        </p:txBody>
      </p:sp>
      <p:sp>
        <p:nvSpPr>
          <p:cNvPr id="4" name="Footer Placeholder 4"/>
          <p:cNvSpPr>
            <a:spLocks noGrp="1"/>
          </p:cNvSpPr>
          <p:nvPr>
            <p:ph type="ftr" sz="quarter" idx="11"/>
          </p:nvPr>
        </p:nvSpPr>
        <p:spPr/>
        <p:txBody>
          <a:bodyPr/>
          <a:lstStyle>
            <a:lvl1pPr>
              <a:defRPr/>
            </a:lvl1pPr>
          </a:lstStyle>
          <a:p>
            <a:r>
              <a:rPr lang="en-US"/>
              <a:t>Presentation 1</a:t>
            </a:r>
          </a:p>
        </p:txBody>
      </p:sp>
      <p:sp>
        <p:nvSpPr>
          <p:cNvPr id="5" name="Slide Number Placeholder 5"/>
          <p:cNvSpPr>
            <a:spLocks noGrp="1"/>
          </p:cNvSpPr>
          <p:nvPr>
            <p:ph type="sldNum" sz="quarter" idx="12"/>
          </p:nvPr>
        </p:nvSpPr>
        <p:spPr/>
        <p:txBody>
          <a:bodyPr/>
          <a:lstStyle>
            <a:lvl1pPr>
              <a:defRPr/>
            </a:lvl1pPr>
          </a:lstStyle>
          <a:p>
            <a:fld id="{7ED7A846-8ADC-4014-B20A-BAAB6245B63B}" type="slidenum">
              <a:rPr lang="en-US"/>
              <a:pPr/>
              <a:t>‹#›</a:t>
            </a:fld>
            <a:endParaRPr lang="en-US"/>
          </a:p>
        </p:txBody>
      </p:sp>
    </p:spTree>
    <p:extLst>
      <p:ext uri="{BB962C8B-B14F-4D97-AF65-F5344CB8AC3E}">
        <p14:creationId xmlns:p14="http://schemas.microsoft.com/office/powerpoint/2010/main" val="235885926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C48D5CE-DDE6-493F-A255-FA0A83E5293F}" type="datetime1">
              <a:rPr lang="en-US"/>
              <a:pPr/>
              <a:t>5/23/2012</a:t>
            </a:fld>
            <a:endParaRPr lang="en-US"/>
          </a:p>
        </p:txBody>
      </p:sp>
      <p:sp>
        <p:nvSpPr>
          <p:cNvPr id="6" name="Footer Placeholder 4"/>
          <p:cNvSpPr>
            <a:spLocks noGrp="1"/>
          </p:cNvSpPr>
          <p:nvPr>
            <p:ph type="ftr" sz="quarter" idx="11"/>
          </p:nvPr>
        </p:nvSpPr>
        <p:spPr/>
        <p:txBody>
          <a:bodyPr/>
          <a:lstStyle>
            <a:lvl1pPr>
              <a:defRPr/>
            </a:lvl1pPr>
          </a:lstStyle>
          <a:p>
            <a:r>
              <a:rPr lang="en-US"/>
              <a:t>Presentation 1</a:t>
            </a:r>
          </a:p>
        </p:txBody>
      </p:sp>
      <p:sp>
        <p:nvSpPr>
          <p:cNvPr id="7" name="Slide Number Placeholder 5"/>
          <p:cNvSpPr>
            <a:spLocks noGrp="1"/>
          </p:cNvSpPr>
          <p:nvPr>
            <p:ph type="sldNum" sz="quarter" idx="12"/>
          </p:nvPr>
        </p:nvSpPr>
        <p:spPr/>
        <p:txBody>
          <a:bodyPr/>
          <a:lstStyle>
            <a:lvl1pPr>
              <a:defRPr/>
            </a:lvl1pPr>
          </a:lstStyle>
          <a:p>
            <a:fld id="{EAD91EDC-0C9F-4C4D-995A-DFEA18AF988D}" type="slidenum">
              <a:rPr lang="en-US"/>
              <a:pPr/>
              <a:t>‹#›</a:t>
            </a:fld>
            <a:endParaRPr lang="en-US"/>
          </a:p>
        </p:txBody>
      </p:sp>
    </p:spTree>
    <p:extLst>
      <p:ext uri="{BB962C8B-B14F-4D97-AF65-F5344CB8AC3E}">
        <p14:creationId xmlns:p14="http://schemas.microsoft.com/office/powerpoint/2010/main" val="279423902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D7536A6-2978-4997-B639-4812192CBA8E}" type="datetime1">
              <a:rPr lang="en-US"/>
              <a:pPr/>
              <a:t>5/23/2012</a:t>
            </a:fld>
            <a:endParaRPr lang="en-US"/>
          </a:p>
        </p:txBody>
      </p:sp>
      <p:sp>
        <p:nvSpPr>
          <p:cNvPr id="6" name="Footer Placeholder 4"/>
          <p:cNvSpPr>
            <a:spLocks noGrp="1"/>
          </p:cNvSpPr>
          <p:nvPr>
            <p:ph type="ftr" sz="quarter" idx="11"/>
          </p:nvPr>
        </p:nvSpPr>
        <p:spPr/>
        <p:txBody>
          <a:bodyPr/>
          <a:lstStyle>
            <a:lvl1pPr>
              <a:defRPr/>
            </a:lvl1pPr>
          </a:lstStyle>
          <a:p>
            <a:r>
              <a:rPr lang="en-US"/>
              <a:t>Presentation 1</a:t>
            </a:r>
          </a:p>
        </p:txBody>
      </p:sp>
      <p:sp>
        <p:nvSpPr>
          <p:cNvPr id="7" name="Slide Number Placeholder 5"/>
          <p:cNvSpPr>
            <a:spLocks noGrp="1"/>
          </p:cNvSpPr>
          <p:nvPr>
            <p:ph type="sldNum" sz="quarter" idx="12"/>
          </p:nvPr>
        </p:nvSpPr>
        <p:spPr/>
        <p:txBody>
          <a:bodyPr/>
          <a:lstStyle>
            <a:lvl1pPr>
              <a:defRPr/>
            </a:lvl1pPr>
          </a:lstStyle>
          <a:p>
            <a:fld id="{B1776D98-E4B7-4401-BCA5-304E2B292EED}" type="slidenum">
              <a:rPr lang="en-US"/>
              <a:pPr/>
              <a:t>‹#›</a:t>
            </a:fld>
            <a:endParaRPr lang="en-US"/>
          </a:p>
        </p:txBody>
      </p:sp>
    </p:spTree>
    <p:extLst>
      <p:ext uri="{BB962C8B-B14F-4D97-AF65-F5344CB8AC3E}">
        <p14:creationId xmlns:p14="http://schemas.microsoft.com/office/powerpoint/2010/main" val="77547495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8788"/>
            <a:ext cx="83820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38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A6A6A6"/>
                </a:solidFill>
                <a:cs typeface="Arial" charset="0"/>
              </a:defRPr>
            </a:lvl1pPr>
          </a:lstStyle>
          <a:p>
            <a:fld id="{4C534A08-ECA2-42F6-9DF3-C3A8EC0FB0C9}" type="datetime1">
              <a:rPr lang="en-US"/>
              <a:pPr/>
              <a:t>5/23/2012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rgbClr val="A6A6A6"/>
                </a:solidFill>
                <a:cs typeface="Arial" charset="0"/>
              </a:defRPr>
            </a:lvl1pPr>
          </a:lstStyle>
          <a:p>
            <a:r>
              <a:rPr lang="en-US"/>
              <a:t>Presentation 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A6A6A6"/>
                </a:solidFill>
                <a:cs typeface="Arial" charset="0"/>
              </a:defRPr>
            </a:lvl1pPr>
          </a:lstStyle>
          <a:p>
            <a:fld id="{07E0F1AA-C618-48E0-ABA9-6EAA8B867557}" type="slidenum">
              <a:rPr lang="en-US"/>
              <a:pPr/>
              <a:t>‹#›</a:t>
            </a:fld>
            <a:endParaRPr lang="en-US"/>
          </a:p>
        </p:txBody>
      </p:sp>
      <p:sp>
        <p:nvSpPr>
          <p:cNvPr id="25" name="Rectangle 24"/>
          <p:cNvSpPr/>
          <p:nvPr userDrawn="1"/>
        </p:nvSpPr>
        <p:spPr bwMode="auto">
          <a:xfrm>
            <a:off x="4941888" y="6046788"/>
            <a:ext cx="90487" cy="90487"/>
          </a:xfrm>
          <a:prstGeom prst="rect">
            <a:avLst/>
          </a:prstGeom>
          <a:solidFill>
            <a:srgbClr val="B207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26" name="Rectangle 25"/>
          <p:cNvSpPr/>
          <p:nvPr userDrawn="1"/>
        </p:nvSpPr>
        <p:spPr bwMode="auto">
          <a:xfrm>
            <a:off x="4133850" y="6046788"/>
            <a:ext cx="88900" cy="90487"/>
          </a:xfrm>
          <a:prstGeom prst="rect">
            <a:avLst/>
          </a:prstGeom>
          <a:solidFill>
            <a:srgbClr val="1B84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27" name="Rectangle 26"/>
          <p:cNvSpPr/>
          <p:nvPr userDrawn="1"/>
        </p:nvSpPr>
        <p:spPr bwMode="auto">
          <a:xfrm>
            <a:off x="4400550" y="6046788"/>
            <a:ext cx="90488" cy="9048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sp>
        <p:nvSpPr>
          <p:cNvPr id="28" name="Rectangle 27"/>
          <p:cNvSpPr/>
          <p:nvPr userDrawn="1"/>
        </p:nvSpPr>
        <p:spPr bwMode="auto">
          <a:xfrm>
            <a:off x="4672013" y="6046788"/>
            <a:ext cx="88900" cy="90487"/>
          </a:xfrm>
          <a:prstGeom prst="rect">
            <a:avLst/>
          </a:prstGeom>
          <a:solidFill>
            <a:srgbClr val="1555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96" charset="-128"/>
            </a:endParaRPr>
          </a:p>
        </p:txBody>
      </p:sp>
      <p:pic>
        <p:nvPicPr>
          <p:cNvPr id="1035" name="Picture 21" descr="cyb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29363"/>
            <a:ext cx="91519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1" r:id="rId1"/>
    <p:sldLayoutId id="2147483792" r:id="rId2"/>
    <p:sldLayoutId id="214748380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spd="med">
    <p:fade/>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3000" b="1" kern="1200" cap="all">
          <a:solidFill>
            <a:schemeClr val="tx1"/>
          </a:solidFill>
          <a:latin typeface="Arial"/>
          <a:ea typeface="ＭＳ Ｐゴシック" pitchFamily="48" charset="-128"/>
          <a:cs typeface="Arial"/>
        </a:defRPr>
      </a:lvl1pPr>
      <a:lvl2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2pPr>
      <a:lvl3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3pPr>
      <a:lvl4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4pPr>
      <a:lvl5pPr algn="l" defTabSz="457200" rtl="0" eaLnBrk="0" fontAlgn="base" hangingPunct="0">
        <a:spcBef>
          <a:spcPct val="0"/>
        </a:spcBef>
        <a:spcAft>
          <a:spcPct val="0"/>
        </a:spcAft>
        <a:defRPr sz="3000" b="1">
          <a:solidFill>
            <a:schemeClr val="tx1"/>
          </a:solidFill>
          <a:latin typeface="Arial" pitchFamily="48" charset="0"/>
          <a:ea typeface="ＭＳ Ｐゴシック" pitchFamily="48" charset="-128"/>
        </a:defRPr>
      </a:lvl5pPr>
      <a:lvl6pPr marL="457200" algn="l" defTabSz="457200" rtl="0" fontAlgn="base">
        <a:spcBef>
          <a:spcPct val="0"/>
        </a:spcBef>
        <a:spcAft>
          <a:spcPct val="0"/>
        </a:spcAft>
        <a:defRPr sz="3000" b="1">
          <a:solidFill>
            <a:srgbClr val="FC7F1D"/>
          </a:solidFill>
          <a:latin typeface="Arial" pitchFamily="48" charset="0"/>
          <a:ea typeface="ＭＳ Ｐゴシック" pitchFamily="48" charset="-128"/>
        </a:defRPr>
      </a:lvl6pPr>
      <a:lvl7pPr marL="914400" algn="l" defTabSz="457200" rtl="0" fontAlgn="base">
        <a:spcBef>
          <a:spcPct val="0"/>
        </a:spcBef>
        <a:spcAft>
          <a:spcPct val="0"/>
        </a:spcAft>
        <a:defRPr sz="3000" b="1">
          <a:solidFill>
            <a:srgbClr val="FC7F1D"/>
          </a:solidFill>
          <a:latin typeface="Arial" pitchFamily="48" charset="0"/>
          <a:ea typeface="ＭＳ Ｐゴシック" pitchFamily="48" charset="-128"/>
        </a:defRPr>
      </a:lvl7pPr>
      <a:lvl8pPr marL="1371600" algn="l" defTabSz="457200" rtl="0" fontAlgn="base">
        <a:spcBef>
          <a:spcPct val="0"/>
        </a:spcBef>
        <a:spcAft>
          <a:spcPct val="0"/>
        </a:spcAft>
        <a:defRPr sz="3000" b="1">
          <a:solidFill>
            <a:srgbClr val="FC7F1D"/>
          </a:solidFill>
          <a:latin typeface="Arial" pitchFamily="48" charset="0"/>
          <a:ea typeface="ＭＳ Ｐゴシック" pitchFamily="48" charset="-128"/>
        </a:defRPr>
      </a:lvl8pPr>
      <a:lvl9pPr marL="1828800" algn="l" defTabSz="457200" rtl="0" fontAlgn="base">
        <a:spcBef>
          <a:spcPct val="0"/>
        </a:spcBef>
        <a:spcAft>
          <a:spcPct val="0"/>
        </a:spcAft>
        <a:defRPr sz="3000" b="1">
          <a:solidFill>
            <a:srgbClr val="FC7F1D"/>
          </a:solidFill>
          <a:latin typeface="Arial" pitchFamily="48" charset="0"/>
          <a:ea typeface="ＭＳ Ｐゴシック" pitchFamily="48" charset="-128"/>
        </a:defRPr>
      </a:lvl9pPr>
    </p:titleStyle>
    <p:bodyStyle>
      <a:lvl1pPr marL="230188" indent="-230188" algn="l" defTabSz="457200" rtl="0" eaLnBrk="0" fontAlgn="base" hangingPunct="0">
        <a:spcBef>
          <a:spcPct val="20000"/>
        </a:spcBef>
        <a:spcAft>
          <a:spcPct val="0"/>
        </a:spcAft>
        <a:buClr>
          <a:srgbClr val="DA5919"/>
        </a:buClr>
        <a:buSzPct val="80000"/>
        <a:buFont typeface="Wingdings" pitchFamily="96" charset="2"/>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F3E570"/>
        </a:buClr>
        <a:buSzPct val="80000"/>
        <a:buFont typeface="Wingdings" pitchFamily="96" charset="2"/>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DA5919"/>
        </a:buClr>
        <a:buSzPct val="80000"/>
        <a:buFont typeface="Wingdings" pitchFamily="96" charset="2"/>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F3E570"/>
        </a:buClr>
        <a:buSzPct val="80000"/>
        <a:buFont typeface="Wingdings" pitchFamily="96" charset="2"/>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DA5919"/>
        </a:buClr>
        <a:buSzPct val="80000"/>
        <a:buFont typeface="Wingdings" pitchFamily="96" charset="2"/>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a:xfrm>
            <a:off x="762000" y="2236665"/>
            <a:ext cx="7772400" cy="1470025"/>
          </a:xfrm>
        </p:spPr>
        <p:txBody>
          <a:bodyPr/>
          <a:lstStyle/>
          <a:p>
            <a:pPr eaLnBrk="1" hangingPunct="1"/>
            <a:r>
              <a:rPr lang="en-US" sz="3200" dirty="0">
                <a:latin typeface="Calibri"/>
                <a:ea typeface="Calibri"/>
                <a:cs typeface="Times New Roman"/>
              </a:rPr>
              <a:t>Building an Information and IT Compliance Program</a:t>
            </a:r>
            <a:endParaRPr lang="en-US" cap="none" dirty="0" smtClean="0">
              <a:latin typeface="Arial" charset="0"/>
              <a:ea typeface="ＭＳ Ｐゴシック" pitchFamily="96" charset="-128"/>
            </a:endParaRPr>
          </a:p>
        </p:txBody>
      </p:sp>
      <p:sp>
        <p:nvSpPr>
          <p:cNvPr id="15363" name="Subtitle 2"/>
          <p:cNvSpPr>
            <a:spLocks noGrp="1"/>
          </p:cNvSpPr>
          <p:nvPr>
            <p:ph type="subTitle" idx="1"/>
          </p:nvPr>
        </p:nvSpPr>
        <p:spPr>
          <a:xfrm>
            <a:off x="597877" y="3975099"/>
            <a:ext cx="7936523" cy="1924539"/>
          </a:xfrm>
        </p:spPr>
        <p:txBody>
          <a:bodyPr>
            <a:normAutofit fontScale="92500" lnSpcReduction="20000"/>
          </a:bodyPr>
          <a:lstStyle/>
          <a:p>
            <a:pPr eaLnBrk="1" hangingPunct="1"/>
            <a:r>
              <a:rPr lang="en-US" dirty="0" smtClean="0">
                <a:latin typeface="Arial" charset="0"/>
                <a:ea typeface="ＭＳ Ｐゴシック" pitchFamily="96" charset="-128"/>
              </a:rPr>
              <a:t>Mike </a:t>
            </a:r>
            <a:r>
              <a:rPr lang="en-US" dirty="0">
                <a:latin typeface="Arial" charset="0"/>
                <a:ea typeface="ＭＳ Ｐゴシック" pitchFamily="96" charset="-128"/>
              </a:rPr>
              <a:t>Chapple, </a:t>
            </a:r>
            <a:r>
              <a:rPr lang="en-US" dirty="0"/>
              <a:t>Senior Director, Enterprise Support </a:t>
            </a:r>
            <a:r>
              <a:rPr lang="en-US" dirty="0" smtClean="0"/>
              <a:t>Services</a:t>
            </a:r>
            <a:endParaRPr lang="en-US" dirty="0"/>
          </a:p>
          <a:p>
            <a:pPr eaLnBrk="1" hangingPunct="1"/>
            <a:r>
              <a:rPr lang="en-US" dirty="0" smtClean="0">
                <a:latin typeface="Arial" charset="0"/>
                <a:ea typeface="ＭＳ Ｐゴシック" pitchFamily="96" charset="-128"/>
              </a:rPr>
              <a:t>University </a:t>
            </a:r>
            <a:r>
              <a:rPr lang="en-US" dirty="0">
                <a:latin typeface="Arial" charset="0"/>
                <a:ea typeface="ＭＳ Ｐゴシック" pitchFamily="96" charset="-128"/>
              </a:rPr>
              <a:t>of Notre Dame</a:t>
            </a:r>
          </a:p>
          <a:p>
            <a:pPr eaLnBrk="1" hangingPunct="1"/>
            <a:r>
              <a:rPr lang="en-US" dirty="0" smtClean="0">
                <a:latin typeface="Arial" charset="0"/>
                <a:ea typeface="ＭＳ Ｐゴシック" pitchFamily="96" charset="-128"/>
              </a:rPr>
              <a:t>Thomas R. Davis, Chief Security Officer, Indiana University</a:t>
            </a:r>
          </a:p>
          <a:p>
            <a:pPr eaLnBrk="1" hangingPunct="1"/>
            <a:r>
              <a:rPr lang="en-US" dirty="0" smtClean="0">
                <a:latin typeface="Arial" charset="0"/>
                <a:ea typeface="ＭＳ Ｐゴシック" pitchFamily="96" charset="-128"/>
              </a:rPr>
              <a:t>Merri Beth Lavagnino, Chief Privacy Officer and Compliance Coordinator, Indiana University</a:t>
            </a:r>
          </a:p>
          <a:p>
            <a:pPr eaLnBrk="1" hangingPunct="1"/>
            <a:endParaRPr lang="en-US" sz="800" dirty="0" smtClean="0">
              <a:latin typeface="Arial" charset="0"/>
              <a:ea typeface="ＭＳ Ｐゴシック" pitchFamily="96" charset="-128"/>
            </a:endParaRPr>
          </a:p>
          <a:p>
            <a:pPr eaLnBrk="1" hangingPunct="1"/>
            <a:r>
              <a:rPr lang="en-US" sz="1600" dirty="0" smtClean="0">
                <a:latin typeface="Arial" charset="0"/>
                <a:ea typeface="ＭＳ Ｐゴシック" pitchFamily="96" charset="-128"/>
              </a:rPr>
              <a:t>May 17, 2012</a:t>
            </a:r>
            <a:endParaRPr lang="en-US" sz="1600" dirty="0">
              <a:latin typeface="Arial" charset="0"/>
              <a:ea typeface="ＭＳ Ｐゴシック" pitchFamily="96" charset="-128"/>
            </a:endParaRPr>
          </a:p>
          <a:p>
            <a:pPr eaLnBrk="1" hangingPunct="1"/>
            <a:endParaRPr lang="en-US" dirty="0" smtClean="0">
              <a:latin typeface="Arial" charset="0"/>
              <a:ea typeface="ＭＳ Ｐゴシック" pitchFamily="96" charset="-128"/>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GatesCamp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307" y="0"/>
            <a:ext cx="11443390" cy="7152119"/>
          </a:xfrm>
          <a:prstGeom prst="rect">
            <a:avLst/>
          </a:prstGeom>
        </p:spPr>
      </p:pic>
      <p:sp>
        <p:nvSpPr>
          <p:cNvPr id="3" name="Rectangle 2"/>
          <p:cNvSpPr/>
          <p:nvPr/>
        </p:nvSpPr>
        <p:spPr>
          <a:xfrm>
            <a:off x="-2098307" y="5515266"/>
            <a:ext cx="11443390" cy="1342733"/>
          </a:xfrm>
          <a:prstGeom prst="rect">
            <a:avLst/>
          </a:prstGeom>
          <a:solidFill>
            <a:schemeClr val="tx1">
              <a:lumMod val="95000"/>
              <a:lumOff val="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96211" y="5734786"/>
            <a:ext cx="3748450" cy="769441"/>
          </a:xfrm>
          <a:prstGeom prst="rect">
            <a:avLst/>
          </a:prstGeom>
          <a:noFill/>
        </p:spPr>
        <p:txBody>
          <a:bodyPr wrap="none" rtlCol="0">
            <a:spAutoFit/>
          </a:bodyPr>
          <a:lstStyle/>
          <a:p>
            <a:r>
              <a:rPr lang="en-US" sz="4400" dirty="0" smtClean="0">
                <a:solidFill>
                  <a:schemeClr val="bg1"/>
                </a:solidFill>
                <a:latin typeface="Helvetica Neue"/>
              </a:rPr>
              <a:t>Sample Gates</a:t>
            </a:r>
          </a:p>
        </p:txBody>
      </p:sp>
    </p:spTree>
    <p:extLst>
      <p:ext uri="{BB962C8B-B14F-4D97-AF65-F5344CB8AC3E}">
        <p14:creationId xmlns:p14="http://schemas.microsoft.com/office/powerpoint/2010/main" val="151331549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GatesT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9" y="0"/>
            <a:ext cx="10297056" cy="6858000"/>
          </a:xfrm>
          <a:prstGeom prst="rect">
            <a:avLst/>
          </a:prstGeom>
        </p:spPr>
      </p:pic>
      <p:sp>
        <p:nvSpPr>
          <p:cNvPr id="6" name="Rectangle 5"/>
          <p:cNvSpPr/>
          <p:nvPr/>
        </p:nvSpPr>
        <p:spPr>
          <a:xfrm>
            <a:off x="-2098307" y="5515266"/>
            <a:ext cx="11443390" cy="1342733"/>
          </a:xfrm>
          <a:prstGeom prst="rect">
            <a:avLst/>
          </a:prstGeom>
          <a:solidFill>
            <a:schemeClr val="tx1">
              <a:lumMod val="95000"/>
              <a:lumOff val="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86465" y="5515266"/>
            <a:ext cx="4159834" cy="1261884"/>
          </a:xfrm>
          <a:prstGeom prst="rect">
            <a:avLst/>
          </a:prstGeom>
          <a:noFill/>
        </p:spPr>
        <p:txBody>
          <a:bodyPr wrap="none" rtlCol="0">
            <a:spAutoFit/>
          </a:bodyPr>
          <a:lstStyle/>
          <a:p>
            <a:r>
              <a:rPr lang="en-US" sz="4400" dirty="0" smtClean="0">
                <a:solidFill>
                  <a:schemeClr val="bg1"/>
                </a:solidFill>
                <a:latin typeface="Helvetica Neue"/>
              </a:rPr>
              <a:t>COMPLIANCE</a:t>
            </a:r>
          </a:p>
          <a:p>
            <a:r>
              <a:rPr lang="en-US" sz="3200" dirty="0" smtClean="0">
                <a:solidFill>
                  <a:schemeClr val="bg1"/>
                </a:solidFill>
                <a:latin typeface="Helvetica Neue"/>
              </a:rPr>
              <a:t>external requirements</a:t>
            </a:r>
          </a:p>
        </p:txBody>
      </p:sp>
      <p:sp>
        <p:nvSpPr>
          <p:cNvPr id="7" name="Rectangle 6"/>
          <p:cNvSpPr/>
          <p:nvPr/>
        </p:nvSpPr>
        <p:spPr>
          <a:xfrm>
            <a:off x="-488785" y="0"/>
            <a:ext cx="11443390" cy="6858000"/>
          </a:xfrm>
          <a:prstGeom prst="rect">
            <a:avLst/>
          </a:prstGeom>
          <a:solidFill>
            <a:schemeClr val="tx1">
              <a:lumMod val="95000"/>
              <a:lumOff val="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00490" y="1202934"/>
            <a:ext cx="6494085" cy="2800767"/>
          </a:xfrm>
          <a:prstGeom prst="rect">
            <a:avLst/>
          </a:prstGeom>
          <a:noFill/>
        </p:spPr>
        <p:txBody>
          <a:bodyPr wrap="none" rtlCol="0">
            <a:spAutoFit/>
          </a:bodyPr>
          <a:lstStyle/>
          <a:p>
            <a:pPr marL="571500" indent="-571500">
              <a:buFont typeface="Arial"/>
              <a:buChar char="•"/>
            </a:pPr>
            <a:r>
              <a:rPr lang="en-US" sz="4400" dirty="0" smtClean="0">
                <a:solidFill>
                  <a:schemeClr val="bg1"/>
                </a:solidFill>
                <a:latin typeface="Helvetica Neue"/>
              </a:rPr>
              <a:t>laws</a:t>
            </a:r>
          </a:p>
          <a:p>
            <a:pPr marL="571500" indent="-571500">
              <a:buFont typeface="Arial"/>
              <a:buChar char="•"/>
            </a:pPr>
            <a:r>
              <a:rPr lang="en-US" sz="4400" dirty="0" smtClean="0">
                <a:solidFill>
                  <a:schemeClr val="bg1"/>
                </a:solidFill>
                <a:latin typeface="Helvetica Neue"/>
              </a:rPr>
              <a:t>regulations</a:t>
            </a:r>
          </a:p>
          <a:p>
            <a:pPr marL="571500" indent="-571500">
              <a:buFont typeface="Arial"/>
              <a:buChar char="•"/>
            </a:pPr>
            <a:r>
              <a:rPr lang="en-US" sz="4400" dirty="0" smtClean="0">
                <a:solidFill>
                  <a:schemeClr val="bg1"/>
                </a:solidFill>
                <a:latin typeface="Helvetica Neue"/>
              </a:rPr>
              <a:t>contractual obligations</a:t>
            </a:r>
          </a:p>
          <a:p>
            <a:pPr marL="571500" indent="-571500">
              <a:buFont typeface="Arial"/>
              <a:buChar char="•"/>
            </a:pPr>
            <a:endParaRPr lang="en-US" sz="4400" dirty="0" smtClean="0">
              <a:solidFill>
                <a:schemeClr val="bg1"/>
              </a:solidFill>
              <a:latin typeface="Helvetica Neue"/>
            </a:endParaRPr>
          </a:p>
        </p:txBody>
      </p:sp>
    </p:spTree>
    <p:extLst>
      <p:ext uri="{BB962C8B-B14F-4D97-AF65-F5344CB8AC3E}">
        <p14:creationId xmlns:p14="http://schemas.microsoft.com/office/powerpoint/2010/main" val="24473484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1999"/>
                                          </p:stCondLst>
                                        </p:cTn>
                                        <p:tgtEl>
                                          <p:spTgt spid="8">
                                            <p:txEl>
                                              <p:pRg st="1" end="1"/>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1999"/>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GatesCamp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307" y="0"/>
            <a:ext cx="11443390" cy="7152119"/>
          </a:xfrm>
          <a:prstGeom prst="rect">
            <a:avLst/>
          </a:prstGeom>
        </p:spPr>
      </p:pic>
      <p:sp>
        <p:nvSpPr>
          <p:cNvPr id="8" name="Rectangle 7"/>
          <p:cNvSpPr/>
          <p:nvPr/>
        </p:nvSpPr>
        <p:spPr>
          <a:xfrm>
            <a:off x="-2098307" y="5515266"/>
            <a:ext cx="11443390" cy="1342733"/>
          </a:xfrm>
          <a:prstGeom prst="rect">
            <a:avLst/>
          </a:prstGeom>
          <a:solidFill>
            <a:schemeClr val="tx1">
              <a:lumMod val="95000"/>
              <a:lumOff val="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86465" y="5515266"/>
            <a:ext cx="4046165" cy="1261884"/>
          </a:xfrm>
          <a:prstGeom prst="rect">
            <a:avLst/>
          </a:prstGeom>
          <a:noFill/>
        </p:spPr>
        <p:txBody>
          <a:bodyPr wrap="none" rtlCol="0">
            <a:spAutoFit/>
          </a:bodyPr>
          <a:lstStyle/>
          <a:p>
            <a:r>
              <a:rPr lang="en-US" sz="4400" dirty="0" smtClean="0">
                <a:solidFill>
                  <a:schemeClr val="bg1"/>
                </a:solidFill>
                <a:latin typeface="Helvetica Neue"/>
              </a:rPr>
              <a:t>COMPLIANCE</a:t>
            </a:r>
          </a:p>
          <a:p>
            <a:r>
              <a:rPr lang="en-US" sz="3200" dirty="0" smtClean="0">
                <a:solidFill>
                  <a:schemeClr val="bg1"/>
                </a:solidFill>
                <a:latin typeface="Helvetica Neue"/>
              </a:rPr>
              <a:t>internal requirements</a:t>
            </a:r>
          </a:p>
        </p:txBody>
      </p:sp>
      <p:sp>
        <p:nvSpPr>
          <p:cNvPr id="5" name="Rectangle 4"/>
          <p:cNvSpPr/>
          <p:nvPr/>
        </p:nvSpPr>
        <p:spPr>
          <a:xfrm>
            <a:off x="-2098307" y="0"/>
            <a:ext cx="11443390" cy="7310277"/>
          </a:xfrm>
          <a:prstGeom prst="rect">
            <a:avLst/>
          </a:prstGeom>
          <a:solidFill>
            <a:schemeClr val="tx1">
              <a:lumMod val="95000"/>
              <a:lumOff val="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TextBox 5"/>
          <p:cNvSpPr txBox="1"/>
          <p:nvPr/>
        </p:nvSpPr>
        <p:spPr>
          <a:xfrm>
            <a:off x="1400490" y="1202934"/>
            <a:ext cx="3608680" cy="2800767"/>
          </a:xfrm>
          <a:prstGeom prst="rect">
            <a:avLst/>
          </a:prstGeom>
          <a:noFill/>
        </p:spPr>
        <p:txBody>
          <a:bodyPr wrap="none" rtlCol="0">
            <a:spAutoFit/>
          </a:bodyPr>
          <a:lstStyle/>
          <a:p>
            <a:pPr marL="571500" indent="-571500">
              <a:buFont typeface="Arial"/>
              <a:buChar char="•"/>
            </a:pPr>
            <a:r>
              <a:rPr lang="en-US" sz="4400" dirty="0" smtClean="0">
                <a:solidFill>
                  <a:schemeClr val="bg1"/>
                </a:solidFill>
                <a:latin typeface="Helvetica Neue"/>
              </a:rPr>
              <a:t>policies</a:t>
            </a:r>
          </a:p>
          <a:p>
            <a:pPr marL="571500" indent="-571500">
              <a:buFont typeface="Arial"/>
              <a:buChar char="•"/>
            </a:pPr>
            <a:r>
              <a:rPr lang="en-US" sz="4400" dirty="0" smtClean="0">
                <a:solidFill>
                  <a:schemeClr val="bg1"/>
                </a:solidFill>
                <a:latin typeface="Helvetica Neue"/>
              </a:rPr>
              <a:t>procedures</a:t>
            </a:r>
          </a:p>
          <a:p>
            <a:pPr marL="571500" indent="-571500">
              <a:buFont typeface="Arial"/>
              <a:buChar char="•"/>
            </a:pPr>
            <a:r>
              <a:rPr lang="en-US" sz="4400" dirty="0" smtClean="0">
                <a:solidFill>
                  <a:schemeClr val="bg1"/>
                </a:solidFill>
                <a:latin typeface="Helvetica Neue"/>
              </a:rPr>
              <a:t>standards</a:t>
            </a:r>
          </a:p>
          <a:p>
            <a:pPr marL="571500" indent="-571500">
              <a:buFont typeface="Arial"/>
              <a:buChar char="•"/>
            </a:pPr>
            <a:endParaRPr lang="en-US" sz="4400" dirty="0" smtClean="0">
              <a:solidFill>
                <a:schemeClr val="bg1"/>
              </a:solidFill>
              <a:latin typeface="Helvetica Neue"/>
            </a:endParaRPr>
          </a:p>
        </p:txBody>
      </p:sp>
    </p:spTree>
    <p:extLst>
      <p:ext uri="{BB962C8B-B14F-4D97-AF65-F5344CB8AC3E}">
        <p14:creationId xmlns:p14="http://schemas.microsoft.com/office/powerpoint/2010/main" val="315911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1999"/>
                                          </p:stCondLst>
                                        </p:cTn>
                                        <p:tgtEl>
                                          <p:spTgt spid="6">
                                            <p:txEl>
                                              <p:pRg st="1" end="1"/>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1999"/>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gram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58438" cy="6946815"/>
          </a:xfrm>
          <a:prstGeom prst="rect">
            <a:avLst/>
          </a:prstGeom>
        </p:spPr>
      </p:pic>
      <p:sp>
        <p:nvSpPr>
          <p:cNvPr id="4" name="Rectangle 3"/>
          <p:cNvSpPr/>
          <p:nvPr/>
        </p:nvSpPr>
        <p:spPr>
          <a:xfrm>
            <a:off x="-103365" y="0"/>
            <a:ext cx="9448447" cy="7310277"/>
          </a:xfrm>
          <a:prstGeom prst="rect">
            <a:avLst/>
          </a:prstGeom>
          <a:solidFill>
            <a:schemeClr val="tx1">
              <a:lumMod val="95000"/>
              <a:lumOff val="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 name="TextBox 4"/>
          <p:cNvSpPr txBox="1"/>
          <p:nvPr/>
        </p:nvSpPr>
        <p:spPr>
          <a:xfrm>
            <a:off x="1400490" y="1202934"/>
            <a:ext cx="6909166" cy="4154983"/>
          </a:xfrm>
          <a:prstGeom prst="rect">
            <a:avLst/>
          </a:prstGeom>
          <a:noFill/>
        </p:spPr>
        <p:txBody>
          <a:bodyPr wrap="square" rtlCol="0">
            <a:spAutoFit/>
          </a:bodyPr>
          <a:lstStyle/>
          <a:p>
            <a:pPr marL="742950" indent="-742950">
              <a:buFont typeface="+mj-lt"/>
              <a:buAutoNum type="arabicPeriod"/>
            </a:pPr>
            <a:r>
              <a:rPr lang="en-US" sz="4400" dirty="0" smtClean="0">
                <a:solidFill>
                  <a:schemeClr val="bg1"/>
                </a:solidFill>
                <a:latin typeface="Helvetica Neue"/>
              </a:rPr>
              <a:t>determine scope and responsibilities</a:t>
            </a:r>
          </a:p>
          <a:p>
            <a:pPr marL="742950" indent="-742950">
              <a:buFont typeface="+mj-lt"/>
              <a:buAutoNum type="arabicPeriod"/>
            </a:pPr>
            <a:r>
              <a:rPr lang="en-US" sz="4400" dirty="0" smtClean="0">
                <a:solidFill>
                  <a:schemeClr val="bg1"/>
                </a:solidFill>
                <a:latin typeface="Helvetica Neue"/>
              </a:rPr>
              <a:t>develop “program”</a:t>
            </a:r>
          </a:p>
          <a:p>
            <a:pPr marL="742950" indent="-742950">
              <a:buFont typeface="+mj-lt"/>
              <a:buAutoNum type="arabicPeriod"/>
            </a:pPr>
            <a:r>
              <a:rPr lang="en-US" sz="4400" dirty="0" smtClean="0">
                <a:solidFill>
                  <a:schemeClr val="bg1"/>
                </a:solidFill>
                <a:latin typeface="Helvetica Neue"/>
              </a:rPr>
              <a:t>establish governance</a:t>
            </a:r>
          </a:p>
          <a:p>
            <a:pPr marL="742950" indent="-742950">
              <a:buFont typeface="+mj-lt"/>
              <a:buAutoNum type="arabicPeriod"/>
            </a:pPr>
            <a:r>
              <a:rPr lang="en-US" sz="4400" dirty="0" smtClean="0">
                <a:solidFill>
                  <a:schemeClr val="bg1"/>
                </a:solidFill>
                <a:latin typeface="Helvetica Neue"/>
              </a:rPr>
              <a:t>provide guidance</a:t>
            </a:r>
          </a:p>
          <a:p>
            <a:pPr marL="571500" indent="-571500">
              <a:buFont typeface="Arial"/>
              <a:buChar char="•"/>
            </a:pPr>
            <a:endParaRPr lang="en-US" sz="4400" dirty="0" smtClean="0">
              <a:solidFill>
                <a:schemeClr val="bg1"/>
              </a:solidFill>
              <a:latin typeface="Helvetica Neue"/>
            </a:endParaRPr>
          </a:p>
        </p:txBody>
      </p:sp>
    </p:spTree>
    <p:extLst>
      <p:ext uri="{BB962C8B-B14F-4D97-AF65-F5344CB8AC3E}">
        <p14:creationId xmlns:p14="http://schemas.microsoft.com/office/powerpoint/2010/main" val="40536933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pper_blockI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 y="-1121327"/>
            <a:ext cx="12926182" cy="8384627"/>
          </a:xfrm>
          <a:prstGeom prst="rect">
            <a:avLst/>
          </a:prstGeom>
        </p:spPr>
      </p:pic>
      <p:sp>
        <p:nvSpPr>
          <p:cNvPr id="2" name="TextBox 1"/>
          <p:cNvSpPr txBox="1"/>
          <p:nvPr/>
        </p:nvSpPr>
        <p:spPr>
          <a:xfrm>
            <a:off x="561119" y="915631"/>
            <a:ext cx="4356256" cy="769441"/>
          </a:xfrm>
          <a:prstGeom prst="rect">
            <a:avLst/>
          </a:prstGeom>
          <a:noFill/>
        </p:spPr>
        <p:txBody>
          <a:bodyPr wrap="none" rtlCol="0">
            <a:spAutoFit/>
          </a:bodyPr>
          <a:lstStyle/>
          <a:p>
            <a:r>
              <a:rPr lang="en-US" sz="4400" dirty="0" smtClean="0"/>
              <a:t>determine scope</a:t>
            </a:r>
            <a:endParaRPr lang="en-US" sz="4400" dirty="0"/>
          </a:p>
        </p:txBody>
      </p:sp>
    </p:spTree>
    <p:extLst>
      <p:ext uri="{BB962C8B-B14F-4D97-AF65-F5344CB8AC3E}">
        <p14:creationId xmlns:p14="http://schemas.microsoft.com/office/powerpoint/2010/main" val="402749569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Gates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61500" cy="6887972"/>
          </a:xfrm>
          <a:prstGeom prst="rect">
            <a:avLst/>
          </a:prstGeom>
        </p:spPr>
      </p:pic>
      <p:grpSp>
        <p:nvGrpSpPr>
          <p:cNvPr id="4" name="Group 3"/>
          <p:cNvGrpSpPr/>
          <p:nvPr/>
        </p:nvGrpSpPr>
        <p:grpSpPr>
          <a:xfrm>
            <a:off x="4106335" y="3270251"/>
            <a:ext cx="4749364" cy="1551298"/>
            <a:chOff x="4106335" y="3270251"/>
            <a:chExt cx="4749364" cy="1551298"/>
          </a:xfrm>
        </p:grpSpPr>
        <p:sp>
          <p:nvSpPr>
            <p:cNvPr id="3" name="TextBox 2"/>
            <p:cNvSpPr txBox="1"/>
            <p:nvPr/>
          </p:nvSpPr>
          <p:spPr>
            <a:xfrm>
              <a:off x="4939994" y="4052108"/>
              <a:ext cx="3915705" cy="769441"/>
            </a:xfrm>
            <a:prstGeom prst="rect">
              <a:avLst/>
            </a:prstGeom>
            <a:noFill/>
          </p:spPr>
          <p:txBody>
            <a:bodyPr wrap="none" rtlCol="0">
              <a:spAutoFit/>
            </a:bodyPr>
            <a:lstStyle/>
            <a:p>
              <a:r>
                <a:rPr lang="en-US" sz="4400" dirty="0" smtClean="0">
                  <a:solidFill>
                    <a:schemeClr val="bg1"/>
                  </a:solidFill>
                  <a:latin typeface="Helvetica Neue"/>
                  <a:cs typeface="Helvetica Neue"/>
                </a:rPr>
                <a:t>COMPLIANCE</a:t>
              </a:r>
              <a:endParaRPr lang="en-US" sz="4400" dirty="0">
                <a:solidFill>
                  <a:schemeClr val="bg1"/>
                </a:solidFill>
                <a:latin typeface="Helvetica Neue"/>
                <a:cs typeface="Helvetica Neue"/>
              </a:endParaRPr>
            </a:p>
          </p:txBody>
        </p:sp>
        <p:cxnSp>
          <p:nvCxnSpPr>
            <p:cNvPr id="5" name="Straight Arrow Connector 4"/>
            <p:cNvCxnSpPr/>
            <p:nvPr/>
          </p:nvCxnSpPr>
          <p:spPr>
            <a:xfrm flipH="1" flipV="1">
              <a:off x="4106335" y="3270251"/>
              <a:ext cx="1010851" cy="791014"/>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0" y="-109760"/>
            <a:ext cx="9448447" cy="7310277"/>
          </a:xfrm>
          <a:prstGeom prst="rect">
            <a:avLst/>
          </a:prstGeom>
          <a:solidFill>
            <a:schemeClr val="tx1">
              <a:lumMod val="95000"/>
              <a:lumOff val="5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TextBox 6"/>
          <p:cNvSpPr txBox="1"/>
          <p:nvPr/>
        </p:nvSpPr>
        <p:spPr>
          <a:xfrm>
            <a:off x="742013" y="1202934"/>
            <a:ext cx="7978681" cy="2800767"/>
          </a:xfrm>
          <a:prstGeom prst="rect">
            <a:avLst/>
          </a:prstGeom>
          <a:noFill/>
        </p:spPr>
        <p:txBody>
          <a:bodyPr wrap="square" rtlCol="0">
            <a:spAutoFit/>
          </a:bodyPr>
          <a:lstStyle/>
          <a:p>
            <a:pPr marL="571500" indent="-571500">
              <a:buFont typeface="Arial"/>
              <a:buChar char="•"/>
            </a:pPr>
            <a:r>
              <a:rPr lang="en-US" sz="4400" dirty="0" smtClean="0">
                <a:solidFill>
                  <a:schemeClr val="bg1"/>
                </a:solidFill>
                <a:latin typeface="Helvetica Neue"/>
              </a:rPr>
              <a:t>determine scope</a:t>
            </a:r>
          </a:p>
          <a:p>
            <a:pPr marL="571500" indent="-571500">
              <a:buFont typeface="Arial"/>
              <a:buChar char="•"/>
            </a:pPr>
            <a:r>
              <a:rPr lang="en-US" sz="4400" dirty="0" smtClean="0">
                <a:solidFill>
                  <a:schemeClr val="bg1"/>
                </a:solidFill>
                <a:latin typeface="Helvetica Neue"/>
              </a:rPr>
              <a:t>inventory requirements</a:t>
            </a:r>
          </a:p>
          <a:p>
            <a:pPr marL="571500" indent="-571500">
              <a:buFont typeface="Arial"/>
              <a:buChar char="•"/>
            </a:pPr>
            <a:r>
              <a:rPr lang="en-US" sz="4400" dirty="0" smtClean="0">
                <a:solidFill>
                  <a:schemeClr val="bg1"/>
                </a:solidFill>
                <a:latin typeface="Helvetica Neue"/>
              </a:rPr>
              <a:t>assign responsibility</a:t>
            </a:r>
          </a:p>
          <a:p>
            <a:pPr marL="571500" indent="-571500">
              <a:buFont typeface="Arial"/>
              <a:buChar char="•"/>
            </a:pPr>
            <a:endParaRPr lang="en-US" sz="4400" dirty="0" smtClean="0">
              <a:solidFill>
                <a:schemeClr val="bg1"/>
              </a:solidFill>
              <a:latin typeface="Helvetica Neue"/>
            </a:endParaRPr>
          </a:p>
        </p:txBody>
      </p:sp>
    </p:spTree>
    <p:extLst>
      <p:ext uri="{BB962C8B-B14F-4D97-AF65-F5344CB8AC3E}">
        <p14:creationId xmlns:p14="http://schemas.microsoft.com/office/powerpoint/2010/main" val="1901797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pus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7078841"/>
          </a:xfrm>
          <a:prstGeom prst="rect">
            <a:avLst/>
          </a:prstGeom>
        </p:spPr>
      </p:pic>
      <p:sp>
        <p:nvSpPr>
          <p:cNvPr id="44" name="Rectangle 43"/>
          <p:cNvSpPr/>
          <p:nvPr/>
        </p:nvSpPr>
        <p:spPr>
          <a:xfrm>
            <a:off x="-103365" y="0"/>
            <a:ext cx="9448447" cy="7310277"/>
          </a:xfrm>
          <a:prstGeom prst="rect">
            <a:avLst/>
          </a:prstGeom>
          <a:solidFill>
            <a:schemeClr val="tx1">
              <a:lumMod val="95000"/>
              <a:lumOff val="5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grpSp>
        <p:nvGrpSpPr>
          <p:cNvPr id="5" name="Group 4"/>
          <p:cNvGrpSpPr/>
          <p:nvPr/>
        </p:nvGrpSpPr>
        <p:grpSpPr>
          <a:xfrm>
            <a:off x="1056480" y="4829412"/>
            <a:ext cx="3915705" cy="1601864"/>
            <a:chOff x="1056480" y="4829412"/>
            <a:chExt cx="3915705" cy="1601864"/>
          </a:xfrm>
        </p:grpSpPr>
        <p:sp>
          <p:nvSpPr>
            <p:cNvPr id="3" name="TextBox 2"/>
            <p:cNvSpPr txBox="1"/>
            <p:nvPr/>
          </p:nvSpPr>
          <p:spPr>
            <a:xfrm>
              <a:off x="1056480" y="5661835"/>
              <a:ext cx="3915705" cy="769441"/>
            </a:xfrm>
            <a:prstGeom prst="rect">
              <a:avLst/>
            </a:prstGeom>
            <a:noFill/>
          </p:spPr>
          <p:txBody>
            <a:bodyPr wrap="none" rtlCol="0">
              <a:spAutoFit/>
            </a:bodyPr>
            <a:lstStyle/>
            <a:p>
              <a:r>
                <a:rPr lang="en-US" sz="4400" dirty="0" smtClean="0">
                  <a:solidFill>
                    <a:schemeClr val="bg1"/>
                  </a:solidFill>
                  <a:latin typeface="Helvetica Neue"/>
                  <a:cs typeface="Helvetica Neue"/>
                </a:rPr>
                <a:t>COMPLIANCE</a:t>
              </a:r>
              <a:endParaRPr lang="en-US" sz="4400" dirty="0">
                <a:solidFill>
                  <a:schemeClr val="bg1"/>
                </a:solidFill>
                <a:latin typeface="Helvetica Neue"/>
                <a:cs typeface="Helvetica Neue"/>
              </a:endParaRPr>
            </a:p>
          </p:txBody>
        </p:sp>
        <p:cxnSp>
          <p:nvCxnSpPr>
            <p:cNvPr id="4" name="Straight Arrow Connector 3"/>
            <p:cNvCxnSpPr/>
            <p:nvPr/>
          </p:nvCxnSpPr>
          <p:spPr>
            <a:xfrm flipH="1" flipV="1">
              <a:off x="1079253" y="4829412"/>
              <a:ext cx="1002788" cy="832423"/>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4362535" y="335234"/>
            <a:ext cx="4353345" cy="1595832"/>
            <a:chOff x="4362535" y="335234"/>
            <a:chExt cx="4353345" cy="1595832"/>
          </a:xfrm>
        </p:grpSpPr>
        <p:sp>
          <p:nvSpPr>
            <p:cNvPr id="6" name="TextBox 5"/>
            <p:cNvSpPr txBox="1"/>
            <p:nvPr/>
          </p:nvSpPr>
          <p:spPr>
            <a:xfrm>
              <a:off x="4362535" y="335234"/>
              <a:ext cx="4353345" cy="769441"/>
            </a:xfrm>
            <a:prstGeom prst="rect">
              <a:avLst/>
            </a:prstGeom>
            <a:noFill/>
          </p:spPr>
          <p:txBody>
            <a:bodyPr wrap="none" rtlCol="0">
              <a:spAutoFit/>
            </a:bodyPr>
            <a:lstStyle/>
            <a:p>
              <a:r>
                <a:rPr lang="en-US" sz="4400" dirty="0" smtClean="0">
                  <a:solidFill>
                    <a:schemeClr val="bg1"/>
                  </a:solidFill>
                  <a:latin typeface="Helvetica Neue"/>
                  <a:cs typeface="Helvetica Neue"/>
                </a:rPr>
                <a:t>PHYSICAL SEC.</a:t>
              </a:r>
              <a:endParaRPr lang="en-US" sz="4400" dirty="0">
                <a:solidFill>
                  <a:schemeClr val="bg1"/>
                </a:solidFill>
                <a:latin typeface="Helvetica Neue"/>
                <a:cs typeface="Helvetica Neue"/>
              </a:endParaRPr>
            </a:p>
          </p:txBody>
        </p:sp>
        <p:cxnSp>
          <p:nvCxnSpPr>
            <p:cNvPr id="8" name="Straight Arrow Connector 7"/>
            <p:cNvCxnSpPr/>
            <p:nvPr/>
          </p:nvCxnSpPr>
          <p:spPr>
            <a:xfrm>
              <a:off x="7162255" y="1104675"/>
              <a:ext cx="1330036" cy="826391"/>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915507" y="3320901"/>
            <a:ext cx="2003998" cy="902814"/>
            <a:chOff x="915507" y="3320901"/>
            <a:chExt cx="2003998" cy="902814"/>
          </a:xfrm>
        </p:grpSpPr>
        <p:sp>
          <p:nvSpPr>
            <p:cNvPr id="11" name="TextBox 10"/>
            <p:cNvSpPr txBox="1"/>
            <p:nvPr/>
          </p:nvSpPr>
          <p:spPr>
            <a:xfrm>
              <a:off x="1939750" y="3320901"/>
              <a:ext cx="979755" cy="769441"/>
            </a:xfrm>
            <a:prstGeom prst="rect">
              <a:avLst/>
            </a:prstGeom>
            <a:noFill/>
          </p:spPr>
          <p:txBody>
            <a:bodyPr wrap="none" rtlCol="0">
              <a:spAutoFit/>
            </a:bodyPr>
            <a:lstStyle/>
            <a:p>
              <a:r>
                <a:rPr lang="en-US" sz="4400" dirty="0" smtClean="0">
                  <a:solidFill>
                    <a:schemeClr val="bg1"/>
                  </a:solidFill>
                  <a:latin typeface="Helvetica Neue"/>
                  <a:cs typeface="Helvetica Neue"/>
                </a:rPr>
                <a:t>HR</a:t>
              </a:r>
              <a:endParaRPr lang="en-US" sz="4400" dirty="0">
                <a:solidFill>
                  <a:schemeClr val="bg1"/>
                </a:solidFill>
                <a:latin typeface="Helvetica Neue"/>
                <a:cs typeface="Helvetica Neue"/>
              </a:endParaRPr>
            </a:p>
          </p:txBody>
        </p:sp>
        <p:cxnSp>
          <p:nvCxnSpPr>
            <p:cNvPr id="13" name="Straight Arrow Connector 12"/>
            <p:cNvCxnSpPr>
              <a:stCxn id="11" idx="1"/>
            </p:cNvCxnSpPr>
            <p:nvPr/>
          </p:nvCxnSpPr>
          <p:spPr>
            <a:xfrm flipH="1">
              <a:off x="915507" y="3705622"/>
              <a:ext cx="1024243" cy="518093"/>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1632351" y="4504023"/>
            <a:ext cx="3340959" cy="983351"/>
            <a:chOff x="1632351" y="4504023"/>
            <a:chExt cx="3340959" cy="983351"/>
          </a:xfrm>
        </p:grpSpPr>
        <p:cxnSp>
          <p:nvCxnSpPr>
            <p:cNvPr id="16" name="Straight Arrow Connector 15"/>
            <p:cNvCxnSpPr>
              <a:stCxn id="17" idx="1"/>
            </p:cNvCxnSpPr>
            <p:nvPr/>
          </p:nvCxnSpPr>
          <p:spPr>
            <a:xfrm flipH="1" flipV="1">
              <a:off x="1632351" y="4504023"/>
              <a:ext cx="1128942" cy="598631"/>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61293" y="4717933"/>
              <a:ext cx="2212017" cy="769441"/>
            </a:xfrm>
            <a:prstGeom prst="rect">
              <a:avLst/>
            </a:prstGeom>
            <a:noFill/>
          </p:spPr>
          <p:txBody>
            <a:bodyPr wrap="none" rtlCol="0">
              <a:spAutoFit/>
            </a:bodyPr>
            <a:lstStyle/>
            <a:p>
              <a:r>
                <a:rPr lang="en-US" sz="4400" dirty="0" smtClean="0">
                  <a:solidFill>
                    <a:schemeClr val="bg1"/>
                  </a:solidFill>
                  <a:latin typeface="Helvetica Neue"/>
                  <a:cs typeface="Helvetica Neue"/>
                </a:rPr>
                <a:t>POLICY</a:t>
              </a:r>
              <a:endParaRPr lang="en-US" sz="4400" dirty="0">
                <a:solidFill>
                  <a:schemeClr val="bg1"/>
                </a:solidFill>
                <a:latin typeface="Helvetica Neue"/>
                <a:cs typeface="Helvetica Neue"/>
              </a:endParaRPr>
            </a:p>
          </p:txBody>
        </p:sp>
      </p:grpSp>
      <p:grpSp>
        <p:nvGrpSpPr>
          <p:cNvPr id="10" name="Group 9"/>
          <p:cNvGrpSpPr/>
          <p:nvPr/>
        </p:nvGrpSpPr>
        <p:grpSpPr>
          <a:xfrm>
            <a:off x="3233811" y="3841536"/>
            <a:ext cx="3876085" cy="769441"/>
            <a:chOff x="3233811" y="3841536"/>
            <a:chExt cx="3876085" cy="769441"/>
          </a:xfrm>
        </p:grpSpPr>
        <p:sp>
          <p:nvSpPr>
            <p:cNvPr id="20" name="TextBox 19"/>
            <p:cNvSpPr txBox="1"/>
            <p:nvPr/>
          </p:nvSpPr>
          <p:spPr>
            <a:xfrm>
              <a:off x="4155892" y="3841536"/>
              <a:ext cx="2954004" cy="769441"/>
            </a:xfrm>
            <a:prstGeom prst="rect">
              <a:avLst/>
            </a:prstGeom>
            <a:noFill/>
          </p:spPr>
          <p:txBody>
            <a:bodyPr wrap="none" rtlCol="0">
              <a:spAutoFit/>
            </a:bodyPr>
            <a:lstStyle/>
            <a:p>
              <a:r>
                <a:rPr lang="en-US" sz="4400" dirty="0" smtClean="0">
                  <a:solidFill>
                    <a:schemeClr val="bg1"/>
                  </a:solidFill>
                  <a:latin typeface="Helvetica Neue"/>
                  <a:cs typeface="Helvetica Neue"/>
                </a:rPr>
                <a:t>RISK MGT.</a:t>
              </a:r>
              <a:endParaRPr lang="en-US" sz="4400" dirty="0">
                <a:solidFill>
                  <a:schemeClr val="bg1"/>
                </a:solidFill>
                <a:latin typeface="Helvetica Neue"/>
                <a:cs typeface="Helvetica Neue"/>
              </a:endParaRPr>
            </a:p>
          </p:txBody>
        </p:sp>
        <p:cxnSp>
          <p:nvCxnSpPr>
            <p:cNvPr id="21" name="Straight Arrow Connector 20"/>
            <p:cNvCxnSpPr/>
            <p:nvPr/>
          </p:nvCxnSpPr>
          <p:spPr>
            <a:xfrm flipH="1">
              <a:off x="3233811" y="4223715"/>
              <a:ext cx="885973" cy="60363"/>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09739" y="360951"/>
            <a:ext cx="3457729" cy="1071569"/>
            <a:chOff x="509739" y="360951"/>
            <a:chExt cx="3457729" cy="1071569"/>
          </a:xfrm>
        </p:grpSpPr>
        <p:sp>
          <p:nvSpPr>
            <p:cNvPr id="24" name="TextBox 23"/>
            <p:cNvSpPr txBox="1"/>
            <p:nvPr/>
          </p:nvSpPr>
          <p:spPr>
            <a:xfrm>
              <a:off x="509739" y="360951"/>
              <a:ext cx="3457729" cy="769441"/>
            </a:xfrm>
            <a:prstGeom prst="rect">
              <a:avLst/>
            </a:prstGeom>
            <a:noFill/>
          </p:spPr>
          <p:txBody>
            <a:bodyPr wrap="none" rtlCol="0">
              <a:spAutoFit/>
            </a:bodyPr>
            <a:lstStyle/>
            <a:p>
              <a:r>
                <a:rPr lang="en-US" sz="4400" dirty="0" smtClean="0">
                  <a:solidFill>
                    <a:schemeClr val="bg1"/>
                  </a:solidFill>
                  <a:latin typeface="Helvetica Neue"/>
                  <a:cs typeface="Helvetica Neue"/>
                </a:rPr>
                <a:t>ASSET MGT.</a:t>
              </a:r>
              <a:endParaRPr lang="en-US" sz="4400" dirty="0">
                <a:solidFill>
                  <a:schemeClr val="bg1"/>
                </a:solidFill>
                <a:latin typeface="Helvetica Neue"/>
                <a:cs typeface="Helvetica Neue"/>
              </a:endParaRPr>
            </a:p>
          </p:txBody>
        </p:sp>
        <p:cxnSp>
          <p:nvCxnSpPr>
            <p:cNvPr id="25" name="Straight Arrow Connector 24"/>
            <p:cNvCxnSpPr/>
            <p:nvPr/>
          </p:nvCxnSpPr>
          <p:spPr>
            <a:xfrm flipH="1">
              <a:off x="1079253" y="1133951"/>
              <a:ext cx="1002788" cy="298569"/>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5340853" y="2936181"/>
            <a:ext cx="3009085" cy="769441"/>
            <a:chOff x="5340853" y="2936181"/>
            <a:chExt cx="3009085" cy="769441"/>
          </a:xfrm>
        </p:grpSpPr>
        <p:sp>
          <p:nvSpPr>
            <p:cNvPr id="28" name="TextBox 27"/>
            <p:cNvSpPr txBox="1"/>
            <p:nvPr/>
          </p:nvSpPr>
          <p:spPr>
            <a:xfrm>
              <a:off x="5340853" y="2936181"/>
              <a:ext cx="1585140" cy="769441"/>
            </a:xfrm>
            <a:prstGeom prst="rect">
              <a:avLst/>
            </a:prstGeom>
            <a:noFill/>
          </p:spPr>
          <p:txBody>
            <a:bodyPr wrap="none" rtlCol="0">
              <a:spAutoFit/>
            </a:bodyPr>
            <a:lstStyle/>
            <a:p>
              <a:r>
                <a:rPr lang="en-US" sz="4400" dirty="0" smtClean="0">
                  <a:solidFill>
                    <a:schemeClr val="bg1"/>
                  </a:solidFill>
                  <a:latin typeface="Helvetica Neue"/>
                  <a:cs typeface="Helvetica Neue"/>
                </a:rPr>
                <a:t>ORG.</a:t>
              </a:r>
              <a:endParaRPr lang="en-US" sz="4400" dirty="0">
                <a:solidFill>
                  <a:schemeClr val="bg1"/>
                </a:solidFill>
                <a:latin typeface="Helvetica Neue"/>
                <a:cs typeface="Helvetica Neue"/>
              </a:endParaRPr>
            </a:p>
          </p:txBody>
        </p:sp>
        <p:cxnSp>
          <p:nvCxnSpPr>
            <p:cNvPr id="29" name="Straight Arrow Connector 28"/>
            <p:cNvCxnSpPr/>
            <p:nvPr/>
          </p:nvCxnSpPr>
          <p:spPr>
            <a:xfrm>
              <a:off x="6989173" y="3320902"/>
              <a:ext cx="1360765" cy="384720"/>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3351938" y="1938191"/>
            <a:ext cx="4695668" cy="1104066"/>
            <a:chOff x="3351938" y="1938191"/>
            <a:chExt cx="4695668" cy="1104066"/>
          </a:xfrm>
        </p:grpSpPr>
        <p:sp>
          <p:nvSpPr>
            <p:cNvPr id="33" name="TextBox 32"/>
            <p:cNvSpPr txBox="1"/>
            <p:nvPr/>
          </p:nvSpPr>
          <p:spPr>
            <a:xfrm>
              <a:off x="3351938" y="1938191"/>
              <a:ext cx="3655377" cy="769441"/>
            </a:xfrm>
            <a:prstGeom prst="rect">
              <a:avLst/>
            </a:prstGeom>
            <a:noFill/>
          </p:spPr>
          <p:txBody>
            <a:bodyPr wrap="none" rtlCol="0">
              <a:spAutoFit/>
            </a:bodyPr>
            <a:lstStyle/>
            <a:p>
              <a:r>
                <a:rPr lang="en-US" sz="4400" dirty="0" smtClean="0">
                  <a:solidFill>
                    <a:schemeClr val="bg1"/>
                  </a:solidFill>
                  <a:latin typeface="Helvetica Neue"/>
                  <a:cs typeface="Helvetica Neue"/>
                </a:rPr>
                <a:t>COM. &amp; OPS.</a:t>
              </a:r>
              <a:endParaRPr lang="en-US" sz="4400" dirty="0">
                <a:solidFill>
                  <a:schemeClr val="bg1"/>
                </a:solidFill>
                <a:latin typeface="Helvetica Neue"/>
                <a:cs typeface="Helvetica Neue"/>
              </a:endParaRPr>
            </a:p>
          </p:txBody>
        </p:sp>
        <p:cxnSp>
          <p:nvCxnSpPr>
            <p:cNvPr id="34" name="Straight Arrow Connector 33"/>
            <p:cNvCxnSpPr/>
            <p:nvPr/>
          </p:nvCxnSpPr>
          <p:spPr>
            <a:xfrm>
              <a:off x="6925993" y="2569673"/>
              <a:ext cx="1121613" cy="472584"/>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5684412" y="4625788"/>
            <a:ext cx="2665526" cy="1446550"/>
            <a:chOff x="5684412" y="4625788"/>
            <a:chExt cx="2665526" cy="1446550"/>
          </a:xfrm>
        </p:grpSpPr>
        <p:sp>
          <p:nvSpPr>
            <p:cNvPr id="38" name="TextBox 37"/>
            <p:cNvSpPr txBox="1"/>
            <p:nvPr/>
          </p:nvSpPr>
          <p:spPr>
            <a:xfrm>
              <a:off x="5684412" y="4625788"/>
              <a:ext cx="2453924" cy="1446550"/>
            </a:xfrm>
            <a:prstGeom prst="rect">
              <a:avLst/>
            </a:prstGeom>
            <a:noFill/>
          </p:spPr>
          <p:txBody>
            <a:bodyPr wrap="none" rtlCol="0">
              <a:spAutoFit/>
            </a:bodyPr>
            <a:lstStyle/>
            <a:p>
              <a:r>
                <a:rPr lang="en-US" sz="4400" dirty="0" smtClean="0">
                  <a:solidFill>
                    <a:schemeClr val="bg1"/>
                  </a:solidFill>
                  <a:latin typeface="Helvetica Neue"/>
                  <a:cs typeface="Helvetica Neue"/>
                </a:rPr>
                <a:t>ACCESS</a:t>
              </a:r>
            </a:p>
            <a:p>
              <a:r>
                <a:rPr lang="en-US" sz="4400" dirty="0" smtClean="0">
                  <a:solidFill>
                    <a:schemeClr val="bg1"/>
                  </a:solidFill>
                  <a:latin typeface="Helvetica Neue"/>
                  <a:cs typeface="Helvetica Neue"/>
                </a:rPr>
                <a:t>CTRL.</a:t>
              </a:r>
              <a:endParaRPr lang="en-US" sz="4400" dirty="0">
                <a:solidFill>
                  <a:schemeClr val="bg1"/>
                </a:solidFill>
                <a:latin typeface="Helvetica Neue"/>
                <a:cs typeface="Helvetica Neue"/>
              </a:endParaRPr>
            </a:p>
          </p:txBody>
        </p:sp>
        <p:cxnSp>
          <p:nvCxnSpPr>
            <p:cNvPr id="39" name="Straight Arrow Connector 38"/>
            <p:cNvCxnSpPr/>
            <p:nvPr/>
          </p:nvCxnSpPr>
          <p:spPr>
            <a:xfrm>
              <a:off x="7228325" y="5425543"/>
              <a:ext cx="1121613" cy="472584"/>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632910" y="1168467"/>
            <a:ext cx="5292674" cy="1138928"/>
            <a:chOff x="2632910" y="1168467"/>
            <a:chExt cx="5292674" cy="1138928"/>
          </a:xfrm>
        </p:grpSpPr>
        <p:sp>
          <p:nvSpPr>
            <p:cNvPr id="40" name="TextBox 39"/>
            <p:cNvSpPr txBox="1"/>
            <p:nvPr/>
          </p:nvSpPr>
          <p:spPr>
            <a:xfrm>
              <a:off x="2632910" y="1168467"/>
              <a:ext cx="4259657" cy="769441"/>
            </a:xfrm>
            <a:prstGeom prst="rect">
              <a:avLst/>
            </a:prstGeom>
            <a:noFill/>
          </p:spPr>
          <p:txBody>
            <a:bodyPr wrap="none" rtlCol="0">
              <a:spAutoFit/>
            </a:bodyPr>
            <a:lstStyle/>
            <a:p>
              <a:r>
                <a:rPr lang="en-US" sz="4400" dirty="0" smtClean="0">
                  <a:solidFill>
                    <a:schemeClr val="bg1"/>
                  </a:solidFill>
                  <a:latin typeface="Helvetica Neue"/>
                  <a:cs typeface="Helvetica Neue"/>
                </a:rPr>
                <a:t>INCIDENT MGT.</a:t>
              </a:r>
              <a:endParaRPr lang="en-US" sz="4400" dirty="0">
                <a:solidFill>
                  <a:schemeClr val="bg1"/>
                </a:solidFill>
                <a:latin typeface="Helvetica Neue"/>
                <a:cs typeface="Helvetica Neue"/>
              </a:endParaRPr>
            </a:p>
          </p:txBody>
        </p:sp>
        <p:cxnSp>
          <p:nvCxnSpPr>
            <p:cNvPr id="41" name="Straight Arrow Connector 40"/>
            <p:cNvCxnSpPr/>
            <p:nvPr/>
          </p:nvCxnSpPr>
          <p:spPr>
            <a:xfrm>
              <a:off x="6803971" y="1834811"/>
              <a:ext cx="1121613" cy="472584"/>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25491" y="1742969"/>
            <a:ext cx="1922343" cy="1446550"/>
            <a:chOff x="425491" y="1742969"/>
            <a:chExt cx="1922343" cy="1446550"/>
          </a:xfrm>
        </p:grpSpPr>
        <p:sp>
          <p:nvSpPr>
            <p:cNvPr id="42" name="TextBox 41"/>
            <p:cNvSpPr txBox="1"/>
            <p:nvPr/>
          </p:nvSpPr>
          <p:spPr>
            <a:xfrm>
              <a:off x="425491" y="1742969"/>
              <a:ext cx="1647760" cy="1446550"/>
            </a:xfrm>
            <a:prstGeom prst="rect">
              <a:avLst/>
            </a:prstGeom>
            <a:noFill/>
          </p:spPr>
          <p:txBody>
            <a:bodyPr wrap="none" rtlCol="0">
              <a:spAutoFit/>
            </a:bodyPr>
            <a:lstStyle/>
            <a:p>
              <a:r>
                <a:rPr lang="en-US" sz="4400" dirty="0" smtClean="0">
                  <a:solidFill>
                    <a:schemeClr val="bg1"/>
                  </a:solidFill>
                  <a:latin typeface="Helvetica Neue"/>
                  <a:cs typeface="Helvetica Neue"/>
                </a:rPr>
                <a:t>INFO.</a:t>
              </a:r>
            </a:p>
            <a:p>
              <a:r>
                <a:rPr lang="en-US" sz="4400" dirty="0" smtClean="0">
                  <a:solidFill>
                    <a:schemeClr val="bg1"/>
                  </a:solidFill>
                  <a:latin typeface="Helvetica Neue"/>
                  <a:cs typeface="Helvetica Neue"/>
                </a:rPr>
                <a:t>SYS.</a:t>
              </a:r>
              <a:endParaRPr lang="en-US" sz="4400" dirty="0">
                <a:solidFill>
                  <a:schemeClr val="bg1"/>
                </a:solidFill>
                <a:latin typeface="Helvetica Neue"/>
                <a:cs typeface="Helvetica Neue"/>
              </a:endParaRPr>
            </a:p>
          </p:txBody>
        </p:sp>
        <p:cxnSp>
          <p:nvCxnSpPr>
            <p:cNvPr id="43" name="Straight Arrow Connector 42"/>
            <p:cNvCxnSpPr/>
            <p:nvPr/>
          </p:nvCxnSpPr>
          <p:spPr>
            <a:xfrm>
              <a:off x="1639680" y="2490435"/>
              <a:ext cx="708154" cy="0"/>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2225044" y="2705365"/>
            <a:ext cx="2315843" cy="1000257"/>
            <a:chOff x="2225044" y="2705365"/>
            <a:chExt cx="2315843" cy="1000257"/>
          </a:xfrm>
        </p:grpSpPr>
        <p:sp>
          <p:nvSpPr>
            <p:cNvPr id="47" name="TextBox 46"/>
            <p:cNvSpPr txBox="1"/>
            <p:nvPr/>
          </p:nvSpPr>
          <p:spPr>
            <a:xfrm>
              <a:off x="2225044" y="2705365"/>
              <a:ext cx="2315843" cy="769441"/>
            </a:xfrm>
            <a:prstGeom prst="rect">
              <a:avLst/>
            </a:prstGeom>
            <a:noFill/>
          </p:spPr>
          <p:txBody>
            <a:bodyPr wrap="none" rtlCol="0">
              <a:spAutoFit/>
            </a:bodyPr>
            <a:lstStyle/>
            <a:p>
              <a:r>
                <a:rPr lang="en-US" sz="4400" dirty="0" smtClean="0">
                  <a:solidFill>
                    <a:schemeClr val="bg1"/>
                  </a:solidFill>
                  <a:latin typeface="Helvetica Neue"/>
                  <a:cs typeface="Helvetica Neue"/>
                </a:rPr>
                <a:t>DR/BCP</a:t>
              </a:r>
              <a:endParaRPr lang="en-US" sz="4400" dirty="0">
                <a:solidFill>
                  <a:schemeClr val="bg1"/>
                </a:solidFill>
                <a:latin typeface="Helvetica Neue"/>
                <a:cs typeface="Helvetica Neue"/>
              </a:endParaRPr>
            </a:p>
          </p:txBody>
        </p:sp>
        <p:cxnSp>
          <p:nvCxnSpPr>
            <p:cNvPr id="48" name="Straight Arrow Connector 47"/>
            <p:cNvCxnSpPr/>
            <p:nvPr/>
          </p:nvCxnSpPr>
          <p:spPr>
            <a:xfrm>
              <a:off x="3832733" y="3474806"/>
              <a:ext cx="708154" cy="230816"/>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06744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1499"/>
                                          </p:stCondLst>
                                        </p:cTn>
                                        <p:tgtEl>
                                          <p:spTgt spid="12"/>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1500"/>
                                  </p:stCondLst>
                                  <p:childTnLst>
                                    <p:set>
                                      <p:cBhvr>
                                        <p:cTn id="22" dur="1" fill="hold">
                                          <p:stCondLst>
                                            <p:cond delay="0"/>
                                          </p:stCondLst>
                                        </p:cTn>
                                        <p:tgtEl>
                                          <p:spTgt spid="26"/>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1499"/>
                                          </p:stCondLst>
                                        </p:cTn>
                                        <p:tgtEl>
                                          <p:spTgt spid="22"/>
                                        </p:tgtEl>
                                        <p:attrNameLst>
                                          <p:attrName>style.visibility</p:attrName>
                                        </p:attrNameLst>
                                      </p:cBhvr>
                                      <p:to>
                                        <p:strVal val="visible"/>
                                      </p:to>
                                    </p:set>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1499"/>
                                          </p:stCondLst>
                                        </p:cTn>
                                        <p:tgtEl>
                                          <p:spTgt spid="18"/>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nodeType="afterEffect">
                                  <p:stCondLst>
                                    <p:cond delay="0"/>
                                  </p:stCondLst>
                                  <p:childTnLst>
                                    <p:set>
                                      <p:cBhvr>
                                        <p:cTn id="31" dur="1" fill="hold">
                                          <p:stCondLst>
                                            <p:cond delay="1499"/>
                                          </p:stCondLst>
                                        </p:cTn>
                                        <p:tgtEl>
                                          <p:spTgt spid="15"/>
                                        </p:tgtEl>
                                        <p:attrNameLst>
                                          <p:attrName>style.visibility</p:attrName>
                                        </p:attrNameLst>
                                      </p:cBhvr>
                                      <p:to>
                                        <p:strVal val="visible"/>
                                      </p:to>
                                    </p:set>
                                  </p:childTnLst>
                                </p:cTn>
                              </p:par>
                            </p:childTnLst>
                          </p:cTn>
                        </p:par>
                        <p:par>
                          <p:cTn id="32" fill="hold">
                            <p:stCondLst>
                              <p:cond delay="7500"/>
                            </p:stCondLst>
                            <p:childTnLst>
                              <p:par>
                                <p:cTn id="33" presetID="1" presetClass="entr" presetSubtype="0" fill="hold" nodeType="afterEffect">
                                  <p:stCondLst>
                                    <p:cond delay="0"/>
                                  </p:stCondLst>
                                  <p:childTnLst>
                                    <p:set>
                                      <p:cBhvr>
                                        <p:cTn id="34" dur="1" fill="hold">
                                          <p:stCondLst>
                                            <p:cond delay="1499"/>
                                          </p:stCondLst>
                                        </p:cTn>
                                        <p:tgtEl>
                                          <p:spTgt spid="14"/>
                                        </p:tgtEl>
                                        <p:attrNameLst>
                                          <p:attrName>style.visibility</p:attrName>
                                        </p:attrNameLst>
                                      </p:cBhvr>
                                      <p:to>
                                        <p:strVal val="visible"/>
                                      </p:to>
                                    </p:set>
                                  </p:childTnLst>
                                </p:cTn>
                              </p:par>
                            </p:childTnLst>
                          </p:cTn>
                        </p:par>
                        <p:par>
                          <p:cTn id="35" fill="hold">
                            <p:stCondLst>
                              <p:cond delay="9000"/>
                            </p:stCondLst>
                            <p:childTnLst>
                              <p:par>
                                <p:cTn id="36" presetID="1" presetClass="entr" presetSubtype="0" fill="hold" nodeType="afterEffect">
                                  <p:stCondLst>
                                    <p:cond delay="0"/>
                                  </p:stCondLst>
                                  <p:childTnLst>
                                    <p:set>
                                      <p:cBhvr>
                                        <p:cTn id="37" dur="1" fill="hold">
                                          <p:stCondLst>
                                            <p:cond delay="1499"/>
                                          </p:stCondLst>
                                        </p:cTn>
                                        <p:tgtEl>
                                          <p:spTgt spid="10"/>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nodeType="afterEffect">
                                  <p:stCondLst>
                                    <p:cond delay="0"/>
                                  </p:stCondLst>
                                  <p:childTnLst>
                                    <p:set>
                                      <p:cBhvr>
                                        <p:cTn id="40" dur="1" fill="hold">
                                          <p:stCondLst>
                                            <p:cond delay="1499"/>
                                          </p:stCondLst>
                                        </p:cTn>
                                        <p:tgtEl>
                                          <p:spTgt spid="7"/>
                                        </p:tgtEl>
                                        <p:attrNameLst>
                                          <p:attrName>style.visibility</p:attrName>
                                        </p:attrNameLst>
                                      </p:cBhvr>
                                      <p:to>
                                        <p:strVal val="visible"/>
                                      </p:to>
                                    </p:set>
                                  </p:childTnLst>
                                </p:cTn>
                              </p:par>
                            </p:childTnLst>
                          </p:cTn>
                        </p:par>
                        <p:par>
                          <p:cTn id="41" fill="hold">
                            <p:stCondLst>
                              <p:cond delay="12000"/>
                            </p:stCondLst>
                            <p:childTnLst>
                              <p:par>
                                <p:cTn id="42" presetID="1" presetClass="entr" presetSubtype="0" fill="hold" nodeType="afterEffect">
                                  <p:stCondLst>
                                    <p:cond delay="0"/>
                                  </p:stCondLst>
                                  <p:childTnLst>
                                    <p:set>
                                      <p:cBhvr>
                                        <p:cTn id="43" dur="1" fill="hold">
                                          <p:stCondLst>
                                            <p:cond delay="1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tate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849" y="380988"/>
            <a:ext cx="4067470" cy="6220836"/>
          </a:xfrm>
          <a:prstGeom prst="rect">
            <a:avLst/>
          </a:prstGeom>
        </p:spPr>
      </p:pic>
      <p:pic>
        <p:nvPicPr>
          <p:cNvPr id="3" name="Picture 2"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970" y="4109561"/>
            <a:ext cx="404580" cy="510685"/>
          </a:xfrm>
          <a:prstGeom prst="rect">
            <a:avLst/>
          </a:prstGeom>
        </p:spPr>
      </p:pic>
      <p:pic>
        <p:nvPicPr>
          <p:cNvPr id="4" name="Picture 3"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382" y="4772646"/>
            <a:ext cx="404580" cy="510685"/>
          </a:xfrm>
          <a:prstGeom prst="rect">
            <a:avLst/>
          </a:prstGeom>
        </p:spPr>
      </p:pic>
      <p:pic>
        <p:nvPicPr>
          <p:cNvPr id="5" name="Picture 4"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603" y="2878899"/>
            <a:ext cx="404580" cy="510685"/>
          </a:xfrm>
          <a:prstGeom prst="rect">
            <a:avLst/>
          </a:prstGeom>
        </p:spPr>
      </p:pic>
      <p:pic>
        <p:nvPicPr>
          <p:cNvPr id="6" name="Picture 5"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970" y="2878899"/>
            <a:ext cx="404580" cy="510685"/>
          </a:xfrm>
          <a:prstGeom prst="rect">
            <a:avLst/>
          </a:prstGeom>
        </p:spPr>
      </p:pic>
      <p:pic>
        <p:nvPicPr>
          <p:cNvPr id="7" name="Picture 6"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260" y="2164256"/>
            <a:ext cx="404580" cy="510685"/>
          </a:xfrm>
          <a:prstGeom prst="rect">
            <a:avLst/>
          </a:prstGeom>
        </p:spPr>
      </p:pic>
      <p:pic>
        <p:nvPicPr>
          <p:cNvPr id="8" name="Picture 7"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8868" y="1433793"/>
            <a:ext cx="404580" cy="510685"/>
          </a:xfrm>
          <a:prstGeom prst="rect">
            <a:avLst/>
          </a:prstGeom>
        </p:spPr>
      </p:pic>
      <p:pic>
        <p:nvPicPr>
          <p:cNvPr id="9" name="Picture 8"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680" y="534417"/>
            <a:ext cx="404580" cy="510685"/>
          </a:xfrm>
          <a:prstGeom prst="rect">
            <a:avLst/>
          </a:prstGeom>
        </p:spPr>
      </p:pic>
      <p:pic>
        <p:nvPicPr>
          <p:cNvPr id="10" name="Picture 9" descr="blockI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6037" y="923108"/>
            <a:ext cx="404580" cy="510685"/>
          </a:xfrm>
          <a:prstGeom prst="rect">
            <a:avLst/>
          </a:prstGeom>
        </p:spPr>
      </p:pic>
      <p:pic>
        <p:nvPicPr>
          <p:cNvPr id="12" name="Picture 11" descr="CampusMa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40" y="380988"/>
            <a:ext cx="6220839" cy="4815871"/>
          </a:xfrm>
          <a:prstGeom prst="rect">
            <a:avLst/>
          </a:prstGeom>
        </p:spPr>
      </p:pic>
    </p:spTree>
    <p:extLst>
      <p:ext uri="{BB962C8B-B14F-4D97-AF65-F5344CB8AC3E}">
        <p14:creationId xmlns:p14="http://schemas.microsoft.com/office/powerpoint/2010/main" val="974057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25000" y="25000"/>
                                    </p:animScale>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2.81E-6 4.4012E-6 L 0.12921 0.21751 " pathEditMode="relative" rAng="0" ptsTypes="AA">
                                      <p:cBhvr>
                                        <p:cTn id="9" dur="2000" fill="hold"/>
                                        <p:tgtEl>
                                          <p:spTgt spid="12"/>
                                        </p:tgtEl>
                                        <p:attrNameLst>
                                          <p:attrName>ppt_x</p:attrName>
                                          <p:attrName>ppt_y</p:attrName>
                                        </p:attrNameLst>
                                      </p:cBhvr>
                                      <p:rCtr x="6461" y="10864"/>
                                    </p:animMotion>
                                  </p:childTnLst>
                                </p:cTn>
                              </p:par>
                            </p:childTnLst>
                          </p:cTn>
                        </p:par>
                        <p:par>
                          <p:cTn id="10" fill="hold">
                            <p:stCondLst>
                              <p:cond delay="4000"/>
                            </p:stCondLst>
                            <p:childTnLst>
                              <p:par>
                                <p:cTn id="11" presetID="9" presetClass="exit" presetSubtype="0" fill="hold" nodeType="afterEffect">
                                  <p:stCondLst>
                                    <p:cond delay="0"/>
                                  </p:stCondLst>
                                  <p:childTnLst>
                                    <p:animEffect transition="out" filter="dissolve">
                                      <p:cBhvr>
                                        <p:cTn id="12" dur="3000"/>
                                        <p:tgtEl>
                                          <p:spTgt spid="12"/>
                                        </p:tgtEl>
                                      </p:cBhvr>
                                    </p:animEffect>
                                    <p:set>
                                      <p:cBhvr>
                                        <p:cTn id="13" dur="1" fill="hold">
                                          <p:stCondLst>
                                            <p:cond delay="2999"/>
                                          </p:stCondLst>
                                        </p:cTn>
                                        <p:tgtEl>
                                          <p:spTgt spid="12"/>
                                        </p:tgtEl>
                                        <p:attrNameLst>
                                          <p:attrName>style.visibility</p:attrName>
                                        </p:attrNameLst>
                                      </p:cBhvr>
                                      <p:to>
                                        <p:strVal val="hidden"/>
                                      </p:to>
                                    </p:set>
                                  </p:childTnLst>
                                </p:cTn>
                              </p:par>
                            </p:childTnLst>
                          </p:cTn>
                        </p:par>
                        <p:par>
                          <p:cTn id="14" fill="hold">
                            <p:stCondLst>
                              <p:cond delay="7000"/>
                            </p:stCondLst>
                            <p:childTnLst>
                              <p:par>
                                <p:cTn id="15" presetID="1" presetClass="entr" presetSubtype="0" fill="hold" nodeType="afterEffect">
                                  <p:stCondLst>
                                    <p:cond delay="0"/>
                                  </p:stCondLst>
                                  <p:childTnLst>
                                    <p:set>
                                      <p:cBhvr>
                                        <p:cTn id="16" dur="1" fill="hold">
                                          <p:stCondLst>
                                            <p:cond delay="9"/>
                                          </p:stCondLst>
                                        </p:cTn>
                                        <p:tgtEl>
                                          <p:spTgt spid="3"/>
                                        </p:tgtEl>
                                        <p:attrNameLst>
                                          <p:attrName>style.visibility</p:attrName>
                                        </p:attrNameLst>
                                      </p:cBhvr>
                                      <p:to>
                                        <p:strVal val="visible"/>
                                      </p:to>
                                    </p:set>
                                  </p:childTnLst>
                                </p:cTn>
                              </p:par>
                            </p:childTnLst>
                          </p:cTn>
                        </p:par>
                        <p:par>
                          <p:cTn id="17" fill="hold">
                            <p:stCondLst>
                              <p:cond delay="7010"/>
                            </p:stCondLst>
                            <p:childTnLst>
                              <p:par>
                                <p:cTn id="18" presetID="1" presetClass="entr" presetSubtype="0" fill="hold" nodeType="afterEffect">
                                  <p:stCondLst>
                                    <p:cond delay="0"/>
                                  </p:stCondLst>
                                  <p:childTnLst>
                                    <p:set>
                                      <p:cBhvr>
                                        <p:cTn id="19" dur="1" fill="hold">
                                          <p:stCondLst>
                                            <p:cond delay="1999"/>
                                          </p:stCondLst>
                                        </p:cTn>
                                        <p:tgtEl>
                                          <p:spTgt spid="4"/>
                                        </p:tgtEl>
                                        <p:attrNameLst>
                                          <p:attrName>style.visibility</p:attrName>
                                        </p:attrNameLst>
                                      </p:cBhvr>
                                      <p:to>
                                        <p:strVal val="visible"/>
                                      </p:to>
                                    </p:set>
                                  </p:childTnLst>
                                </p:cTn>
                              </p:par>
                            </p:childTnLst>
                          </p:cTn>
                        </p:par>
                        <p:par>
                          <p:cTn id="20" fill="hold">
                            <p:stCondLst>
                              <p:cond delay="9010"/>
                            </p:stCondLst>
                            <p:childTnLst>
                              <p:par>
                                <p:cTn id="21" presetID="1" presetClass="entr" presetSubtype="0" fill="hold" nodeType="afterEffect">
                                  <p:stCondLst>
                                    <p:cond delay="0"/>
                                  </p:stCondLst>
                                  <p:childTnLst>
                                    <p:set>
                                      <p:cBhvr>
                                        <p:cTn id="22" dur="1" fill="hold">
                                          <p:stCondLst>
                                            <p:cond delay="1999"/>
                                          </p:stCondLst>
                                        </p:cTn>
                                        <p:tgtEl>
                                          <p:spTgt spid="6"/>
                                        </p:tgtEl>
                                        <p:attrNameLst>
                                          <p:attrName>style.visibility</p:attrName>
                                        </p:attrNameLst>
                                      </p:cBhvr>
                                      <p:to>
                                        <p:strVal val="visible"/>
                                      </p:to>
                                    </p:set>
                                  </p:childTnLst>
                                </p:cTn>
                              </p:par>
                            </p:childTnLst>
                          </p:cTn>
                        </p:par>
                        <p:par>
                          <p:cTn id="23" fill="hold">
                            <p:stCondLst>
                              <p:cond delay="11010"/>
                            </p:stCondLst>
                            <p:childTnLst>
                              <p:par>
                                <p:cTn id="24" presetID="1" presetClass="entr" presetSubtype="0" fill="hold" nodeType="afterEffect">
                                  <p:stCondLst>
                                    <p:cond delay="0"/>
                                  </p:stCondLst>
                                  <p:childTnLst>
                                    <p:set>
                                      <p:cBhvr>
                                        <p:cTn id="25" dur="1" fill="hold">
                                          <p:stCondLst>
                                            <p:cond delay="1999"/>
                                          </p:stCondLst>
                                        </p:cTn>
                                        <p:tgtEl>
                                          <p:spTgt spid="7"/>
                                        </p:tgtEl>
                                        <p:attrNameLst>
                                          <p:attrName>style.visibility</p:attrName>
                                        </p:attrNameLst>
                                      </p:cBhvr>
                                      <p:to>
                                        <p:strVal val="visible"/>
                                      </p:to>
                                    </p:set>
                                  </p:childTnLst>
                                </p:cTn>
                              </p:par>
                            </p:childTnLst>
                          </p:cTn>
                        </p:par>
                        <p:par>
                          <p:cTn id="26" fill="hold">
                            <p:stCondLst>
                              <p:cond delay="13010"/>
                            </p:stCondLst>
                            <p:childTnLst>
                              <p:par>
                                <p:cTn id="27" presetID="1" presetClass="entr" presetSubtype="0" fill="hold" nodeType="afterEffect">
                                  <p:stCondLst>
                                    <p:cond delay="0"/>
                                  </p:stCondLst>
                                  <p:childTnLst>
                                    <p:set>
                                      <p:cBhvr>
                                        <p:cTn id="28" dur="1" fill="hold">
                                          <p:stCondLst>
                                            <p:cond delay="1999"/>
                                          </p:stCondLst>
                                        </p:cTn>
                                        <p:tgtEl>
                                          <p:spTgt spid="10"/>
                                        </p:tgtEl>
                                        <p:attrNameLst>
                                          <p:attrName>style.visibility</p:attrName>
                                        </p:attrNameLst>
                                      </p:cBhvr>
                                      <p:to>
                                        <p:strVal val="visible"/>
                                      </p:to>
                                    </p:set>
                                  </p:childTnLst>
                                </p:cTn>
                              </p:par>
                            </p:childTnLst>
                          </p:cTn>
                        </p:par>
                        <p:par>
                          <p:cTn id="29" fill="hold">
                            <p:stCondLst>
                              <p:cond delay="15010"/>
                            </p:stCondLst>
                            <p:childTnLst>
                              <p:par>
                                <p:cTn id="30" presetID="1" presetClass="entr" presetSubtype="0" fill="hold" nodeType="afterEffect">
                                  <p:stCondLst>
                                    <p:cond delay="0"/>
                                  </p:stCondLst>
                                  <p:childTnLst>
                                    <p:set>
                                      <p:cBhvr>
                                        <p:cTn id="31" dur="1" fill="hold">
                                          <p:stCondLst>
                                            <p:cond delay="1999"/>
                                          </p:stCondLst>
                                        </p:cTn>
                                        <p:tgtEl>
                                          <p:spTgt spid="9"/>
                                        </p:tgtEl>
                                        <p:attrNameLst>
                                          <p:attrName>style.visibility</p:attrName>
                                        </p:attrNameLst>
                                      </p:cBhvr>
                                      <p:to>
                                        <p:strVal val="visible"/>
                                      </p:to>
                                    </p:set>
                                  </p:childTnLst>
                                </p:cTn>
                              </p:par>
                            </p:childTnLst>
                          </p:cTn>
                        </p:par>
                        <p:par>
                          <p:cTn id="32" fill="hold">
                            <p:stCondLst>
                              <p:cond delay="17010"/>
                            </p:stCondLst>
                            <p:childTnLst>
                              <p:par>
                                <p:cTn id="33" presetID="1" presetClass="entr" presetSubtype="0" fill="hold" nodeType="afterEffect">
                                  <p:stCondLst>
                                    <p:cond delay="0"/>
                                  </p:stCondLst>
                                  <p:childTnLst>
                                    <p:set>
                                      <p:cBhvr>
                                        <p:cTn id="34" dur="1" fill="hold">
                                          <p:stCondLst>
                                            <p:cond delay="1999"/>
                                          </p:stCondLst>
                                        </p:cTn>
                                        <p:tgtEl>
                                          <p:spTgt spid="8"/>
                                        </p:tgtEl>
                                        <p:attrNameLst>
                                          <p:attrName>style.visibility</p:attrName>
                                        </p:attrNameLst>
                                      </p:cBhvr>
                                      <p:to>
                                        <p:strVal val="visible"/>
                                      </p:to>
                                    </p:set>
                                  </p:childTnLst>
                                </p:cTn>
                              </p:par>
                            </p:childTnLst>
                          </p:cTn>
                        </p:par>
                        <p:par>
                          <p:cTn id="35" fill="hold">
                            <p:stCondLst>
                              <p:cond delay="19010"/>
                            </p:stCondLst>
                            <p:childTnLst>
                              <p:par>
                                <p:cTn id="36" presetID="1" presetClass="entr" presetSubtype="0" fill="hold" nodeType="afterEffect">
                                  <p:stCondLst>
                                    <p:cond delay="0"/>
                                  </p:stCondLst>
                                  <p:childTnLst>
                                    <p:set>
                                      <p:cBhvr>
                                        <p:cTn id="37" dur="1" fill="hold">
                                          <p:stCondLst>
                                            <p:cond delay="1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mew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78970" cy="6858000"/>
          </a:xfrm>
          <a:prstGeom prst="rect">
            <a:avLst/>
          </a:prstGeom>
        </p:spPr>
      </p:pic>
      <p:sp>
        <p:nvSpPr>
          <p:cNvPr id="4" name="TextBox 3"/>
          <p:cNvSpPr txBox="1"/>
          <p:nvPr/>
        </p:nvSpPr>
        <p:spPr>
          <a:xfrm>
            <a:off x="561119" y="664575"/>
            <a:ext cx="4807276" cy="769441"/>
          </a:xfrm>
          <a:prstGeom prst="rect">
            <a:avLst/>
          </a:prstGeom>
          <a:noFill/>
        </p:spPr>
        <p:txBody>
          <a:bodyPr wrap="none" rtlCol="0">
            <a:spAutoFit/>
          </a:bodyPr>
          <a:lstStyle/>
          <a:p>
            <a:r>
              <a:rPr lang="en-US" sz="4400" dirty="0" smtClean="0"/>
              <a:t>develop “program”</a:t>
            </a:r>
            <a:endParaRPr lang="en-US" sz="4400" dirty="0"/>
          </a:p>
        </p:txBody>
      </p:sp>
      <p:sp>
        <p:nvSpPr>
          <p:cNvPr id="5" name="Rectangle 4"/>
          <p:cNvSpPr/>
          <p:nvPr/>
        </p:nvSpPr>
        <p:spPr>
          <a:xfrm>
            <a:off x="-103365" y="0"/>
            <a:ext cx="9448447" cy="7310277"/>
          </a:xfrm>
          <a:prstGeom prst="rect">
            <a:avLst/>
          </a:prstGeom>
          <a:solidFill>
            <a:schemeClr val="tx1">
              <a:lumMod val="95000"/>
              <a:lumOff val="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TextBox 5"/>
          <p:cNvSpPr txBox="1"/>
          <p:nvPr/>
        </p:nvSpPr>
        <p:spPr>
          <a:xfrm>
            <a:off x="1400490" y="1660742"/>
            <a:ext cx="6135013" cy="3908762"/>
          </a:xfrm>
          <a:prstGeom prst="rect">
            <a:avLst/>
          </a:prstGeom>
          <a:noFill/>
        </p:spPr>
        <p:txBody>
          <a:bodyPr wrap="none" rtlCol="0">
            <a:spAutoFit/>
          </a:bodyPr>
          <a:lstStyle/>
          <a:p>
            <a:pPr marL="571500" indent="-571500">
              <a:buFont typeface="Arial"/>
              <a:buChar char="•"/>
            </a:pPr>
            <a:r>
              <a:rPr lang="en-US" sz="4400" dirty="0" smtClean="0">
                <a:solidFill>
                  <a:schemeClr val="bg1"/>
                </a:solidFill>
                <a:latin typeface="Helvetica Neue"/>
              </a:rPr>
              <a:t>select a framework:</a:t>
            </a:r>
          </a:p>
          <a:p>
            <a:pPr marL="1028700" lvl="1" indent="-571500">
              <a:buFont typeface="Lucida Grande"/>
              <a:buChar char="­"/>
            </a:pPr>
            <a:r>
              <a:rPr lang="en-US" sz="4000" dirty="0" smtClean="0">
                <a:solidFill>
                  <a:schemeClr val="bg1"/>
                </a:solidFill>
                <a:latin typeface="Helvetica Neue"/>
              </a:rPr>
              <a:t>ISO 27000 series</a:t>
            </a:r>
          </a:p>
          <a:p>
            <a:pPr marL="1028700" lvl="1" indent="-571500">
              <a:buFont typeface="Lucida Grande"/>
              <a:buChar char="­"/>
            </a:pPr>
            <a:r>
              <a:rPr lang="en-US" sz="4000" dirty="0" smtClean="0">
                <a:solidFill>
                  <a:schemeClr val="bg1"/>
                </a:solidFill>
                <a:latin typeface="Helvetica Neue"/>
              </a:rPr>
              <a:t>NIST SP 800-53</a:t>
            </a:r>
          </a:p>
          <a:p>
            <a:pPr marL="1028700" lvl="1" indent="-571500">
              <a:buFont typeface="Lucida Grande"/>
              <a:buChar char="­"/>
            </a:pPr>
            <a:r>
              <a:rPr lang="en-US" sz="4000" dirty="0" smtClean="0">
                <a:solidFill>
                  <a:schemeClr val="bg1"/>
                </a:solidFill>
                <a:latin typeface="Helvetica Neue"/>
              </a:rPr>
              <a:t>PCI DSS</a:t>
            </a:r>
          </a:p>
          <a:p>
            <a:pPr marL="1028700" lvl="1" indent="-571500">
              <a:buFont typeface="Lucida Grande"/>
              <a:buChar char="­"/>
            </a:pPr>
            <a:r>
              <a:rPr lang="en-US" sz="4000" dirty="0" smtClean="0">
                <a:solidFill>
                  <a:schemeClr val="bg1"/>
                </a:solidFill>
                <a:latin typeface="Helvetica Neue"/>
              </a:rPr>
              <a:t>HEISC InfoSec Guide</a:t>
            </a:r>
          </a:p>
          <a:p>
            <a:pPr marL="571500" indent="-571500">
              <a:buFont typeface="Arial"/>
              <a:buChar char="•"/>
            </a:pPr>
            <a:endParaRPr lang="en-US" sz="4400" dirty="0" smtClean="0">
              <a:solidFill>
                <a:schemeClr val="bg1"/>
              </a:solidFill>
              <a:latin typeface="Helvetica Neue"/>
            </a:endParaRPr>
          </a:p>
        </p:txBody>
      </p:sp>
      <p:pic>
        <p:nvPicPr>
          <p:cNvPr id="2" name="Picture 1" descr="InfoSecurityGraph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679" y="1478476"/>
            <a:ext cx="8442768" cy="2275877"/>
          </a:xfrm>
          <a:prstGeom prst="rect">
            <a:avLst/>
          </a:prstGeom>
        </p:spPr>
      </p:pic>
      <p:sp>
        <p:nvSpPr>
          <p:cNvPr id="7" name="TextBox 6"/>
          <p:cNvSpPr txBox="1"/>
          <p:nvPr/>
        </p:nvSpPr>
        <p:spPr>
          <a:xfrm>
            <a:off x="717595" y="3754353"/>
            <a:ext cx="8442768" cy="1569660"/>
          </a:xfrm>
          <a:prstGeom prst="rect">
            <a:avLst/>
          </a:prstGeom>
          <a:noFill/>
        </p:spPr>
        <p:txBody>
          <a:bodyPr wrap="square" rtlCol="0">
            <a:spAutoFit/>
          </a:bodyPr>
          <a:lstStyle/>
          <a:p>
            <a:r>
              <a:rPr lang="en-US" sz="3200" dirty="0" smtClean="0">
                <a:solidFill>
                  <a:schemeClr val="bg1"/>
                </a:solidFill>
              </a:rPr>
              <a:t>http://www.educause.edu/security/guide/</a:t>
            </a:r>
          </a:p>
          <a:p>
            <a:r>
              <a:rPr lang="en-US" sz="3200" dirty="0" smtClean="0">
                <a:solidFill>
                  <a:schemeClr val="bg1"/>
                </a:solidFill>
              </a:rPr>
              <a:t>“Practical </a:t>
            </a:r>
            <a:r>
              <a:rPr lang="en-US" sz="3200" dirty="0">
                <a:solidFill>
                  <a:schemeClr val="bg1"/>
                </a:solidFill>
              </a:rPr>
              <a:t>Applications of the Information Security </a:t>
            </a:r>
            <a:r>
              <a:rPr lang="en-US" sz="3200" dirty="0" smtClean="0">
                <a:solidFill>
                  <a:schemeClr val="bg1"/>
                </a:solidFill>
              </a:rPr>
              <a:t>Guide”				</a:t>
            </a:r>
            <a:r>
              <a:rPr lang="en-US" sz="3200" i="1" dirty="0" smtClean="0">
                <a:solidFill>
                  <a:schemeClr val="bg1"/>
                </a:solidFill>
              </a:rPr>
              <a:t>Carol Myers</a:t>
            </a:r>
            <a:endParaRPr lang="en-US" sz="3200" dirty="0">
              <a:solidFill>
                <a:schemeClr val="bg1"/>
              </a:solidFill>
            </a:endParaRPr>
          </a:p>
        </p:txBody>
      </p:sp>
    </p:spTree>
    <p:extLst>
      <p:ext uri="{BB962C8B-B14F-4D97-AF65-F5344CB8AC3E}">
        <p14:creationId xmlns:p14="http://schemas.microsoft.com/office/powerpoint/2010/main" val="1689572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1999"/>
                                          </p:stCondLst>
                                        </p:cTn>
                                        <p:tgtEl>
                                          <p:spTgt spid="6">
                                            <p:txEl>
                                              <p:pRg st="1" end="1"/>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1999"/>
                                          </p:stCondLst>
                                        </p:cTn>
                                        <p:tgtEl>
                                          <p:spTgt spid="6">
                                            <p:txEl>
                                              <p:pRg st="2" end="2"/>
                                            </p:txEl>
                                          </p:spTgt>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nodeType="afterEffect">
                                  <p:stCondLst>
                                    <p:cond delay="0"/>
                                  </p:stCondLst>
                                  <p:childTnLst>
                                    <p:set>
                                      <p:cBhvr>
                                        <p:cTn id="17" dur="1" fill="hold">
                                          <p:stCondLst>
                                            <p:cond delay="1999"/>
                                          </p:stCondLst>
                                        </p:cTn>
                                        <p:tgtEl>
                                          <p:spTgt spid="6">
                                            <p:txEl>
                                              <p:pRg st="3" end="3"/>
                                            </p:txEl>
                                          </p:spTgt>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1999"/>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foSecurity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79" y="1478476"/>
            <a:ext cx="8442768" cy="2275877"/>
          </a:xfrm>
          <a:prstGeom prst="rect">
            <a:avLst/>
          </a:prstGeom>
        </p:spPr>
      </p:pic>
      <p:sp>
        <p:nvSpPr>
          <p:cNvPr id="5" name="Rectangle 4"/>
          <p:cNvSpPr/>
          <p:nvPr/>
        </p:nvSpPr>
        <p:spPr>
          <a:xfrm>
            <a:off x="-103365" y="0"/>
            <a:ext cx="9448447" cy="7310277"/>
          </a:xfrm>
          <a:prstGeom prst="rect">
            <a:avLst/>
          </a:prstGeom>
          <a:solidFill>
            <a:schemeClr val="tx1">
              <a:lumMod val="95000"/>
              <a:lumOff val="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 name="TextBox 2"/>
          <p:cNvSpPr txBox="1"/>
          <p:nvPr/>
        </p:nvSpPr>
        <p:spPr>
          <a:xfrm>
            <a:off x="593124" y="546608"/>
            <a:ext cx="8123656" cy="5693867"/>
          </a:xfrm>
          <a:prstGeom prst="rect">
            <a:avLst/>
          </a:prstGeom>
          <a:noFill/>
        </p:spPr>
        <p:txBody>
          <a:bodyPr wrap="square" rtlCol="0">
            <a:spAutoFit/>
          </a:bodyPr>
          <a:lstStyle/>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Risk Management</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Security Policy</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Organization of Information Security</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Asset Management</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Human Resources Security</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Physical and Environmental Security</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Communications and Operations Management</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Access Control</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Information Systems Acquisition, Development, and Maintenance</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Information Security Incident Management</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Business Continuity Management</a:t>
            </a:r>
          </a:p>
          <a:p>
            <a:pPr marL="514350" indent="-514350">
              <a:buFont typeface="+mj-lt"/>
              <a:buAutoNum type="arabicPeriod"/>
            </a:pPr>
            <a:r>
              <a:rPr lang="en-US" sz="2800" dirty="0" smtClean="0">
                <a:solidFill>
                  <a:schemeClr val="bg1"/>
                </a:solidFill>
                <a:ea typeface="ＭＳ Ｐゴシック" pitchFamily="48" charset="-128"/>
                <a:cs typeface="ＭＳ Ｐゴシック" pitchFamily="48" charset="-128"/>
              </a:rPr>
              <a:t>Compliance</a:t>
            </a:r>
          </a:p>
        </p:txBody>
      </p:sp>
      <p:sp>
        <p:nvSpPr>
          <p:cNvPr id="8" name="Oval 7"/>
          <p:cNvSpPr/>
          <p:nvPr/>
        </p:nvSpPr>
        <p:spPr>
          <a:xfrm>
            <a:off x="372680" y="5582048"/>
            <a:ext cx="2982342" cy="721147"/>
          </a:xfrm>
          <a:prstGeom prst="ellipse">
            <a:avLst/>
          </a:prstGeom>
          <a:noFill/>
          <a:ln w="952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548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416320"/>
          </a:xfrm>
          <a:prstGeom prst="rect">
            <a:avLst/>
          </a:prstGeom>
        </p:spPr>
        <p:txBody>
          <a:bodyPr>
            <a:spAutoFit/>
          </a:bodyPr>
          <a:lstStyle/>
          <a:p>
            <a:r>
              <a:rPr lang="en-US" dirty="0" smtClean="0"/>
              <a:t>Copyright Michael J. </a:t>
            </a:r>
            <a:r>
              <a:rPr lang="en-US" dirty="0" err="1" smtClean="0"/>
              <a:t>Chapple</a:t>
            </a:r>
            <a:r>
              <a:rPr lang="en-US" dirty="0" smtClean="0"/>
              <a:t>, Thomas R. Davis, and Merri Beth Lavagnino, 2012. </a:t>
            </a:r>
            <a:r>
              <a:rPr lang="en-US" dirty="0"/>
              <a:t>This work is the intellectual property of the </a:t>
            </a:r>
            <a:r>
              <a:rPr lang="en-US" dirty="0" smtClean="0"/>
              <a:t>authors. </a:t>
            </a:r>
            <a:r>
              <a:rPr lang="en-US" dirty="0"/>
              <a:t>Permission is granted for this material to be shared for non-commercial, educational purposes, provided that this copyright statement appears on the reproduced materials and notice is given that the copying is by permission of the </a:t>
            </a:r>
            <a:r>
              <a:rPr lang="en-US" dirty="0" smtClean="0"/>
              <a:t>authors. </a:t>
            </a:r>
            <a:r>
              <a:rPr lang="en-US" dirty="0"/>
              <a:t>To disseminate otherwise or to republish requires written permission from the </a:t>
            </a:r>
            <a:r>
              <a:rPr lang="en-US" dirty="0" smtClean="0"/>
              <a:t>authors.</a:t>
            </a:r>
            <a:endParaRPr lang="en-US" dirty="0"/>
          </a:p>
        </p:txBody>
      </p:sp>
    </p:spTree>
    <p:extLst>
      <p:ext uri="{BB962C8B-B14F-4D97-AF65-F5344CB8AC3E}">
        <p14:creationId xmlns:p14="http://schemas.microsoft.com/office/powerpoint/2010/main" val="357579063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verna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31" y="-177219"/>
            <a:ext cx="10602168" cy="7071564"/>
          </a:xfrm>
          <a:prstGeom prst="rect">
            <a:avLst/>
          </a:prstGeom>
        </p:spPr>
      </p:pic>
      <p:sp>
        <p:nvSpPr>
          <p:cNvPr id="3" name="TextBox 2"/>
          <p:cNvSpPr txBox="1"/>
          <p:nvPr/>
        </p:nvSpPr>
        <p:spPr>
          <a:xfrm>
            <a:off x="561119" y="664575"/>
            <a:ext cx="5517281" cy="769441"/>
          </a:xfrm>
          <a:prstGeom prst="rect">
            <a:avLst/>
          </a:prstGeom>
          <a:noFill/>
        </p:spPr>
        <p:txBody>
          <a:bodyPr wrap="none" rtlCol="0">
            <a:spAutoFit/>
          </a:bodyPr>
          <a:lstStyle/>
          <a:p>
            <a:r>
              <a:rPr lang="en-US" sz="4400" dirty="0" smtClean="0"/>
              <a:t>establish governance</a:t>
            </a:r>
            <a:endParaRPr lang="en-US" sz="4400" dirty="0"/>
          </a:p>
        </p:txBody>
      </p:sp>
      <p:sp>
        <p:nvSpPr>
          <p:cNvPr id="4" name="Rectangle 3"/>
          <p:cNvSpPr/>
          <p:nvPr/>
        </p:nvSpPr>
        <p:spPr>
          <a:xfrm>
            <a:off x="-103365" y="0"/>
            <a:ext cx="9448447" cy="7310277"/>
          </a:xfrm>
          <a:prstGeom prst="rect">
            <a:avLst/>
          </a:prstGeom>
          <a:solidFill>
            <a:schemeClr val="tx1">
              <a:lumMod val="95000"/>
              <a:lumOff val="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noFill/>
              </a:rPr>
              <a:t>IU</a:t>
            </a:r>
            <a:endParaRPr lang="en-US" dirty="0">
              <a:noFill/>
            </a:endParaRPr>
          </a:p>
        </p:txBody>
      </p:sp>
      <p:grpSp>
        <p:nvGrpSpPr>
          <p:cNvPr id="10" name="Group 9"/>
          <p:cNvGrpSpPr/>
          <p:nvPr/>
        </p:nvGrpSpPr>
        <p:grpSpPr>
          <a:xfrm>
            <a:off x="1529273" y="1696224"/>
            <a:ext cx="6518824" cy="3155057"/>
            <a:chOff x="1529273" y="1696224"/>
            <a:chExt cx="6518824" cy="3155057"/>
          </a:xfrm>
        </p:grpSpPr>
        <p:sp>
          <p:nvSpPr>
            <p:cNvPr id="5" name="TextBox 4"/>
            <p:cNvSpPr txBox="1"/>
            <p:nvPr/>
          </p:nvSpPr>
          <p:spPr>
            <a:xfrm>
              <a:off x="1529273" y="1696224"/>
              <a:ext cx="6411715" cy="2308324"/>
            </a:xfrm>
            <a:prstGeom prst="rect">
              <a:avLst/>
            </a:prstGeom>
            <a:noFill/>
          </p:spPr>
          <p:txBody>
            <a:bodyPr wrap="square" rtlCol="0">
              <a:spAutoFit/>
            </a:bodyPr>
            <a:lstStyle/>
            <a:p>
              <a:r>
                <a:rPr lang="en-US" sz="3600" dirty="0" smtClean="0">
                  <a:solidFill>
                    <a:schemeClr val="bg1"/>
                  </a:solidFill>
                  <a:latin typeface="Helvetica Neue"/>
                </a:rPr>
                <a:t>“… council members have compliance or oversight responsibility for information security and/or privacy.”</a:t>
              </a:r>
            </a:p>
          </p:txBody>
        </p:sp>
        <p:sp>
          <p:nvSpPr>
            <p:cNvPr id="6" name="TextBox 5"/>
            <p:cNvSpPr txBox="1"/>
            <p:nvPr/>
          </p:nvSpPr>
          <p:spPr>
            <a:xfrm>
              <a:off x="2692893" y="4020284"/>
              <a:ext cx="5355204" cy="830997"/>
            </a:xfrm>
            <a:prstGeom prst="rect">
              <a:avLst/>
            </a:prstGeom>
            <a:noFill/>
          </p:spPr>
          <p:txBody>
            <a:bodyPr wrap="square" rtlCol="0">
              <a:spAutoFit/>
            </a:bodyPr>
            <a:lstStyle/>
            <a:p>
              <a:r>
                <a:rPr lang="en-US" sz="2400" dirty="0">
                  <a:solidFill>
                    <a:schemeClr val="bg1"/>
                  </a:solidFill>
                  <a:latin typeface="Helvetica Neue"/>
                </a:rPr>
                <a:t>IU’s Information Security and </a:t>
              </a:r>
              <a:r>
                <a:rPr lang="en-US" sz="2400" dirty="0" smtClean="0">
                  <a:solidFill>
                    <a:schemeClr val="bg1"/>
                  </a:solidFill>
                  <a:latin typeface="Helvetica Neue"/>
                </a:rPr>
                <a:t>Privacy </a:t>
              </a:r>
              <a:r>
                <a:rPr lang="en-US" sz="2400" dirty="0">
                  <a:solidFill>
                    <a:schemeClr val="bg1"/>
                  </a:solidFill>
                  <a:latin typeface="Helvetica Neue"/>
                </a:rPr>
                <a:t>Risk </a:t>
              </a:r>
              <a:r>
                <a:rPr lang="en-US" sz="2400" dirty="0" smtClean="0">
                  <a:solidFill>
                    <a:schemeClr val="bg1"/>
                  </a:solidFill>
                  <a:latin typeface="Helvetica Neue"/>
                </a:rPr>
                <a:t>Council</a:t>
              </a:r>
              <a:endParaRPr lang="en-US" sz="2400" dirty="0"/>
            </a:p>
          </p:txBody>
        </p:sp>
      </p:grpSp>
      <p:sp>
        <p:nvSpPr>
          <p:cNvPr id="11" name="TextBox 10"/>
          <p:cNvSpPr txBox="1"/>
          <p:nvPr/>
        </p:nvSpPr>
        <p:spPr>
          <a:xfrm>
            <a:off x="1529273" y="1696241"/>
            <a:ext cx="6656529" cy="3416320"/>
          </a:xfrm>
          <a:prstGeom prst="rect">
            <a:avLst/>
          </a:prstGeom>
          <a:noFill/>
        </p:spPr>
        <p:txBody>
          <a:bodyPr wrap="square" rtlCol="0">
            <a:spAutoFit/>
          </a:bodyPr>
          <a:lstStyle/>
          <a:p>
            <a:r>
              <a:rPr lang="en-US" sz="3600" dirty="0" smtClean="0">
                <a:solidFill>
                  <a:schemeClr val="bg1"/>
                </a:solidFill>
                <a:latin typeface="Helvetica Neue"/>
              </a:rPr>
              <a:t>“… council has representatives from those areas which laws, regulations, standards and/or contractual requirements make it prudent to address [risks] university wide.”</a:t>
            </a:r>
          </a:p>
        </p:txBody>
      </p:sp>
    </p:spTree>
    <p:extLst>
      <p:ext uri="{BB962C8B-B14F-4D97-AF65-F5344CB8AC3E}">
        <p14:creationId xmlns:p14="http://schemas.microsoft.com/office/powerpoint/2010/main" val="4294234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99057" y="499569"/>
            <a:ext cx="3420345" cy="5940088"/>
          </a:xfrm>
          <a:prstGeom prst="rect">
            <a:avLst/>
          </a:prstGeom>
          <a:noFill/>
        </p:spPr>
        <p:txBody>
          <a:bodyPr wrap="square" rtlCol="0">
            <a:spAutoFit/>
          </a:bodyPr>
          <a:lstStyle/>
          <a:p>
            <a:r>
              <a:rPr lang="en-US" sz="2000" dirty="0">
                <a:ea typeface="ＭＳ Ｐゴシック" pitchFamily="48" charset="-128"/>
                <a:cs typeface="ＭＳ Ｐゴシック" pitchFamily="48" charset="-128"/>
              </a:rPr>
              <a:t>FERPA Compliance</a:t>
            </a:r>
          </a:p>
          <a:p>
            <a:r>
              <a:rPr lang="en-US" sz="2000" dirty="0" smtClean="0">
                <a:ea typeface="ＭＳ Ｐゴシック" pitchFamily="48" charset="-128"/>
                <a:cs typeface="ＭＳ Ｐゴシック" pitchFamily="48" charset="-128"/>
              </a:rPr>
              <a:t>Student Records Expertise</a:t>
            </a:r>
            <a:endParaRPr lang="en-US" sz="2000" dirty="0">
              <a:ea typeface="ＭＳ Ｐゴシック" pitchFamily="48" charset="-128"/>
              <a:cs typeface="ＭＳ Ｐゴシック" pitchFamily="48" charset="-128"/>
            </a:endParaRPr>
          </a:p>
          <a:p>
            <a:r>
              <a:rPr lang="en-US" sz="2000" dirty="0">
                <a:ea typeface="ＭＳ Ｐゴシック" pitchFamily="48" charset="-128"/>
                <a:cs typeface="ＭＳ Ｐゴシック" pitchFamily="48" charset="-128"/>
              </a:rPr>
              <a:t>GLB Act Compliance</a:t>
            </a:r>
          </a:p>
          <a:p>
            <a:r>
              <a:rPr lang="en-US" sz="2000" dirty="0">
                <a:ea typeface="ＭＳ Ｐゴシック" pitchFamily="48" charset="-128"/>
                <a:cs typeface="ＭＳ Ｐゴシック" pitchFamily="48" charset="-128"/>
              </a:rPr>
              <a:t>Student Financial Aid</a:t>
            </a:r>
          </a:p>
          <a:p>
            <a:r>
              <a:rPr lang="en-US" sz="2000" dirty="0">
                <a:ea typeface="ＭＳ Ｐゴシック" pitchFamily="48" charset="-128"/>
                <a:cs typeface="ＭＳ Ｐゴシック" pitchFamily="48" charset="-128"/>
              </a:rPr>
              <a:t>Loans Compliance</a:t>
            </a:r>
          </a:p>
          <a:p>
            <a:r>
              <a:rPr lang="en-US" sz="2000" dirty="0">
                <a:ea typeface="ＭＳ Ｐゴシック" pitchFamily="48" charset="-128"/>
                <a:cs typeface="ＭＳ Ｐゴシック" pitchFamily="48" charset="-128"/>
              </a:rPr>
              <a:t>Student </a:t>
            </a:r>
            <a:r>
              <a:rPr lang="en-US" sz="2000" dirty="0" smtClean="0">
                <a:ea typeface="ＭＳ Ｐゴシック" pitchFamily="48" charset="-128"/>
                <a:cs typeface="ＭＳ Ｐゴシック" pitchFamily="48" charset="-128"/>
              </a:rPr>
              <a:t>Lifecycle</a:t>
            </a:r>
            <a:r>
              <a:rPr lang="en-US" sz="2000" dirty="0">
                <a:ea typeface="ＭＳ Ｐゴシック" pitchFamily="48" charset="-128"/>
                <a:cs typeface="ＭＳ Ｐゴシック" pitchFamily="48" charset="-128"/>
              </a:rPr>
              <a:t>	</a:t>
            </a:r>
          </a:p>
          <a:p>
            <a:r>
              <a:rPr lang="en-US" sz="2000" dirty="0" smtClean="0">
                <a:ea typeface="ＭＳ Ｐゴシック" pitchFamily="48" charset="-128"/>
                <a:cs typeface="ＭＳ Ｐゴシック" pitchFamily="48" charset="-128"/>
              </a:rPr>
              <a:t>HR </a:t>
            </a:r>
            <a:r>
              <a:rPr lang="en-US" sz="2000" dirty="0">
                <a:ea typeface="ＭＳ Ｐゴシック" pitchFamily="48" charset="-128"/>
                <a:cs typeface="ＭＳ Ｐゴシック" pitchFamily="48" charset="-128"/>
              </a:rPr>
              <a:t>Compliance</a:t>
            </a:r>
          </a:p>
          <a:p>
            <a:r>
              <a:rPr lang="en-US" sz="2000" dirty="0">
                <a:ea typeface="ＭＳ Ｐゴシック" pitchFamily="48" charset="-128"/>
                <a:cs typeface="ＭＳ Ｐゴシック" pitchFamily="48" charset="-128"/>
              </a:rPr>
              <a:t>Employment Compliance</a:t>
            </a:r>
          </a:p>
          <a:p>
            <a:r>
              <a:rPr lang="en-US" sz="2000" dirty="0">
                <a:ea typeface="ＭＳ Ｐゴシック" pitchFamily="48" charset="-128"/>
                <a:cs typeface="ＭＳ Ｐゴシック" pitchFamily="48" charset="-128"/>
              </a:rPr>
              <a:t>Benefits Compliance</a:t>
            </a:r>
          </a:p>
          <a:p>
            <a:r>
              <a:rPr lang="en-US" sz="2000" dirty="0" smtClean="0">
                <a:ea typeface="ＭＳ Ｐゴシック" pitchFamily="48" charset="-128"/>
                <a:cs typeface="ＭＳ Ｐゴシック" pitchFamily="48" charset="-128"/>
              </a:rPr>
              <a:t>HIPAA as </a:t>
            </a:r>
            <a:r>
              <a:rPr lang="en-US" sz="2000" dirty="0">
                <a:ea typeface="ＭＳ Ｐゴシック" pitchFamily="48" charset="-128"/>
                <a:cs typeface="ＭＳ Ｐゴシック" pitchFamily="48" charset="-128"/>
              </a:rPr>
              <a:t>it relates to HR</a:t>
            </a:r>
          </a:p>
          <a:p>
            <a:r>
              <a:rPr lang="en-US" sz="2000" dirty="0">
                <a:ea typeface="ＭＳ Ｐゴシック" pitchFamily="48" charset="-128"/>
                <a:cs typeface="ＭＳ Ｐゴシック" pitchFamily="48" charset="-128"/>
              </a:rPr>
              <a:t>HR Records Expertise</a:t>
            </a:r>
          </a:p>
          <a:p>
            <a:r>
              <a:rPr lang="en-US" sz="2000" dirty="0">
                <a:ea typeface="ＭＳ Ｐゴシック" pitchFamily="48" charset="-128"/>
                <a:cs typeface="ＭＳ Ｐゴシック" pitchFamily="48" charset="-128"/>
              </a:rPr>
              <a:t>Employee </a:t>
            </a:r>
            <a:r>
              <a:rPr lang="en-US" sz="2000" dirty="0" smtClean="0">
                <a:ea typeface="ＭＳ Ｐゴシック" pitchFamily="48" charset="-128"/>
                <a:cs typeface="ＭＳ Ｐゴシック" pitchFamily="48" charset="-128"/>
              </a:rPr>
              <a:t>Lifecycle</a:t>
            </a:r>
            <a:r>
              <a:rPr lang="en-US" sz="2000" dirty="0">
                <a:ea typeface="ＭＳ Ｐゴシック" pitchFamily="48" charset="-128"/>
                <a:cs typeface="ＭＳ Ｐゴシック" pitchFamily="48" charset="-128"/>
              </a:rPr>
              <a:t>	</a:t>
            </a:r>
          </a:p>
          <a:p>
            <a:r>
              <a:rPr lang="en-US" sz="2000" dirty="0">
                <a:ea typeface="ＭＳ Ｐゴシック" pitchFamily="48" charset="-128"/>
                <a:cs typeface="ＭＳ Ｐゴシック" pitchFamily="48" charset="-128"/>
              </a:rPr>
              <a:t>Financial Management</a:t>
            </a:r>
          </a:p>
          <a:p>
            <a:r>
              <a:rPr lang="en-US" sz="2000" dirty="0">
                <a:ea typeface="ＭＳ Ｐゴシック" pitchFamily="48" charset="-128"/>
                <a:cs typeface="ＭＳ Ｐゴシック" pitchFamily="48" charset="-128"/>
              </a:rPr>
              <a:t>Accounting</a:t>
            </a:r>
          </a:p>
          <a:p>
            <a:r>
              <a:rPr lang="en-US" sz="2000" dirty="0">
                <a:ea typeface="ＭＳ Ｐゴシック" pitchFamily="48" charset="-128"/>
                <a:cs typeface="ＭＳ Ｐゴシック" pitchFamily="48" charset="-128"/>
              </a:rPr>
              <a:t>Accounts Payable</a:t>
            </a:r>
          </a:p>
          <a:p>
            <a:r>
              <a:rPr lang="en-US" sz="2000" dirty="0">
                <a:ea typeface="ＭＳ Ｐゴシック" pitchFamily="48" charset="-128"/>
                <a:cs typeface="ＭＳ Ｐゴシック" pitchFamily="48" charset="-128"/>
              </a:rPr>
              <a:t>Payroll	</a:t>
            </a:r>
          </a:p>
          <a:p>
            <a:r>
              <a:rPr lang="en-US" sz="2000" dirty="0">
                <a:ea typeface="ＭＳ Ｐゴシック" pitchFamily="48" charset="-128"/>
                <a:cs typeface="ＭＳ Ｐゴシック" pitchFamily="48" charset="-128"/>
              </a:rPr>
              <a:t>Revenue </a:t>
            </a:r>
            <a:r>
              <a:rPr lang="en-US" sz="2000" dirty="0" smtClean="0">
                <a:ea typeface="ＭＳ Ｐゴシック" pitchFamily="48" charset="-128"/>
                <a:cs typeface="ＭＳ Ｐゴシック" pitchFamily="48" charset="-128"/>
              </a:rPr>
              <a:t>Processing</a:t>
            </a:r>
          </a:p>
          <a:p>
            <a:r>
              <a:rPr lang="en-US" sz="2000" dirty="0" smtClean="0">
                <a:ea typeface="ＭＳ Ｐゴシック" pitchFamily="48" charset="-128"/>
                <a:cs typeface="ＭＳ Ｐゴシック" pitchFamily="48" charset="-128"/>
              </a:rPr>
              <a:t>PCI DSS Compliance</a:t>
            </a:r>
          </a:p>
          <a:p>
            <a:r>
              <a:rPr lang="en-US" sz="2000" dirty="0" smtClean="0">
                <a:ea typeface="ＭＳ Ｐゴシック" pitchFamily="48" charset="-128"/>
                <a:cs typeface="ＭＳ Ｐゴシック" pitchFamily="48" charset="-128"/>
              </a:rPr>
              <a:t>Debt</a:t>
            </a:r>
            <a:endParaRPr lang="en-US" sz="2000" dirty="0">
              <a:ea typeface="ＭＳ Ｐゴシック" pitchFamily="48" charset="-128"/>
              <a:cs typeface="ＭＳ Ｐゴシック" pitchFamily="48" charset="-128"/>
            </a:endParaRPr>
          </a:p>
        </p:txBody>
      </p:sp>
      <p:sp>
        <p:nvSpPr>
          <p:cNvPr id="4" name="TextBox 3"/>
          <p:cNvSpPr txBox="1"/>
          <p:nvPr/>
        </p:nvSpPr>
        <p:spPr>
          <a:xfrm>
            <a:off x="3856690" y="499569"/>
            <a:ext cx="5173211" cy="6555641"/>
          </a:xfrm>
          <a:prstGeom prst="rect">
            <a:avLst/>
          </a:prstGeom>
          <a:noFill/>
        </p:spPr>
        <p:txBody>
          <a:bodyPr wrap="none" rtlCol="0">
            <a:spAutoFit/>
          </a:bodyPr>
          <a:lstStyle/>
          <a:p>
            <a:r>
              <a:rPr lang="en-US" sz="2000" dirty="0" smtClean="0">
                <a:ea typeface="ＭＳ Ｐゴシック" pitchFamily="48" charset="-128"/>
                <a:cs typeface="ＭＳ Ｐゴシック" pitchFamily="48" charset="-128"/>
              </a:rPr>
              <a:t>Collection</a:t>
            </a:r>
            <a:r>
              <a:rPr lang="en-US" sz="2000" dirty="0">
                <a:ea typeface="ＭＳ Ｐゴシック" pitchFamily="48" charset="-128"/>
                <a:cs typeface="ＭＳ Ｐゴシック" pitchFamily="48" charset="-128"/>
              </a:rPr>
              <a:t>	</a:t>
            </a:r>
          </a:p>
          <a:p>
            <a:r>
              <a:rPr lang="en-US" sz="2000" dirty="0">
                <a:ea typeface="ＭＳ Ｐゴシック" pitchFamily="48" charset="-128"/>
                <a:cs typeface="ＭＳ Ｐゴシック" pitchFamily="48" charset="-128"/>
              </a:rPr>
              <a:t>Research Compliance</a:t>
            </a:r>
          </a:p>
          <a:p>
            <a:r>
              <a:rPr lang="en-US" sz="2000" dirty="0">
                <a:ea typeface="ＭＳ Ｐゴシック" pitchFamily="48" charset="-128"/>
                <a:cs typeface="ＭＳ Ｐゴシック" pitchFamily="48" charset="-128"/>
              </a:rPr>
              <a:t>Export Control</a:t>
            </a:r>
          </a:p>
          <a:p>
            <a:r>
              <a:rPr lang="en-US" sz="2000" dirty="0">
                <a:ea typeface="ＭＳ Ｐゴシック" pitchFamily="48" charset="-128"/>
                <a:cs typeface="ＭＳ Ｐゴシック" pitchFamily="48" charset="-128"/>
              </a:rPr>
              <a:t>Human Subjects Compliance</a:t>
            </a:r>
          </a:p>
          <a:p>
            <a:r>
              <a:rPr lang="en-US" sz="2000" dirty="0">
                <a:ea typeface="ＭＳ Ｐゴシック" pitchFamily="48" charset="-128"/>
                <a:cs typeface="ＭＳ Ｐゴシック" pitchFamily="48" charset="-128"/>
              </a:rPr>
              <a:t>HIPAA Compliance</a:t>
            </a:r>
          </a:p>
          <a:p>
            <a:r>
              <a:rPr lang="en-US" sz="2000" dirty="0">
                <a:ea typeface="ＭＳ Ｐゴシック" pitchFamily="48" charset="-128"/>
                <a:cs typeface="ＭＳ Ｐゴシック" pitchFamily="48" charset="-128"/>
              </a:rPr>
              <a:t>Medical patient records expertise</a:t>
            </a:r>
          </a:p>
          <a:p>
            <a:r>
              <a:rPr lang="en-US" sz="2000" dirty="0">
                <a:ea typeface="ＭＳ Ｐゴシック" pitchFamily="48" charset="-128"/>
                <a:cs typeface="ＭＳ Ｐゴシック" pitchFamily="48" charset="-128"/>
              </a:rPr>
              <a:t>Clinical Trials	</a:t>
            </a:r>
          </a:p>
          <a:p>
            <a:r>
              <a:rPr lang="en-US" sz="2000" dirty="0"/>
              <a:t>International Records</a:t>
            </a:r>
          </a:p>
          <a:p>
            <a:r>
              <a:rPr lang="en-US" sz="2000" dirty="0" err="1"/>
              <a:t>Transborder</a:t>
            </a:r>
            <a:r>
              <a:rPr lang="en-US" sz="2000" dirty="0"/>
              <a:t> Data Flows</a:t>
            </a:r>
          </a:p>
          <a:p>
            <a:r>
              <a:rPr lang="en-US" sz="2000" dirty="0"/>
              <a:t>International Data Protection expertise</a:t>
            </a:r>
          </a:p>
          <a:p>
            <a:r>
              <a:rPr lang="en-US" sz="2000" dirty="0">
                <a:ea typeface="ＭＳ Ｐゴシック" pitchFamily="48" charset="-128"/>
                <a:cs typeface="ＭＳ Ｐゴシック" pitchFamily="48" charset="-128"/>
              </a:rPr>
              <a:t>Foundation Donor data</a:t>
            </a:r>
          </a:p>
          <a:p>
            <a:r>
              <a:rPr lang="en-US" sz="2000" dirty="0">
                <a:ea typeface="ＭＳ Ｐゴシック" pitchFamily="48" charset="-128"/>
                <a:cs typeface="ＭＳ Ｐゴシック" pitchFamily="48" charset="-128"/>
              </a:rPr>
              <a:t>Trade secrets expertise	</a:t>
            </a:r>
          </a:p>
          <a:p>
            <a:r>
              <a:rPr lang="en-US" sz="2000" dirty="0">
                <a:ea typeface="ＭＳ Ｐゴシック" pitchFamily="48" charset="-128"/>
                <a:cs typeface="ＭＳ Ｐゴシック" pitchFamily="48" charset="-128"/>
              </a:rPr>
              <a:t>Internal Audit</a:t>
            </a:r>
          </a:p>
          <a:p>
            <a:r>
              <a:rPr lang="en-US" sz="2000" dirty="0">
                <a:ea typeface="ＭＳ Ｐゴシック" pitchFamily="48" charset="-128"/>
                <a:cs typeface="ＭＳ Ｐゴシック" pitchFamily="48" charset="-128"/>
              </a:rPr>
              <a:t>Office of the VP and General Counsel</a:t>
            </a:r>
          </a:p>
          <a:p>
            <a:r>
              <a:rPr lang="en-US" sz="2000" dirty="0">
                <a:ea typeface="ＭＳ Ｐゴシック" pitchFamily="48" charset="-128"/>
                <a:cs typeface="ＭＳ Ｐゴシック" pitchFamily="48" charset="-128"/>
              </a:rPr>
              <a:t>Internal Intellectual Property</a:t>
            </a:r>
          </a:p>
          <a:p>
            <a:r>
              <a:rPr lang="en-US" sz="2000" dirty="0">
                <a:ea typeface="ＭＳ Ｐゴシック" pitchFamily="48" charset="-128"/>
                <a:cs typeface="ＭＳ Ｐゴシック" pitchFamily="48" charset="-128"/>
              </a:rPr>
              <a:t>Creative Works expertise</a:t>
            </a:r>
          </a:p>
          <a:p>
            <a:r>
              <a:rPr lang="en-US" sz="2000" dirty="0">
                <a:ea typeface="ＭＳ Ｐゴシック" pitchFamily="48" charset="-128"/>
                <a:cs typeface="ＭＳ Ｐゴシック" pitchFamily="48" charset="-128"/>
              </a:rPr>
              <a:t>Commercialization and Technology </a:t>
            </a:r>
            <a:r>
              <a:rPr lang="en-US" sz="2000" dirty="0" smtClean="0">
                <a:ea typeface="ＭＳ Ｐゴシック" pitchFamily="48" charset="-128"/>
                <a:cs typeface="ＭＳ Ｐゴシック" pitchFamily="48" charset="-128"/>
              </a:rPr>
              <a:t>Transfer</a:t>
            </a:r>
            <a:endParaRPr lang="en-US" sz="2000" dirty="0">
              <a:ea typeface="ＭＳ Ｐゴシック" pitchFamily="48" charset="-128"/>
              <a:cs typeface="ＭＳ Ｐゴシック" pitchFamily="48" charset="-128"/>
            </a:endParaRPr>
          </a:p>
          <a:p>
            <a:r>
              <a:rPr lang="en-US" sz="2000" dirty="0">
                <a:ea typeface="ＭＳ Ｐゴシック" pitchFamily="48" charset="-128"/>
                <a:cs typeface="ＭＳ Ｐゴシック" pitchFamily="48" charset="-128"/>
              </a:rPr>
              <a:t>Government Relations</a:t>
            </a:r>
          </a:p>
          <a:p>
            <a:r>
              <a:rPr lang="en-US" sz="2000" dirty="0">
                <a:ea typeface="ＭＳ Ｐゴシック" pitchFamily="48" charset="-128"/>
                <a:cs typeface="ＭＳ Ｐゴシック" pitchFamily="48" charset="-128"/>
              </a:rPr>
              <a:t>Regulatory Issues	</a:t>
            </a:r>
          </a:p>
          <a:p>
            <a:endParaRPr lang="en-US" sz="2000" dirty="0"/>
          </a:p>
          <a:p>
            <a:endParaRPr lang="en-US" sz="2000" dirty="0"/>
          </a:p>
        </p:txBody>
      </p:sp>
    </p:spTree>
    <p:extLst>
      <p:ext uri="{BB962C8B-B14F-4D97-AF65-F5344CB8AC3E}">
        <p14:creationId xmlns:p14="http://schemas.microsoft.com/office/powerpoint/2010/main" val="642163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4406900"/>
            <a:ext cx="7772400" cy="1362075"/>
          </a:xfrm>
        </p:spPr>
        <p:txBody>
          <a:bodyPr/>
          <a:lstStyle/>
          <a:p>
            <a:r>
              <a:rPr lang="en-US" dirty="0" smtClean="0"/>
              <a:t> </a:t>
            </a:r>
            <a:endParaRPr lang="en-US" dirty="0"/>
          </a:p>
        </p:txBody>
      </p:sp>
      <p:sp>
        <p:nvSpPr>
          <p:cNvPr id="3" name="Text Placeholder 2"/>
          <p:cNvSpPr>
            <a:spLocks noGrp="1"/>
          </p:cNvSpPr>
          <p:nvPr>
            <p:ph type="body" idx="4294967295"/>
          </p:nvPr>
        </p:nvSpPr>
        <p:spPr>
          <a:xfrm>
            <a:off x="1371600" y="4078288"/>
            <a:ext cx="7772400" cy="1500187"/>
          </a:xfrm>
        </p:spPr>
        <p:txBody>
          <a:bodyPr/>
          <a:lstStyle/>
          <a:p>
            <a:pPr algn="ctr"/>
            <a:r>
              <a:rPr lang="en-US" dirty="0" smtClean="0"/>
              <a:t>Role of CISO and CPO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6492"/>
            <a:ext cx="9144000" cy="7514492"/>
          </a:xfrm>
          <a:prstGeom prst="rect">
            <a:avLst/>
          </a:prstGeom>
        </p:spPr>
      </p:pic>
      <p:sp>
        <p:nvSpPr>
          <p:cNvPr id="6" name="Rectangle 5"/>
          <p:cNvSpPr/>
          <p:nvPr/>
        </p:nvSpPr>
        <p:spPr>
          <a:xfrm>
            <a:off x="-1875571" y="5521769"/>
            <a:ext cx="11443390" cy="1342733"/>
          </a:xfrm>
          <a:prstGeom prst="rect">
            <a:avLst/>
          </a:prstGeom>
          <a:solidFill>
            <a:schemeClr val="tx1">
              <a:lumMod val="95000"/>
              <a:lumOff val="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16303" y="5855563"/>
            <a:ext cx="3350597" cy="584775"/>
          </a:xfrm>
          <a:prstGeom prst="rect">
            <a:avLst/>
          </a:prstGeom>
          <a:noFill/>
        </p:spPr>
        <p:txBody>
          <a:bodyPr wrap="none" rtlCol="0">
            <a:spAutoFit/>
          </a:bodyPr>
          <a:lstStyle/>
          <a:p>
            <a:r>
              <a:rPr lang="en-US" sz="3200" dirty="0" smtClean="0">
                <a:solidFill>
                  <a:schemeClr val="bg1"/>
                </a:solidFill>
                <a:latin typeface="Helvetica Neue"/>
              </a:rPr>
              <a:t>Provide guidance</a:t>
            </a:r>
            <a:endParaRPr lang="en-US" sz="3200" dirty="0">
              <a:solidFill>
                <a:schemeClr val="bg1"/>
              </a:solidFill>
              <a:latin typeface="Helvetica Neue"/>
            </a:endParaRPr>
          </a:p>
        </p:txBody>
      </p:sp>
    </p:spTree>
    <p:extLst>
      <p:ext uri="{BB962C8B-B14F-4D97-AF65-F5344CB8AC3E}">
        <p14:creationId xmlns:p14="http://schemas.microsoft.com/office/powerpoint/2010/main" val="291433257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compliance plan</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415663992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963265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5" y="0"/>
            <a:ext cx="10297175" cy="6858000"/>
          </a:xfrm>
          <a:prstGeom prst="rect">
            <a:avLst/>
          </a:prstGeom>
        </p:spPr>
      </p:pic>
      <p:sp>
        <p:nvSpPr>
          <p:cNvPr id="2" name="Title 1"/>
          <p:cNvSpPr>
            <a:spLocks noGrp="1"/>
          </p:cNvSpPr>
          <p:nvPr>
            <p:ph type="title"/>
          </p:nvPr>
        </p:nvSpPr>
        <p:spPr>
          <a:xfrm>
            <a:off x="920628" y="-113434"/>
            <a:ext cx="4554622" cy="1675093"/>
          </a:xfrm>
        </p:spPr>
        <p:txBody>
          <a:bodyPr>
            <a:normAutofit/>
          </a:bodyPr>
          <a:lstStyle/>
          <a:p>
            <a:pPr algn="ctr"/>
            <a:r>
              <a:rPr lang="en-US" sz="4400" dirty="0" smtClean="0"/>
              <a:t>It’s a Jungle Out There</a:t>
            </a:r>
            <a:endParaRPr lang="en-US" sz="4400"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24</a:t>
            </a:fld>
            <a:endParaRPr lang="en-US" dirty="0"/>
          </a:p>
        </p:txBody>
      </p:sp>
    </p:spTree>
    <p:extLst>
      <p:ext uri="{BB962C8B-B14F-4D97-AF65-F5344CB8AC3E}">
        <p14:creationId xmlns:p14="http://schemas.microsoft.com/office/powerpoint/2010/main" val="1141534734"/>
      </p:ext>
    </p:extLst>
  </p:cSld>
  <p:clrMapOvr>
    <a:masterClrMapping/>
  </p:clrMapOvr>
  <mc:AlternateContent xmlns:mc="http://schemas.openxmlformats.org/markup-compatibility/2006" xmlns:p14="http://schemas.microsoft.com/office/powerpoint/2010/main">
    <mc:Choice Requires="p14">
      <p:transition spd="slow" p14:dur="2000" advTm="25529"/>
    </mc:Choice>
    <mc:Fallback xmlns="">
      <p:transition xmlns:p14="http://schemas.microsoft.com/office/powerpoint/2010/main" spd="slow" advTm="25529"/>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6878" y="1506312"/>
            <a:ext cx="6845314" cy="533784"/>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p:nvPr>
        </p:nvSpPr>
        <p:spPr>
          <a:xfrm>
            <a:off x="150324" y="166474"/>
            <a:ext cx="8839200" cy="1143000"/>
          </a:xfrm>
        </p:spPr>
        <p:txBody>
          <a:bodyPr/>
          <a:lstStyle/>
          <a:p>
            <a:r>
              <a:rPr lang="en-US" dirty="0" smtClean="0"/>
              <a:t>NORMALIZING YOUR Compliance Program</a:t>
            </a:r>
            <a:endParaRPr lang="en-US" dirty="0"/>
          </a:p>
        </p:txBody>
      </p:sp>
      <p:sp>
        <p:nvSpPr>
          <p:cNvPr id="7" name="Content Placeholder 6"/>
          <p:cNvSpPr>
            <a:spLocks noGrp="1"/>
          </p:cNvSpPr>
          <p:nvPr>
            <p:ph idx="1"/>
          </p:nvPr>
        </p:nvSpPr>
        <p:spPr>
          <a:xfrm>
            <a:off x="457200" y="1465716"/>
            <a:ext cx="8229600" cy="4525963"/>
          </a:xfrm>
        </p:spPr>
        <p:txBody>
          <a:bodyPr>
            <a:normAutofit/>
          </a:bodyPr>
          <a:lstStyle/>
          <a:p>
            <a:pPr lvl="0"/>
            <a:r>
              <a:rPr lang="en-US" sz="3200" dirty="0" smtClean="0"/>
              <a:t>Identifying Compliance Requirements</a:t>
            </a:r>
          </a:p>
          <a:p>
            <a:pPr lvl="0"/>
            <a:endParaRPr lang="en-US" sz="2200" dirty="0"/>
          </a:p>
          <a:p>
            <a:pPr lvl="0"/>
            <a:r>
              <a:rPr lang="en-US" sz="3200" dirty="0" smtClean="0"/>
              <a:t>Normalizing Requirements</a:t>
            </a:r>
            <a:br>
              <a:rPr lang="en-US" sz="3200" dirty="0" smtClean="0"/>
            </a:br>
            <a:endParaRPr lang="en-US" sz="2000" dirty="0"/>
          </a:p>
          <a:p>
            <a:pPr lvl="0"/>
            <a:r>
              <a:rPr lang="en-US" sz="3200" dirty="0" smtClean="0"/>
              <a:t>Mapping Requirements to Controls</a:t>
            </a:r>
            <a:br>
              <a:rPr lang="en-US" sz="3200" dirty="0" smtClean="0"/>
            </a:br>
            <a:endParaRPr lang="en-US" sz="2000" dirty="0" smtClean="0"/>
          </a:p>
          <a:p>
            <a:pPr lvl="0"/>
            <a:r>
              <a:rPr lang="en-US" sz="3200" dirty="0" smtClean="0"/>
              <a:t>Compliance Maintenance</a:t>
            </a:r>
            <a:br>
              <a:rPr lang="en-US" sz="3200" dirty="0" smtClean="0"/>
            </a:br>
            <a:endParaRPr lang="en-US" sz="2000" dirty="0"/>
          </a:p>
        </p:txBody>
      </p:sp>
      <p:sp>
        <p:nvSpPr>
          <p:cNvPr id="2" name="Slide Number Placeholder 1"/>
          <p:cNvSpPr>
            <a:spLocks noGrp="1"/>
          </p:cNvSpPr>
          <p:nvPr>
            <p:ph type="sldNum" sz="quarter" idx="11"/>
          </p:nvPr>
        </p:nvSpPr>
        <p:spPr/>
        <p:txBody>
          <a:bodyPr/>
          <a:lstStyle/>
          <a:p>
            <a:fld id="{48D40EA4-3BE6-8D44-83E0-90997CE861A8}" type="slidenum">
              <a:rPr lang="en-US" smtClean="0"/>
              <a:pPr/>
              <a:t>25</a:t>
            </a:fld>
            <a:endParaRPr lang="en-US" dirty="0"/>
          </a:p>
        </p:txBody>
      </p:sp>
    </p:spTree>
    <p:extLst>
      <p:ext uri="{BB962C8B-B14F-4D97-AF65-F5344CB8AC3E}">
        <p14:creationId xmlns:p14="http://schemas.microsoft.com/office/powerpoint/2010/main" val="1428154511"/>
      </p:ext>
    </p:extLst>
  </p:cSld>
  <p:clrMapOvr>
    <a:masterClrMapping/>
  </p:clrMapOvr>
  <mc:AlternateContent xmlns:mc="http://schemas.openxmlformats.org/markup-compatibility/2006" xmlns:p14="http://schemas.microsoft.com/office/powerpoint/2010/main">
    <mc:Choice Requires="p14">
      <p:transition spd="slow" p14:dur="2000" advTm="43869"/>
    </mc:Choice>
    <mc:Fallback xmlns="">
      <p:transition xmlns:p14="http://schemas.microsoft.com/office/powerpoint/2010/main" spd="slow" advTm="4386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Slide Number Placeholder 3"/>
          <p:cNvSpPr>
            <a:spLocks noGrp="1"/>
          </p:cNvSpPr>
          <p:nvPr>
            <p:ph type="sldNum" sz="quarter" idx="11"/>
          </p:nvPr>
        </p:nvSpPr>
        <p:spPr/>
        <p:txBody>
          <a:bodyPr/>
          <a:lstStyle/>
          <a:p>
            <a:fld id="{48D40EA4-3BE6-8D44-83E0-90997CE861A8}" type="slidenum">
              <a:rPr lang="en-US" smtClean="0"/>
              <a:pPr/>
              <a:t>26</a:t>
            </a:fld>
            <a:endParaRPr lang="en-US" dirty="0"/>
          </a:p>
        </p:txBody>
      </p:sp>
      <p:pic>
        <p:nvPicPr>
          <p:cNvPr id="6" name="Picture 5"/>
          <p:cNvPicPr>
            <a:picLocks noChangeAspect="1"/>
          </p:cNvPicPr>
          <p:nvPr/>
        </p:nvPicPr>
        <p:blipFill>
          <a:blip r:embed="rId3"/>
          <a:stretch>
            <a:fillRect/>
          </a:stretch>
        </p:blipFill>
        <p:spPr>
          <a:xfrm>
            <a:off x="182103" y="451880"/>
            <a:ext cx="4263313" cy="3077990"/>
          </a:xfrm>
          <a:prstGeom prst="rect">
            <a:avLst/>
          </a:prstGeom>
        </p:spPr>
      </p:pic>
      <p:pic>
        <p:nvPicPr>
          <p:cNvPr id="7" name="Picture 6" descr="200567130-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689" y="451880"/>
            <a:ext cx="4437990" cy="3077990"/>
          </a:xfrm>
          <a:prstGeom prst="rect">
            <a:avLst/>
          </a:prstGeom>
        </p:spPr>
      </p:pic>
      <p:pic>
        <p:nvPicPr>
          <p:cNvPr id="8" name="Picture 7"/>
          <p:cNvPicPr>
            <a:picLocks noChangeAspect="1"/>
          </p:cNvPicPr>
          <p:nvPr/>
        </p:nvPicPr>
        <p:blipFill>
          <a:blip r:embed="rId5"/>
          <a:stretch>
            <a:fillRect/>
          </a:stretch>
        </p:blipFill>
        <p:spPr>
          <a:xfrm>
            <a:off x="3617774" y="3954324"/>
            <a:ext cx="2402026" cy="2402026"/>
          </a:xfrm>
          <a:prstGeom prst="rect">
            <a:avLst/>
          </a:prstGeom>
        </p:spPr>
      </p:pic>
    </p:spTree>
    <p:extLst>
      <p:ext uri="{BB962C8B-B14F-4D97-AF65-F5344CB8AC3E}">
        <p14:creationId xmlns:p14="http://schemas.microsoft.com/office/powerpoint/2010/main" val="2567000435"/>
      </p:ext>
    </p:extLst>
  </p:cSld>
  <p:clrMapOvr>
    <a:masterClrMapping/>
  </p:clrMapOvr>
  <mc:AlternateContent xmlns:mc="http://schemas.openxmlformats.org/markup-compatibility/2006" xmlns:p14="http://schemas.microsoft.com/office/powerpoint/2010/main">
    <mc:Choice Requires="p14">
      <p:transition spd="slow" p14:dur="2000" advTm="115403"/>
    </mc:Choice>
    <mc:Fallback xmlns="">
      <p:transition xmlns:p14="http://schemas.microsoft.com/office/powerpoint/2010/main" spd="slow" advTm="115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336868"/>
            <a:ext cx="8382000" cy="726094"/>
          </a:xfrm>
        </p:spPr>
        <p:txBody>
          <a:bodyPr/>
          <a:lstStyle/>
          <a:p>
            <a:r>
              <a:rPr lang="en-US" dirty="0" smtClean="0"/>
              <a:t>Don’t Forget the States</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27</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pic>
        <p:nvPicPr>
          <p:cNvPr id="6" name="Picture 5"/>
          <p:cNvPicPr>
            <a:picLocks noChangeAspect="1"/>
          </p:cNvPicPr>
          <p:nvPr/>
        </p:nvPicPr>
        <p:blipFill>
          <a:blip r:embed="rId2">
            <a:alphaModFix amt="41000"/>
          </a:blip>
          <a:stretch>
            <a:fillRect/>
          </a:stretch>
        </p:blipFill>
        <p:spPr>
          <a:xfrm>
            <a:off x="-538260" y="0"/>
            <a:ext cx="10122508" cy="6858000"/>
          </a:xfrm>
          <a:prstGeom prst="rect">
            <a:avLst/>
          </a:prstGeom>
        </p:spPr>
      </p:pic>
      <p:sp>
        <p:nvSpPr>
          <p:cNvPr id="7" name="Content Placeholder 2"/>
          <p:cNvSpPr>
            <a:spLocks noGrp="1"/>
          </p:cNvSpPr>
          <p:nvPr>
            <p:ph idx="1"/>
          </p:nvPr>
        </p:nvSpPr>
        <p:spPr>
          <a:xfrm>
            <a:off x="762000" y="1663678"/>
            <a:ext cx="8229600" cy="4525963"/>
          </a:xfrm>
        </p:spPr>
        <p:txBody>
          <a:bodyPr/>
          <a:lstStyle/>
          <a:p>
            <a:r>
              <a:rPr lang="en-US" sz="2800" b="1" dirty="0" smtClean="0">
                <a:solidFill>
                  <a:srgbClr val="000000"/>
                </a:solidFill>
              </a:rPr>
              <a:t>Data breach notification laws</a:t>
            </a:r>
          </a:p>
          <a:p>
            <a:endParaRPr lang="en-US" sz="2800" b="1" dirty="0" smtClean="0">
              <a:solidFill>
                <a:srgbClr val="000000"/>
              </a:solidFill>
            </a:endParaRPr>
          </a:p>
          <a:p>
            <a:r>
              <a:rPr lang="en-US" sz="2800" b="1" dirty="0" smtClean="0">
                <a:solidFill>
                  <a:srgbClr val="000000"/>
                </a:solidFill>
              </a:rPr>
              <a:t>Differing requirements for what constitutes a “breach”</a:t>
            </a:r>
            <a:br>
              <a:rPr lang="en-US" sz="2800" b="1" dirty="0" smtClean="0">
                <a:solidFill>
                  <a:srgbClr val="000000"/>
                </a:solidFill>
              </a:rPr>
            </a:br>
            <a:endParaRPr lang="en-US" sz="2800" b="1" dirty="0" smtClean="0">
              <a:solidFill>
                <a:srgbClr val="000000"/>
              </a:solidFill>
            </a:endParaRPr>
          </a:p>
          <a:p>
            <a:r>
              <a:rPr lang="en-US" sz="2800" b="1" dirty="0" smtClean="0">
                <a:solidFill>
                  <a:srgbClr val="000000"/>
                </a:solidFill>
              </a:rPr>
              <a:t>What state are you in, anyway?</a:t>
            </a:r>
            <a:endParaRPr lang="en-US" sz="2800" b="1" dirty="0">
              <a:solidFill>
                <a:srgbClr val="000000"/>
              </a:solidFill>
            </a:endParaRPr>
          </a:p>
        </p:txBody>
      </p:sp>
    </p:spTree>
    <p:extLst>
      <p:ext uri="{BB962C8B-B14F-4D97-AF65-F5344CB8AC3E}">
        <p14:creationId xmlns:p14="http://schemas.microsoft.com/office/powerpoint/2010/main" val="1968161690"/>
      </p:ext>
    </p:extLst>
  </p:cSld>
  <p:clrMapOvr>
    <a:masterClrMapping/>
  </p:clrMapOvr>
  <mc:AlternateContent xmlns:mc="http://schemas.openxmlformats.org/markup-compatibility/2006" xmlns:p14="http://schemas.microsoft.com/office/powerpoint/2010/main">
    <mc:Choice Requires="p14">
      <p:transition spd="slow" p14:dur="2000" advTm="69871"/>
    </mc:Choice>
    <mc:Fallback xmlns="">
      <p:transition xmlns:p14="http://schemas.microsoft.com/office/powerpoint/2010/main" spd="slow" advTm="6987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That’s Only the Beginning</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28</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pic>
        <p:nvPicPr>
          <p:cNvPr id="3" name="Picture 2" descr="985648-002.jpg"/>
          <p:cNvPicPr>
            <a:picLocks noChangeAspect="1"/>
          </p:cNvPicPr>
          <p:nvPr/>
        </p:nvPicPr>
        <p:blipFill rotWithShape="1">
          <a:blip r:embed="rId4">
            <a:extLst>
              <a:ext uri="{28A0092B-C50C-407E-A947-70E740481C1C}">
                <a14:useLocalDpi xmlns:a14="http://schemas.microsoft.com/office/drawing/2010/main" val="0"/>
              </a:ext>
            </a:extLst>
          </a:blip>
          <a:srcRect l="15412"/>
          <a:stretch/>
        </p:blipFill>
        <p:spPr>
          <a:xfrm>
            <a:off x="0" y="-39076"/>
            <a:ext cx="9144000" cy="7069266"/>
          </a:xfrm>
          <a:prstGeom prst="rect">
            <a:avLst/>
          </a:prstGeom>
        </p:spPr>
      </p:pic>
      <p:sp>
        <p:nvSpPr>
          <p:cNvPr id="6" name="Content Placeholder 2"/>
          <p:cNvSpPr>
            <a:spLocks noGrp="1"/>
          </p:cNvSpPr>
          <p:nvPr>
            <p:ph idx="1"/>
          </p:nvPr>
        </p:nvSpPr>
        <p:spPr>
          <a:xfrm>
            <a:off x="0" y="4028287"/>
            <a:ext cx="7088638" cy="3001903"/>
          </a:xfrm>
        </p:spPr>
        <p:txBody>
          <a:bodyPr/>
          <a:lstStyle/>
          <a:p>
            <a:pPr marL="288925" lvl="1" indent="0">
              <a:buNone/>
            </a:pPr>
            <a:r>
              <a:rPr lang="en-US" sz="4800" b="1" dirty="0" smtClean="0">
                <a:solidFill>
                  <a:srgbClr val="FFFF00"/>
                </a:solidFill>
              </a:rPr>
              <a:t>Transparency</a:t>
            </a:r>
            <a:endParaRPr lang="en-US" sz="4800" b="1" dirty="0">
              <a:solidFill>
                <a:srgbClr val="FFFF00"/>
              </a:solidFill>
            </a:endParaRPr>
          </a:p>
          <a:p>
            <a:pPr marL="288925" lvl="1" indent="0">
              <a:buNone/>
            </a:pPr>
            <a:r>
              <a:rPr lang="en-US" sz="4800" b="1" dirty="0">
                <a:solidFill>
                  <a:srgbClr val="FFFF00"/>
                </a:solidFill>
              </a:rPr>
              <a:t>Legitimate purpose</a:t>
            </a:r>
          </a:p>
          <a:p>
            <a:pPr marL="288925" lvl="1" indent="0">
              <a:buNone/>
            </a:pPr>
            <a:r>
              <a:rPr lang="en-US" sz="4800" b="1" dirty="0">
                <a:solidFill>
                  <a:srgbClr val="FFFF00"/>
                </a:solidFill>
              </a:rPr>
              <a:t>Proportionality</a:t>
            </a:r>
          </a:p>
        </p:txBody>
      </p:sp>
    </p:spTree>
    <p:custDataLst>
      <p:tags r:id="rId1"/>
    </p:custDataLst>
    <p:extLst>
      <p:ext uri="{BB962C8B-B14F-4D97-AF65-F5344CB8AC3E}">
        <p14:creationId xmlns:p14="http://schemas.microsoft.com/office/powerpoint/2010/main" val="2180251084"/>
      </p:ext>
    </p:extLst>
  </p:cSld>
  <p:clrMapOvr>
    <a:masterClrMapping/>
  </p:clrMapOvr>
  <mc:AlternateContent xmlns:mc="http://schemas.openxmlformats.org/markup-compatibility/2006" xmlns:p14="http://schemas.microsoft.com/office/powerpoint/2010/main">
    <mc:Choice Requires="p14">
      <p:transition spd="slow" p14:dur="2000" advTm="49352"/>
    </mc:Choice>
    <mc:Fallback xmlns="">
      <p:transition xmlns:p14="http://schemas.microsoft.com/office/powerpoint/2010/main" spd="slow" advTm="49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0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D40EA4-3BE6-8D44-83E0-90997CE861A8}" type="slidenum">
              <a:rPr lang="en-US" smtClean="0"/>
              <a:pPr/>
              <a:t>29</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pic>
        <p:nvPicPr>
          <p:cNvPr id="6" name="Picture 5" descr="sb10069213a-001.jpg"/>
          <p:cNvPicPr>
            <a:picLocks noChangeAspect="1"/>
          </p:cNvPicPr>
          <p:nvPr/>
        </p:nvPicPr>
        <p:blipFill rotWithShape="1">
          <a:blip r:embed="rId2">
            <a:extLst>
              <a:ext uri="{28A0092B-C50C-407E-A947-70E740481C1C}">
                <a14:useLocalDpi xmlns:a14="http://schemas.microsoft.com/office/drawing/2010/main" val="0"/>
              </a:ext>
            </a:extLst>
          </a:blip>
          <a:srcRect t="-1000" b="-1"/>
          <a:stretch/>
        </p:blipFill>
        <p:spPr>
          <a:xfrm>
            <a:off x="-68656" y="-360383"/>
            <a:ext cx="11074626" cy="7252705"/>
          </a:xfrm>
          <a:prstGeom prst="rect">
            <a:avLst/>
          </a:prstGeom>
        </p:spPr>
      </p:pic>
    </p:spTree>
    <p:extLst>
      <p:ext uri="{BB962C8B-B14F-4D97-AF65-F5344CB8AC3E}">
        <p14:creationId xmlns:p14="http://schemas.microsoft.com/office/powerpoint/2010/main" val="482019969"/>
      </p:ext>
    </p:extLst>
  </p:cSld>
  <p:clrMapOvr>
    <a:masterClrMapping/>
  </p:clrMapOvr>
  <mc:AlternateContent xmlns:mc="http://schemas.openxmlformats.org/markup-compatibility/2006" xmlns:p14="http://schemas.microsoft.com/office/powerpoint/2010/main">
    <mc:Choice Requires="p14">
      <p:transition spd="slow" p14:dur="2000" advTm="30266"/>
    </mc:Choice>
    <mc:Fallback xmlns="">
      <p:transition xmlns:p14="http://schemas.microsoft.com/office/powerpoint/2010/main" spd="slow" advTm="3026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dirty="0" smtClean="0">
                <a:latin typeface="Arial" charset="0"/>
                <a:ea typeface="ＭＳ Ｐゴシック" pitchFamily="96" charset="-128"/>
              </a:rPr>
              <a:t>Agenda</a:t>
            </a:r>
          </a:p>
        </p:txBody>
      </p:sp>
      <p:sp>
        <p:nvSpPr>
          <p:cNvPr id="16387" name="Content Placeholder 2"/>
          <p:cNvSpPr>
            <a:spLocks noGrp="1"/>
          </p:cNvSpPr>
          <p:nvPr>
            <p:ph idx="4294967295"/>
          </p:nvPr>
        </p:nvSpPr>
        <p:spPr>
          <a:xfrm>
            <a:off x="533400" y="1600200"/>
            <a:ext cx="8229600" cy="4525963"/>
          </a:xfrm>
        </p:spPr>
        <p:txBody>
          <a:bodyPr/>
          <a:lstStyle/>
          <a:p>
            <a:pPr eaLnBrk="1" hangingPunct="1"/>
            <a:r>
              <a:rPr lang="en-US" dirty="0" smtClean="0">
                <a:latin typeface="Arial" charset="0"/>
                <a:ea typeface="ＭＳ Ｐゴシック" pitchFamily="96" charset="-128"/>
              </a:rPr>
              <a:t>Tom and Merri Beth, with an introduction to compliance </a:t>
            </a:r>
          </a:p>
          <a:p>
            <a:pPr eaLnBrk="1" hangingPunct="1"/>
            <a:r>
              <a:rPr lang="en-US" dirty="0" smtClean="0">
                <a:latin typeface="Arial" charset="0"/>
                <a:ea typeface="ＭＳ Ｐゴシック" pitchFamily="96" charset="-128"/>
              </a:rPr>
              <a:t>Mike, on tactical aspects of building a compliance plan</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65194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993934" cy="6984563"/>
          </a:xfrm>
          <a:prstGeom prst="rect">
            <a:avLst/>
          </a:prstGeom>
        </p:spPr>
      </p:pic>
      <p:sp>
        <p:nvSpPr>
          <p:cNvPr id="2" name="Title 1"/>
          <p:cNvSpPr>
            <a:spLocks noGrp="1"/>
          </p:cNvSpPr>
          <p:nvPr>
            <p:ph type="title"/>
          </p:nvPr>
        </p:nvSpPr>
        <p:spPr>
          <a:xfrm>
            <a:off x="240167" y="5783287"/>
            <a:ext cx="7758151" cy="1093666"/>
          </a:xfrm>
        </p:spPr>
        <p:txBody>
          <a:bodyPr>
            <a:noAutofit/>
          </a:bodyPr>
          <a:lstStyle/>
          <a:p>
            <a:pPr algn="ctr"/>
            <a:r>
              <a:rPr lang="en-US" sz="4800" dirty="0" smtClean="0">
                <a:solidFill>
                  <a:schemeClr val="bg1"/>
                </a:solidFill>
              </a:rPr>
              <a:t>Work with Counsel</a:t>
            </a:r>
            <a:endParaRPr lang="en-US" sz="4800" dirty="0">
              <a:solidFill>
                <a:schemeClr val="bg1"/>
              </a:solidFill>
            </a:endParaRPr>
          </a:p>
        </p:txBody>
      </p:sp>
      <p:sp>
        <p:nvSpPr>
          <p:cNvPr id="4" name="Slide Number Placeholder 3"/>
          <p:cNvSpPr>
            <a:spLocks noGrp="1"/>
          </p:cNvSpPr>
          <p:nvPr>
            <p:ph type="sldNum" sz="quarter" idx="11"/>
          </p:nvPr>
        </p:nvSpPr>
        <p:spPr/>
        <p:txBody>
          <a:bodyPr/>
          <a:lstStyle/>
          <a:p>
            <a:fld id="{48D40EA4-3BE6-8D44-83E0-90997CE861A8}" type="slidenum">
              <a:rPr lang="en-US" smtClean="0"/>
              <a:pPr/>
              <a:t>30</a:t>
            </a:fld>
            <a:endParaRPr lang="en-US" dirty="0"/>
          </a:p>
        </p:txBody>
      </p:sp>
    </p:spTree>
    <p:extLst>
      <p:ext uri="{BB962C8B-B14F-4D97-AF65-F5344CB8AC3E}">
        <p14:creationId xmlns:p14="http://schemas.microsoft.com/office/powerpoint/2010/main" val="644507551"/>
      </p:ext>
    </p:extLst>
  </p:cSld>
  <p:clrMapOvr>
    <a:masterClrMapping/>
  </p:clrMapOvr>
  <mc:AlternateContent xmlns:mc="http://schemas.openxmlformats.org/markup-compatibility/2006" xmlns:p14="http://schemas.microsoft.com/office/powerpoint/2010/main">
    <mc:Choice Requires="p14">
      <p:transition spd="slow" p14:dur="2000" advTm="24314"/>
    </mc:Choice>
    <mc:Fallback xmlns="">
      <p:transition xmlns:p14="http://schemas.microsoft.com/office/powerpoint/2010/main" spd="slow" advTm="2431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0020372-002.jpg"/>
          <p:cNvPicPr>
            <a:picLocks noChangeAspect="1"/>
          </p:cNvPicPr>
          <p:nvPr/>
        </p:nvPicPr>
        <p:blipFill rotWithShape="1">
          <a:blip r:embed="rId2">
            <a:extLst>
              <a:ext uri="{28A0092B-C50C-407E-A947-70E740481C1C}">
                <a14:useLocalDpi xmlns:a14="http://schemas.microsoft.com/office/drawing/2010/main" val="0"/>
              </a:ext>
            </a:extLst>
          </a:blip>
          <a:srcRect t="14882"/>
          <a:stretch/>
        </p:blipFill>
        <p:spPr>
          <a:xfrm>
            <a:off x="-68262" y="0"/>
            <a:ext cx="9941314" cy="6858000"/>
          </a:xfrm>
          <a:prstGeom prst="rect">
            <a:avLst/>
          </a:prstGeom>
        </p:spPr>
      </p:pic>
      <p:sp>
        <p:nvSpPr>
          <p:cNvPr id="2" name="Title 1"/>
          <p:cNvSpPr>
            <a:spLocks noGrp="1"/>
          </p:cNvSpPr>
          <p:nvPr>
            <p:ph type="title"/>
          </p:nvPr>
        </p:nvSpPr>
        <p:spPr>
          <a:xfrm>
            <a:off x="0" y="619129"/>
            <a:ext cx="4617055" cy="1605376"/>
          </a:xfrm>
        </p:spPr>
        <p:txBody>
          <a:bodyPr>
            <a:noAutofit/>
          </a:bodyPr>
          <a:lstStyle/>
          <a:p>
            <a:r>
              <a:rPr lang="en-US" sz="4400" dirty="0" smtClean="0"/>
              <a:t>And Audit</a:t>
            </a:r>
            <a:endParaRPr lang="en-US" sz="4400"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31</a:t>
            </a:fld>
            <a:endParaRPr lang="en-US" dirty="0"/>
          </a:p>
        </p:txBody>
      </p:sp>
    </p:spTree>
    <p:extLst>
      <p:ext uri="{BB962C8B-B14F-4D97-AF65-F5344CB8AC3E}">
        <p14:creationId xmlns:p14="http://schemas.microsoft.com/office/powerpoint/2010/main" val="404390285"/>
      </p:ext>
    </p:extLst>
  </p:cSld>
  <p:clrMapOvr>
    <a:masterClrMapping/>
  </p:clrMapOvr>
  <mc:AlternateContent xmlns:mc="http://schemas.openxmlformats.org/markup-compatibility/2006" xmlns:p14="http://schemas.microsoft.com/office/powerpoint/2010/main">
    <mc:Choice Requires="p14">
      <p:transition spd="slow" p14:dur="2000" advTm="32228"/>
    </mc:Choice>
    <mc:Fallback xmlns="">
      <p:transition xmlns:p14="http://schemas.microsoft.com/office/powerpoint/2010/main" spd="slow" advTm="3222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6621" y="2540242"/>
            <a:ext cx="6488288" cy="533784"/>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ontent Placeholder 6"/>
          <p:cNvSpPr>
            <a:spLocks noGrp="1"/>
          </p:cNvSpPr>
          <p:nvPr>
            <p:ph idx="1"/>
          </p:nvPr>
        </p:nvSpPr>
        <p:spPr>
          <a:xfrm>
            <a:off x="613976" y="1309474"/>
            <a:ext cx="8229600" cy="4525963"/>
          </a:xfrm>
        </p:spPr>
        <p:txBody>
          <a:bodyPr>
            <a:normAutofit/>
          </a:bodyPr>
          <a:lstStyle/>
          <a:p>
            <a:pPr lvl="0"/>
            <a:r>
              <a:rPr lang="en-US" sz="3200" dirty="0" smtClean="0"/>
              <a:t>Identifying Compliance Requirements</a:t>
            </a:r>
          </a:p>
          <a:p>
            <a:pPr lvl="0"/>
            <a:endParaRPr lang="en-US" sz="3200" dirty="0"/>
          </a:p>
          <a:p>
            <a:pPr lvl="0"/>
            <a:r>
              <a:rPr lang="en-US" sz="3200" dirty="0" smtClean="0"/>
              <a:t>Normalizing Requirements</a:t>
            </a:r>
            <a:br>
              <a:rPr lang="en-US" sz="3200" dirty="0" smtClean="0"/>
            </a:br>
            <a:endParaRPr lang="en-US" sz="3200" dirty="0"/>
          </a:p>
          <a:p>
            <a:pPr lvl="0"/>
            <a:r>
              <a:rPr lang="en-US" sz="3200" dirty="0" smtClean="0"/>
              <a:t>Mapping Requirements to Controls</a:t>
            </a:r>
            <a:br>
              <a:rPr lang="en-US" sz="3200" dirty="0" smtClean="0"/>
            </a:br>
            <a:endParaRPr lang="en-US" sz="3200" dirty="0" smtClean="0"/>
          </a:p>
          <a:p>
            <a:pPr lvl="0"/>
            <a:r>
              <a:rPr lang="en-US" sz="3200" dirty="0" smtClean="0"/>
              <a:t>Compliance Maintenance</a:t>
            </a:r>
            <a:br>
              <a:rPr lang="en-US" sz="3200" dirty="0" smtClean="0"/>
            </a:br>
            <a:endParaRPr lang="en-US" sz="3200" dirty="0"/>
          </a:p>
        </p:txBody>
      </p:sp>
      <p:sp>
        <p:nvSpPr>
          <p:cNvPr id="2" name="Slide Number Placeholder 1"/>
          <p:cNvSpPr>
            <a:spLocks noGrp="1"/>
          </p:cNvSpPr>
          <p:nvPr>
            <p:ph type="sldNum" sz="quarter" idx="11"/>
          </p:nvPr>
        </p:nvSpPr>
        <p:spPr/>
        <p:txBody>
          <a:bodyPr/>
          <a:lstStyle/>
          <a:p>
            <a:fld id="{48D40EA4-3BE6-8D44-83E0-90997CE861A8}" type="slidenum">
              <a:rPr lang="en-US" smtClean="0"/>
              <a:pPr/>
              <a:t>32</a:t>
            </a:fld>
            <a:endParaRPr lang="en-US" dirty="0"/>
          </a:p>
        </p:txBody>
      </p:sp>
      <p:sp>
        <p:nvSpPr>
          <p:cNvPr id="8" name="Title 5"/>
          <p:cNvSpPr>
            <a:spLocks noGrp="1"/>
          </p:cNvSpPr>
          <p:nvPr>
            <p:ph type="title"/>
          </p:nvPr>
        </p:nvSpPr>
        <p:spPr>
          <a:xfrm>
            <a:off x="150324" y="166474"/>
            <a:ext cx="8839200" cy="1143000"/>
          </a:xfrm>
        </p:spPr>
        <p:txBody>
          <a:bodyPr/>
          <a:lstStyle/>
          <a:p>
            <a:r>
              <a:rPr lang="en-US" dirty="0" smtClean="0"/>
              <a:t>NORMALIZING YOUR Compliance Program</a:t>
            </a:r>
            <a:endParaRPr lang="en-US" dirty="0"/>
          </a:p>
        </p:txBody>
      </p:sp>
    </p:spTree>
    <p:extLst>
      <p:ext uri="{BB962C8B-B14F-4D97-AF65-F5344CB8AC3E}">
        <p14:creationId xmlns:p14="http://schemas.microsoft.com/office/powerpoint/2010/main" val="3099523739"/>
      </p:ext>
    </p:extLst>
  </p:cSld>
  <p:clrMapOvr>
    <a:masterClrMapping/>
  </p:clrMapOvr>
  <mc:AlternateContent xmlns:mc="http://schemas.openxmlformats.org/markup-compatibility/2006" xmlns:p14="http://schemas.microsoft.com/office/powerpoint/2010/main">
    <mc:Choice Requires="p14">
      <p:transition spd="slow" p14:dur="2000" advTm="58273"/>
    </mc:Choice>
    <mc:Fallback xmlns="">
      <p:transition xmlns:p14="http://schemas.microsoft.com/office/powerpoint/2010/main" spd="slow" advTm="58273"/>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00622"/>
            <a:ext cx="8382000" cy="796988"/>
          </a:xfrm>
        </p:spPr>
        <p:txBody>
          <a:bodyPr/>
          <a:lstStyle/>
          <a:p>
            <a:r>
              <a:rPr lang="en-US" dirty="0" smtClean="0"/>
              <a:t>A Few Thoughts on Firewalls</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33</a:t>
            </a:fld>
            <a:endParaRPr lang="en-US" dirty="0"/>
          </a:p>
        </p:txBody>
      </p:sp>
      <p:pic>
        <p:nvPicPr>
          <p:cNvPr id="9" name="Picture 8"/>
          <p:cNvPicPr>
            <a:picLocks noChangeAspect="1"/>
          </p:cNvPicPr>
          <p:nvPr/>
        </p:nvPicPr>
        <p:blipFill>
          <a:blip r:embed="rId2"/>
          <a:stretch>
            <a:fillRect/>
          </a:stretch>
        </p:blipFill>
        <p:spPr>
          <a:xfrm>
            <a:off x="202027" y="2379682"/>
            <a:ext cx="3874582" cy="1674202"/>
          </a:xfrm>
          <a:prstGeom prst="rect">
            <a:avLst/>
          </a:prstGeom>
        </p:spPr>
      </p:pic>
      <p:sp>
        <p:nvSpPr>
          <p:cNvPr id="10" name="Rectangle 9"/>
          <p:cNvSpPr/>
          <p:nvPr/>
        </p:nvSpPr>
        <p:spPr>
          <a:xfrm>
            <a:off x="4572000" y="2691615"/>
            <a:ext cx="4572000" cy="1200329"/>
          </a:xfrm>
          <a:prstGeom prst="rect">
            <a:avLst/>
          </a:prstGeom>
        </p:spPr>
        <p:txBody>
          <a:bodyPr>
            <a:spAutoFit/>
          </a:bodyPr>
          <a:lstStyle/>
          <a:p>
            <a:r>
              <a:rPr lang="en-US" dirty="0">
                <a:solidFill>
                  <a:prstClr val="black"/>
                </a:solidFill>
              </a:rPr>
              <a:t>Implement procedures for guarding against, detecting, and reporting malicious software</a:t>
            </a:r>
            <a:r>
              <a:rPr lang="en-US" dirty="0" smtClean="0">
                <a:solidFill>
                  <a:prstClr val="black"/>
                </a:solidFill>
              </a:rPr>
              <a:t>.</a:t>
            </a:r>
          </a:p>
          <a:p>
            <a:endParaRPr lang="en-US" dirty="0">
              <a:solidFill>
                <a:prstClr val="black"/>
              </a:solidFill>
            </a:endParaRPr>
          </a:p>
        </p:txBody>
      </p:sp>
      <p:sp>
        <p:nvSpPr>
          <p:cNvPr id="11" name="Rectangle 10"/>
          <p:cNvSpPr/>
          <p:nvPr/>
        </p:nvSpPr>
        <p:spPr>
          <a:xfrm>
            <a:off x="4551831" y="2322283"/>
            <a:ext cx="2185740" cy="369332"/>
          </a:xfrm>
          <a:prstGeom prst="rect">
            <a:avLst/>
          </a:prstGeom>
        </p:spPr>
        <p:txBody>
          <a:bodyPr wrap="none">
            <a:spAutoFit/>
          </a:bodyPr>
          <a:lstStyle/>
          <a:p>
            <a:r>
              <a:rPr lang="fi-FI" b="1" dirty="0">
                <a:solidFill>
                  <a:prstClr val="black"/>
                </a:solidFill>
              </a:rPr>
              <a:t>164.308(a)(5)(ii)(B)</a:t>
            </a:r>
            <a:endParaRPr lang="en-US" b="1" dirty="0">
              <a:solidFill>
                <a:prstClr val="black"/>
              </a:solidFill>
            </a:endParaRPr>
          </a:p>
        </p:txBody>
      </p:sp>
      <p:sp>
        <p:nvSpPr>
          <p:cNvPr id="12" name="Rectangle 11"/>
          <p:cNvSpPr/>
          <p:nvPr/>
        </p:nvSpPr>
        <p:spPr>
          <a:xfrm>
            <a:off x="2265831" y="4756097"/>
            <a:ext cx="4572000" cy="1200329"/>
          </a:xfrm>
          <a:prstGeom prst="rect">
            <a:avLst/>
          </a:prstGeom>
        </p:spPr>
        <p:txBody>
          <a:bodyPr>
            <a:spAutoFit/>
          </a:bodyPr>
          <a:lstStyle/>
          <a:p>
            <a:r>
              <a:rPr lang="en-US" dirty="0">
                <a:solidFill>
                  <a:prstClr val="black"/>
                </a:solidFill>
              </a:rPr>
              <a:t>The firewall should be configured to ensure the organization's computers are not directly accessible to the Internet and the firewall should be appropriately patched.</a:t>
            </a:r>
          </a:p>
        </p:txBody>
      </p:sp>
      <p:pic>
        <p:nvPicPr>
          <p:cNvPr id="13" name="Picture 12"/>
          <p:cNvPicPr>
            <a:picLocks noChangeAspect="1"/>
          </p:cNvPicPr>
          <p:nvPr/>
        </p:nvPicPr>
        <p:blipFill>
          <a:blip r:embed="rId3"/>
          <a:stretch>
            <a:fillRect/>
          </a:stretch>
        </p:blipFill>
        <p:spPr>
          <a:xfrm>
            <a:off x="4795096" y="879532"/>
            <a:ext cx="1429869" cy="1442751"/>
          </a:xfrm>
          <a:prstGeom prst="rect">
            <a:avLst/>
          </a:prstGeom>
        </p:spPr>
      </p:pic>
      <p:pic>
        <p:nvPicPr>
          <p:cNvPr id="14" name="Picture 13"/>
          <p:cNvPicPr>
            <a:picLocks noChangeAspect="1"/>
          </p:cNvPicPr>
          <p:nvPr/>
        </p:nvPicPr>
        <p:blipFill>
          <a:blip r:embed="rId4"/>
          <a:stretch>
            <a:fillRect/>
          </a:stretch>
        </p:blipFill>
        <p:spPr>
          <a:xfrm>
            <a:off x="457402" y="1249606"/>
            <a:ext cx="2705100" cy="863600"/>
          </a:xfrm>
          <a:prstGeom prst="rect">
            <a:avLst/>
          </a:prstGeom>
        </p:spPr>
      </p:pic>
      <p:pic>
        <p:nvPicPr>
          <p:cNvPr id="16" name="Picture 15"/>
          <p:cNvPicPr>
            <a:picLocks noChangeAspect="1"/>
          </p:cNvPicPr>
          <p:nvPr/>
        </p:nvPicPr>
        <p:blipFill>
          <a:blip r:embed="rId5"/>
          <a:stretch>
            <a:fillRect/>
          </a:stretch>
        </p:blipFill>
        <p:spPr>
          <a:xfrm>
            <a:off x="3162502" y="4146497"/>
            <a:ext cx="2133600" cy="609600"/>
          </a:xfrm>
          <a:prstGeom prst="rect">
            <a:avLst/>
          </a:prstGeom>
        </p:spPr>
      </p:pic>
    </p:spTree>
    <p:extLst>
      <p:ext uri="{BB962C8B-B14F-4D97-AF65-F5344CB8AC3E}">
        <p14:creationId xmlns:p14="http://schemas.microsoft.com/office/powerpoint/2010/main" val="2192948334"/>
      </p:ext>
    </p:extLst>
  </p:cSld>
  <p:clrMapOvr>
    <a:masterClrMapping/>
  </p:clrMapOvr>
  <mc:AlternateContent xmlns:mc="http://schemas.openxmlformats.org/markup-compatibility/2006" xmlns:p14="http://schemas.microsoft.com/office/powerpoint/2010/main">
    <mc:Choice Requires="p14">
      <p:transition spd="slow" p14:dur="2000" advTm="146938"/>
    </mc:Choice>
    <mc:Fallback xmlns="">
      <p:transition xmlns:p14="http://schemas.microsoft.com/office/powerpoint/2010/main" spd="slow" advTm="14693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88100"/>
            <a:ext cx="8382000" cy="884041"/>
          </a:xfrm>
        </p:spPr>
        <p:txBody>
          <a:bodyPr/>
          <a:lstStyle/>
          <a:p>
            <a:r>
              <a:rPr lang="en-US" dirty="0" smtClean="0"/>
              <a:t>Normalizing the Requirements</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34</a:t>
            </a:fld>
            <a:endParaRPr lang="en-US" dirty="0"/>
          </a:p>
        </p:txBody>
      </p:sp>
      <p:pic>
        <p:nvPicPr>
          <p:cNvPr id="6" name="Picture 5"/>
          <p:cNvPicPr>
            <a:picLocks noChangeAspect="1"/>
          </p:cNvPicPr>
          <p:nvPr/>
        </p:nvPicPr>
        <p:blipFill>
          <a:blip r:embed="rId2"/>
          <a:stretch>
            <a:fillRect/>
          </a:stretch>
        </p:blipFill>
        <p:spPr>
          <a:xfrm>
            <a:off x="3743682" y="1342829"/>
            <a:ext cx="1429869" cy="1442751"/>
          </a:xfrm>
          <a:prstGeom prst="rect">
            <a:avLst/>
          </a:prstGeom>
        </p:spPr>
      </p:pic>
      <p:pic>
        <p:nvPicPr>
          <p:cNvPr id="7" name="Picture 6"/>
          <p:cNvPicPr>
            <a:picLocks noChangeAspect="1"/>
          </p:cNvPicPr>
          <p:nvPr/>
        </p:nvPicPr>
        <p:blipFill>
          <a:blip r:embed="rId3"/>
          <a:stretch>
            <a:fillRect/>
          </a:stretch>
        </p:blipFill>
        <p:spPr>
          <a:xfrm>
            <a:off x="334851" y="1601504"/>
            <a:ext cx="2705100" cy="863600"/>
          </a:xfrm>
          <a:prstGeom prst="rect">
            <a:avLst/>
          </a:prstGeom>
        </p:spPr>
      </p:pic>
      <p:pic>
        <p:nvPicPr>
          <p:cNvPr id="8" name="Picture 7"/>
          <p:cNvPicPr>
            <a:picLocks noChangeAspect="1"/>
          </p:cNvPicPr>
          <p:nvPr/>
        </p:nvPicPr>
        <p:blipFill>
          <a:blip r:embed="rId4"/>
          <a:stretch>
            <a:fillRect/>
          </a:stretch>
        </p:blipFill>
        <p:spPr>
          <a:xfrm>
            <a:off x="6237427" y="1719733"/>
            <a:ext cx="2133600" cy="609600"/>
          </a:xfrm>
          <a:prstGeom prst="rect">
            <a:avLst/>
          </a:prstGeom>
        </p:spPr>
      </p:pic>
      <p:sp>
        <p:nvSpPr>
          <p:cNvPr id="11" name="Right Arrow 10"/>
          <p:cNvSpPr/>
          <p:nvPr/>
        </p:nvSpPr>
        <p:spPr>
          <a:xfrm rot="3491198">
            <a:off x="1289514" y="3457018"/>
            <a:ext cx="1666773" cy="59041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2" name="Right Arrow 11"/>
          <p:cNvSpPr/>
          <p:nvPr/>
        </p:nvSpPr>
        <p:spPr>
          <a:xfrm rot="5400000">
            <a:off x="3772441" y="3440822"/>
            <a:ext cx="1573540" cy="59041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3" name="Right Arrow 12"/>
          <p:cNvSpPr/>
          <p:nvPr/>
        </p:nvSpPr>
        <p:spPr>
          <a:xfrm rot="7124437">
            <a:off x="6094221" y="3465878"/>
            <a:ext cx="1666773" cy="59041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89497" y="4985540"/>
            <a:ext cx="736519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solidFill>
                  <a:prstClr val="black"/>
                </a:solidFill>
              </a:rPr>
              <a:t>“We will maintain firewalls that restrict access from the Internet to all internal systems. </a:t>
            </a:r>
            <a:r>
              <a:rPr lang="en-US" dirty="0">
                <a:solidFill>
                  <a:prstClr val="black"/>
                </a:solidFill>
              </a:rPr>
              <a:t> </a:t>
            </a:r>
            <a:r>
              <a:rPr lang="en-US" dirty="0" smtClean="0">
                <a:solidFill>
                  <a:prstClr val="black"/>
                </a:solidFill>
              </a:rPr>
              <a:t>Systems that require public access must be in the DMZ.  No systems with credit card data may be in the DMZ.  The firewall will filter for malicious code”</a:t>
            </a:r>
            <a:endParaRPr lang="en-US" dirty="0">
              <a:solidFill>
                <a:prstClr val="black"/>
              </a:solidFill>
            </a:endParaRPr>
          </a:p>
        </p:txBody>
      </p:sp>
    </p:spTree>
    <p:extLst>
      <p:ext uri="{BB962C8B-B14F-4D97-AF65-F5344CB8AC3E}">
        <p14:creationId xmlns:p14="http://schemas.microsoft.com/office/powerpoint/2010/main" val="153570535"/>
      </p:ext>
    </p:extLst>
  </p:cSld>
  <p:clrMapOvr>
    <a:masterClrMapping/>
  </p:clrMapOvr>
  <mc:AlternateContent xmlns:mc="http://schemas.openxmlformats.org/markup-compatibility/2006" xmlns:p14="http://schemas.microsoft.com/office/powerpoint/2010/main">
    <mc:Choice Requires="p14">
      <p:transition spd="slow" p14:dur="2000" advTm="79684"/>
    </mc:Choice>
    <mc:Fallback xmlns="">
      <p:transition xmlns:p14="http://schemas.microsoft.com/office/powerpoint/2010/main" spd="slow" advTm="7968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161"/>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4800" y="251524"/>
            <a:ext cx="8382000" cy="748649"/>
          </a:xfrm>
        </p:spPr>
        <p:txBody>
          <a:bodyPr/>
          <a:lstStyle/>
          <a:p>
            <a:r>
              <a:rPr lang="en-US" dirty="0" smtClean="0"/>
              <a:t>Unified Compliance Framework</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35</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pic>
        <p:nvPicPr>
          <p:cNvPr id="6" name="Picture 5"/>
          <p:cNvPicPr>
            <a:picLocks noChangeAspect="1"/>
          </p:cNvPicPr>
          <p:nvPr/>
        </p:nvPicPr>
        <p:blipFill>
          <a:blip r:embed="rId2"/>
          <a:stretch>
            <a:fillRect/>
          </a:stretch>
        </p:blipFill>
        <p:spPr>
          <a:xfrm>
            <a:off x="865068" y="987981"/>
            <a:ext cx="7617674" cy="5084039"/>
          </a:xfrm>
          <a:prstGeom prst="rect">
            <a:avLst/>
          </a:prstGeom>
        </p:spPr>
      </p:pic>
      <p:sp>
        <p:nvSpPr>
          <p:cNvPr id="7" name="Rectangle 6"/>
          <p:cNvSpPr/>
          <p:nvPr/>
        </p:nvSpPr>
        <p:spPr>
          <a:xfrm>
            <a:off x="5641812" y="5975453"/>
            <a:ext cx="3331233" cy="338554"/>
          </a:xfrm>
          <a:prstGeom prst="rect">
            <a:avLst/>
          </a:prstGeom>
        </p:spPr>
        <p:txBody>
          <a:bodyPr wrap="none">
            <a:spAutoFit/>
          </a:bodyPr>
          <a:lstStyle/>
          <a:p>
            <a:r>
              <a:rPr lang="en-US" sz="1600" dirty="0">
                <a:solidFill>
                  <a:prstClr val="black"/>
                </a:solidFill>
              </a:rPr>
              <a:t>http://</a:t>
            </a:r>
            <a:r>
              <a:rPr lang="en-US" sz="1600" dirty="0" err="1">
                <a:solidFill>
                  <a:prstClr val="black"/>
                </a:solidFill>
              </a:rPr>
              <a:t>www.unifiedcompliance.com</a:t>
            </a:r>
            <a:r>
              <a:rPr lang="en-US" sz="1600" dirty="0">
                <a:solidFill>
                  <a:prstClr val="black"/>
                </a:solidFill>
              </a:rPr>
              <a:t>/</a:t>
            </a:r>
          </a:p>
        </p:txBody>
      </p:sp>
    </p:spTree>
    <p:extLst>
      <p:ext uri="{BB962C8B-B14F-4D97-AF65-F5344CB8AC3E}">
        <p14:creationId xmlns:p14="http://schemas.microsoft.com/office/powerpoint/2010/main" val="4038119902"/>
      </p:ext>
    </p:extLst>
  </p:cSld>
  <p:clrMapOvr>
    <a:masterClrMapping/>
  </p:clrMapOvr>
  <mc:AlternateContent xmlns:mc="http://schemas.openxmlformats.org/markup-compatibility/2006" xmlns:p14="http://schemas.microsoft.com/office/powerpoint/2010/main">
    <mc:Choice Requires="p14">
      <p:transition spd="slow" p14:dur="2000" advTm="72305"/>
    </mc:Choice>
    <mc:Fallback xmlns="">
      <p:transition xmlns:p14="http://schemas.microsoft.com/office/powerpoint/2010/main" spd="slow" advTm="7230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3142" y="3557470"/>
            <a:ext cx="6488288" cy="533784"/>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ontent Placeholder 6"/>
          <p:cNvSpPr>
            <a:spLocks noGrp="1"/>
          </p:cNvSpPr>
          <p:nvPr>
            <p:ph idx="1"/>
          </p:nvPr>
        </p:nvSpPr>
        <p:spPr>
          <a:xfrm>
            <a:off x="871426" y="1306059"/>
            <a:ext cx="8229600" cy="4525963"/>
          </a:xfrm>
        </p:spPr>
        <p:txBody>
          <a:bodyPr>
            <a:normAutofit/>
          </a:bodyPr>
          <a:lstStyle/>
          <a:p>
            <a:pPr lvl="0"/>
            <a:r>
              <a:rPr lang="en-US" sz="3200" dirty="0" smtClean="0"/>
              <a:t>Identifying Compliance Requirements</a:t>
            </a:r>
          </a:p>
          <a:p>
            <a:pPr lvl="0"/>
            <a:endParaRPr lang="en-US" sz="3200" dirty="0"/>
          </a:p>
          <a:p>
            <a:pPr lvl="0"/>
            <a:r>
              <a:rPr lang="en-US" sz="3200" dirty="0" smtClean="0"/>
              <a:t>Normalizing Requirements</a:t>
            </a:r>
            <a:br>
              <a:rPr lang="en-US" sz="3200" dirty="0" smtClean="0"/>
            </a:br>
            <a:endParaRPr lang="en-US" sz="3200" dirty="0"/>
          </a:p>
          <a:p>
            <a:pPr lvl="0"/>
            <a:r>
              <a:rPr lang="en-US" sz="3200" dirty="0" smtClean="0"/>
              <a:t>Mapping Requirements to Controls</a:t>
            </a:r>
            <a:br>
              <a:rPr lang="en-US" sz="3200" dirty="0" smtClean="0"/>
            </a:br>
            <a:endParaRPr lang="en-US" sz="3200" dirty="0" smtClean="0"/>
          </a:p>
          <a:p>
            <a:pPr lvl="0"/>
            <a:r>
              <a:rPr lang="en-US" sz="3200" dirty="0" smtClean="0"/>
              <a:t>Compliance Maintenance</a:t>
            </a:r>
            <a:br>
              <a:rPr lang="en-US" sz="3200" dirty="0" smtClean="0"/>
            </a:br>
            <a:endParaRPr lang="en-US" sz="3200" dirty="0" smtClean="0"/>
          </a:p>
        </p:txBody>
      </p:sp>
      <p:sp>
        <p:nvSpPr>
          <p:cNvPr id="2" name="Slide Number Placeholder 1"/>
          <p:cNvSpPr>
            <a:spLocks noGrp="1"/>
          </p:cNvSpPr>
          <p:nvPr>
            <p:ph type="sldNum" sz="quarter" idx="11"/>
          </p:nvPr>
        </p:nvSpPr>
        <p:spPr/>
        <p:txBody>
          <a:bodyPr/>
          <a:lstStyle/>
          <a:p>
            <a:fld id="{48D40EA4-3BE6-8D44-83E0-90997CE861A8}" type="slidenum">
              <a:rPr lang="en-US" smtClean="0"/>
              <a:pPr/>
              <a:t>36</a:t>
            </a:fld>
            <a:endParaRPr lang="en-US" dirty="0"/>
          </a:p>
        </p:txBody>
      </p:sp>
      <p:sp>
        <p:nvSpPr>
          <p:cNvPr id="8" name="Title 5"/>
          <p:cNvSpPr>
            <a:spLocks noGrp="1"/>
          </p:cNvSpPr>
          <p:nvPr>
            <p:ph type="title"/>
          </p:nvPr>
        </p:nvSpPr>
        <p:spPr>
          <a:xfrm>
            <a:off x="150324" y="166474"/>
            <a:ext cx="8839200" cy="1143000"/>
          </a:xfrm>
        </p:spPr>
        <p:txBody>
          <a:bodyPr/>
          <a:lstStyle/>
          <a:p>
            <a:r>
              <a:rPr lang="en-US" dirty="0" smtClean="0"/>
              <a:t>NORMALIZING YOUR Compliance Program</a:t>
            </a:r>
            <a:endParaRPr lang="en-US" dirty="0"/>
          </a:p>
        </p:txBody>
      </p:sp>
    </p:spTree>
    <p:extLst>
      <p:ext uri="{BB962C8B-B14F-4D97-AF65-F5344CB8AC3E}">
        <p14:creationId xmlns:p14="http://schemas.microsoft.com/office/powerpoint/2010/main" val="405554816"/>
      </p:ext>
    </p:extLst>
  </p:cSld>
  <p:clrMapOvr>
    <a:masterClrMapping/>
  </p:clrMapOvr>
  <mc:AlternateContent xmlns:mc="http://schemas.openxmlformats.org/markup-compatibility/2006" xmlns:p14="http://schemas.microsoft.com/office/powerpoint/2010/main">
    <mc:Choice Requires="p14">
      <p:transition spd="slow" p14:dur="2000" advTm="40242"/>
    </mc:Choice>
    <mc:Fallback xmlns="">
      <p:transition xmlns:p14="http://schemas.microsoft.com/office/powerpoint/2010/main" spd="slow" advTm="4024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16386" y="263716"/>
            <a:ext cx="8382000" cy="884041"/>
          </a:xfrm>
        </p:spPr>
        <p:txBody>
          <a:bodyPr/>
          <a:lstStyle/>
          <a:p>
            <a:r>
              <a:rPr lang="en-US" dirty="0" smtClean="0"/>
              <a:t>Map Requirements to Controls</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37</a:t>
            </a:fld>
            <a:endParaRPr lang="en-US" dirty="0"/>
          </a:p>
        </p:txBody>
      </p:sp>
      <p:pic>
        <p:nvPicPr>
          <p:cNvPr id="6" name="Picture 5"/>
          <p:cNvPicPr>
            <a:picLocks noChangeAspect="1"/>
          </p:cNvPicPr>
          <p:nvPr/>
        </p:nvPicPr>
        <p:blipFill>
          <a:blip r:embed="rId3"/>
          <a:stretch>
            <a:fillRect/>
          </a:stretch>
        </p:blipFill>
        <p:spPr>
          <a:xfrm>
            <a:off x="3899658" y="1342829"/>
            <a:ext cx="1112254" cy="1122275"/>
          </a:xfrm>
          <a:prstGeom prst="rect">
            <a:avLst/>
          </a:prstGeom>
        </p:spPr>
      </p:pic>
      <p:pic>
        <p:nvPicPr>
          <p:cNvPr id="7" name="Picture 6"/>
          <p:cNvPicPr>
            <a:picLocks noChangeAspect="1"/>
          </p:cNvPicPr>
          <p:nvPr/>
        </p:nvPicPr>
        <p:blipFill>
          <a:blip r:embed="rId4"/>
          <a:stretch>
            <a:fillRect/>
          </a:stretch>
        </p:blipFill>
        <p:spPr>
          <a:xfrm>
            <a:off x="334851" y="1601504"/>
            <a:ext cx="2705100" cy="863600"/>
          </a:xfrm>
          <a:prstGeom prst="rect">
            <a:avLst/>
          </a:prstGeom>
        </p:spPr>
      </p:pic>
      <p:pic>
        <p:nvPicPr>
          <p:cNvPr id="8" name="Picture 7"/>
          <p:cNvPicPr>
            <a:picLocks noChangeAspect="1"/>
          </p:cNvPicPr>
          <p:nvPr/>
        </p:nvPicPr>
        <p:blipFill>
          <a:blip r:embed="rId5"/>
          <a:stretch>
            <a:fillRect/>
          </a:stretch>
        </p:blipFill>
        <p:spPr>
          <a:xfrm>
            <a:off x="6237427" y="1719733"/>
            <a:ext cx="2133600" cy="609600"/>
          </a:xfrm>
          <a:prstGeom prst="rect">
            <a:avLst/>
          </a:prstGeom>
        </p:spPr>
      </p:pic>
      <p:sp>
        <p:nvSpPr>
          <p:cNvPr id="11" name="Right Arrow 10"/>
          <p:cNvSpPr/>
          <p:nvPr/>
        </p:nvSpPr>
        <p:spPr>
          <a:xfrm rot="3491198">
            <a:off x="1289514" y="3457018"/>
            <a:ext cx="1666773" cy="59041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2" name="Right Arrow 11"/>
          <p:cNvSpPr/>
          <p:nvPr/>
        </p:nvSpPr>
        <p:spPr>
          <a:xfrm rot="5400000">
            <a:off x="3772441" y="3440822"/>
            <a:ext cx="1573540" cy="59041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3" name="Right Arrow 12"/>
          <p:cNvSpPr/>
          <p:nvPr/>
        </p:nvSpPr>
        <p:spPr>
          <a:xfrm rot="7124437">
            <a:off x="6094221" y="3465878"/>
            <a:ext cx="1666773" cy="59041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89497" y="4985540"/>
            <a:ext cx="736519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solidFill>
                  <a:prstClr val="black"/>
                </a:solidFill>
              </a:rPr>
              <a:t>“We will maintain firewalls that restrict access from the Internet to all internal systems. </a:t>
            </a:r>
            <a:r>
              <a:rPr lang="en-US" dirty="0">
                <a:solidFill>
                  <a:prstClr val="black"/>
                </a:solidFill>
              </a:rPr>
              <a:t> </a:t>
            </a:r>
            <a:r>
              <a:rPr lang="en-US" dirty="0" smtClean="0">
                <a:solidFill>
                  <a:prstClr val="black"/>
                </a:solidFill>
              </a:rPr>
              <a:t>Systems that require public access must be in the DMZ.  No systems with credit card data may be in the DMZ.  The firewall will filter for malicious code”</a:t>
            </a:r>
            <a:endParaRPr lang="en-US" dirty="0">
              <a:solidFill>
                <a:prstClr val="black"/>
              </a:solidFill>
            </a:endParaRPr>
          </a:p>
        </p:txBody>
      </p:sp>
      <p:sp>
        <p:nvSpPr>
          <p:cNvPr id="3" name="TextBox 2"/>
          <p:cNvSpPr txBox="1"/>
          <p:nvPr/>
        </p:nvSpPr>
        <p:spPr>
          <a:xfrm>
            <a:off x="1058398" y="2465104"/>
            <a:ext cx="1339617" cy="369332"/>
          </a:xfrm>
          <a:prstGeom prst="rect">
            <a:avLst/>
          </a:prstGeom>
          <a:noFill/>
        </p:spPr>
        <p:txBody>
          <a:bodyPr wrap="none" rtlCol="0">
            <a:spAutoFit/>
          </a:bodyPr>
          <a:lstStyle/>
          <a:p>
            <a:r>
              <a:rPr lang="en-US" dirty="0" smtClean="0">
                <a:solidFill>
                  <a:prstClr val="black"/>
                </a:solidFill>
              </a:rPr>
              <a:t>Section 1.3</a:t>
            </a:r>
            <a:endParaRPr lang="en-US" dirty="0">
              <a:solidFill>
                <a:prstClr val="black"/>
              </a:solidFill>
            </a:endParaRPr>
          </a:p>
        </p:txBody>
      </p:sp>
      <p:sp>
        <p:nvSpPr>
          <p:cNvPr id="15" name="TextBox 14"/>
          <p:cNvSpPr txBox="1"/>
          <p:nvPr/>
        </p:nvSpPr>
        <p:spPr>
          <a:xfrm>
            <a:off x="3456712" y="2465104"/>
            <a:ext cx="2147305" cy="369332"/>
          </a:xfrm>
          <a:prstGeom prst="rect">
            <a:avLst/>
          </a:prstGeom>
          <a:noFill/>
        </p:spPr>
        <p:txBody>
          <a:bodyPr wrap="none" rtlCol="0">
            <a:spAutoFit/>
          </a:bodyPr>
          <a:lstStyle/>
          <a:p>
            <a:r>
              <a:rPr lang="en-US" dirty="0" smtClean="0">
                <a:solidFill>
                  <a:prstClr val="black"/>
                </a:solidFill>
              </a:rPr>
              <a:t>164.308(a)(5)(ii)(B)</a:t>
            </a:r>
            <a:endParaRPr lang="en-US" dirty="0">
              <a:solidFill>
                <a:prstClr val="black"/>
              </a:solidFill>
            </a:endParaRPr>
          </a:p>
        </p:txBody>
      </p:sp>
      <p:sp>
        <p:nvSpPr>
          <p:cNvPr id="16" name="TextBox 15"/>
          <p:cNvSpPr txBox="1"/>
          <p:nvPr/>
        </p:nvSpPr>
        <p:spPr>
          <a:xfrm>
            <a:off x="6847619" y="2465104"/>
            <a:ext cx="1044652" cy="369332"/>
          </a:xfrm>
          <a:prstGeom prst="rect">
            <a:avLst/>
          </a:prstGeom>
          <a:noFill/>
        </p:spPr>
        <p:txBody>
          <a:bodyPr wrap="none" rtlCol="0">
            <a:spAutoFit/>
          </a:bodyPr>
          <a:lstStyle/>
          <a:p>
            <a:r>
              <a:rPr lang="en-US" dirty="0" smtClean="0">
                <a:solidFill>
                  <a:prstClr val="black"/>
                </a:solidFill>
              </a:rPr>
              <a:t>Page 33</a:t>
            </a:r>
            <a:endParaRPr lang="en-US" dirty="0">
              <a:solidFill>
                <a:prstClr val="black"/>
              </a:solidFill>
            </a:endParaRPr>
          </a:p>
        </p:txBody>
      </p:sp>
    </p:spTree>
    <p:custDataLst>
      <p:tags r:id="rId1"/>
    </p:custDataLst>
    <p:extLst>
      <p:ext uri="{BB962C8B-B14F-4D97-AF65-F5344CB8AC3E}">
        <p14:creationId xmlns:p14="http://schemas.microsoft.com/office/powerpoint/2010/main" val="3283301823"/>
      </p:ext>
    </p:extLst>
  </p:cSld>
  <p:clrMapOvr>
    <a:masterClrMapping/>
  </p:clrMapOvr>
  <mc:AlternateContent xmlns:mc="http://schemas.openxmlformats.org/markup-compatibility/2006" xmlns:p14="http://schemas.microsoft.com/office/powerpoint/2010/main">
    <mc:Choice Requires="p14">
      <p:transition spd="slow" p14:dur="2000" advTm="63941"/>
    </mc:Choice>
    <mc:Fallback xmlns="">
      <p:transition xmlns:p14="http://schemas.microsoft.com/office/powerpoint/2010/main" spd="slow" advTm="639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292"/>
            <a:ext cx="8382000" cy="821372"/>
          </a:xfrm>
        </p:spPr>
        <p:txBody>
          <a:bodyPr/>
          <a:lstStyle/>
          <a:p>
            <a:r>
              <a:rPr lang="en-US" dirty="0" smtClean="0"/>
              <a:t>Building Compliance Plans</a:t>
            </a:r>
            <a:endParaRPr lang="en-US" dirty="0"/>
          </a:p>
        </p:txBody>
      </p:sp>
      <p:sp>
        <p:nvSpPr>
          <p:cNvPr id="3" name="Content Placeholder 2"/>
          <p:cNvSpPr>
            <a:spLocks noGrp="1"/>
          </p:cNvSpPr>
          <p:nvPr>
            <p:ph idx="1"/>
          </p:nvPr>
        </p:nvSpPr>
        <p:spPr>
          <a:xfrm>
            <a:off x="457200" y="1319784"/>
            <a:ext cx="8382000" cy="4525963"/>
          </a:xfrm>
        </p:spPr>
        <p:txBody>
          <a:bodyPr/>
          <a:lstStyle/>
          <a:p>
            <a:r>
              <a:rPr lang="en-US" sz="3200" dirty="0" smtClean="0"/>
              <a:t>Each plan should contain</a:t>
            </a:r>
            <a:br>
              <a:rPr lang="en-US" sz="3200" dirty="0" smtClean="0"/>
            </a:br>
            <a:endParaRPr lang="en-US" sz="1600" dirty="0" smtClean="0"/>
          </a:p>
          <a:p>
            <a:pPr lvl="1"/>
            <a:r>
              <a:rPr lang="en-US" sz="2800" dirty="0" smtClean="0"/>
              <a:t>Overview of the compliance requirement</a:t>
            </a:r>
            <a:br>
              <a:rPr lang="en-US" sz="2800" dirty="0" smtClean="0"/>
            </a:br>
            <a:endParaRPr lang="en-US" sz="1400" dirty="0" smtClean="0"/>
          </a:p>
          <a:p>
            <a:pPr lvl="1"/>
            <a:r>
              <a:rPr lang="en-US" sz="2800" dirty="0" smtClean="0"/>
              <a:t>Detailed listing of required controls</a:t>
            </a:r>
            <a:br>
              <a:rPr lang="en-US" sz="2800" dirty="0" smtClean="0"/>
            </a:br>
            <a:endParaRPr lang="en-US" sz="1400" dirty="0" smtClean="0"/>
          </a:p>
          <a:p>
            <a:pPr lvl="1"/>
            <a:r>
              <a:rPr lang="en-US" sz="2800" dirty="0" smtClean="0"/>
              <a:t>Explanation of the controls used to meet each requirement</a:t>
            </a:r>
            <a:br>
              <a:rPr lang="en-US" sz="2800" dirty="0" smtClean="0"/>
            </a:br>
            <a:endParaRPr lang="en-US" sz="1400" dirty="0" smtClean="0"/>
          </a:p>
          <a:p>
            <a:pPr lvl="1"/>
            <a:r>
              <a:rPr lang="en-US" sz="2800" dirty="0" smtClean="0"/>
              <a:t>Date of last validation</a:t>
            </a:r>
            <a:endParaRPr lang="en-US" sz="2800"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38</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spTree>
    <p:extLst>
      <p:ext uri="{BB962C8B-B14F-4D97-AF65-F5344CB8AC3E}">
        <p14:creationId xmlns:p14="http://schemas.microsoft.com/office/powerpoint/2010/main" val="3582236844"/>
      </p:ext>
    </p:extLst>
  </p:cSld>
  <p:clrMapOvr>
    <a:masterClrMapping/>
  </p:clrMapOvr>
  <mc:AlternateContent xmlns:mc="http://schemas.openxmlformats.org/markup-compatibility/2006" xmlns:p14="http://schemas.microsoft.com/office/powerpoint/2010/main">
    <mc:Choice Requires="p14">
      <p:transition spd="slow" p14:dur="2000" advTm="97722"/>
    </mc:Choice>
    <mc:Fallback xmlns="">
      <p:transition xmlns:p14="http://schemas.microsoft.com/office/powerpoint/2010/main" spd="slow" advTm="97722"/>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458788"/>
            <a:ext cx="8382000" cy="842388"/>
          </a:xfrm>
        </p:spPr>
        <p:txBody>
          <a:bodyPr/>
          <a:lstStyle/>
          <a:p>
            <a:r>
              <a:rPr lang="en-US" dirty="0" smtClean="0"/>
              <a:t>Mapping is a Two-Way Street</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39</a:t>
            </a:fld>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4250" b="98000" l="3750" r="97750"/>
                    </a14:imgEffect>
                  </a14:imgLayer>
                </a14:imgProps>
              </a:ext>
            </a:extLst>
          </a:blip>
          <a:stretch>
            <a:fillRect/>
          </a:stretch>
        </p:blipFill>
        <p:spPr>
          <a:xfrm>
            <a:off x="1132809" y="0"/>
            <a:ext cx="6847871" cy="6847871"/>
          </a:xfrm>
          <a:prstGeom prst="rect">
            <a:avLst/>
          </a:prstGeom>
        </p:spPr>
      </p:pic>
    </p:spTree>
    <p:extLst>
      <p:ext uri="{BB962C8B-B14F-4D97-AF65-F5344CB8AC3E}">
        <p14:creationId xmlns:p14="http://schemas.microsoft.com/office/powerpoint/2010/main" val="1019645111"/>
      </p:ext>
    </p:extLst>
  </p:cSld>
  <p:clrMapOvr>
    <a:masterClrMapping/>
  </p:clrMapOvr>
  <mc:AlternateContent xmlns:mc="http://schemas.openxmlformats.org/markup-compatibility/2006" xmlns:p14="http://schemas.microsoft.com/office/powerpoint/2010/main">
    <mc:Choice Requires="p14">
      <p:transition spd="slow" p14:dur="2000" advTm="57849"/>
    </mc:Choice>
    <mc:Fallback xmlns="">
      <p:transition xmlns:p14="http://schemas.microsoft.com/office/powerpoint/2010/main" spd="slow" advTm="5784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compliance</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106451970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6878" y="4168497"/>
            <a:ext cx="6488288" cy="533784"/>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ontent Placeholder 6"/>
          <p:cNvSpPr>
            <a:spLocks noGrp="1"/>
          </p:cNvSpPr>
          <p:nvPr>
            <p:ph idx="1"/>
          </p:nvPr>
        </p:nvSpPr>
        <p:spPr>
          <a:xfrm>
            <a:off x="457200" y="1390400"/>
            <a:ext cx="8229600" cy="4525963"/>
          </a:xfrm>
        </p:spPr>
        <p:txBody>
          <a:bodyPr>
            <a:normAutofit/>
          </a:bodyPr>
          <a:lstStyle/>
          <a:p>
            <a:pPr lvl="0"/>
            <a:r>
              <a:rPr lang="en-US" sz="3200" dirty="0" smtClean="0"/>
              <a:t>Identifying Compliance Requirements</a:t>
            </a:r>
          </a:p>
          <a:p>
            <a:pPr lvl="0"/>
            <a:endParaRPr lang="en-US" sz="2000" dirty="0"/>
          </a:p>
          <a:p>
            <a:pPr lvl="0"/>
            <a:r>
              <a:rPr lang="en-US" sz="3200" dirty="0" smtClean="0"/>
              <a:t>Normalizing Requirements</a:t>
            </a:r>
            <a:br>
              <a:rPr lang="en-US" sz="3200" dirty="0" smtClean="0"/>
            </a:br>
            <a:endParaRPr lang="en-US" sz="2000" dirty="0"/>
          </a:p>
          <a:p>
            <a:pPr lvl="0"/>
            <a:r>
              <a:rPr lang="en-US" sz="3200" dirty="0" smtClean="0"/>
              <a:t>Mapping Requirements to Controls</a:t>
            </a:r>
            <a:br>
              <a:rPr lang="en-US" sz="3200" dirty="0" smtClean="0"/>
            </a:br>
            <a:endParaRPr lang="en-US" sz="2000" dirty="0" smtClean="0"/>
          </a:p>
          <a:p>
            <a:pPr lvl="0"/>
            <a:r>
              <a:rPr lang="en-US" sz="3200" dirty="0" smtClean="0"/>
              <a:t>Compliance Maintenance</a:t>
            </a:r>
            <a:br>
              <a:rPr lang="en-US" sz="3200" dirty="0" smtClean="0"/>
            </a:br>
            <a:endParaRPr lang="en-US" sz="2000" dirty="0"/>
          </a:p>
        </p:txBody>
      </p:sp>
      <p:sp>
        <p:nvSpPr>
          <p:cNvPr id="2" name="Slide Number Placeholder 1"/>
          <p:cNvSpPr>
            <a:spLocks noGrp="1"/>
          </p:cNvSpPr>
          <p:nvPr>
            <p:ph type="sldNum" sz="quarter" idx="11"/>
          </p:nvPr>
        </p:nvSpPr>
        <p:spPr/>
        <p:txBody>
          <a:bodyPr/>
          <a:lstStyle/>
          <a:p>
            <a:fld id="{48D40EA4-3BE6-8D44-83E0-90997CE861A8}" type="slidenum">
              <a:rPr lang="en-US" smtClean="0"/>
              <a:pPr/>
              <a:t>40</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sp>
        <p:nvSpPr>
          <p:cNvPr id="8" name="Title 5"/>
          <p:cNvSpPr>
            <a:spLocks noGrp="1"/>
          </p:cNvSpPr>
          <p:nvPr>
            <p:ph type="title"/>
          </p:nvPr>
        </p:nvSpPr>
        <p:spPr>
          <a:xfrm>
            <a:off x="150324" y="166474"/>
            <a:ext cx="8839200" cy="1143000"/>
          </a:xfrm>
        </p:spPr>
        <p:txBody>
          <a:bodyPr/>
          <a:lstStyle/>
          <a:p>
            <a:r>
              <a:rPr lang="en-US" dirty="0" smtClean="0"/>
              <a:t>NORMALIZING YOUR Compliance Program</a:t>
            </a:r>
            <a:endParaRPr lang="en-US" dirty="0"/>
          </a:p>
        </p:txBody>
      </p:sp>
    </p:spTree>
    <p:extLst>
      <p:ext uri="{BB962C8B-B14F-4D97-AF65-F5344CB8AC3E}">
        <p14:creationId xmlns:p14="http://schemas.microsoft.com/office/powerpoint/2010/main" val="2936962254"/>
      </p:ext>
    </p:extLst>
  </p:cSld>
  <p:clrMapOvr>
    <a:masterClrMapping/>
  </p:clrMapOvr>
  <mc:AlternateContent xmlns:mc="http://schemas.openxmlformats.org/markup-compatibility/2006" xmlns:p14="http://schemas.microsoft.com/office/powerpoint/2010/main">
    <mc:Choice Requires="p14">
      <p:transition spd="slow" p14:dur="2000" advTm="22570"/>
    </mc:Choice>
    <mc:Fallback xmlns="">
      <p:transition xmlns:p14="http://schemas.microsoft.com/office/powerpoint/2010/main" spd="slow" advTm="2257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833102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39740" cy="7070368"/>
          </a:xfrm>
          <a:prstGeom prst="rect">
            <a:avLst/>
          </a:prstGeom>
        </p:spPr>
      </p:pic>
      <p:sp>
        <p:nvSpPr>
          <p:cNvPr id="2" name="Title 1"/>
          <p:cNvSpPr>
            <a:spLocks noGrp="1"/>
          </p:cNvSpPr>
          <p:nvPr>
            <p:ph type="title"/>
          </p:nvPr>
        </p:nvSpPr>
        <p:spPr>
          <a:xfrm>
            <a:off x="457200" y="214947"/>
            <a:ext cx="4520294" cy="2599471"/>
          </a:xfrm>
        </p:spPr>
        <p:txBody>
          <a:bodyPr>
            <a:noAutofit/>
          </a:bodyPr>
          <a:lstStyle/>
          <a:p>
            <a:r>
              <a:rPr lang="en-US" sz="4400" dirty="0" smtClean="0"/>
              <a:t>Maintaining Compliance is Hard Work</a:t>
            </a:r>
            <a:endParaRPr lang="en-US" sz="4400"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41</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spTree>
    <p:extLst>
      <p:ext uri="{BB962C8B-B14F-4D97-AF65-F5344CB8AC3E}">
        <p14:creationId xmlns:p14="http://schemas.microsoft.com/office/powerpoint/2010/main" val="4127312969"/>
      </p:ext>
    </p:extLst>
  </p:cSld>
  <p:clrMapOvr>
    <a:masterClrMapping/>
  </p:clrMapOvr>
  <mc:AlternateContent xmlns:mc="http://schemas.openxmlformats.org/markup-compatibility/2006" xmlns:p14="http://schemas.microsoft.com/office/powerpoint/2010/main">
    <mc:Choice Requires="p14">
      <p:transition spd="slow" p14:dur="2000" advTm="72422"/>
    </mc:Choice>
    <mc:Fallback xmlns="">
      <p:transition xmlns:p14="http://schemas.microsoft.com/office/powerpoint/2010/main" spd="slow" advTm="72422"/>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212196-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0379675" cy="7018885"/>
          </a:xfrm>
          <a:prstGeom prst="rect">
            <a:avLst/>
          </a:prstGeom>
        </p:spPr>
      </p:pic>
      <p:sp>
        <p:nvSpPr>
          <p:cNvPr id="2" name="Title 1"/>
          <p:cNvSpPr>
            <a:spLocks noGrp="1"/>
          </p:cNvSpPr>
          <p:nvPr>
            <p:ph type="title"/>
          </p:nvPr>
        </p:nvSpPr>
        <p:spPr>
          <a:xfrm>
            <a:off x="304800" y="251524"/>
            <a:ext cx="4277927" cy="2888955"/>
          </a:xfrm>
        </p:spPr>
        <p:txBody>
          <a:bodyPr>
            <a:noAutofit/>
          </a:bodyPr>
          <a:lstStyle/>
          <a:p>
            <a:r>
              <a:rPr lang="en-US" sz="5400" dirty="0" smtClean="0"/>
              <a:t>Don’t Cram for the Exam</a:t>
            </a:r>
            <a:endParaRPr lang="en-US" sz="5400"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42</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spTree>
    <p:extLst>
      <p:ext uri="{BB962C8B-B14F-4D97-AF65-F5344CB8AC3E}">
        <p14:creationId xmlns:p14="http://schemas.microsoft.com/office/powerpoint/2010/main" val="2431260757"/>
      </p:ext>
    </p:extLst>
  </p:cSld>
  <p:clrMapOvr>
    <a:masterClrMapping/>
  </p:clrMapOvr>
  <mc:AlternateContent xmlns:mc="http://schemas.openxmlformats.org/markup-compatibility/2006" xmlns:p14="http://schemas.microsoft.com/office/powerpoint/2010/main">
    <mc:Choice Requires="p14">
      <p:transition spd="slow" p14:dur="2000" advTm="70596"/>
    </mc:Choice>
    <mc:Fallback xmlns="">
      <p:transition xmlns:p14="http://schemas.microsoft.com/office/powerpoint/2010/main" spd="slow" advTm="70596"/>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300292"/>
            <a:ext cx="8382000" cy="809180"/>
          </a:xfrm>
        </p:spPr>
        <p:txBody>
          <a:bodyPr/>
          <a:lstStyle/>
          <a:p>
            <a:r>
              <a:rPr lang="en-US" dirty="0" smtClean="0"/>
              <a:t>Use Your Compliance Plans</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43</a:t>
            </a:fld>
            <a:endParaRPr lang="en-US" dirty="0"/>
          </a:p>
        </p:txBody>
      </p:sp>
      <p:pic>
        <p:nvPicPr>
          <p:cNvPr id="6" name="Picture 5" descr="SP002792.jpg"/>
          <p:cNvPicPr>
            <a:picLocks noChangeAspect="1"/>
          </p:cNvPicPr>
          <p:nvPr/>
        </p:nvPicPr>
        <p:blipFill rotWithShape="1">
          <a:blip r:embed="rId2">
            <a:extLst>
              <a:ext uri="{28A0092B-C50C-407E-A947-70E740481C1C}">
                <a14:useLocalDpi xmlns:a14="http://schemas.microsoft.com/office/drawing/2010/main" val="0"/>
              </a:ext>
            </a:extLst>
          </a:blip>
          <a:srcRect t="5637" b="13035"/>
          <a:stretch/>
        </p:blipFill>
        <p:spPr>
          <a:xfrm>
            <a:off x="1695194" y="1404733"/>
            <a:ext cx="5911630" cy="4807849"/>
          </a:xfrm>
          <a:prstGeom prst="rect">
            <a:avLst/>
          </a:prstGeom>
        </p:spPr>
      </p:pic>
    </p:spTree>
    <p:extLst>
      <p:ext uri="{BB962C8B-B14F-4D97-AF65-F5344CB8AC3E}">
        <p14:creationId xmlns:p14="http://schemas.microsoft.com/office/powerpoint/2010/main" val="2263406267"/>
      </p:ext>
    </p:extLst>
  </p:cSld>
  <p:clrMapOvr>
    <a:masterClrMapping/>
  </p:clrMapOvr>
  <mc:AlternateContent xmlns:mc="http://schemas.openxmlformats.org/markup-compatibility/2006" xmlns:p14="http://schemas.microsoft.com/office/powerpoint/2010/main">
    <mc:Choice Requires="p14">
      <p:transition spd="slow" p14:dur="2000" advTm="68297"/>
    </mc:Choice>
    <mc:Fallback xmlns="">
      <p:transition xmlns:p14="http://schemas.microsoft.com/office/powerpoint/2010/main" spd="slow" advTm="6829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300292"/>
            <a:ext cx="8382000" cy="748220"/>
          </a:xfrm>
        </p:spPr>
        <p:txBody>
          <a:bodyPr/>
          <a:lstStyle/>
          <a:p>
            <a:r>
              <a:rPr lang="en-US" dirty="0" smtClean="0"/>
              <a:t>Clearly Delineate Responsibilities</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44</a:t>
            </a:fld>
            <a:endParaRPr lang="en-US" dirty="0"/>
          </a:p>
        </p:txBody>
      </p:sp>
      <p:sp>
        <p:nvSpPr>
          <p:cNvPr id="6" name="Oval 5"/>
          <p:cNvSpPr/>
          <p:nvPr/>
        </p:nvSpPr>
        <p:spPr>
          <a:xfrm>
            <a:off x="3862982" y="1306277"/>
            <a:ext cx="4600625" cy="4556218"/>
          </a:xfrm>
          <a:prstGeom prst="ellipse">
            <a:avLst/>
          </a:prstGeom>
          <a:gradFill flip="none" rotWithShape="1">
            <a:gsLst>
              <a:gs pos="0">
                <a:schemeClr val="accent2">
                  <a:tint val="50000"/>
                  <a:satMod val="300000"/>
                  <a:alpha val="80000"/>
                </a:schemeClr>
              </a:gs>
              <a:gs pos="35000">
                <a:schemeClr val="accent2">
                  <a:tint val="37000"/>
                  <a:satMod val="300000"/>
                  <a:alpha val="80000"/>
                </a:schemeClr>
              </a:gs>
              <a:gs pos="100000">
                <a:schemeClr val="accent2">
                  <a:tint val="15000"/>
                  <a:satMod val="350000"/>
                  <a:alpha val="8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Oval 6"/>
          <p:cNvSpPr/>
          <p:nvPr/>
        </p:nvSpPr>
        <p:spPr>
          <a:xfrm>
            <a:off x="1052688" y="1306277"/>
            <a:ext cx="4600625" cy="4556218"/>
          </a:xfrm>
          <a:prstGeom prst="ellipse">
            <a:avLst/>
          </a:prstGeom>
          <a:gradFill flip="none" rotWithShape="1">
            <a:gsLst>
              <a:gs pos="0">
                <a:schemeClr val="accent2">
                  <a:tint val="50000"/>
                  <a:satMod val="300000"/>
                  <a:alpha val="80000"/>
                </a:schemeClr>
              </a:gs>
              <a:gs pos="35000">
                <a:schemeClr val="accent2">
                  <a:tint val="37000"/>
                  <a:satMod val="300000"/>
                  <a:alpha val="80000"/>
                </a:schemeClr>
              </a:gs>
              <a:gs pos="100000">
                <a:schemeClr val="accent2">
                  <a:tint val="15000"/>
                  <a:satMod val="350000"/>
                  <a:alpha val="8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1236653" y="2899281"/>
            <a:ext cx="2707271" cy="1077218"/>
          </a:xfrm>
          <a:prstGeom prst="rect">
            <a:avLst/>
          </a:prstGeom>
          <a:noFill/>
        </p:spPr>
        <p:txBody>
          <a:bodyPr wrap="square" rtlCol="0">
            <a:spAutoFit/>
          </a:bodyPr>
          <a:lstStyle/>
          <a:p>
            <a:pPr algn="ctr"/>
            <a:r>
              <a:rPr lang="en-US" sz="3200" dirty="0" smtClean="0">
                <a:solidFill>
                  <a:prstClr val="black"/>
                </a:solidFill>
              </a:rPr>
              <a:t>IT Compliance</a:t>
            </a:r>
            <a:endParaRPr lang="en-US" sz="3200" dirty="0">
              <a:solidFill>
                <a:prstClr val="black"/>
              </a:solidFill>
            </a:endParaRPr>
          </a:p>
        </p:txBody>
      </p:sp>
      <p:sp>
        <p:nvSpPr>
          <p:cNvPr id="9" name="TextBox 8"/>
          <p:cNvSpPr txBox="1"/>
          <p:nvPr/>
        </p:nvSpPr>
        <p:spPr>
          <a:xfrm>
            <a:off x="5653313" y="2899281"/>
            <a:ext cx="2707271" cy="1077218"/>
          </a:xfrm>
          <a:prstGeom prst="rect">
            <a:avLst/>
          </a:prstGeom>
          <a:noFill/>
        </p:spPr>
        <p:txBody>
          <a:bodyPr wrap="square" rtlCol="0">
            <a:spAutoFit/>
          </a:bodyPr>
          <a:lstStyle/>
          <a:p>
            <a:pPr algn="ctr"/>
            <a:r>
              <a:rPr lang="en-US" sz="3200" dirty="0" smtClean="0">
                <a:solidFill>
                  <a:prstClr val="black"/>
                </a:solidFill>
              </a:rPr>
              <a:t>IT </a:t>
            </a:r>
          </a:p>
          <a:p>
            <a:pPr algn="ctr"/>
            <a:r>
              <a:rPr lang="en-US" sz="3200" dirty="0" smtClean="0">
                <a:solidFill>
                  <a:prstClr val="black"/>
                </a:solidFill>
              </a:rPr>
              <a:t>Security</a:t>
            </a:r>
            <a:endParaRPr lang="en-US" sz="3200" dirty="0">
              <a:solidFill>
                <a:prstClr val="black"/>
              </a:solidFill>
            </a:endParaRPr>
          </a:p>
        </p:txBody>
      </p:sp>
    </p:spTree>
    <p:extLst>
      <p:ext uri="{BB962C8B-B14F-4D97-AF65-F5344CB8AC3E}">
        <p14:creationId xmlns:p14="http://schemas.microsoft.com/office/powerpoint/2010/main" val="2060843167"/>
      </p:ext>
    </p:extLst>
  </p:cSld>
  <p:clrMapOvr>
    <a:masterClrMapping/>
  </p:clrMapOvr>
  <mc:AlternateContent xmlns:mc="http://schemas.openxmlformats.org/markup-compatibility/2006" xmlns:p14="http://schemas.microsoft.com/office/powerpoint/2010/main">
    <mc:Choice Requires="p14">
      <p:transition spd="slow" p14:dur="2000" advTm="77317"/>
    </mc:Choice>
    <mc:Fallback xmlns="">
      <p:transition xmlns:p14="http://schemas.microsoft.com/office/powerpoint/2010/main" spd="slow" advTm="77317"/>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458788"/>
            <a:ext cx="8382000" cy="736028"/>
          </a:xfrm>
        </p:spPr>
        <p:txBody>
          <a:bodyPr/>
          <a:lstStyle/>
          <a:p>
            <a:r>
              <a:rPr lang="en-US" dirty="0" smtClean="0"/>
              <a:t>Monitor the Changing Landscape</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45</a:t>
            </a:fld>
            <a:endParaRPr lang="en-US" dirty="0"/>
          </a:p>
        </p:txBody>
      </p:sp>
      <p:pic>
        <p:nvPicPr>
          <p:cNvPr id="6" name="Picture 5"/>
          <p:cNvPicPr>
            <a:picLocks noChangeAspect="1"/>
          </p:cNvPicPr>
          <p:nvPr/>
        </p:nvPicPr>
        <p:blipFill>
          <a:blip r:embed="rId2"/>
          <a:stretch>
            <a:fillRect/>
          </a:stretch>
        </p:blipFill>
        <p:spPr>
          <a:xfrm>
            <a:off x="542545" y="1278085"/>
            <a:ext cx="3523004" cy="2346709"/>
          </a:xfrm>
          <a:prstGeom prst="rect">
            <a:avLst/>
          </a:prstGeom>
        </p:spPr>
      </p:pic>
      <p:pic>
        <p:nvPicPr>
          <p:cNvPr id="7" name="Picture 6" descr="20056713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282" y="1303650"/>
            <a:ext cx="3492046" cy="2321143"/>
          </a:xfrm>
          <a:prstGeom prst="rect">
            <a:avLst/>
          </a:prstGeom>
        </p:spPr>
      </p:pic>
      <p:pic>
        <p:nvPicPr>
          <p:cNvPr id="8" name="Picture 7"/>
          <p:cNvPicPr>
            <a:picLocks noChangeAspect="1"/>
          </p:cNvPicPr>
          <p:nvPr/>
        </p:nvPicPr>
        <p:blipFill>
          <a:blip r:embed="rId4"/>
          <a:stretch>
            <a:fillRect/>
          </a:stretch>
        </p:blipFill>
        <p:spPr>
          <a:xfrm>
            <a:off x="3567860" y="3934840"/>
            <a:ext cx="2284222" cy="2284222"/>
          </a:xfrm>
          <a:prstGeom prst="rect">
            <a:avLst/>
          </a:prstGeom>
        </p:spPr>
      </p:pic>
    </p:spTree>
    <p:extLst>
      <p:ext uri="{BB962C8B-B14F-4D97-AF65-F5344CB8AC3E}">
        <p14:creationId xmlns:p14="http://schemas.microsoft.com/office/powerpoint/2010/main" val="409732243"/>
      </p:ext>
    </p:extLst>
  </p:cSld>
  <p:clrMapOvr>
    <a:masterClrMapping/>
  </p:clrMapOvr>
  <mc:AlternateContent xmlns:mc="http://schemas.openxmlformats.org/markup-compatibility/2006" xmlns:p14="http://schemas.microsoft.com/office/powerpoint/2010/main">
    <mc:Choice Requires="p14">
      <p:transition spd="slow" p14:dur="2000" advTm="65593"/>
    </mc:Choice>
    <mc:Fallback xmlns="">
      <p:transition xmlns:p14="http://schemas.microsoft.com/office/powerpoint/2010/main" spd="slow" advTm="65593"/>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020372-002.jpg"/>
          <p:cNvPicPr>
            <a:picLocks noChangeAspect="1"/>
          </p:cNvPicPr>
          <p:nvPr/>
        </p:nvPicPr>
        <p:blipFill rotWithShape="1">
          <a:blip r:embed="rId2">
            <a:extLst>
              <a:ext uri="{28A0092B-C50C-407E-A947-70E740481C1C}">
                <a14:useLocalDpi xmlns:a14="http://schemas.microsoft.com/office/drawing/2010/main" val="0"/>
              </a:ext>
            </a:extLst>
          </a:blip>
          <a:srcRect t="14882"/>
          <a:stretch/>
        </p:blipFill>
        <p:spPr>
          <a:xfrm>
            <a:off x="-1" y="0"/>
            <a:ext cx="9941315" cy="6858000"/>
          </a:xfrm>
          <a:prstGeom prst="rect">
            <a:avLst/>
          </a:prstGeom>
        </p:spPr>
      </p:pic>
      <p:sp>
        <p:nvSpPr>
          <p:cNvPr id="2" name="Title 1"/>
          <p:cNvSpPr>
            <a:spLocks noGrp="1"/>
          </p:cNvSpPr>
          <p:nvPr>
            <p:ph type="title"/>
          </p:nvPr>
        </p:nvSpPr>
        <p:spPr>
          <a:xfrm>
            <a:off x="304800" y="393781"/>
            <a:ext cx="3831669" cy="2214704"/>
          </a:xfrm>
        </p:spPr>
        <p:txBody>
          <a:bodyPr>
            <a:normAutofit/>
          </a:bodyPr>
          <a:lstStyle/>
          <a:p>
            <a:r>
              <a:rPr lang="en-US" sz="4000" dirty="0" smtClean="0"/>
              <a:t>Compliance Must Be Auditable</a:t>
            </a:r>
            <a:endParaRPr lang="en-US" sz="4000"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46</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spTree>
    <p:extLst>
      <p:ext uri="{BB962C8B-B14F-4D97-AF65-F5344CB8AC3E}">
        <p14:creationId xmlns:p14="http://schemas.microsoft.com/office/powerpoint/2010/main" val="4247468582"/>
      </p:ext>
    </p:extLst>
  </p:cSld>
  <p:clrMapOvr>
    <a:masterClrMapping/>
  </p:clrMapOvr>
  <mc:AlternateContent xmlns:mc="http://schemas.openxmlformats.org/markup-compatibility/2006" xmlns:p14="http://schemas.microsoft.com/office/powerpoint/2010/main">
    <mc:Choice Requires="p14">
      <p:transition spd="slow" p14:dur="2000" advTm="44683"/>
    </mc:Choice>
    <mc:Fallback xmlns="">
      <p:transition xmlns:p14="http://schemas.microsoft.com/office/powerpoint/2010/main" spd="slow" advTm="4468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458788"/>
            <a:ext cx="8382000" cy="906716"/>
          </a:xfrm>
        </p:spPr>
        <p:txBody>
          <a:bodyPr/>
          <a:lstStyle/>
          <a:p>
            <a:r>
              <a:rPr lang="en-US" dirty="0" smtClean="0"/>
              <a:t>This Requires Centralization</a:t>
            </a:r>
            <a:endParaRPr lang="en-US" dirty="0"/>
          </a:p>
        </p:txBody>
      </p:sp>
      <p:sp>
        <p:nvSpPr>
          <p:cNvPr id="3" name="Content Placeholder 2"/>
          <p:cNvSpPr>
            <a:spLocks noGrp="1"/>
          </p:cNvSpPr>
          <p:nvPr>
            <p:ph idx="1"/>
          </p:nvPr>
        </p:nvSpPr>
        <p:spPr>
          <a:xfrm>
            <a:off x="4367561" y="1585182"/>
            <a:ext cx="3932366" cy="2089959"/>
          </a:xfrm>
        </p:spPr>
        <p:txBody>
          <a:bodyPr/>
          <a:lstStyle/>
          <a:p>
            <a:pPr marL="0" indent="0">
              <a:buNone/>
            </a:pPr>
            <a:r>
              <a:rPr lang="en-US" dirty="0" smtClean="0"/>
              <a:t>of organizations have at least one person dedicated to IT compliance</a:t>
            </a:r>
            <a:endParaRPr lang="en-US" dirty="0"/>
          </a:p>
        </p:txBody>
      </p:sp>
      <p:sp>
        <p:nvSpPr>
          <p:cNvPr id="4" name="Slide Number Placeholder 3"/>
          <p:cNvSpPr>
            <a:spLocks noGrp="1"/>
          </p:cNvSpPr>
          <p:nvPr>
            <p:ph type="sldNum" sz="quarter" idx="11"/>
          </p:nvPr>
        </p:nvSpPr>
        <p:spPr/>
        <p:txBody>
          <a:bodyPr/>
          <a:lstStyle/>
          <a:p>
            <a:fld id="{48D40EA4-3BE6-8D44-83E0-90997CE861A8}" type="slidenum">
              <a:rPr lang="en-US" smtClean="0"/>
              <a:pPr/>
              <a:t>47</a:t>
            </a:fld>
            <a:endParaRPr lang="en-US" dirty="0"/>
          </a:p>
        </p:txBody>
      </p:sp>
      <p:sp>
        <p:nvSpPr>
          <p:cNvPr id="6" name="Rectangle 5"/>
          <p:cNvSpPr/>
          <p:nvPr/>
        </p:nvSpPr>
        <p:spPr>
          <a:xfrm>
            <a:off x="1260418" y="1794651"/>
            <a:ext cx="2563725"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75%</a:t>
            </a:r>
            <a:endParaRPr lang="en-US" sz="8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7" name="Content Placeholder 2"/>
          <p:cNvSpPr txBox="1">
            <a:spLocks/>
          </p:cNvSpPr>
          <p:nvPr/>
        </p:nvSpPr>
        <p:spPr>
          <a:xfrm>
            <a:off x="4487709" y="3675141"/>
            <a:ext cx="3932366" cy="2089959"/>
          </a:xfrm>
          <a:prstGeom prst="rect">
            <a:avLst/>
          </a:prstGeom>
        </p:spPr>
        <p:txBody>
          <a:bodyPr vert="horz" lIns="0" tIns="45720" rIns="91440" bIns="45720" rtlCol="0">
            <a:noAutofit/>
          </a:bodyPr>
          <a:lstStyle>
            <a:lvl1pPr marL="339725" indent="-339725" algn="l" defTabSz="457200" rtl="0" eaLnBrk="1" latinLnBrk="0" hangingPunct="1">
              <a:lnSpc>
                <a:spcPct val="104000"/>
              </a:lnSpc>
              <a:spcBef>
                <a:spcPct val="20000"/>
              </a:spcBef>
              <a:buClr>
                <a:srgbClr val="00A89C"/>
              </a:buClr>
              <a:buSzPct val="100000"/>
              <a:buFont typeface="Lucida Grande"/>
              <a:buChar char="●"/>
              <a:defRPr sz="2400" kern="1200">
                <a:solidFill>
                  <a:srgbClr val="333333"/>
                </a:solidFill>
                <a:latin typeface="Arial"/>
                <a:ea typeface="+mn-ea"/>
                <a:cs typeface="Arial"/>
              </a:defRPr>
            </a:lvl1pPr>
            <a:lvl2pPr marL="746125" indent="-285750" algn="l" defTabSz="457200" rtl="0" eaLnBrk="1" latinLnBrk="0" hangingPunct="1">
              <a:lnSpc>
                <a:spcPct val="104000"/>
              </a:lnSpc>
              <a:spcBef>
                <a:spcPct val="20000"/>
              </a:spcBef>
              <a:buClr>
                <a:srgbClr val="00A89C"/>
              </a:buClr>
              <a:buSzPct val="100000"/>
              <a:buFont typeface="Lucida Grande"/>
              <a:buChar char="­"/>
              <a:defRPr sz="2200" kern="1200">
                <a:solidFill>
                  <a:srgbClr val="333333"/>
                </a:solidFill>
                <a:latin typeface="Arial"/>
                <a:ea typeface="+mn-ea"/>
                <a:cs typeface="Arial"/>
              </a:defRPr>
            </a:lvl2pPr>
            <a:lvl3pPr marL="1051560" indent="-228600" algn="l" defTabSz="457200" rtl="0" eaLnBrk="1" latinLnBrk="0" hangingPunct="1">
              <a:lnSpc>
                <a:spcPct val="104000"/>
              </a:lnSpc>
              <a:spcBef>
                <a:spcPct val="20000"/>
              </a:spcBef>
              <a:buClr>
                <a:srgbClr val="00A89C"/>
              </a:buClr>
              <a:buSzPct val="100000"/>
              <a:buFont typeface="Lucida Grande"/>
              <a:buChar char="●"/>
              <a:defRPr sz="2000" kern="1200">
                <a:solidFill>
                  <a:srgbClr val="333333"/>
                </a:solidFill>
                <a:latin typeface="Arial"/>
                <a:ea typeface="+mn-ea"/>
                <a:cs typeface="Arial"/>
              </a:defRPr>
            </a:lvl3pPr>
            <a:lvl4pPr marL="1600200" indent="-228600" algn="l" defTabSz="457200" rtl="0" eaLnBrk="1" latinLnBrk="0" hangingPunct="1">
              <a:lnSpc>
                <a:spcPct val="104000"/>
              </a:lnSpc>
              <a:spcBef>
                <a:spcPct val="20000"/>
              </a:spcBef>
              <a:buClr>
                <a:srgbClr val="00A89C"/>
              </a:buClr>
              <a:buSzPct val="100000"/>
              <a:buFont typeface="Lucida Grande"/>
              <a:buChar char="–"/>
              <a:defRPr sz="1600" kern="1200">
                <a:solidFill>
                  <a:srgbClr val="333333"/>
                </a:solidFill>
                <a:latin typeface="Arial"/>
                <a:ea typeface="+mn-ea"/>
                <a:cs typeface="Arial"/>
              </a:defRPr>
            </a:lvl4pPr>
            <a:lvl5pPr marL="2057400" indent="-228600" algn="l" defTabSz="457200" rtl="0" eaLnBrk="1" latinLnBrk="0" hangingPunct="1">
              <a:lnSpc>
                <a:spcPct val="104000"/>
              </a:lnSpc>
              <a:spcBef>
                <a:spcPct val="20000"/>
              </a:spcBef>
              <a:buClr>
                <a:srgbClr val="00A89C"/>
              </a:buClr>
              <a:buSzPct val="100000"/>
              <a:buFont typeface="Arial"/>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2800" dirty="0" smtClean="0"/>
              <a:t>of organizations have a corporate executive-level compliance office or council</a:t>
            </a:r>
            <a:endParaRPr lang="en-US" sz="2800" dirty="0"/>
          </a:p>
        </p:txBody>
      </p:sp>
      <p:sp>
        <p:nvSpPr>
          <p:cNvPr id="8" name="Rectangle 7"/>
          <p:cNvSpPr/>
          <p:nvPr/>
        </p:nvSpPr>
        <p:spPr>
          <a:xfrm>
            <a:off x="1260418" y="3948307"/>
            <a:ext cx="2563725"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76%</a:t>
            </a:r>
            <a:endParaRPr lang="en-US" sz="8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6829544" y="5943758"/>
            <a:ext cx="2314456" cy="369332"/>
          </a:xfrm>
          <a:prstGeom prst="rect">
            <a:avLst/>
          </a:prstGeom>
          <a:noFill/>
        </p:spPr>
        <p:txBody>
          <a:bodyPr wrap="none" rtlCol="0">
            <a:spAutoFit/>
          </a:bodyPr>
          <a:lstStyle/>
          <a:p>
            <a:r>
              <a:rPr lang="en-US" dirty="0" smtClean="0">
                <a:solidFill>
                  <a:prstClr val="black"/>
                </a:solidFill>
              </a:rPr>
              <a:t>Source: Gartner, Inc.</a:t>
            </a:r>
            <a:endParaRPr lang="en-US" dirty="0">
              <a:solidFill>
                <a:prstClr val="black"/>
              </a:solidFill>
            </a:endParaRPr>
          </a:p>
        </p:txBody>
      </p:sp>
    </p:spTree>
    <p:custDataLst>
      <p:tags r:id="rId1"/>
    </p:custDataLst>
    <p:extLst>
      <p:ext uri="{BB962C8B-B14F-4D97-AF65-F5344CB8AC3E}">
        <p14:creationId xmlns:p14="http://schemas.microsoft.com/office/powerpoint/2010/main" val="2109090139"/>
      </p:ext>
    </p:extLst>
  </p:cSld>
  <p:clrMapOvr>
    <a:masterClrMapping/>
  </p:clrMapOvr>
  <mc:AlternateContent xmlns:mc="http://schemas.openxmlformats.org/markup-compatibility/2006" xmlns:p14="http://schemas.microsoft.com/office/powerpoint/2010/main">
    <mc:Choice Requires="p14">
      <p:transition spd="slow" p14:dur="2000" advTm="93942"/>
    </mc:Choice>
    <mc:Fallback xmlns="">
      <p:transition xmlns:p14="http://schemas.microsoft.com/office/powerpoint/2010/main" spd="slow" advTm="93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88100"/>
            <a:ext cx="8382000" cy="882332"/>
          </a:xfrm>
        </p:spPr>
        <p:txBody>
          <a:bodyPr/>
          <a:lstStyle/>
          <a:p>
            <a:r>
              <a:rPr lang="en-US" dirty="0" smtClean="0"/>
              <a:t>Summary</a:t>
            </a:r>
            <a:endParaRPr lang="en-US" dirty="0"/>
          </a:p>
        </p:txBody>
      </p:sp>
      <p:sp>
        <p:nvSpPr>
          <p:cNvPr id="7" name="Content Placeholder 6"/>
          <p:cNvSpPr>
            <a:spLocks noGrp="1"/>
          </p:cNvSpPr>
          <p:nvPr>
            <p:ph idx="1"/>
          </p:nvPr>
        </p:nvSpPr>
        <p:spPr>
          <a:xfrm>
            <a:off x="457200" y="1336001"/>
            <a:ext cx="8229600" cy="4539898"/>
          </a:xfrm>
        </p:spPr>
        <p:txBody>
          <a:bodyPr>
            <a:normAutofit fontScale="85000" lnSpcReduction="10000"/>
          </a:bodyPr>
          <a:lstStyle/>
          <a:p>
            <a:pPr lvl="0"/>
            <a:r>
              <a:rPr lang="en-US" sz="3200" dirty="0" smtClean="0"/>
              <a:t>Compliance is an ongoing process, not a project</a:t>
            </a:r>
            <a:br>
              <a:rPr lang="en-US" sz="3200" dirty="0" smtClean="0"/>
            </a:br>
            <a:endParaRPr lang="en-US" sz="3200" dirty="0" smtClean="0"/>
          </a:p>
          <a:p>
            <a:pPr lvl="0"/>
            <a:r>
              <a:rPr lang="en-US" sz="3200" dirty="0" smtClean="0"/>
              <a:t>IT compliance and IT security are separate, but related, issues</a:t>
            </a:r>
            <a:br>
              <a:rPr lang="en-US" sz="3200" dirty="0" smtClean="0"/>
            </a:br>
            <a:endParaRPr lang="en-US" sz="3200" dirty="0" smtClean="0"/>
          </a:p>
          <a:p>
            <a:pPr lvl="0"/>
            <a:r>
              <a:rPr lang="en-US" sz="3200" dirty="0" smtClean="0"/>
              <a:t>Untangling the web of overlapping requirements is difficult, yet important, work</a:t>
            </a:r>
            <a:br>
              <a:rPr lang="en-US" sz="3200" dirty="0" smtClean="0"/>
            </a:br>
            <a:endParaRPr lang="en-US" sz="3200" dirty="0" smtClean="0"/>
          </a:p>
          <a:p>
            <a:pPr lvl="0"/>
            <a:r>
              <a:rPr lang="en-US" sz="3200" dirty="0" smtClean="0"/>
              <a:t>Maintaining compliance requires a continued investment of time in monitoring and data collection</a:t>
            </a:r>
            <a:endParaRPr lang="en-US" sz="3200" dirty="0"/>
          </a:p>
        </p:txBody>
      </p:sp>
      <p:sp>
        <p:nvSpPr>
          <p:cNvPr id="2" name="Slide Number Placeholder 1"/>
          <p:cNvSpPr>
            <a:spLocks noGrp="1"/>
          </p:cNvSpPr>
          <p:nvPr>
            <p:ph type="sldNum" sz="quarter" idx="11"/>
          </p:nvPr>
        </p:nvSpPr>
        <p:spPr/>
        <p:txBody>
          <a:bodyPr/>
          <a:lstStyle/>
          <a:p>
            <a:fld id="{48D40EA4-3BE6-8D44-83E0-90997CE861A8}" type="slidenum">
              <a:rPr lang="en-US" smtClean="0"/>
              <a:pPr/>
              <a:t>48</a:t>
            </a:fld>
            <a:endParaRPr lang="en-US" dirty="0"/>
          </a:p>
        </p:txBody>
      </p:sp>
      <p:sp>
        <p:nvSpPr>
          <p:cNvPr id="5" name="Footer Placeholder 4"/>
          <p:cNvSpPr>
            <a:spLocks noGrp="1"/>
          </p:cNvSpPr>
          <p:nvPr>
            <p:ph type="ftr" sz="quarter" idx="12"/>
          </p:nvPr>
        </p:nvSpPr>
        <p:spPr/>
        <p:txBody>
          <a:bodyPr/>
          <a:lstStyle/>
          <a:p>
            <a:r>
              <a:rPr lang="en-US" smtClean="0"/>
              <a:t>© TechTarget </a:t>
            </a:r>
            <a:endParaRPr lang="en-US" dirty="0"/>
          </a:p>
        </p:txBody>
      </p:sp>
    </p:spTree>
    <p:extLst>
      <p:ext uri="{BB962C8B-B14F-4D97-AF65-F5344CB8AC3E}">
        <p14:creationId xmlns:p14="http://schemas.microsoft.com/office/powerpoint/2010/main" val="941431505"/>
      </p:ext>
    </p:extLst>
  </p:cSld>
  <p:clrMapOvr>
    <a:masterClrMapping/>
  </p:clrMapOvr>
  <mc:AlternateContent xmlns:mc="http://schemas.openxmlformats.org/markup-compatibility/2006" xmlns:p14="http://schemas.microsoft.com/office/powerpoint/2010/main">
    <mc:Choice Requires="p14">
      <p:transition spd="slow" p14:dur="2000" advTm="74053"/>
    </mc:Choice>
    <mc:Fallback xmlns="">
      <p:transition xmlns:p14="http://schemas.microsoft.com/office/powerpoint/2010/main" spd="slow" advTm="74053"/>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762000" y="2597150"/>
            <a:ext cx="7772400" cy="1470025"/>
          </a:xfrm>
        </p:spPr>
        <p:txBody>
          <a:bodyPr/>
          <a:lstStyle/>
          <a:p>
            <a:pPr eaLnBrk="1" hangingPunct="1"/>
            <a:r>
              <a:rPr lang="en-US" cap="none" smtClean="0">
                <a:latin typeface="Arial" charset="0"/>
                <a:ea typeface="ＭＳ Ｐゴシック" pitchFamily="96" charset="-128"/>
              </a:rPr>
              <a:t>THANK YOU</a:t>
            </a:r>
          </a:p>
        </p:txBody>
      </p:sp>
    </p:spTree>
    <p:extLst>
      <p:ext uri="{BB962C8B-B14F-4D97-AF65-F5344CB8AC3E}">
        <p14:creationId xmlns:p14="http://schemas.microsoft.com/office/powerpoint/2010/main" val="419295440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7" y="0"/>
            <a:ext cx="9280622" cy="695178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5580080"/>
            <a:ext cx="11528426" cy="14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9775" y="6001273"/>
            <a:ext cx="8475397" cy="584775"/>
          </a:xfrm>
          <a:prstGeom prst="rect">
            <a:avLst/>
          </a:prstGeom>
          <a:noFill/>
        </p:spPr>
        <p:txBody>
          <a:bodyPr wrap="none" rtlCol="0">
            <a:spAutoFit/>
          </a:bodyPr>
          <a:lstStyle/>
          <a:p>
            <a:r>
              <a:rPr lang="en-US" sz="3200" dirty="0" smtClean="0">
                <a:solidFill>
                  <a:schemeClr val="bg1"/>
                </a:solidFill>
                <a:latin typeface="Helvetica Neue"/>
              </a:rPr>
              <a:t>What do we mean when we say compliance?</a:t>
            </a:r>
          </a:p>
        </p:txBody>
      </p:sp>
    </p:spTree>
    <p:extLst>
      <p:ext uri="{BB962C8B-B14F-4D97-AF65-F5344CB8AC3E}">
        <p14:creationId xmlns:p14="http://schemas.microsoft.com/office/powerpoint/2010/main" val="53683290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36049"/>
            <a:ext cx="8382000" cy="1143000"/>
          </a:xfrm>
        </p:spPr>
        <p:txBody>
          <a:bodyPr/>
          <a:lstStyle/>
          <a:p>
            <a:r>
              <a:rPr lang="en-US" dirty="0" smtClean="0"/>
              <a:t>Key Criteria for an effective compliance program</a:t>
            </a:r>
            <a:endParaRPr lang="en-US" dirty="0"/>
          </a:p>
        </p:txBody>
      </p:sp>
      <p:sp>
        <p:nvSpPr>
          <p:cNvPr id="3" name="Content Placeholder 2"/>
          <p:cNvSpPr>
            <a:spLocks noGrp="1"/>
          </p:cNvSpPr>
          <p:nvPr>
            <p:ph idx="1"/>
          </p:nvPr>
        </p:nvSpPr>
        <p:spPr>
          <a:xfrm>
            <a:off x="351693" y="1379049"/>
            <a:ext cx="8382000" cy="4525963"/>
          </a:xfrm>
        </p:spPr>
        <p:txBody>
          <a:bodyPr/>
          <a:lstStyle/>
          <a:p>
            <a:pPr>
              <a:spcBef>
                <a:spcPts val="0"/>
              </a:spcBef>
            </a:pPr>
            <a:r>
              <a:rPr lang="en-US" sz="2400" dirty="0" smtClean="0"/>
              <a:t>Adequate compliance standards, policies, and procedures</a:t>
            </a:r>
          </a:p>
          <a:p>
            <a:pPr>
              <a:spcBef>
                <a:spcPts val="0"/>
              </a:spcBef>
            </a:pPr>
            <a:r>
              <a:rPr lang="en-US" sz="2400" dirty="0" smtClean="0"/>
              <a:t>Effective compliance oversight</a:t>
            </a:r>
          </a:p>
          <a:p>
            <a:pPr>
              <a:spcBef>
                <a:spcPts val="0"/>
              </a:spcBef>
            </a:pPr>
            <a:r>
              <a:rPr lang="en-US" sz="2400" dirty="0" smtClean="0"/>
              <a:t>Careful delegation of duties, and due care in hiring/screening employees</a:t>
            </a:r>
          </a:p>
          <a:p>
            <a:pPr>
              <a:spcBef>
                <a:spcPts val="0"/>
              </a:spcBef>
            </a:pPr>
            <a:r>
              <a:rPr lang="en-US" sz="2400" dirty="0" smtClean="0"/>
              <a:t>Effective training and education for roles and responsibilities</a:t>
            </a:r>
          </a:p>
          <a:p>
            <a:pPr>
              <a:spcBef>
                <a:spcPts val="0"/>
              </a:spcBef>
            </a:pPr>
            <a:r>
              <a:rPr lang="en-US" sz="2400" dirty="0" smtClean="0"/>
              <a:t>Effective communication to all employees</a:t>
            </a:r>
            <a:endParaRPr lang="en-US" sz="2400" dirty="0"/>
          </a:p>
          <a:p>
            <a:pPr>
              <a:spcBef>
                <a:spcPts val="0"/>
              </a:spcBef>
            </a:pPr>
            <a:r>
              <a:rPr lang="en-US" sz="2400" dirty="0" smtClean="0"/>
              <a:t>Monitoring</a:t>
            </a:r>
            <a:r>
              <a:rPr lang="en-US" sz="2400" dirty="0"/>
              <a:t>, auditing, </a:t>
            </a:r>
            <a:r>
              <a:rPr lang="en-US" sz="2400" dirty="0" smtClean="0"/>
              <a:t>and hot lines</a:t>
            </a:r>
            <a:endParaRPr lang="en-US" sz="2400" dirty="0"/>
          </a:p>
          <a:p>
            <a:pPr>
              <a:spcBef>
                <a:spcPts val="0"/>
              </a:spcBef>
            </a:pPr>
            <a:r>
              <a:rPr lang="en-US" sz="2400" dirty="0" smtClean="0"/>
              <a:t>Investigation and enforcement for violations</a:t>
            </a:r>
            <a:endParaRPr lang="en-US" sz="2400" dirty="0"/>
          </a:p>
          <a:p>
            <a:pPr>
              <a:spcBef>
                <a:spcPts val="0"/>
              </a:spcBef>
            </a:pPr>
            <a:r>
              <a:rPr lang="en-US" sz="2400" dirty="0" smtClean="0"/>
              <a:t>Corrective action</a:t>
            </a:r>
          </a:p>
          <a:p>
            <a:pPr marL="0" indent="0">
              <a:buNone/>
            </a:pPr>
            <a:endParaRPr lang="en-US" sz="800" dirty="0" smtClean="0"/>
          </a:p>
          <a:p>
            <a:pPr marL="0" indent="0">
              <a:buNone/>
            </a:pPr>
            <a:r>
              <a:rPr lang="en-US" sz="1800" i="1" dirty="0" smtClean="0"/>
              <a:t>Source: U.S</a:t>
            </a:r>
            <a:r>
              <a:rPr lang="en-US" sz="1800" i="1" dirty="0"/>
              <a:t>. Sentencing Commission Guidelines, Chapter 8</a:t>
            </a:r>
          </a:p>
          <a:p>
            <a:pPr lvl="1"/>
            <a:r>
              <a:rPr lang="en-US" sz="1800" i="1" dirty="0"/>
              <a:t>http://</a:t>
            </a:r>
            <a:r>
              <a:rPr lang="en-US" sz="1800" i="1" dirty="0" smtClean="0"/>
              <a:t>www.ussc.gov/guidelines/2011_Guidelines/Manual_HTML/8b2_1.htm </a:t>
            </a:r>
            <a:endParaRPr lang="en-US" sz="1800" i="1" dirty="0"/>
          </a:p>
        </p:txBody>
      </p:sp>
    </p:spTree>
    <p:extLst>
      <p:ext uri="{BB962C8B-B14F-4D97-AF65-F5344CB8AC3E}">
        <p14:creationId xmlns:p14="http://schemas.microsoft.com/office/powerpoint/2010/main" val="120610600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049"/>
            <a:ext cx="8382000" cy="1143000"/>
          </a:xfrm>
        </p:spPr>
        <p:txBody>
          <a:bodyPr/>
          <a:lstStyle/>
          <a:p>
            <a:r>
              <a:rPr lang="en-US" dirty="0" smtClean="0"/>
              <a:t>COMPLIANCE Resources</a:t>
            </a:r>
            <a:endParaRPr lang="en-US" dirty="0"/>
          </a:p>
        </p:txBody>
      </p:sp>
      <p:sp>
        <p:nvSpPr>
          <p:cNvPr id="3" name="Content Placeholder 2"/>
          <p:cNvSpPr>
            <a:spLocks noGrp="1"/>
          </p:cNvSpPr>
          <p:nvPr>
            <p:ph idx="1"/>
          </p:nvPr>
        </p:nvSpPr>
        <p:spPr>
          <a:xfrm>
            <a:off x="199292" y="1379049"/>
            <a:ext cx="8768862" cy="4525963"/>
          </a:xfrm>
        </p:spPr>
        <p:txBody>
          <a:bodyPr/>
          <a:lstStyle/>
          <a:p>
            <a:r>
              <a:rPr lang="en-US" dirty="0" smtClean="0"/>
              <a:t>Higher Education Compliance Alliance</a:t>
            </a:r>
          </a:p>
          <a:p>
            <a:pPr lvl="1"/>
            <a:r>
              <a:rPr lang="en-US" dirty="0"/>
              <a:t>S</a:t>
            </a:r>
            <a:r>
              <a:rPr lang="en-US" dirty="0" smtClean="0"/>
              <a:t>pearheaded by NACUA with 24 other associations including EDUCAUSE</a:t>
            </a:r>
          </a:p>
          <a:p>
            <a:pPr lvl="1"/>
            <a:r>
              <a:rPr lang="en-US" dirty="0" smtClean="0"/>
              <a:t> </a:t>
            </a:r>
            <a:r>
              <a:rPr lang="en-US" u="sng" dirty="0"/>
              <a:t>http://www.higheredcompliance.org</a:t>
            </a:r>
            <a:r>
              <a:rPr lang="en-US" u="sng" dirty="0" smtClean="0"/>
              <a:t>/</a:t>
            </a:r>
            <a:endParaRPr lang="en-US" dirty="0" smtClean="0"/>
          </a:p>
          <a:p>
            <a:r>
              <a:rPr lang="en-US" dirty="0" smtClean="0"/>
              <a:t>Society of </a:t>
            </a:r>
            <a:r>
              <a:rPr lang="en-US" dirty="0"/>
              <a:t>Corporate Compliance and Ethics (</a:t>
            </a:r>
            <a:r>
              <a:rPr lang="en-US" dirty="0" smtClean="0"/>
              <a:t>SCCE)</a:t>
            </a:r>
          </a:p>
          <a:p>
            <a:pPr lvl="1"/>
            <a:r>
              <a:rPr lang="en-US" dirty="0" smtClean="0"/>
              <a:t>http</a:t>
            </a:r>
            <a:r>
              <a:rPr lang="en-US" dirty="0"/>
              <a:t>://</a:t>
            </a:r>
            <a:r>
              <a:rPr lang="en-US" dirty="0" smtClean="0"/>
              <a:t>www.corporatecompliance.org </a:t>
            </a:r>
          </a:p>
          <a:p>
            <a:pPr lvl="1"/>
            <a:r>
              <a:rPr lang="en-US" dirty="0" smtClean="0"/>
              <a:t>Higher Education Compliance Conference</a:t>
            </a:r>
            <a:r>
              <a:rPr lang="en-US" dirty="0"/>
              <a:t>, June 3-6 2012 - http://www.highereducationcompliance.org</a:t>
            </a:r>
            <a:r>
              <a:rPr lang="en-US" dirty="0" smtClean="0"/>
              <a:t>/ </a:t>
            </a:r>
          </a:p>
          <a:p>
            <a:r>
              <a:rPr lang="en-US" dirty="0"/>
              <a:t>Open Compliance and Ethics Group (</a:t>
            </a:r>
            <a:r>
              <a:rPr lang="en-US" dirty="0" smtClean="0"/>
              <a:t>OCEG)</a:t>
            </a:r>
          </a:p>
          <a:p>
            <a:pPr lvl="1"/>
            <a:r>
              <a:rPr lang="en-US" dirty="0" smtClean="0"/>
              <a:t>http</a:t>
            </a:r>
            <a:r>
              <a:rPr lang="en-US" dirty="0"/>
              <a:t>://www.oceg.org</a:t>
            </a:r>
            <a:r>
              <a:rPr lang="en-US" dirty="0" smtClean="0"/>
              <a:t>/</a:t>
            </a:r>
          </a:p>
        </p:txBody>
      </p:sp>
    </p:spTree>
    <p:extLst>
      <p:ext uri="{BB962C8B-B14F-4D97-AF65-F5344CB8AC3E}">
        <p14:creationId xmlns:p14="http://schemas.microsoft.com/office/powerpoint/2010/main" val="204905792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3" y="0"/>
            <a:ext cx="9219261" cy="6858000"/>
          </a:xfrm>
          <a:prstGeom prst="rect">
            <a:avLst/>
          </a:prstGeom>
        </p:spPr>
      </p:pic>
      <p:sp>
        <p:nvSpPr>
          <p:cNvPr id="7" name="Rectangle 6"/>
          <p:cNvSpPr/>
          <p:nvPr/>
        </p:nvSpPr>
        <p:spPr>
          <a:xfrm>
            <a:off x="-1254247" y="5515267"/>
            <a:ext cx="11443390" cy="1342733"/>
          </a:xfrm>
          <a:prstGeom prst="rect">
            <a:avLst/>
          </a:prstGeom>
          <a:solidFill>
            <a:schemeClr val="tx1">
              <a:lumMod val="95000"/>
              <a:lumOff val="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11775" y="5894244"/>
            <a:ext cx="6311343" cy="584775"/>
          </a:xfrm>
          <a:prstGeom prst="rect">
            <a:avLst/>
          </a:prstGeom>
          <a:noFill/>
        </p:spPr>
        <p:txBody>
          <a:bodyPr wrap="none" rtlCol="0">
            <a:spAutoFit/>
          </a:bodyPr>
          <a:lstStyle/>
          <a:p>
            <a:r>
              <a:rPr lang="en-US" sz="3200" dirty="0">
                <a:solidFill>
                  <a:schemeClr val="bg1"/>
                </a:solidFill>
                <a:latin typeface="Helvetica Neue"/>
              </a:rPr>
              <a:t>Problems with historical </a:t>
            </a:r>
            <a:r>
              <a:rPr lang="en-US" sz="3200" dirty="0" smtClean="0">
                <a:solidFill>
                  <a:schemeClr val="bg1"/>
                </a:solidFill>
                <a:latin typeface="Helvetica Neue"/>
              </a:rPr>
              <a:t>approach</a:t>
            </a:r>
            <a:endParaRPr lang="en-US" sz="3200" dirty="0">
              <a:solidFill>
                <a:schemeClr val="bg1"/>
              </a:solidFill>
              <a:latin typeface="Helvetica Neue"/>
            </a:endParaRPr>
          </a:p>
        </p:txBody>
      </p:sp>
    </p:spTree>
    <p:extLst>
      <p:ext uri="{BB962C8B-B14F-4D97-AF65-F5344CB8AC3E}">
        <p14:creationId xmlns:p14="http://schemas.microsoft.com/office/powerpoint/2010/main" val="206773246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66550" y="3537194"/>
            <a:ext cx="1095216" cy="619313"/>
          </a:xfrm>
          <a:prstGeom prst="wedgeEllipseCallou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07"/>
            <a:ext cx="9144000" cy="6858000"/>
          </a:xfrm>
          <a:prstGeom prst="rect">
            <a:avLst/>
          </a:prstGeom>
        </p:spPr>
      </p:pic>
      <p:sp>
        <p:nvSpPr>
          <p:cNvPr id="6" name="Rectangle 5"/>
          <p:cNvSpPr/>
          <p:nvPr/>
        </p:nvSpPr>
        <p:spPr>
          <a:xfrm>
            <a:off x="-1875569" y="5476586"/>
            <a:ext cx="11443390" cy="1342733"/>
          </a:xfrm>
          <a:prstGeom prst="rect">
            <a:avLst/>
          </a:prstGeom>
          <a:solidFill>
            <a:schemeClr val="tx1">
              <a:lumMod val="95000"/>
              <a:lumOff val="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61740" y="5855564"/>
            <a:ext cx="8220520" cy="584775"/>
          </a:xfrm>
          <a:prstGeom prst="rect">
            <a:avLst/>
          </a:prstGeom>
          <a:noFill/>
        </p:spPr>
        <p:txBody>
          <a:bodyPr wrap="none" rtlCol="0">
            <a:spAutoFit/>
          </a:bodyPr>
          <a:lstStyle/>
          <a:p>
            <a:r>
              <a:rPr lang="en-US" sz="3200" dirty="0">
                <a:solidFill>
                  <a:schemeClr val="bg1"/>
                </a:solidFill>
                <a:latin typeface="Helvetica Neue"/>
              </a:rPr>
              <a:t>Thus, need for governance and coordination</a:t>
            </a:r>
          </a:p>
        </p:txBody>
      </p:sp>
      <p:sp>
        <p:nvSpPr>
          <p:cNvPr id="3" name="Oval Callout 2"/>
          <p:cNvSpPr/>
          <p:nvPr/>
        </p:nvSpPr>
        <p:spPr>
          <a:xfrm>
            <a:off x="3062413" y="1824154"/>
            <a:ext cx="914400" cy="612648"/>
          </a:xfrm>
          <a:prstGeom prst="wedgeEllipseCallou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039924" y="1952925"/>
            <a:ext cx="1010875"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FERPA</a:t>
            </a:r>
            <a:endParaRPr lang="en-US" b="1" dirty="0">
              <a:effectLst>
                <a:outerShdw blurRad="38100" dist="38100" dir="2700000" algn="tl">
                  <a:srgbClr val="000000">
                    <a:alpha val="43137"/>
                  </a:srgbClr>
                </a:outerShdw>
              </a:effectLst>
            </a:endParaRPr>
          </a:p>
        </p:txBody>
      </p:sp>
      <p:sp>
        <p:nvSpPr>
          <p:cNvPr id="10" name="Oval Callout 9"/>
          <p:cNvSpPr/>
          <p:nvPr/>
        </p:nvSpPr>
        <p:spPr>
          <a:xfrm>
            <a:off x="1735014" y="2972581"/>
            <a:ext cx="1207477" cy="544342"/>
          </a:xfrm>
          <a:prstGeom prst="wedgeEllipseCallou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781908" y="3075475"/>
            <a:ext cx="1113688"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PCI DSS</a:t>
            </a:r>
            <a:endParaRPr lang="en-US" b="1" dirty="0">
              <a:effectLst>
                <a:outerShdw blurRad="38100" dist="38100" dir="2700000" algn="tl">
                  <a:srgbClr val="000000">
                    <a:alpha val="43137"/>
                  </a:srgbClr>
                </a:outerShdw>
              </a:effectLst>
            </a:endParaRPr>
          </a:p>
        </p:txBody>
      </p:sp>
      <p:sp>
        <p:nvSpPr>
          <p:cNvPr id="12" name="Oval Callout 11"/>
          <p:cNvSpPr/>
          <p:nvPr/>
        </p:nvSpPr>
        <p:spPr>
          <a:xfrm>
            <a:off x="5955323" y="2342655"/>
            <a:ext cx="1195753" cy="732820"/>
          </a:xfrm>
          <a:prstGeom prst="wedgeEllipseCallou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008075" y="2385899"/>
            <a:ext cx="1090247"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HIPAA/ HITECH</a:t>
            </a:r>
            <a:endParaRPr lang="en-US"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67" y="1952926"/>
            <a:ext cx="1387841" cy="98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12849" y="2016982"/>
            <a:ext cx="1359876"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Human Subjects</a:t>
            </a:r>
            <a:endParaRPr lang="en-US" b="1"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6123" y="1680407"/>
            <a:ext cx="154793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736123" y="1790471"/>
            <a:ext cx="1547935"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Red Flags Rule</a:t>
            </a:r>
            <a:endParaRPr lang="en-US" b="1" dirty="0">
              <a:effectLst>
                <a:outerShdw blurRad="38100" dist="38100" dir="2700000" algn="tl">
                  <a:srgbClr val="000000">
                    <a:alpha val="43137"/>
                  </a:srgbClr>
                </a:outerShdw>
              </a:effectLst>
            </a:endParaRPr>
          </a:p>
        </p:txBody>
      </p:sp>
      <p:sp>
        <p:nvSpPr>
          <p:cNvPr id="20" name="Oval Callout 19"/>
          <p:cNvSpPr/>
          <p:nvPr/>
        </p:nvSpPr>
        <p:spPr>
          <a:xfrm>
            <a:off x="3976812" y="2202781"/>
            <a:ext cx="908063" cy="630814"/>
          </a:xfrm>
          <a:prstGeom prst="wedgeEllipseCallout">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76811" y="2322257"/>
            <a:ext cx="1005495"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CALEA</a:t>
            </a:r>
            <a:endParaRPr lang="en-US" b="1" dirty="0">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998" y="3533165"/>
            <a:ext cx="1547813"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580237" y="3651543"/>
            <a:ext cx="1245334"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21 CFR Part 11</a:t>
            </a:r>
            <a:endParaRPr lang="en-US" b="1" dirty="0">
              <a:effectLst>
                <a:outerShdw blurRad="38100" dist="38100" dir="2700000" algn="tl">
                  <a:srgbClr val="000000">
                    <a:alpha val="43137"/>
                  </a:srgbClr>
                </a:outerShdw>
              </a:effectLst>
            </a:endParaRPr>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126" y="1240923"/>
            <a:ext cx="120882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920403" y="1306595"/>
            <a:ext cx="1060265" cy="646331"/>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Export control</a:t>
            </a:r>
            <a:endParaRPr lang="en-US" b="1" dirty="0">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975" y="2840330"/>
            <a:ext cx="1006475"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766016" y="2961404"/>
            <a:ext cx="1005495"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GLBA</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90528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1000" fill="hold"/>
                                        <p:tgtEl>
                                          <p:spTgt spid="1026"/>
                                        </p:tgtEl>
                                        <p:attrNameLst>
                                          <p:attrName>ppt_w</p:attrName>
                                        </p:attrNameLst>
                                      </p:cBhvr>
                                      <p:tavLst>
                                        <p:tav tm="0">
                                          <p:val>
                                            <p:fltVal val="0"/>
                                          </p:val>
                                        </p:tav>
                                        <p:tav tm="100000">
                                          <p:val>
                                            <p:strVal val="#ppt_w"/>
                                          </p:val>
                                        </p:tav>
                                      </p:tavLst>
                                    </p:anim>
                                    <p:anim calcmode="lin" valueType="num">
                                      <p:cBhvr>
                                        <p:cTn id="50" dur="1000" fill="hold"/>
                                        <p:tgtEl>
                                          <p:spTgt spid="1026"/>
                                        </p:tgtEl>
                                        <p:attrNameLst>
                                          <p:attrName>ppt_h</p:attrName>
                                        </p:attrNameLst>
                                      </p:cBhvr>
                                      <p:tavLst>
                                        <p:tav tm="0">
                                          <p:val>
                                            <p:fltVal val="0"/>
                                          </p:val>
                                        </p:tav>
                                        <p:tav tm="100000">
                                          <p:val>
                                            <p:strVal val="#ppt_h"/>
                                          </p:val>
                                        </p:tav>
                                      </p:tavLst>
                                    </p:anim>
                                    <p:anim calcmode="lin" valueType="num">
                                      <p:cBhvr>
                                        <p:cTn id="51" dur="1000" fill="hold"/>
                                        <p:tgtEl>
                                          <p:spTgt spid="1026"/>
                                        </p:tgtEl>
                                        <p:attrNameLst>
                                          <p:attrName>style.rotation</p:attrName>
                                        </p:attrNameLst>
                                      </p:cBhvr>
                                      <p:tavLst>
                                        <p:tav tm="0">
                                          <p:val>
                                            <p:fltVal val="90"/>
                                          </p:val>
                                        </p:tav>
                                        <p:tav tm="100000">
                                          <p:val>
                                            <p:fltVal val="0"/>
                                          </p:val>
                                        </p:tav>
                                      </p:tavLst>
                                    </p:anim>
                                    <p:animEffect transition="in" filter="fade">
                                      <p:cBhvr>
                                        <p:cTn id="52" dur="1000"/>
                                        <p:tgtEl>
                                          <p:spTgt spid="102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style.rotation</p:attrName>
                                        </p:attrNameLst>
                                      </p:cBhvr>
                                      <p:tavLst>
                                        <p:tav tm="0">
                                          <p:val>
                                            <p:fltVal val="90"/>
                                          </p:val>
                                        </p:tav>
                                        <p:tav tm="100000">
                                          <p:val>
                                            <p:fltVal val="0"/>
                                          </p:val>
                                        </p:tav>
                                      </p:tavLst>
                                    </p:anim>
                                    <p:animEffect transition="in" filter="fade">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027"/>
                                        </p:tgtEl>
                                        <p:attrNameLst>
                                          <p:attrName>style.visibility</p:attrName>
                                        </p:attrNameLst>
                                      </p:cBhvr>
                                      <p:to>
                                        <p:strVal val="visible"/>
                                      </p:to>
                                    </p:set>
                                    <p:anim calcmode="lin" valueType="num">
                                      <p:cBhvr>
                                        <p:cTn id="63" dur="1000" fill="hold"/>
                                        <p:tgtEl>
                                          <p:spTgt spid="1027"/>
                                        </p:tgtEl>
                                        <p:attrNameLst>
                                          <p:attrName>ppt_w</p:attrName>
                                        </p:attrNameLst>
                                      </p:cBhvr>
                                      <p:tavLst>
                                        <p:tav tm="0">
                                          <p:val>
                                            <p:fltVal val="0"/>
                                          </p:val>
                                        </p:tav>
                                        <p:tav tm="100000">
                                          <p:val>
                                            <p:strVal val="#ppt_w"/>
                                          </p:val>
                                        </p:tav>
                                      </p:tavLst>
                                    </p:anim>
                                    <p:anim calcmode="lin" valueType="num">
                                      <p:cBhvr>
                                        <p:cTn id="64" dur="1000" fill="hold"/>
                                        <p:tgtEl>
                                          <p:spTgt spid="1027"/>
                                        </p:tgtEl>
                                        <p:attrNameLst>
                                          <p:attrName>ppt_h</p:attrName>
                                        </p:attrNameLst>
                                      </p:cBhvr>
                                      <p:tavLst>
                                        <p:tav tm="0">
                                          <p:val>
                                            <p:fltVal val="0"/>
                                          </p:val>
                                        </p:tav>
                                        <p:tav tm="100000">
                                          <p:val>
                                            <p:strVal val="#ppt_h"/>
                                          </p:val>
                                        </p:tav>
                                      </p:tavLst>
                                    </p:anim>
                                    <p:anim calcmode="lin" valueType="num">
                                      <p:cBhvr>
                                        <p:cTn id="65" dur="1000" fill="hold"/>
                                        <p:tgtEl>
                                          <p:spTgt spid="1027"/>
                                        </p:tgtEl>
                                        <p:attrNameLst>
                                          <p:attrName>style.rotation</p:attrName>
                                        </p:attrNameLst>
                                      </p:cBhvr>
                                      <p:tavLst>
                                        <p:tav tm="0">
                                          <p:val>
                                            <p:fltVal val="90"/>
                                          </p:val>
                                        </p:tav>
                                        <p:tav tm="100000">
                                          <p:val>
                                            <p:fltVal val="0"/>
                                          </p:val>
                                        </p:tav>
                                      </p:tavLst>
                                    </p:anim>
                                    <p:animEffect transition="in" filter="fade">
                                      <p:cBhvr>
                                        <p:cTn id="66" dur="1000"/>
                                        <p:tgtEl>
                                          <p:spTgt spid="1027"/>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 calcmode="lin" valueType="num">
                                      <p:cBhvr>
                                        <p:cTn id="71" dur="1000" fill="hold"/>
                                        <p:tgtEl>
                                          <p:spTgt spid="16"/>
                                        </p:tgtEl>
                                        <p:attrNameLst>
                                          <p:attrName>style.rotation</p:attrName>
                                        </p:attrNameLst>
                                      </p:cBhvr>
                                      <p:tavLst>
                                        <p:tav tm="0">
                                          <p:val>
                                            <p:fltVal val="90"/>
                                          </p:val>
                                        </p:tav>
                                        <p:tav tm="100000">
                                          <p:val>
                                            <p:fltVal val="0"/>
                                          </p:val>
                                        </p:tav>
                                      </p:tavLst>
                                    </p:anim>
                                    <p:animEffect transition="in" filter="fade">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1000" fill="hold"/>
                                        <p:tgtEl>
                                          <p:spTgt spid="20"/>
                                        </p:tgtEl>
                                        <p:attrNameLst>
                                          <p:attrName>ppt_w</p:attrName>
                                        </p:attrNameLst>
                                      </p:cBhvr>
                                      <p:tavLst>
                                        <p:tav tm="0">
                                          <p:val>
                                            <p:fltVal val="0"/>
                                          </p:val>
                                        </p:tav>
                                        <p:tav tm="100000">
                                          <p:val>
                                            <p:strVal val="#ppt_w"/>
                                          </p:val>
                                        </p:tav>
                                      </p:tavLst>
                                    </p:anim>
                                    <p:anim calcmode="lin" valueType="num">
                                      <p:cBhvr>
                                        <p:cTn id="78" dur="1000" fill="hold"/>
                                        <p:tgtEl>
                                          <p:spTgt spid="20"/>
                                        </p:tgtEl>
                                        <p:attrNameLst>
                                          <p:attrName>ppt_h</p:attrName>
                                        </p:attrNameLst>
                                      </p:cBhvr>
                                      <p:tavLst>
                                        <p:tav tm="0">
                                          <p:val>
                                            <p:fltVal val="0"/>
                                          </p:val>
                                        </p:tav>
                                        <p:tav tm="100000">
                                          <p:val>
                                            <p:strVal val="#ppt_h"/>
                                          </p:val>
                                        </p:tav>
                                      </p:tavLst>
                                    </p:anim>
                                    <p:anim calcmode="lin" valueType="num">
                                      <p:cBhvr>
                                        <p:cTn id="79" dur="1000" fill="hold"/>
                                        <p:tgtEl>
                                          <p:spTgt spid="20"/>
                                        </p:tgtEl>
                                        <p:attrNameLst>
                                          <p:attrName>style.rotation</p:attrName>
                                        </p:attrNameLst>
                                      </p:cBhvr>
                                      <p:tavLst>
                                        <p:tav tm="0">
                                          <p:val>
                                            <p:fltVal val="90"/>
                                          </p:val>
                                        </p:tav>
                                        <p:tav tm="100000">
                                          <p:val>
                                            <p:fltVal val="0"/>
                                          </p:val>
                                        </p:tav>
                                      </p:tavLst>
                                    </p:anim>
                                    <p:animEffect transition="in" filter="fade">
                                      <p:cBhvr>
                                        <p:cTn id="80" dur="1000"/>
                                        <p:tgtEl>
                                          <p:spTgt spid="20"/>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fltVal val="0"/>
                                          </p:val>
                                        </p:tav>
                                        <p:tav tm="100000">
                                          <p:val>
                                            <p:strVal val="#ppt_w"/>
                                          </p:val>
                                        </p:tav>
                                      </p:tavLst>
                                    </p:anim>
                                    <p:anim calcmode="lin" valueType="num">
                                      <p:cBhvr>
                                        <p:cTn id="84" dur="1000" fill="hold"/>
                                        <p:tgtEl>
                                          <p:spTgt spid="21"/>
                                        </p:tgtEl>
                                        <p:attrNameLst>
                                          <p:attrName>ppt_h</p:attrName>
                                        </p:attrNameLst>
                                      </p:cBhvr>
                                      <p:tavLst>
                                        <p:tav tm="0">
                                          <p:val>
                                            <p:fltVal val="0"/>
                                          </p:val>
                                        </p:tav>
                                        <p:tav tm="100000">
                                          <p:val>
                                            <p:strVal val="#ppt_h"/>
                                          </p:val>
                                        </p:tav>
                                      </p:tavLst>
                                    </p:anim>
                                    <p:anim calcmode="lin" valueType="num">
                                      <p:cBhvr>
                                        <p:cTn id="85" dur="1000" fill="hold"/>
                                        <p:tgtEl>
                                          <p:spTgt spid="21"/>
                                        </p:tgtEl>
                                        <p:attrNameLst>
                                          <p:attrName>style.rotation</p:attrName>
                                        </p:attrNameLst>
                                      </p:cBhvr>
                                      <p:tavLst>
                                        <p:tav tm="0">
                                          <p:val>
                                            <p:fltVal val="90"/>
                                          </p:val>
                                        </p:tav>
                                        <p:tav tm="100000">
                                          <p:val>
                                            <p:fltVal val="0"/>
                                          </p:val>
                                        </p:tav>
                                      </p:tavLst>
                                    </p:anim>
                                    <p:animEffect transition="in" filter="fade">
                                      <p:cBhvr>
                                        <p:cTn id="86" dur="10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1028"/>
                                        </p:tgtEl>
                                        <p:attrNameLst>
                                          <p:attrName>style.visibility</p:attrName>
                                        </p:attrNameLst>
                                      </p:cBhvr>
                                      <p:to>
                                        <p:strVal val="visible"/>
                                      </p:to>
                                    </p:set>
                                    <p:anim calcmode="lin" valueType="num">
                                      <p:cBhvr>
                                        <p:cTn id="91" dur="1000" fill="hold"/>
                                        <p:tgtEl>
                                          <p:spTgt spid="1028"/>
                                        </p:tgtEl>
                                        <p:attrNameLst>
                                          <p:attrName>ppt_w</p:attrName>
                                        </p:attrNameLst>
                                      </p:cBhvr>
                                      <p:tavLst>
                                        <p:tav tm="0">
                                          <p:val>
                                            <p:fltVal val="0"/>
                                          </p:val>
                                        </p:tav>
                                        <p:tav tm="100000">
                                          <p:val>
                                            <p:strVal val="#ppt_w"/>
                                          </p:val>
                                        </p:tav>
                                      </p:tavLst>
                                    </p:anim>
                                    <p:anim calcmode="lin" valueType="num">
                                      <p:cBhvr>
                                        <p:cTn id="92" dur="1000" fill="hold"/>
                                        <p:tgtEl>
                                          <p:spTgt spid="1028"/>
                                        </p:tgtEl>
                                        <p:attrNameLst>
                                          <p:attrName>ppt_h</p:attrName>
                                        </p:attrNameLst>
                                      </p:cBhvr>
                                      <p:tavLst>
                                        <p:tav tm="0">
                                          <p:val>
                                            <p:fltVal val="0"/>
                                          </p:val>
                                        </p:tav>
                                        <p:tav tm="100000">
                                          <p:val>
                                            <p:strVal val="#ppt_h"/>
                                          </p:val>
                                        </p:tav>
                                      </p:tavLst>
                                    </p:anim>
                                    <p:anim calcmode="lin" valueType="num">
                                      <p:cBhvr>
                                        <p:cTn id="93" dur="1000" fill="hold"/>
                                        <p:tgtEl>
                                          <p:spTgt spid="1028"/>
                                        </p:tgtEl>
                                        <p:attrNameLst>
                                          <p:attrName>style.rotation</p:attrName>
                                        </p:attrNameLst>
                                      </p:cBhvr>
                                      <p:tavLst>
                                        <p:tav tm="0">
                                          <p:val>
                                            <p:fltVal val="90"/>
                                          </p:val>
                                        </p:tav>
                                        <p:tav tm="100000">
                                          <p:val>
                                            <p:fltVal val="0"/>
                                          </p:val>
                                        </p:tav>
                                      </p:tavLst>
                                    </p:anim>
                                    <p:animEffect transition="in" filter="fade">
                                      <p:cBhvr>
                                        <p:cTn id="94" dur="1000"/>
                                        <p:tgtEl>
                                          <p:spTgt spid="1028"/>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1000" fill="hold"/>
                                        <p:tgtEl>
                                          <p:spTgt spid="22"/>
                                        </p:tgtEl>
                                        <p:attrNameLst>
                                          <p:attrName>ppt_w</p:attrName>
                                        </p:attrNameLst>
                                      </p:cBhvr>
                                      <p:tavLst>
                                        <p:tav tm="0">
                                          <p:val>
                                            <p:fltVal val="0"/>
                                          </p:val>
                                        </p:tav>
                                        <p:tav tm="100000">
                                          <p:val>
                                            <p:strVal val="#ppt_w"/>
                                          </p:val>
                                        </p:tav>
                                      </p:tavLst>
                                    </p:anim>
                                    <p:anim calcmode="lin" valueType="num">
                                      <p:cBhvr>
                                        <p:cTn id="98" dur="1000" fill="hold"/>
                                        <p:tgtEl>
                                          <p:spTgt spid="22"/>
                                        </p:tgtEl>
                                        <p:attrNameLst>
                                          <p:attrName>ppt_h</p:attrName>
                                        </p:attrNameLst>
                                      </p:cBhvr>
                                      <p:tavLst>
                                        <p:tav tm="0">
                                          <p:val>
                                            <p:fltVal val="0"/>
                                          </p:val>
                                        </p:tav>
                                        <p:tav tm="100000">
                                          <p:val>
                                            <p:strVal val="#ppt_h"/>
                                          </p:val>
                                        </p:tav>
                                      </p:tavLst>
                                    </p:anim>
                                    <p:anim calcmode="lin" valueType="num">
                                      <p:cBhvr>
                                        <p:cTn id="99" dur="1000" fill="hold"/>
                                        <p:tgtEl>
                                          <p:spTgt spid="22"/>
                                        </p:tgtEl>
                                        <p:attrNameLst>
                                          <p:attrName>style.rotation</p:attrName>
                                        </p:attrNameLst>
                                      </p:cBhvr>
                                      <p:tavLst>
                                        <p:tav tm="0">
                                          <p:val>
                                            <p:fltVal val="90"/>
                                          </p:val>
                                        </p:tav>
                                        <p:tav tm="100000">
                                          <p:val>
                                            <p:fltVal val="0"/>
                                          </p:val>
                                        </p:tav>
                                      </p:tavLst>
                                    </p:anim>
                                    <p:animEffect transition="in" filter="fade">
                                      <p:cBhvr>
                                        <p:cTn id="100" dur="10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029"/>
                                        </p:tgtEl>
                                        <p:attrNameLst>
                                          <p:attrName>style.visibility</p:attrName>
                                        </p:attrNameLst>
                                      </p:cBhvr>
                                      <p:to>
                                        <p:strVal val="visible"/>
                                      </p:to>
                                    </p:set>
                                    <p:anim calcmode="lin" valueType="num">
                                      <p:cBhvr>
                                        <p:cTn id="105" dur="1000" fill="hold"/>
                                        <p:tgtEl>
                                          <p:spTgt spid="1029"/>
                                        </p:tgtEl>
                                        <p:attrNameLst>
                                          <p:attrName>ppt_w</p:attrName>
                                        </p:attrNameLst>
                                      </p:cBhvr>
                                      <p:tavLst>
                                        <p:tav tm="0">
                                          <p:val>
                                            <p:fltVal val="0"/>
                                          </p:val>
                                        </p:tav>
                                        <p:tav tm="100000">
                                          <p:val>
                                            <p:strVal val="#ppt_w"/>
                                          </p:val>
                                        </p:tav>
                                      </p:tavLst>
                                    </p:anim>
                                    <p:anim calcmode="lin" valueType="num">
                                      <p:cBhvr>
                                        <p:cTn id="106" dur="1000" fill="hold"/>
                                        <p:tgtEl>
                                          <p:spTgt spid="1029"/>
                                        </p:tgtEl>
                                        <p:attrNameLst>
                                          <p:attrName>ppt_h</p:attrName>
                                        </p:attrNameLst>
                                      </p:cBhvr>
                                      <p:tavLst>
                                        <p:tav tm="0">
                                          <p:val>
                                            <p:fltVal val="0"/>
                                          </p:val>
                                        </p:tav>
                                        <p:tav tm="100000">
                                          <p:val>
                                            <p:strVal val="#ppt_h"/>
                                          </p:val>
                                        </p:tav>
                                      </p:tavLst>
                                    </p:anim>
                                    <p:anim calcmode="lin" valueType="num">
                                      <p:cBhvr>
                                        <p:cTn id="107" dur="1000" fill="hold"/>
                                        <p:tgtEl>
                                          <p:spTgt spid="1029"/>
                                        </p:tgtEl>
                                        <p:attrNameLst>
                                          <p:attrName>style.rotation</p:attrName>
                                        </p:attrNameLst>
                                      </p:cBhvr>
                                      <p:tavLst>
                                        <p:tav tm="0">
                                          <p:val>
                                            <p:fltVal val="90"/>
                                          </p:val>
                                        </p:tav>
                                        <p:tav tm="100000">
                                          <p:val>
                                            <p:fltVal val="0"/>
                                          </p:val>
                                        </p:tav>
                                      </p:tavLst>
                                    </p:anim>
                                    <p:animEffect transition="in" filter="fade">
                                      <p:cBhvr>
                                        <p:cTn id="108" dur="1000"/>
                                        <p:tgtEl>
                                          <p:spTgt spid="1029"/>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1000" fill="hold"/>
                                        <p:tgtEl>
                                          <p:spTgt spid="23"/>
                                        </p:tgtEl>
                                        <p:attrNameLst>
                                          <p:attrName>ppt_w</p:attrName>
                                        </p:attrNameLst>
                                      </p:cBhvr>
                                      <p:tavLst>
                                        <p:tav tm="0">
                                          <p:val>
                                            <p:fltVal val="0"/>
                                          </p:val>
                                        </p:tav>
                                        <p:tav tm="100000">
                                          <p:val>
                                            <p:strVal val="#ppt_w"/>
                                          </p:val>
                                        </p:tav>
                                      </p:tavLst>
                                    </p:anim>
                                    <p:anim calcmode="lin" valueType="num">
                                      <p:cBhvr>
                                        <p:cTn id="112" dur="1000" fill="hold"/>
                                        <p:tgtEl>
                                          <p:spTgt spid="23"/>
                                        </p:tgtEl>
                                        <p:attrNameLst>
                                          <p:attrName>ppt_h</p:attrName>
                                        </p:attrNameLst>
                                      </p:cBhvr>
                                      <p:tavLst>
                                        <p:tav tm="0">
                                          <p:val>
                                            <p:fltVal val="0"/>
                                          </p:val>
                                        </p:tav>
                                        <p:tav tm="100000">
                                          <p:val>
                                            <p:strVal val="#ppt_h"/>
                                          </p:val>
                                        </p:tav>
                                      </p:tavLst>
                                    </p:anim>
                                    <p:anim calcmode="lin" valueType="num">
                                      <p:cBhvr>
                                        <p:cTn id="113" dur="1000" fill="hold"/>
                                        <p:tgtEl>
                                          <p:spTgt spid="23"/>
                                        </p:tgtEl>
                                        <p:attrNameLst>
                                          <p:attrName>style.rotation</p:attrName>
                                        </p:attrNameLst>
                                      </p:cBhvr>
                                      <p:tavLst>
                                        <p:tav tm="0">
                                          <p:val>
                                            <p:fltVal val="90"/>
                                          </p:val>
                                        </p:tav>
                                        <p:tav tm="100000">
                                          <p:val>
                                            <p:fltVal val="0"/>
                                          </p:val>
                                        </p:tav>
                                      </p:tavLst>
                                    </p:anim>
                                    <p:animEffect transition="in" filter="fade">
                                      <p:cBhvr>
                                        <p:cTn id="114" dur="1000"/>
                                        <p:tgtEl>
                                          <p:spTgt spid="23"/>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nodeType="clickEffect">
                                  <p:stCondLst>
                                    <p:cond delay="0"/>
                                  </p:stCondLst>
                                  <p:childTnLst>
                                    <p:set>
                                      <p:cBhvr>
                                        <p:cTn id="118" dur="1" fill="hold">
                                          <p:stCondLst>
                                            <p:cond delay="0"/>
                                          </p:stCondLst>
                                        </p:cTn>
                                        <p:tgtEl>
                                          <p:spTgt spid="8"/>
                                        </p:tgtEl>
                                        <p:attrNameLst>
                                          <p:attrName>style.visibility</p:attrName>
                                        </p:attrNameLst>
                                      </p:cBhvr>
                                      <p:to>
                                        <p:strVal val="visible"/>
                                      </p:to>
                                    </p:set>
                                    <p:anim calcmode="lin" valueType="num">
                                      <p:cBhvr>
                                        <p:cTn id="119" dur="1000" fill="hold"/>
                                        <p:tgtEl>
                                          <p:spTgt spid="8"/>
                                        </p:tgtEl>
                                        <p:attrNameLst>
                                          <p:attrName>ppt_w</p:attrName>
                                        </p:attrNameLst>
                                      </p:cBhvr>
                                      <p:tavLst>
                                        <p:tav tm="0">
                                          <p:val>
                                            <p:fltVal val="0"/>
                                          </p:val>
                                        </p:tav>
                                        <p:tav tm="100000">
                                          <p:val>
                                            <p:strVal val="#ppt_w"/>
                                          </p:val>
                                        </p:tav>
                                      </p:tavLst>
                                    </p:anim>
                                    <p:anim calcmode="lin" valueType="num">
                                      <p:cBhvr>
                                        <p:cTn id="120" dur="1000" fill="hold"/>
                                        <p:tgtEl>
                                          <p:spTgt spid="8"/>
                                        </p:tgtEl>
                                        <p:attrNameLst>
                                          <p:attrName>ppt_h</p:attrName>
                                        </p:attrNameLst>
                                      </p:cBhvr>
                                      <p:tavLst>
                                        <p:tav tm="0">
                                          <p:val>
                                            <p:fltVal val="0"/>
                                          </p:val>
                                        </p:tav>
                                        <p:tav tm="100000">
                                          <p:val>
                                            <p:strVal val="#ppt_h"/>
                                          </p:val>
                                        </p:tav>
                                      </p:tavLst>
                                    </p:anim>
                                    <p:anim calcmode="lin" valueType="num">
                                      <p:cBhvr>
                                        <p:cTn id="121" dur="1000" fill="hold"/>
                                        <p:tgtEl>
                                          <p:spTgt spid="8"/>
                                        </p:tgtEl>
                                        <p:attrNameLst>
                                          <p:attrName>style.rotation</p:attrName>
                                        </p:attrNameLst>
                                      </p:cBhvr>
                                      <p:tavLst>
                                        <p:tav tm="0">
                                          <p:val>
                                            <p:fltVal val="90"/>
                                          </p:val>
                                        </p:tav>
                                        <p:tav tm="100000">
                                          <p:val>
                                            <p:fltVal val="0"/>
                                          </p:val>
                                        </p:tav>
                                      </p:tavLst>
                                    </p:anim>
                                    <p:animEffect transition="in" filter="fade">
                                      <p:cBhvr>
                                        <p:cTn id="122" dur="1000"/>
                                        <p:tgtEl>
                                          <p:spTgt spid="8"/>
                                        </p:tgtEl>
                                      </p:cBhvr>
                                    </p:animEffect>
                                  </p:childTnLst>
                                </p:cTn>
                              </p:par>
                              <p:par>
                                <p:cTn id="123" presetID="31" presetClass="entr" presetSubtype="0"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p:cTn id="125" dur="1000" fill="hold"/>
                                        <p:tgtEl>
                                          <p:spTgt spid="28"/>
                                        </p:tgtEl>
                                        <p:attrNameLst>
                                          <p:attrName>ppt_w</p:attrName>
                                        </p:attrNameLst>
                                      </p:cBhvr>
                                      <p:tavLst>
                                        <p:tav tm="0">
                                          <p:val>
                                            <p:fltVal val="0"/>
                                          </p:val>
                                        </p:tav>
                                        <p:tav tm="100000">
                                          <p:val>
                                            <p:strVal val="#ppt_w"/>
                                          </p:val>
                                        </p:tav>
                                      </p:tavLst>
                                    </p:anim>
                                    <p:anim calcmode="lin" valueType="num">
                                      <p:cBhvr>
                                        <p:cTn id="126" dur="1000" fill="hold"/>
                                        <p:tgtEl>
                                          <p:spTgt spid="28"/>
                                        </p:tgtEl>
                                        <p:attrNameLst>
                                          <p:attrName>ppt_h</p:attrName>
                                        </p:attrNameLst>
                                      </p:cBhvr>
                                      <p:tavLst>
                                        <p:tav tm="0">
                                          <p:val>
                                            <p:fltVal val="0"/>
                                          </p:val>
                                        </p:tav>
                                        <p:tav tm="100000">
                                          <p:val>
                                            <p:strVal val="#ppt_h"/>
                                          </p:val>
                                        </p:tav>
                                      </p:tavLst>
                                    </p:anim>
                                    <p:anim calcmode="lin" valueType="num">
                                      <p:cBhvr>
                                        <p:cTn id="127" dur="1000" fill="hold"/>
                                        <p:tgtEl>
                                          <p:spTgt spid="28"/>
                                        </p:tgtEl>
                                        <p:attrNameLst>
                                          <p:attrName>style.rotation</p:attrName>
                                        </p:attrNameLst>
                                      </p:cBhvr>
                                      <p:tavLst>
                                        <p:tav tm="0">
                                          <p:val>
                                            <p:fltVal val="90"/>
                                          </p:val>
                                        </p:tav>
                                        <p:tav tm="100000">
                                          <p:val>
                                            <p:fltVal val="0"/>
                                          </p:val>
                                        </p:tav>
                                      </p:tavLst>
                                    </p:anim>
                                    <p:animEffect transition="in" filter="fade">
                                      <p:cBhvr>
                                        <p:cTn id="1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P spid="11" grpId="0"/>
      <p:bldP spid="12" grpId="0" animBg="1"/>
      <p:bldP spid="13" grpId="0"/>
      <p:bldP spid="15" grpId="0"/>
      <p:bldP spid="16" grpId="0"/>
      <p:bldP spid="20" grpId="0" animBg="1"/>
      <p:bldP spid="21" grpId="0"/>
      <p:bldP spid="22" grpId="0"/>
      <p:bldP spid="23"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30.4"/>
</p:tagLst>
</file>

<file path=ppt/tags/tag3.xml><?xml version="1.0" encoding="utf-8"?>
<p:tagLst xmlns:a="http://schemas.openxmlformats.org/drawingml/2006/main" xmlns:r="http://schemas.openxmlformats.org/officeDocument/2006/relationships" xmlns:p="http://schemas.openxmlformats.org/presentationml/2006/main">
  <p:tag name="TIMING" val="|13.8|26.9|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4248</TotalTime>
  <Words>2428</Words>
  <Application>Microsoft Office PowerPoint</Application>
  <PresentationFormat>On-screen Show (4:3)</PresentationFormat>
  <Paragraphs>373</Paragraphs>
  <Slides>49</Slides>
  <Notes>22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Building an Information and IT Compliance Program</vt:lpstr>
      <vt:lpstr>PowerPoint Presentation</vt:lpstr>
      <vt:lpstr>Agenda</vt:lpstr>
      <vt:lpstr>Introduction to compliance</vt:lpstr>
      <vt:lpstr> </vt:lpstr>
      <vt:lpstr>Key Criteria for an effective compliance program</vt:lpstr>
      <vt:lpstr>COMPLIANCE Resources</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Building a compliance plan</vt:lpstr>
      <vt:lpstr>It’s a Jungle Out There</vt:lpstr>
      <vt:lpstr>NORMALIZING YOUR Compliance Program</vt:lpstr>
      <vt:lpstr>PowerPoint Presentation</vt:lpstr>
      <vt:lpstr>Don’t Forget the States</vt:lpstr>
      <vt:lpstr>And That’s Only the Beginning</vt:lpstr>
      <vt:lpstr>PowerPoint Presentation</vt:lpstr>
      <vt:lpstr>Work with Counsel</vt:lpstr>
      <vt:lpstr>And Audit</vt:lpstr>
      <vt:lpstr>NORMALIZING YOUR Compliance Program</vt:lpstr>
      <vt:lpstr>A Few Thoughts on Firewalls</vt:lpstr>
      <vt:lpstr>Normalizing the Requirements</vt:lpstr>
      <vt:lpstr>Unified Compliance Framework</vt:lpstr>
      <vt:lpstr>NORMALIZING YOUR Compliance Program</vt:lpstr>
      <vt:lpstr>Map Requirements to Controls</vt:lpstr>
      <vt:lpstr>Building Compliance Plans</vt:lpstr>
      <vt:lpstr>Mapping is a Two-Way Street</vt:lpstr>
      <vt:lpstr>NORMALIZING YOUR Compliance Program</vt:lpstr>
      <vt:lpstr>Maintaining Compliance is Hard Work</vt:lpstr>
      <vt:lpstr>Don’t Cram for the Exam</vt:lpstr>
      <vt:lpstr>Use Your Compliance Plans</vt:lpstr>
      <vt:lpstr>Clearly Delineate Responsibilities</vt:lpstr>
      <vt:lpstr>Monitor the Changing Landscape</vt:lpstr>
      <vt:lpstr>Compliance Must Be Auditable</vt:lpstr>
      <vt:lpstr>This Requires Centralization</vt:lpstr>
      <vt:lpstr>Summary</vt:lpstr>
      <vt:lpstr>THANK YOU</vt:lpstr>
    </vt:vector>
  </TitlesOfParts>
  <Company>brain bolts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 INFORMATION AND IT COMPLIANCE PROGRAM</dc:title>
  <dc:subject>SEC12</dc:subject>
  <dc:creator>CHAPPLE, DAVIS, AND LAVAGNINO</dc:creator>
  <cp:lastModifiedBy>Lavagnino, Merri Beth</cp:lastModifiedBy>
  <cp:revision>190</cp:revision>
  <dcterms:created xsi:type="dcterms:W3CDTF">2009-07-28T17:41:50Z</dcterms:created>
  <dcterms:modified xsi:type="dcterms:W3CDTF">2012-05-23T17:54:29Z</dcterms:modified>
</cp:coreProperties>
</file>