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5"/>
  </p:notesMasterIdLst>
  <p:handoutMasterIdLst>
    <p:handoutMasterId r:id="rId36"/>
  </p:handoutMasterIdLst>
  <p:sldIdLst>
    <p:sldId id="310" r:id="rId2"/>
    <p:sldId id="358" r:id="rId3"/>
    <p:sldId id="329" r:id="rId4"/>
    <p:sldId id="325" r:id="rId5"/>
    <p:sldId id="326" r:id="rId6"/>
    <p:sldId id="327" r:id="rId7"/>
    <p:sldId id="328" r:id="rId8"/>
    <p:sldId id="330" r:id="rId9"/>
    <p:sldId id="331" r:id="rId10"/>
    <p:sldId id="332" r:id="rId11"/>
    <p:sldId id="335" r:id="rId12"/>
    <p:sldId id="355" r:id="rId13"/>
    <p:sldId id="354" r:id="rId14"/>
    <p:sldId id="350" r:id="rId15"/>
    <p:sldId id="346" r:id="rId16"/>
    <p:sldId id="333" r:id="rId17"/>
    <p:sldId id="336" r:id="rId18"/>
    <p:sldId id="356" r:id="rId19"/>
    <p:sldId id="337" r:id="rId20"/>
    <p:sldId id="334" r:id="rId21"/>
    <p:sldId id="338" r:id="rId22"/>
    <p:sldId id="339" r:id="rId23"/>
    <p:sldId id="340" r:id="rId24"/>
    <p:sldId id="348" r:id="rId25"/>
    <p:sldId id="352" r:id="rId26"/>
    <p:sldId id="341" r:id="rId27"/>
    <p:sldId id="357" r:id="rId28"/>
    <p:sldId id="343" r:id="rId29"/>
    <p:sldId id="351" r:id="rId30"/>
    <p:sldId id="342" r:id="rId31"/>
    <p:sldId id="344" r:id="rId32"/>
    <p:sldId id="345" r:id="rId33"/>
    <p:sldId id="347" r:id="rId34"/>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0000"/>
    <a:srgbClr val="00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64" autoAdjust="0"/>
    <p:restoredTop sz="91420" autoAdjust="0"/>
  </p:normalViewPr>
  <p:slideViewPr>
    <p:cSldViewPr>
      <p:cViewPr>
        <p:scale>
          <a:sx n="66" d="100"/>
          <a:sy n="66" d="100"/>
        </p:scale>
        <p:origin x="-2934" y="-9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2136" y="-67"/>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endParaRPr lang="en-US"/>
          </a:p>
        </p:txBody>
      </p:sp>
      <p:sp>
        <p:nvSpPr>
          <p:cNvPr id="46083"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endParaRPr lang="en-US"/>
          </a:p>
        </p:txBody>
      </p:sp>
      <p:sp>
        <p:nvSpPr>
          <p:cNvPr id="46084"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endParaRPr lang="en-US"/>
          </a:p>
        </p:txBody>
      </p:sp>
      <p:sp>
        <p:nvSpPr>
          <p:cNvPr id="46085"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9F6C1768-2F2A-42F8-A79A-D33DBF910962}" type="slidenum">
              <a:rPr lang="en-US"/>
              <a:pPr/>
              <a:t>‹#›</a:t>
            </a:fld>
            <a:endParaRPr lang="en-US"/>
          </a:p>
        </p:txBody>
      </p:sp>
    </p:spTree>
    <p:extLst>
      <p:ext uri="{BB962C8B-B14F-4D97-AF65-F5344CB8AC3E}">
        <p14:creationId xmlns:p14="http://schemas.microsoft.com/office/powerpoint/2010/main" xmlns="" val="4136802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endParaRPr lang="en-US"/>
          </a:p>
        </p:txBody>
      </p:sp>
      <p:sp>
        <p:nvSpPr>
          <p:cNvPr id="71683" name="Rectangle 3"/>
          <p:cNvSpPr>
            <a:spLocks noGrp="1" noChangeArrowheads="1"/>
          </p:cNvSpPr>
          <p:nvPr>
            <p:ph type="dt" idx="1"/>
          </p:nvPr>
        </p:nvSpPr>
        <p:spPr bwMode="auto">
          <a:xfrm>
            <a:off x="3886200" y="0"/>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endParaRPr lang="en-US"/>
          </a:p>
        </p:txBody>
      </p:sp>
      <p:sp>
        <p:nvSpPr>
          <p:cNvPr id="71684" name="Rectangle 4"/>
          <p:cNvSpPr>
            <a:spLocks noGrp="1" noRot="1" noChangeAspect="1" noChangeArrowheads="1" noTextEdit="1"/>
          </p:cNvSpPr>
          <p:nvPr>
            <p:ph type="sldImg" idx="2"/>
          </p:nvPr>
        </p:nvSpPr>
        <p:spPr bwMode="auto">
          <a:xfrm>
            <a:off x="1114425" y="693738"/>
            <a:ext cx="4629150" cy="34734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71685" name="Rectangle 5"/>
          <p:cNvSpPr>
            <a:spLocks noGrp="1" noChangeArrowheads="1"/>
          </p:cNvSpPr>
          <p:nvPr>
            <p:ph type="body" sz="quarter" idx="3"/>
          </p:nvPr>
        </p:nvSpPr>
        <p:spPr bwMode="auto">
          <a:xfrm>
            <a:off x="914400" y="4398963"/>
            <a:ext cx="5029200" cy="4165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686" name="Rectangle 6"/>
          <p:cNvSpPr>
            <a:spLocks noGrp="1" noChangeArrowheads="1"/>
          </p:cNvSpPr>
          <p:nvPr>
            <p:ph type="ftr" sz="quarter" idx="4"/>
          </p:nvPr>
        </p:nvSpPr>
        <p:spPr bwMode="auto">
          <a:xfrm>
            <a:off x="0" y="8796338"/>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endParaRPr lang="en-US"/>
          </a:p>
        </p:txBody>
      </p:sp>
      <p:sp>
        <p:nvSpPr>
          <p:cNvPr id="71687" name="Rectangle 7"/>
          <p:cNvSpPr>
            <a:spLocks noGrp="1" noChangeArrowheads="1"/>
          </p:cNvSpPr>
          <p:nvPr>
            <p:ph type="sldNum" sz="quarter" idx="5"/>
          </p:nvPr>
        </p:nvSpPr>
        <p:spPr bwMode="auto">
          <a:xfrm>
            <a:off x="3886200" y="8796338"/>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22B999A0-3099-4226-9486-444A9083B0A6}" type="slidenum">
              <a:rPr lang="en-US"/>
              <a:pPr/>
              <a:t>‹#›</a:t>
            </a:fld>
            <a:endParaRPr lang="en-US"/>
          </a:p>
        </p:txBody>
      </p:sp>
    </p:spTree>
    <p:extLst>
      <p:ext uri="{BB962C8B-B14F-4D97-AF65-F5344CB8AC3E}">
        <p14:creationId xmlns:p14="http://schemas.microsoft.com/office/powerpoint/2010/main" xmlns="" val="13592472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CC721B-DE74-435D-A522-99062429911C}" type="slidenum">
              <a:rPr lang="en-US"/>
              <a:pPr/>
              <a:t>1</a:t>
            </a:fld>
            <a:endParaRPr lang="en-US"/>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14</a:t>
            </a:fld>
            <a:endParaRPr lang="en-US"/>
          </a:p>
        </p:txBody>
      </p:sp>
    </p:spTree>
    <p:extLst>
      <p:ext uri="{BB962C8B-B14F-4D97-AF65-F5344CB8AC3E}">
        <p14:creationId xmlns:p14="http://schemas.microsoft.com/office/powerpoint/2010/main" xmlns="" val="642918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2B999A0-3099-4226-9486-444A9083B0A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16</a:t>
            </a:fld>
            <a:endParaRPr lang="en-US"/>
          </a:p>
        </p:txBody>
      </p:sp>
    </p:spTree>
    <p:extLst>
      <p:ext uri="{BB962C8B-B14F-4D97-AF65-F5344CB8AC3E}">
        <p14:creationId xmlns:p14="http://schemas.microsoft.com/office/powerpoint/2010/main" xmlns="" val="1565714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17</a:t>
            </a:fld>
            <a:endParaRPr lang="en-US"/>
          </a:p>
        </p:txBody>
      </p:sp>
    </p:spTree>
    <p:extLst>
      <p:ext uri="{BB962C8B-B14F-4D97-AF65-F5344CB8AC3E}">
        <p14:creationId xmlns:p14="http://schemas.microsoft.com/office/powerpoint/2010/main" xmlns="" val="1247494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18</a:t>
            </a:fld>
            <a:endParaRPr lang="en-US"/>
          </a:p>
        </p:txBody>
      </p:sp>
    </p:spTree>
    <p:extLst>
      <p:ext uri="{BB962C8B-B14F-4D97-AF65-F5344CB8AC3E}">
        <p14:creationId xmlns:p14="http://schemas.microsoft.com/office/powerpoint/2010/main" xmlns="" val="1247494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CC721B-DE74-435D-A522-99062429911C}" type="slidenum">
              <a:rPr lang="en-US"/>
              <a:pPr/>
              <a:t>2</a:t>
            </a:fld>
            <a:endParaRPr lang="en-US"/>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B999A0-3099-4226-9486-444A9083B0A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Others at</a:t>
            </a:r>
            <a:r>
              <a:rPr lang="en-US" baseline="0" dirty="0" smtClean="0"/>
              <a:t> Penn have implemented  SRP as well, and in SAS we are also expanding it to more desktops</a:t>
            </a:r>
          </a:p>
          <a:p>
            <a:endParaRPr lang="en-US" baseline="0" dirty="0" smtClean="0"/>
          </a:p>
          <a:p>
            <a:r>
              <a:rPr lang="en-US" baseline="0" dirty="0" smtClean="0"/>
              <a:t>Now that we have mostly Windows 7 – will implement App Locker for those clients</a:t>
            </a:r>
          </a:p>
          <a:p>
            <a:r>
              <a:rPr lang="en-US" baseline="0" dirty="0" smtClean="0"/>
              <a:t>Central IT Security group at Penn has been running a pilot of </a:t>
            </a:r>
            <a:r>
              <a:rPr lang="en-US" baseline="0" dirty="0" err="1" smtClean="0"/>
              <a:t>SafeDNS</a:t>
            </a:r>
            <a:r>
              <a:rPr lang="en-US" baseline="0" dirty="0" smtClean="0"/>
              <a:t> system – will redirect web traffic otherwise bound for sites that are known to host malicious software</a:t>
            </a:r>
          </a:p>
          <a:p>
            <a:endParaRPr lang="en-US" baseline="0" dirty="0" smtClean="0"/>
          </a:p>
          <a:p>
            <a:r>
              <a:rPr lang="en-US" baseline="0" dirty="0" smtClean="0"/>
              <a:t>Anyone else using an approach like Safe DNS ?</a:t>
            </a:r>
          </a:p>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31</a:t>
            </a:fld>
            <a:endParaRPr lang="en-US"/>
          </a:p>
        </p:txBody>
      </p:sp>
    </p:spTree>
    <p:extLst>
      <p:ext uri="{BB962C8B-B14F-4D97-AF65-F5344CB8AC3E}">
        <p14:creationId xmlns:p14="http://schemas.microsoft.com/office/powerpoint/2010/main" xmlns="" val="804576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33</a:t>
            </a:fld>
            <a:endParaRPr lang="en-US"/>
          </a:p>
        </p:txBody>
      </p:sp>
    </p:spTree>
    <p:extLst>
      <p:ext uri="{BB962C8B-B14F-4D97-AF65-F5344CB8AC3E}">
        <p14:creationId xmlns:p14="http://schemas.microsoft.com/office/powerpoint/2010/main" xmlns="" val="370017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999A0-3099-4226-9486-444A9083B0A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38947" name="Rectangle 3"/>
          <p:cNvSpPr>
            <a:spLocks noGrp="1" noChangeArrowheads="1"/>
          </p:cNvSpPr>
          <p:nvPr>
            <p:ph type="ctrTitle"/>
          </p:nvPr>
        </p:nvSpPr>
        <p:spPr>
          <a:xfrm>
            <a:off x="1752600" y="2286000"/>
            <a:ext cx="6705600" cy="1143000"/>
          </a:xfrm>
        </p:spPr>
        <p:txBody>
          <a:bodyPr/>
          <a:lstStyle>
            <a:lvl1pPr>
              <a:defRPr/>
            </a:lvl1pPr>
          </a:lstStyle>
          <a:p>
            <a:pPr lvl="0"/>
            <a:r>
              <a:rPr lang="en-US" noProof="0" smtClean="0"/>
              <a:t>Click to edit Master title style</a:t>
            </a:r>
          </a:p>
        </p:txBody>
      </p:sp>
      <p:sp>
        <p:nvSpPr>
          <p:cNvPr id="338948" name="Rectangle 4"/>
          <p:cNvSpPr>
            <a:spLocks noGrp="1" noChangeArrowheads="1"/>
          </p:cNvSpPr>
          <p:nvPr>
            <p:ph type="subTitle" idx="1"/>
          </p:nvPr>
        </p:nvSpPr>
        <p:spPr>
          <a:xfrm>
            <a:off x="1752600" y="3886200"/>
            <a:ext cx="6705600" cy="1752600"/>
          </a:xfrm>
        </p:spPr>
        <p:txBody>
          <a:bodyPr/>
          <a:lstStyle>
            <a:lvl1pPr marL="0" indent="0" algn="ctr">
              <a:buFontTx/>
              <a:buNone/>
              <a:defRPr/>
            </a:lvl1pPr>
          </a:lstStyle>
          <a:p>
            <a:pPr lvl="0"/>
            <a:r>
              <a:rPr lang="en-US" noProof="0" smtClean="0"/>
              <a:t>Click to edit Master subtitle style</a:t>
            </a:r>
          </a:p>
        </p:txBody>
      </p:sp>
      <p:sp>
        <p:nvSpPr>
          <p:cNvPr id="338949" name="Rectangle 5"/>
          <p:cNvSpPr>
            <a:spLocks noGrp="1" noChangeArrowheads="1"/>
          </p:cNvSpPr>
          <p:nvPr>
            <p:ph type="dt" sz="half" idx="2"/>
          </p:nvPr>
        </p:nvSpPr>
        <p:spPr>
          <a:xfrm>
            <a:off x="1752600" y="6248400"/>
            <a:ext cx="1905000" cy="457200"/>
          </a:xfrm>
        </p:spPr>
        <p:txBody>
          <a:bodyPr/>
          <a:lstStyle>
            <a:lvl1pPr>
              <a:defRPr/>
            </a:lvl1pPr>
          </a:lstStyle>
          <a:p>
            <a:endParaRPr lang="en-US"/>
          </a:p>
        </p:txBody>
      </p:sp>
      <p:sp>
        <p:nvSpPr>
          <p:cNvPr id="338950" name="Rectangle 6"/>
          <p:cNvSpPr>
            <a:spLocks noGrp="1" noChangeArrowheads="1"/>
          </p:cNvSpPr>
          <p:nvPr>
            <p:ph type="ftr" sz="quarter" idx="3"/>
          </p:nvPr>
        </p:nvSpPr>
        <p:spPr>
          <a:xfrm>
            <a:off x="3962400" y="6248400"/>
            <a:ext cx="2362200" cy="457200"/>
          </a:xfrm>
        </p:spPr>
        <p:txBody>
          <a:bodyPr/>
          <a:lstStyle>
            <a:lvl1pPr>
              <a:defRPr/>
            </a:lvl1pPr>
          </a:lstStyle>
          <a:p>
            <a:endParaRPr lang="en-US"/>
          </a:p>
        </p:txBody>
      </p:sp>
      <p:sp>
        <p:nvSpPr>
          <p:cNvPr id="338951" name="Rectangle 7"/>
          <p:cNvSpPr>
            <a:spLocks noGrp="1" noChangeArrowheads="1"/>
          </p:cNvSpPr>
          <p:nvPr>
            <p:ph type="sldNum" sz="quarter" idx="4"/>
          </p:nvPr>
        </p:nvSpPr>
        <p:spPr>
          <a:xfrm>
            <a:off x="6553200" y="6248400"/>
            <a:ext cx="1905000" cy="457200"/>
          </a:xfrm>
        </p:spPr>
        <p:txBody>
          <a:bodyPr/>
          <a:lstStyle>
            <a:lvl1pPr>
              <a:defRPr/>
            </a:lvl1pPr>
          </a:lstStyle>
          <a:p>
            <a:fld id="{EB2029A0-236D-4B96-B3DE-35B5FC935D70}" type="slidenum">
              <a:rPr lang="en-US"/>
              <a:pPr/>
              <a:t>‹#›</a:t>
            </a:fld>
            <a:endParaRPr lang="en-US"/>
          </a:p>
        </p:txBody>
      </p:sp>
      <p:sp>
        <p:nvSpPr>
          <p:cNvPr id="338952" name="Text Box 8"/>
          <p:cNvSpPr txBox="1">
            <a:spLocks noChangeArrowheads="1"/>
          </p:cNvSpPr>
          <p:nvPr/>
        </p:nvSpPr>
        <p:spPr bwMode="auto">
          <a:xfrm>
            <a:off x="50800" y="152400"/>
            <a:ext cx="129063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3200" b="1" i="1">
                <a:latin typeface="Times New Roman" charset="0"/>
              </a:rPr>
              <a:t>PENN</a:t>
            </a:r>
          </a:p>
        </p:txBody>
      </p:sp>
      <p:sp>
        <p:nvSpPr>
          <p:cNvPr id="338953" name="Text Box 9"/>
          <p:cNvSpPr txBox="1">
            <a:spLocks noChangeArrowheads="1"/>
          </p:cNvSpPr>
          <p:nvPr/>
        </p:nvSpPr>
        <p:spPr bwMode="auto">
          <a:xfrm>
            <a:off x="0" y="609600"/>
            <a:ext cx="14859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i="1">
                <a:latin typeface="Times New Roman" charset="0"/>
              </a:rPr>
              <a:t>Arts &amp; Sciences</a:t>
            </a:r>
          </a:p>
        </p:txBody>
      </p:sp>
      <p:pic>
        <p:nvPicPr>
          <p:cNvPr id="338954" name="Picture 10" descr="shiel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875" y="5562600"/>
            <a:ext cx="1392238" cy="1179513"/>
          </a:xfrm>
          <a:prstGeom prst="rect">
            <a:avLst/>
          </a:prstGeom>
          <a:noFill/>
          <a:extLst>
            <a:ext uri="{909E8E84-426E-40DD-AFC4-6F175D3DCCD1}">
              <a14:hiddenFill xmlns:a14="http://schemas.microsoft.com/office/drawing/2010/main" xmlns="">
                <a:solidFill>
                  <a:srgbClr val="FFFFFF"/>
                </a:solidFill>
              </a14:hiddenFill>
            </a:ext>
          </a:extLst>
        </p:spPr>
      </p:pic>
      <p:sp>
        <p:nvSpPr>
          <p:cNvPr id="338955" name="Rectangle 11"/>
          <p:cNvSpPr>
            <a:spLocks noChangeArrowheads="1"/>
          </p:cNvSpPr>
          <p:nvPr userDrawn="1"/>
        </p:nvSpPr>
        <p:spPr bwMode="auto">
          <a:xfrm flipH="1">
            <a:off x="1524000" y="0"/>
            <a:ext cx="76200" cy="6858000"/>
          </a:xfrm>
          <a:prstGeom prst="rect">
            <a:avLst/>
          </a:prstGeom>
          <a:gradFill rotWithShape="1">
            <a:gsLst>
              <a:gs pos="0">
                <a:srgbClr val="CC0000"/>
              </a:gs>
              <a:gs pos="100000">
                <a:schemeClr val="accent2"/>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D07078-A5DD-4898-85E8-852CFE9A9ABF}" type="slidenum">
              <a:rPr lang="en-US"/>
              <a:pPr/>
              <a:t>‹#›</a:t>
            </a:fld>
            <a:endParaRPr lang="en-US"/>
          </a:p>
        </p:txBody>
      </p:sp>
    </p:spTree>
    <p:extLst>
      <p:ext uri="{BB962C8B-B14F-4D97-AF65-F5344CB8AC3E}">
        <p14:creationId xmlns:p14="http://schemas.microsoft.com/office/powerpoint/2010/main" xmlns="" val="269839042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76200"/>
            <a:ext cx="219075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41985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17840A-4267-4E5C-8F3F-C468F0BC6148}" type="slidenum">
              <a:rPr lang="en-US"/>
              <a:pPr/>
              <a:t>‹#›</a:t>
            </a:fld>
            <a:endParaRPr lang="en-US"/>
          </a:p>
        </p:txBody>
      </p:sp>
    </p:spTree>
    <p:extLst>
      <p:ext uri="{BB962C8B-B14F-4D97-AF65-F5344CB8AC3E}">
        <p14:creationId xmlns:p14="http://schemas.microsoft.com/office/powerpoint/2010/main" xmlns="" val="2549535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447800"/>
            <a:ext cx="8763000" cy="4678363"/>
          </a:xfrm>
        </p:spPr>
        <p:txBody>
          <a:bodyPr/>
          <a:lstStyle/>
          <a:p>
            <a:endParaRPr lang="en-US"/>
          </a:p>
        </p:txBody>
      </p:sp>
      <p:sp>
        <p:nvSpPr>
          <p:cNvPr id="4" name="Date Placeholder 3"/>
          <p:cNvSpPr>
            <a:spLocks noGrp="1"/>
          </p:cNvSpPr>
          <p:nvPr>
            <p:ph type="dt" sz="half" idx="10"/>
          </p:nvPr>
        </p:nvSpPr>
        <p:spPr>
          <a:xfrm>
            <a:off x="228600" y="6248400"/>
            <a:ext cx="2068513" cy="476250"/>
          </a:xfrm>
        </p:spPr>
        <p:txBody>
          <a:bodyPr/>
          <a:lstStyle>
            <a:lvl1pPr>
              <a:defRPr/>
            </a:lvl1pPr>
          </a:lstStyle>
          <a:p>
            <a:endParaRPr lang="en-US"/>
          </a:p>
        </p:txBody>
      </p:sp>
      <p:sp>
        <p:nvSpPr>
          <p:cNvPr id="5" name="Footer Placeholder 4"/>
          <p:cNvSpPr>
            <a:spLocks noGrp="1"/>
          </p:cNvSpPr>
          <p:nvPr>
            <p:ph type="ftr" sz="quarter" idx="11"/>
          </p:nvPr>
        </p:nvSpPr>
        <p:spPr>
          <a:xfrm>
            <a:off x="2438400" y="6245225"/>
            <a:ext cx="42672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858000" y="6229350"/>
            <a:ext cx="2133600" cy="476250"/>
          </a:xfrm>
        </p:spPr>
        <p:txBody>
          <a:bodyPr/>
          <a:lstStyle>
            <a:lvl1pPr>
              <a:defRPr/>
            </a:lvl1pPr>
          </a:lstStyle>
          <a:p>
            <a:fld id="{039831C1-2E68-4202-9668-49DC2F9A7876}" type="slidenum">
              <a:rPr lang="en-US"/>
              <a:pPr/>
              <a:t>‹#›</a:t>
            </a:fld>
            <a:endParaRPr lang="en-US"/>
          </a:p>
        </p:txBody>
      </p:sp>
    </p:spTree>
    <p:extLst>
      <p:ext uri="{BB962C8B-B14F-4D97-AF65-F5344CB8AC3E}">
        <p14:creationId xmlns:p14="http://schemas.microsoft.com/office/powerpoint/2010/main" xmlns="" val="16808680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09CC2A3-E77B-445B-8B67-4071155CA90B}" type="slidenum">
              <a:rPr lang="en-US"/>
              <a:pPr/>
              <a:t>‹#›</a:t>
            </a:fld>
            <a:endParaRPr lang="en-US"/>
          </a:p>
        </p:txBody>
      </p:sp>
    </p:spTree>
    <p:extLst>
      <p:ext uri="{BB962C8B-B14F-4D97-AF65-F5344CB8AC3E}">
        <p14:creationId xmlns:p14="http://schemas.microsoft.com/office/powerpoint/2010/main" xmlns="" val="36362201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69429E-BA43-4C11-8900-669632C6D46B}" type="slidenum">
              <a:rPr lang="en-US"/>
              <a:pPr/>
              <a:t>‹#›</a:t>
            </a:fld>
            <a:endParaRPr lang="en-US"/>
          </a:p>
        </p:txBody>
      </p:sp>
    </p:spTree>
    <p:extLst>
      <p:ext uri="{BB962C8B-B14F-4D97-AF65-F5344CB8AC3E}">
        <p14:creationId xmlns:p14="http://schemas.microsoft.com/office/powerpoint/2010/main" xmlns="" val="248120015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447800"/>
            <a:ext cx="43053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447800"/>
            <a:ext cx="43053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A0F460-E83F-4FD4-B45F-37C1CA9F2F62}" type="slidenum">
              <a:rPr lang="en-US"/>
              <a:pPr/>
              <a:t>‹#›</a:t>
            </a:fld>
            <a:endParaRPr lang="en-US"/>
          </a:p>
        </p:txBody>
      </p:sp>
    </p:spTree>
    <p:extLst>
      <p:ext uri="{BB962C8B-B14F-4D97-AF65-F5344CB8AC3E}">
        <p14:creationId xmlns:p14="http://schemas.microsoft.com/office/powerpoint/2010/main" xmlns="" val="283775671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A263A81-CEC6-4B65-9124-9EFAF12805E4}" type="slidenum">
              <a:rPr lang="en-US"/>
              <a:pPr/>
              <a:t>‹#›</a:t>
            </a:fld>
            <a:endParaRPr lang="en-US"/>
          </a:p>
        </p:txBody>
      </p:sp>
    </p:spTree>
    <p:extLst>
      <p:ext uri="{BB962C8B-B14F-4D97-AF65-F5344CB8AC3E}">
        <p14:creationId xmlns:p14="http://schemas.microsoft.com/office/powerpoint/2010/main" xmlns="" val="20344161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873CB55-8523-4A40-9861-95CDA9B148FA}" type="slidenum">
              <a:rPr lang="en-US"/>
              <a:pPr/>
              <a:t>‹#›</a:t>
            </a:fld>
            <a:endParaRPr lang="en-US"/>
          </a:p>
        </p:txBody>
      </p:sp>
    </p:spTree>
    <p:extLst>
      <p:ext uri="{BB962C8B-B14F-4D97-AF65-F5344CB8AC3E}">
        <p14:creationId xmlns:p14="http://schemas.microsoft.com/office/powerpoint/2010/main" xmlns="" val="214676573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E1A701B-5DF0-4AD2-BB15-937702A4AE97}" type="slidenum">
              <a:rPr lang="en-US"/>
              <a:pPr/>
              <a:t>‹#›</a:t>
            </a:fld>
            <a:endParaRPr lang="en-US"/>
          </a:p>
        </p:txBody>
      </p:sp>
    </p:spTree>
    <p:extLst>
      <p:ext uri="{BB962C8B-B14F-4D97-AF65-F5344CB8AC3E}">
        <p14:creationId xmlns:p14="http://schemas.microsoft.com/office/powerpoint/2010/main" xmlns="" val="62995206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A86421-FB24-43AE-9B17-7EDB2B37358A}" type="slidenum">
              <a:rPr lang="en-US"/>
              <a:pPr/>
              <a:t>‹#›</a:t>
            </a:fld>
            <a:endParaRPr lang="en-US"/>
          </a:p>
        </p:txBody>
      </p:sp>
    </p:spTree>
    <p:extLst>
      <p:ext uri="{BB962C8B-B14F-4D97-AF65-F5344CB8AC3E}">
        <p14:creationId xmlns:p14="http://schemas.microsoft.com/office/powerpoint/2010/main" xmlns="" val="27363982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4C9C0B-D807-43F0-8BF0-14895D83A11B}" type="slidenum">
              <a:rPr lang="en-US"/>
              <a:pPr/>
              <a:t>‹#›</a:t>
            </a:fld>
            <a:endParaRPr lang="en-US"/>
          </a:p>
        </p:txBody>
      </p:sp>
    </p:spTree>
    <p:extLst>
      <p:ext uri="{BB962C8B-B14F-4D97-AF65-F5344CB8AC3E}">
        <p14:creationId xmlns:p14="http://schemas.microsoft.com/office/powerpoint/2010/main" xmlns="" val="379737689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1000">
              <a:schemeClr val="bg1"/>
            </a:gs>
            <a:gs pos="100000">
              <a:schemeClr val="bg1">
                <a:gamma/>
                <a:shade val="46275"/>
                <a:invGamma/>
              </a:schemeClr>
            </a:gs>
          </a:gsLst>
          <a:lin ang="5400000" scaled="1"/>
          <a:tileRect/>
        </a:gra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228600" y="76200"/>
            <a:ext cx="87630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4995" name="Rectangle 3"/>
          <p:cNvSpPr>
            <a:spLocks noGrp="1" noChangeArrowheads="1"/>
          </p:cNvSpPr>
          <p:nvPr>
            <p:ph type="body" idx="1"/>
          </p:nvPr>
        </p:nvSpPr>
        <p:spPr bwMode="auto">
          <a:xfrm>
            <a:off x="228600" y="1447800"/>
            <a:ext cx="8763000" cy="4678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996" name="Rectangle 4"/>
          <p:cNvSpPr>
            <a:spLocks noGrp="1" noChangeArrowheads="1"/>
          </p:cNvSpPr>
          <p:nvPr>
            <p:ph type="dt" sz="half" idx="2"/>
          </p:nvPr>
        </p:nvSpPr>
        <p:spPr bwMode="auto">
          <a:xfrm>
            <a:off x="228600" y="6248400"/>
            <a:ext cx="2068513"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84997" name="Rectangle 5"/>
          <p:cNvSpPr>
            <a:spLocks noGrp="1" noChangeArrowheads="1"/>
          </p:cNvSpPr>
          <p:nvPr>
            <p:ph type="ftr" sz="quarter" idx="3"/>
          </p:nvPr>
        </p:nvSpPr>
        <p:spPr bwMode="auto">
          <a:xfrm>
            <a:off x="2438400" y="6245225"/>
            <a:ext cx="42672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84998" name="Rectangle 6"/>
          <p:cNvSpPr>
            <a:spLocks noGrp="1" noChangeArrowheads="1"/>
          </p:cNvSpPr>
          <p:nvPr>
            <p:ph type="sldNum" sz="quarter" idx="4"/>
          </p:nvPr>
        </p:nvSpPr>
        <p:spPr bwMode="auto">
          <a:xfrm>
            <a:off x="6858000" y="62293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30E2752-1221-4F79-882F-E262CD6793BF}" type="slidenum">
              <a:rPr lang="en-US"/>
              <a:pPr/>
              <a:t>‹#›</a:t>
            </a:fld>
            <a:endParaRPr lang="en-US"/>
          </a:p>
        </p:txBody>
      </p:sp>
      <p:sp>
        <p:nvSpPr>
          <p:cNvPr id="85007" name="Line 15"/>
          <p:cNvSpPr>
            <a:spLocks noChangeShapeType="1"/>
          </p:cNvSpPr>
          <p:nvPr userDrawn="1"/>
        </p:nvSpPr>
        <p:spPr bwMode="auto">
          <a:xfrm>
            <a:off x="228600" y="1219200"/>
            <a:ext cx="8763000" cy="0"/>
          </a:xfrm>
          <a:prstGeom prst="line">
            <a:avLst/>
          </a:prstGeom>
          <a:noFill/>
          <a:ln w="28575">
            <a:solidFill>
              <a:schemeClr val="folHlink"/>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ransition/>
  <p:timing>
    <p:tnLst>
      <p:par>
        <p:cTn id="1" dur="indefinite" restart="never" nodeType="tmRoot"/>
      </p:par>
    </p:tnLst>
  </p:timing>
  <p:txStyles>
    <p:titleStyle>
      <a:lvl1pPr algn="l" rtl="0" fontAlgn="base">
        <a:spcBef>
          <a:spcPct val="0"/>
        </a:spcBef>
        <a:spcAft>
          <a:spcPct val="0"/>
        </a:spcAft>
        <a:defRPr sz="3600">
          <a:solidFill>
            <a:schemeClr val="folHlink"/>
          </a:solidFill>
          <a:latin typeface="+mj-lt"/>
          <a:ea typeface="+mj-ea"/>
          <a:cs typeface="+mj-cs"/>
        </a:defRPr>
      </a:lvl1pPr>
      <a:lvl2pPr algn="l" rtl="0" fontAlgn="base">
        <a:spcBef>
          <a:spcPct val="0"/>
        </a:spcBef>
        <a:spcAft>
          <a:spcPct val="0"/>
        </a:spcAft>
        <a:defRPr sz="3600">
          <a:solidFill>
            <a:schemeClr val="folHlink"/>
          </a:solidFill>
          <a:latin typeface="Arial" charset="0"/>
        </a:defRPr>
      </a:lvl2pPr>
      <a:lvl3pPr algn="l" rtl="0" fontAlgn="base">
        <a:spcBef>
          <a:spcPct val="0"/>
        </a:spcBef>
        <a:spcAft>
          <a:spcPct val="0"/>
        </a:spcAft>
        <a:defRPr sz="3600">
          <a:solidFill>
            <a:schemeClr val="folHlink"/>
          </a:solidFill>
          <a:latin typeface="Arial" charset="0"/>
        </a:defRPr>
      </a:lvl3pPr>
      <a:lvl4pPr algn="l" rtl="0" fontAlgn="base">
        <a:spcBef>
          <a:spcPct val="0"/>
        </a:spcBef>
        <a:spcAft>
          <a:spcPct val="0"/>
        </a:spcAft>
        <a:defRPr sz="3600">
          <a:solidFill>
            <a:schemeClr val="folHlink"/>
          </a:solidFill>
          <a:latin typeface="Arial" charset="0"/>
        </a:defRPr>
      </a:lvl4pPr>
      <a:lvl5pPr algn="l" rtl="0" fontAlgn="base">
        <a:spcBef>
          <a:spcPct val="0"/>
        </a:spcBef>
        <a:spcAft>
          <a:spcPct val="0"/>
        </a:spcAft>
        <a:defRPr sz="3600">
          <a:solidFill>
            <a:schemeClr val="folHlink"/>
          </a:solidFill>
          <a:latin typeface="Arial" charset="0"/>
        </a:defRPr>
      </a:lvl5pPr>
      <a:lvl6pPr marL="457200" algn="l" rtl="0" fontAlgn="base">
        <a:spcBef>
          <a:spcPct val="0"/>
        </a:spcBef>
        <a:spcAft>
          <a:spcPct val="0"/>
        </a:spcAft>
        <a:defRPr sz="3600">
          <a:solidFill>
            <a:schemeClr val="folHlink"/>
          </a:solidFill>
          <a:latin typeface="Arial" charset="0"/>
        </a:defRPr>
      </a:lvl6pPr>
      <a:lvl7pPr marL="914400" algn="l" rtl="0" fontAlgn="base">
        <a:spcBef>
          <a:spcPct val="0"/>
        </a:spcBef>
        <a:spcAft>
          <a:spcPct val="0"/>
        </a:spcAft>
        <a:defRPr sz="3600">
          <a:solidFill>
            <a:schemeClr val="folHlink"/>
          </a:solidFill>
          <a:latin typeface="Arial" charset="0"/>
        </a:defRPr>
      </a:lvl7pPr>
      <a:lvl8pPr marL="1371600" algn="l" rtl="0" fontAlgn="base">
        <a:spcBef>
          <a:spcPct val="0"/>
        </a:spcBef>
        <a:spcAft>
          <a:spcPct val="0"/>
        </a:spcAft>
        <a:defRPr sz="3600">
          <a:solidFill>
            <a:schemeClr val="folHlink"/>
          </a:solidFill>
          <a:latin typeface="Arial" charset="0"/>
        </a:defRPr>
      </a:lvl8pPr>
      <a:lvl9pPr marL="1828800" algn="l" rtl="0" fontAlgn="base">
        <a:spcBef>
          <a:spcPct val="0"/>
        </a:spcBef>
        <a:spcAft>
          <a:spcPct val="0"/>
        </a:spcAft>
        <a:defRPr sz="3600">
          <a:solidFill>
            <a:schemeClr val="folHlink"/>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sophos.com/support/knowledgebase/article/110379.html" TargetMode="External"/><Relationship Id="rId7" Type="http://schemas.openxmlformats.org/officeDocument/2006/relationships/hyperlink" Target="http://www.dsd.gov.au/publications/Application_Whitelisting.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dsd.gov.au/infosec/top35mitigationstrategies.htm" TargetMode="External"/><Relationship Id="rId5" Type="http://schemas.openxmlformats.org/officeDocument/2006/relationships/hyperlink" Target="http://www.dsd.gov.au/publications/Top_4_Mitigation_Strategies_to_Protect_Your_ICT_System.pdf" TargetMode="External"/><Relationship Id="rId4" Type="http://schemas.openxmlformats.org/officeDocument/2006/relationships/hyperlink" Target="http://www.nsa.gov/ia/_files/os/win2k/Application_Whitelisting_Using_SRP.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ctrTitle"/>
          </p:nvPr>
        </p:nvSpPr>
        <p:spPr>
          <a:xfrm>
            <a:off x="1752600" y="1295400"/>
            <a:ext cx="6705600" cy="2362200"/>
          </a:xfrm>
        </p:spPr>
        <p:txBody>
          <a:bodyPr/>
          <a:lstStyle/>
          <a:p>
            <a:pPr algn="ctr"/>
            <a:r>
              <a:rPr lang="en-US" dirty="0">
                <a:solidFill>
                  <a:schemeClr val="folHlink"/>
                </a:solidFill>
                <a:latin typeface="+mj-lt"/>
                <a:ea typeface="+mj-ea"/>
                <a:cs typeface="+mj-cs"/>
              </a:rPr>
              <a:t>Enhancing Desktop Security </a:t>
            </a:r>
            <a:r>
              <a:rPr lang="en-US" dirty="0" smtClean="0">
                <a:solidFill>
                  <a:schemeClr val="folHlink"/>
                </a:solidFill>
                <a:latin typeface="+mj-lt"/>
                <a:ea typeface="+mj-ea"/>
                <a:cs typeface="+mj-cs"/>
              </a:rPr>
              <a:t/>
            </a:r>
            <a:br>
              <a:rPr lang="en-US" dirty="0" smtClean="0">
                <a:solidFill>
                  <a:schemeClr val="folHlink"/>
                </a:solidFill>
                <a:latin typeface="+mj-lt"/>
                <a:ea typeface="+mj-ea"/>
                <a:cs typeface="+mj-cs"/>
              </a:rPr>
            </a:br>
            <a:r>
              <a:rPr lang="en-US" dirty="0" smtClean="0">
                <a:solidFill>
                  <a:schemeClr val="folHlink"/>
                </a:solidFill>
                <a:latin typeface="+mj-lt"/>
                <a:ea typeface="+mj-ea"/>
                <a:cs typeface="+mj-cs"/>
              </a:rPr>
              <a:t>in </a:t>
            </a:r>
            <a:r>
              <a:rPr lang="en-US" dirty="0">
                <a:solidFill>
                  <a:schemeClr val="folHlink"/>
                </a:solidFill>
                <a:latin typeface="+mj-lt"/>
                <a:ea typeface="+mj-ea"/>
                <a:cs typeface="+mj-cs"/>
              </a:rPr>
              <a:t>a Time of New and Evolving </a:t>
            </a:r>
            <a:r>
              <a:rPr lang="en-US" dirty="0" smtClean="0">
                <a:solidFill>
                  <a:schemeClr val="folHlink"/>
                </a:solidFill>
                <a:latin typeface="+mj-lt"/>
                <a:ea typeface="+mj-ea"/>
                <a:cs typeface="+mj-cs"/>
              </a:rPr>
              <a:t>Threats</a:t>
            </a:r>
            <a:endParaRPr lang="en-US" dirty="0"/>
          </a:p>
        </p:txBody>
      </p:sp>
      <p:sp>
        <p:nvSpPr>
          <p:cNvPr id="455683" name="Rectangle 3"/>
          <p:cNvSpPr>
            <a:spLocks noGrp="1" noChangeArrowheads="1"/>
          </p:cNvSpPr>
          <p:nvPr>
            <p:ph type="subTitle" idx="1"/>
          </p:nvPr>
        </p:nvSpPr>
        <p:spPr>
          <a:xfrm>
            <a:off x="1752600" y="3886200"/>
            <a:ext cx="6705600" cy="2667000"/>
          </a:xfrm>
        </p:spPr>
        <p:txBody>
          <a:bodyPr/>
          <a:lstStyle/>
          <a:p>
            <a:pPr>
              <a:lnSpc>
                <a:spcPct val="80000"/>
              </a:lnSpc>
            </a:pPr>
            <a:r>
              <a:rPr lang="en-US" sz="2400" dirty="0" smtClean="0"/>
              <a:t>Copyright </a:t>
            </a:r>
            <a:r>
              <a:rPr lang="en-US" sz="2400" dirty="0" smtClean="0"/>
              <a:t>Brian Doherty 2012. </a:t>
            </a:r>
            <a:r>
              <a:rPr lang="en-US" sz="2400" dirty="0" smtClean="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2000" dirty="0"/>
          </a:p>
          <a:p>
            <a:pPr>
              <a:lnSpc>
                <a:spcPct val="80000"/>
              </a:lnSpc>
            </a:pPr>
            <a:endParaRPr lang="en-US" sz="1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New Threats</a:t>
            </a:r>
            <a:endParaRPr lang="en-US" dirty="0"/>
          </a:p>
        </p:txBody>
      </p:sp>
      <p:sp>
        <p:nvSpPr>
          <p:cNvPr id="3" name="Content Placeholder 2"/>
          <p:cNvSpPr>
            <a:spLocks noGrp="1"/>
          </p:cNvSpPr>
          <p:nvPr>
            <p:ph idx="1"/>
          </p:nvPr>
        </p:nvSpPr>
        <p:spPr/>
        <p:txBody>
          <a:bodyPr/>
          <a:lstStyle/>
          <a:p>
            <a:r>
              <a:rPr lang="en-US" dirty="0" smtClean="0"/>
              <a:t>…or so we thought?</a:t>
            </a:r>
          </a:p>
          <a:p>
            <a:r>
              <a:rPr lang="en-US" dirty="0" smtClean="0"/>
              <a:t>Change apparent to us around January 2009</a:t>
            </a:r>
          </a:p>
          <a:p>
            <a:r>
              <a:rPr lang="en-US" dirty="0" smtClean="0"/>
              <a:t>Initial reports of apparent malware infections on home machines</a:t>
            </a:r>
          </a:p>
          <a:p>
            <a:r>
              <a:rPr lang="en-US" dirty="0" smtClean="0"/>
              <a:t>Not detected by even up to date AV software</a:t>
            </a:r>
          </a:p>
          <a:p>
            <a:r>
              <a:rPr lang="en-US" dirty="0"/>
              <a:t>U</a:t>
            </a:r>
            <a:r>
              <a:rPr lang="en-US" dirty="0" smtClean="0"/>
              <a:t>sers on </a:t>
            </a:r>
            <a:r>
              <a:rPr lang="en-US" smtClean="0"/>
              <a:t>campus also reported </a:t>
            </a:r>
            <a:r>
              <a:rPr lang="en-US" dirty="0" smtClean="0"/>
              <a:t>virus alerts, but no apparent viruses detected by our systems</a:t>
            </a:r>
          </a:p>
          <a:p>
            <a:r>
              <a:rPr lang="en-US" dirty="0" smtClean="0"/>
              <a:t>Fake AV was starting to make the rounds</a:t>
            </a:r>
            <a:endParaRPr lang="en-US" dirty="0"/>
          </a:p>
        </p:txBody>
      </p:sp>
    </p:spTree>
    <p:extLst>
      <p:ext uri="{BB962C8B-B14F-4D97-AF65-F5344CB8AC3E}">
        <p14:creationId xmlns:p14="http://schemas.microsoft.com/office/powerpoint/2010/main" xmlns="" val="39748092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 About Fake AV</a:t>
            </a:r>
            <a:endParaRPr lang="en-US" dirty="0"/>
          </a:p>
        </p:txBody>
      </p:sp>
      <p:sp>
        <p:nvSpPr>
          <p:cNvPr id="3" name="Content Placeholder 2"/>
          <p:cNvSpPr>
            <a:spLocks noGrp="1"/>
          </p:cNvSpPr>
          <p:nvPr>
            <p:ph idx="1"/>
          </p:nvPr>
        </p:nvSpPr>
        <p:spPr/>
        <p:txBody>
          <a:bodyPr/>
          <a:lstStyle/>
          <a:p>
            <a:r>
              <a:rPr lang="en-US" dirty="0" smtClean="0"/>
              <a:t>AKA rogue antivirus, </a:t>
            </a:r>
            <a:r>
              <a:rPr lang="en-US" dirty="0" err="1" smtClean="0"/>
              <a:t>scareware</a:t>
            </a:r>
            <a:endParaRPr lang="en-US" dirty="0" smtClean="0"/>
          </a:p>
          <a:p>
            <a:r>
              <a:rPr lang="en-US" dirty="0"/>
              <a:t>Web-based pop-ups are </a:t>
            </a:r>
            <a:r>
              <a:rPr lang="en-US" dirty="0" smtClean="0"/>
              <a:t>usually </a:t>
            </a:r>
            <a:r>
              <a:rPr lang="en-US" dirty="0"/>
              <a:t>first point of </a:t>
            </a:r>
            <a:r>
              <a:rPr lang="en-US" dirty="0" smtClean="0"/>
              <a:t>entry</a:t>
            </a:r>
          </a:p>
          <a:p>
            <a:r>
              <a:rPr lang="en-US" dirty="0"/>
              <a:t>Sometimes encountered at legitimate web sites or via search </a:t>
            </a:r>
            <a:r>
              <a:rPr lang="en-US" dirty="0" smtClean="0"/>
              <a:t>results</a:t>
            </a:r>
          </a:p>
          <a:p>
            <a:r>
              <a:rPr lang="en-US" dirty="0"/>
              <a:t>Realistic enough to fool many users</a:t>
            </a:r>
          </a:p>
          <a:p>
            <a:endParaRPr lang="en-US" dirty="0"/>
          </a:p>
          <a:p>
            <a:endParaRPr lang="en-US" dirty="0" smtClean="0"/>
          </a:p>
          <a:p>
            <a:endParaRPr lang="en-US" dirty="0" smtClean="0"/>
          </a:p>
          <a:p>
            <a:endParaRPr lang="en-US" dirty="0"/>
          </a:p>
          <a:p>
            <a:endParaRPr lang="en-US" dirty="0" smtClean="0"/>
          </a:p>
        </p:txBody>
      </p:sp>
    </p:spTree>
    <p:extLst>
      <p:ext uri="{BB962C8B-B14F-4D97-AF65-F5344CB8AC3E}">
        <p14:creationId xmlns:p14="http://schemas.microsoft.com/office/powerpoint/2010/main" xmlns="" val="20521869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 About Fake AV</a:t>
            </a:r>
            <a:endParaRPr lang="en-US" dirty="0"/>
          </a:p>
        </p:txBody>
      </p:sp>
      <p:sp>
        <p:nvSpPr>
          <p:cNvPr id="3" name="Content Placeholder 2"/>
          <p:cNvSpPr>
            <a:spLocks noGrp="1"/>
          </p:cNvSpPr>
          <p:nvPr>
            <p:ph idx="1"/>
          </p:nvPr>
        </p:nvSpPr>
        <p:spPr/>
        <p:txBody>
          <a:bodyPr/>
          <a:lstStyle/>
          <a:p>
            <a:r>
              <a:rPr lang="en-US" dirty="0" smtClean="0"/>
              <a:t>Generates false alerts re: infection</a:t>
            </a:r>
          </a:p>
          <a:p>
            <a:endParaRPr lang="en-US" dirty="0"/>
          </a:p>
          <a:p>
            <a:endParaRPr lang="en-US" dirty="0" smtClean="0"/>
          </a:p>
          <a:p>
            <a:endParaRPr lang="en-US" dirty="0" smtClean="0"/>
          </a:p>
          <a:p>
            <a:endParaRPr lang="en-US" dirty="0"/>
          </a:p>
          <a:p>
            <a:endParaRPr lang="en-US"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200" y="1981200"/>
            <a:ext cx="6668947" cy="37990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802398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 About Fake AV</a:t>
            </a:r>
            <a:endParaRPr lang="en-US" dirty="0"/>
          </a:p>
        </p:txBody>
      </p:sp>
      <p:sp>
        <p:nvSpPr>
          <p:cNvPr id="3" name="Content Placeholder 2"/>
          <p:cNvSpPr>
            <a:spLocks noGrp="1"/>
          </p:cNvSpPr>
          <p:nvPr>
            <p:ph idx="1"/>
          </p:nvPr>
        </p:nvSpPr>
        <p:spPr/>
        <p:txBody>
          <a:bodyPr/>
          <a:lstStyle/>
          <a:p>
            <a:r>
              <a:rPr lang="en-US" dirty="0" smtClean="0"/>
              <a:t>Attempt to induce users to subscribe for protection</a:t>
            </a:r>
          </a:p>
          <a:p>
            <a:r>
              <a:rPr lang="en-US" dirty="0" smtClean="0"/>
              <a:t>May prevent other software applications from being used</a:t>
            </a:r>
          </a:p>
          <a:p>
            <a:r>
              <a:rPr lang="en-US" dirty="0"/>
              <a:t>Very disruptive even when </a:t>
            </a:r>
            <a:r>
              <a:rPr lang="en-US" dirty="0" smtClean="0"/>
              <a:t>contained</a:t>
            </a:r>
          </a:p>
          <a:p>
            <a:r>
              <a:rPr lang="en-US" dirty="0" smtClean="0"/>
              <a:t>Various tools to remove it, but time-consuming</a:t>
            </a:r>
            <a:endParaRPr lang="en-US" dirty="0"/>
          </a:p>
          <a:p>
            <a:endParaRPr lang="en-US" dirty="0"/>
          </a:p>
          <a:p>
            <a:endParaRPr lang="en-US" dirty="0" smtClean="0"/>
          </a:p>
          <a:p>
            <a:endParaRPr lang="en-US" dirty="0" smtClean="0"/>
          </a:p>
          <a:p>
            <a:endParaRPr lang="en-US" dirty="0"/>
          </a:p>
          <a:p>
            <a:endParaRPr lang="en-US" dirty="0" smtClean="0"/>
          </a:p>
        </p:txBody>
      </p:sp>
    </p:spTree>
    <p:extLst>
      <p:ext uri="{BB962C8B-B14F-4D97-AF65-F5344CB8AC3E}">
        <p14:creationId xmlns:p14="http://schemas.microsoft.com/office/powerpoint/2010/main" xmlns="" val="38702164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 About Fake AV</a:t>
            </a:r>
            <a:endParaRPr lang="en-US" dirty="0"/>
          </a:p>
        </p:txBody>
      </p:sp>
      <p:sp>
        <p:nvSpPr>
          <p:cNvPr id="3" name="Content Placeholder 2"/>
          <p:cNvSpPr>
            <a:spLocks noGrp="1"/>
          </p:cNvSpPr>
          <p:nvPr>
            <p:ph idx="1"/>
          </p:nvPr>
        </p:nvSpPr>
        <p:spPr/>
        <p:txBody>
          <a:bodyPr/>
          <a:lstStyle/>
          <a:p>
            <a:r>
              <a:rPr lang="en-US" dirty="0" smtClean="0"/>
              <a:t>May also be used to deliver other malware such as keystroke loggers or </a:t>
            </a:r>
            <a:r>
              <a:rPr lang="en-US" dirty="0" err="1" smtClean="0"/>
              <a:t>trojan</a:t>
            </a:r>
            <a:r>
              <a:rPr lang="en-US" dirty="0" smtClean="0"/>
              <a:t> horses</a:t>
            </a:r>
          </a:p>
          <a:p>
            <a:r>
              <a:rPr lang="en-US" dirty="0" smtClean="0"/>
              <a:t>Part of a profitable commercial enterprise</a:t>
            </a:r>
          </a:p>
        </p:txBody>
      </p:sp>
    </p:spTree>
    <p:extLst>
      <p:ext uri="{BB962C8B-B14F-4D97-AF65-F5344CB8AC3E}">
        <p14:creationId xmlns:p14="http://schemas.microsoft.com/office/powerpoint/2010/main" xmlns="" val="983902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Vectors of Attack</a:t>
            </a:r>
            <a:endParaRPr lang="en-US" dirty="0"/>
          </a:p>
        </p:txBody>
      </p:sp>
      <p:sp>
        <p:nvSpPr>
          <p:cNvPr id="3" name="Content Placeholder 2"/>
          <p:cNvSpPr>
            <a:spLocks noGrp="1"/>
          </p:cNvSpPr>
          <p:nvPr>
            <p:ph idx="1"/>
          </p:nvPr>
        </p:nvSpPr>
        <p:spPr/>
        <p:txBody>
          <a:bodyPr/>
          <a:lstStyle/>
          <a:p>
            <a:r>
              <a:rPr lang="en-US" dirty="0" smtClean="0"/>
              <a:t>3</a:t>
            </a:r>
            <a:r>
              <a:rPr lang="en-US" baseline="30000" dirty="0" smtClean="0"/>
              <a:t>rd</a:t>
            </a:r>
            <a:r>
              <a:rPr lang="en-US" dirty="0" smtClean="0"/>
              <a:t> party vulnerabilities exploited</a:t>
            </a:r>
          </a:p>
          <a:p>
            <a:r>
              <a:rPr lang="en-US" dirty="0" smtClean="0"/>
              <a:t>Adobe Reader, Flash, </a:t>
            </a:r>
            <a:r>
              <a:rPr lang="en-US" dirty="0" err="1" smtClean="0"/>
              <a:t>etc</a:t>
            </a:r>
            <a:endParaRPr lang="en-US" dirty="0" smtClean="0"/>
          </a:p>
          <a:p>
            <a:r>
              <a:rPr lang="en-US" dirty="0" smtClean="0"/>
              <a:t>So-called “drive by” web attacks</a:t>
            </a:r>
          </a:p>
          <a:p>
            <a:r>
              <a:rPr lang="en-US" dirty="0" smtClean="0"/>
              <a:t>Traditional </a:t>
            </a:r>
            <a:r>
              <a:rPr lang="en-US" dirty="0"/>
              <a:t>d</a:t>
            </a:r>
            <a:r>
              <a:rPr lang="en-US" dirty="0" smtClean="0"/>
              <a:t>efenses less effective</a:t>
            </a:r>
          </a:p>
          <a:p>
            <a:pPr lvl="1"/>
            <a:r>
              <a:rPr lang="en-US" dirty="0" smtClean="0"/>
              <a:t>Malware often executes from user profile area</a:t>
            </a:r>
          </a:p>
          <a:p>
            <a:pPr lvl="1"/>
            <a:r>
              <a:rPr lang="en-US" dirty="0" smtClean="0"/>
              <a:t>Can operate to some extent w/o “installing”</a:t>
            </a:r>
          </a:p>
          <a:p>
            <a:pPr lvl="1"/>
            <a:r>
              <a:rPr lang="en-US" dirty="0" smtClean="0"/>
              <a:t>Evades definition-based antivirus detection</a:t>
            </a:r>
          </a:p>
          <a:p>
            <a:r>
              <a:rPr lang="en-US" dirty="0" smtClean="0"/>
              <a:t>Only </a:t>
            </a:r>
            <a:r>
              <a:rPr lang="en-US" dirty="0" smtClean="0">
                <a:solidFill>
                  <a:srgbClr val="FFFF00"/>
                </a:solidFill>
              </a:rPr>
              <a:t>contained</a:t>
            </a:r>
            <a:r>
              <a:rPr lang="en-US" dirty="0" smtClean="0"/>
              <a:t> by usual defenses</a:t>
            </a:r>
            <a:endParaRPr lang="en-US" dirty="0"/>
          </a:p>
        </p:txBody>
      </p:sp>
    </p:spTree>
    <p:extLst>
      <p:ext uri="{BB962C8B-B14F-4D97-AF65-F5344CB8AC3E}">
        <p14:creationId xmlns:p14="http://schemas.microsoft.com/office/powerpoint/2010/main" xmlns="" val="8303654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Approaches to Address New Threats</a:t>
            </a:r>
            <a:endParaRPr lang="en-US" dirty="0"/>
          </a:p>
        </p:txBody>
      </p:sp>
      <p:sp>
        <p:nvSpPr>
          <p:cNvPr id="3" name="Content Placeholder 2"/>
          <p:cNvSpPr>
            <a:spLocks noGrp="1"/>
          </p:cNvSpPr>
          <p:nvPr>
            <p:ph idx="1"/>
          </p:nvPr>
        </p:nvSpPr>
        <p:spPr/>
        <p:txBody>
          <a:bodyPr/>
          <a:lstStyle/>
          <a:p>
            <a:r>
              <a:rPr lang="en-US" dirty="0" smtClean="0"/>
              <a:t>Increased patching of 3</a:t>
            </a:r>
            <a:r>
              <a:rPr lang="en-US" baseline="30000" dirty="0" smtClean="0"/>
              <a:t>rd</a:t>
            </a:r>
            <a:r>
              <a:rPr lang="en-US" dirty="0" smtClean="0"/>
              <a:t> party software</a:t>
            </a:r>
          </a:p>
          <a:p>
            <a:r>
              <a:rPr lang="en-US" dirty="0" smtClean="0"/>
              <a:t>Attempted web browser controls</a:t>
            </a:r>
          </a:p>
          <a:p>
            <a:r>
              <a:rPr lang="en-US" dirty="0" smtClean="0"/>
              <a:t>Spent too much staff time cleaning up machines</a:t>
            </a:r>
          </a:p>
          <a:p>
            <a:r>
              <a:rPr lang="en-US" dirty="0" smtClean="0"/>
              <a:t>Easier clean up than a system level compromise, but still too time consuming and uncertain as to effect</a:t>
            </a:r>
          </a:p>
          <a:p>
            <a:r>
              <a:rPr lang="en-US" dirty="0" smtClean="0"/>
              <a:t>New techniques seemed to be needed</a:t>
            </a:r>
          </a:p>
          <a:p>
            <a:endParaRPr lang="en-US" dirty="0"/>
          </a:p>
        </p:txBody>
      </p:sp>
    </p:spTree>
    <p:extLst>
      <p:ext uri="{BB962C8B-B14F-4D97-AF65-F5344CB8AC3E}">
        <p14:creationId xmlns:p14="http://schemas.microsoft.com/office/powerpoint/2010/main" xmlns="" val="41911634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New Defenses </a:t>
            </a:r>
            <a:endParaRPr lang="en-US" dirty="0"/>
          </a:p>
        </p:txBody>
      </p:sp>
      <p:sp>
        <p:nvSpPr>
          <p:cNvPr id="3" name="Content Placeholder 2"/>
          <p:cNvSpPr>
            <a:spLocks noGrp="1"/>
          </p:cNvSpPr>
          <p:nvPr>
            <p:ph idx="1"/>
          </p:nvPr>
        </p:nvSpPr>
        <p:spPr/>
        <p:txBody>
          <a:bodyPr/>
          <a:lstStyle/>
          <a:p>
            <a:r>
              <a:rPr lang="en-US" dirty="0" smtClean="0"/>
              <a:t>New types of defenses seemed necessary</a:t>
            </a:r>
          </a:p>
          <a:p>
            <a:r>
              <a:rPr lang="en-US" dirty="0" smtClean="0"/>
              <a:t>Traditional AV unable to keep up</a:t>
            </a:r>
          </a:p>
          <a:p>
            <a:r>
              <a:rPr lang="en-US" dirty="0" smtClean="0"/>
              <a:t>Inadequacy of “blacklisting” apparent</a:t>
            </a:r>
          </a:p>
          <a:p>
            <a:r>
              <a:rPr lang="en-US" dirty="0" smtClean="0"/>
              <a:t>Needed to consider “whitelisting”</a:t>
            </a:r>
          </a:p>
          <a:p>
            <a:r>
              <a:rPr lang="en-US" dirty="0" smtClean="0"/>
              <a:t>Only allow specific code to execute</a:t>
            </a:r>
          </a:p>
        </p:txBody>
      </p:sp>
    </p:spTree>
    <p:extLst>
      <p:ext uri="{BB962C8B-B14F-4D97-AF65-F5344CB8AC3E}">
        <p14:creationId xmlns:p14="http://schemas.microsoft.com/office/powerpoint/2010/main" xmlns="" val="33119430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New Defenses </a:t>
            </a:r>
            <a:endParaRPr lang="en-US" dirty="0"/>
          </a:p>
        </p:txBody>
      </p:sp>
      <p:sp>
        <p:nvSpPr>
          <p:cNvPr id="3" name="Content Placeholder 2"/>
          <p:cNvSpPr>
            <a:spLocks noGrp="1"/>
          </p:cNvSpPr>
          <p:nvPr>
            <p:ph idx="1"/>
          </p:nvPr>
        </p:nvSpPr>
        <p:spPr/>
        <p:txBody>
          <a:bodyPr/>
          <a:lstStyle/>
          <a:p>
            <a:r>
              <a:rPr lang="en-US" dirty="0" smtClean="0"/>
              <a:t>Various commercial solutions becoming available for application control</a:t>
            </a:r>
          </a:p>
          <a:p>
            <a:r>
              <a:rPr lang="en-US" dirty="0" smtClean="0"/>
              <a:t>Wanted a solution that would be:</a:t>
            </a:r>
          </a:p>
          <a:p>
            <a:pPr lvl="1"/>
            <a:r>
              <a:rPr lang="en-US" dirty="0"/>
              <a:t>I</a:t>
            </a:r>
            <a:r>
              <a:rPr lang="en-US" dirty="0" smtClean="0"/>
              <a:t>nexpensive</a:t>
            </a:r>
          </a:p>
          <a:p>
            <a:pPr lvl="1"/>
            <a:r>
              <a:rPr lang="en-US" dirty="0"/>
              <a:t>E</a:t>
            </a:r>
            <a:r>
              <a:rPr lang="en-US" dirty="0" smtClean="0"/>
              <a:t>asy to implement</a:t>
            </a:r>
          </a:p>
          <a:p>
            <a:pPr lvl="1"/>
            <a:r>
              <a:rPr lang="en-US" dirty="0"/>
              <a:t>E</a:t>
            </a:r>
            <a:r>
              <a:rPr lang="en-US" dirty="0" smtClean="0"/>
              <a:t>asily disabled if needed</a:t>
            </a:r>
          </a:p>
          <a:p>
            <a:pPr lvl="1"/>
            <a:r>
              <a:rPr lang="en-US" dirty="0"/>
              <a:t>S</a:t>
            </a:r>
            <a:r>
              <a:rPr lang="en-US" dirty="0" smtClean="0"/>
              <a:t>upport for XP and Windows 7 </a:t>
            </a:r>
          </a:p>
          <a:p>
            <a:r>
              <a:rPr lang="en-US" dirty="0" smtClean="0"/>
              <a:t>Selected use of Software Restriction Policies</a:t>
            </a:r>
            <a:endParaRPr lang="en-US" dirty="0"/>
          </a:p>
        </p:txBody>
      </p:sp>
    </p:spTree>
    <p:extLst>
      <p:ext uri="{BB962C8B-B14F-4D97-AF65-F5344CB8AC3E}">
        <p14:creationId xmlns:p14="http://schemas.microsoft.com/office/powerpoint/2010/main" xmlns="" val="12858115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Essentials of Software Restriction Policies</a:t>
            </a:r>
            <a:endParaRPr lang="en-US" dirty="0"/>
          </a:p>
        </p:txBody>
      </p:sp>
      <p:sp>
        <p:nvSpPr>
          <p:cNvPr id="3" name="Content Placeholder 2"/>
          <p:cNvSpPr>
            <a:spLocks noGrp="1"/>
          </p:cNvSpPr>
          <p:nvPr>
            <p:ph idx="1"/>
          </p:nvPr>
        </p:nvSpPr>
        <p:spPr/>
        <p:txBody>
          <a:bodyPr/>
          <a:lstStyle/>
          <a:p>
            <a:r>
              <a:rPr lang="en-US" dirty="0" smtClean="0"/>
              <a:t>Built-in to Windows</a:t>
            </a:r>
          </a:p>
          <a:p>
            <a:r>
              <a:rPr lang="en-US" dirty="0" smtClean="0"/>
              <a:t>Available as of Windows XP</a:t>
            </a:r>
          </a:p>
          <a:p>
            <a:r>
              <a:rPr lang="en-US" dirty="0" smtClean="0"/>
              <a:t>Allows control of executable content</a:t>
            </a:r>
          </a:p>
          <a:p>
            <a:r>
              <a:rPr lang="en-US" dirty="0" smtClean="0"/>
              <a:t>Possible to disable execution for all but specifically allowed content</a:t>
            </a:r>
          </a:p>
          <a:p>
            <a:r>
              <a:rPr lang="en-US" dirty="0" smtClean="0"/>
              <a:t>Managed via Group Policy</a:t>
            </a:r>
          </a:p>
          <a:p>
            <a:r>
              <a:rPr lang="en-US" dirty="0" smtClean="0"/>
              <a:t>Can easily exempt administrators</a:t>
            </a:r>
            <a:endParaRPr lang="en-US" dirty="0"/>
          </a:p>
        </p:txBody>
      </p:sp>
    </p:spTree>
    <p:extLst>
      <p:ext uri="{BB962C8B-B14F-4D97-AF65-F5344CB8AC3E}">
        <p14:creationId xmlns:p14="http://schemas.microsoft.com/office/powerpoint/2010/main" xmlns="" val="42063446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ctrTitle"/>
          </p:nvPr>
        </p:nvSpPr>
        <p:spPr>
          <a:xfrm>
            <a:off x="1752600" y="1295400"/>
            <a:ext cx="6705600" cy="2362200"/>
          </a:xfrm>
        </p:spPr>
        <p:txBody>
          <a:bodyPr/>
          <a:lstStyle/>
          <a:p>
            <a:pPr algn="ctr"/>
            <a:r>
              <a:rPr lang="en-US" dirty="0">
                <a:solidFill>
                  <a:schemeClr val="folHlink"/>
                </a:solidFill>
                <a:latin typeface="+mj-lt"/>
                <a:ea typeface="+mj-ea"/>
                <a:cs typeface="+mj-cs"/>
              </a:rPr>
              <a:t>Enhancing Desktop Security </a:t>
            </a:r>
            <a:r>
              <a:rPr lang="en-US" dirty="0" smtClean="0">
                <a:solidFill>
                  <a:schemeClr val="folHlink"/>
                </a:solidFill>
                <a:latin typeface="+mj-lt"/>
                <a:ea typeface="+mj-ea"/>
                <a:cs typeface="+mj-cs"/>
              </a:rPr>
              <a:t/>
            </a:r>
            <a:br>
              <a:rPr lang="en-US" dirty="0" smtClean="0">
                <a:solidFill>
                  <a:schemeClr val="folHlink"/>
                </a:solidFill>
                <a:latin typeface="+mj-lt"/>
                <a:ea typeface="+mj-ea"/>
                <a:cs typeface="+mj-cs"/>
              </a:rPr>
            </a:br>
            <a:r>
              <a:rPr lang="en-US" dirty="0" smtClean="0">
                <a:solidFill>
                  <a:schemeClr val="folHlink"/>
                </a:solidFill>
                <a:latin typeface="+mj-lt"/>
                <a:ea typeface="+mj-ea"/>
                <a:cs typeface="+mj-cs"/>
              </a:rPr>
              <a:t>in </a:t>
            </a:r>
            <a:r>
              <a:rPr lang="en-US" dirty="0">
                <a:solidFill>
                  <a:schemeClr val="folHlink"/>
                </a:solidFill>
                <a:latin typeface="+mj-lt"/>
                <a:ea typeface="+mj-ea"/>
                <a:cs typeface="+mj-cs"/>
              </a:rPr>
              <a:t>a Time of New and Evolving </a:t>
            </a:r>
            <a:r>
              <a:rPr lang="en-US" dirty="0" smtClean="0">
                <a:solidFill>
                  <a:schemeClr val="folHlink"/>
                </a:solidFill>
                <a:latin typeface="+mj-lt"/>
                <a:ea typeface="+mj-ea"/>
                <a:cs typeface="+mj-cs"/>
              </a:rPr>
              <a:t>Threats</a:t>
            </a:r>
            <a:endParaRPr lang="en-US" dirty="0"/>
          </a:p>
        </p:txBody>
      </p:sp>
      <p:sp>
        <p:nvSpPr>
          <p:cNvPr id="455683" name="Rectangle 3"/>
          <p:cNvSpPr>
            <a:spLocks noGrp="1" noChangeArrowheads="1"/>
          </p:cNvSpPr>
          <p:nvPr>
            <p:ph type="subTitle" idx="1"/>
          </p:nvPr>
        </p:nvSpPr>
        <p:spPr>
          <a:xfrm>
            <a:off x="1752600" y="3886200"/>
            <a:ext cx="6705600" cy="2667000"/>
          </a:xfrm>
        </p:spPr>
        <p:txBody>
          <a:bodyPr/>
          <a:lstStyle/>
          <a:p>
            <a:pPr>
              <a:lnSpc>
                <a:spcPct val="80000"/>
              </a:lnSpc>
            </a:pPr>
            <a:r>
              <a:rPr lang="en-US" sz="2400" dirty="0" err="1" smtClean="0"/>
              <a:t>Educause</a:t>
            </a:r>
            <a:r>
              <a:rPr lang="en-US" sz="2400" dirty="0" smtClean="0"/>
              <a:t> Security Professionals Conference</a:t>
            </a:r>
          </a:p>
          <a:p>
            <a:pPr>
              <a:lnSpc>
                <a:spcPct val="80000"/>
              </a:lnSpc>
            </a:pPr>
            <a:r>
              <a:rPr lang="en-US" sz="2400" dirty="0" smtClean="0"/>
              <a:t>Indianapolis, Indiana</a:t>
            </a:r>
            <a:endParaRPr lang="en-US" sz="2400" dirty="0"/>
          </a:p>
          <a:p>
            <a:pPr>
              <a:lnSpc>
                <a:spcPct val="80000"/>
              </a:lnSpc>
            </a:pPr>
            <a:r>
              <a:rPr lang="en-US" sz="2000" dirty="0" smtClean="0"/>
              <a:t>May 16, 2012</a:t>
            </a:r>
            <a:endParaRPr lang="en-US" sz="2000" dirty="0"/>
          </a:p>
          <a:p>
            <a:pPr>
              <a:lnSpc>
                <a:spcPct val="80000"/>
              </a:lnSpc>
            </a:pPr>
            <a:endParaRPr lang="en-US" sz="2000" dirty="0" smtClean="0"/>
          </a:p>
          <a:p>
            <a:pPr>
              <a:lnSpc>
                <a:spcPct val="80000"/>
              </a:lnSpc>
            </a:pPr>
            <a:endParaRPr lang="en-US" sz="2000" dirty="0"/>
          </a:p>
          <a:p>
            <a:pPr>
              <a:lnSpc>
                <a:spcPct val="80000"/>
              </a:lnSpc>
            </a:pPr>
            <a:endParaRPr lang="en-US" sz="2000" dirty="0" smtClean="0"/>
          </a:p>
          <a:p>
            <a:pPr>
              <a:lnSpc>
                <a:spcPct val="80000"/>
              </a:lnSpc>
            </a:pPr>
            <a:r>
              <a:rPr lang="en-US" sz="2000" dirty="0" smtClean="0"/>
              <a:t>Brian </a:t>
            </a:r>
            <a:r>
              <a:rPr lang="en-US" sz="2000" dirty="0"/>
              <a:t>Doherty</a:t>
            </a:r>
          </a:p>
          <a:p>
            <a:pPr>
              <a:lnSpc>
                <a:spcPct val="80000"/>
              </a:lnSpc>
            </a:pPr>
            <a:r>
              <a:rPr lang="en-US" sz="2000" dirty="0"/>
              <a:t>Director of Desktop Computing and Network Services </a:t>
            </a:r>
          </a:p>
          <a:p>
            <a:pPr>
              <a:lnSpc>
                <a:spcPct val="80000"/>
              </a:lnSpc>
            </a:pPr>
            <a:r>
              <a:rPr lang="en-US" sz="2000" dirty="0" smtClean="0"/>
              <a:t>School of Arts and Sciences, University of Pennsylvania</a:t>
            </a:r>
            <a:endParaRPr lang="en-US" sz="2000" dirty="0"/>
          </a:p>
          <a:p>
            <a:pPr>
              <a:lnSpc>
                <a:spcPct val="80000"/>
              </a:lnSpc>
            </a:pPr>
            <a:endParaRPr lang="en-US" sz="18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Configuration Options</a:t>
            </a:r>
            <a:endParaRPr lang="en-US" dirty="0"/>
          </a:p>
        </p:txBody>
      </p:sp>
      <p:sp>
        <p:nvSpPr>
          <p:cNvPr id="3" name="Content Placeholder 2"/>
          <p:cNvSpPr>
            <a:spLocks noGrp="1"/>
          </p:cNvSpPr>
          <p:nvPr>
            <p:ph idx="1"/>
          </p:nvPr>
        </p:nvSpPr>
        <p:spPr/>
        <p:txBody>
          <a:bodyPr/>
          <a:lstStyle/>
          <a:p>
            <a:r>
              <a:rPr lang="en-US" dirty="0" smtClean="0"/>
              <a:t>Easily disallow all content not located in </a:t>
            </a:r>
          </a:p>
          <a:p>
            <a:pPr lvl="1"/>
            <a:r>
              <a:rPr lang="en-US" dirty="0" smtClean="0"/>
              <a:t>C:\Windows   or</a:t>
            </a:r>
          </a:p>
          <a:p>
            <a:pPr lvl="1"/>
            <a:r>
              <a:rPr lang="en-US" dirty="0" smtClean="0"/>
              <a:t>Program </a:t>
            </a:r>
            <a:r>
              <a:rPr lang="en-US" dirty="0"/>
              <a:t>Files [ and x86] </a:t>
            </a:r>
            <a:r>
              <a:rPr lang="en-US" dirty="0" smtClean="0"/>
              <a:t>directories</a:t>
            </a:r>
          </a:p>
          <a:p>
            <a:r>
              <a:rPr lang="en-US" dirty="0" smtClean="0"/>
              <a:t>Exempt administrators</a:t>
            </a:r>
          </a:p>
          <a:p>
            <a:r>
              <a:rPr lang="en-US" dirty="0" smtClean="0"/>
              <a:t>Safe to do so as NTFS permissions only allow admins to put content in those locations</a:t>
            </a:r>
          </a:p>
          <a:p>
            <a:r>
              <a:rPr lang="en-US" dirty="0" smtClean="0"/>
              <a:t>Of course, system level compromise could also do so</a:t>
            </a:r>
          </a:p>
        </p:txBody>
      </p:sp>
    </p:spTree>
    <p:extLst>
      <p:ext uri="{BB962C8B-B14F-4D97-AF65-F5344CB8AC3E}">
        <p14:creationId xmlns:p14="http://schemas.microsoft.com/office/powerpoint/2010/main" xmlns="" val="34602722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Methods</a:t>
            </a:r>
            <a:endParaRPr lang="en-US" dirty="0"/>
          </a:p>
        </p:txBody>
      </p:sp>
      <p:sp>
        <p:nvSpPr>
          <p:cNvPr id="3" name="Content Placeholder 2"/>
          <p:cNvSpPr>
            <a:spLocks noGrp="1"/>
          </p:cNvSpPr>
          <p:nvPr>
            <p:ph idx="1"/>
          </p:nvPr>
        </p:nvSpPr>
        <p:spPr/>
        <p:txBody>
          <a:bodyPr/>
          <a:lstStyle/>
          <a:p>
            <a:r>
              <a:rPr lang="en-US" dirty="0" smtClean="0"/>
              <a:t>Group Policies</a:t>
            </a:r>
          </a:p>
          <a:p>
            <a:r>
              <a:rPr lang="en-US" dirty="0" smtClean="0"/>
              <a:t>Easily deployed to sub-OU in AD </a:t>
            </a:r>
          </a:p>
          <a:p>
            <a:r>
              <a:rPr lang="en-US" dirty="0" smtClean="0"/>
              <a:t>Allows for:</a:t>
            </a:r>
          </a:p>
          <a:p>
            <a:pPr lvl="1"/>
            <a:r>
              <a:rPr lang="en-US" dirty="0" smtClean="0"/>
              <a:t>gradual rollout</a:t>
            </a:r>
          </a:p>
          <a:p>
            <a:pPr lvl="1"/>
            <a:r>
              <a:rPr lang="en-US" dirty="0" smtClean="0"/>
              <a:t>easy back out, if needed</a:t>
            </a:r>
          </a:p>
          <a:p>
            <a:r>
              <a:rPr lang="en-US" dirty="0" smtClean="0"/>
              <a:t>Tested initially on our own machines</a:t>
            </a:r>
          </a:p>
          <a:p>
            <a:r>
              <a:rPr lang="en-US" dirty="0" smtClean="0"/>
              <a:t>Implemented </a:t>
            </a:r>
            <a:r>
              <a:rPr lang="en-US" dirty="0"/>
              <a:t>exceptions as needed</a:t>
            </a:r>
          </a:p>
          <a:p>
            <a:r>
              <a:rPr lang="en-US" dirty="0" smtClean="0"/>
              <a:t>Gradual rollout to users over about 2 months</a:t>
            </a:r>
          </a:p>
          <a:p>
            <a:endParaRPr lang="en-US" dirty="0"/>
          </a:p>
        </p:txBody>
      </p:sp>
    </p:spTree>
    <p:extLst>
      <p:ext uri="{BB962C8B-B14F-4D97-AF65-F5344CB8AC3E}">
        <p14:creationId xmlns:p14="http://schemas.microsoft.com/office/powerpoint/2010/main" xmlns="" val="31495579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Experience</a:t>
            </a:r>
            <a:endParaRPr lang="en-US" dirty="0"/>
          </a:p>
        </p:txBody>
      </p:sp>
      <p:sp>
        <p:nvSpPr>
          <p:cNvPr id="3" name="Content Placeholder 2"/>
          <p:cNvSpPr>
            <a:spLocks noGrp="1"/>
          </p:cNvSpPr>
          <p:nvPr>
            <p:ph idx="1"/>
          </p:nvPr>
        </p:nvSpPr>
        <p:spPr>
          <a:xfrm>
            <a:off x="228600" y="1457325"/>
            <a:ext cx="8610600" cy="5181600"/>
          </a:xfrm>
        </p:spPr>
        <p:txBody>
          <a:bodyPr/>
          <a:lstStyle/>
          <a:p>
            <a:r>
              <a:rPr lang="en-US" dirty="0" smtClean="0"/>
              <a:t>When disallowed content attempts to execute, dialog box displayed:</a:t>
            </a:r>
          </a:p>
          <a:p>
            <a:endParaRPr lang="en-US" dirty="0" smtClean="0"/>
          </a:p>
          <a:p>
            <a:endParaRPr lang="en-US" dirty="0"/>
          </a:p>
          <a:p>
            <a:endParaRPr lang="en-US" dirty="0"/>
          </a:p>
          <a:p>
            <a:r>
              <a:rPr lang="en-US" dirty="0" smtClean="0"/>
              <a:t>Entry also logged to Application event log</a:t>
            </a:r>
            <a:endParaRPr lang="en-US" dirty="0"/>
          </a:p>
          <a:p>
            <a:r>
              <a:rPr lang="en-US" dirty="0" smtClean="0"/>
              <a:t>Identifying need for exceptions relatively easy</a:t>
            </a:r>
          </a:p>
        </p:txBody>
      </p:sp>
      <p:pic>
        <p:nvPicPr>
          <p:cNvPr id="47104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95148" y="2752725"/>
            <a:ext cx="5343525" cy="1304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92288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Exceptions</a:t>
            </a:r>
            <a:endParaRPr lang="en-US" dirty="0"/>
          </a:p>
        </p:txBody>
      </p:sp>
      <p:sp>
        <p:nvSpPr>
          <p:cNvPr id="3" name="Content Placeholder 2"/>
          <p:cNvSpPr>
            <a:spLocks noGrp="1"/>
          </p:cNvSpPr>
          <p:nvPr>
            <p:ph idx="1"/>
          </p:nvPr>
        </p:nvSpPr>
        <p:spPr/>
        <p:txBody>
          <a:bodyPr/>
          <a:lstStyle/>
          <a:p>
            <a:r>
              <a:rPr lang="en-US" dirty="0" smtClean="0"/>
              <a:t>Default rules not sufficient</a:t>
            </a:r>
          </a:p>
          <a:p>
            <a:r>
              <a:rPr lang="en-US" dirty="0" smtClean="0"/>
              <a:t>Some content must be allowed to run from other locations:</a:t>
            </a:r>
          </a:p>
          <a:p>
            <a:pPr lvl="1"/>
            <a:r>
              <a:rPr lang="en-US" dirty="0"/>
              <a:t>W</a:t>
            </a:r>
            <a:r>
              <a:rPr lang="en-US" dirty="0" smtClean="0"/>
              <a:t>hen path can not be changed</a:t>
            </a:r>
          </a:p>
          <a:p>
            <a:pPr lvl="1"/>
            <a:r>
              <a:rPr lang="en-US" dirty="0"/>
              <a:t>W</a:t>
            </a:r>
            <a:r>
              <a:rPr lang="en-US" dirty="0" smtClean="0"/>
              <a:t>eb-based applications executing in user profile</a:t>
            </a:r>
            <a:endParaRPr lang="en-US" dirty="0"/>
          </a:p>
          <a:p>
            <a:r>
              <a:rPr lang="en-US" dirty="0" smtClean="0"/>
              <a:t>GPOs easily modified to allow for such exceptions</a:t>
            </a:r>
          </a:p>
        </p:txBody>
      </p:sp>
    </p:spTree>
    <p:extLst>
      <p:ext uri="{BB962C8B-B14F-4D97-AF65-F5344CB8AC3E}">
        <p14:creationId xmlns:p14="http://schemas.microsoft.com/office/powerpoint/2010/main" xmlns="" val="20072983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Exceptions Continued</a:t>
            </a:r>
            <a:endParaRPr lang="en-US" dirty="0"/>
          </a:p>
        </p:txBody>
      </p:sp>
      <p:sp>
        <p:nvSpPr>
          <p:cNvPr id="3" name="Content Placeholder 2"/>
          <p:cNvSpPr>
            <a:spLocks noGrp="1"/>
          </p:cNvSpPr>
          <p:nvPr>
            <p:ph idx="1"/>
          </p:nvPr>
        </p:nvSpPr>
        <p:spPr/>
        <p:txBody>
          <a:bodyPr/>
          <a:lstStyle/>
          <a:p>
            <a:r>
              <a:rPr lang="en-US" dirty="0" smtClean="0"/>
              <a:t>Exceptions can be based on:</a:t>
            </a:r>
          </a:p>
          <a:p>
            <a:pPr lvl="1"/>
            <a:r>
              <a:rPr lang="en-US" dirty="0" smtClean="0"/>
              <a:t>Executable name</a:t>
            </a:r>
          </a:p>
          <a:p>
            <a:pPr lvl="1"/>
            <a:r>
              <a:rPr lang="en-US" dirty="0" smtClean="0"/>
              <a:t>Full path</a:t>
            </a:r>
          </a:p>
          <a:p>
            <a:pPr lvl="1"/>
            <a:r>
              <a:rPr lang="en-US" dirty="0" smtClean="0"/>
              <a:t>Allows wildcarding</a:t>
            </a:r>
          </a:p>
          <a:p>
            <a:pPr lvl="1"/>
            <a:r>
              <a:rPr lang="en-US" dirty="0" smtClean="0"/>
              <a:t>Calculated hash</a:t>
            </a:r>
          </a:p>
          <a:p>
            <a:pPr lvl="1"/>
            <a:r>
              <a:rPr lang="en-US" dirty="0" smtClean="0"/>
              <a:t>Code signing certificate</a:t>
            </a:r>
          </a:p>
          <a:p>
            <a:pPr lvl="1"/>
            <a:r>
              <a:rPr lang="en-US" dirty="0" smtClean="0"/>
              <a:t>Zone Rule  - Uses the Internet Zone where the executable file originated (if it was downloaded using IE)</a:t>
            </a:r>
          </a:p>
        </p:txBody>
      </p:sp>
    </p:spTree>
    <p:extLst>
      <p:ext uri="{BB962C8B-B14F-4D97-AF65-F5344CB8AC3E}">
        <p14:creationId xmlns:p14="http://schemas.microsoft.com/office/powerpoint/2010/main" xmlns="" val="21755234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Exceptions Continued</a:t>
            </a:r>
            <a:endParaRPr lang="en-US" dirty="0"/>
          </a:p>
        </p:txBody>
      </p:sp>
      <p:sp>
        <p:nvSpPr>
          <p:cNvPr id="3" name="Content Placeholder 2"/>
          <p:cNvSpPr>
            <a:spLocks noGrp="1"/>
          </p:cNvSpPr>
          <p:nvPr>
            <p:ph idx="1"/>
          </p:nvPr>
        </p:nvSpPr>
        <p:spPr/>
        <p:txBody>
          <a:bodyPr/>
          <a:lstStyle/>
          <a:p>
            <a:r>
              <a:rPr lang="en-US" dirty="0" smtClean="0"/>
              <a:t>Exceptions required in our area:</a:t>
            </a:r>
          </a:p>
          <a:p>
            <a:pPr lvl="1"/>
            <a:r>
              <a:rPr lang="en-US" dirty="0" smtClean="0"/>
              <a:t>Primarily for profile-based software such as web-based applications</a:t>
            </a:r>
          </a:p>
          <a:p>
            <a:pPr lvl="1"/>
            <a:r>
              <a:rPr lang="en-US" dirty="0" smtClean="0"/>
              <a:t>WebEx, </a:t>
            </a:r>
            <a:r>
              <a:rPr lang="en-US" dirty="0" err="1" smtClean="0"/>
              <a:t>GoToMeeting</a:t>
            </a:r>
            <a:r>
              <a:rPr lang="en-US" dirty="0" smtClean="0"/>
              <a:t>, and similar</a:t>
            </a:r>
            <a:endParaRPr lang="en-US" dirty="0"/>
          </a:p>
          <a:p>
            <a:pPr lvl="1"/>
            <a:r>
              <a:rPr lang="en-US" dirty="0" smtClean="0"/>
              <a:t>Mozilla Firefox/Thunderbird updaters</a:t>
            </a:r>
          </a:p>
          <a:p>
            <a:pPr lvl="1"/>
            <a:r>
              <a:rPr lang="en-US" dirty="0" smtClean="0"/>
              <a:t>Some surprises with older software with licensing controls</a:t>
            </a:r>
          </a:p>
          <a:p>
            <a:r>
              <a:rPr lang="en-US" dirty="0" smtClean="0"/>
              <a:t>Path-based exceptions not always easy to develop – rely on code signing as needed</a:t>
            </a:r>
          </a:p>
        </p:txBody>
      </p:sp>
    </p:spTree>
    <p:extLst>
      <p:ext uri="{BB962C8B-B14F-4D97-AF65-F5344CB8AC3E}">
        <p14:creationId xmlns:p14="http://schemas.microsoft.com/office/powerpoint/2010/main" xmlns="" val="25548527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To Date</a:t>
            </a:r>
            <a:endParaRPr lang="en-US" dirty="0"/>
          </a:p>
        </p:txBody>
      </p:sp>
      <p:sp>
        <p:nvSpPr>
          <p:cNvPr id="3" name="Content Placeholder 2"/>
          <p:cNvSpPr>
            <a:spLocks noGrp="1"/>
          </p:cNvSpPr>
          <p:nvPr>
            <p:ph idx="1"/>
          </p:nvPr>
        </p:nvSpPr>
        <p:spPr/>
        <p:txBody>
          <a:bodyPr/>
          <a:lstStyle/>
          <a:p>
            <a:r>
              <a:rPr lang="en-US" dirty="0" smtClean="0"/>
              <a:t>Very successful overall</a:t>
            </a:r>
          </a:p>
          <a:p>
            <a:r>
              <a:rPr lang="en-US" dirty="0" smtClean="0"/>
              <a:t>Users </a:t>
            </a:r>
            <a:r>
              <a:rPr lang="en-US" dirty="0"/>
              <a:t>have far fewer disruptions, and we spend much less time addressing </a:t>
            </a:r>
            <a:r>
              <a:rPr lang="en-US" dirty="0" smtClean="0"/>
              <a:t>problems</a:t>
            </a:r>
          </a:p>
          <a:p>
            <a:r>
              <a:rPr lang="en-US" dirty="0" smtClean="0"/>
              <a:t>Fake alerts may still come up</a:t>
            </a:r>
          </a:p>
          <a:p>
            <a:r>
              <a:rPr lang="en-US" dirty="0" smtClean="0"/>
              <a:t>Advice for user response to them unchanged</a:t>
            </a:r>
          </a:p>
          <a:p>
            <a:r>
              <a:rPr lang="en-US" dirty="0" smtClean="0"/>
              <a:t>No effects beyond user profile areas to date</a:t>
            </a:r>
          </a:p>
        </p:txBody>
      </p:sp>
    </p:spTree>
    <p:extLst>
      <p:ext uri="{BB962C8B-B14F-4D97-AF65-F5344CB8AC3E}">
        <p14:creationId xmlns:p14="http://schemas.microsoft.com/office/powerpoint/2010/main" xmlns="" val="3479295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To Date</a:t>
            </a:r>
            <a:endParaRPr lang="en-US" dirty="0"/>
          </a:p>
        </p:txBody>
      </p:sp>
      <p:sp>
        <p:nvSpPr>
          <p:cNvPr id="3" name="Content Placeholder 2"/>
          <p:cNvSpPr>
            <a:spLocks noGrp="1"/>
          </p:cNvSpPr>
          <p:nvPr>
            <p:ph idx="1"/>
          </p:nvPr>
        </p:nvSpPr>
        <p:spPr/>
        <p:txBody>
          <a:bodyPr/>
          <a:lstStyle/>
          <a:p>
            <a:r>
              <a:rPr lang="en-US" dirty="0" smtClean="0"/>
              <a:t>Excellent ROI:</a:t>
            </a:r>
          </a:p>
          <a:p>
            <a:pPr lvl="1"/>
            <a:r>
              <a:rPr lang="en-US" dirty="0" smtClean="0"/>
              <a:t>No cost for extra software</a:t>
            </a:r>
          </a:p>
          <a:p>
            <a:pPr lvl="1"/>
            <a:r>
              <a:rPr lang="en-US" dirty="0" smtClean="0"/>
              <a:t>Less staff time required to implement than expected</a:t>
            </a:r>
          </a:p>
        </p:txBody>
      </p:sp>
    </p:spTree>
    <p:extLst>
      <p:ext uri="{BB962C8B-B14F-4D97-AF65-F5344CB8AC3E}">
        <p14:creationId xmlns:p14="http://schemas.microsoft.com/office/powerpoint/2010/main" xmlns="" val="21955078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Connections to Other Recommendations</a:t>
            </a:r>
            <a:endParaRPr lang="en-US" dirty="0"/>
          </a:p>
        </p:txBody>
      </p:sp>
      <p:sp>
        <p:nvSpPr>
          <p:cNvPr id="3" name="Content Placeholder 2"/>
          <p:cNvSpPr>
            <a:spLocks noGrp="1"/>
          </p:cNvSpPr>
          <p:nvPr>
            <p:ph idx="1"/>
          </p:nvPr>
        </p:nvSpPr>
        <p:spPr/>
        <p:txBody>
          <a:bodyPr/>
          <a:lstStyle/>
          <a:p>
            <a:r>
              <a:rPr lang="en-US" dirty="0" smtClean="0"/>
              <a:t>Report from Australian Department of Defense – September 2011</a:t>
            </a:r>
          </a:p>
          <a:p>
            <a:pPr lvl="1"/>
            <a:r>
              <a:rPr lang="en-US" dirty="0" smtClean="0"/>
              <a:t>“</a:t>
            </a:r>
            <a:r>
              <a:rPr lang="en-US" dirty="0" smtClean="0">
                <a:solidFill>
                  <a:schemeClr val="tx1"/>
                </a:solidFill>
              </a:rPr>
              <a:t>The </a:t>
            </a:r>
            <a:r>
              <a:rPr lang="en-US" dirty="0">
                <a:solidFill>
                  <a:schemeClr val="tx1"/>
                </a:solidFill>
              </a:rPr>
              <a:t>top four mitigations are: patching third party applications; patching operating systems; </a:t>
            </a:r>
            <a:r>
              <a:rPr lang="en-US" dirty="0" err="1">
                <a:solidFill>
                  <a:schemeClr val="tx1"/>
                </a:solidFill>
              </a:rPr>
              <a:t>minimising</a:t>
            </a:r>
            <a:r>
              <a:rPr lang="en-US" dirty="0">
                <a:solidFill>
                  <a:schemeClr val="tx1"/>
                </a:solidFill>
              </a:rPr>
              <a:t> administrative privileges; and application </a:t>
            </a:r>
            <a:r>
              <a:rPr lang="en-US" dirty="0" smtClean="0">
                <a:solidFill>
                  <a:schemeClr val="tx1"/>
                </a:solidFill>
              </a:rPr>
              <a:t>whitelisting</a:t>
            </a:r>
            <a:r>
              <a:rPr lang="en-US" dirty="0" smtClean="0"/>
              <a:t>.”</a:t>
            </a:r>
          </a:p>
          <a:p>
            <a:pPr lvl="1"/>
            <a:r>
              <a:rPr lang="en-US" dirty="0" smtClean="0"/>
              <a:t>“The </a:t>
            </a:r>
            <a:r>
              <a:rPr lang="en-US" dirty="0"/>
              <a:t>CSOC estimates that around 85% of targeted cyber intrusions could be prevented by implementing the top four mitigation strategies as a package.” </a:t>
            </a:r>
          </a:p>
          <a:p>
            <a:endParaRPr lang="en-US" dirty="0"/>
          </a:p>
        </p:txBody>
      </p:sp>
    </p:spTree>
    <p:extLst>
      <p:ext uri="{BB962C8B-B14F-4D97-AF65-F5344CB8AC3E}">
        <p14:creationId xmlns:p14="http://schemas.microsoft.com/office/powerpoint/2010/main" xmlns="" val="7983924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Application Control Options</a:t>
            </a:r>
            <a:endParaRPr lang="en-US" dirty="0"/>
          </a:p>
        </p:txBody>
      </p:sp>
      <p:sp>
        <p:nvSpPr>
          <p:cNvPr id="3" name="Content Placeholder 2"/>
          <p:cNvSpPr>
            <a:spLocks noGrp="1"/>
          </p:cNvSpPr>
          <p:nvPr>
            <p:ph idx="1"/>
          </p:nvPr>
        </p:nvSpPr>
        <p:spPr/>
        <p:txBody>
          <a:bodyPr/>
          <a:lstStyle/>
          <a:p>
            <a:r>
              <a:rPr lang="en-US" dirty="0"/>
              <a:t>AV vendors and others offer many application control </a:t>
            </a:r>
            <a:r>
              <a:rPr lang="en-US" dirty="0" smtClean="0"/>
              <a:t>alternatives, including:</a:t>
            </a:r>
          </a:p>
          <a:p>
            <a:pPr lvl="1"/>
            <a:r>
              <a:rPr lang="en-US" dirty="0" smtClean="0"/>
              <a:t>Bit9 Parity Suite</a:t>
            </a:r>
          </a:p>
          <a:p>
            <a:pPr lvl="1"/>
            <a:r>
              <a:rPr lang="en-US" dirty="0" err="1" smtClean="0"/>
              <a:t>Lumension</a:t>
            </a:r>
            <a:r>
              <a:rPr lang="en-US" dirty="0" smtClean="0"/>
              <a:t> Application Control</a:t>
            </a:r>
          </a:p>
          <a:p>
            <a:pPr lvl="1"/>
            <a:r>
              <a:rPr lang="en-US" dirty="0" smtClean="0"/>
              <a:t>McAfee Application Control</a:t>
            </a:r>
          </a:p>
          <a:p>
            <a:pPr lvl="1"/>
            <a:r>
              <a:rPr lang="en-US" dirty="0" smtClean="0"/>
              <a:t>Sophos</a:t>
            </a:r>
          </a:p>
          <a:p>
            <a:pPr lvl="1"/>
            <a:r>
              <a:rPr lang="en-US" dirty="0"/>
              <a:t>Symantec Endpoint Protection</a:t>
            </a:r>
          </a:p>
          <a:p>
            <a:pPr lvl="1"/>
            <a:endParaRPr lang="en-US" dirty="0" smtClean="0"/>
          </a:p>
          <a:p>
            <a:endParaRPr lang="en-US" dirty="0"/>
          </a:p>
          <a:p>
            <a:endParaRPr lang="en-US" dirty="0"/>
          </a:p>
        </p:txBody>
      </p:sp>
    </p:spTree>
    <p:extLst>
      <p:ext uri="{BB962C8B-B14F-4D97-AF65-F5344CB8AC3E}">
        <p14:creationId xmlns:p14="http://schemas.microsoft.com/office/powerpoint/2010/main" xmlns="" val="36727009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t>Review of methods used to secure managed desktops in our environment</a:t>
            </a:r>
          </a:p>
          <a:p>
            <a:r>
              <a:rPr lang="en-US" dirty="0" smtClean="0"/>
              <a:t>Overview of new threat types not addressed by those techniques</a:t>
            </a:r>
          </a:p>
          <a:p>
            <a:r>
              <a:rPr lang="en-US" dirty="0" smtClean="0"/>
              <a:t>Review of project to deploy new defenses in the form of application control via Software Restriction Policies</a:t>
            </a:r>
          </a:p>
          <a:p>
            <a:r>
              <a:rPr lang="en-US" dirty="0" smtClean="0"/>
              <a:t>Questions and Answers and Discussion</a:t>
            </a:r>
            <a:endParaRPr lang="en-US" dirty="0"/>
          </a:p>
        </p:txBody>
      </p:sp>
    </p:spTree>
    <p:extLst>
      <p:ext uri="{BB962C8B-B14F-4D97-AF65-F5344CB8AC3E}">
        <p14:creationId xmlns:p14="http://schemas.microsoft.com/office/powerpoint/2010/main" xmlns="" val="4008311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Application Control Options</a:t>
            </a:r>
            <a:endParaRPr lang="en-US" dirty="0"/>
          </a:p>
        </p:txBody>
      </p:sp>
      <p:sp>
        <p:nvSpPr>
          <p:cNvPr id="3" name="Content Placeholder 2"/>
          <p:cNvSpPr>
            <a:spLocks noGrp="1"/>
          </p:cNvSpPr>
          <p:nvPr>
            <p:ph idx="1"/>
          </p:nvPr>
        </p:nvSpPr>
        <p:spPr/>
        <p:txBody>
          <a:bodyPr/>
          <a:lstStyle/>
          <a:p>
            <a:r>
              <a:rPr lang="en-US" dirty="0" smtClean="0"/>
              <a:t>New version of SRP for Windows 7 is App Locker  - offers several advantages over SRP</a:t>
            </a:r>
          </a:p>
          <a:p>
            <a:pPr lvl="1"/>
            <a:r>
              <a:rPr lang="en-US" dirty="0" smtClean="0"/>
              <a:t>Can apply specific rules to specific groups, not all users</a:t>
            </a:r>
          </a:p>
          <a:p>
            <a:pPr lvl="1"/>
            <a:r>
              <a:rPr lang="en-US" dirty="0" smtClean="0"/>
              <a:t>Custom error messages</a:t>
            </a:r>
          </a:p>
          <a:p>
            <a:pPr lvl="1"/>
            <a:r>
              <a:rPr lang="en-US" dirty="0" smtClean="0"/>
              <a:t>Wizards to create rules</a:t>
            </a:r>
          </a:p>
          <a:p>
            <a:pPr lvl="1"/>
            <a:r>
              <a:rPr lang="en-US" dirty="0" smtClean="0"/>
              <a:t>Audit mode</a:t>
            </a:r>
          </a:p>
          <a:p>
            <a:pPr lvl="1"/>
            <a:r>
              <a:rPr lang="en-US" dirty="0" smtClean="0"/>
              <a:t>Export/Import of policies</a:t>
            </a:r>
          </a:p>
          <a:p>
            <a:pPr lvl="1"/>
            <a:r>
              <a:rPr lang="en-US" dirty="0" err="1" smtClean="0"/>
              <a:t>Powershell</a:t>
            </a:r>
            <a:r>
              <a:rPr lang="en-US" dirty="0" smtClean="0"/>
              <a:t> support</a:t>
            </a:r>
          </a:p>
          <a:p>
            <a:endParaRPr lang="en-US" dirty="0"/>
          </a:p>
        </p:txBody>
      </p:sp>
    </p:spTree>
    <p:extLst>
      <p:ext uri="{BB962C8B-B14F-4D97-AF65-F5344CB8AC3E}">
        <p14:creationId xmlns:p14="http://schemas.microsoft.com/office/powerpoint/2010/main" xmlns="" val="17646752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lstStyle/>
          <a:p>
            <a:r>
              <a:rPr lang="en-US" dirty="0" smtClean="0"/>
              <a:t>Expanding to more systems</a:t>
            </a:r>
          </a:p>
          <a:p>
            <a:r>
              <a:rPr lang="en-US" dirty="0" smtClean="0"/>
              <a:t>Implementing App Locker for Windows 7</a:t>
            </a:r>
          </a:p>
          <a:p>
            <a:r>
              <a:rPr lang="en-US" dirty="0" smtClean="0"/>
              <a:t>Deploying SEP 12.1 – for reputation data</a:t>
            </a:r>
          </a:p>
          <a:p>
            <a:r>
              <a:rPr lang="en-US" dirty="0" smtClean="0"/>
              <a:t>Pilot of </a:t>
            </a:r>
            <a:r>
              <a:rPr lang="en-US" dirty="0" err="1" smtClean="0"/>
              <a:t>SafeDNS</a:t>
            </a:r>
            <a:r>
              <a:rPr lang="en-US" dirty="0" smtClean="0"/>
              <a:t> at Penn</a:t>
            </a:r>
          </a:p>
          <a:p>
            <a:r>
              <a:rPr lang="en-US" dirty="0" smtClean="0"/>
              <a:t>Prevent users from even encountering the malicious code</a:t>
            </a:r>
          </a:p>
          <a:p>
            <a:endParaRPr lang="en-US" dirty="0" smtClean="0"/>
          </a:p>
          <a:p>
            <a:endParaRPr lang="en-US" dirty="0"/>
          </a:p>
        </p:txBody>
      </p:sp>
    </p:spTree>
    <p:extLst>
      <p:ext uri="{BB962C8B-B14F-4D97-AF65-F5344CB8AC3E}">
        <p14:creationId xmlns:p14="http://schemas.microsoft.com/office/powerpoint/2010/main" xmlns="" val="31205024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 and Discussion</a:t>
            </a:r>
            <a:endParaRPr lang="en-US" dirty="0"/>
          </a:p>
        </p:txBody>
      </p:sp>
      <p:sp>
        <p:nvSpPr>
          <p:cNvPr id="3" name="Content Placeholder 2"/>
          <p:cNvSpPr>
            <a:spLocks noGrp="1"/>
          </p:cNvSpPr>
          <p:nvPr>
            <p:ph idx="1"/>
          </p:nvPr>
        </p:nvSpPr>
        <p:spPr/>
        <p:txBody>
          <a:bodyPr/>
          <a:lstStyle/>
          <a:p>
            <a:r>
              <a:rPr lang="en-US" dirty="0" smtClean="0"/>
              <a:t>Questions and comments welcome from those here in person and online attendees</a:t>
            </a:r>
            <a:endParaRPr lang="en-US" dirty="0"/>
          </a:p>
        </p:txBody>
      </p:sp>
    </p:spTree>
    <p:extLst>
      <p:ext uri="{BB962C8B-B14F-4D97-AF65-F5344CB8AC3E}">
        <p14:creationId xmlns:p14="http://schemas.microsoft.com/office/powerpoint/2010/main" xmlns="" val="365517655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sz="2400" dirty="0" smtClean="0"/>
              <a:t>More About Fake AV</a:t>
            </a:r>
          </a:p>
          <a:p>
            <a:pPr lvl="1"/>
            <a:r>
              <a:rPr lang="en-US" sz="2400" dirty="0" smtClean="0">
                <a:hlinkClick r:id="rId3"/>
              </a:rPr>
              <a:t>http://www.sophos.com/support/knowledgebase/article/110379.html</a:t>
            </a:r>
            <a:endParaRPr lang="en-US" sz="2400" dirty="0"/>
          </a:p>
          <a:p>
            <a:r>
              <a:rPr lang="en-US" sz="2400" dirty="0" smtClean="0"/>
              <a:t>More About SRP</a:t>
            </a:r>
          </a:p>
          <a:p>
            <a:pPr lvl="1"/>
            <a:r>
              <a:rPr lang="en-US" sz="2400" dirty="0" smtClean="0">
                <a:hlinkClick r:id="rId4"/>
              </a:rPr>
              <a:t>http://www.nsa.gov/ia/_files/os/win2k/Application_Whitelisting_Using_SRP.pdf</a:t>
            </a:r>
            <a:endParaRPr lang="en-US" sz="2400" dirty="0"/>
          </a:p>
          <a:p>
            <a:r>
              <a:rPr lang="en-US" sz="2400" dirty="0" smtClean="0"/>
              <a:t>Report from Australian Department of Defense</a:t>
            </a:r>
          </a:p>
          <a:p>
            <a:pPr lvl="1"/>
            <a:r>
              <a:rPr lang="en-US" sz="2000" dirty="0" smtClean="0">
                <a:hlinkClick r:id="rId5"/>
              </a:rPr>
              <a:t>http://www.dsd.gov.au/publications/Top_4_Mitigation_Strategies_to_Protect_Your_ICT_System.pdf</a:t>
            </a:r>
            <a:endParaRPr lang="en-US" sz="2000" dirty="0" smtClean="0"/>
          </a:p>
          <a:p>
            <a:pPr lvl="1"/>
            <a:r>
              <a:rPr lang="en-US" sz="2000" dirty="0">
                <a:hlinkClick r:id="rId6"/>
              </a:rPr>
              <a:t>http://</a:t>
            </a:r>
            <a:r>
              <a:rPr lang="en-US" sz="2000" dirty="0" smtClean="0">
                <a:hlinkClick r:id="rId6"/>
              </a:rPr>
              <a:t>www.dsd.gov.au/infosec/top35mitigationstrategies.htm</a:t>
            </a:r>
            <a:endParaRPr lang="en-US" sz="2000" dirty="0" smtClean="0"/>
          </a:p>
          <a:p>
            <a:pPr lvl="1"/>
            <a:r>
              <a:rPr lang="en-US" sz="1800" dirty="0">
                <a:hlinkClick r:id="rId7"/>
              </a:rPr>
              <a:t>http://</a:t>
            </a:r>
            <a:r>
              <a:rPr lang="en-US" sz="1800" dirty="0" smtClean="0">
                <a:hlinkClick r:id="rId7"/>
              </a:rPr>
              <a:t>www.dsd.gov.au/publications/Application_Whitelisting.pdf</a:t>
            </a:r>
            <a:endParaRPr lang="en-US" sz="1800" dirty="0" smtClean="0"/>
          </a:p>
          <a:p>
            <a:pPr lvl="1"/>
            <a:endParaRPr lang="en-US" sz="1800" dirty="0"/>
          </a:p>
          <a:p>
            <a:endParaRPr lang="en-US" dirty="0" smtClean="0"/>
          </a:p>
          <a:p>
            <a:pPr lvl="1"/>
            <a:endParaRPr lang="en-US" dirty="0"/>
          </a:p>
        </p:txBody>
      </p:sp>
    </p:spTree>
    <p:extLst>
      <p:ext uri="{BB962C8B-B14F-4D97-AF65-F5344CB8AC3E}">
        <p14:creationId xmlns:p14="http://schemas.microsoft.com/office/powerpoint/2010/main" xmlns="" val="41474429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Pennsylvania Introduction</a:t>
            </a:r>
            <a:endParaRPr lang="en-US" dirty="0"/>
          </a:p>
        </p:txBody>
      </p:sp>
      <p:sp>
        <p:nvSpPr>
          <p:cNvPr id="3" name="Content Placeholder 2"/>
          <p:cNvSpPr>
            <a:spLocks noGrp="1"/>
          </p:cNvSpPr>
          <p:nvPr>
            <p:ph idx="1"/>
          </p:nvPr>
        </p:nvSpPr>
        <p:spPr/>
        <p:txBody>
          <a:bodyPr/>
          <a:lstStyle/>
          <a:p>
            <a:r>
              <a:rPr lang="en-US" sz="2200" dirty="0" smtClean="0"/>
              <a:t>Located in Philadelphia, Pennsylvania</a:t>
            </a:r>
            <a:endParaRPr lang="en-US" sz="2200" dirty="0"/>
          </a:p>
          <a:p>
            <a:r>
              <a:rPr lang="en-US" sz="2200" dirty="0" smtClean="0"/>
              <a:t>Four </a:t>
            </a:r>
            <a:r>
              <a:rPr lang="en-US" sz="2200" dirty="0"/>
              <a:t>Undergraduate Schools</a:t>
            </a:r>
          </a:p>
          <a:p>
            <a:r>
              <a:rPr lang="en-US" sz="2200" dirty="0"/>
              <a:t>Twelve Graduate and Professional </a:t>
            </a:r>
            <a:r>
              <a:rPr lang="en-US" sz="2200" dirty="0" smtClean="0"/>
              <a:t>Schools</a:t>
            </a:r>
            <a:endParaRPr lang="en-US" sz="2200" dirty="0"/>
          </a:p>
          <a:p>
            <a:r>
              <a:rPr lang="en-US" sz="2200" dirty="0" smtClean="0"/>
              <a:t>16,500 Faculty </a:t>
            </a:r>
            <a:r>
              <a:rPr lang="en-US" sz="2200" dirty="0"/>
              <a:t>and Staff</a:t>
            </a:r>
          </a:p>
          <a:p>
            <a:r>
              <a:rPr lang="en-US" sz="2200" dirty="0" smtClean="0"/>
              <a:t>Students </a:t>
            </a:r>
            <a:r>
              <a:rPr lang="en-US" sz="2200" dirty="0"/>
              <a:t>(Fall 2011)</a:t>
            </a:r>
          </a:p>
          <a:p>
            <a:pPr lvl="1"/>
            <a:r>
              <a:rPr lang="en-US" sz="2200" dirty="0"/>
              <a:t>Full-time: </a:t>
            </a:r>
            <a:r>
              <a:rPr lang="en-US" sz="2200" dirty="0" smtClean="0"/>
              <a:t>21,329</a:t>
            </a:r>
          </a:p>
          <a:p>
            <a:pPr lvl="1"/>
            <a:r>
              <a:rPr lang="en-US" sz="2200" dirty="0" smtClean="0"/>
              <a:t>Part-time</a:t>
            </a:r>
            <a:r>
              <a:rPr lang="en-US" sz="2200" dirty="0"/>
              <a:t>: </a:t>
            </a:r>
            <a:r>
              <a:rPr lang="en-US" sz="2200" dirty="0" smtClean="0"/>
              <a:t>3,503</a:t>
            </a:r>
          </a:p>
          <a:p>
            <a:pPr lvl="1"/>
            <a:r>
              <a:rPr lang="en-US" sz="2200" dirty="0" smtClean="0"/>
              <a:t>Total</a:t>
            </a:r>
            <a:r>
              <a:rPr lang="en-US" sz="2200" dirty="0"/>
              <a:t>: </a:t>
            </a:r>
            <a:r>
              <a:rPr lang="en-US" sz="2200" dirty="0" smtClean="0"/>
              <a:t>24,832</a:t>
            </a:r>
          </a:p>
          <a:p>
            <a:pPr lvl="1"/>
            <a:r>
              <a:rPr lang="en-US" sz="2200" dirty="0" smtClean="0"/>
              <a:t>Full-time </a:t>
            </a:r>
            <a:r>
              <a:rPr lang="en-US" sz="2200" dirty="0"/>
              <a:t>Undergraduate: </a:t>
            </a:r>
            <a:r>
              <a:rPr lang="en-US" sz="2200" dirty="0" smtClean="0"/>
              <a:t>10,301</a:t>
            </a:r>
          </a:p>
          <a:p>
            <a:pPr lvl="1"/>
            <a:r>
              <a:rPr lang="en-US" sz="2200" dirty="0" smtClean="0"/>
              <a:t>Full-time </a:t>
            </a:r>
            <a:r>
              <a:rPr lang="en-US" sz="2200" dirty="0"/>
              <a:t>Graduate/professional: </a:t>
            </a:r>
            <a:r>
              <a:rPr lang="en-US" sz="2200" dirty="0" smtClean="0"/>
              <a:t>11,028</a:t>
            </a:r>
          </a:p>
          <a:p>
            <a:r>
              <a:rPr lang="en-US" sz="2600" dirty="0" smtClean="0"/>
              <a:t>Decentralized IT – many services and most support provided at School level</a:t>
            </a:r>
            <a:r>
              <a:rPr lang="en-US" sz="2200" dirty="0"/>
              <a:t/>
            </a:r>
            <a:br>
              <a:rPr lang="en-US" sz="2200" dirty="0"/>
            </a:br>
            <a:endParaRPr lang="en-US" dirty="0"/>
          </a:p>
        </p:txBody>
      </p:sp>
    </p:spTree>
    <p:extLst>
      <p:ext uri="{BB962C8B-B14F-4D97-AF65-F5344CB8AC3E}">
        <p14:creationId xmlns:p14="http://schemas.microsoft.com/office/powerpoint/2010/main" xmlns="" val="31998501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of Arts and Sciences Information</a:t>
            </a:r>
            <a:endParaRPr lang="en-US" dirty="0"/>
          </a:p>
        </p:txBody>
      </p:sp>
      <p:sp>
        <p:nvSpPr>
          <p:cNvPr id="3" name="Content Placeholder 2"/>
          <p:cNvSpPr>
            <a:spLocks noGrp="1"/>
          </p:cNvSpPr>
          <p:nvPr>
            <p:ph idx="1"/>
          </p:nvPr>
        </p:nvSpPr>
        <p:spPr/>
        <p:txBody>
          <a:bodyPr/>
          <a:lstStyle/>
          <a:p>
            <a:r>
              <a:rPr lang="en-US" dirty="0"/>
              <a:t>Largest of 12 schools at the University of Pennsylvania </a:t>
            </a:r>
            <a:endParaRPr lang="en-US" dirty="0" smtClean="0"/>
          </a:p>
          <a:p>
            <a:r>
              <a:rPr lang="en-US" dirty="0" smtClean="0"/>
              <a:t>625 </a:t>
            </a:r>
            <a:r>
              <a:rPr lang="en-US" dirty="0"/>
              <a:t>Faculty </a:t>
            </a:r>
            <a:endParaRPr lang="en-US" dirty="0" smtClean="0"/>
          </a:p>
          <a:p>
            <a:r>
              <a:rPr lang="en-US" dirty="0" smtClean="0"/>
              <a:t>715 </a:t>
            </a:r>
            <a:r>
              <a:rPr lang="en-US" dirty="0"/>
              <a:t>Staff </a:t>
            </a:r>
            <a:endParaRPr lang="en-US" dirty="0" smtClean="0"/>
          </a:p>
          <a:p>
            <a:r>
              <a:rPr lang="en-US" dirty="0" smtClean="0"/>
              <a:t>1650 </a:t>
            </a:r>
            <a:r>
              <a:rPr lang="en-US" dirty="0"/>
              <a:t>Graduate Students </a:t>
            </a:r>
            <a:endParaRPr lang="en-US" dirty="0" smtClean="0"/>
          </a:p>
          <a:p>
            <a:r>
              <a:rPr lang="en-US" dirty="0" smtClean="0"/>
              <a:t>6500 </a:t>
            </a:r>
            <a:r>
              <a:rPr lang="en-US" dirty="0"/>
              <a:t>Undergraduate </a:t>
            </a:r>
            <a:r>
              <a:rPr lang="en-US" dirty="0" smtClean="0"/>
              <a:t>Students</a:t>
            </a:r>
          </a:p>
          <a:p>
            <a:r>
              <a:rPr lang="en-US" dirty="0" smtClean="0"/>
              <a:t>School computing support also somewhat decentralized</a:t>
            </a:r>
            <a:endParaRPr lang="en-US" dirty="0"/>
          </a:p>
        </p:txBody>
      </p:sp>
    </p:spTree>
    <p:extLst>
      <p:ext uri="{BB962C8B-B14F-4D97-AF65-F5344CB8AC3E}">
        <p14:creationId xmlns:p14="http://schemas.microsoft.com/office/powerpoint/2010/main" xmlns="" val="85839378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Computing Support</a:t>
            </a:r>
            <a:endParaRPr lang="en-US" dirty="0"/>
          </a:p>
        </p:txBody>
      </p:sp>
      <p:sp>
        <p:nvSpPr>
          <p:cNvPr id="3" name="Content Placeholder 2"/>
          <p:cNvSpPr>
            <a:spLocks noGrp="1"/>
          </p:cNvSpPr>
          <p:nvPr>
            <p:ph idx="1"/>
          </p:nvPr>
        </p:nvSpPr>
        <p:spPr/>
        <p:txBody>
          <a:bodyPr/>
          <a:lstStyle/>
          <a:p>
            <a:r>
              <a:rPr lang="en-US" dirty="0" smtClean="0"/>
              <a:t>Central School Administrative Units </a:t>
            </a:r>
          </a:p>
          <a:p>
            <a:r>
              <a:rPr lang="en-US" dirty="0" smtClean="0"/>
              <a:t>Approximately </a:t>
            </a:r>
            <a:r>
              <a:rPr lang="en-US" dirty="0" smtClean="0"/>
              <a:t>250 desktops</a:t>
            </a:r>
          </a:p>
          <a:p>
            <a:r>
              <a:rPr lang="en-US" dirty="0" smtClean="0"/>
              <a:t>85-90% Windows desktops/laptops  </a:t>
            </a:r>
            <a:endParaRPr lang="en-US" dirty="0"/>
          </a:p>
        </p:txBody>
      </p:sp>
    </p:spTree>
    <p:extLst>
      <p:ext uri="{BB962C8B-B14F-4D97-AF65-F5344CB8AC3E}">
        <p14:creationId xmlns:p14="http://schemas.microsoft.com/office/powerpoint/2010/main" xmlns="" val="27822268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Desktop Environment</a:t>
            </a:r>
            <a:endParaRPr lang="en-US" dirty="0"/>
          </a:p>
        </p:txBody>
      </p:sp>
      <p:sp>
        <p:nvSpPr>
          <p:cNvPr id="3" name="Content Placeholder 2"/>
          <p:cNvSpPr>
            <a:spLocks noGrp="1"/>
          </p:cNvSpPr>
          <p:nvPr>
            <p:ph idx="1"/>
          </p:nvPr>
        </p:nvSpPr>
        <p:spPr/>
        <p:txBody>
          <a:bodyPr/>
          <a:lstStyle/>
          <a:p>
            <a:r>
              <a:rPr lang="en-US" sz="2800" dirty="0" smtClean="0"/>
              <a:t>Active Directory domain members</a:t>
            </a:r>
          </a:p>
          <a:p>
            <a:r>
              <a:rPr lang="en-US" sz="2800" dirty="0" smtClean="0"/>
              <a:t>Local data storage limited</a:t>
            </a:r>
          </a:p>
          <a:p>
            <a:r>
              <a:rPr lang="en-US" sz="2800" dirty="0"/>
              <a:t>Users do not run as </a:t>
            </a:r>
            <a:r>
              <a:rPr lang="en-US" sz="2800" dirty="0" smtClean="0"/>
              <a:t>administrators</a:t>
            </a:r>
          </a:p>
          <a:p>
            <a:r>
              <a:rPr lang="en-US" sz="2800" dirty="0"/>
              <a:t>Managed </a:t>
            </a:r>
            <a:r>
              <a:rPr lang="en-US" sz="2800" dirty="0" smtClean="0"/>
              <a:t>antivirus</a:t>
            </a:r>
            <a:endParaRPr lang="en-US" sz="2800" dirty="0"/>
          </a:p>
          <a:p>
            <a:r>
              <a:rPr lang="en-US" sz="2800" dirty="0" smtClean="0"/>
              <a:t>GPOs for management of security settings</a:t>
            </a:r>
          </a:p>
          <a:p>
            <a:r>
              <a:rPr lang="en-US" sz="2800" dirty="0" smtClean="0"/>
              <a:t>Windows firewall (managed via GPO)</a:t>
            </a:r>
          </a:p>
          <a:p>
            <a:r>
              <a:rPr lang="en-US" sz="2800" dirty="0" smtClean="0"/>
              <a:t>Managed </a:t>
            </a:r>
            <a:r>
              <a:rPr lang="en-US" sz="2800" dirty="0"/>
              <a:t>p</a:t>
            </a:r>
            <a:r>
              <a:rPr lang="en-US" sz="2800" dirty="0" smtClean="0"/>
              <a:t>atching</a:t>
            </a:r>
          </a:p>
          <a:p>
            <a:r>
              <a:rPr lang="en-US" sz="2800" dirty="0" smtClean="0"/>
              <a:t>Management model developed over last 15 years or so, initially started with NT 4.0 clients</a:t>
            </a:r>
            <a:endParaRPr lang="en-US" sz="2800" dirty="0"/>
          </a:p>
        </p:txBody>
      </p:sp>
    </p:spTree>
    <p:extLst>
      <p:ext uri="{BB962C8B-B14F-4D97-AF65-F5344CB8AC3E}">
        <p14:creationId xmlns:p14="http://schemas.microsoft.com/office/powerpoint/2010/main" xmlns="" val="29957489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Patching Approach</a:t>
            </a:r>
            <a:endParaRPr lang="en-US" dirty="0"/>
          </a:p>
        </p:txBody>
      </p:sp>
      <p:sp>
        <p:nvSpPr>
          <p:cNvPr id="3" name="Content Placeholder 2"/>
          <p:cNvSpPr>
            <a:spLocks noGrp="1"/>
          </p:cNvSpPr>
          <p:nvPr>
            <p:ph idx="1"/>
          </p:nvPr>
        </p:nvSpPr>
        <p:spPr/>
        <p:txBody>
          <a:bodyPr/>
          <a:lstStyle/>
          <a:p>
            <a:r>
              <a:rPr lang="en-US" dirty="0" smtClean="0"/>
              <a:t>Managed patching in place since 2004 – implemented post-Blaster</a:t>
            </a:r>
          </a:p>
          <a:p>
            <a:r>
              <a:rPr lang="en-US" dirty="0" smtClean="0"/>
              <a:t>Initial focus on patching Windows and Microsoft Office</a:t>
            </a:r>
          </a:p>
          <a:p>
            <a:r>
              <a:rPr lang="en-US" dirty="0" smtClean="0"/>
              <a:t>3</a:t>
            </a:r>
            <a:r>
              <a:rPr lang="en-US" baseline="30000" dirty="0" smtClean="0"/>
              <a:t>rd</a:t>
            </a:r>
            <a:r>
              <a:rPr lang="en-US" dirty="0" smtClean="0"/>
              <a:t> party apps initially patched/upgraded only as needed</a:t>
            </a:r>
            <a:endParaRPr lang="en-US" dirty="0"/>
          </a:p>
        </p:txBody>
      </p:sp>
    </p:spTree>
    <p:extLst>
      <p:ext uri="{BB962C8B-B14F-4D97-AF65-F5344CB8AC3E}">
        <p14:creationId xmlns:p14="http://schemas.microsoft.com/office/powerpoint/2010/main" xmlns="" val="28440083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Successes</a:t>
            </a:r>
            <a:endParaRPr lang="en-US" dirty="0"/>
          </a:p>
        </p:txBody>
      </p:sp>
      <p:sp>
        <p:nvSpPr>
          <p:cNvPr id="3" name="Content Placeholder 2"/>
          <p:cNvSpPr>
            <a:spLocks noGrp="1"/>
          </p:cNvSpPr>
          <p:nvPr>
            <p:ph idx="1"/>
          </p:nvPr>
        </p:nvSpPr>
        <p:spPr/>
        <p:txBody>
          <a:bodyPr/>
          <a:lstStyle/>
          <a:p>
            <a:r>
              <a:rPr lang="en-US" sz="2800" dirty="0" smtClean="0"/>
              <a:t>Management approach had served well for a number of years</a:t>
            </a:r>
          </a:p>
          <a:p>
            <a:r>
              <a:rPr lang="en-US" sz="2800" dirty="0" smtClean="0"/>
              <a:t>Limited user rights very effective at stopping most threats</a:t>
            </a:r>
          </a:p>
          <a:p>
            <a:r>
              <a:rPr lang="en-US" sz="2800" dirty="0" smtClean="0"/>
              <a:t>Managed antivirus and patching add more layers of protection</a:t>
            </a:r>
          </a:p>
          <a:p>
            <a:r>
              <a:rPr lang="en-US" sz="2800" dirty="0" smtClean="0"/>
              <a:t>System level compromises from user activities essentially non-existent</a:t>
            </a:r>
          </a:p>
          <a:p>
            <a:r>
              <a:rPr lang="en-US" sz="2800" dirty="0" smtClean="0"/>
              <a:t>So far, so good…?</a:t>
            </a:r>
            <a:endParaRPr lang="en-US" sz="2800" dirty="0"/>
          </a:p>
        </p:txBody>
      </p:sp>
    </p:spTree>
    <p:extLst>
      <p:ext uri="{BB962C8B-B14F-4D97-AF65-F5344CB8AC3E}">
        <p14:creationId xmlns:p14="http://schemas.microsoft.com/office/powerpoint/2010/main" xmlns="" val="34377525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arren1">
  <a:themeElements>
    <a:clrScheme name="warre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warre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rre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arre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arre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arre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arre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arre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arre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arre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arre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arre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arre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arre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Settings\Warren\Application Data\Microsoft\Templates\warren1.pot</Template>
  <TotalTime>12792</TotalTime>
  <Words>1361</Words>
  <Application>Microsoft Office PowerPoint</Application>
  <PresentationFormat>On-screen Show (4:3)</PresentationFormat>
  <Paragraphs>255</Paragraphs>
  <Slides>33</Slides>
  <Notes>31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warren1</vt:lpstr>
      <vt:lpstr>Enhancing Desktop Security  in a Time of New and Evolving Threats</vt:lpstr>
      <vt:lpstr>Enhancing Desktop Security  in a Time of New and Evolving Threats</vt:lpstr>
      <vt:lpstr>Presentation Outline</vt:lpstr>
      <vt:lpstr>University of Pennsylvania Introduction</vt:lpstr>
      <vt:lpstr>School of Arts and Sciences Information</vt:lpstr>
      <vt:lpstr>Administrative Computing Support</vt:lpstr>
      <vt:lpstr>Managed Desktop Environment</vt:lpstr>
      <vt:lpstr>Patching Approach</vt:lpstr>
      <vt:lpstr>Security Successes</vt:lpstr>
      <vt:lpstr>Development of New Threats</vt:lpstr>
      <vt:lpstr>More Information About Fake AV</vt:lpstr>
      <vt:lpstr>More Information About Fake AV</vt:lpstr>
      <vt:lpstr>More Information About Fake AV</vt:lpstr>
      <vt:lpstr>More Information About Fake AV</vt:lpstr>
      <vt:lpstr>New Vectors of Attack</vt:lpstr>
      <vt:lpstr>Initial Approaches to Address New Threats</vt:lpstr>
      <vt:lpstr>Introduction of New Defenses </vt:lpstr>
      <vt:lpstr>Introduction of New Defenses </vt:lpstr>
      <vt:lpstr>Essentials of Software Restriction Policies</vt:lpstr>
      <vt:lpstr>Basic Configuration Options</vt:lpstr>
      <vt:lpstr>Deployment Methods</vt:lpstr>
      <vt:lpstr>User Experience</vt:lpstr>
      <vt:lpstr>Managing Exceptions</vt:lpstr>
      <vt:lpstr>Managing Exceptions Continued</vt:lpstr>
      <vt:lpstr>Managing Exceptions Continued</vt:lpstr>
      <vt:lpstr>Outcomes To Date</vt:lpstr>
      <vt:lpstr>Outcomes To Date</vt:lpstr>
      <vt:lpstr>Connections to Other Recommendations</vt:lpstr>
      <vt:lpstr>Other Application Control Options</vt:lpstr>
      <vt:lpstr>Other Application Control Options</vt:lpstr>
      <vt:lpstr>Future Directions</vt:lpstr>
      <vt:lpstr>Questions and Answers and Discussion</vt:lpstr>
      <vt:lpstr>Resources</vt:lpstr>
    </vt:vector>
  </TitlesOfParts>
  <Company>University of Pennsylvania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Desktop Security in a Time of New and Evolving Threats,</dc:title>
  <dc:subject>SEC12</dc:subject>
  <dc:creator>Brian Doherty</dc:creator>
  <cp:lastModifiedBy>Brian Doherty</cp:lastModifiedBy>
  <cp:revision>313</cp:revision>
  <cp:lastPrinted>1601-01-01T00:00:00Z</cp:lastPrinted>
  <dcterms:created xsi:type="dcterms:W3CDTF">2006-08-03T13:23:54Z</dcterms:created>
  <dcterms:modified xsi:type="dcterms:W3CDTF">2012-05-23T02:17:49Z</dcterms:modified>
</cp:coreProperties>
</file>