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2"/>
  </p:notesMasterIdLst>
  <p:sldIdLst>
    <p:sldId id="256" r:id="rId2"/>
    <p:sldId id="268" r:id="rId3"/>
    <p:sldId id="269" r:id="rId4"/>
    <p:sldId id="271" r:id="rId5"/>
    <p:sldId id="275" r:id="rId6"/>
    <p:sldId id="273" r:id="rId7"/>
    <p:sldId id="274" r:id="rId8"/>
    <p:sldId id="276" r:id="rId9"/>
    <p:sldId id="277" r:id="rId10"/>
    <p:sldId id="270" r:id="rId11"/>
    <p:sldId id="287" r:id="rId12"/>
    <p:sldId id="289" r:id="rId13"/>
    <p:sldId id="279" r:id="rId14"/>
    <p:sldId id="280" r:id="rId15"/>
    <p:sldId id="278" r:id="rId16"/>
    <p:sldId id="288" r:id="rId17"/>
    <p:sldId id="281" r:id="rId18"/>
    <p:sldId id="291" r:id="rId19"/>
    <p:sldId id="292" r:id="rId20"/>
    <p:sldId id="293" r:id="rId21"/>
    <p:sldId id="296" r:id="rId22"/>
    <p:sldId id="284" r:id="rId23"/>
    <p:sldId id="290" r:id="rId24"/>
    <p:sldId id="299" r:id="rId25"/>
    <p:sldId id="294" r:id="rId26"/>
    <p:sldId id="301" r:id="rId27"/>
    <p:sldId id="303" r:id="rId28"/>
    <p:sldId id="304" r:id="rId29"/>
    <p:sldId id="305" r:id="rId30"/>
    <p:sldId id="306" r:id="rId31"/>
    <p:sldId id="307" r:id="rId32"/>
    <p:sldId id="308" r:id="rId33"/>
    <p:sldId id="309" r:id="rId34"/>
    <p:sldId id="311" r:id="rId35"/>
    <p:sldId id="312" r:id="rId36"/>
    <p:sldId id="313" r:id="rId37"/>
    <p:sldId id="314" r:id="rId38"/>
    <p:sldId id="282" r:id="rId39"/>
    <p:sldId id="283" r:id="rId40"/>
    <p:sldId id="28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CC00"/>
    <a:srgbClr val="FFFF66"/>
    <a:srgbClr val="FFFFFF"/>
    <a:srgbClr val="0099CC"/>
    <a:srgbClr val="CC6699"/>
    <a:srgbClr val="CC66CC"/>
    <a:srgbClr val="CC33CC"/>
    <a:srgbClr val="993399"/>
    <a:srgbClr val="33CC00"/>
    <a:srgbClr val="33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9" autoAdjust="0"/>
    <p:restoredTop sz="69765" autoAdjust="0"/>
  </p:normalViewPr>
  <p:slideViewPr>
    <p:cSldViewPr snapToGrid="0" snapToObjects="1">
      <p:cViewPr varScale="1">
        <p:scale>
          <a:sx n="110" d="100"/>
          <a:sy n="110" d="100"/>
        </p:scale>
        <p:origin x="-16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CD41-D3EF-A843-84EF-0DDFA52FE5CF}" type="datetimeFigureOut">
              <a:rPr lang="en-US" smtClean="0"/>
              <a:pPr/>
              <a:t>4/19/13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39B9E-B67C-2A4C-AC42-476F67A0DAD9}" type="slidenum">
              <a:rPr lang="en-US" smtClean="0"/>
              <a:pPr/>
              <a:t>‹#›</a:t>
            </a:fld>
            <a:endParaRPr lang="en-US"/>
          </a:p>
        </p:txBody>
      </p:sp>
    </p:spTree>
    <p:extLst>
      <p:ext uri="{BB962C8B-B14F-4D97-AF65-F5344CB8AC3E}">
        <p14:creationId xmlns:p14="http://schemas.microsoft.com/office/powerpoint/2010/main" val="1218994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4239B9E-B67C-2A4C-AC42-476F67A0DAD9}" type="slidenum">
              <a:rPr lang="en-US" smtClean="0"/>
              <a:pPr/>
              <a:t>1</a:t>
            </a:fld>
            <a:endParaRPr lang="en-US"/>
          </a:p>
        </p:txBody>
      </p:sp>
    </p:spTree>
    <p:extLst>
      <p:ext uri="{BB962C8B-B14F-4D97-AF65-F5344CB8AC3E}">
        <p14:creationId xmlns:p14="http://schemas.microsoft.com/office/powerpoint/2010/main" val="242694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Furman University</a:t>
            </a:r>
            <a:r>
              <a:rPr lang="en-US" baseline="0" dirty="0" smtClean="0"/>
              <a:t> policy requires that the CIO approve all contracts for technology purchases, leases, or services.</a:t>
            </a:r>
          </a:p>
          <a:p>
            <a:endParaRPr lang="en-US" baseline="0" dirty="0" smtClean="0"/>
          </a:p>
          <a:p>
            <a:r>
              <a:rPr lang="en-US" baseline="0" dirty="0" smtClean="0"/>
              <a:t>This policy helps us work with departments as a partner to help them make the best decisions for the University’s information architecture. It also allows us to check contracts for compliance with regulations such as HIPAA, PCI-DSS, FERPA, and others. BTW- Furman is PCI SAQ B compliant – no credit card information is stored on computers on Furman’s campus; nor are there dedicated terminals used for credit card transactions on our campus network.</a:t>
            </a:r>
          </a:p>
          <a:p>
            <a:endParaRPr lang="en-US" baseline="0" dirty="0" smtClean="0"/>
          </a:p>
          <a:p>
            <a:r>
              <a:rPr lang="en-US" baseline="0" dirty="0" smtClean="0"/>
              <a:t>We have also used our IT Governance process to get our campus leadership to agree that a digital platform that can be used across campus is a better approach than using disparate systems for individual departments.</a:t>
            </a:r>
          </a:p>
          <a:p>
            <a:endParaRPr lang="en-US" baseline="0" dirty="0" smtClean="0"/>
          </a:p>
          <a:p>
            <a:r>
              <a:rPr lang="en-US" baseline="0" dirty="0" smtClean="0"/>
              <a:t>Finally, Furman has begun  process to review projects after their implementation. This “post implementation review” helps us determine whether the original objectives of the project were met, and what others steps we should take to improve the digital platform under review.</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10</a:t>
            </a:fld>
            <a:endParaRPr lang="en-US"/>
          </a:p>
        </p:txBody>
      </p:sp>
    </p:spTree>
    <p:extLst>
      <p:ext uri="{BB962C8B-B14F-4D97-AF65-F5344CB8AC3E}">
        <p14:creationId xmlns:p14="http://schemas.microsoft.com/office/powerpoint/2010/main" val="308037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a:t>
            </a:r>
            <a:r>
              <a:rPr lang="en-US" baseline="0" dirty="0" smtClean="0"/>
              <a:t> simple way of describing how we are working to unify campus access to disparate cloud systems using single sign-on from within our campus </a:t>
            </a:r>
            <a:r>
              <a:rPr lang="en-US" baseline="0" dirty="0" err="1" smtClean="0"/>
              <a:t>porta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11</a:t>
            </a:fld>
            <a:endParaRPr lang="en-US"/>
          </a:p>
        </p:txBody>
      </p:sp>
    </p:spTree>
    <p:extLst>
      <p:ext uri="{BB962C8B-B14F-4D97-AF65-F5344CB8AC3E}">
        <p14:creationId xmlns:p14="http://schemas.microsoft.com/office/powerpoint/2010/main" val="398573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a:t>
            </a:r>
            <a:r>
              <a:rPr lang="en-US" baseline="0" dirty="0" smtClean="0"/>
              <a:t> know our portal still needs usability improvements, this is how the portal looked back in February. We’ve recently added single sign-on access to our </a:t>
            </a:r>
            <a:r>
              <a:rPr lang="en-US" baseline="0" dirty="0" err="1" smtClean="0"/>
              <a:t>MyFurman</a:t>
            </a:r>
            <a:r>
              <a:rPr lang="en-US" baseline="0" dirty="0" smtClean="0"/>
              <a:t> portal.</a:t>
            </a:r>
          </a:p>
          <a:p>
            <a:endParaRPr lang="en-US" baseline="0" dirty="0" smtClean="0"/>
          </a:p>
          <a:p>
            <a:r>
              <a:rPr lang="en-US" baseline="0" dirty="0" smtClean="0"/>
              <a:t>Note: not all Furman’s cloud solutions are available from with </a:t>
            </a:r>
            <a:r>
              <a:rPr lang="en-US" baseline="0" dirty="0" err="1" smtClean="0"/>
              <a:t>MyFurman</a:t>
            </a:r>
            <a:r>
              <a:rPr lang="en-US" baseline="0" dirty="0" smtClean="0"/>
              <a:t>, just the ones with single-sign on access. (e.g. our PCI-DSS 3</a:t>
            </a:r>
            <a:r>
              <a:rPr lang="en-US" baseline="30000" dirty="0" smtClean="0"/>
              <a:t>rd</a:t>
            </a:r>
            <a:r>
              <a:rPr lang="en-US" baseline="0" dirty="0" smtClean="0"/>
              <a:t> party payment solutions.)</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F4239B9E-B67C-2A4C-AC42-476F67A0DAD9}" type="slidenum">
              <a:rPr lang="en-US" smtClean="0"/>
              <a:pPr/>
              <a:t>12</a:t>
            </a:fld>
            <a:endParaRPr lang="en-US"/>
          </a:p>
        </p:txBody>
      </p:sp>
    </p:spTree>
    <p:extLst>
      <p:ext uri="{BB962C8B-B14F-4D97-AF65-F5344CB8AC3E}">
        <p14:creationId xmlns:p14="http://schemas.microsoft.com/office/powerpoint/2010/main" val="34605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is</a:t>
            </a:r>
            <a:r>
              <a:rPr lang="en-US" baseline="0" dirty="0" smtClean="0"/>
              <a:t> of a Microsoft data center in Washington, from NY Times article, September 24, 2012.</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13</a:t>
            </a:fld>
            <a:endParaRPr lang="en-US"/>
          </a:p>
        </p:txBody>
      </p:sp>
    </p:spTree>
    <p:extLst>
      <p:ext uri="{BB962C8B-B14F-4D97-AF65-F5344CB8AC3E}">
        <p14:creationId xmlns:p14="http://schemas.microsoft.com/office/powerpoint/2010/main" val="389087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Diagram notes that in the traditional server model, you needed to size the server for maximum capacity. </a:t>
            </a:r>
          </a:p>
          <a:p>
            <a:endParaRPr lang="en-US" dirty="0" smtClean="0"/>
          </a:p>
          <a:p>
            <a:r>
              <a:rPr lang="en-US" dirty="0" err="1" smtClean="0"/>
              <a:t>SaaS</a:t>
            </a:r>
            <a:r>
              <a:rPr lang="en-US" baseline="0" dirty="0" smtClean="0"/>
              <a:t> cloud vendors typically sell their services at a single price, very similar to what you would expect to pay using the old on-premise model. However, many of the </a:t>
            </a:r>
            <a:r>
              <a:rPr lang="en-US" baseline="0" dirty="0" err="1" smtClean="0"/>
              <a:t>SaaS</a:t>
            </a:r>
            <a:r>
              <a:rPr lang="en-US" baseline="0" dirty="0" smtClean="0"/>
              <a:t> vendors are using other vendors cloud solutions to deliver their services.</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14</a:t>
            </a:fld>
            <a:endParaRPr lang="en-US"/>
          </a:p>
        </p:txBody>
      </p:sp>
    </p:spTree>
    <p:extLst>
      <p:ext uri="{BB962C8B-B14F-4D97-AF65-F5344CB8AC3E}">
        <p14:creationId xmlns:p14="http://schemas.microsoft.com/office/powerpoint/2010/main" val="386053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Vendors</a:t>
            </a:r>
            <a:r>
              <a:rPr lang="en-US" baseline="0" dirty="0" smtClean="0"/>
              <a:t> use the </a:t>
            </a:r>
            <a:r>
              <a:rPr lang="en-US" baseline="0" dirty="0" err="1" smtClean="0"/>
              <a:t>IaaS</a:t>
            </a:r>
            <a:r>
              <a:rPr lang="en-US" baseline="0" dirty="0" smtClean="0"/>
              <a:t> “Pay As You Go” model to only use as many server resources as they need.</a:t>
            </a:r>
          </a:p>
          <a:p>
            <a:endParaRPr lang="en-US" baseline="0" dirty="0" smtClean="0"/>
          </a:p>
          <a:p>
            <a:r>
              <a:rPr lang="en-US" baseline="0" dirty="0" smtClean="0"/>
              <a:t>Furman has begun using Amazon for cloud services, too. We now host a Moodle instance on Amazon. We also host our </a:t>
            </a:r>
            <a:r>
              <a:rPr lang="en-US" baseline="0" dirty="0" err="1" smtClean="0"/>
              <a:t>edge.furman.edu</a:t>
            </a:r>
            <a:r>
              <a:rPr lang="en-US" baseline="0" dirty="0" smtClean="0"/>
              <a:t> mobile platform on Amazon.</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15</a:t>
            </a:fld>
            <a:endParaRPr lang="en-US"/>
          </a:p>
        </p:txBody>
      </p:sp>
    </p:spTree>
    <p:extLst>
      <p:ext uri="{BB962C8B-B14F-4D97-AF65-F5344CB8AC3E}">
        <p14:creationId xmlns:p14="http://schemas.microsoft.com/office/powerpoint/2010/main" val="61118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out http://</a:t>
            </a:r>
            <a:r>
              <a:rPr lang="en-US" baseline="0" dirty="0" err="1" smtClean="0"/>
              <a:t>edge.furman.edu</a:t>
            </a:r>
            <a:endParaRPr lang="en-US" baseline="0" dirty="0" smtClean="0"/>
          </a:p>
          <a:p>
            <a:endParaRPr lang="en-US" baseline="0" dirty="0" smtClean="0"/>
          </a:p>
          <a:p>
            <a:r>
              <a:rPr lang="en-US" baseline="0" dirty="0" smtClean="0"/>
              <a:t>While it looks like a responsive web application that resizes to present Furman news and digital content to the web, tablets, and smartphones, it’s also the heart of our new digital platform.</a:t>
            </a:r>
          </a:p>
          <a:p>
            <a:endParaRPr lang="en-US" baseline="0" dirty="0" smtClean="0"/>
          </a:p>
          <a:p>
            <a:r>
              <a:rPr lang="en-US" baseline="0" dirty="0" smtClean="0"/>
              <a:t>Running on Amazon servers we can scale up server resources as needed. We use open source </a:t>
            </a:r>
            <a:r>
              <a:rPr lang="en-US" baseline="0" dirty="0" err="1" smtClean="0"/>
              <a:t>Wordpress</a:t>
            </a:r>
            <a:r>
              <a:rPr lang="en-US" baseline="0" dirty="0" smtClean="0"/>
              <a:t> software, and some custom design work, not only to present our mobile content, but it’s also designed to provide news content to our university web site, and digital signs on campus. </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16</a:t>
            </a:fld>
            <a:endParaRPr lang="en-US"/>
          </a:p>
        </p:txBody>
      </p:sp>
    </p:spTree>
    <p:extLst>
      <p:ext uri="{BB962C8B-B14F-4D97-AF65-F5344CB8AC3E}">
        <p14:creationId xmlns:p14="http://schemas.microsoft.com/office/powerpoint/2010/main" val="223875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do a deeper dive into how identity management is</a:t>
            </a:r>
            <a:r>
              <a:rPr lang="en-US" baseline="0" dirty="0" smtClean="0"/>
              <a:t> at the heart of Furman’s cloud strategy.</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17</a:t>
            </a:fld>
            <a:endParaRPr lang="en-US"/>
          </a:p>
        </p:txBody>
      </p:sp>
    </p:spTree>
    <p:extLst>
      <p:ext uri="{BB962C8B-B14F-4D97-AF65-F5344CB8AC3E}">
        <p14:creationId xmlns:p14="http://schemas.microsoft.com/office/powerpoint/2010/main" val="319095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Transition:  leadership perspective vs. SSO specific, Furman</a:t>
            </a:r>
            <a:r>
              <a:rPr lang="en-US" baseline="0" dirty="0" smtClean="0"/>
              <a:t> specific, and details specific to our choices</a:t>
            </a:r>
            <a:endParaRPr lang="en-US" dirty="0" smtClean="0"/>
          </a:p>
          <a:p>
            <a:pPr marL="171450" indent="-171450">
              <a:buFontTx/>
              <a:buChar char="-"/>
            </a:pPr>
            <a:r>
              <a:rPr lang="en-US" dirty="0" smtClean="0"/>
              <a:t>Can log into CNN</a:t>
            </a:r>
            <a:r>
              <a:rPr lang="en-US" baseline="0" dirty="0" smtClean="0"/>
              <a:t> through Facebook</a:t>
            </a:r>
          </a:p>
          <a:p>
            <a:pPr marL="171450" indent="-171450">
              <a:buFontTx/>
              <a:buChar char="-"/>
            </a:pPr>
            <a:r>
              <a:rPr lang="en-US" baseline="0" dirty="0" smtClean="0"/>
              <a:t>Portal centralization</a:t>
            </a:r>
          </a:p>
          <a:p>
            <a:pPr marL="171450" indent="-171450">
              <a:buFontTx/>
              <a:buChar char="-"/>
            </a:pPr>
            <a:r>
              <a:rPr lang="en-US" baseline="0" dirty="0" smtClean="0"/>
              <a:t>Auto-provisioning is key</a:t>
            </a:r>
          </a:p>
          <a:p>
            <a:pPr marL="171450" indent="-171450">
              <a:buFontTx/>
              <a:buChar char="-"/>
            </a:pPr>
            <a:r>
              <a:rPr lang="en-US" baseline="0" dirty="0" smtClean="0"/>
              <a:t>Giant targets like Box or Microsoft being compromised doesn’t get all your </a:t>
            </a:r>
            <a:r>
              <a:rPr lang="en-US" baseline="0" dirty="0" smtClean="0"/>
              <a:t>data</a:t>
            </a:r>
          </a:p>
          <a:p>
            <a:pPr marL="171450" indent="-171450">
              <a:buFontTx/>
              <a:buChar char="-"/>
            </a:pPr>
            <a:endParaRPr lang="en-US" baseline="0" dirty="0" smtClean="0"/>
          </a:p>
          <a:p>
            <a:pPr marL="0" indent="0">
              <a:buFontTx/>
              <a:buNone/>
            </a:pPr>
            <a:r>
              <a:rPr lang="en-US" baseline="0" dirty="0" smtClean="0"/>
              <a:t>The big benefit to the way we do identity management is that our vendors never see Furman passwords. That way, like compartments in a submarine, if one vendor’s information is compromised, information from other vendors remains secure. </a:t>
            </a:r>
            <a:endParaRPr lang="en-US" baseline="0" dirty="0" smtClean="0"/>
          </a:p>
        </p:txBody>
      </p:sp>
      <p:sp>
        <p:nvSpPr>
          <p:cNvPr id="4" name="Slide Number Placeholder 3"/>
          <p:cNvSpPr>
            <a:spLocks noGrp="1"/>
          </p:cNvSpPr>
          <p:nvPr>
            <p:ph type="sldNum" sz="quarter" idx="10"/>
          </p:nvPr>
        </p:nvSpPr>
        <p:spPr/>
        <p:txBody>
          <a:bodyPr/>
          <a:lstStyle/>
          <a:p>
            <a:fld id="{F4239B9E-B67C-2A4C-AC42-476F67A0DAD9}" type="slidenum">
              <a:rPr lang="en-US" smtClean="0"/>
              <a:pPr/>
              <a:t>18</a:t>
            </a:fld>
            <a:endParaRPr lang="en-US"/>
          </a:p>
        </p:txBody>
      </p:sp>
    </p:spTree>
    <p:extLst>
      <p:ext uri="{BB962C8B-B14F-4D97-AF65-F5344CB8AC3E}">
        <p14:creationId xmlns:p14="http://schemas.microsoft.com/office/powerpoint/2010/main" val="58759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Same password you use to reserve a </a:t>
            </a:r>
            <a:r>
              <a:rPr lang="en-US" baseline="0" dirty="0" smtClean="0"/>
              <a:t>room also shows your salary information</a:t>
            </a:r>
          </a:p>
          <a:p>
            <a:pPr marL="171450" indent="-171450">
              <a:buFontTx/>
              <a:buChar char="-"/>
            </a:pPr>
            <a:r>
              <a:rPr lang="en-US" baseline="0" dirty="0" smtClean="0"/>
              <a:t>Architecture weakness; can keep help from being received or given</a:t>
            </a:r>
          </a:p>
          <a:p>
            <a:pPr marL="628650" lvl="1" indent="-171450">
              <a:buFontTx/>
              <a:buChar char="-"/>
            </a:pPr>
            <a:r>
              <a:rPr lang="en-US" baseline="0" dirty="0" smtClean="0"/>
              <a:t>Although once logged in, if the server is down the service continues</a:t>
            </a:r>
          </a:p>
          <a:p>
            <a:pPr marL="171450" indent="-171450">
              <a:buFontTx/>
              <a:buChar char="-"/>
            </a:pPr>
            <a:r>
              <a:rPr lang="en-US" baseline="0" dirty="0" smtClean="0"/>
              <a:t>One well-placed phishing email can really hurt</a:t>
            </a:r>
          </a:p>
          <a:p>
            <a:pPr marL="171450" indent="-171450">
              <a:buFontTx/>
              <a:buChar char="-"/>
            </a:pPr>
            <a:r>
              <a:rPr lang="en-US" baseline="0" dirty="0" smtClean="0"/>
              <a:t>Working with vendors and contracts instead of employees and systems</a:t>
            </a:r>
          </a:p>
        </p:txBody>
      </p:sp>
      <p:sp>
        <p:nvSpPr>
          <p:cNvPr id="4" name="Slide Number Placeholder 3"/>
          <p:cNvSpPr>
            <a:spLocks noGrp="1"/>
          </p:cNvSpPr>
          <p:nvPr>
            <p:ph type="sldNum" sz="quarter" idx="10"/>
          </p:nvPr>
        </p:nvSpPr>
        <p:spPr/>
        <p:txBody>
          <a:bodyPr/>
          <a:lstStyle/>
          <a:p>
            <a:fld id="{F4239B9E-B67C-2A4C-AC42-476F67A0DAD9}" type="slidenum">
              <a:rPr lang="en-US" smtClean="0"/>
              <a:pPr/>
              <a:t>19</a:t>
            </a:fld>
            <a:endParaRPr lang="en-US"/>
          </a:p>
        </p:txBody>
      </p:sp>
    </p:spTree>
    <p:extLst>
      <p:ext uri="{BB962C8B-B14F-4D97-AF65-F5344CB8AC3E}">
        <p14:creationId xmlns:p14="http://schemas.microsoft.com/office/powerpoint/2010/main" val="121313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2</a:t>
            </a:fld>
            <a:endParaRPr lang="en-US"/>
          </a:p>
        </p:txBody>
      </p:sp>
    </p:spTree>
    <p:extLst>
      <p:ext uri="{BB962C8B-B14F-4D97-AF65-F5344CB8AC3E}">
        <p14:creationId xmlns:p14="http://schemas.microsoft.com/office/powerpoint/2010/main" val="3985737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Not all are separate</a:t>
            </a:r>
            <a:r>
              <a:rPr lang="en-US" baseline="0" dirty="0" smtClean="0"/>
              <a:t> </a:t>
            </a:r>
            <a:r>
              <a:rPr lang="en-US" dirty="0" smtClean="0"/>
              <a:t>choices; standard “resistant” meaning standards are</a:t>
            </a:r>
            <a:r>
              <a:rPr lang="en-US" baseline="0" dirty="0" smtClean="0"/>
              <a:t> developing but are not industry-wide</a:t>
            </a:r>
          </a:p>
          <a:p>
            <a:pPr marL="171450" indent="-171450">
              <a:buFontTx/>
              <a:buChar char="-"/>
            </a:pPr>
            <a:r>
              <a:rPr lang="en-US" dirty="0" smtClean="0"/>
              <a:t>Industry marketing to departments directly, glossing</a:t>
            </a:r>
            <a:r>
              <a:rPr lang="en-US" baseline="0" dirty="0" smtClean="0"/>
              <a:t> over the IT details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20</a:t>
            </a:fld>
            <a:endParaRPr lang="en-US"/>
          </a:p>
        </p:txBody>
      </p:sp>
    </p:spTree>
    <p:extLst>
      <p:ext uri="{BB962C8B-B14F-4D97-AF65-F5344CB8AC3E}">
        <p14:creationId xmlns:p14="http://schemas.microsoft.com/office/powerpoint/2010/main" val="169194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Potentially different way of thinking for staff</a:t>
            </a:r>
          </a:p>
          <a:p>
            <a:pPr marL="171450" indent="-171450">
              <a:buFontTx/>
              <a:buChar char="-"/>
            </a:pPr>
            <a:r>
              <a:rPr lang="en-US" baseline="0" dirty="0" smtClean="0"/>
              <a:t>Clean and quick but expensive to create and extend vs. slow and potentially messy with a high initial soft cost but hopefully low cost to extend</a:t>
            </a:r>
          </a:p>
          <a:p>
            <a:pPr marL="171450" indent="-171450">
              <a:buFontTx/>
              <a:buChar char="-"/>
            </a:pPr>
            <a:r>
              <a:rPr lang="en-US" baseline="0" dirty="0" smtClean="0"/>
              <a:t>Wider support means greater flexibility when adding services, but more total support required</a:t>
            </a:r>
          </a:p>
          <a:p>
            <a:pPr marL="171450" indent="-171450">
              <a:buFontTx/>
              <a:buChar char="-"/>
            </a:pPr>
            <a:r>
              <a:rPr lang="en-US" baseline="0" dirty="0" smtClean="0"/>
              <a:t>You can’t outsource “bringing it all together” – someone still has to manage all the anchors</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21</a:t>
            </a:fld>
            <a:endParaRPr lang="en-US"/>
          </a:p>
        </p:txBody>
      </p:sp>
    </p:spTree>
    <p:extLst>
      <p:ext uri="{BB962C8B-B14F-4D97-AF65-F5344CB8AC3E}">
        <p14:creationId xmlns:p14="http://schemas.microsoft.com/office/powerpoint/2010/main" val="172249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Messy</a:t>
            </a:r>
          </a:p>
          <a:p>
            <a:pPr marL="171450" indent="-171450">
              <a:buFontTx/>
              <a:buChar char="-"/>
            </a:pPr>
            <a:r>
              <a:rPr lang="en-US" dirty="0" smtClean="0"/>
              <a:t>Created quickly and organically</a:t>
            </a:r>
            <a:r>
              <a:rPr lang="en-US" baseline="0" dirty="0" smtClean="0"/>
              <a:t> as needs arose and as we were learning</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22</a:t>
            </a:fld>
            <a:endParaRPr lang="en-US"/>
          </a:p>
        </p:txBody>
      </p:sp>
    </p:spTree>
    <p:extLst>
      <p:ext uri="{BB962C8B-B14F-4D97-AF65-F5344CB8AC3E}">
        <p14:creationId xmlns:p14="http://schemas.microsoft.com/office/powerpoint/2010/main" val="392197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 simple a child could understand it</a:t>
            </a:r>
            <a:r>
              <a:rPr lang="en-US" baseline="0" dirty="0" smtClean="0"/>
              <a:t> </a:t>
            </a:r>
            <a:r>
              <a:rPr lang="en-US" baseline="0" dirty="0" smtClean="0">
                <a:sym typeface="Wingdings" pitchFamily="2" charset="2"/>
              </a:rPr>
              <a:t></a:t>
            </a:r>
          </a:p>
          <a:p>
            <a:pPr marL="171450" indent="-171450">
              <a:buFontTx/>
              <a:buChar char="-"/>
            </a:pPr>
            <a:r>
              <a:rPr lang="en-US" baseline="0" dirty="0" smtClean="0">
                <a:sym typeface="Wingdings" pitchFamily="2" charset="2"/>
              </a:rPr>
              <a:t>Key difference:  </a:t>
            </a:r>
            <a:r>
              <a:rPr lang="en-US" baseline="0" dirty="0" err="1" smtClean="0">
                <a:sym typeface="Wingdings" pitchFamily="2" charset="2"/>
              </a:rPr>
              <a:t>Sharepoint</a:t>
            </a:r>
            <a:r>
              <a:rPr lang="en-US" baseline="0" dirty="0" smtClean="0">
                <a:sym typeface="Wingdings" pitchFamily="2" charset="2"/>
              </a:rPr>
              <a:t> 2010</a:t>
            </a:r>
          </a:p>
          <a:p>
            <a:pPr marL="171450" indent="-171450">
              <a:buFontTx/>
              <a:buChar char="-"/>
            </a:pPr>
            <a:r>
              <a:rPr lang="en-US" baseline="0" dirty="0" smtClean="0">
                <a:sym typeface="Wingdings" pitchFamily="2" charset="2"/>
              </a:rPr>
              <a:t>Most important slide </a:t>
            </a:r>
            <a:r>
              <a:rPr lang="en-US" baseline="0" dirty="0" smtClean="0">
                <a:sym typeface="Wingdings" pitchFamily="2" charset="2"/>
              </a:rPr>
              <a:t>we’ve </a:t>
            </a:r>
            <a:r>
              <a:rPr lang="en-US" baseline="0" dirty="0" smtClean="0">
                <a:sym typeface="Wingdings" pitchFamily="2" charset="2"/>
              </a:rPr>
              <a:t>shown</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F4239B9E-B67C-2A4C-AC42-476F67A0DAD9}" type="slidenum">
              <a:rPr lang="en-US" smtClean="0"/>
              <a:pPr/>
              <a:t>23</a:t>
            </a:fld>
            <a:endParaRPr lang="en-US"/>
          </a:p>
        </p:txBody>
      </p:sp>
    </p:spTree>
    <p:extLst>
      <p:ext uri="{BB962C8B-B14F-4D97-AF65-F5344CB8AC3E}">
        <p14:creationId xmlns:p14="http://schemas.microsoft.com/office/powerpoint/2010/main" val="111962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Shibboleth can</a:t>
            </a:r>
            <a:r>
              <a:rPr lang="en-US" baseline="0" dirty="0" smtClean="0"/>
              <a:t> </a:t>
            </a:r>
            <a:r>
              <a:rPr lang="en-US" dirty="0" smtClean="0"/>
              <a:t>be inserted later</a:t>
            </a:r>
          </a:p>
          <a:p>
            <a:pPr marL="0" indent="0">
              <a:buFontTx/>
              <a:buNone/>
            </a:pP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24</a:t>
            </a:fld>
            <a:endParaRPr lang="en-US"/>
          </a:p>
        </p:txBody>
      </p:sp>
    </p:spTree>
    <p:extLst>
      <p:ext uri="{BB962C8B-B14F-4D97-AF65-F5344CB8AC3E}">
        <p14:creationId xmlns:p14="http://schemas.microsoft.com/office/powerpoint/2010/main" val="3277590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You can pay someone to handle it all for you – either SSO connections, Shibboleth SP control, or both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Architecture</a:t>
            </a:r>
            <a:r>
              <a:rPr lang="en-US" baseline="0" dirty="0" smtClean="0"/>
              <a:t> is fairly well-documented online</a:t>
            </a:r>
          </a:p>
          <a:p>
            <a:pPr marL="171450" indent="-171450">
              <a:buFontTx/>
              <a:buChar char="-"/>
            </a:pPr>
            <a:r>
              <a:rPr lang="en-US" dirty="0" smtClean="0"/>
              <a:t>Our ADFS setup is currently robust</a:t>
            </a:r>
            <a:r>
              <a:rPr lang="en-US" baseline="0" dirty="0" smtClean="0"/>
              <a:t> and risk is well-mitigated; Shibboleth needs the same</a:t>
            </a:r>
          </a:p>
          <a:p>
            <a:pPr marL="171450" indent="-171450">
              <a:buFontTx/>
              <a:buChar char="-"/>
            </a:pPr>
            <a:r>
              <a:rPr lang="en-US" baseline="0" dirty="0" smtClean="0"/>
              <a:t>In-house support through Shibboleth gives us control, better knowledge, and controls costs; also to support the </a:t>
            </a:r>
            <a:r>
              <a:rPr lang="en-US" baseline="0" dirty="0" err="1" smtClean="0"/>
              <a:t>InCommon</a:t>
            </a:r>
            <a:r>
              <a:rPr lang="en-US" baseline="0" dirty="0" smtClean="0"/>
              <a:t> federation</a:t>
            </a:r>
          </a:p>
          <a:p>
            <a:pPr marL="0" indent="0">
              <a:buFontTx/>
              <a:buNone/>
            </a:pPr>
            <a:r>
              <a:rPr lang="en-US" baseline="0" dirty="0" smtClean="0"/>
              <a:t>Transition:  Shibboleth in more detail</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F4239B9E-B67C-2A4C-AC42-476F67A0DAD9}" type="slidenum">
              <a:rPr lang="en-US" smtClean="0"/>
              <a:pPr/>
              <a:t>25</a:t>
            </a:fld>
            <a:endParaRPr lang="en-US"/>
          </a:p>
        </p:txBody>
      </p:sp>
    </p:spTree>
    <p:extLst>
      <p:ext uri="{BB962C8B-B14F-4D97-AF65-F5344CB8AC3E}">
        <p14:creationId xmlns:p14="http://schemas.microsoft.com/office/powerpoint/2010/main" val="3355687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236"/>
            <a:ext cx="5486082" cy="4114800"/>
          </a:xfrm>
        </p:spPr>
        <p:txBody>
          <a:bodyPr/>
          <a:lstStyle/>
          <a:p>
            <a:endParaRPr lang="en-US" sz="24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236"/>
            <a:ext cx="5486082" cy="4114800"/>
          </a:xfrm>
        </p:spPr>
        <p:txBody>
          <a:bodyPr/>
          <a:lstStyle/>
          <a:p>
            <a:r>
              <a:rPr lang="en-US" sz="2400" dirty="0" smtClean="0"/>
              <a:t>SAML is a very mature </a:t>
            </a:r>
            <a:r>
              <a:rPr lang="en-US" sz="2400" dirty="0" err="1" smtClean="0"/>
              <a:t>stancard</a:t>
            </a:r>
            <a:endParaRPr lang="en-US" sz="2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r>
              <a:rPr lang="en-US" sz="2400" dirty="0" smtClean="0"/>
              <a:t>The web browser SSO profile is most important</a:t>
            </a:r>
            <a:endParaRPr lang="en-US"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3</a:t>
            </a:fld>
            <a:endParaRPr lang="en-US"/>
          </a:p>
        </p:txBody>
      </p:sp>
    </p:spTree>
    <p:extLst>
      <p:ext uri="{BB962C8B-B14F-4D97-AF65-F5344CB8AC3E}">
        <p14:creationId xmlns:p14="http://schemas.microsoft.com/office/powerpoint/2010/main" val="2884830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2894" y="694800"/>
            <a:ext cx="4571576" cy="3428509"/>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r>
              <a:rPr lang="en-US" sz="2400" dirty="0" smtClean="0"/>
              <a:t>Note the </a:t>
            </a:r>
            <a:r>
              <a:rPr lang="en-US" sz="2400" dirty="0" err="1" smtClean="0"/>
              <a:t>idp.example.org</a:t>
            </a:r>
            <a:r>
              <a:rPr lang="en-US" sz="2400" dirty="0" smtClean="0"/>
              <a:t> in this example</a:t>
            </a:r>
            <a:r>
              <a:rPr lang="en-US" sz="2400" baseline="0" dirty="0" smtClean="0"/>
              <a:t> is on Furman’s campus </a:t>
            </a:r>
            <a:endParaRPr lang="en-US" sz="24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2894" y="694800"/>
            <a:ext cx="4571576" cy="3428509"/>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2894" y="694800"/>
            <a:ext cx="4571576" cy="3428509"/>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2894" y="694800"/>
            <a:ext cx="4571576" cy="3428509"/>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sz="24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r>
              <a:rPr lang="en-US" sz="2400" dirty="0" smtClean="0"/>
              <a:t>We handle getting</a:t>
            </a:r>
            <a:r>
              <a:rPr lang="en-US" sz="2400" baseline="0" dirty="0" smtClean="0"/>
              <a:t> users to understand session logout as an education challenge.</a:t>
            </a:r>
            <a:endParaRPr lang="en-US" sz="24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What is the cloud?</a:t>
            </a:r>
          </a:p>
          <a:p>
            <a:pPr lvl="1"/>
            <a:r>
              <a:rPr lang="en-US" dirty="0" smtClean="0"/>
              <a:t>Security</a:t>
            </a:r>
          </a:p>
          <a:p>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38</a:t>
            </a:fld>
            <a:endParaRPr lang="en-US"/>
          </a:p>
        </p:txBody>
      </p:sp>
    </p:spTree>
    <p:extLst>
      <p:ext uri="{BB962C8B-B14F-4D97-AF65-F5344CB8AC3E}">
        <p14:creationId xmlns:p14="http://schemas.microsoft.com/office/powerpoint/2010/main" val="23321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We’re considering the new</a:t>
            </a:r>
            <a:r>
              <a:rPr lang="en-US" baseline="0" dirty="0" smtClean="0"/>
              <a:t> Net+ </a:t>
            </a:r>
            <a:r>
              <a:rPr lang="en-US" dirty="0" smtClean="0"/>
              <a:t>Cloud VOIP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39</a:t>
            </a:fld>
            <a:endParaRPr lang="en-US"/>
          </a:p>
        </p:txBody>
      </p:sp>
    </p:spTree>
    <p:extLst>
      <p:ext uri="{BB962C8B-B14F-4D97-AF65-F5344CB8AC3E}">
        <p14:creationId xmlns:p14="http://schemas.microsoft.com/office/powerpoint/2010/main" val="261228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Here</a:t>
            </a:r>
            <a:r>
              <a:rPr lang="en-US" baseline="0" dirty="0" smtClean="0"/>
              <a:t> are </a:t>
            </a:r>
            <a:r>
              <a:rPr lang="en-US" dirty="0" smtClean="0"/>
              <a:t>some links to</a:t>
            </a:r>
            <a:r>
              <a:rPr lang="en-US" baseline="0" dirty="0" smtClean="0"/>
              <a:t> additional resources</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40</a:t>
            </a:fld>
            <a:endParaRPr lang="en-US"/>
          </a:p>
        </p:txBody>
      </p:sp>
    </p:spTree>
    <p:extLst>
      <p:ext uri="{BB962C8B-B14F-4D97-AF65-F5344CB8AC3E}">
        <p14:creationId xmlns:p14="http://schemas.microsoft.com/office/powerpoint/2010/main" val="248731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The</a:t>
            </a:r>
            <a:r>
              <a:rPr lang="en-US" i="0" baseline="0" dirty="0" smtClean="0"/>
              <a:t> 2007 IT Strategic Plan was over 50 pages long. Among it’s long list of goals was a tactic to “implement single sign-on”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Our 2011 IT Strategic Plan was much more concise. We stated our vision as</a:t>
            </a: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t>
            </a:r>
            <a:r>
              <a:rPr lang="en-US" i="1" dirty="0" smtClean="0"/>
              <a:t>…providing the campus community with a digital information environment that reflects and advances the high quality of Furman’s academic program and physical campus.</a:t>
            </a:r>
            <a:r>
              <a:rPr lang="en-US" i="1" dirty="0" smtClean="0"/>
              <a:t>”</a:t>
            </a:r>
            <a:endParaRPr lang="en-US" dirty="0" smtClean="0"/>
          </a:p>
          <a:p>
            <a:endParaRPr lang="en-US" dirty="0" smtClean="0"/>
          </a:p>
          <a:p>
            <a:r>
              <a:rPr lang="en-US" dirty="0" smtClean="0"/>
              <a:t>The Five main goals</a:t>
            </a:r>
            <a:r>
              <a:rPr lang="en-US" baseline="0" dirty="0" smtClean="0"/>
              <a:t> of </a:t>
            </a:r>
            <a:r>
              <a:rPr lang="en-US" baseline="0" dirty="0" smtClean="0"/>
              <a:t>the 2011 </a:t>
            </a:r>
            <a:r>
              <a:rPr lang="en-US" baseline="0" dirty="0" smtClean="0"/>
              <a:t>plan:</a:t>
            </a:r>
          </a:p>
          <a:p>
            <a:r>
              <a:rPr lang="en-US" sz="1200" kern="1200" dirty="0" smtClean="0">
                <a:solidFill>
                  <a:schemeClr val="tx1"/>
                </a:solidFill>
                <a:effectLst/>
                <a:latin typeface="+mn-lt"/>
                <a:ea typeface="+mn-ea"/>
                <a:cs typeface="+mn-cs"/>
              </a:rPr>
              <a:t>1. Establish a new </a:t>
            </a:r>
            <a:r>
              <a:rPr lang="en-US" sz="1200" b="1" kern="1200" dirty="0" smtClean="0">
                <a:solidFill>
                  <a:schemeClr val="tx1"/>
                </a:solidFill>
                <a:effectLst/>
                <a:latin typeface="+mn-lt"/>
                <a:ea typeface="+mn-ea"/>
                <a:cs typeface="+mn-cs"/>
              </a:rPr>
              <a:t>IT Service Center</a:t>
            </a:r>
            <a:r>
              <a:rPr lang="en-US" sz="1200" kern="1200" dirty="0" smtClean="0">
                <a:solidFill>
                  <a:schemeClr val="tx1"/>
                </a:solidFill>
                <a:effectLst/>
                <a:latin typeface="+mn-lt"/>
                <a:ea typeface="+mn-ea"/>
                <a:cs typeface="+mn-cs"/>
              </a:rPr>
              <a:t> as the nexus of technology support excellence.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Champion scalable information technology </a:t>
            </a:r>
            <a:r>
              <a:rPr lang="en-US" sz="1200" b="1" kern="1200" dirty="0" smtClean="0">
                <a:solidFill>
                  <a:schemeClr val="tx1"/>
                </a:solidFill>
                <a:effectLst/>
                <a:latin typeface="+mn-lt"/>
                <a:ea typeface="+mn-ea"/>
                <a:cs typeface="+mn-cs"/>
              </a:rPr>
              <a:t>innovations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best practices.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Improve </a:t>
            </a:r>
            <a:r>
              <a:rPr lang="en-US" sz="1200" b="1" kern="1200" dirty="0" smtClean="0">
                <a:solidFill>
                  <a:schemeClr val="tx1"/>
                </a:solidFill>
                <a:effectLst/>
                <a:latin typeface="+mn-lt"/>
                <a:ea typeface="+mn-ea"/>
                <a:cs typeface="+mn-cs"/>
              </a:rPr>
              <a:t>enterprise information systems</a:t>
            </a:r>
            <a:r>
              <a:rPr lang="en-US" sz="1200" kern="1200" dirty="0" smtClean="0">
                <a:solidFill>
                  <a:schemeClr val="tx1"/>
                </a:solidFill>
                <a:effectLst/>
                <a:latin typeface="+mn-lt"/>
                <a:ea typeface="+mn-ea"/>
                <a:cs typeface="+mn-cs"/>
              </a:rPr>
              <a:t> functionality and usability.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Establish a state-of-the art system and processes for </a:t>
            </a:r>
            <a:r>
              <a:rPr lang="en-US" sz="1200" b="1" kern="1200" dirty="0" smtClean="0">
                <a:solidFill>
                  <a:schemeClr val="tx1"/>
                </a:solidFill>
                <a:effectLst/>
                <a:latin typeface="+mn-lt"/>
                <a:ea typeface="+mn-ea"/>
                <a:cs typeface="+mn-cs"/>
              </a:rPr>
              <a:t>digital media distribution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 Provide a robust, consistent, and reliable </a:t>
            </a:r>
            <a:r>
              <a:rPr lang="en-US" sz="1200" b="1" kern="1200" dirty="0" smtClean="0">
                <a:solidFill>
                  <a:schemeClr val="tx1"/>
                </a:solidFill>
                <a:effectLst/>
                <a:latin typeface="+mn-lt"/>
                <a:ea typeface="+mn-ea"/>
                <a:cs typeface="+mn-cs"/>
              </a:rPr>
              <a:t>campus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network infrastructure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download</a:t>
            </a:r>
            <a:r>
              <a:rPr lang="en-US" sz="1200" kern="1200" baseline="0" dirty="0" smtClean="0">
                <a:solidFill>
                  <a:schemeClr val="tx1"/>
                </a:solidFill>
                <a:effectLst/>
                <a:latin typeface="+mn-lt"/>
                <a:ea typeface="+mn-ea"/>
                <a:cs typeface="+mn-cs"/>
              </a:rPr>
              <a:t> the plan from here: http://www2.furman.edu/sites/ITS/About/Pages/</a:t>
            </a:r>
            <a:r>
              <a:rPr lang="en-US" sz="1200" kern="1200" baseline="0" dirty="0" err="1" smtClean="0">
                <a:solidFill>
                  <a:schemeClr val="tx1"/>
                </a:solidFill>
                <a:effectLst/>
                <a:latin typeface="+mn-lt"/>
                <a:ea typeface="+mn-ea"/>
                <a:cs typeface="+mn-cs"/>
              </a:rPr>
              <a:t>ITSReports.aspx</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5</a:t>
            </a:fld>
            <a:endParaRPr lang="en-US"/>
          </a:p>
        </p:txBody>
      </p:sp>
    </p:spTree>
    <p:extLst>
      <p:ext uri="{BB962C8B-B14F-4D97-AF65-F5344CB8AC3E}">
        <p14:creationId xmlns:p14="http://schemas.microsoft.com/office/powerpoint/2010/main" val="206826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smtClean="0"/>
              <a:t>This is a concept map of major economic forces affecting higher education</a:t>
            </a:r>
          </a:p>
          <a:p>
            <a:endParaRPr lang="en-US" dirty="0" smtClean="0"/>
          </a:p>
          <a:p>
            <a:pPr lvl="0" rtl="0">
              <a:buNone/>
            </a:pPr>
            <a:r>
              <a:rPr lang="en-US" dirty="0" smtClean="0"/>
              <a:t>Your higher education institution in shown at the center, acted upon, and with, the government, foundations, consortia, industry, and, of course, consumers.</a:t>
            </a:r>
          </a:p>
          <a:p>
            <a:endParaRPr lang="en-US" dirty="0" smtClean="0"/>
          </a:p>
          <a:p>
            <a:pPr lvl="0" rtl="0">
              <a:buNone/>
            </a:pPr>
            <a:r>
              <a:rPr lang="en-US" dirty="0" smtClean="0"/>
              <a:t>There are consumers on our own campus who are contributing to the decisions we make.</a:t>
            </a:r>
          </a:p>
          <a:p>
            <a:pPr lvl="0" rtl="0">
              <a:buNone/>
            </a:pPr>
            <a:r>
              <a:rPr lang="en-US" dirty="0" smtClean="0"/>
              <a:t>More and more we're seeing industry marketing directly to these on-campus consumers, and then these consumers are coming to IT with their expectations for IT services.</a:t>
            </a:r>
          </a:p>
          <a:p>
            <a:pPr>
              <a:buNone/>
            </a:pPr>
            <a:r>
              <a:rPr lang="en-US" dirty="0" smtClean="0"/>
              <a:t>It used to be that people on campus would come to IT and say "we'd like a new service, what should we do?" Now we are seeing these consumers, the people on our campus, saying "Here is what we want to do - make it work." They've already selected a solution.</a:t>
            </a:r>
            <a:endParaRPr lang="en-US" dirty="0"/>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a:t>Is </a:t>
            </a:r>
            <a:r>
              <a:rPr lang="en-US" dirty="0" err="1"/>
              <a:t>consumerization</a:t>
            </a:r>
            <a:r>
              <a:rPr lang="en-US" dirty="0"/>
              <a:t> affecting your institution's strategy?</a:t>
            </a:r>
          </a:p>
          <a:p>
            <a:endParaRPr lang="en-US" dirty="0"/>
          </a:p>
          <a:p>
            <a:pPr lvl="0" rtl="0">
              <a:buNone/>
            </a:pPr>
            <a:r>
              <a:rPr lang="en-US" dirty="0"/>
              <a:t>At Furman we  believe it is. Devices and services are being developed for the consumer, and people want to use these devices and services to do their work.</a:t>
            </a:r>
          </a:p>
          <a:p>
            <a:endParaRPr lang="en-US" dirty="0"/>
          </a:p>
          <a:p>
            <a:pPr lvl="0" rtl="0">
              <a:buNone/>
            </a:pPr>
            <a:r>
              <a:rPr lang="en-US" dirty="0"/>
              <a:t>At the same time, the University has been driving a strategy to digitize the way it does business. The choices we make for the University's information architecture (the digitization of our business processes) increasingly needs to be prepared for innovations arising from the industry to consumer space.</a:t>
            </a:r>
          </a:p>
          <a:p>
            <a:endParaRPr lang="en-US" dirty="0"/>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was adapted from work done by the MIT Center for Information Systems Research.</a:t>
            </a:r>
          </a:p>
          <a:p>
            <a:endParaRPr lang="en-US" dirty="0" smtClean="0"/>
          </a:p>
          <a:p>
            <a:r>
              <a:rPr lang="en-US" dirty="0" smtClean="0"/>
              <a:t>The</a:t>
            </a:r>
            <a:r>
              <a:rPr lang="en-US" baseline="0" dirty="0" smtClean="0"/>
              <a:t> MIT CISR notes that across all IT organization, not just higher </a:t>
            </a:r>
            <a:r>
              <a:rPr lang="en-US" baseline="0" dirty="0" err="1" smtClean="0"/>
              <a:t>ed</a:t>
            </a:r>
            <a:r>
              <a:rPr lang="en-US" baseline="0" dirty="0" smtClean="0"/>
              <a:t>, that typically 85% of projects are for “keeping the lights on”. The remaining 15% of projects are strategic initiatives intended to advance the digitization of the business. Better IT organizations can push this ration from 85/15 to 80/20.</a:t>
            </a:r>
          </a:p>
          <a:p>
            <a:endParaRPr lang="en-US" baseline="0" dirty="0" smtClean="0"/>
          </a:p>
          <a:p>
            <a:r>
              <a:rPr lang="en-US" baseline="0" dirty="0" smtClean="0"/>
              <a:t>This pyramid shows the relative dollars of an IT project portfolio. Most investment will be in infrastructure and transaction systems.</a:t>
            </a:r>
          </a:p>
          <a:p>
            <a:endParaRPr lang="en-US" baseline="0" dirty="0" smtClean="0"/>
          </a:p>
          <a:p>
            <a:r>
              <a:rPr lang="en-US" baseline="0" dirty="0" smtClean="0"/>
              <a:t>What we tell our IT Governance at Furman is to think of IT projects as an investment portfolio. Just like a financial investment portfolio, if all you make are conservative investments, you won’t achieve the same level of return as organizations that include some risk in their portfolio. We see our investment in strategic IT projects as where we are taking risks to advance the University’s business.</a:t>
            </a:r>
            <a:endParaRPr lang="en-US" dirty="0"/>
          </a:p>
        </p:txBody>
      </p:sp>
      <p:sp>
        <p:nvSpPr>
          <p:cNvPr id="4" name="Slide Number Placeholder 3"/>
          <p:cNvSpPr>
            <a:spLocks noGrp="1"/>
          </p:cNvSpPr>
          <p:nvPr>
            <p:ph type="sldNum" sz="quarter" idx="10"/>
          </p:nvPr>
        </p:nvSpPr>
        <p:spPr/>
        <p:txBody>
          <a:bodyPr/>
          <a:lstStyle/>
          <a:p>
            <a:fld id="{F4239B9E-B67C-2A4C-AC42-476F67A0DAD9}" type="slidenum">
              <a:rPr lang="en-US" smtClean="0"/>
              <a:pPr/>
              <a:t>8</a:t>
            </a:fld>
            <a:endParaRPr lang="en-US"/>
          </a:p>
        </p:txBody>
      </p:sp>
    </p:spTree>
    <p:extLst>
      <p:ext uri="{BB962C8B-B14F-4D97-AF65-F5344CB8AC3E}">
        <p14:creationId xmlns:p14="http://schemas.microsoft.com/office/powerpoint/2010/main" val="273063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None/>
            </a:pPr>
            <a:r>
              <a:rPr lang="en-US" sz="1200" b="0" i="0" u="none" strike="noStrike" cap="none" baseline="0" dirty="0">
                <a:latin typeface="Times New Roman"/>
                <a:ea typeface="Times New Roman"/>
                <a:cs typeface="Times New Roman"/>
                <a:sym typeface="Times New Roman"/>
              </a:rPr>
              <a:t>Possible discussion of « categories of risk </a:t>
            </a:r>
            <a:r>
              <a:rPr lang="en-US" sz="1200" b="0" i="0" u="none" strike="noStrike" cap="none" baseline="0" dirty="0" smtClean="0">
                <a:latin typeface="Times New Roman"/>
                <a:ea typeface="Times New Roman"/>
                <a:cs typeface="Times New Roman"/>
                <a:sym typeface="Times New Roman"/>
              </a:rPr>
              <a:t>»</a:t>
            </a:r>
          </a:p>
          <a:p>
            <a:pPr marL="0" marR="0" lvl="0" indent="0" algn="l" rtl="0">
              <a:buSzPct val="25000"/>
              <a:buNone/>
            </a:pPr>
            <a:endParaRPr lang="en-US" sz="1200" b="0" i="0" u="none" strike="noStrike" cap="none" baseline="0" dirty="0" smtClean="0">
              <a:latin typeface="Times New Roman"/>
              <a:ea typeface="Times New Roman"/>
              <a:cs typeface="Times New Roman"/>
              <a:sym typeface="Times New Roman"/>
            </a:endParaRPr>
          </a:p>
          <a:p>
            <a:pPr marL="0" marR="0" lvl="0" indent="0" algn="l" rtl="0">
              <a:buSzPct val="25000"/>
              <a:buNone/>
            </a:pPr>
            <a:r>
              <a:rPr lang="en-US" sz="1200" b="0" i="0" u="none" strike="noStrike" cap="none" baseline="0" dirty="0" smtClean="0">
                <a:latin typeface="Times New Roman"/>
                <a:ea typeface="Times New Roman"/>
                <a:cs typeface="Times New Roman"/>
                <a:sym typeface="Times New Roman"/>
              </a:rPr>
              <a:t>Will as many as 50% of strategic innovations fail?</a:t>
            </a:r>
            <a:endParaRPr lang="en-US" sz="1200" b="0" i="0" u="none" strike="noStrike" cap="none" baseline="0" dirty="0">
              <a:latin typeface="Times New Roman"/>
              <a:ea typeface="Times New Roman"/>
              <a:cs typeface="Times New Roman"/>
              <a:sym typeface="Times New Roman"/>
            </a:endParaRPr>
          </a:p>
          <a:p>
            <a:endParaRPr lang="en-US" sz="1200" b="0" i="0" u="none" strike="noStrike" cap="none" baseline="0" dirty="0">
              <a:latin typeface="Times New Roman"/>
              <a:ea typeface="Times New Roman"/>
              <a:cs typeface="Times New Roman"/>
              <a:sym typeface="Times New Roman"/>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17FC2F7B-579D-7B45-A733-0199C7A4688E}" type="datetimeFigureOut">
              <a:rPr lang="en-US" smtClean="0"/>
              <a:pPr/>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743B3-28AA-4A45-8FD5-CA0CA1B37976}"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3E75E-0789-664F-ADB0-AB87D3E066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C2F7B-579D-7B45-A733-0199C7A4688E}" type="datetimeFigureOut">
              <a:rPr lang="en-US" smtClean="0"/>
              <a:pPr/>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17FC2F7B-579D-7B45-A733-0199C7A4688E}" type="datetimeFigureOut">
              <a:rPr lang="en-US" smtClean="0"/>
              <a:pPr/>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17FC2F7B-579D-7B45-A733-0199C7A4688E}" type="datetimeFigureOut">
              <a:rPr lang="en-US" smtClean="0"/>
              <a:pPr/>
              <a:t>4/19/13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A153F912-7EDD-C846-8DE6-CE8784082C60}"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FC2F7B-579D-7B45-A733-0199C7A4688E}" type="datetimeFigureOut">
              <a:rPr lang="en-US" smtClean="0"/>
              <a:pPr/>
              <a:t>4/19/13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2F7B-579D-7B45-A733-0199C7A4688E}" type="datetimeFigureOut">
              <a:rPr lang="en-US" smtClean="0"/>
              <a:pPr/>
              <a:t>4/19/13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17FC2F7B-579D-7B45-A733-0199C7A4688E}" type="datetimeFigureOut">
              <a:rPr lang="en-US" smtClean="0"/>
              <a:pPr/>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3F912-7EDD-C846-8DE6-CE8784082C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17FC2F7B-579D-7B45-A733-0199C7A4688E}" type="datetimeFigureOut">
              <a:rPr lang="en-US" smtClean="0"/>
              <a:pPr/>
              <a:t>4/19/13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A153F912-7EDD-C846-8DE6-CE8784082C60}"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iming>
    <p:tnLst>
      <p:par>
        <p:cTn xmlns:p14="http://schemas.microsoft.com/office/powerpoint/2010/main" id="1" dur="indefinite" restart="never" nodeType="tmRoot"/>
      </p:par>
    </p:tnLst>
  </p:timing>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rgbClr val="FF0000"/>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rgbClr val="660099"/>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rgbClr val="660099"/>
        </a:buClr>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rgbClr val="660099"/>
        </a:buClr>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rgbClr val="66009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gif"/><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79599"/>
            <a:ext cx="8915400" cy="1154953"/>
          </a:xfrm>
        </p:spPr>
        <p:txBody>
          <a:bodyPr>
            <a:normAutofit fontScale="90000"/>
          </a:bodyPr>
          <a:lstStyle/>
          <a:p>
            <a:r>
              <a:rPr lang="en-US" b="1" dirty="0"/>
              <a:t>Navigating the Clouds with an Enterprise IT </a:t>
            </a:r>
            <a:r>
              <a:rPr lang="en-US" b="1" dirty="0" smtClean="0"/>
              <a:t>Strategy</a:t>
            </a:r>
            <a:endParaRPr lang="en-US" dirty="0"/>
          </a:p>
        </p:txBody>
      </p:sp>
      <p:sp>
        <p:nvSpPr>
          <p:cNvPr id="3" name="Subtitle 2"/>
          <p:cNvSpPr>
            <a:spLocks noGrp="1"/>
          </p:cNvSpPr>
          <p:nvPr>
            <p:ph type="subTitle" idx="1"/>
          </p:nvPr>
        </p:nvSpPr>
        <p:spPr/>
        <p:txBody>
          <a:bodyPr/>
          <a:lstStyle/>
          <a:p>
            <a:r>
              <a:rPr lang="en-US" dirty="0" smtClean="0"/>
              <a:t>The importance of understanding risks in strategic innovations</a:t>
            </a:r>
          </a:p>
          <a:p>
            <a:endParaRPr lang="en-US" dirty="0" smtClean="0"/>
          </a:p>
          <a:p>
            <a:r>
              <a:rPr lang="en-US" dirty="0" smtClean="0"/>
              <a:t>Clayton Burton</a:t>
            </a:r>
            <a:r>
              <a:rPr lang="en-US" dirty="0"/>
              <a:t/>
            </a:r>
            <a:br>
              <a:rPr lang="en-US" dirty="0"/>
            </a:br>
            <a:r>
              <a:rPr lang="en-US" dirty="0" smtClean="0"/>
              <a:t>Jason Long</a:t>
            </a:r>
            <a:r>
              <a:rPr lang="en-US" dirty="0"/>
              <a:t/>
            </a:r>
            <a:br>
              <a:rPr lang="en-US" dirty="0"/>
            </a:br>
            <a:r>
              <a:rPr lang="en-US" dirty="0" smtClean="0"/>
              <a:t>Fred Miller</a:t>
            </a:r>
          </a:p>
        </p:txBody>
      </p:sp>
      <p:pic>
        <p:nvPicPr>
          <p:cNvPr id="4" name="Picture 3" descr="Furman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726958"/>
            <a:ext cx="4506741" cy="901348"/>
          </a:xfrm>
          <a:prstGeom prst="rect">
            <a:avLst/>
          </a:prstGeom>
        </p:spPr>
      </p:pic>
    </p:spTree>
    <p:extLst>
      <p:ext uri="{BB962C8B-B14F-4D97-AF65-F5344CB8AC3E}">
        <p14:creationId xmlns:p14="http://schemas.microsoft.com/office/powerpoint/2010/main" val="3120833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Consumerization &amp; cloud services</a:t>
            </a:r>
            <a:endParaRPr lang="en-US" dirty="0"/>
          </a:p>
        </p:txBody>
      </p:sp>
      <p:sp>
        <p:nvSpPr>
          <p:cNvPr id="3" name="Content Placeholder 2"/>
          <p:cNvSpPr>
            <a:spLocks noGrp="1"/>
          </p:cNvSpPr>
          <p:nvPr>
            <p:ph idx="1"/>
          </p:nvPr>
        </p:nvSpPr>
        <p:spPr/>
        <p:txBody>
          <a:bodyPr/>
          <a:lstStyle/>
          <a:p>
            <a:r>
              <a:rPr lang="en-US" dirty="0" smtClean="0"/>
              <a:t>IT as a partner, not competitor </a:t>
            </a:r>
          </a:p>
          <a:p>
            <a:r>
              <a:rPr lang="en-US" dirty="0" smtClean="0"/>
              <a:t>Technology contract approvals </a:t>
            </a:r>
          </a:p>
          <a:p>
            <a:r>
              <a:rPr lang="en-US" dirty="0" smtClean="0"/>
              <a:t>Compliance reviews</a:t>
            </a:r>
          </a:p>
          <a:p>
            <a:r>
              <a:rPr lang="en-US" dirty="0" smtClean="0"/>
              <a:t>Leadership agreement on a platform approach</a:t>
            </a:r>
          </a:p>
          <a:p>
            <a:r>
              <a:rPr lang="en-US" dirty="0" smtClean="0"/>
              <a:t>Post-</a:t>
            </a:r>
            <a:r>
              <a:rPr lang="en-US" dirty="0"/>
              <a:t>implementation </a:t>
            </a:r>
            <a:r>
              <a:rPr lang="en-US" dirty="0" smtClean="0"/>
              <a:t>reviews</a:t>
            </a:r>
          </a:p>
        </p:txBody>
      </p:sp>
      <p:pic>
        <p:nvPicPr>
          <p:cNvPr id="4" name="Picture 3"/>
          <p:cNvPicPr>
            <a:picLocks noChangeAspect="1"/>
          </p:cNvPicPr>
          <p:nvPr/>
        </p:nvPicPr>
        <p:blipFill>
          <a:blip r:embed="rId3"/>
          <a:stretch>
            <a:fillRect/>
          </a:stretch>
        </p:blipFill>
        <p:spPr>
          <a:xfrm>
            <a:off x="1651000" y="5367714"/>
            <a:ext cx="5842000" cy="1117600"/>
          </a:xfrm>
          <a:prstGeom prst="rect">
            <a:avLst/>
          </a:prstGeom>
        </p:spPr>
      </p:pic>
    </p:spTree>
    <p:extLst>
      <p:ext uri="{BB962C8B-B14F-4D97-AF65-F5344CB8AC3E}">
        <p14:creationId xmlns:p14="http://schemas.microsoft.com/office/powerpoint/2010/main" val="390277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767" y="5390690"/>
            <a:ext cx="1600286" cy="1198670"/>
          </a:xfrm>
          <a:prstGeom prst="rect">
            <a:avLst/>
          </a:prstGeom>
        </p:spPr>
      </p:pic>
      <p:sp>
        <p:nvSpPr>
          <p:cNvPr id="2" name="Title 1"/>
          <p:cNvSpPr>
            <a:spLocks noGrp="1"/>
          </p:cNvSpPr>
          <p:nvPr>
            <p:ph type="title"/>
          </p:nvPr>
        </p:nvSpPr>
        <p:spPr/>
        <p:txBody>
          <a:bodyPr>
            <a:normAutofit/>
          </a:bodyPr>
          <a:lstStyle/>
          <a:p>
            <a:r>
              <a:rPr lang="en-US" sz="2800" dirty="0" smtClean="0"/>
              <a:t>Vision: One place for all your Furman stuff...</a:t>
            </a:r>
            <a:endParaRPr lang="en-US" sz="2800"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38988" y="4375413"/>
            <a:ext cx="2475876" cy="896575"/>
          </a:xfrm>
          <a:prstGeom prst="rect">
            <a:avLst/>
          </a:prstGeom>
        </p:spPr>
      </p:pic>
      <p:pic>
        <p:nvPicPr>
          <p:cNvPr id="6" name="Picture 5" descr="https://encrypted-tbn1.google.com/images?q=tbn:ANd9GcRsODWcEgLpIec4P5QA78mphyU9clNPfhIHOfUhWdJQpoGk7uyQ"/>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6945" y="4998974"/>
            <a:ext cx="2112779" cy="783432"/>
          </a:xfrm>
          <a:prstGeom prst="rect">
            <a:avLst/>
          </a:prstGeom>
          <a:noFill/>
          <a:ln>
            <a:noFill/>
          </a:ln>
        </p:spPr>
      </p:pic>
      <p:pic>
        <p:nvPicPr>
          <p:cNvPr id="7" name="moodlelogo" descr="Moodle"/>
          <p:cNvPicPr/>
          <p:nvPr/>
        </p:nvPicPr>
        <p:blipFill>
          <a:blip r:embed="rId6">
            <a:extLst>
              <a:ext uri="{28A0092B-C50C-407E-A947-70E740481C1C}">
                <a14:useLocalDpi xmlns:a14="http://schemas.microsoft.com/office/drawing/2010/main" val="0"/>
              </a:ext>
            </a:extLst>
          </a:blip>
          <a:srcRect/>
          <a:stretch>
            <a:fillRect/>
          </a:stretch>
        </p:blipFill>
        <p:spPr bwMode="auto">
          <a:xfrm>
            <a:off x="6195901" y="4488556"/>
            <a:ext cx="2183589" cy="722446"/>
          </a:xfrm>
          <a:prstGeom prst="rect">
            <a:avLst/>
          </a:prstGeom>
          <a:noFill/>
          <a:ln>
            <a:noFill/>
          </a:ln>
        </p:spPr>
      </p:pic>
      <p:pic>
        <p:nvPicPr>
          <p:cNvPr id="13" name="Picture 12"/>
          <p:cNvPicPr>
            <a:picLocks noChangeAspect="1"/>
          </p:cNvPicPr>
          <p:nvPr/>
        </p:nvPicPr>
        <p:blipFill>
          <a:blip r:embed="rId7"/>
          <a:stretch>
            <a:fillRect/>
          </a:stretch>
        </p:blipFill>
        <p:spPr>
          <a:xfrm>
            <a:off x="3014864" y="2635182"/>
            <a:ext cx="2997332" cy="749333"/>
          </a:xfrm>
          <a:prstGeom prst="rect">
            <a:avLst/>
          </a:prstGeom>
        </p:spPr>
      </p:pic>
      <p:cxnSp>
        <p:nvCxnSpPr>
          <p:cNvPr id="15" name="Straight Arrow Connector 14"/>
          <p:cNvCxnSpPr>
            <a:stCxn id="13" idx="2"/>
          </p:cNvCxnSpPr>
          <p:nvPr/>
        </p:nvCxnSpPr>
        <p:spPr>
          <a:xfrm flipH="1">
            <a:off x="2813082" y="3384515"/>
            <a:ext cx="1700448" cy="110404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2"/>
          </p:cNvCxnSpPr>
          <p:nvPr/>
        </p:nvCxnSpPr>
        <p:spPr>
          <a:xfrm>
            <a:off x="4513530" y="3384515"/>
            <a:ext cx="1682371" cy="110404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2"/>
          </p:cNvCxnSpPr>
          <p:nvPr/>
        </p:nvCxnSpPr>
        <p:spPr>
          <a:xfrm>
            <a:off x="4513530" y="3384515"/>
            <a:ext cx="0" cy="151566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3" idx="2"/>
          </p:cNvCxnSpPr>
          <p:nvPr/>
        </p:nvCxnSpPr>
        <p:spPr>
          <a:xfrm flipH="1">
            <a:off x="3014864" y="3384515"/>
            <a:ext cx="1498666" cy="220835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3" idx="2"/>
          </p:cNvCxnSpPr>
          <p:nvPr/>
        </p:nvCxnSpPr>
        <p:spPr>
          <a:xfrm>
            <a:off x="4513530" y="3384515"/>
            <a:ext cx="1824086" cy="220835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12196" y="5592870"/>
            <a:ext cx="252488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238325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5" name="Picture 4" descr="IMG_0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2823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81" y="2286000"/>
            <a:ext cx="7620000" cy="4572000"/>
          </a:xfrm>
          <a:prstGeom prst="rect">
            <a:avLst/>
          </a:prstGeom>
        </p:spPr>
      </p:pic>
      <p:sp>
        <p:nvSpPr>
          <p:cNvPr id="2" name="Title 1"/>
          <p:cNvSpPr>
            <a:spLocks noGrp="1"/>
          </p:cNvSpPr>
          <p:nvPr>
            <p:ph type="title"/>
          </p:nvPr>
        </p:nvSpPr>
        <p:spPr/>
        <p:txBody>
          <a:bodyPr/>
          <a:lstStyle/>
          <a:p>
            <a:r>
              <a:rPr lang="en-US" dirty="0" smtClean="0"/>
              <a:t>Models of cloud services &amp; risks</a:t>
            </a:r>
            <a:endParaRPr lang="en-US" dirty="0"/>
          </a:p>
        </p:txBody>
      </p:sp>
      <p:sp>
        <p:nvSpPr>
          <p:cNvPr id="5" name="Rectangle 4"/>
          <p:cNvSpPr/>
          <p:nvPr/>
        </p:nvSpPr>
        <p:spPr>
          <a:xfrm>
            <a:off x="924926" y="2374587"/>
            <a:ext cx="6626337" cy="1954503"/>
          </a:xfrm>
          <a:prstGeom prst="rect">
            <a:avLst/>
          </a:prstGeom>
          <a:solidFill>
            <a:schemeClr val="bg1">
              <a:alpha val="78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smtClean="0"/>
              <a:t>Software As  A Service: “Cloud As A Kit”</a:t>
            </a:r>
          </a:p>
          <a:p>
            <a:r>
              <a:rPr lang="en-US" dirty="0" smtClean="0"/>
              <a:t>Infrastructure As A Service: “Pay As You Go”</a:t>
            </a:r>
          </a:p>
          <a:p>
            <a:r>
              <a:rPr lang="en-US" dirty="0" smtClean="0"/>
              <a:t>Collaboration Opportunities</a:t>
            </a:r>
            <a:endParaRPr lang="en-US" dirty="0"/>
          </a:p>
        </p:txBody>
      </p:sp>
    </p:spTree>
    <p:extLst>
      <p:ext uri="{BB962C8B-B14F-4D97-AF65-F5344CB8AC3E}">
        <p14:creationId xmlns:p14="http://schemas.microsoft.com/office/powerpoint/2010/main" val="3264665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ditionalSiz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894" y="3755546"/>
            <a:ext cx="6094106" cy="3102454"/>
          </a:xfrm>
          <a:prstGeom prst="rect">
            <a:avLst/>
          </a:prstGeom>
        </p:spPr>
      </p:pic>
      <p:sp>
        <p:nvSpPr>
          <p:cNvPr id="2" name="Title 1"/>
          <p:cNvSpPr>
            <a:spLocks noGrp="1"/>
          </p:cNvSpPr>
          <p:nvPr>
            <p:ph type="title"/>
          </p:nvPr>
        </p:nvSpPr>
        <p:spPr/>
        <p:txBody>
          <a:bodyPr/>
          <a:lstStyle/>
          <a:p>
            <a:r>
              <a:rPr lang="en-US" dirty="0" err="1" smtClean="0"/>
              <a:t>SaaS</a:t>
            </a:r>
            <a:r>
              <a:rPr lang="en-US" dirty="0" smtClean="0"/>
              <a:t> – “Cloud as a Kit”</a:t>
            </a:r>
            <a:endParaRPr lang="en-US" dirty="0"/>
          </a:p>
        </p:txBody>
      </p:sp>
      <p:sp>
        <p:nvSpPr>
          <p:cNvPr id="3" name="Content Placeholder 2"/>
          <p:cNvSpPr>
            <a:spLocks noGrp="1"/>
          </p:cNvSpPr>
          <p:nvPr>
            <p:ph idx="1"/>
          </p:nvPr>
        </p:nvSpPr>
        <p:spPr>
          <a:xfrm>
            <a:off x="1114424" y="2595562"/>
            <a:ext cx="7391324" cy="3670767"/>
          </a:xfrm>
        </p:spPr>
        <p:txBody>
          <a:bodyPr>
            <a:normAutofit lnSpcReduction="10000"/>
          </a:bodyPr>
          <a:lstStyle/>
          <a:p>
            <a:r>
              <a:rPr lang="en-US" dirty="0"/>
              <a:t> </a:t>
            </a:r>
            <a:r>
              <a:rPr lang="en-US" dirty="0" smtClean="0"/>
              <a:t>Over </a:t>
            </a:r>
            <a:r>
              <a:rPr lang="en-US" dirty="0"/>
              <a:t>40 Software-As-A-Service </a:t>
            </a:r>
            <a:r>
              <a:rPr lang="en-US" dirty="0" smtClean="0"/>
              <a:t>contracts</a:t>
            </a:r>
          </a:p>
          <a:p>
            <a:pPr lvl="1"/>
            <a:r>
              <a:rPr lang="en-US" dirty="0" smtClean="0"/>
              <a:t>Event scheduling</a:t>
            </a:r>
          </a:p>
          <a:p>
            <a:pPr lvl="1"/>
            <a:r>
              <a:rPr lang="en-US" dirty="0" smtClean="0">
                <a:solidFill>
                  <a:srgbClr val="FF0000"/>
                </a:solidFill>
              </a:rPr>
              <a:t>PCI-DSS solutions</a:t>
            </a:r>
          </a:p>
          <a:p>
            <a:pPr lvl="1"/>
            <a:r>
              <a:rPr lang="en-US" dirty="0" smtClean="0"/>
              <a:t>Admission</a:t>
            </a:r>
          </a:p>
          <a:p>
            <a:pPr lvl="1"/>
            <a:r>
              <a:rPr lang="en-US" dirty="0" err="1" smtClean="0"/>
              <a:t>OrgSync</a:t>
            </a:r>
            <a:endParaRPr lang="en-US" dirty="0" smtClean="0"/>
          </a:p>
          <a:p>
            <a:pPr lvl="1"/>
            <a:r>
              <a:rPr lang="en-US" dirty="0" smtClean="0"/>
              <a:t>More</a:t>
            </a:r>
          </a:p>
          <a:p>
            <a:r>
              <a:rPr lang="en-US" dirty="0"/>
              <a:t>Office </a:t>
            </a:r>
            <a:r>
              <a:rPr lang="en-US" dirty="0" smtClean="0"/>
              <a:t>365</a:t>
            </a:r>
          </a:p>
          <a:p>
            <a:r>
              <a:rPr lang="en-US" dirty="0" smtClean="0"/>
              <a:t>Box</a:t>
            </a:r>
          </a:p>
          <a:p>
            <a:r>
              <a:rPr lang="en-US" dirty="0" smtClean="0"/>
              <a:t>Risks?</a:t>
            </a:r>
            <a:endParaRPr lang="en-US" dirty="0"/>
          </a:p>
        </p:txBody>
      </p:sp>
    </p:spTree>
    <p:extLst>
      <p:ext uri="{BB962C8B-B14F-4D97-AF65-F5344CB8AC3E}">
        <p14:creationId xmlns:p14="http://schemas.microsoft.com/office/powerpoint/2010/main" val="1952596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IaaS</a:t>
            </a:r>
            <a:r>
              <a:rPr lang="en-US" dirty="0" smtClean="0"/>
              <a:t> - “Pay as You Go”</a:t>
            </a:r>
            <a:endParaRPr lang="en-US" dirty="0"/>
          </a:p>
        </p:txBody>
      </p:sp>
      <p:sp>
        <p:nvSpPr>
          <p:cNvPr id="3" name="Content Placeholder 2"/>
          <p:cNvSpPr>
            <a:spLocks noGrp="1"/>
          </p:cNvSpPr>
          <p:nvPr>
            <p:ph idx="1"/>
          </p:nvPr>
        </p:nvSpPr>
        <p:spPr/>
        <p:txBody>
          <a:bodyPr/>
          <a:lstStyle/>
          <a:p>
            <a:r>
              <a:rPr lang="en-US" dirty="0" smtClean="0"/>
              <a:t>Amazon, Moodle &amp; Mobile</a:t>
            </a:r>
            <a:endParaRPr lang="en-US" dirty="0"/>
          </a:p>
        </p:txBody>
      </p:sp>
      <p:pic>
        <p:nvPicPr>
          <p:cNvPr id="4" name="Picture 3" descr="PayAsYou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2984517"/>
            <a:ext cx="6985000" cy="3556000"/>
          </a:xfrm>
          <a:prstGeom prst="rect">
            <a:avLst/>
          </a:prstGeom>
        </p:spPr>
      </p:pic>
    </p:spTree>
    <p:extLst>
      <p:ext uri="{BB962C8B-B14F-4D97-AF65-F5344CB8AC3E}">
        <p14:creationId xmlns:p14="http://schemas.microsoft.com/office/powerpoint/2010/main" val="28311662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164"/>
            <a:ext cx="8913813" cy="914400"/>
          </a:xfrm>
        </p:spPr>
        <p:txBody>
          <a:bodyPr/>
          <a:lstStyle/>
          <a:p>
            <a:r>
              <a:rPr lang="en-US" dirty="0" err="1" smtClean="0"/>
              <a:t>edge.furman.edu</a:t>
            </a:r>
            <a:endParaRPr lang="en-US" dirty="0"/>
          </a:p>
        </p:txBody>
      </p:sp>
      <p:pic>
        <p:nvPicPr>
          <p:cNvPr id="5" name="Picture 4" descr="IMG_0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58" y="1884074"/>
            <a:ext cx="6140184" cy="4605138"/>
          </a:xfrm>
          <a:prstGeom prst="rect">
            <a:avLst/>
          </a:prstGeom>
          <a:ln>
            <a:noFill/>
          </a:ln>
          <a:effectLst>
            <a:outerShdw blurRad="292100" dist="139700" dir="2700000" algn="tl" rotWithShape="0">
              <a:srgbClr val="333333">
                <a:alpha val="65000"/>
              </a:srgbClr>
            </a:outerShdw>
          </a:effectLst>
        </p:spPr>
      </p:pic>
      <p:pic>
        <p:nvPicPr>
          <p:cNvPr id="6" name="Picture 5" descr="IMG_17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036" y="2450088"/>
            <a:ext cx="2291879" cy="3437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89443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management </a:t>
            </a:r>
          </a:p>
        </p:txBody>
      </p:sp>
      <p:sp>
        <p:nvSpPr>
          <p:cNvPr id="3" name="Content Placeholder 2"/>
          <p:cNvSpPr>
            <a:spLocks noGrp="1"/>
          </p:cNvSpPr>
          <p:nvPr>
            <p:ph idx="1"/>
          </p:nvPr>
        </p:nvSpPr>
        <p:spPr/>
        <p:txBody>
          <a:bodyPr/>
          <a:lstStyle/>
          <a:p>
            <a:r>
              <a:rPr lang="en-US" dirty="0"/>
              <a:t>I</a:t>
            </a:r>
            <a:r>
              <a:rPr lang="en-US" dirty="0" smtClean="0"/>
              <a:t>dentity </a:t>
            </a:r>
            <a:r>
              <a:rPr lang="en-US" dirty="0"/>
              <a:t>strategy: provisioning and de-provisioning </a:t>
            </a:r>
            <a:endParaRPr lang="en-US" dirty="0" smtClean="0"/>
          </a:p>
          <a:p>
            <a:r>
              <a:rPr lang="en-US" dirty="0"/>
              <a:t>The university </a:t>
            </a:r>
            <a:r>
              <a:rPr lang="en-US" dirty="0" smtClean="0"/>
              <a:t>portal: when </a:t>
            </a:r>
            <a:r>
              <a:rPr lang="en-US" dirty="0"/>
              <a:t>is </a:t>
            </a:r>
            <a:r>
              <a:rPr lang="en-US" dirty="0" smtClean="0"/>
              <a:t>single sign-on </a:t>
            </a:r>
            <a:r>
              <a:rPr lang="en-US" dirty="0"/>
              <a:t>appropriate </a:t>
            </a:r>
            <a:endParaRPr lang="en-US" dirty="0" smtClean="0"/>
          </a:p>
          <a:p>
            <a:r>
              <a:rPr lang="en-US" dirty="0"/>
              <a:t>Shibboleth and federated </a:t>
            </a:r>
            <a:r>
              <a:rPr lang="en-US" dirty="0" smtClean="0"/>
              <a:t>identity</a:t>
            </a:r>
          </a:p>
          <a:p>
            <a:r>
              <a:rPr lang="en-US" dirty="0"/>
              <a:t>One place for "all your campus stuff" </a:t>
            </a:r>
            <a:endParaRPr lang="en-US" dirty="0" smtClean="0"/>
          </a:p>
          <a:p>
            <a:r>
              <a:rPr lang="en-US" dirty="0" smtClean="0"/>
              <a:t>Risks?  Costs?</a:t>
            </a:r>
            <a:endParaRPr lang="en-US" dirty="0"/>
          </a:p>
        </p:txBody>
      </p:sp>
      <p:pic>
        <p:nvPicPr>
          <p:cNvPr id="7" name="Picture 6" descr="WhoAreYo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844" y="4603478"/>
            <a:ext cx="3886896" cy="2092181"/>
          </a:xfrm>
          <a:prstGeom prst="rect">
            <a:avLst/>
          </a:prstGeom>
        </p:spPr>
      </p:pic>
    </p:spTree>
    <p:extLst>
      <p:ext uri="{BB962C8B-B14F-4D97-AF65-F5344CB8AC3E}">
        <p14:creationId xmlns:p14="http://schemas.microsoft.com/office/powerpoint/2010/main" val="2034617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identity, infinite services</a:t>
            </a:r>
            <a:endParaRPr lang="en-US" dirty="0"/>
          </a:p>
        </p:txBody>
      </p:sp>
      <p:sp>
        <p:nvSpPr>
          <p:cNvPr id="3" name="Content Placeholder 2"/>
          <p:cNvSpPr>
            <a:spLocks noGrp="1"/>
          </p:cNvSpPr>
          <p:nvPr>
            <p:ph idx="1"/>
          </p:nvPr>
        </p:nvSpPr>
        <p:spPr>
          <a:xfrm>
            <a:off x="1114424" y="2254827"/>
            <a:ext cx="7610476" cy="4426528"/>
          </a:xfrm>
        </p:spPr>
        <p:txBody>
          <a:bodyPr/>
          <a:lstStyle/>
          <a:p>
            <a:pPr marL="0" indent="0">
              <a:buNone/>
            </a:pPr>
            <a:r>
              <a:rPr lang="en-US" sz="2400" b="1" dirty="0" smtClean="0"/>
              <a:t>Motivations</a:t>
            </a:r>
            <a:endParaRPr lang="en-US" dirty="0" smtClean="0"/>
          </a:p>
          <a:p>
            <a:r>
              <a:rPr lang="en-US" dirty="0" smtClean="0"/>
              <a:t>Consumerization-driven services expected</a:t>
            </a:r>
          </a:p>
          <a:p>
            <a:r>
              <a:rPr lang="en-US" dirty="0" smtClean="0"/>
              <a:t>Excellent usability:  fewer passwords; fewer URLs</a:t>
            </a:r>
          </a:p>
          <a:p>
            <a:r>
              <a:rPr lang="en-US" dirty="0"/>
              <a:t>Provisioning and </a:t>
            </a:r>
            <a:r>
              <a:rPr lang="en-US" dirty="0" smtClean="0"/>
              <a:t>removing user access easier</a:t>
            </a:r>
          </a:p>
          <a:p>
            <a:r>
              <a:rPr lang="en-US" dirty="0" smtClean="0"/>
              <a:t>3</a:t>
            </a:r>
            <a:r>
              <a:rPr lang="en-US" baseline="30000" dirty="0" smtClean="0"/>
              <a:t>rd</a:t>
            </a:r>
            <a:r>
              <a:rPr lang="en-US" dirty="0" smtClean="0"/>
              <a:t> party services never see passwords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1367" y="4459359"/>
            <a:ext cx="3486969" cy="201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444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password, infinite access</a:t>
            </a:r>
            <a:endParaRPr lang="en-US" dirty="0"/>
          </a:p>
        </p:txBody>
      </p:sp>
      <p:sp>
        <p:nvSpPr>
          <p:cNvPr id="3" name="Content Placeholder 2"/>
          <p:cNvSpPr>
            <a:spLocks noGrp="1"/>
          </p:cNvSpPr>
          <p:nvPr>
            <p:ph idx="1"/>
          </p:nvPr>
        </p:nvSpPr>
        <p:spPr>
          <a:xfrm>
            <a:off x="887620" y="2254827"/>
            <a:ext cx="7610476" cy="4260273"/>
          </a:xfrm>
        </p:spPr>
        <p:txBody>
          <a:bodyPr>
            <a:normAutofit/>
          </a:bodyPr>
          <a:lstStyle/>
          <a:p>
            <a:pPr marL="0" indent="0">
              <a:buNone/>
            </a:pPr>
            <a:r>
              <a:rPr lang="en-US" sz="2400" b="1" dirty="0" smtClean="0"/>
              <a:t>Risks</a:t>
            </a:r>
            <a:endParaRPr lang="en-US" dirty="0" smtClean="0"/>
          </a:p>
          <a:p>
            <a:r>
              <a:rPr lang="en-US" dirty="0" smtClean="0"/>
              <a:t>Too much access: one password for (almost) everything</a:t>
            </a:r>
            <a:endParaRPr lang="en-US" strike="sngStrike" dirty="0" smtClean="0"/>
          </a:p>
          <a:p>
            <a:r>
              <a:rPr lang="en-US" dirty="0" smtClean="0"/>
              <a:t>Log out confusion possible</a:t>
            </a:r>
          </a:p>
          <a:p>
            <a:r>
              <a:rPr lang="en-US" dirty="0" smtClean="0"/>
              <a:t>Possible critical failure point</a:t>
            </a:r>
          </a:p>
          <a:p>
            <a:r>
              <a:rPr lang="en-US" dirty="0" smtClean="0"/>
              <a:t>Social engineering weakness</a:t>
            </a:r>
          </a:p>
          <a:p>
            <a:r>
              <a:rPr lang="en-US" dirty="0" smtClean="0"/>
              <a:t>Less direct control</a:t>
            </a:r>
          </a:p>
        </p:txBody>
      </p:sp>
      <p:pic>
        <p:nvPicPr>
          <p:cNvPr id="4" name="Picture 3" descr="lotr_4591561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039" y="3641438"/>
            <a:ext cx="3661128" cy="2745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83972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0216075.jpg"/>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0" y="0"/>
            <a:ext cx="10338694" cy="6858000"/>
          </a:xfrm>
          <a:prstGeom prst="rect">
            <a:avLst/>
          </a:prstGeom>
        </p:spPr>
      </p:pic>
      <p:sp>
        <p:nvSpPr>
          <p:cNvPr id="2" name="Title 1"/>
          <p:cNvSpPr>
            <a:spLocks noGrp="1"/>
          </p:cNvSpPr>
          <p:nvPr>
            <p:ph type="title"/>
          </p:nvPr>
        </p:nvSpPr>
        <p:spPr/>
        <p:txBody>
          <a:bodyPr>
            <a:normAutofit/>
          </a:bodyPr>
          <a:lstStyle/>
          <a:p>
            <a:r>
              <a:rPr lang="en-US" dirty="0" smtClean="0"/>
              <a:t>Agenda</a:t>
            </a:r>
            <a:r>
              <a:rPr lang="en-US" sz="2800" dirty="0" smtClean="0"/>
              <a:t> </a:t>
            </a:r>
            <a:r>
              <a:rPr lang="en-US" sz="2400" dirty="0" smtClean="0"/>
              <a:t>(and obligatory cloud picture)</a:t>
            </a:r>
            <a:endParaRPr lang="en-US" sz="2400" dirty="0"/>
          </a:p>
        </p:txBody>
      </p:sp>
      <p:sp>
        <p:nvSpPr>
          <p:cNvPr id="5" name="Rectangle 4"/>
          <p:cNvSpPr/>
          <p:nvPr/>
        </p:nvSpPr>
        <p:spPr>
          <a:xfrm>
            <a:off x="924926" y="2374587"/>
            <a:ext cx="6626337" cy="3441422"/>
          </a:xfrm>
          <a:prstGeom prst="rect">
            <a:avLst/>
          </a:prstGeom>
          <a:solidFill>
            <a:schemeClr val="bg1">
              <a:alpha val="78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14424" y="2472671"/>
            <a:ext cx="7610476" cy="3670767"/>
          </a:xfrm>
        </p:spPr>
        <p:txBody>
          <a:bodyPr>
            <a:normAutofit/>
          </a:bodyPr>
          <a:lstStyle/>
          <a:p>
            <a:r>
              <a:rPr lang="en-US" dirty="0" smtClean="0"/>
              <a:t>IT Strategic Planning and the Cloud</a:t>
            </a:r>
          </a:p>
          <a:p>
            <a:r>
              <a:rPr lang="en-US" dirty="0" smtClean="0"/>
              <a:t>The Role of Various Cloud Models</a:t>
            </a:r>
          </a:p>
          <a:p>
            <a:r>
              <a:rPr lang="en-US" dirty="0" smtClean="0"/>
              <a:t>Identity Management</a:t>
            </a:r>
          </a:p>
          <a:p>
            <a:r>
              <a:rPr lang="en-US" dirty="0" smtClean="0"/>
              <a:t>Shibboleth in Detail</a:t>
            </a:r>
          </a:p>
          <a:p>
            <a:r>
              <a:rPr lang="en-US" dirty="0" smtClean="0"/>
              <a:t>Lessons Learned</a:t>
            </a:r>
          </a:p>
          <a:p>
            <a:r>
              <a:rPr lang="en-US" dirty="0" smtClean="0"/>
              <a:t>Future considerations</a:t>
            </a:r>
            <a:endParaRPr lang="en-US" dirty="0"/>
          </a:p>
        </p:txBody>
      </p:sp>
    </p:spTree>
    <p:extLst>
      <p:ext uri="{BB962C8B-B14F-4D97-AF65-F5344CB8AC3E}">
        <p14:creationId xmlns:p14="http://schemas.microsoft.com/office/powerpoint/2010/main" val="26502742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 </a:t>
            </a:r>
            <a:r>
              <a:rPr lang="en-US" dirty="0"/>
              <a:t>c</a:t>
            </a:r>
            <a:r>
              <a:rPr lang="en-US" dirty="0" smtClean="0"/>
              <a:t>hoices</a:t>
            </a:r>
            <a:endParaRPr lang="en-US" dirty="0"/>
          </a:p>
        </p:txBody>
      </p:sp>
      <p:sp>
        <p:nvSpPr>
          <p:cNvPr id="3" name="Content Placeholder 2"/>
          <p:cNvSpPr>
            <a:spLocks noGrp="1"/>
          </p:cNvSpPr>
          <p:nvPr>
            <p:ph idx="1"/>
          </p:nvPr>
        </p:nvSpPr>
        <p:spPr>
          <a:xfrm>
            <a:off x="1114424" y="2306782"/>
            <a:ext cx="7610476" cy="4177145"/>
          </a:xfrm>
        </p:spPr>
        <p:txBody>
          <a:bodyPr>
            <a:normAutofit/>
          </a:bodyPr>
          <a:lstStyle/>
          <a:p>
            <a:r>
              <a:rPr lang="en-US" dirty="0" smtClean="0"/>
              <a:t>Interdependent, overlapping, standard-resistant choices</a:t>
            </a:r>
          </a:p>
          <a:p>
            <a:r>
              <a:rPr lang="en-US" dirty="0"/>
              <a:t>N</a:t>
            </a:r>
            <a:r>
              <a:rPr lang="en-US" dirty="0" smtClean="0"/>
              <a:t>ot just services you know you will have</a:t>
            </a:r>
          </a:p>
          <a:p>
            <a:r>
              <a:rPr lang="en-US" dirty="0" smtClean="0"/>
              <a:t>Complex decisions made quickly with limited information</a:t>
            </a:r>
          </a:p>
        </p:txBody>
      </p:sp>
      <p:pic>
        <p:nvPicPr>
          <p:cNvPr id="1028" name="Picture 4" descr="C:\Users\jlong\Documents\work\presentations\shibboleth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108" y="5217727"/>
            <a:ext cx="2768347" cy="9587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long\Documents\work\presentations\incommon_hm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60" y="4406091"/>
            <a:ext cx="2288351" cy="645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2166" y="4490496"/>
            <a:ext cx="1643591" cy="64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737" y="5481585"/>
            <a:ext cx="1775020" cy="57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stretch>
            <a:fillRect/>
          </a:stretch>
        </p:blipFill>
        <p:spPr>
          <a:xfrm>
            <a:off x="3681108" y="4406091"/>
            <a:ext cx="2603500" cy="698500"/>
          </a:xfrm>
          <a:prstGeom prst="rect">
            <a:avLst/>
          </a:prstGeom>
        </p:spPr>
      </p:pic>
      <p:pic>
        <p:nvPicPr>
          <p:cNvPr id="5" name="Picture 4" descr="draft-saml-logo-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760" y="5375757"/>
            <a:ext cx="2483902" cy="800722"/>
          </a:xfrm>
          <a:prstGeom prst="rect">
            <a:avLst/>
          </a:prstGeom>
        </p:spPr>
      </p:pic>
    </p:spTree>
    <p:extLst>
      <p:ext uri="{BB962C8B-B14F-4D97-AF65-F5344CB8AC3E}">
        <p14:creationId xmlns:p14="http://schemas.microsoft.com/office/powerpoint/2010/main" val="1064761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a:t>
            </a:r>
            <a:endParaRPr lang="en-US" dirty="0"/>
          </a:p>
        </p:txBody>
      </p:sp>
      <p:sp>
        <p:nvSpPr>
          <p:cNvPr id="3" name="Content Placeholder 2"/>
          <p:cNvSpPr>
            <a:spLocks noGrp="1"/>
          </p:cNvSpPr>
          <p:nvPr>
            <p:ph idx="1"/>
          </p:nvPr>
        </p:nvSpPr>
        <p:spPr>
          <a:xfrm>
            <a:off x="1114424" y="2306782"/>
            <a:ext cx="7610476" cy="4177145"/>
          </a:xfrm>
        </p:spPr>
        <p:txBody>
          <a:bodyPr>
            <a:normAutofit/>
          </a:bodyPr>
          <a:lstStyle/>
          <a:p>
            <a:r>
              <a:rPr lang="en-US" dirty="0" smtClean="0"/>
              <a:t>Moving from managing systems to managing services</a:t>
            </a:r>
          </a:p>
          <a:p>
            <a:pPr lvl="1"/>
            <a:r>
              <a:rPr lang="en-US" dirty="0" smtClean="0"/>
              <a:t>TRUST</a:t>
            </a:r>
          </a:p>
          <a:p>
            <a:r>
              <a:rPr lang="en-US" dirty="0" smtClean="0"/>
              <a:t>Consultants vs. training</a:t>
            </a:r>
          </a:p>
          <a:p>
            <a:r>
              <a:rPr lang="en-US" dirty="0" smtClean="0"/>
              <a:t>Wide net vs. standardizing support</a:t>
            </a:r>
          </a:p>
          <a:p>
            <a:r>
              <a:rPr lang="en-US" dirty="0" smtClean="0"/>
              <a:t>Total cost of architecture</a:t>
            </a:r>
          </a:p>
          <a:p>
            <a:pPr lvl="1"/>
            <a:r>
              <a:rPr lang="en-US" dirty="0" smtClean="0"/>
              <a:t>Redundancy</a:t>
            </a:r>
          </a:p>
          <a:p>
            <a:pPr lvl="1"/>
            <a:r>
              <a:rPr lang="en-US" dirty="0" smtClean="0"/>
              <a:t>Staffing:  anchoring the cloud</a:t>
            </a:r>
            <a:endParaRPr lang="en-US" dirty="0"/>
          </a:p>
        </p:txBody>
      </p:sp>
      <p:pic>
        <p:nvPicPr>
          <p:cNvPr id="2050" name="Picture 2" descr="C:\Users\jlong\Documents\work\presentations\catching-the-cloud1.png"/>
          <p:cNvPicPr>
            <a:picLocks noChangeAspect="1" noChangeArrowheads="1"/>
          </p:cNvPicPr>
          <p:nvPr/>
        </p:nvPicPr>
        <p:blipFill rotWithShape="1">
          <a:blip r:embed="rId3">
            <a:extLst>
              <a:ext uri="{28A0092B-C50C-407E-A947-70E740481C1C}">
                <a14:useLocalDpi xmlns:a14="http://schemas.microsoft.com/office/drawing/2010/main" val="0"/>
              </a:ext>
            </a:extLst>
          </a:blip>
          <a:srcRect t="10539" r="6781"/>
          <a:stretch/>
        </p:blipFill>
        <p:spPr bwMode="auto">
          <a:xfrm>
            <a:off x="5781675" y="4419600"/>
            <a:ext cx="2793365" cy="1999852"/>
          </a:xfrm>
          <a:prstGeom prst="rect">
            <a:avLst/>
          </a:prstGeom>
          <a:noFill/>
          <a:effectLst>
            <a:outerShdw blurRad="1905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851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current SSO setup</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860" y="2452255"/>
            <a:ext cx="8558310" cy="3771899"/>
          </a:xfrm>
        </p:spPr>
      </p:pic>
    </p:spTree>
    <p:extLst>
      <p:ext uri="{BB962C8B-B14F-4D97-AF65-F5344CB8AC3E}">
        <p14:creationId xmlns:p14="http://schemas.microsoft.com/office/powerpoint/2010/main" val="30075403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SSO setup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680" y="2182091"/>
            <a:ext cx="7247133" cy="434340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750" y="3667991"/>
            <a:ext cx="2857500" cy="2857500"/>
          </a:xfrm>
          <a:prstGeom prst="rect">
            <a:avLst/>
          </a:prstGeom>
        </p:spPr>
      </p:pic>
    </p:spTree>
    <p:extLst>
      <p:ext uri="{BB962C8B-B14F-4D97-AF65-F5344CB8AC3E}">
        <p14:creationId xmlns:p14="http://schemas.microsoft.com/office/powerpoint/2010/main" val="26487313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step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189" y="2909456"/>
            <a:ext cx="8600259" cy="3429710"/>
          </a:xfrm>
        </p:spPr>
      </p:pic>
    </p:spTree>
    <p:extLst>
      <p:ext uri="{BB962C8B-B14F-4D97-AF65-F5344CB8AC3E}">
        <p14:creationId xmlns:p14="http://schemas.microsoft.com/office/powerpoint/2010/main" val="11337751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Furman’s choices</a:t>
            </a:r>
            <a:endParaRPr lang="en-US" dirty="0"/>
          </a:p>
        </p:txBody>
      </p:sp>
      <p:sp>
        <p:nvSpPr>
          <p:cNvPr id="3" name="Content Placeholder 2"/>
          <p:cNvSpPr>
            <a:spLocks noGrp="1"/>
          </p:cNvSpPr>
          <p:nvPr>
            <p:ph idx="1"/>
          </p:nvPr>
        </p:nvSpPr>
        <p:spPr>
          <a:xfrm>
            <a:off x="1114424" y="2306782"/>
            <a:ext cx="7610476" cy="4177145"/>
          </a:xfrm>
        </p:spPr>
        <p:txBody>
          <a:bodyPr>
            <a:normAutofit/>
          </a:bodyPr>
          <a:lstStyle/>
          <a:p>
            <a:r>
              <a:rPr lang="en-US" dirty="0" smtClean="0"/>
              <a:t>SSO Easy for speed of deployment</a:t>
            </a:r>
          </a:p>
          <a:p>
            <a:r>
              <a:rPr lang="en-US" dirty="0" smtClean="0"/>
              <a:t>Fischer </a:t>
            </a:r>
            <a:r>
              <a:rPr lang="en-US" dirty="0"/>
              <a:t>International </a:t>
            </a:r>
            <a:r>
              <a:rPr lang="en-US" dirty="0" smtClean="0"/>
              <a:t>consulted for Shibboleth installation</a:t>
            </a:r>
          </a:p>
          <a:p>
            <a:r>
              <a:rPr lang="en-US" dirty="0" smtClean="0"/>
              <a:t>Consolidation of architecture in phases</a:t>
            </a:r>
          </a:p>
          <a:p>
            <a:r>
              <a:rPr lang="en-US" dirty="0" smtClean="0"/>
              <a:t>Redundancy of key systems</a:t>
            </a:r>
          </a:p>
          <a:p>
            <a:r>
              <a:rPr lang="en-US" dirty="0" smtClean="0"/>
              <a:t>Moving to shibboleth standard and in-house support</a:t>
            </a:r>
            <a:endParaRPr lang="en-US" dirty="0"/>
          </a:p>
        </p:txBody>
      </p:sp>
      <p:pic>
        <p:nvPicPr>
          <p:cNvPr id="4" name="Picture 4" descr="C:\Users\jlong\Documents\work\presentations\shibboleth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88" y="5325879"/>
            <a:ext cx="2768347" cy="958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jlong\Documents\work\presentations\incommon_hm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154" y="5482587"/>
            <a:ext cx="2288351" cy="64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915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Where do Shibboleths come from?</a:t>
            </a:r>
          </a:p>
        </p:txBody>
      </p:sp>
      <p:pic>
        <p:nvPicPr>
          <p:cNvPr id="3" name="Picture 2"/>
          <p:cNvPicPr>
            <a:picLocks noChangeAspect="1"/>
          </p:cNvPicPr>
          <p:nvPr/>
        </p:nvPicPr>
        <p:blipFill>
          <a:blip r:embed="rId3">
            <a:alphaModFix/>
            <a:lum/>
          </a:blip>
          <a:srcRect/>
          <a:stretch>
            <a:fillRect/>
          </a:stretch>
        </p:blipFill>
        <p:spPr>
          <a:xfrm>
            <a:off x="791340" y="2350109"/>
            <a:ext cx="6142754" cy="4181927"/>
          </a:xfrm>
          <a:prstGeom prst="rect">
            <a:avLst/>
          </a:prstGeom>
          <a:noFill/>
          <a:ln>
            <a:noFill/>
          </a:ln>
        </p:spPr>
      </p:pic>
      <p:pic>
        <p:nvPicPr>
          <p:cNvPr id="6" name="Picture 5" descr="ShibSt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888" y="2839255"/>
            <a:ext cx="2540000" cy="3810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smtClean="0">
                <a:solidFill>
                  <a:srgbClr val="FFFFFF"/>
                </a:solidFill>
                <a:latin typeface="Century Gothic" pitchFamily="18"/>
                <a:cs typeface="Mangal" pitchFamily="2"/>
              </a:rPr>
              <a:t>SAML</a:t>
            </a:r>
            <a:endParaRPr lang="en-US" sz="3300" dirty="0">
              <a:solidFill>
                <a:srgbClr val="FFFFFF"/>
              </a:solidFill>
              <a:latin typeface="Century Gothic" pitchFamily="18"/>
              <a:cs typeface="Mangal" pitchFamily="2"/>
            </a:endParaRPr>
          </a:p>
        </p:txBody>
      </p:sp>
      <p:sp>
        <p:nvSpPr>
          <p:cNvPr id="3" name="Text Placeholder 2"/>
          <p:cNvSpPr txBox="1">
            <a:spLocks noGrp="1"/>
          </p:cNvSpPr>
          <p:nvPr>
            <p:ph type="body" idx="4294967295"/>
          </p:nvPr>
        </p:nvSpPr>
        <p:spPr>
          <a:xfrm>
            <a:off x="933609" y="4173109"/>
            <a:ext cx="7609622" cy="2350529"/>
          </a:xfrm>
          <a:noFill/>
          <a:ln>
            <a:noFill/>
          </a:ln>
        </p:spPr>
        <p:txBody>
          <a:bodyPr lIns="0" tIns="0" rIns="0" bIns="0">
            <a:normAutofit fontScale="92500" lnSpcReduction="10000"/>
          </a:bodyPr>
          <a:lstStyle>
            <a:defPPr marL="432000" marR="0" lvl="0" indent="-324000" algn="l" hangingPunct="1">
              <a:lnSpc>
                <a:spcPct val="100000"/>
              </a:lnSpc>
              <a:spcBef>
                <a:spcPts val="0"/>
              </a:spcBef>
              <a:spcAft>
                <a:spcPts val="1715"/>
              </a:spcAft>
              <a:buSzPct val="45000"/>
              <a:buFont typeface="StarSymbol"/>
              <a:buNone/>
              <a:defRPr lang="en-US" sz="2430" b="0" i="0" u="none" strike="noStrike" kern="1200" spc="0">
                <a:ln>
                  <a:noFill/>
                </a:ln>
                <a:solidFill>
                  <a:srgbClr val="595959"/>
                </a:solidFill>
                <a:latin typeface="Century Gothic"/>
                <a:ea typeface="Microsoft YaHei" pitchFamily="2"/>
                <a:cs typeface="Mangal" pitchFamily="2"/>
              </a:defRPr>
            </a:defPPr>
            <a:lvl1pPr marL="432000" marR="0" lvl="0" indent="-324000" algn="l" hangingPunct="1">
              <a:lnSpc>
                <a:spcPct val="100000"/>
              </a:lnSpc>
              <a:spcBef>
                <a:spcPts val="0"/>
              </a:spcBef>
              <a:spcAft>
                <a:spcPts val="1715"/>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1pPr>
            <a:lvl2pPr marL="864000" marR="0" lvl="1" indent="-324000" algn="l" hangingPunct="1">
              <a:lnSpc>
                <a:spcPct val="100000"/>
              </a:lnSpc>
              <a:spcBef>
                <a:spcPts val="0"/>
              </a:spcBef>
              <a:spcAft>
                <a:spcPts val="1372"/>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2pPr>
            <a:lvl3pPr marL="1295999" marR="0" lvl="2" indent="-288000" algn="l" hangingPunct="1">
              <a:lnSpc>
                <a:spcPct val="100000"/>
              </a:lnSpc>
              <a:spcBef>
                <a:spcPts val="0"/>
              </a:spcBef>
              <a:spcAft>
                <a:spcPts val="1029"/>
              </a:spcAft>
              <a:buSzPct val="4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3pPr>
            <a:lvl4pPr marL="1728000" marR="0" lvl="3" indent="-216000" algn="l" hangingPunct="1">
              <a:lnSpc>
                <a:spcPct val="100000"/>
              </a:lnSpc>
              <a:spcBef>
                <a:spcPts val="0"/>
              </a:spcBef>
              <a:spcAft>
                <a:spcPts val="686"/>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4pPr>
            <a:lvl5pPr marL="2160000" marR="0" lvl="4"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5pPr>
            <a:lvl6pPr marL="2592000" marR="0" lvl="5"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6pPr>
            <a:lvl7pPr marL="3024000" marR="0" lvl="6"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7pPr>
            <a:lvl8pPr marL="3456000" marR="0" lvl="7"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8pPr>
            <a:lvl9pPr marL="3887999" marR="0" lvl="8"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9pPr>
          </a:lstStyle>
          <a:p>
            <a:pPr>
              <a:buSzPct val="100000"/>
              <a:buFont typeface="Wingdings 2" pitchFamily="18" charset="2"/>
              <a:buChar char=""/>
            </a:pPr>
            <a:r>
              <a:rPr lang="en-US" sz="2400" dirty="0">
                <a:latin typeface="" pitchFamily="18"/>
              </a:rPr>
              <a:t>Security Services Technical Committee (SSTC)</a:t>
            </a:r>
          </a:p>
          <a:p>
            <a:pPr lvl="0" rtl="0">
              <a:buSzPct val="100000"/>
              <a:buFont typeface="Wingdings 2" pitchFamily="18" charset="2"/>
              <a:buChar char=""/>
            </a:pPr>
            <a:r>
              <a:rPr lang="en-US" dirty="0">
                <a:latin typeface="" pitchFamily="18"/>
              </a:rPr>
              <a:t>3 </a:t>
            </a:r>
            <a:r>
              <a:rPr lang="en-US" dirty="0" smtClean="0">
                <a:latin typeface="" pitchFamily="18"/>
              </a:rPr>
              <a:t>versions:</a:t>
            </a:r>
          </a:p>
          <a:p>
            <a:pPr lvl="1">
              <a:buSzPct val="100000"/>
              <a:buFont typeface="Wingdings 2" pitchFamily="18" charset="2"/>
              <a:buChar char=""/>
            </a:pPr>
            <a:r>
              <a:rPr lang="en-US" dirty="0">
                <a:latin typeface="" pitchFamily="18"/>
              </a:rPr>
              <a:t>v1.0 in 2002</a:t>
            </a:r>
          </a:p>
          <a:p>
            <a:pPr lvl="1">
              <a:buSzPct val="100000"/>
              <a:buFont typeface="Wingdings 2" pitchFamily="18" charset="2"/>
              <a:buChar char=""/>
            </a:pPr>
            <a:r>
              <a:rPr lang="en-US" dirty="0" smtClean="0">
                <a:latin typeface="" pitchFamily="18"/>
              </a:rPr>
              <a:t>v1.1 </a:t>
            </a:r>
            <a:r>
              <a:rPr lang="en-US" dirty="0">
                <a:latin typeface="" pitchFamily="18"/>
              </a:rPr>
              <a:t>in 2003</a:t>
            </a:r>
          </a:p>
          <a:p>
            <a:pPr lvl="1">
              <a:buSzPct val="100000"/>
              <a:buFont typeface="Wingdings 2" pitchFamily="18" charset="2"/>
              <a:buChar char=""/>
            </a:pPr>
            <a:r>
              <a:rPr lang="en-US" dirty="0">
                <a:latin typeface="" pitchFamily="18"/>
              </a:rPr>
              <a:t>v2.0 in 2005 </a:t>
            </a:r>
            <a:r>
              <a:rPr lang="en-US" i="1" dirty="0">
                <a:latin typeface="" pitchFamily="18"/>
              </a:rPr>
              <a:t>(most recent version as of Apr 2013)</a:t>
            </a:r>
          </a:p>
        </p:txBody>
      </p:sp>
      <p:pic>
        <p:nvPicPr>
          <p:cNvPr id="4" name="Picture 3"/>
          <p:cNvPicPr>
            <a:picLocks noChangeAspect="1"/>
          </p:cNvPicPr>
          <p:nvPr/>
        </p:nvPicPr>
        <p:blipFill>
          <a:blip r:embed="rId3">
            <a:alphaModFix/>
            <a:lum/>
          </a:blip>
          <a:srcRect/>
          <a:stretch>
            <a:fillRect/>
          </a:stretch>
        </p:blipFill>
        <p:spPr>
          <a:xfrm>
            <a:off x="765762" y="2479437"/>
            <a:ext cx="7620398" cy="1693672"/>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SAML's building blocks</a:t>
            </a:r>
          </a:p>
        </p:txBody>
      </p:sp>
      <p:sp>
        <p:nvSpPr>
          <p:cNvPr id="3" name="Text Placeholder 2"/>
          <p:cNvSpPr txBox="1">
            <a:spLocks noGrp="1"/>
          </p:cNvSpPr>
          <p:nvPr>
            <p:ph type="body" idx="4294967295"/>
          </p:nvPr>
        </p:nvSpPr>
        <p:spPr>
          <a:xfrm>
            <a:off x="1114192" y="2239723"/>
            <a:ext cx="7609622" cy="3670820"/>
          </a:xfrm>
          <a:noFill/>
          <a:ln>
            <a:noFill/>
          </a:ln>
        </p:spPr>
        <p:txBody>
          <a:bodyPr lIns="0" tIns="0" rIns="0" bIns="0">
            <a:normAutofit fontScale="92500" lnSpcReduction="20000"/>
          </a:bodyPr>
          <a:lstStyle>
            <a:defPPr marL="432000" marR="0" lvl="0" indent="-324000" algn="l" hangingPunct="1">
              <a:lnSpc>
                <a:spcPct val="100000"/>
              </a:lnSpc>
              <a:spcBef>
                <a:spcPts val="0"/>
              </a:spcBef>
              <a:spcAft>
                <a:spcPts val="1715"/>
              </a:spcAft>
              <a:buSzPct val="45000"/>
              <a:buFont typeface="StarSymbol"/>
              <a:buNone/>
              <a:defRPr lang="en-US" sz="2430" b="0" i="0" u="none" strike="noStrike" kern="1200" spc="0">
                <a:ln>
                  <a:noFill/>
                </a:ln>
                <a:solidFill>
                  <a:srgbClr val="595959"/>
                </a:solidFill>
                <a:latin typeface="Century Gothic"/>
                <a:ea typeface="Microsoft YaHei" pitchFamily="2"/>
                <a:cs typeface="Mangal" pitchFamily="2"/>
              </a:defRPr>
            </a:defPPr>
            <a:lvl1pPr marL="432000" marR="0" lvl="0" indent="-324000" algn="l" hangingPunct="1">
              <a:lnSpc>
                <a:spcPct val="100000"/>
              </a:lnSpc>
              <a:spcBef>
                <a:spcPts val="0"/>
              </a:spcBef>
              <a:spcAft>
                <a:spcPts val="1715"/>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1pPr>
            <a:lvl2pPr marL="864000" marR="0" lvl="1" indent="-324000" algn="l" hangingPunct="1">
              <a:lnSpc>
                <a:spcPct val="100000"/>
              </a:lnSpc>
              <a:spcBef>
                <a:spcPts val="0"/>
              </a:spcBef>
              <a:spcAft>
                <a:spcPts val="1372"/>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2pPr>
            <a:lvl3pPr marL="1295999" marR="0" lvl="2" indent="-288000" algn="l" hangingPunct="1">
              <a:lnSpc>
                <a:spcPct val="100000"/>
              </a:lnSpc>
              <a:spcBef>
                <a:spcPts val="0"/>
              </a:spcBef>
              <a:spcAft>
                <a:spcPts val="1029"/>
              </a:spcAft>
              <a:buSzPct val="4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3pPr>
            <a:lvl4pPr marL="1728000" marR="0" lvl="3" indent="-216000" algn="l" hangingPunct="1">
              <a:lnSpc>
                <a:spcPct val="100000"/>
              </a:lnSpc>
              <a:spcBef>
                <a:spcPts val="0"/>
              </a:spcBef>
              <a:spcAft>
                <a:spcPts val="686"/>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4pPr>
            <a:lvl5pPr marL="2160000" marR="0" lvl="4"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5pPr>
            <a:lvl6pPr marL="2592000" marR="0" lvl="5"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6pPr>
            <a:lvl7pPr marL="3024000" marR="0" lvl="6"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7pPr>
            <a:lvl8pPr marL="3456000" marR="0" lvl="7"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8pPr>
            <a:lvl9pPr marL="3887999" marR="0" lvl="8"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9pPr>
          </a:lstStyle>
          <a:p>
            <a:pPr lvl="0" rtl="0">
              <a:buSzPct val="100000"/>
              <a:buFont typeface="Wingdings 2" pitchFamily="18" charset="2"/>
              <a:buChar char=""/>
            </a:pPr>
            <a:endParaRPr lang="en-US" dirty="0">
              <a:latin typeface="" pitchFamily="18"/>
            </a:endParaRPr>
          </a:p>
          <a:p>
            <a:pPr>
              <a:buSzPct val="100000"/>
              <a:buFont typeface="Wingdings 2" pitchFamily="18" charset="2"/>
              <a:buChar char=""/>
            </a:pPr>
            <a:r>
              <a:rPr lang="en-US" dirty="0" smtClean="0">
                <a:latin typeface="" pitchFamily="18"/>
              </a:rPr>
              <a:t>SAML Core: the data that's transmitted</a:t>
            </a:r>
          </a:p>
          <a:p>
            <a:pPr lvl="1">
              <a:buSzPct val="100000"/>
              <a:buFont typeface="Wingdings 2" pitchFamily="18" charset="2"/>
              <a:buChar char=""/>
            </a:pPr>
            <a:r>
              <a:rPr lang="en-US" dirty="0" smtClean="0">
                <a:latin typeface="" pitchFamily="18"/>
              </a:rPr>
              <a:t>assertions</a:t>
            </a:r>
            <a:r>
              <a:rPr lang="en-US" dirty="0">
                <a:latin typeface="" pitchFamily="18"/>
              </a:rPr>
              <a:t>, requests, responses</a:t>
            </a:r>
          </a:p>
          <a:p>
            <a:pPr lvl="0" rtl="0">
              <a:buSzPct val="100000"/>
              <a:buFont typeface="Wingdings 2" pitchFamily="18" charset="2"/>
              <a:buChar char=""/>
            </a:pPr>
            <a:endParaRPr lang="en-US" dirty="0">
              <a:latin typeface="" pitchFamily="18"/>
            </a:endParaRPr>
          </a:p>
          <a:p>
            <a:pPr lvl="0" rtl="0">
              <a:buSzPct val="100000"/>
              <a:buFont typeface="Wingdings 2" pitchFamily="18" charset="2"/>
              <a:buChar char=""/>
            </a:pPr>
            <a:r>
              <a:rPr lang="en-US" dirty="0">
                <a:latin typeface="" pitchFamily="18"/>
              </a:rPr>
              <a:t>Bindings: how the data's transmitted</a:t>
            </a:r>
          </a:p>
          <a:p>
            <a:pPr lvl="1">
              <a:buSzPct val="100000"/>
              <a:buFont typeface="Wingdings 2" pitchFamily="18" charset="2"/>
              <a:buChar char=""/>
            </a:pPr>
            <a:r>
              <a:rPr lang="en-US" dirty="0" err="1">
                <a:latin typeface="" pitchFamily="18"/>
              </a:rPr>
              <a:t>ie</a:t>
            </a:r>
            <a:r>
              <a:rPr lang="en-US" dirty="0">
                <a:latin typeface="" pitchFamily="18"/>
              </a:rPr>
              <a:t>: SOAP, HTTP POST, HTTP Redirect (GET)</a:t>
            </a:r>
          </a:p>
          <a:p>
            <a:pPr lvl="0" rtl="0">
              <a:buSzPct val="100000"/>
              <a:buFont typeface="Wingdings 2" pitchFamily="18" charset="2"/>
              <a:buChar char=""/>
            </a:pPr>
            <a:endParaRPr lang="en-US" dirty="0">
              <a:latin typeface="" pitchFamily="18"/>
            </a:endParaRPr>
          </a:p>
          <a:p>
            <a:pPr lvl="0" rtl="0">
              <a:buSzPct val="100000"/>
              <a:buFont typeface="Wingdings 2" pitchFamily="18" charset="2"/>
              <a:buChar char=""/>
            </a:pPr>
            <a:r>
              <a:rPr lang="en-US" dirty="0">
                <a:latin typeface="" pitchFamily="18"/>
              </a:rPr>
              <a:t>Profiles: describe use cases in detail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SAML 2.0 Profiles</a:t>
            </a:r>
          </a:p>
        </p:txBody>
      </p:sp>
      <p:sp>
        <p:nvSpPr>
          <p:cNvPr id="3" name="Text Placeholder 2"/>
          <p:cNvSpPr txBox="1">
            <a:spLocks noGrp="1"/>
          </p:cNvSpPr>
          <p:nvPr>
            <p:ph type="body" idx="4294967295"/>
          </p:nvPr>
        </p:nvSpPr>
        <p:spPr>
          <a:xfrm>
            <a:off x="966930" y="2301228"/>
            <a:ext cx="7945957" cy="4556771"/>
          </a:xfrm>
          <a:noFill/>
          <a:ln>
            <a:noFill/>
          </a:ln>
        </p:spPr>
        <p:txBody>
          <a:bodyPr lIns="0" tIns="0" rIns="0" bIns="0">
            <a:normAutofit fontScale="70000" lnSpcReduction="20000"/>
          </a:bodyPr>
          <a:lstStyle>
            <a:defPPr marL="432000" marR="0" lvl="0" indent="-324000" algn="l" hangingPunct="1">
              <a:lnSpc>
                <a:spcPct val="100000"/>
              </a:lnSpc>
              <a:spcBef>
                <a:spcPts val="0"/>
              </a:spcBef>
              <a:spcAft>
                <a:spcPts val="1715"/>
              </a:spcAft>
              <a:buSzPct val="45000"/>
              <a:buFont typeface="StarSymbol"/>
              <a:buNone/>
              <a:defRPr lang="en-US" sz="2430" b="0" i="0" u="none" strike="noStrike" kern="1200" spc="0">
                <a:ln>
                  <a:noFill/>
                </a:ln>
                <a:solidFill>
                  <a:srgbClr val="595959"/>
                </a:solidFill>
                <a:latin typeface="Century Gothic"/>
                <a:ea typeface="Microsoft YaHei" pitchFamily="2"/>
                <a:cs typeface="Mangal" pitchFamily="2"/>
              </a:defRPr>
            </a:defPPr>
            <a:lvl1pPr marL="432000" marR="0" lvl="0" indent="-324000" algn="l" hangingPunct="1">
              <a:lnSpc>
                <a:spcPct val="100000"/>
              </a:lnSpc>
              <a:spcBef>
                <a:spcPts val="0"/>
              </a:spcBef>
              <a:spcAft>
                <a:spcPts val="1715"/>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1pPr>
            <a:lvl2pPr marL="864000" marR="0" lvl="1" indent="-324000" algn="l" hangingPunct="1">
              <a:lnSpc>
                <a:spcPct val="100000"/>
              </a:lnSpc>
              <a:spcBef>
                <a:spcPts val="0"/>
              </a:spcBef>
              <a:spcAft>
                <a:spcPts val="1372"/>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2pPr>
            <a:lvl3pPr marL="1295999" marR="0" lvl="2" indent="-288000" algn="l" hangingPunct="1">
              <a:lnSpc>
                <a:spcPct val="100000"/>
              </a:lnSpc>
              <a:spcBef>
                <a:spcPts val="0"/>
              </a:spcBef>
              <a:spcAft>
                <a:spcPts val="1029"/>
              </a:spcAft>
              <a:buSzPct val="4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3pPr>
            <a:lvl4pPr marL="1728000" marR="0" lvl="3" indent="-216000" algn="l" hangingPunct="1">
              <a:lnSpc>
                <a:spcPct val="100000"/>
              </a:lnSpc>
              <a:spcBef>
                <a:spcPts val="0"/>
              </a:spcBef>
              <a:spcAft>
                <a:spcPts val="686"/>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4pPr>
            <a:lvl5pPr marL="2160000" marR="0" lvl="4"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5pPr>
            <a:lvl6pPr marL="2592000" marR="0" lvl="5"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6pPr>
            <a:lvl7pPr marL="3024000" marR="0" lvl="6"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7pPr>
            <a:lvl8pPr marL="3456000" marR="0" lvl="7"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8pPr>
            <a:lvl9pPr marL="3887999" marR="0" lvl="8"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9pPr>
          </a:lstStyle>
          <a:p>
            <a:pPr lvl="0" rtl="0">
              <a:buSzPct val="100000"/>
              <a:buFont typeface="Wingdings 2" pitchFamily="18" charset="2"/>
              <a:buChar char=""/>
            </a:pPr>
            <a:r>
              <a:rPr lang="en-US" sz="2900" dirty="0">
                <a:latin typeface="" pitchFamily="18"/>
              </a:rPr>
              <a:t>SSO Profiles</a:t>
            </a:r>
          </a:p>
          <a:p>
            <a:pPr lvl="1">
              <a:buSzPct val="100000"/>
              <a:buFont typeface="Wingdings 2" pitchFamily="18" charset="2"/>
              <a:buChar char=""/>
            </a:pPr>
            <a:r>
              <a:rPr lang="en-US" sz="2900" b="1" dirty="0">
                <a:solidFill>
                  <a:srgbClr val="800000"/>
                </a:solidFill>
                <a:latin typeface="" pitchFamily="18"/>
              </a:rPr>
              <a:t>Web Browser SSO Profile</a:t>
            </a:r>
          </a:p>
          <a:p>
            <a:pPr lvl="1">
              <a:buSzPct val="100000"/>
              <a:buFont typeface="Wingdings 2" pitchFamily="18" charset="2"/>
              <a:buChar char=""/>
            </a:pPr>
            <a:r>
              <a:rPr lang="en-US" sz="2900" dirty="0">
                <a:latin typeface="" pitchFamily="18"/>
              </a:rPr>
              <a:t>Enhanced Client or Proxy (ECP) Profile</a:t>
            </a:r>
          </a:p>
          <a:p>
            <a:pPr lvl="1">
              <a:buSzPct val="100000"/>
              <a:buFont typeface="Wingdings 2" pitchFamily="18" charset="2"/>
              <a:buChar char=""/>
            </a:pPr>
            <a:r>
              <a:rPr lang="en-US" sz="2900" dirty="0">
                <a:latin typeface="" pitchFamily="18"/>
              </a:rPr>
              <a:t>Identity Provider Discovery Profile</a:t>
            </a:r>
          </a:p>
          <a:p>
            <a:pPr lvl="1">
              <a:buSzPct val="100000"/>
              <a:buFont typeface="Wingdings 2" pitchFamily="18" charset="2"/>
              <a:buChar char=""/>
            </a:pPr>
            <a:r>
              <a:rPr lang="en-US" sz="2900" dirty="0">
                <a:latin typeface="" pitchFamily="18"/>
              </a:rPr>
              <a:t>Single Logout Profile</a:t>
            </a:r>
          </a:p>
          <a:p>
            <a:pPr lvl="1">
              <a:buSzPct val="100000"/>
              <a:buFont typeface="Wingdings 2" pitchFamily="18" charset="2"/>
              <a:buChar char=""/>
            </a:pPr>
            <a:r>
              <a:rPr lang="en-US" sz="2900" dirty="0">
                <a:latin typeface="" pitchFamily="18"/>
              </a:rPr>
              <a:t>Name Identifier Management Profile</a:t>
            </a:r>
          </a:p>
          <a:p>
            <a:pPr lvl="0" rtl="0">
              <a:buSzPct val="100000"/>
              <a:buFont typeface="Wingdings 2" pitchFamily="18" charset="2"/>
              <a:buChar char=""/>
            </a:pPr>
            <a:r>
              <a:rPr lang="en-US" sz="2900" dirty="0">
                <a:latin typeface="" pitchFamily="18"/>
              </a:rPr>
              <a:t>Artifact Resolution Profile</a:t>
            </a:r>
          </a:p>
          <a:p>
            <a:pPr lvl="0" rtl="0">
              <a:buSzPct val="100000"/>
              <a:buFont typeface="Wingdings 2" pitchFamily="18" charset="2"/>
              <a:buChar char=""/>
            </a:pPr>
            <a:r>
              <a:rPr lang="en-US" sz="2900" dirty="0">
                <a:latin typeface="" pitchFamily="18"/>
              </a:rPr>
              <a:t>Assertion Query/Request Profile</a:t>
            </a:r>
          </a:p>
          <a:p>
            <a:pPr lvl="0" rtl="0">
              <a:buSzPct val="100000"/>
              <a:buFont typeface="Wingdings 2" pitchFamily="18" charset="2"/>
              <a:buChar char=""/>
            </a:pPr>
            <a:r>
              <a:rPr lang="en-US" sz="2900" dirty="0">
                <a:latin typeface="" pitchFamily="18"/>
              </a:rPr>
              <a:t>Name Identifier Mapping Profile</a:t>
            </a:r>
          </a:p>
          <a:p>
            <a:pPr lvl="0" rtl="0">
              <a:buSzPct val="100000"/>
              <a:buFont typeface="Wingdings 2" pitchFamily="18" charset="2"/>
              <a:buChar char=""/>
            </a:pPr>
            <a:r>
              <a:rPr lang="en-US" sz="2900" dirty="0">
                <a:latin typeface="" pitchFamily="18"/>
              </a:rPr>
              <a:t>SAML Attribute Profiles</a:t>
            </a:r>
          </a:p>
          <a:p>
            <a:pPr lvl="0" rtl="0">
              <a:buSzPct val="100000"/>
              <a:buFont typeface="Wingdings 2" pitchFamily="18" charset="2"/>
              <a:buChar char=""/>
            </a:pPr>
            <a:endParaRPr lang="en-US" dirty="0">
              <a:latin typeface="" pitchFamily="1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a:t>
            </a:r>
            <a:endParaRPr lang="en-US" dirty="0"/>
          </a:p>
        </p:txBody>
      </p:sp>
      <p:sp>
        <p:nvSpPr>
          <p:cNvPr id="3" name="Content Placeholder 2"/>
          <p:cNvSpPr>
            <a:spLocks noGrp="1"/>
          </p:cNvSpPr>
          <p:nvPr>
            <p:ph idx="1"/>
          </p:nvPr>
        </p:nvSpPr>
        <p:spPr/>
        <p:txBody>
          <a:bodyPr>
            <a:normAutofit lnSpcReduction="10000"/>
          </a:bodyPr>
          <a:lstStyle/>
          <a:p>
            <a:r>
              <a:rPr lang="en-US" dirty="0" smtClean="0"/>
              <a:t>Interested more in security, strategy, or cloud apps?</a:t>
            </a:r>
            <a:endParaRPr lang="en-US" dirty="0"/>
          </a:p>
          <a:p>
            <a:r>
              <a:rPr lang="en-US" dirty="0" smtClean="0"/>
              <a:t>Have a strategic plan the addresses cloud services?</a:t>
            </a:r>
          </a:p>
          <a:p>
            <a:r>
              <a:rPr lang="en-US" dirty="0" smtClean="0"/>
              <a:t>Cloud Services for email/calendar?</a:t>
            </a:r>
          </a:p>
          <a:p>
            <a:r>
              <a:rPr lang="en-US" dirty="0" smtClean="0"/>
              <a:t>Other types of cloud services?</a:t>
            </a:r>
          </a:p>
          <a:p>
            <a:r>
              <a:rPr lang="en-US" dirty="0" smtClean="0"/>
              <a:t>Single sign-on solutions?</a:t>
            </a:r>
          </a:p>
          <a:p>
            <a:r>
              <a:rPr lang="en-US" dirty="0" smtClean="0"/>
              <a:t>Using Internet2 Net+ services?</a:t>
            </a:r>
          </a:p>
          <a:p>
            <a:r>
              <a:rPr lang="en-US" dirty="0" smtClean="0"/>
              <a:t>Have a strategy for cloud and BYOD?</a:t>
            </a:r>
            <a:endParaRPr lang="en-US" dirty="0"/>
          </a:p>
        </p:txBody>
      </p:sp>
    </p:spTree>
    <p:extLst>
      <p:ext uri="{BB962C8B-B14F-4D97-AF65-F5344CB8AC3E}">
        <p14:creationId xmlns:p14="http://schemas.microsoft.com/office/powerpoint/2010/main" val="23748760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797194"/>
            <a:ext cx="8912888" cy="914113"/>
          </a:xfrm>
          <a:solidFill>
            <a:srgbClr val="434342"/>
          </a:solidFill>
          <a:ln>
            <a:noFill/>
          </a:ln>
        </p:spPr>
        <p:txBody>
          <a:bodyPr wrap="square" lIns="1078287" rIns="248836">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SAML Flowchart  Phase 1</a:t>
            </a:r>
            <a:br>
              <a:rPr lang="en-US" sz="3300" dirty="0">
                <a:solidFill>
                  <a:srgbClr val="FFFFFF"/>
                </a:solidFill>
                <a:latin typeface="Century Gothic" pitchFamily="18"/>
                <a:cs typeface="Mangal" pitchFamily="2"/>
              </a:rPr>
            </a:br>
            <a:r>
              <a:rPr lang="en-US" sz="3300" dirty="0">
                <a:solidFill>
                  <a:srgbClr val="FFFFFF"/>
                </a:solidFill>
                <a:latin typeface="Century Gothic" pitchFamily="18"/>
                <a:cs typeface="Mangal" pitchFamily="2"/>
              </a:rPr>
              <a:t>	</a:t>
            </a:r>
            <a:r>
              <a:rPr lang="en-US" sz="2500" i="1" dirty="0">
                <a:solidFill>
                  <a:srgbClr val="FFFFFF"/>
                </a:solidFill>
                <a:latin typeface="Century Gothic" pitchFamily="18"/>
                <a:cs typeface="Mangal" pitchFamily="2"/>
              </a:rPr>
              <a:t>You request a resource</a:t>
            </a:r>
          </a:p>
        </p:txBody>
      </p:sp>
      <p:pic>
        <p:nvPicPr>
          <p:cNvPr id="3" name="Picture 2"/>
          <p:cNvPicPr>
            <a:picLocks noChangeAspect="1"/>
          </p:cNvPicPr>
          <p:nvPr/>
        </p:nvPicPr>
        <p:blipFill>
          <a:blip r:embed="rId3">
            <a:alphaModFix/>
            <a:lum/>
          </a:blip>
          <a:srcRect/>
          <a:stretch>
            <a:fillRect/>
          </a:stretch>
        </p:blipFill>
        <p:spPr>
          <a:xfrm>
            <a:off x="82944" y="1824960"/>
            <a:ext cx="8875008" cy="4728304"/>
          </a:xfrm>
          <a:prstGeom prst="rect">
            <a:avLst/>
          </a:prstGeom>
          <a:noFill/>
          <a:ln>
            <a:noFill/>
          </a:ln>
        </p:spPr>
      </p:pic>
      <p:pic>
        <p:nvPicPr>
          <p:cNvPr id="4" name="Picture 3"/>
          <p:cNvPicPr>
            <a:picLocks noChangeAspect="1"/>
          </p:cNvPicPr>
          <p:nvPr/>
        </p:nvPicPr>
        <p:blipFill>
          <a:blip r:embed="rId4">
            <a:alphaModFix/>
            <a:lum/>
          </a:blip>
          <a:srcRect/>
          <a:stretch>
            <a:fillRect/>
          </a:stretch>
        </p:blipFill>
        <p:spPr>
          <a:xfrm>
            <a:off x="-4435218" y="3569253"/>
            <a:ext cx="1615122" cy="1407910"/>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path" accel="500" decel="500" fill="hold" nodeType="withEffect">
                                  <p:stCondLst>
                                    <p:cond delay="0"/>
                                  </p:stCondLst>
                                  <p:childTnLst>
                                    <p:animMotion origin="layout" path="m0.0457902026564131 0h1.81316959468717">
                                      <p:cBhvr>
                                        <p:cTn id="6" dur="3000" fill="hold"/>
                                        <p:tgtEl>
                                          <p:spTgt spid="4"/>
                                        </p:tgtEl>
                                      </p:cBhvr>
                                    </p:animMotion>
                                  </p:childTnLst>
                                </p:cTn>
                              </p:par>
                              <p:set>
                                <p:cBhvr>
                                  <p:cTn id="7" dur="1" fill="hold">
                                    <p:stCondLst>
                                      <p:cond delay="0"/>
                                    </p:stCondLst>
                                  </p:cTn>
                                  <p:tgtEl>
                                    <p:spTgt spid="4"/>
                                  </p:tgtEl>
                                  <p:attrNameLst>
                                    <p:attrName>style.visibility</p:attrName>
                                  </p:attrNameLst>
                                </p:cBhvr>
                                <p:to>
                                  <p:strVal val="hidden"/>
                                </p:to>
                              </p:set>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797194"/>
            <a:ext cx="8912888" cy="914113"/>
          </a:xfrm>
          <a:solidFill>
            <a:srgbClr val="434342"/>
          </a:solidFill>
          <a:ln>
            <a:noFill/>
          </a:ln>
        </p:spPr>
        <p:txBody>
          <a:bodyPr wrap="square" lIns="1078287" rIns="248836">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SAML Flowchart  Phase 2</a:t>
            </a:r>
            <a:br>
              <a:rPr lang="en-US" sz="3300" dirty="0">
                <a:solidFill>
                  <a:srgbClr val="FFFFFF"/>
                </a:solidFill>
                <a:latin typeface="Century Gothic" pitchFamily="18"/>
                <a:cs typeface="Mangal" pitchFamily="2"/>
              </a:rPr>
            </a:br>
            <a:r>
              <a:rPr lang="en-US" sz="3300" dirty="0">
                <a:solidFill>
                  <a:srgbClr val="FFFFFF"/>
                </a:solidFill>
                <a:latin typeface="Century Gothic" pitchFamily="18"/>
                <a:cs typeface="Mangal" pitchFamily="2"/>
              </a:rPr>
              <a:t>	</a:t>
            </a:r>
            <a:r>
              <a:rPr lang="en-US" sz="2500" i="1" dirty="0">
                <a:solidFill>
                  <a:srgbClr val="FFFFFF"/>
                </a:solidFill>
                <a:latin typeface="Century Gothic" pitchFamily="18"/>
                <a:cs typeface="Mangal" pitchFamily="2"/>
              </a:rPr>
              <a:t>Login if you haven't already</a:t>
            </a:r>
          </a:p>
        </p:txBody>
      </p:sp>
      <p:grpSp>
        <p:nvGrpSpPr>
          <p:cNvPr id="3" name="Group 2"/>
          <p:cNvGrpSpPr/>
          <p:nvPr/>
        </p:nvGrpSpPr>
        <p:grpSpPr>
          <a:xfrm>
            <a:off x="83597" y="1824960"/>
            <a:ext cx="8874355" cy="4902701"/>
            <a:chOff x="92160" y="2011680"/>
            <a:chExt cx="9783360" cy="5404320"/>
          </a:xfrm>
        </p:grpSpPr>
        <p:pic>
          <p:nvPicPr>
            <p:cNvPr id="4" name="Picture 3"/>
            <p:cNvPicPr>
              <a:picLocks noChangeAspect="1"/>
            </p:cNvPicPr>
            <p:nvPr/>
          </p:nvPicPr>
          <p:blipFill>
            <a:blip r:embed="rId3">
              <a:alphaModFix/>
              <a:lum/>
            </a:blip>
            <a:srcRect/>
            <a:stretch>
              <a:fillRect/>
            </a:stretch>
          </p:blipFill>
          <p:spPr>
            <a:xfrm>
              <a:off x="92160" y="2011680"/>
              <a:ext cx="9783360" cy="5404320"/>
            </a:xfrm>
            <a:prstGeom prst="rect">
              <a:avLst/>
            </a:prstGeom>
            <a:noFill/>
            <a:ln>
              <a:noFill/>
            </a:ln>
          </p:spPr>
        </p:pic>
        <p:sp>
          <p:nvSpPr>
            <p:cNvPr id="5" name="Freeform 4"/>
            <p:cNvSpPr/>
            <p:nvPr/>
          </p:nvSpPr>
          <p:spPr>
            <a:xfrm>
              <a:off x="6934679" y="3331800"/>
              <a:ext cx="2919600" cy="2834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80">
                <a:alpha val="0"/>
              </a:srgbClr>
            </a:solidFill>
            <a:ln w="54720">
              <a:solidFill>
                <a:srgbClr val="800000"/>
              </a:solidFill>
              <a:prstDash val="solid"/>
            </a:ln>
          </p:spPr>
          <p:txBody>
            <a:bodyPr vert="horz" wrap="none" lIns="117000" tIns="72000" rIns="117000" bIns="72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Arial" pitchFamily="18"/>
                <a:ea typeface="Microsoft YaHei" pitchFamily="2"/>
                <a:cs typeface="Mangal" pitchFamily="2"/>
              </a:endParaRPr>
            </a:p>
          </p:txBody>
        </p:sp>
        <p:sp>
          <p:nvSpPr>
            <p:cNvPr id="6" name="Freeform 5"/>
            <p:cNvSpPr/>
            <p:nvPr/>
          </p:nvSpPr>
          <p:spPr>
            <a:xfrm flipH="1">
              <a:off x="2442960" y="4246200"/>
              <a:ext cx="2582640" cy="1325880"/>
            </a:xfrm>
            <a:custGeom>
              <a:avLst>
                <a:gd name="f0" fmla="val -8516"/>
                <a:gd name="f1" fmla="val 5734"/>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FFFF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en-US" sz="1600" dirty="0">
                  <a:latin typeface="Arial" pitchFamily="18"/>
                  <a:ea typeface="Microsoft YaHei" pitchFamily="2"/>
                  <a:cs typeface="Mangal" pitchFamily="2"/>
                </a:rPr>
                <a:t>Here's the login!</a:t>
              </a:r>
            </a:p>
            <a:p>
              <a:pPr algn="ctr" hangingPunct="0">
                <a:buNone/>
              </a:pPr>
              <a:r>
                <a:rPr lang="en-US" sz="1600" dirty="0">
                  <a:latin typeface="Arial" pitchFamily="18"/>
                  <a:ea typeface="Microsoft YaHei" pitchFamily="2"/>
                  <a:cs typeface="Mangal" pitchFamily="2"/>
                </a:rPr>
                <a:t>(the Single sign-on)</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797194"/>
            <a:ext cx="8912888" cy="914113"/>
          </a:xfrm>
          <a:solidFill>
            <a:srgbClr val="434342"/>
          </a:solidFill>
          <a:ln>
            <a:noFill/>
          </a:ln>
        </p:spPr>
        <p:txBody>
          <a:bodyPr wrap="square" lIns="1078287" rIns="248836">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SAML Flowchart  Phase 3</a:t>
            </a:r>
            <a:br>
              <a:rPr lang="en-US" sz="3300" dirty="0">
                <a:solidFill>
                  <a:srgbClr val="FFFFFF"/>
                </a:solidFill>
                <a:latin typeface="Century Gothic" pitchFamily="18"/>
                <a:cs typeface="Mangal" pitchFamily="2"/>
              </a:rPr>
            </a:br>
            <a:r>
              <a:rPr lang="en-US" sz="3300" dirty="0">
                <a:solidFill>
                  <a:srgbClr val="FFFFFF"/>
                </a:solidFill>
                <a:latin typeface="Century Gothic" pitchFamily="18"/>
                <a:cs typeface="Mangal" pitchFamily="2"/>
              </a:rPr>
              <a:t>	</a:t>
            </a:r>
            <a:r>
              <a:rPr lang="en-US" sz="2500" i="1" dirty="0">
                <a:solidFill>
                  <a:srgbClr val="FFFFFF"/>
                </a:solidFill>
                <a:latin typeface="Century Gothic" pitchFamily="18"/>
                <a:cs typeface="Mangal" pitchFamily="2"/>
              </a:rPr>
              <a:t>You get the resource</a:t>
            </a:r>
          </a:p>
        </p:txBody>
      </p:sp>
      <p:pic>
        <p:nvPicPr>
          <p:cNvPr id="3" name="Picture 2"/>
          <p:cNvPicPr>
            <a:picLocks noChangeAspect="1"/>
          </p:cNvPicPr>
          <p:nvPr/>
        </p:nvPicPr>
        <p:blipFill>
          <a:blip r:embed="rId3">
            <a:alphaModFix/>
            <a:lum/>
          </a:blip>
          <a:srcRect/>
          <a:stretch>
            <a:fillRect/>
          </a:stretch>
        </p:blipFill>
        <p:spPr>
          <a:xfrm>
            <a:off x="82944" y="1824960"/>
            <a:ext cx="8957952" cy="4811257"/>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797194"/>
            <a:ext cx="8912888" cy="914113"/>
          </a:xfrm>
          <a:solidFill>
            <a:srgbClr val="434342"/>
          </a:solidFill>
          <a:ln>
            <a:noFill/>
          </a:ln>
        </p:spPr>
        <p:txBody>
          <a:bodyPr wrap="square" lIns="1078287" rIns="248836">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SAML Flowchart (complete)</a:t>
            </a:r>
            <a:br>
              <a:rPr lang="en-US" sz="3300" dirty="0">
                <a:solidFill>
                  <a:srgbClr val="FFFFFF"/>
                </a:solidFill>
                <a:latin typeface="Century Gothic" pitchFamily="18"/>
                <a:cs typeface="Mangal" pitchFamily="2"/>
              </a:rPr>
            </a:br>
            <a:r>
              <a:rPr lang="en-US" sz="2500" i="1" dirty="0">
                <a:solidFill>
                  <a:srgbClr val="FFFFFF"/>
                </a:solidFill>
                <a:latin typeface="Century Gothic" pitchFamily="18"/>
                <a:cs typeface="Mangal" pitchFamily="2"/>
              </a:rPr>
              <a:t>from Oasis SAML v2 Technical Overview PDF</a:t>
            </a:r>
          </a:p>
        </p:txBody>
      </p:sp>
      <p:pic>
        <p:nvPicPr>
          <p:cNvPr id="3" name="Picture 2"/>
          <p:cNvPicPr>
            <a:picLocks noChangeAspect="1"/>
          </p:cNvPicPr>
          <p:nvPr/>
        </p:nvPicPr>
        <p:blipFill>
          <a:blip r:embed="rId3">
            <a:alphaModFix/>
            <a:lum/>
          </a:blip>
          <a:srcRect/>
          <a:stretch>
            <a:fillRect/>
          </a:stretch>
        </p:blipFill>
        <p:spPr>
          <a:xfrm>
            <a:off x="82944" y="1824960"/>
            <a:ext cx="8875008" cy="4902374"/>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WAYF?</a:t>
            </a:r>
          </a:p>
        </p:txBody>
      </p:sp>
      <p:pic>
        <p:nvPicPr>
          <p:cNvPr id="3" name="Picture 2"/>
          <p:cNvPicPr>
            <a:picLocks noChangeAspect="1"/>
          </p:cNvPicPr>
          <p:nvPr/>
        </p:nvPicPr>
        <p:blipFill>
          <a:blip r:embed="rId3">
            <a:alphaModFix/>
            <a:lum/>
          </a:blip>
          <a:srcRect/>
          <a:stretch>
            <a:fillRect/>
          </a:stretch>
        </p:blipFill>
        <p:spPr>
          <a:xfrm>
            <a:off x="3566592" y="2234825"/>
            <a:ext cx="5304497" cy="4484344"/>
          </a:xfrm>
          <a:prstGeom prst="rect">
            <a:avLst/>
          </a:prstGeom>
          <a:noFill/>
          <a:ln>
            <a:noFill/>
          </a:ln>
        </p:spPr>
      </p:pic>
      <p:sp>
        <p:nvSpPr>
          <p:cNvPr id="4" name="Freeform 3"/>
          <p:cNvSpPr/>
          <p:nvPr/>
        </p:nvSpPr>
        <p:spPr>
          <a:xfrm rot="4762800">
            <a:off x="5176378" y="3841561"/>
            <a:ext cx="2815166" cy="2282266"/>
          </a:xfrm>
          <a:custGeom>
            <a:avLst/>
            <a:gdLst/>
            <a:ahLst/>
            <a:cxnLst>
              <a:cxn ang="3cd4">
                <a:pos x="hc" y="t"/>
              </a:cxn>
              <a:cxn ang="cd2">
                <a:pos x="l" y="vc"/>
              </a:cxn>
              <a:cxn ang="cd4">
                <a:pos x="hc" y="b"/>
              </a:cxn>
              <a:cxn ang="0">
                <a:pos x="r" y="vc"/>
              </a:cxn>
            </a:cxnLst>
            <a:rect l="l" t="t" r="r" b="b"/>
            <a:pathLst>
              <a:path w="8621" h="6990">
                <a:moveTo>
                  <a:pt x="0" y="6990"/>
                </a:moveTo>
                <a:cubicBezTo>
                  <a:pt x="6202" y="6990"/>
                  <a:pt x="6850" y="6982"/>
                  <a:pt x="6850" y="6982"/>
                </a:cubicBezTo>
                <a:lnTo>
                  <a:pt x="7443" y="6577"/>
                </a:lnTo>
                <a:lnTo>
                  <a:pt x="8160" y="6194"/>
                </a:lnTo>
                <a:lnTo>
                  <a:pt x="8621" y="5118"/>
                </a:lnTo>
                <a:lnTo>
                  <a:pt x="8582" y="3948"/>
                </a:lnTo>
                <a:lnTo>
                  <a:pt x="8075" y="3206"/>
                </a:lnTo>
                <a:lnTo>
                  <a:pt x="7544" y="2590"/>
                </a:lnTo>
                <a:lnTo>
                  <a:pt x="1311" y="0"/>
                </a:lnTo>
              </a:path>
            </a:pathLst>
          </a:custGeom>
          <a:noFill/>
          <a:ln w="54720">
            <a:solidFill>
              <a:srgbClr val="FF0000"/>
            </a:solidFill>
            <a:prstDash val="solid"/>
          </a:ln>
        </p:spPr>
        <p:txBody>
          <a:bodyPr vert="horz" wrap="none" lIns="106457" tIns="65638" rIns="106457" bIns="65638"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Arial" pitchFamily="18"/>
              <a:ea typeface="Microsoft YaHei" pitchFamily="2"/>
              <a:cs typeface="Mangal" pitchFamily="2"/>
            </a:endParaRPr>
          </a:p>
        </p:txBody>
      </p:sp>
      <p:pic>
        <p:nvPicPr>
          <p:cNvPr id="5" name="Picture 4"/>
          <p:cNvPicPr>
            <a:picLocks noChangeAspect="1"/>
          </p:cNvPicPr>
          <p:nvPr/>
        </p:nvPicPr>
        <p:blipFill>
          <a:blip r:embed="rId4">
            <a:alphaModFix/>
            <a:lum/>
          </a:blip>
          <a:srcRect/>
          <a:stretch>
            <a:fillRect/>
          </a:stretch>
        </p:blipFill>
        <p:spPr>
          <a:xfrm>
            <a:off x="5127180" y="3925884"/>
            <a:ext cx="250138" cy="224364"/>
          </a:xfrm>
          <a:prstGeom prst="rect">
            <a:avLst/>
          </a:prstGeom>
          <a:noFill/>
          <a:ln>
            <a:noFill/>
          </a:ln>
        </p:spPr>
      </p:pic>
      <p:sp>
        <p:nvSpPr>
          <p:cNvPr id="6" name="TextBox 5"/>
          <p:cNvSpPr txBox="1"/>
          <p:nvPr/>
        </p:nvSpPr>
        <p:spPr>
          <a:xfrm>
            <a:off x="165889" y="2322675"/>
            <a:ext cx="3400704" cy="3769344"/>
          </a:xfrm>
          <a:prstGeom prst="rect">
            <a:avLst/>
          </a:prstGeom>
          <a:noFill/>
          <a:ln>
            <a:noFill/>
          </a:ln>
        </p:spPr>
        <p:txBody>
          <a:bodyPr vert="horz" wrap="squar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dirty="0">
                <a:latin typeface="Arial" pitchFamily="18"/>
                <a:ea typeface="Microsoft YaHei" pitchFamily="2"/>
                <a:cs typeface="Mangal" pitchFamily="2"/>
              </a:rPr>
              <a:t>Where Are You From?</a:t>
            </a:r>
          </a:p>
          <a:p>
            <a:pPr algn="r" hangingPunct="0">
              <a:buNone/>
            </a:pPr>
            <a:r>
              <a:rPr lang="en-US" i="1" dirty="0">
                <a:latin typeface="Arial" pitchFamily="18"/>
                <a:ea typeface="Microsoft YaHei" pitchFamily="2"/>
                <a:cs typeface="Mangal" pitchFamily="2"/>
              </a:rPr>
              <a:t>aka "Discovery"</a:t>
            </a:r>
          </a:p>
          <a:p>
            <a:pPr hangingPunct="0">
              <a:buNone/>
            </a:pPr>
            <a:endParaRPr lang="en-US" dirty="0">
              <a:latin typeface="Arial" pitchFamily="18"/>
              <a:ea typeface="Microsoft YaHei" pitchFamily="2"/>
              <a:cs typeface="Mangal" pitchFamily="2"/>
            </a:endParaRPr>
          </a:p>
          <a:p>
            <a:pPr algn="ctr" hangingPunct="0">
              <a:buNone/>
            </a:pPr>
            <a:r>
              <a:rPr lang="en-US" b="1" dirty="0">
                <a:solidFill>
                  <a:srgbClr val="FF0000"/>
                </a:solidFill>
                <a:latin typeface="Arial" pitchFamily="18"/>
                <a:ea typeface="Microsoft YaHei" pitchFamily="2"/>
                <a:cs typeface="Mangal" pitchFamily="2"/>
              </a:rPr>
              <a:t>How the SP knows which </a:t>
            </a:r>
            <a:r>
              <a:rPr lang="en-US" b="1" dirty="0" err="1" smtClean="0">
                <a:solidFill>
                  <a:srgbClr val="FF0000"/>
                </a:solidFill>
                <a:latin typeface="Arial" pitchFamily="18"/>
                <a:ea typeface="Microsoft YaHei" pitchFamily="2"/>
                <a:cs typeface="Mangal" pitchFamily="2"/>
              </a:rPr>
              <a:t>IdP</a:t>
            </a:r>
            <a:endParaRPr lang="en-US" b="1" dirty="0">
              <a:solidFill>
                <a:srgbClr val="FF0000"/>
              </a:solidFill>
              <a:latin typeface="Arial" pitchFamily="18"/>
              <a:ea typeface="Microsoft YaHei" pitchFamily="2"/>
              <a:cs typeface="Mangal" pitchFamily="2"/>
            </a:endParaRPr>
          </a:p>
          <a:p>
            <a:pPr hangingPunct="0">
              <a:buNone/>
            </a:pPr>
            <a:endParaRPr lang="en-US" dirty="0">
              <a:solidFill>
                <a:srgbClr val="800000"/>
              </a:solidFill>
              <a:latin typeface="Arial" pitchFamily="18"/>
              <a:ea typeface="Microsoft YaHei" pitchFamily="2"/>
              <a:cs typeface="Mangal" pitchFamily="2"/>
            </a:endParaRPr>
          </a:p>
          <a:p>
            <a:pPr hangingPunct="0">
              <a:buClr>
                <a:srgbClr val="FF0000"/>
              </a:buClr>
              <a:buSzPct val="100000"/>
              <a:buFont typeface="Wingdings 2" pitchFamily="18" charset="2"/>
              <a:buChar char=""/>
            </a:pPr>
            <a:r>
              <a:rPr lang="en-US" dirty="0">
                <a:latin typeface="Arial" pitchFamily="18"/>
                <a:ea typeface="Microsoft YaHei" pitchFamily="2"/>
                <a:cs typeface="Mangal" pitchFamily="2"/>
              </a:rPr>
              <a:t>inherent in the URL, </a:t>
            </a:r>
            <a:endParaRPr lang="en-US" dirty="0" smtClean="0">
              <a:latin typeface="Arial" pitchFamily="18"/>
              <a:ea typeface="Microsoft YaHei" pitchFamily="2"/>
              <a:cs typeface="Mangal" pitchFamily="2"/>
            </a:endParaRPr>
          </a:p>
          <a:p>
            <a:pPr lvl="1" hangingPunct="0">
              <a:buClr>
                <a:srgbClr val="FF0000"/>
              </a:buClr>
              <a:buSzPct val="100000"/>
              <a:buNone/>
            </a:pPr>
            <a:r>
              <a:rPr lang="en-US" dirty="0" err="1" smtClean="0">
                <a:latin typeface="Arial" pitchFamily="18"/>
                <a:ea typeface="Microsoft YaHei" pitchFamily="2"/>
                <a:cs typeface="Mangal" pitchFamily="2"/>
              </a:rPr>
              <a:t>ie</a:t>
            </a:r>
            <a:r>
              <a:rPr lang="en-US" dirty="0">
                <a:latin typeface="Arial" pitchFamily="18"/>
                <a:ea typeface="Microsoft YaHei" pitchFamily="2"/>
                <a:cs typeface="Mangal" pitchFamily="2"/>
              </a:rPr>
              <a:t>: </a:t>
            </a:r>
            <a:r>
              <a:rPr lang="en-US" dirty="0" smtClean="0">
                <a:latin typeface="Arial" pitchFamily="18"/>
                <a:ea typeface="Microsoft YaHei" pitchFamily="2"/>
                <a:cs typeface="Mangal" pitchFamily="2"/>
              </a:rPr>
              <a:t>furman.SP.com</a:t>
            </a:r>
            <a:endParaRPr lang="en-US" i="1" dirty="0">
              <a:latin typeface="Arial" pitchFamily="18"/>
              <a:ea typeface="Microsoft YaHei" pitchFamily="2"/>
              <a:cs typeface="Mangal" pitchFamily="2"/>
            </a:endParaRPr>
          </a:p>
          <a:p>
            <a:pPr hangingPunct="0">
              <a:buClr>
                <a:srgbClr val="FF0000"/>
              </a:buClr>
              <a:buSzPct val="100000"/>
              <a:buFont typeface="Wingdings 2" pitchFamily="18" charset="2"/>
              <a:buChar char=""/>
            </a:pPr>
            <a:endParaRPr lang="en-US" dirty="0" smtClean="0">
              <a:latin typeface="Arial" pitchFamily="18"/>
              <a:ea typeface="Microsoft YaHei" pitchFamily="2"/>
              <a:cs typeface="Mangal" pitchFamily="2"/>
            </a:endParaRPr>
          </a:p>
          <a:p>
            <a:pPr hangingPunct="0">
              <a:buClr>
                <a:srgbClr val="FF0000"/>
              </a:buClr>
              <a:buSzPct val="100000"/>
              <a:buFont typeface="Wingdings 2" pitchFamily="18" charset="2"/>
              <a:buChar char=""/>
            </a:pPr>
            <a:r>
              <a:rPr lang="en-US" dirty="0" smtClean="0">
                <a:latin typeface="Arial" pitchFamily="18"/>
                <a:ea typeface="Microsoft YaHei" pitchFamily="2"/>
                <a:cs typeface="Mangal" pitchFamily="2"/>
              </a:rPr>
              <a:t>passed in </a:t>
            </a:r>
            <a:r>
              <a:rPr lang="en-US" dirty="0">
                <a:latin typeface="Arial" pitchFamily="18"/>
                <a:ea typeface="Microsoft YaHei" pitchFamily="2"/>
                <a:cs typeface="Mangal" pitchFamily="2"/>
              </a:rPr>
              <a:t>the </a:t>
            </a:r>
            <a:r>
              <a:rPr lang="en-US" dirty="0" smtClean="0">
                <a:latin typeface="Arial" pitchFamily="18"/>
                <a:ea typeface="Microsoft YaHei" pitchFamily="2"/>
                <a:cs typeface="Mangal" pitchFamily="2"/>
              </a:rPr>
              <a:t>URL</a:t>
            </a:r>
          </a:p>
          <a:p>
            <a:pPr hangingPunct="0">
              <a:buClr>
                <a:srgbClr val="FF0000"/>
              </a:buClr>
              <a:buSzPct val="100000"/>
              <a:buNone/>
            </a:pPr>
            <a:r>
              <a:rPr lang="en-US" dirty="0" smtClean="0">
                <a:latin typeface="Arial" pitchFamily="18"/>
                <a:ea typeface="Microsoft YaHei" pitchFamily="2"/>
                <a:cs typeface="Mangal" pitchFamily="2"/>
              </a:rPr>
              <a:t>	</a:t>
            </a:r>
            <a:r>
              <a:rPr lang="en-US" dirty="0" err="1" smtClean="0">
                <a:latin typeface="Arial" pitchFamily="18"/>
                <a:ea typeface="Microsoft YaHei" pitchFamily="2"/>
                <a:cs typeface="Mangal" pitchFamily="2"/>
              </a:rPr>
              <a:t>ie</a:t>
            </a:r>
            <a:r>
              <a:rPr lang="en-US" dirty="0" smtClean="0">
                <a:latin typeface="Arial" pitchFamily="18"/>
                <a:ea typeface="Microsoft YaHei" pitchFamily="2"/>
                <a:cs typeface="Mangal" pitchFamily="2"/>
              </a:rPr>
              <a:t>: SP.com/</a:t>
            </a:r>
            <a:r>
              <a:rPr lang="en-US" dirty="0" err="1" smtClean="0">
                <a:latin typeface="Arial" pitchFamily="18"/>
                <a:ea typeface="Microsoft YaHei" pitchFamily="2"/>
                <a:cs typeface="Mangal" pitchFamily="2"/>
              </a:rPr>
              <a:t>furman</a:t>
            </a:r>
            <a:endParaRPr lang="en-US" dirty="0" smtClean="0">
              <a:latin typeface="Arial" pitchFamily="18"/>
              <a:ea typeface="Microsoft YaHei" pitchFamily="2"/>
              <a:cs typeface="Mangal" pitchFamily="2"/>
            </a:endParaRPr>
          </a:p>
          <a:p>
            <a:pPr algn="ctr" hangingPunct="0">
              <a:buClr>
                <a:srgbClr val="FF0000"/>
              </a:buClr>
              <a:buSzPct val="100000"/>
              <a:buFont typeface="Wingdings 2" pitchFamily="18" charset="2"/>
              <a:buChar char=""/>
            </a:pPr>
            <a:endParaRPr lang="en-US" i="1" dirty="0">
              <a:latin typeface="Arial" pitchFamily="18"/>
              <a:ea typeface="Microsoft YaHei" pitchFamily="2"/>
              <a:cs typeface="Mangal" pitchFamily="2"/>
            </a:endParaRPr>
          </a:p>
          <a:p>
            <a:pPr hangingPunct="0">
              <a:buClr>
                <a:srgbClr val="FF0000"/>
              </a:buClr>
              <a:buSzPct val="100000"/>
              <a:buFont typeface="Wingdings 2" pitchFamily="18" charset="2"/>
              <a:buChar char=""/>
            </a:pPr>
            <a:r>
              <a:rPr lang="en-US" sz="1600" dirty="0">
                <a:latin typeface="Arial" pitchFamily="18"/>
                <a:ea typeface="Microsoft YaHei" pitchFamily="2"/>
                <a:cs typeface="Mangal" pitchFamily="2"/>
              </a:rPr>
              <a:t>SAML 2.0 </a:t>
            </a:r>
            <a:r>
              <a:rPr lang="en-US" sz="1600" dirty="0" err="1" smtClean="0">
                <a:latin typeface="Arial" pitchFamily="18"/>
                <a:ea typeface="Microsoft YaHei" pitchFamily="2"/>
                <a:cs typeface="Mangal" pitchFamily="2"/>
              </a:rPr>
              <a:t>IdP</a:t>
            </a:r>
            <a:r>
              <a:rPr lang="en-US" sz="1600" dirty="0" smtClean="0">
                <a:latin typeface="Arial" pitchFamily="18"/>
                <a:ea typeface="Microsoft YaHei" pitchFamily="2"/>
                <a:cs typeface="Mangal" pitchFamily="2"/>
              </a:rPr>
              <a:t> Discovery </a:t>
            </a:r>
            <a:r>
              <a:rPr lang="en-US" sz="1600" dirty="0">
                <a:latin typeface="Arial" pitchFamily="18"/>
                <a:ea typeface="Microsoft YaHei" pitchFamily="2"/>
                <a:cs typeface="Mangal" pitchFamily="2"/>
              </a:rPr>
              <a:t>Protocol</a:t>
            </a:r>
          </a:p>
          <a:p>
            <a:pPr algn="ctr" hangingPunct="0">
              <a:buClr>
                <a:srgbClr val="FF0000"/>
              </a:buClr>
              <a:buSzPct val="100000"/>
              <a:buFont typeface="Wingdings 2" pitchFamily="18" charset="2"/>
              <a:buChar char=""/>
            </a:pPr>
            <a:endParaRPr lang="en-US" i="1" dirty="0">
              <a:latin typeface="Arial" pitchFamily="18"/>
              <a:ea typeface="Microsoft YaHei" pitchFamily="2"/>
              <a:cs typeface="Mangal" pitchFamily="2"/>
            </a:endParaRPr>
          </a:p>
          <a:p>
            <a:pPr hangingPunct="0">
              <a:buClr>
                <a:srgbClr val="FF0000"/>
              </a:buClr>
              <a:buSzPct val="100000"/>
              <a:buFont typeface="Wingdings 2" pitchFamily="18" charset="2"/>
              <a:buChar char=""/>
            </a:pPr>
            <a:r>
              <a:rPr lang="en-US" dirty="0">
                <a:latin typeface="Arial" pitchFamily="18"/>
                <a:ea typeface="Microsoft YaHei" pitchFamily="2"/>
                <a:cs typeface="Mangal" pitchFamily="2"/>
              </a:rPr>
              <a:t>Just ask!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smtClean="0">
                <a:solidFill>
                  <a:srgbClr val="FFFFFF"/>
                </a:solidFill>
                <a:latin typeface="Century Gothic" pitchFamily="18"/>
                <a:cs typeface="Mangal" pitchFamily="2"/>
              </a:rPr>
              <a:t>SAML Metadata</a:t>
            </a:r>
            <a:endParaRPr lang="en-US" sz="3300" dirty="0">
              <a:solidFill>
                <a:srgbClr val="FFFFFF"/>
              </a:solidFill>
              <a:latin typeface="Century Gothic" pitchFamily="18"/>
              <a:cs typeface="Mangal" pitchFamily="2"/>
            </a:endParaRPr>
          </a:p>
        </p:txBody>
      </p:sp>
      <p:sp>
        <p:nvSpPr>
          <p:cNvPr id="3" name="Text Placeholder 2"/>
          <p:cNvSpPr txBox="1">
            <a:spLocks noGrp="1"/>
          </p:cNvSpPr>
          <p:nvPr>
            <p:ph type="body" idx="4294967295"/>
          </p:nvPr>
        </p:nvSpPr>
        <p:spPr>
          <a:xfrm>
            <a:off x="118865" y="2156769"/>
            <a:ext cx="3779503" cy="4396494"/>
          </a:xfrm>
          <a:noFill/>
          <a:ln>
            <a:noFill/>
          </a:ln>
        </p:spPr>
        <p:txBody>
          <a:bodyPr lIns="0" tIns="0" rIns="0" bIns="0">
            <a:normAutofit fontScale="92500" lnSpcReduction="10000"/>
          </a:bodyPr>
          <a:lstStyle>
            <a:defPPr marL="432000" marR="0" lvl="0" indent="-324000" algn="l" hangingPunct="1">
              <a:lnSpc>
                <a:spcPct val="100000"/>
              </a:lnSpc>
              <a:spcBef>
                <a:spcPts val="0"/>
              </a:spcBef>
              <a:spcAft>
                <a:spcPts val="1715"/>
              </a:spcAft>
              <a:buSzPct val="45000"/>
              <a:buFont typeface="StarSymbol"/>
              <a:buNone/>
              <a:defRPr lang="en-US" sz="2430" b="0" i="0" u="none" strike="noStrike" kern="1200" spc="0">
                <a:ln>
                  <a:noFill/>
                </a:ln>
                <a:solidFill>
                  <a:srgbClr val="595959"/>
                </a:solidFill>
                <a:latin typeface="Century Gothic"/>
                <a:ea typeface="Microsoft YaHei" pitchFamily="2"/>
                <a:cs typeface="Mangal" pitchFamily="2"/>
              </a:defRPr>
            </a:defPPr>
            <a:lvl1pPr marL="432000" marR="0" lvl="0" indent="-324000" algn="l" hangingPunct="1">
              <a:lnSpc>
                <a:spcPct val="100000"/>
              </a:lnSpc>
              <a:spcBef>
                <a:spcPts val="0"/>
              </a:spcBef>
              <a:spcAft>
                <a:spcPts val="1715"/>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1pPr>
            <a:lvl2pPr marL="864000" marR="0" lvl="1" indent="-324000" algn="l" hangingPunct="1">
              <a:lnSpc>
                <a:spcPct val="100000"/>
              </a:lnSpc>
              <a:spcBef>
                <a:spcPts val="0"/>
              </a:spcBef>
              <a:spcAft>
                <a:spcPts val="1372"/>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2pPr>
            <a:lvl3pPr marL="1295999" marR="0" lvl="2" indent="-288000" algn="l" hangingPunct="1">
              <a:lnSpc>
                <a:spcPct val="100000"/>
              </a:lnSpc>
              <a:spcBef>
                <a:spcPts val="0"/>
              </a:spcBef>
              <a:spcAft>
                <a:spcPts val="1029"/>
              </a:spcAft>
              <a:buSzPct val="4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3pPr>
            <a:lvl4pPr marL="1728000" marR="0" lvl="3" indent="-216000" algn="l" hangingPunct="1">
              <a:lnSpc>
                <a:spcPct val="100000"/>
              </a:lnSpc>
              <a:spcBef>
                <a:spcPts val="0"/>
              </a:spcBef>
              <a:spcAft>
                <a:spcPts val="686"/>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4pPr>
            <a:lvl5pPr marL="2160000" marR="0" lvl="4"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5pPr>
            <a:lvl6pPr marL="2592000" marR="0" lvl="5"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6pPr>
            <a:lvl7pPr marL="3024000" marR="0" lvl="6"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7pPr>
            <a:lvl8pPr marL="3456000" marR="0" lvl="7"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8pPr>
            <a:lvl9pPr marL="3887999" marR="0" lvl="8"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9pPr>
          </a:lstStyle>
          <a:p>
            <a:pPr lvl="0" rtl="0">
              <a:buSzPct val="100000"/>
              <a:buFont typeface="Wingdings 2" pitchFamily="18" charset="2"/>
              <a:buChar char="¤"/>
            </a:pPr>
            <a:r>
              <a:rPr lang="en-US" dirty="0">
                <a:latin typeface="" pitchFamily="18"/>
              </a:rPr>
              <a:t>usually maintained by your Federation</a:t>
            </a:r>
          </a:p>
          <a:p>
            <a:pPr lvl="0" rtl="0">
              <a:buSzPct val="100000"/>
              <a:buFont typeface="Wingdings 2" pitchFamily="18" charset="2"/>
              <a:buChar char="¤"/>
            </a:pPr>
            <a:r>
              <a:rPr lang="en-US" dirty="0">
                <a:latin typeface="" pitchFamily="18"/>
              </a:rPr>
              <a:t>adds security</a:t>
            </a:r>
          </a:p>
          <a:p>
            <a:pPr lvl="1">
              <a:buSzPct val="100000"/>
              <a:buFont typeface="Wingdings 2" pitchFamily="18" charset="2"/>
              <a:buChar char="¤"/>
            </a:pPr>
            <a:r>
              <a:rPr lang="en-US" dirty="0">
                <a:latin typeface="" pitchFamily="18"/>
              </a:rPr>
              <a:t>SPs and </a:t>
            </a:r>
            <a:r>
              <a:rPr lang="en-US" dirty="0" err="1">
                <a:latin typeface="" pitchFamily="18"/>
              </a:rPr>
              <a:t>IdPs</a:t>
            </a:r>
            <a:r>
              <a:rPr lang="en-US" dirty="0">
                <a:latin typeface="" pitchFamily="18"/>
              </a:rPr>
              <a:t> specified</a:t>
            </a:r>
          </a:p>
          <a:p>
            <a:pPr lvl="1">
              <a:buSzPct val="100000"/>
              <a:buFont typeface="Wingdings 2" pitchFamily="18" charset="2"/>
              <a:buChar char="¤"/>
            </a:pPr>
            <a:r>
              <a:rPr lang="en-US" dirty="0">
                <a:latin typeface="" pitchFamily="18"/>
              </a:rPr>
              <a:t>certificates</a:t>
            </a:r>
          </a:p>
          <a:p>
            <a:pPr lvl="0" rtl="0">
              <a:buSzPct val="100000"/>
              <a:buFont typeface="Wingdings 2" pitchFamily="18" charset="2"/>
              <a:buChar char="¤"/>
            </a:pPr>
            <a:r>
              <a:rPr lang="en-US" dirty="0">
                <a:latin typeface="" pitchFamily="18"/>
              </a:rPr>
              <a:t>more maintainable</a:t>
            </a:r>
          </a:p>
          <a:p>
            <a:pPr lvl="1">
              <a:buSzPct val="100000"/>
              <a:buFont typeface="Wingdings 2" pitchFamily="18" charset="2"/>
              <a:buChar char="¤"/>
            </a:pPr>
            <a:r>
              <a:rPr lang="en-US" dirty="0">
                <a:latin typeface="" pitchFamily="18"/>
              </a:rPr>
              <a:t>configuration stored in one place</a:t>
            </a:r>
          </a:p>
          <a:p>
            <a:pPr lvl="0" rtl="0">
              <a:buSzPct val="100000"/>
              <a:buFont typeface="Wingdings 2" pitchFamily="18" charset="2"/>
              <a:buChar char="¤"/>
            </a:pPr>
            <a:r>
              <a:rPr lang="en-US" dirty="0">
                <a:latin typeface="" pitchFamily="18"/>
              </a:rPr>
              <a:t>simplifies process of adding SPs</a:t>
            </a:r>
          </a:p>
        </p:txBody>
      </p:sp>
      <p:pic>
        <p:nvPicPr>
          <p:cNvPr id="4" name="Picture 3"/>
          <p:cNvPicPr>
            <a:picLocks noChangeAspect="1"/>
          </p:cNvPicPr>
          <p:nvPr/>
        </p:nvPicPr>
        <p:blipFill>
          <a:blip r:embed="rId3">
            <a:alphaModFix/>
            <a:lum/>
          </a:blip>
          <a:srcRect/>
          <a:stretch>
            <a:fillRect/>
          </a:stretch>
        </p:blipFill>
        <p:spPr>
          <a:xfrm>
            <a:off x="4069807" y="2758014"/>
            <a:ext cx="4888145" cy="3256057"/>
          </a:xfrm>
          <a:prstGeom prst="rect">
            <a:avLst/>
          </a:prstGeom>
          <a:ln>
            <a:noFill/>
          </a:ln>
          <a:effectLst>
            <a:outerShdw blurRad="292100" dist="139700" dir="2700000" algn="tl" rotWithShape="0">
              <a:srgbClr val="333333">
                <a:alpha val="65000"/>
              </a:srgbClr>
            </a:outerShdw>
          </a:effectLst>
        </p:spPr>
      </p:pic>
      <p:sp>
        <p:nvSpPr>
          <p:cNvPr id="5" name="Freeform 4"/>
          <p:cNvSpPr/>
          <p:nvPr/>
        </p:nvSpPr>
        <p:spPr>
          <a:xfrm flipH="1">
            <a:off x="4596322" y="1576101"/>
            <a:ext cx="3649536" cy="871003"/>
          </a:xfrm>
          <a:custGeom>
            <a:avLst>
              <a:gd name="f0" fmla="val 4250"/>
              <a:gd name="f1" fmla="val 45000"/>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FFFFFF"/>
          </a:solidFill>
          <a:ln w="36720">
            <a:solidFill>
              <a:srgbClr val="000000"/>
            </a:solidFill>
            <a:prstDash val="solid"/>
          </a:ln>
        </p:spPr>
        <p:txBody>
          <a:bodyPr vert="horz" wrap="none" lIns="98620" tIns="57800" rIns="98620" bIns="57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en-US" sz="1600" dirty="0">
                <a:latin typeface="Arial" pitchFamily="18"/>
                <a:ea typeface="Microsoft YaHei" pitchFamily="2"/>
                <a:cs typeface="Mangal" pitchFamily="2"/>
              </a:rPr>
              <a:t>Don't mind me! I'm just the Metadata!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a:solidFill>
                  <a:srgbClr val="FFFFFF"/>
                </a:solidFill>
                <a:latin typeface="Century Gothic" pitchFamily="18"/>
                <a:cs typeface="Mangal" pitchFamily="2"/>
              </a:rPr>
              <a:t>Where's the Metadata?</a:t>
            </a:r>
          </a:p>
        </p:txBody>
      </p:sp>
      <p:sp>
        <p:nvSpPr>
          <p:cNvPr id="3" name="Text Placeholder 2"/>
          <p:cNvSpPr txBox="1">
            <a:spLocks noGrp="1"/>
          </p:cNvSpPr>
          <p:nvPr>
            <p:ph type="body" idx="4294967295"/>
          </p:nvPr>
        </p:nvSpPr>
        <p:spPr>
          <a:xfrm>
            <a:off x="353002" y="4113673"/>
            <a:ext cx="8559886" cy="2627533"/>
          </a:xfrm>
          <a:noFill/>
          <a:ln>
            <a:noFill/>
          </a:ln>
        </p:spPr>
        <p:txBody>
          <a:bodyPr lIns="0" tIns="0" rIns="0" bIns="0">
            <a:normAutofit/>
          </a:bodyPr>
          <a:lstStyle>
            <a:defPPr marL="432000" marR="0" lvl="0" indent="-324000" algn="l" hangingPunct="1">
              <a:lnSpc>
                <a:spcPct val="100000"/>
              </a:lnSpc>
              <a:spcBef>
                <a:spcPts val="0"/>
              </a:spcBef>
              <a:spcAft>
                <a:spcPts val="1715"/>
              </a:spcAft>
              <a:buSzPct val="45000"/>
              <a:buFont typeface="StarSymbol"/>
              <a:buNone/>
              <a:defRPr lang="en-US" sz="2430" b="0" i="0" u="none" strike="noStrike" kern="1200" spc="0">
                <a:ln>
                  <a:noFill/>
                </a:ln>
                <a:solidFill>
                  <a:srgbClr val="595959"/>
                </a:solidFill>
                <a:latin typeface="Century Gothic"/>
                <a:ea typeface="Microsoft YaHei" pitchFamily="2"/>
                <a:cs typeface="Mangal" pitchFamily="2"/>
              </a:defRPr>
            </a:defPPr>
            <a:lvl1pPr marL="432000" marR="0" lvl="0" indent="-324000" algn="l" hangingPunct="1">
              <a:lnSpc>
                <a:spcPct val="100000"/>
              </a:lnSpc>
              <a:spcBef>
                <a:spcPts val="0"/>
              </a:spcBef>
              <a:spcAft>
                <a:spcPts val="1715"/>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1pPr>
            <a:lvl2pPr marL="864000" marR="0" lvl="1" indent="-324000" algn="l" hangingPunct="1">
              <a:lnSpc>
                <a:spcPct val="100000"/>
              </a:lnSpc>
              <a:spcBef>
                <a:spcPts val="0"/>
              </a:spcBef>
              <a:spcAft>
                <a:spcPts val="1372"/>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2pPr>
            <a:lvl3pPr marL="1295999" marR="0" lvl="2" indent="-288000" algn="l" hangingPunct="1">
              <a:lnSpc>
                <a:spcPct val="100000"/>
              </a:lnSpc>
              <a:spcBef>
                <a:spcPts val="0"/>
              </a:spcBef>
              <a:spcAft>
                <a:spcPts val="1029"/>
              </a:spcAft>
              <a:buSzPct val="4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3pPr>
            <a:lvl4pPr marL="1728000" marR="0" lvl="3" indent="-216000" algn="l" hangingPunct="1">
              <a:lnSpc>
                <a:spcPct val="100000"/>
              </a:lnSpc>
              <a:spcBef>
                <a:spcPts val="0"/>
              </a:spcBef>
              <a:spcAft>
                <a:spcPts val="686"/>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4pPr>
            <a:lvl5pPr marL="2160000" marR="0" lvl="4"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5pPr>
            <a:lvl6pPr marL="2592000" marR="0" lvl="5"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6pPr>
            <a:lvl7pPr marL="3024000" marR="0" lvl="6"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7pPr>
            <a:lvl8pPr marL="3456000" marR="0" lvl="7"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8pPr>
            <a:lvl9pPr marL="3887999" marR="0" lvl="8"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9pPr>
          </a:lstStyle>
          <a:p>
            <a:pPr lvl="0" rtl="0">
              <a:buSzPct val="100000"/>
              <a:buFont typeface="Wingdings 2" pitchFamily="18" charset="2"/>
              <a:buChar char="¤"/>
            </a:pPr>
            <a:r>
              <a:rPr lang="en-US" sz="2000" dirty="0" smtClean="0">
                <a:latin typeface="" pitchFamily="18"/>
              </a:rPr>
              <a:t>For </a:t>
            </a:r>
            <a:r>
              <a:rPr lang="en-US" sz="2000" dirty="0" err="1" smtClean="0">
                <a:latin typeface="" pitchFamily="18"/>
              </a:rPr>
              <a:t>InCommon</a:t>
            </a:r>
            <a:r>
              <a:rPr lang="en-US" sz="2000" dirty="0" smtClean="0">
                <a:latin typeface="" pitchFamily="18"/>
              </a:rPr>
              <a:t>:</a:t>
            </a:r>
          </a:p>
          <a:p>
            <a:pPr lvl="1">
              <a:buFont typeface="Wingdings 2" pitchFamily="18" charset="2"/>
              <a:buChar char="¤"/>
            </a:pPr>
            <a:r>
              <a:rPr lang="en-US" sz="2000" dirty="0" smtClean="0">
                <a:latin typeface="" pitchFamily="18"/>
              </a:rPr>
              <a:t>https</a:t>
            </a:r>
            <a:r>
              <a:rPr lang="en-US" sz="2000" dirty="0">
                <a:latin typeface="" pitchFamily="18"/>
              </a:rPr>
              <a:t>://</a:t>
            </a:r>
            <a:r>
              <a:rPr lang="en-US" sz="2000" dirty="0" err="1">
                <a:latin typeface="" pitchFamily="18"/>
              </a:rPr>
              <a:t>wayf.incommonfederation.org</a:t>
            </a:r>
            <a:r>
              <a:rPr lang="en-US" sz="2000" dirty="0">
                <a:latin typeface="" pitchFamily="18"/>
              </a:rPr>
              <a:t>/</a:t>
            </a:r>
            <a:r>
              <a:rPr lang="en-US" sz="2000" dirty="0" err="1">
                <a:latin typeface="" pitchFamily="18"/>
              </a:rPr>
              <a:t>InCommon</a:t>
            </a:r>
            <a:r>
              <a:rPr lang="en-US" sz="2000" dirty="0">
                <a:latin typeface="" pitchFamily="18"/>
              </a:rPr>
              <a:t>/</a:t>
            </a:r>
            <a:r>
              <a:rPr lang="en-US" sz="2000" dirty="0" err="1">
                <a:latin typeface="" pitchFamily="18"/>
              </a:rPr>
              <a:t>InCommon-metadata.xml</a:t>
            </a:r>
            <a:endParaRPr lang="en-US" sz="2000" dirty="0">
              <a:latin typeface="" pitchFamily="18"/>
            </a:endParaRPr>
          </a:p>
          <a:p>
            <a:pPr lvl="1">
              <a:buFont typeface="Wingdings 2" pitchFamily="18" charset="2"/>
              <a:buChar char="¤"/>
            </a:pPr>
            <a:r>
              <a:rPr lang="en-US" sz="2000" dirty="0" smtClean="0">
                <a:latin typeface="" pitchFamily="18"/>
              </a:rPr>
              <a:t>About </a:t>
            </a:r>
            <a:r>
              <a:rPr lang="en-US" sz="2000" dirty="0">
                <a:latin typeface="" pitchFamily="18"/>
              </a:rPr>
              <a:t>6 </a:t>
            </a:r>
            <a:r>
              <a:rPr lang="en-US" sz="2000" dirty="0" smtClean="0">
                <a:latin typeface="" pitchFamily="18"/>
              </a:rPr>
              <a:t>MB</a:t>
            </a:r>
            <a:endParaRPr lang="en-US" sz="2000" dirty="0">
              <a:latin typeface="" pitchFamily="18"/>
            </a:endParaRPr>
          </a:p>
          <a:p>
            <a:pPr lvl="1">
              <a:buFont typeface="Wingdings 2" pitchFamily="18" charset="2"/>
              <a:buChar char="¤"/>
            </a:pPr>
            <a:r>
              <a:rPr lang="en-US" sz="2000" dirty="0" smtClean="0">
                <a:latin typeface="" pitchFamily="18"/>
              </a:rPr>
              <a:t>Take </a:t>
            </a:r>
            <a:r>
              <a:rPr lang="en-US" sz="2000" dirty="0">
                <a:latin typeface="" pitchFamily="18"/>
              </a:rPr>
              <a:t>care to configure servers properly using HTTPS!</a:t>
            </a:r>
          </a:p>
        </p:txBody>
      </p:sp>
      <p:pic>
        <p:nvPicPr>
          <p:cNvPr id="4" name="Picture 3"/>
          <p:cNvPicPr>
            <a:picLocks noChangeAspect="1"/>
          </p:cNvPicPr>
          <p:nvPr/>
        </p:nvPicPr>
        <p:blipFill>
          <a:blip r:embed="rId3">
            <a:alphaModFix/>
            <a:lum/>
          </a:blip>
          <a:srcRect/>
          <a:stretch>
            <a:fillRect/>
          </a:stretch>
        </p:blipFill>
        <p:spPr>
          <a:xfrm>
            <a:off x="4014304" y="2125487"/>
            <a:ext cx="4146873" cy="22204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l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4" y="2037892"/>
            <a:ext cx="9131806" cy="4937719"/>
          </a:xfrm>
          <a:prstGeom prst="rect">
            <a:avLst/>
          </a:prstGeom>
        </p:spPr>
      </p:pic>
      <p:sp>
        <p:nvSpPr>
          <p:cNvPr id="2" name="Title 1"/>
          <p:cNvSpPr txBox="1">
            <a:spLocks noGrp="1"/>
          </p:cNvSpPr>
          <p:nvPr>
            <p:ph type="title" idx="4294967295"/>
          </p:nvPr>
        </p:nvSpPr>
        <p:spPr>
          <a:xfrm>
            <a:off x="0" y="1123780"/>
            <a:ext cx="8912888" cy="914113"/>
          </a:xfrm>
          <a:solidFill>
            <a:srgbClr val="434342"/>
          </a:solidFill>
          <a:ln>
            <a:noFill/>
          </a:ln>
        </p:spPr>
        <p:txBody>
          <a:bodyPr wrap="square" lIns="1078287" rIns="248836"/>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en-US" sz="3300" dirty="0" smtClean="0">
                <a:solidFill>
                  <a:srgbClr val="FFFFFF"/>
                </a:solidFill>
                <a:latin typeface="Century Gothic" pitchFamily="18"/>
                <a:cs typeface="Mangal" pitchFamily="2"/>
              </a:rPr>
              <a:t>Additional Considerations</a:t>
            </a:r>
            <a:endParaRPr lang="en-US" sz="3300" dirty="0">
              <a:solidFill>
                <a:srgbClr val="FFFFFF"/>
              </a:solidFill>
              <a:latin typeface="Century Gothic" pitchFamily="18"/>
              <a:cs typeface="Mangal" pitchFamily="2"/>
            </a:endParaRPr>
          </a:p>
        </p:txBody>
      </p:sp>
      <p:sp>
        <p:nvSpPr>
          <p:cNvPr id="3" name="Text Placeholder 2"/>
          <p:cNvSpPr txBox="1">
            <a:spLocks noGrp="1"/>
          </p:cNvSpPr>
          <p:nvPr>
            <p:ph type="body" idx="4294967295"/>
          </p:nvPr>
        </p:nvSpPr>
        <p:spPr>
          <a:xfrm>
            <a:off x="1434706" y="2986618"/>
            <a:ext cx="7855277" cy="3871382"/>
          </a:xfrm>
          <a:noFill/>
          <a:ln>
            <a:noFill/>
          </a:ln>
        </p:spPr>
        <p:txBody>
          <a:bodyPr lIns="0" tIns="0" rIns="0" bIns="0">
            <a:normAutofit/>
          </a:bodyPr>
          <a:lstStyle>
            <a:defPPr marL="432000" marR="0" lvl="0" indent="-324000" algn="l" hangingPunct="1">
              <a:lnSpc>
                <a:spcPct val="100000"/>
              </a:lnSpc>
              <a:spcBef>
                <a:spcPts val="0"/>
              </a:spcBef>
              <a:spcAft>
                <a:spcPts val="1715"/>
              </a:spcAft>
              <a:buSzPct val="45000"/>
              <a:buFont typeface="StarSymbol"/>
              <a:buNone/>
              <a:defRPr lang="en-US" sz="2430" b="0" i="0" u="none" strike="noStrike" kern="1200" spc="0">
                <a:ln>
                  <a:noFill/>
                </a:ln>
                <a:solidFill>
                  <a:srgbClr val="595959"/>
                </a:solidFill>
                <a:latin typeface="Century Gothic"/>
                <a:ea typeface="Microsoft YaHei" pitchFamily="2"/>
                <a:cs typeface="Mangal" pitchFamily="2"/>
              </a:defRPr>
            </a:defPPr>
            <a:lvl1pPr marL="432000" marR="0" lvl="0" indent="-324000" algn="l" hangingPunct="1">
              <a:lnSpc>
                <a:spcPct val="100000"/>
              </a:lnSpc>
              <a:spcBef>
                <a:spcPts val="0"/>
              </a:spcBef>
              <a:spcAft>
                <a:spcPts val="1715"/>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1pPr>
            <a:lvl2pPr marL="864000" marR="0" lvl="1" indent="-324000" algn="l" hangingPunct="1">
              <a:lnSpc>
                <a:spcPct val="100000"/>
              </a:lnSpc>
              <a:spcBef>
                <a:spcPts val="0"/>
              </a:spcBef>
              <a:spcAft>
                <a:spcPts val="1372"/>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2pPr>
            <a:lvl3pPr marL="1295999" marR="0" lvl="2" indent="-288000" algn="l" hangingPunct="1">
              <a:lnSpc>
                <a:spcPct val="100000"/>
              </a:lnSpc>
              <a:spcBef>
                <a:spcPts val="0"/>
              </a:spcBef>
              <a:spcAft>
                <a:spcPts val="1029"/>
              </a:spcAft>
              <a:buSzPct val="4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3pPr>
            <a:lvl4pPr marL="1728000" marR="0" lvl="3" indent="-216000" algn="l" hangingPunct="1">
              <a:lnSpc>
                <a:spcPct val="100000"/>
              </a:lnSpc>
              <a:spcBef>
                <a:spcPts val="0"/>
              </a:spcBef>
              <a:spcAft>
                <a:spcPts val="686"/>
              </a:spcAft>
              <a:buSzPct val="75000"/>
              <a:buFont typeface="StarSymbol"/>
              <a:buChar char="–"/>
              <a:defRPr lang="en-US" sz="2190" b="0" i="0" u="none" strike="noStrike" kern="1200" spc="0">
                <a:ln>
                  <a:noFill/>
                </a:ln>
                <a:solidFill>
                  <a:srgbClr val="595959"/>
                </a:solidFill>
                <a:latin typeface="Century Gothic"/>
                <a:ea typeface="Microsoft YaHei" pitchFamily="2"/>
                <a:cs typeface="Mangal" pitchFamily="2"/>
              </a:defRPr>
            </a:lvl4pPr>
            <a:lvl5pPr marL="2160000" marR="0" lvl="4"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5pPr>
            <a:lvl6pPr marL="2592000" marR="0" lvl="5"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6pPr>
            <a:lvl7pPr marL="3024000" marR="0" lvl="6"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7pPr>
            <a:lvl8pPr marL="3456000" marR="0" lvl="7"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8pPr>
            <a:lvl9pPr marL="3887999" marR="0" lvl="8" indent="-216000" algn="l" hangingPunct="1">
              <a:lnSpc>
                <a:spcPct val="100000"/>
              </a:lnSpc>
              <a:spcBef>
                <a:spcPts val="0"/>
              </a:spcBef>
              <a:spcAft>
                <a:spcPts val="343"/>
              </a:spcAft>
              <a:buSzPct val="45000"/>
              <a:buFont typeface="StarSymbol"/>
              <a:buChar char="●"/>
              <a:defRPr lang="en-US" sz="2430" b="0" i="0" u="none" strike="noStrike" kern="1200" spc="0">
                <a:ln>
                  <a:noFill/>
                </a:ln>
                <a:solidFill>
                  <a:srgbClr val="595959"/>
                </a:solidFill>
                <a:latin typeface="Century Gothic"/>
                <a:ea typeface="Microsoft YaHei" pitchFamily="2"/>
                <a:cs typeface="Mangal" pitchFamily="2"/>
              </a:defRPr>
            </a:lvl9pPr>
          </a:lstStyle>
          <a:p>
            <a:pPr lvl="0" rtl="0">
              <a:buSzPct val="100000"/>
              <a:buFont typeface="Wingdings 2" pitchFamily="18" charset="2"/>
              <a:buChar char="¤"/>
            </a:pPr>
            <a:r>
              <a:rPr lang="en-US" sz="2000" dirty="0" smtClean="0">
                <a:latin typeface="" pitchFamily="18"/>
              </a:rPr>
              <a:t>Service Logout vs. Session Logout</a:t>
            </a:r>
            <a:endParaRPr lang="en-US" sz="2000" dirty="0">
              <a:latin typeface="" pitchFamily="18"/>
            </a:endParaRPr>
          </a:p>
          <a:p>
            <a:pPr lvl="1">
              <a:buSzPct val="100000"/>
              <a:buFont typeface="Wingdings 2" pitchFamily="18" charset="2"/>
              <a:buChar char="¤"/>
            </a:pPr>
            <a:r>
              <a:rPr lang="en-US" sz="2000" dirty="0">
                <a:latin typeface="" pitchFamily="18"/>
              </a:rPr>
              <a:t>see SAML 2.0 Single Logout protocol and </a:t>
            </a:r>
            <a:r>
              <a:rPr lang="en-US" sz="2000" dirty="0" smtClean="0">
                <a:latin typeface="" pitchFamily="18"/>
              </a:rPr>
              <a:t>profile</a:t>
            </a:r>
          </a:p>
          <a:p>
            <a:pPr lvl="0">
              <a:buSzPct val="100000"/>
              <a:buFont typeface="Wingdings 2" pitchFamily="18" charset="2"/>
              <a:buChar char="¤"/>
            </a:pPr>
            <a:r>
              <a:rPr lang="en-US" sz="2000" dirty="0" smtClean="0">
                <a:latin typeface="" pitchFamily="18"/>
              </a:rPr>
              <a:t>Shibboleth </a:t>
            </a:r>
            <a:r>
              <a:rPr lang="en-US" sz="2000" dirty="0" err="1" smtClean="0">
                <a:latin typeface="" pitchFamily="18"/>
              </a:rPr>
              <a:t>IdP</a:t>
            </a:r>
            <a:r>
              <a:rPr lang="en-US" sz="2000" dirty="0" smtClean="0">
                <a:latin typeface="" pitchFamily="18"/>
              </a:rPr>
              <a:t> Clustering</a:t>
            </a:r>
          </a:p>
          <a:p>
            <a:pPr lvl="1">
              <a:buSzPct val="100000"/>
              <a:buFont typeface="Wingdings 2" pitchFamily="18" charset="2"/>
              <a:buChar char="¤"/>
            </a:pPr>
            <a:r>
              <a:rPr lang="en-US" sz="2000" dirty="0" smtClean="0">
                <a:latin typeface="" pitchFamily="18"/>
              </a:rPr>
              <a:t>Internet2 recommends Terracotta</a:t>
            </a:r>
          </a:p>
          <a:p>
            <a:pPr lvl="1">
              <a:buSzPct val="100000"/>
              <a:buFont typeface="Wingdings 2" pitchFamily="18" charset="2"/>
              <a:buChar char="¤"/>
            </a:pPr>
            <a:r>
              <a:rPr lang="en-US" sz="2000" dirty="0" smtClean="0">
                <a:latin typeface="" pitchFamily="18"/>
              </a:rPr>
              <a:t>Stateless Clustering: requires customization</a:t>
            </a:r>
          </a:p>
          <a:p>
            <a:pPr lvl="1">
              <a:buSzPct val="100000"/>
              <a:buFont typeface="Wingdings 2" pitchFamily="18" charset="2"/>
              <a:buChar char="¤"/>
            </a:pPr>
            <a:r>
              <a:rPr lang="en-US" sz="2000" dirty="0" smtClean="0">
                <a:latin typeface="" pitchFamily="18"/>
              </a:rPr>
              <a:t>Active-Passive redundant servers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Identify risks</a:t>
            </a:r>
          </a:p>
          <a:p>
            <a:r>
              <a:rPr lang="en-US" dirty="0" smtClean="0"/>
              <a:t>Educate the community</a:t>
            </a:r>
          </a:p>
          <a:p>
            <a:r>
              <a:rPr lang="en-US" dirty="0" smtClean="0"/>
              <a:t>Manage Change</a:t>
            </a:r>
          </a:p>
          <a:p>
            <a:r>
              <a:rPr lang="en-US" dirty="0" smtClean="0"/>
              <a:t>Leadership support key</a:t>
            </a:r>
          </a:p>
          <a:p>
            <a:r>
              <a:rPr lang="en-US" dirty="0" smtClean="0"/>
              <a:t>TRUST</a:t>
            </a:r>
            <a:endParaRPr lang="en-US" dirty="0"/>
          </a:p>
        </p:txBody>
      </p:sp>
      <p:sp>
        <p:nvSpPr>
          <p:cNvPr id="4" name="Shape 345"/>
          <p:cNvSpPr/>
          <p:nvPr/>
        </p:nvSpPr>
        <p:spPr>
          <a:xfrm>
            <a:off x="5710948" y="2381536"/>
            <a:ext cx="2533650" cy="3810000"/>
          </a:xfrm>
          <a:prstGeom prst="rect">
            <a:avLst/>
          </a:prstGeom>
          <a:blipFill>
            <a:blip r:embed="rId3"/>
            <a:stretch>
              <a:fillRect/>
            </a:stretch>
          </a:blipFill>
          <a:ln>
            <a:solidFill>
              <a:srgbClr val="434342"/>
            </a:solidFill>
          </a:ln>
          <a:effectLst>
            <a:outerShdw blurRad="292100" dist="139700" dir="2700000" algn="tl" rotWithShape="0">
              <a:srgbClr val="000000">
                <a:alpha val="65000"/>
              </a:srgbClr>
            </a:outerShdw>
          </a:effectLst>
        </p:spPr>
      </p:sp>
    </p:spTree>
    <p:extLst>
      <p:ext uri="{BB962C8B-B14F-4D97-AF65-F5344CB8AC3E}">
        <p14:creationId xmlns:p14="http://schemas.microsoft.com/office/powerpoint/2010/main" val="2623199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&amp; opportunities</a:t>
            </a:r>
            <a:endParaRPr lang="en-US" dirty="0"/>
          </a:p>
        </p:txBody>
      </p:sp>
      <p:sp>
        <p:nvSpPr>
          <p:cNvPr id="3" name="Content Placeholder 2"/>
          <p:cNvSpPr>
            <a:spLocks noGrp="1"/>
          </p:cNvSpPr>
          <p:nvPr>
            <p:ph idx="1"/>
          </p:nvPr>
        </p:nvSpPr>
        <p:spPr/>
        <p:txBody>
          <a:bodyPr/>
          <a:lstStyle/>
          <a:p>
            <a:r>
              <a:rPr lang="en-US" dirty="0" smtClean="0"/>
              <a:t>More Mobile</a:t>
            </a:r>
          </a:p>
          <a:p>
            <a:r>
              <a:rPr lang="en-US" dirty="0" smtClean="0"/>
              <a:t>Virtualization</a:t>
            </a:r>
          </a:p>
          <a:p>
            <a:r>
              <a:rPr lang="en-US" dirty="0" smtClean="0"/>
              <a:t>Data center in the cloud</a:t>
            </a:r>
          </a:p>
          <a:p>
            <a:r>
              <a:rPr lang="en-US" dirty="0" smtClean="0"/>
              <a:t>More collaborations</a:t>
            </a:r>
          </a:p>
          <a:p>
            <a:r>
              <a:rPr lang="en-US" dirty="0" smtClean="0"/>
              <a:t>When to partner?</a:t>
            </a:r>
          </a:p>
        </p:txBody>
      </p:sp>
      <p:pic>
        <p:nvPicPr>
          <p:cNvPr id="5" name="Picture 4" descr="NE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4" y="5486380"/>
            <a:ext cx="4959458" cy="1149723"/>
          </a:xfrm>
          <a:prstGeom prst="rect">
            <a:avLst/>
          </a:prstGeom>
        </p:spPr>
      </p:pic>
      <p:pic>
        <p:nvPicPr>
          <p:cNvPr id="6" name="Picture 5" descr="graduat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016" y="2595562"/>
            <a:ext cx="3828797" cy="2890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85350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1123855"/>
            <a:ext cx="8913899" cy="914400"/>
          </a:xfrm>
          <a:prstGeom prst="rect">
            <a:avLst/>
          </a:prstGeom>
        </p:spPr>
        <p:txBody>
          <a:bodyPr lIns="91425" tIns="91425" rIns="91425" bIns="91425" anchor="ctr" anchorCtr="0">
            <a:noAutofit/>
          </a:bodyPr>
          <a:lstStyle/>
          <a:p>
            <a:pPr>
              <a:buNone/>
            </a:pPr>
            <a:r>
              <a:rPr lang="en-US" dirty="0" smtClean="0"/>
              <a:t>	About </a:t>
            </a:r>
            <a:r>
              <a:rPr lang="en-US" dirty="0"/>
              <a:t>Furman University</a:t>
            </a:r>
          </a:p>
        </p:txBody>
      </p:sp>
      <p:sp>
        <p:nvSpPr>
          <p:cNvPr id="134" name="Shape 134"/>
          <p:cNvSpPr txBox="1">
            <a:spLocks noGrp="1"/>
          </p:cNvSpPr>
          <p:nvPr>
            <p:ph type="body" idx="1"/>
          </p:nvPr>
        </p:nvSpPr>
        <p:spPr>
          <a:xfrm>
            <a:off x="513225" y="2318461"/>
            <a:ext cx="7610399" cy="3670800"/>
          </a:xfrm>
          <a:prstGeom prst="rect">
            <a:avLst/>
          </a:prstGeom>
        </p:spPr>
        <p:txBody>
          <a:bodyPr lIns="91425" tIns="91425" rIns="91425" bIns="91425" anchor="t" anchorCtr="0">
            <a:noAutofit/>
          </a:bodyPr>
          <a:lstStyle/>
          <a:p>
            <a:pPr marL="457200" lvl="0" indent="-317500" rtl="0">
              <a:buClr>
                <a:srgbClr val="FF0000"/>
              </a:buClr>
              <a:buSzPct val="116666"/>
              <a:buFont typeface="Arial"/>
              <a:buChar char="•"/>
            </a:pPr>
            <a:r>
              <a:rPr lang="en-US" dirty="0"/>
              <a:t>Private liberal arts university</a:t>
            </a:r>
          </a:p>
          <a:p>
            <a:pPr marL="457200" lvl="0" indent="-317500" rtl="0">
              <a:buClr>
                <a:srgbClr val="FF0000"/>
              </a:buClr>
              <a:buSzPct val="116666"/>
              <a:buFont typeface="Arial"/>
              <a:buChar char="•"/>
            </a:pPr>
            <a:r>
              <a:rPr lang="en-US" dirty="0"/>
              <a:t>750 acres campus in Greenville, South Carolina</a:t>
            </a:r>
          </a:p>
          <a:p>
            <a:pPr marL="457200" lvl="0" indent="-317500" rtl="0">
              <a:buClr>
                <a:srgbClr val="FF0000"/>
              </a:buClr>
              <a:buSzPct val="116666"/>
              <a:buFont typeface="Arial"/>
              <a:buChar char="•"/>
            </a:pPr>
            <a:r>
              <a:rPr lang="en-US" dirty="0" smtClean="0"/>
              <a:t>2650 </a:t>
            </a:r>
            <a:r>
              <a:rPr lang="en-US" dirty="0"/>
              <a:t>undergraduates</a:t>
            </a:r>
          </a:p>
          <a:p>
            <a:pPr marL="457200" lvl="0" indent="-317500" rtl="0">
              <a:buClr>
                <a:srgbClr val="FF0000"/>
              </a:buClr>
              <a:buSzPct val="116666"/>
              <a:buFont typeface="Arial"/>
              <a:buChar char="•"/>
            </a:pPr>
            <a:r>
              <a:rPr lang="en-US" dirty="0"/>
              <a:t>96% live on-campus</a:t>
            </a:r>
          </a:p>
          <a:p>
            <a:pPr marL="457200" lvl="0" indent="-317500">
              <a:buClr>
                <a:srgbClr val="FF0000"/>
              </a:buClr>
              <a:buSzPct val="116666"/>
              <a:buFont typeface="Arial"/>
              <a:buChar char="•"/>
            </a:pPr>
            <a:r>
              <a:rPr lang="en-US" dirty="0"/>
              <a:t>Division 1 athletics</a:t>
            </a:r>
          </a:p>
        </p:txBody>
      </p:sp>
      <p:pic>
        <p:nvPicPr>
          <p:cNvPr id="2" name="Picture 1" descr="DukeLibraryPink_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30" y="3665078"/>
            <a:ext cx="5005369" cy="2822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88830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ke_sunset_700.jpg"/>
          <p:cNvPicPr>
            <a:picLocks noChangeAspect="1"/>
          </p:cNvPicPr>
          <p:nvPr/>
        </p:nvPicPr>
        <p:blipFill>
          <a:blip r:embed="rId3">
            <a:alphaModFix amt="88000"/>
            <a:extLst>
              <a:ext uri="{28A0092B-C50C-407E-A947-70E740481C1C}">
                <a14:useLocalDpi xmlns:a14="http://schemas.microsoft.com/office/drawing/2010/main" val="0"/>
              </a:ext>
            </a:extLst>
          </a:blip>
          <a:stretch>
            <a:fillRect/>
          </a:stretch>
        </p:blipFill>
        <p:spPr>
          <a:xfrm>
            <a:off x="-2060504" y="0"/>
            <a:ext cx="13754101" cy="6858000"/>
          </a:xfrm>
          <a:prstGeom prst="rect">
            <a:avLst/>
          </a:prstGeom>
        </p:spPr>
      </p:pic>
      <p:sp>
        <p:nvSpPr>
          <p:cNvPr id="2" name="Title 1"/>
          <p:cNvSpPr>
            <a:spLocks noGrp="1"/>
          </p:cNvSpPr>
          <p:nvPr>
            <p:ph type="title"/>
          </p:nvPr>
        </p:nvSpPr>
        <p:spPr/>
        <p:txBody>
          <a:bodyPr/>
          <a:lstStyle/>
          <a:p>
            <a:pPr marR="0" rtl="0"/>
            <a:r>
              <a:rPr lang="en-US" altLang="ja-JP" b="1" i="0" u="none" strike="noStrike" baseline="0" dirty="0" smtClean="0">
                <a:latin typeface="Century Gothic"/>
                <a:ea typeface="ＭＳ 明朝"/>
                <a:cs typeface="Century Gothic"/>
              </a:rPr>
              <a:t>Thanks</a:t>
            </a:r>
          </a:p>
        </p:txBody>
      </p:sp>
      <p:sp>
        <p:nvSpPr>
          <p:cNvPr id="3" name="Text Placeholder 2"/>
          <p:cNvSpPr>
            <a:spLocks noGrp="1"/>
          </p:cNvSpPr>
          <p:nvPr>
            <p:ph type="body" idx="1"/>
          </p:nvPr>
        </p:nvSpPr>
        <p:spPr>
          <a:xfrm>
            <a:off x="1114424" y="2250604"/>
            <a:ext cx="7610476" cy="3670767"/>
          </a:xfrm>
        </p:spPr>
        <p:txBody>
          <a:bodyPr>
            <a:normAutofit lnSpcReduction="10000"/>
          </a:bodyPr>
          <a:lstStyle/>
          <a:p>
            <a:pPr marL="349250" lvl="1" indent="0">
              <a:buNone/>
            </a:pPr>
            <a:endPar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endParaRPr>
          </a:p>
          <a:p>
            <a:pPr marL="349250" lvl="1" indent="0">
              <a:buNone/>
            </a:pPr>
            <a:endPar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endParaRPr>
          </a:p>
          <a:p>
            <a:pPr marL="349250" lvl="1" indent="0">
              <a:buNone/>
            </a:pPr>
            <a:endPar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endParaRPr>
          </a:p>
          <a:p>
            <a:pPr marL="349250" lvl="1" indent="0">
              <a:buNone/>
            </a:pPr>
            <a:endPar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endParaRPr>
          </a:p>
          <a:p>
            <a:pPr marL="349250" lvl="1" indent="0">
              <a:buNone/>
            </a:pPr>
            <a:endPar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endParaRPr>
          </a:p>
          <a:p>
            <a:pPr marL="349250" lvl="1" indent="0">
              <a:buNone/>
            </a:pPr>
            <a:endPar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endParaRPr>
          </a:p>
          <a:p>
            <a:pPr lvl="1"/>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a:t>
            </a:r>
            <a: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Above the Clouds: A Berkeley View of Cloud </a:t>
            </a:r>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Computing”</a:t>
            </a:r>
            <a:b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br>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 </a:t>
            </a:r>
            <a: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http://</a:t>
            </a:r>
            <a:r>
              <a:rPr lang="en-US" altLang="ja-JP" dirty="0" err="1">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radlab.cs.berkeley.edu</a:t>
            </a:r>
            <a: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/publication/285</a:t>
            </a:r>
          </a:p>
          <a:p>
            <a:pPr lvl="1"/>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Shibboleth documentation</a:t>
            </a:r>
            <a:b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br>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https</a:t>
            </a:r>
            <a: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a:t>
            </a:r>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wiki.shibboleth.net/confluence/display/SHIB2/Home</a:t>
            </a:r>
          </a:p>
          <a:p>
            <a:pPr lvl="1"/>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ea typeface="ＭＳ 明朝"/>
                <a:cs typeface="Century Gothic"/>
              </a:rPr>
              <a:t>More </a:t>
            </a:r>
            <a: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about </a:t>
            </a:r>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Shibboleth</a:t>
            </a:r>
            <a: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
            </a:r>
            <a:br>
              <a:rPr lang="en-US" altLang="ja-JP" dirty="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br>
            <a:r>
              <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http://</a:t>
            </a:r>
            <a:r>
              <a:rPr lang="en-US" altLang="ja-JP" dirty="0" err="1"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明朝"/>
                <a:cs typeface="Century Gothic"/>
              </a:rPr>
              <a:t>shibboleth.net</a:t>
            </a:r>
            <a:endParaRPr lang="en-US" altLang="ja-JP" dirty="0" smtClean="0">
              <a:ln w="12700">
                <a:solidFill>
                  <a:schemeClr val="tx2">
                    <a:satMod val="155000"/>
                    <a:alpha val="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ea typeface="ＭＳ 明朝"/>
              <a:cs typeface="Century Gothic"/>
            </a:endParaRPr>
          </a:p>
        </p:txBody>
      </p:sp>
    </p:spTree>
    <p:extLst>
      <p:ext uri="{BB962C8B-B14F-4D97-AF65-F5344CB8AC3E}">
        <p14:creationId xmlns:p14="http://schemas.microsoft.com/office/powerpoint/2010/main" val="40803902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Furman’s IT Strategic Plans</a:t>
            </a:r>
            <a:endParaRPr lang="en-US" dirty="0"/>
          </a:p>
        </p:txBody>
      </p:sp>
      <p:sp>
        <p:nvSpPr>
          <p:cNvPr id="3" name="Content Placeholder 2"/>
          <p:cNvSpPr>
            <a:spLocks noGrp="1"/>
          </p:cNvSpPr>
          <p:nvPr>
            <p:ph idx="1"/>
          </p:nvPr>
        </p:nvSpPr>
        <p:spPr/>
        <p:txBody>
          <a:bodyPr>
            <a:normAutofit/>
          </a:bodyPr>
          <a:lstStyle/>
          <a:p>
            <a:r>
              <a:rPr lang="en-US" sz="1800" i="1" dirty="0" smtClean="0">
                <a:cs typeface="Century Gothic"/>
              </a:rPr>
              <a:t>2007 </a:t>
            </a:r>
          </a:p>
          <a:p>
            <a:pPr lvl="1"/>
            <a:r>
              <a:rPr lang="en-US" dirty="0">
                <a:solidFill>
                  <a:schemeClr val="accent1"/>
                </a:solidFill>
                <a:cs typeface="Century Gothic"/>
              </a:rPr>
              <a:t>II.</a:t>
            </a:r>
            <a:r>
              <a:rPr lang="en-US" dirty="0" smtClean="0">
                <a:solidFill>
                  <a:schemeClr val="accent1"/>
                </a:solidFill>
                <a:cs typeface="Century Gothic"/>
              </a:rPr>
              <a:t>24.2 </a:t>
            </a:r>
            <a:r>
              <a:rPr lang="en-US" dirty="0">
                <a:solidFill>
                  <a:schemeClr val="accent1"/>
                </a:solidFill>
                <a:ea typeface="Lucida Grande"/>
                <a:cs typeface="Century Gothic"/>
              </a:rPr>
              <a:t>Establish an efficient central system that serves as the information window to Furman University</a:t>
            </a:r>
            <a:endParaRPr lang="en-US" dirty="0">
              <a:solidFill>
                <a:schemeClr val="accent1"/>
              </a:solidFill>
              <a:cs typeface="Century Gothic"/>
            </a:endParaRPr>
          </a:p>
          <a:p>
            <a:pPr lvl="2"/>
            <a:r>
              <a:rPr lang="en-US" dirty="0" smtClean="0">
                <a:solidFill>
                  <a:schemeClr val="accent1"/>
                </a:solidFill>
                <a:cs typeface="Century Gothic"/>
              </a:rPr>
              <a:t>Implement </a:t>
            </a:r>
            <a:r>
              <a:rPr lang="en-US" dirty="0" smtClean="0">
                <a:solidFill>
                  <a:srgbClr val="660066"/>
                </a:solidFill>
                <a:cs typeface="Century Gothic"/>
              </a:rPr>
              <a:t>Single Sign-On</a:t>
            </a:r>
            <a:endParaRPr lang="en-US" dirty="0">
              <a:solidFill>
                <a:srgbClr val="660066"/>
              </a:solidFill>
              <a:cs typeface="Century Gothic"/>
            </a:endParaRPr>
          </a:p>
          <a:p>
            <a:r>
              <a:rPr lang="en-US" b="1" i="1" dirty="0" smtClean="0">
                <a:cs typeface="Century Gothic"/>
              </a:rPr>
              <a:t>2011</a:t>
            </a:r>
          </a:p>
          <a:p>
            <a:pPr lvl="1"/>
            <a:r>
              <a:rPr lang="en-US" dirty="0" smtClean="0">
                <a:cs typeface="Century Gothic"/>
              </a:rPr>
              <a:t>2. Champion </a:t>
            </a:r>
            <a:r>
              <a:rPr lang="en-US" dirty="0">
                <a:cs typeface="Century Gothic"/>
              </a:rPr>
              <a:t>scalable information technology </a:t>
            </a:r>
            <a:r>
              <a:rPr lang="en-US" i="1" dirty="0">
                <a:cs typeface="Century Gothic"/>
              </a:rPr>
              <a:t>innovations </a:t>
            </a:r>
            <a:r>
              <a:rPr lang="en-US" dirty="0">
                <a:cs typeface="Century Gothic"/>
              </a:rPr>
              <a:t>and best practices. </a:t>
            </a:r>
            <a:endParaRPr lang="en-US" dirty="0" smtClean="0">
              <a:cs typeface="Century Gothic"/>
            </a:endParaRPr>
          </a:p>
          <a:p>
            <a:pPr lvl="2"/>
            <a:r>
              <a:rPr lang="en-US" dirty="0">
                <a:cs typeface="Century Gothic"/>
              </a:rPr>
              <a:t>Enable efficient operations using appropriate vendor, </a:t>
            </a:r>
            <a:r>
              <a:rPr lang="en-US" b="1" dirty="0">
                <a:solidFill>
                  <a:srgbClr val="FF0000"/>
                </a:solidFill>
                <a:cs typeface="Century Gothic"/>
              </a:rPr>
              <a:t>cloud</a:t>
            </a:r>
            <a:r>
              <a:rPr lang="en-US" dirty="0">
                <a:cs typeface="Century Gothic"/>
              </a:rPr>
              <a:t>, and open source solutions. </a:t>
            </a:r>
            <a:endParaRPr lang="en-US" dirty="0" smtClean="0">
              <a:cs typeface="Century Gothic"/>
            </a:endParaRPr>
          </a:p>
        </p:txBody>
      </p:sp>
    </p:spTree>
    <p:extLst>
      <p:ext uri="{BB962C8B-B14F-4D97-AF65-F5344CB8AC3E}">
        <p14:creationId xmlns:p14="http://schemas.microsoft.com/office/powerpoint/2010/main" val="19754678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0" y="833936"/>
            <a:ext cx="8913813" cy="914400"/>
          </a:xfrm>
          <a:prstGeom prst="rect">
            <a:avLst/>
          </a:prstGeom>
          <a:solidFill>
            <a:schemeClr val="dk2"/>
          </a:solidFill>
          <a:ln>
            <a:noFill/>
          </a:ln>
        </p:spPr>
        <p:txBody>
          <a:bodyPr lIns="1188700" tIns="45700" rIns="274300" bIns="45700" anchor="ctr" anchorCtr="0">
            <a:noAutofit/>
          </a:bodyPr>
          <a:lstStyle/>
          <a:p>
            <a:pPr marL="0" marR="0" lvl="0" indent="0" algn="l" rtl="0">
              <a:spcBef>
                <a:spcPts val="0"/>
              </a:spcBef>
              <a:buClr>
                <a:schemeClr val="lt1"/>
              </a:buClr>
              <a:buSzPct val="25000"/>
              <a:buFont typeface="Arial"/>
              <a:buNone/>
            </a:pPr>
            <a:endParaRPr lang="en-US" b="0" i="0" u="none" strike="noStrike" cap="none" baseline="0" dirty="0">
              <a:solidFill>
                <a:schemeClr val="lt1"/>
              </a:solidFill>
              <a:ea typeface="Arial"/>
              <a:cs typeface="Arial"/>
              <a:sym typeface="Arial"/>
            </a:endParaRPr>
          </a:p>
        </p:txBody>
      </p:sp>
      <p:sp>
        <p:nvSpPr>
          <p:cNvPr id="154" name="Shape 154"/>
          <p:cNvSpPr/>
          <p:nvPr/>
        </p:nvSpPr>
        <p:spPr>
          <a:xfrm>
            <a:off x="3599300" y="2995840"/>
            <a:ext cx="2170589" cy="938707"/>
          </a:xfrm>
          <a:prstGeom prst="flowChartConnector">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1800" b="1" i="0" u="none" strike="noStrike" cap="none" baseline="0">
                <a:solidFill>
                  <a:schemeClr val="lt1"/>
                </a:solidFill>
                <a:latin typeface="Arial"/>
                <a:ea typeface="Arial"/>
                <a:cs typeface="Arial"/>
                <a:sym typeface="Arial"/>
              </a:rPr>
              <a:t>Consumers</a:t>
            </a:r>
          </a:p>
        </p:txBody>
      </p:sp>
      <p:sp>
        <p:nvSpPr>
          <p:cNvPr id="155" name="Shape 155"/>
          <p:cNvSpPr/>
          <p:nvPr/>
        </p:nvSpPr>
        <p:spPr>
          <a:xfrm>
            <a:off x="897316" y="2057132"/>
            <a:ext cx="2140301" cy="938707"/>
          </a:xfrm>
          <a:prstGeom prst="flowChartConnector">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1800" b="1" i="0" u="none" strike="noStrike" cap="none" baseline="0">
                <a:solidFill>
                  <a:schemeClr val="lt1"/>
                </a:solidFill>
                <a:latin typeface="Arial"/>
                <a:ea typeface="Arial"/>
                <a:cs typeface="Arial"/>
                <a:sym typeface="Arial"/>
              </a:rPr>
              <a:t>Industry</a:t>
            </a:r>
          </a:p>
        </p:txBody>
      </p:sp>
      <p:sp>
        <p:nvSpPr>
          <p:cNvPr id="156" name="Shape 156"/>
          <p:cNvSpPr/>
          <p:nvPr/>
        </p:nvSpPr>
        <p:spPr>
          <a:xfrm>
            <a:off x="6153746" y="2057132"/>
            <a:ext cx="2170589" cy="938707"/>
          </a:xfrm>
          <a:prstGeom prst="flowChartConnector">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1800" b="0" i="0" u="none" strike="noStrike" cap="none" baseline="0">
                <a:solidFill>
                  <a:schemeClr val="lt1"/>
                </a:solidFill>
                <a:latin typeface="Arial"/>
                <a:ea typeface="Arial"/>
                <a:cs typeface="Arial"/>
                <a:sym typeface="Arial"/>
              </a:rPr>
              <a:t>Govt. / Legal</a:t>
            </a:r>
          </a:p>
        </p:txBody>
      </p:sp>
      <p:sp>
        <p:nvSpPr>
          <p:cNvPr id="157" name="Shape 157"/>
          <p:cNvSpPr/>
          <p:nvPr/>
        </p:nvSpPr>
        <p:spPr>
          <a:xfrm>
            <a:off x="897316" y="5562396"/>
            <a:ext cx="2140301" cy="891148"/>
          </a:xfrm>
          <a:prstGeom prst="flowChartConnector">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1800" b="0" i="0" u="none" strike="noStrike" cap="none" baseline="0">
                <a:solidFill>
                  <a:schemeClr val="lt1"/>
                </a:solidFill>
                <a:latin typeface="Arial"/>
                <a:ea typeface="Arial"/>
                <a:cs typeface="Arial"/>
                <a:sym typeface="Arial"/>
              </a:rPr>
              <a:t>Consortia</a:t>
            </a:r>
          </a:p>
        </p:txBody>
      </p:sp>
      <p:sp>
        <p:nvSpPr>
          <p:cNvPr id="158" name="Shape 158"/>
          <p:cNvSpPr/>
          <p:nvPr/>
        </p:nvSpPr>
        <p:spPr>
          <a:xfrm>
            <a:off x="3599300" y="4307926"/>
            <a:ext cx="2170589" cy="938707"/>
          </a:xfrm>
          <a:prstGeom prst="flowChartConnector">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1800" b="1" i="0" u="none" strike="noStrike" cap="none" baseline="0">
                <a:solidFill>
                  <a:schemeClr val="lt1"/>
                </a:solidFill>
                <a:latin typeface="Arial"/>
                <a:ea typeface="Arial"/>
                <a:cs typeface="Arial"/>
                <a:sym typeface="Arial"/>
              </a:rPr>
              <a:t>Higher Ed Institution</a:t>
            </a:r>
          </a:p>
        </p:txBody>
      </p:sp>
      <p:sp>
        <p:nvSpPr>
          <p:cNvPr id="159" name="Shape 159"/>
          <p:cNvSpPr/>
          <p:nvPr/>
        </p:nvSpPr>
        <p:spPr>
          <a:xfrm>
            <a:off x="6153746" y="5562396"/>
            <a:ext cx="2170589" cy="891148"/>
          </a:xfrm>
          <a:prstGeom prst="flowChartConnector">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1800" b="0" i="0" u="none" strike="noStrike" cap="none" baseline="0">
                <a:solidFill>
                  <a:schemeClr val="lt1"/>
                </a:solidFill>
                <a:latin typeface="Arial"/>
                <a:ea typeface="Arial"/>
                <a:cs typeface="Arial"/>
                <a:sym typeface="Arial"/>
              </a:rPr>
              <a:t>Foundations</a:t>
            </a:r>
          </a:p>
        </p:txBody>
      </p:sp>
      <p:cxnSp>
        <p:nvCxnSpPr>
          <p:cNvPr id="160" name="Shape 160"/>
          <p:cNvCxnSpPr>
            <a:stCxn id="157" idx="0"/>
            <a:endCxn id="155" idx="4"/>
          </p:cNvCxnSpPr>
          <p:nvPr/>
        </p:nvCxnSpPr>
        <p:spPr>
          <a:xfrm>
            <a:off x="1967466" y="2995840"/>
            <a:ext cx="0" cy="2566556"/>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1" name="Shape 161"/>
          <p:cNvCxnSpPr>
            <a:stCxn id="158" idx="3"/>
            <a:endCxn id="157" idx="7"/>
          </p:cNvCxnSpPr>
          <p:nvPr/>
        </p:nvCxnSpPr>
        <p:spPr>
          <a:xfrm flipH="1">
            <a:off x="2724177" y="5109164"/>
            <a:ext cx="1192997" cy="583737"/>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2" name="Shape 162"/>
          <p:cNvCxnSpPr>
            <a:stCxn id="155" idx="6"/>
            <a:endCxn id="156" idx="2"/>
          </p:cNvCxnSpPr>
          <p:nvPr/>
        </p:nvCxnSpPr>
        <p:spPr>
          <a:xfrm>
            <a:off x="3037617" y="2526486"/>
            <a:ext cx="3116128" cy="0"/>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3" name="Shape 163"/>
          <p:cNvCxnSpPr>
            <a:stCxn id="154" idx="6"/>
            <a:endCxn id="156" idx="3"/>
          </p:cNvCxnSpPr>
          <p:nvPr/>
        </p:nvCxnSpPr>
        <p:spPr>
          <a:xfrm rot="10800000" flipH="1">
            <a:off x="5769889" y="2858369"/>
            <a:ext cx="701732" cy="606824"/>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4" name="Shape 164"/>
          <p:cNvCxnSpPr>
            <a:stCxn id="156" idx="4"/>
            <a:endCxn id="158" idx="7"/>
          </p:cNvCxnSpPr>
          <p:nvPr/>
        </p:nvCxnSpPr>
        <p:spPr>
          <a:xfrm flipH="1">
            <a:off x="5452013" y="2995840"/>
            <a:ext cx="1787026" cy="1449557"/>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5" name="Shape 165"/>
          <p:cNvCxnSpPr>
            <a:stCxn id="159" idx="2"/>
            <a:endCxn id="157" idx="6"/>
          </p:cNvCxnSpPr>
          <p:nvPr/>
        </p:nvCxnSpPr>
        <p:spPr>
          <a:xfrm rot="10800000">
            <a:off x="3037617" y="6007970"/>
            <a:ext cx="3116128" cy="0"/>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6" name="Shape 166"/>
          <p:cNvCxnSpPr>
            <a:stCxn id="159" idx="1"/>
            <a:endCxn id="158" idx="5"/>
          </p:cNvCxnSpPr>
          <p:nvPr/>
        </p:nvCxnSpPr>
        <p:spPr>
          <a:xfrm rot="10800000">
            <a:off x="5452013" y="5109164"/>
            <a:ext cx="1019607" cy="583737"/>
          </a:xfrm>
          <a:prstGeom prst="straightConnector1">
            <a:avLst/>
          </a:prstGeom>
          <a:noFill/>
          <a:ln w="38100" cap="flat">
            <a:solidFill>
              <a:schemeClr val="accent6">
                <a:alpha val="80000"/>
              </a:schemeClr>
            </a:solidFill>
            <a:prstDash val="solid"/>
            <a:round/>
            <a:headEnd type="none" w="med" len="med"/>
            <a:tailEnd type="none" w="med" len="med"/>
          </a:ln>
        </p:spPr>
      </p:cxnSp>
      <p:sp>
        <p:nvSpPr>
          <p:cNvPr id="167" name="Shape 167"/>
          <p:cNvSpPr/>
          <p:nvPr/>
        </p:nvSpPr>
        <p:spPr>
          <a:xfrm>
            <a:off x="4553448" y="3934548"/>
            <a:ext cx="262199" cy="373499"/>
          </a:xfrm>
          <a:prstGeom prst="downArrow">
            <a:avLst>
              <a:gd name="adj1" fmla="val 50000"/>
              <a:gd name="adj2" fmla="val 50000"/>
            </a:avLst>
          </a:prstGeom>
          <a:solidFill>
            <a:srgbClr val="BF9000"/>
          </a:solidFill>
          <a:ln w="12700" cap="flat">
            <a:solidFill>
              <a:srgbClr val="BF9000"/>
            </a:solidFill>
            <a:prstDash val="solid"/>
            <a:round/>
            <a:headEnd type="none" w="med" len="med"/>
            <a:tailEnd type="none" w="med" len="med"/>
          </a:ln>
        </p:spPr>
        <p:txBody>
          <a:bodyPr lIns="91425" tIns="45700" rIns="91425" bIns="45700" anchor="ctr" anchorCtr="0">
            <a:noAutofit/>
          </a:bodyPr>
          <a:lstStyle/>
          <a:p>
            <a:endParaRPr/>
          </a:p>
        </p:txBody>
      </p:sp>
      <p:cxnSp>
        <p:nvCxnSpPr>
          <p:cNvPr id="168" name="Shape 168"/>
          <p:cNvCxnSpPr/>
          <p:nvPr/>
        </p:nvCxnSpPr>
        <p:spPr>
          <a:xfrm rot="10800000">
            <a:off x="1967467" y="2995840"/>
            <a:ext cx="1949700" cy="1449600"/>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69" name="Shape 169"/>
          <p:cNvCxnSpPr>
            <a:stCxn id="159" idx="0"/>
            <a:endCxn id="156" idx="4"/>
          </p:cNvCxnSpPr>
          <p:nvPr/>
        </p:nvCxnSpPr>
        <p:spPr>
          <a:xfrm>
            <a:off x="7239040" y="2995840"/>
            <a:ext cx="0" cy="2566556"/>
          </a:xfrm>
          <a:prstGeom prst="straightConnector1">
            <a:avLst/>
          </a:prstGeom>
          <a:noFill/>
          <a:ln w="38100" cap="flat">
            <a:solidFill>
              <a:schemeClr val="accent6">
                <a:alpha val="80000"/>
              </a:schemeClr>
            </a:solidFill>
            <a:prstDash val="solid"/>
            <a:round/>
            <a:headEnd type="none" w="med" len="med"/>
            <a:tailEnd type="none" w="med" len="med"/>
          </a:ln>
        </p:spPr>
      </p:cxnSp>
      <p:cxnSp>
        <p:nvCxnSpPr>
          <p:cNvPr id="170" name="Shape 170"/>
          <p:cNvCxnSpPr>
            <a:stCxn id="155" idx="5"/>
            <a:endCxn id="154" idx="2"/>
          </p:cNvCxnSpPr>
          <p:nvPr/>
        </p:nvCxnSpPr>
        <p:spPr>
          <a:xfrm>
            <a:off x="2724177" y="2858369"/>
            <a:ext cx="875122" cy="606824"/>
          </a:xfrm>
          <a:prstGeom prst="straightConnector1">
            <a:avLst/>
          </a:prstGeom>
          <a:noFill/>
          <a:ln w="38100" cap="flat">
            <a:solidFill>
              <a:srgbClr val="BF9000"/>
            </a:solidFill>
            <a:prstDash val="solid"/>
            <a:round/>
            <a:headEnd type="none" w="lg" len="lg"/>
            <a:tailEnd type="triangle" w="lg" len="lg"/>
          </a:ln>
        </p:spPr>
      </p:cxnSp>
      <p:pic>
        <p:nvPicPr>
          <p:cNvPr id="4" name="Picture 3" descr="Consumer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9" y="478858"/>
            <a:ext cx="7486650" cy="1687132"/>
          </a:xfrm>
          <a:prstGeom prst="rect">
            <a:avLst/>
          </a:prstGeom>
        </p:spPr>
      </p:pic>
    </p:spTree>
    <p:extLst>
      <p:ext uri="{BB962C8B-B14F-4D97-AF65-F5344CB8AC3E}">
        <p14:creationId xmlns:p14="http://schemas.microsoft.com/office/powerpoint/2010/main" val="262775435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1118928"/>
            <a:ext cx="8913813" cy="914400"/>
          </a:xfrm>
          <a:prstGeom prst="rect">
            <a:avLst/>
          </a:prstGeom>
          <a:solidFill>
            <a:schemeClr val="dk2"/>
          </a:solidFill>
          <a:ln>
            <a:noFill/>
          </a:ln>
        </p:spPr>
        <p:txBody>
          <a:bodyPr lIns="1188700" tIns="45700" rIns="274300" bIns="45700" anchor="ctr" anchorCtr="0">
            <a:noAutofit/>
          </a:bodyPr>
          <a:lstStyle/>
          <a:p>
            <a:pPr marL="0" marR="0" lvl="0" indent="0" algn="l" rtl="0">
              <a:spcBef>
                <a:spcPts val="0"/>
              </a:spcBef>
              <a:buClr>
                <a:schemeClr val="lt1"/>
              </a:buClr>
              <a:buSzPct val="25000"/>
              <a:buFont typeface="Arial"/>
              <a:buNone/>
            </a:pPr>
            <a:r>
              <a:rPr lang="en-US" sz="3600" b="0" i="0" u="none" strike="noStrike" cap="none" baseline="0" dirty="0">
                <a:solidFill>
                  <a:schemeClr val="lt1"/>
                </a:solidFill>
                <a:ea typeface="Arial"/>
                <a:cs typeface="Arial"/>
                <a:sym typeface="Arial"/>
              </a:rPr>
              <a:t>Affecting </a:t>
            </a:r>
            <a:r>
              <a:rPr lang="en-US" sz="3600" b="0" i="0" u="none" strike="noStrike" cap="none" baseline="0" dirty="0" smtClean="0">
                <a:solidFill>
                  <a:schemeClr val="lt1"/>
                </a:solidFill>
                <a:ea typeface="Arial"/>
                <a:cs typeface="Arial"/>
                <a:sym typeface="Arial"/>
              </a:rPr>
              <a:t>institutions</a:t>
            </a:r>
            <a:r>
              <a:rPr lang="en-US" sz="3600" b="0" i="0" u="none" strike="noStrike" cap="none" baseline="0" dirty="0">
                <a:solidFill>
                  <a:schemeClr val="lt1"/>
                </a:solidFill>
                <a:ea typeface="Arial"/>
                <a:cs typeface="Arial"/>
                <a:sym typeface="Arial"/>
              </a:rPr>
              <a:t>’ </a:t>
            </a:r>
            <a:r>
              <a:rPr lang="en-US" sz="3600" b="0" i="0" u="none" strike="noStrike" cap="none" baseline="0" dirty="0" smtClean="0">
                <a:solidFill>
                  <a:schemeClr val="lt1"/>
                </a:solidFill>
                <a:ea typeface="Arial"/>
                <a:cs typeface="Arial"/>
                <a:sym typeface="Arial"/>
              </a:rPr>
              <a:t>strategy</a:t>
            </a:r>
            <a:endParaRPr lang="en-US" sz="3600" b="0" i="0" u="none" strike="noStrike" cap="none" baseline="0" dirty="0">
              <a:solidFill>
                <a:schemeClr val="lt1"/>
              </a:solidFill>
              <a:ea typeface="Arial"/>
              <a:cs typeface="Arial"/>
              <a:sym typeface="Arial"/>
            </a:endParaRPr>
          </a:p>
        </p:txBody>
      </p:sp>
      <p:graphicFrame>
        <p:nvGraphicFramePr>
          <p:cNvPr id="176" name="Shape 176"/>
          <p:cNvGraphicFramePr/>
          <p:nvPr>
            <p:extLst>
              <p:ext uri="{D42A27DB-BD31-4B8C-83A1-F6EECF244321}">
                <p14:modId xmlns:p14="http://schemas.microsoft.com/office/powerpoint/2010/main" val="22294787"/>
              </p:ext>
            </p:extLst>
          </p:nvPr>
        </p:nvGraphicFramePr>
        <p:xfrm>
          <a:off x="879741" y="2389898"/>
          <a:ext cx="7610475" cy="4020300"/>
        </p:xfrm>
        <a:graphic>
          <a:graphicData uri="http://schemas.openxmlformats.org/drawingml/2006/table">
            <a:tbl>
              <a:tblPr firstRow="1" bandRow="1">
                <a:noFill/>
              </a:tblPr>
              <a:tblGrid>
                <a:gridCol w="1522300"/>
                <a:gridCol w="2981850"/>
                <a:gridCol w="3106325"/>
              </a:tblGrid>
              <a:tr h="1560050">
                <a:tc>
                  <a:txBody>
                    <a:bodyPr/>
                    <a:lstStyle/>
                    <a:p>
                      <a:pPr marL="0" lvl="0" algn="l" rtl="0">
                        <a:buSzPct val="25000"/>
                        <a:buNone/>
                      </a:pPr>
                      <a:r>
                        <a:rPr lang="en-US" sz="1800" dirty="0">
                          <a:solidFill>
                            <a:schemeClr val="dk1"/>
                          </a:solidFill>
                        </a:rPr>
                        <a:t>
</a:t>
                      </a:r>
                    </a:p>
                    <a:p>
                      <a:pPr lvl="0" algn="r" rtl="0">
                        <a:buSzPct val="25000"/>
                        <a:buNone/>
                      </a:pPr>
                      <a:r>
                        <a:rPr lang="en-US" dirty="0">
                          <a:solidFill>
                            <a:schemeClr val="lt1"/>
                          </a:solidFill>
                        </a:rPr>
                        <a:t>Strategic</a:t>
                      </a:r>
                    </a:p>
                  </a:txBody>
                  <a:tcPr marL="91450" marR="91450" marT="45725" marB="45725">
                    <a:solidFill>
                      <a:schemeClr val="dk2"/>
                    </a:solidFill>
                  </a:tcPr>
                </a:tc>
                <a:tc>
                  <a:txBody>
                    <a:bodyPr/>
                    <a:lstStyle/>
                    <a:p>
                      <a:endParaRPr dirty="0"/>
                    </a:p>
                  </a:txBody>
                  <a:tcPr marL="91425" marR="91425" marT="91425" marB="91425"/>
                </a:tc>
                <a:tc>
                  <a:txBody>
                    <a:bodyPr/>
                    <a:lstStyle/>
                    <a:p>
                      <a:endParaRPr/>
                    </a:p>
                  </a:txBody>
                  <a:tcPr marL="91425" marR="91425" marT="91425" marB="91425"/>
                </a:tc>
              </a:tr>
              <a:tr h="1504825">
                <a:tc>
                  <a:txBody>
                    <a:bodyPr/>
                    <a:lstStyle/>
                    <a:p>
                      <a:pPr marL="0" lvl="0" algn="l" rtl="0">
                        <a:buSzPct val="25000"/>
                        <a:buNone/>
                      </a:pPr>
                      <a:r>
                        <a:rPr lang="en-US" sz="1800">
                          <a:solidFill>
                            <a:schemeClr val="dk1"/>
                          </a:solidFill>
                        </a:rPr>
                        <a:t>
</a:t>
                      </a:r>
                    </a:p>
                    <a:p>
                      <a:pPr lvl="0" algn="r" rtl="0">
                        <a:buSzPct val="25000"/>
                        <a:buNone/>
                      </a:pPr>
                      <a:r>
                        <a:rPr lang="en-US" b="1">
                          <a:solidFill>
                            <a:srgbClr val="FFFFFF"/>
                          </a:solidFill>
                        </a:rPr>
                        <a:t>Operational</a:t>
                      </a:r>
                    </a:p>
                  </a:txBody>
                  <a:tcPr marL="91450" marR="91450" marT="45725" marB="45725">
                    <a:solidFill>
                      <a:schemeClr val="dk2"/>
                    </a:solidFill>
                  </a:tcPr>
                </a:tc>
                <a:tc>
                  <a:txBody>
                    <a:bodyPr/>
                    <a:lstStyle/>
                    <a:p>
                      <a:endParaRPr dirty="0"/>
                    </a:p>
                  </a:txBody>
                  <a:tcPr marL="91425" marR="91425" marT="91425" marB="91425"/>
                </a:tc>
                <a:tc>
                  <a:txBody>
                    <a:bodyPr/>
                    <a:lstStyle/>
                    <a:p>
                      <a:endParaRPr/>
                    </a:p>
                  </a:txBody>
                  <a:tcPr marL="91425" marR="91425" marT="91425" marB="91425"/>
                </a:tc>
              </a:tr>
              <a:tr h="955425">
                <a:tc>
                  <a:txBody>
                    <a:bodyPr/>
                    <a:lstStyle/>
                    <a:p>
                      <a:endParaRPr/>
                    </a:p>
                  </a:txBody>
                  <a:tcPr marL="91425" marR="91425" marT="91425" marB="91425">
                    <a:solidFill>
                      <a:schemeClr val="dk2"/>
                    </a:solidFill>
                  </a:tcPr>
                </a:tc>
                <a:tc>
                  <a:txBody>
                    <a:bodyPr/>
                    <a:lstStyle/>
                    <a:p>
                      <a:pPr lvl="0" algn="ctr" rtl="0">
                        <a:buSzPct val="25000"/>
                        <a:buNone/>
                      </a:pPr>
                      <a:r>
                        <a:rPr lang="en-US" dirty="0"/>
                        <a:t>
</a:t>
                      </a:r>
                      <a:r>
                        <a:rPr lang="en-US" b="1" dirty="0">
                          <a:solidFill>
                            <a:srgbClr val="FF0000"/>
                          </a:solidFill>
                        </a:rPr>
                        <a:t>Consumerization</a:t>
                      </a:r>
                    </a:p>
                  </a:txBody>
                  <a:tcPr marL="91450" marR="91450" marT="45725" marB="45725">
                    <a:solidFill>
                      <a:schemeClr val="dk2"/>
                    </a:solidFill>
                  </a:tcPr>
                </a:tc>
                <a:tc>
                  <a:txBody>
                    <a:bodyPr/>
                    <a:lstStyle/>
                    <a:p>
                      <a:pPr lvl="0" algn="ctr" rtl="0">
                        <a:buSzPct val="25000"/>
                        <a:buNone/>
                      </a:pPr>
                      <a:r>
                        <a:rPr lang="en-US" b="1" dirty="0">
                          <a:solidFill>
                            <a:srgbClr val="FFFFFF"/>
                          </a:solidFill>
                        </a:rPr>
                        <a:t>Digitization</a:t>
                      </a:r>
                      <a:br>
                        <a:rPr lang="en-US" b="1" dirty="0">
                          <a:solidFill>
                            <a:srgbClr val="FFFFFF"/>
                          </a:solidFill>
                        </a:rPr>
                      </a:br>
                      <a:r>
                        <a:rPr lang="en-US" b="1" dirty="0">
                          <a:solidFill>
                            <a:srgbClr val="FFFFFF"/>
                          </a:solidFill>
                        </a:rPr>
                        <a:t>(Information Architecture)</a:t>
                      </a:r>
                    </a:p>
                  </a:txBody>
                  <a:tcPr marL="91450" marR="91450" marT="45725" marB="45725">
                    <a:solidFill>
                      <a:schemeClr val="dk2"/>
                    </a:solidFill>
                  </a:tcPr>
                </a:tc>
              </a:tr>
            </a:tbl>
          </a:graphicData>
        </a:graphic>
      </p:graphicFrame>
      <p:sp>
        <p:nvSpPr>
          <p:cNvPr id="177" name="Shape 177"/>
          <p:cNvSpPr txBox="1"/>
          <p:nvPr/>
        </p:nvSpPr>
        <p:spPr>
          <a:xfrm>
            <a:off x="3492632" y="3148611"/>
            <a:ext cx="1371513" cy="369332"/>
          </a:xfrm>
          <a:prstGeom prst="rect">
            <a:avLst/>
          </a:prstGeom>
          <a:noFill/>
          <a:ln>
            <a:noFill/>
          </a:ln>
        </p:spPr>
        <p:txBody>
          <a:bodyPr lIns="91425" tIns="45700" rIns="91425" bIns="45700" anchor="t" anchorCtr="0">
            <a:noAutofit/>
          </a:bodyPr>
          <a:lstStyle/>
          <a:p>
            <a:pPr marL="0" marR="0" lvl="0" indent="0" algn="l" rtl="0">
              <a:buSzPct val="25000"/>
              <a:buNone/>
            </a:pPr>
            <a:r>
              <a:rPr lang="en-US" sz="1800" b="1" i="0" u="none" strike="noStrike" cap="none" baseline="0" dirty="0">
                <a:solidFill>
                  <a:srgbClr val="FF0000"/>
                </a:solidFill>
                <a:latin typeface="Arial"/>
                <a:ea typeface="Arial"/>
                <a:cs typeface="Arial"/>
                <a:sym typeface="Arial"/>
              </a:rPr>
              <a:t>Innovation</a:t>
            </a:r>
          </a:p>
        </p:txBody>
      </p:sp>
      <p:sp>
        <p:nvSpPr>
          <p:cNvPr id="178" name="Shape 178"/>
          <p:cNvSpPr txBox="1"/>
          <p:nvPr/>
        </p:nvSpPr>
        <p:spPr>
          <a:xfrm>
            <a:off x="4735069" y="3723263"/>
            <a:ext cx="1725652" cy="369332"/>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dirty="0">
                <a:solidFill>
                  <a:srgbClr val="660066"/>
                </a:solidFill>
                <a:latin typeface="Arial"/>
                <a:ea typeface="Arial"/>
                <a:cs typeface="Arial"/>
                <a:sym typeface="Arial"/>
              </a:rPr>
              <a:t>Collaboration</a:t>
            </a:r>
          </a:p>
        </p:txBody>
      </p:sp>
      <p:sp>
        <p:nvSpPr>
          <p:cNvPr id="179" name="Shape 179"/>
          <p:cNvSpPr txBox="1"/>
          <p:nvPr/>
        </p:nvSpPr>
        <p:spPr>
          <a:xfrm>
            <a:off x="5135410" y="4201270"/>
            <a:ext cx="2007205" cy="369332"/>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dirty="0">
                <a:solidFill>
                  <a:srgbClr val="660066"/>
                </a:solidFill>
                <a:latin typeface="Arial"/>
                <a:ea typeface="Arial"/>
                <a:cs typeface="Arial"/>
                <a:sym typeface="Arial"/>
              </a:rPr>
              <a:t>Communication</a:t>
            </a:r>
          </a:p>
        </p:txBody>
      </p:sp>
      <p:sp>
        <p:nvSpPr>
          <p:cNvPr id="180" name="Shape 180"/>
          <p:cNvSpPr txBox="1"/>
          <p:nvPr/>
        </p:nvSpPr>
        <p:spPr>
          <a:xfrm>
            <a:off x="6460723" y="4744886"/>
            <a:ext cx="992578" cy="369332"/>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dirty="0">
                <a:solidFill>
                  <a:srgbClr val="660066"/>
                </a:solidFill>
                <a:latin typeface="Arial"/>
                <a:ea typeface="Arial"/>
                <a:cs typeface="Arial"/>
                <a:sym typeface="Arial"/>
              </a:rPr>
              <a:t>Service</a:t>
            </a:r>
          </a:p>
        </p:txBody>
      </p:sp>
      <p:sp>
        <p:nvSpPr>
          <p:cNvPr id="181" name="Shape 181"/>
          <p:cNvSpPr/>
          <p:nvPr/>
        </p:nvSpPr>
        <p:spPr>
          <a:xfrm>
            <a:off x="4864146" y="3148611"/>
            <a:ext cx="883511" cy="369332"/>
          </a:xfrm>
          <a:prstGeom prst="rightArrow">
            <a:avLst>
              <a:gd name="adj1" fmla="val 50000"/>
              <a:gd name="adj2" fmla="val 50000"/>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28389961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l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21" y="2038256"/>
            <a:ext cx="3898900" cy="2108200"/>
          </a:xfrm>
          <a:prstGeom prst="rect">
            <a:avLst/>
          </a:prstGeom>
        </p:spPr>
      </p:pic>
      <p:sp>
        <p:nvSpPr>
          <p:cNvPr id="2" name="Title 1"/>
          <p:cNvSpPr>
            <a:spLocks noGrp="1"/>
          </p:cNvSpPr>
          <p:nvPr>
            <p:ph type="title"/>
          </p:nvPr>
        </p:nvSpPr>
        <p:spPr/>
        <p:txBody>
          <a:bodyPr/>
          <a:lstStyle/>
          <a:p>
            <a:r>
              <a:rPr lang="en-US" dirty="0" smtClean="0"/>
              <a:t>Investing in an IT project portfolio</a:t>
            </a:r>
            <a:endParaRPr lang="en-US" dirty="0"/>
          </a:p>
        </p:txBody>
      </p:sp>
      <p:pic>
        <p:nvPicPr>
          <p:cNvPr id="5" name="Picture 4" descr="ITPortfoli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424" y="2038256"/>
            <a:ext cx="6975498" cy="4228073"/>
          </a:xfrm>
          <a:prstGeom prst="rect">
            <a:avLst/>
          </a:prstGeom>
        </p:spPr>
      </p:pic>
    </p:spTree>
    <p:extLst>
      <p:ext uri="{BB962C8B-B14F-4D97-AF65-F5344CB8AC3E}">
        <p14:creationId xmlns:p14="http://schemas.microsoft.com/office/powerpoint/2010/main" val="14130403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0" y="1123855"/>
            <a:ext cx="8913813" cy="914400"/>
          </a:xfrm>
          <a:prstGeom prst="rect">
            <a:avLst/>
          </a:prstGeom>
          <a:solidFill>
            <a:schemeClr val="dk2"/>
          </a:solidFill>
          <a:ln>
            <a:noFill/>
          </a:ln>
        </p:spPr>
        <p:txBody>
          <a:bodyPr lIns="1188700" tIns="45700" rIns="274300" bIns="45700" anchor="ctr" anchorCtr="0">
            <a:noAutofit/>
          </a:bodyPr>
          <a:lstStyle/>
          <a:p>
            <a:pPr marL="0" marR="0" lvl="0" indent="0" algn="l" rtl="0">
              <a:spcBef>
                <a:spcPts val="0"/>
              </a:spcBef>
              <a:buClr>
                <a:schemeClr val="lt1"/>
              </a:buClr>
              <a:buSzPct val="25000"/>
              <a:buFont typeface="Arial"/>
              <a:buNone/>
            </a:pPr>
            <a:r>
              <a:rPr lang="en-US" dirty="0"/>
              <a:t>Innovation within the IT Portfolio</a:t>
            </a:r>
          </a:p>
        </p:txBody>
      </p:sp>
      <p:graphicFrame>
        <p:nvGraphicFramePr>
          <p:cNvPr id="326" name="Shape 326"/>
          <p:cNvGraphicFramePr/>
          <p:nvPr>
            <p:extLst>
              <p:ext uri="{D42A27DB-BD31-4B8C-83A1-F6EECF244321}">
                <p14:modId xmlns:p14="http://schemas.microsoft.com/office/powerpoint/2010/main" val="3507180433"/>
              </p:ext>
            </p:extLst>
          </p:nvPr>
        </p:nvGraphicFramePr>
        <p:xfrm>
          <a:off x="2409635" y="2401301"/>
          <a:ext cx="5779875" cy="3932000"/>
        </p:xfrm>
        <a:graphic>
          <a:graphicData uri="http://schemas.openxmlformats.org/drawingml/2006/table">
            <a:tbl>
              <a:tblPr firstRow="1" bandRow="1">
                <a:noFill/>
              </a:tblPr>
              <a:tblGrid>
                <a:gridCol w="5779875"/>
              </a:tblGrid>
              <a:tr h="983000">
                <a:tc>
                  <a:txBody>
                    <a:bodyPr/>
                    <a:lstStyle/>
                    <a:p>
                      <a:pPr marL="530352" lvl="0" indent="-352551" rtl="0">
                        <a:lnSpc>
                          <a:spcPct val="150000"/>
                        </a:lnSpc>
                        <a:spcBef>
                          <a:spcPts val="1200"/>
                        </a:spcBef>
                        <a:buClr>
                          <a:srgbClr val="FF0000"/>
                        </a:buClr>
                        <a:buSzPct val="100694"/>
                        <a:buFont typeface="Arial"/>
                        <a:buChar char="•"/>
                      </a:pPr>
                      <a:r>
                        <a:rPr lang="en-US" sz="2400" b="1" dirty="0"/>
                        <a:t>Strategic Innovations</a:t>
                      </a:r>
                    </a:p>
                  </a:txBody>
                  <a:tcPr marL="91450" marR="91450" marT="45725" marB="45725" anchor="ctr">
                    <a:solidFill>
                      <a:srgbClr val="00CC00"/>
                    </a:solidFill>
                  </a:tcPr>
                </a:tc>
              </a:tr>
              <a:tr h="983000">
                <a:tc>
                  <a:txBody>
                    <a:bodyPr/>
                    <a:lstStyle/>
                    <a:p>
                      <a:pPr marL="530352" lvl="0" indent="-352551" rtl="0">
                        <a:lnSpc>
                          <a:spcPct val="150000"/>
                        </a:lnSpc>
                        <a:spcBef>
                          <a:spcPts val="1200"/>
                        </a:spcBef>
                        <a:buClr>
                          <a:srgbClr val="FF0000"/>
                        </a:buClr>
                        <a:buSzPct val="100694"/>
                        <a:buFont typeface="Arial"/>
                        <a:buChar char="•"/>
                      </a:pPr>
                      <a:r>
                        <a:rPr lang="en-US" sz="2400" b="1" dirty="0"/>
                        <a:t>Infrastructure</a:t>
                      </a:r>
                    </a:p>
                  </a:txBody>
                  <a:tcPr marL="91450" marR="91450" marT="45725" marB="45725" anchor="ctr">
                    <a:solidFill>
                      <a:srgbClr val="CC6699"/>
                    </a:solidFill>
                  </a:tcPr>
                </a:tc>
              </a:tr>
              <a:tr h="983000">
                <a:tc>
                  <a:txBody>
                    <a:bodyPr/>
                    <a:lstStyle/>
                    <a:p>
                      <a:pPr marL="530352" lvl="0" indent="-352551" rtl="0">
                        <a:lnSpc>
                          <a:spcPct val="150000"/>
                        </a:lnSpc>
                        <a:buClr>
                          <a:srgbClr val="FF0000"/>
                        </a:buClr>
                        <a:buSzPct val="100694"/>
                        <a:buFont typeface="Arial"/>
                        <a:buChar char="•"/>
                      </a:pPr>
                      <a:r>
                        <a:rPr lang="en-US" sz="2400" b="1" dirty="0" smtClean="0"/>
                        <a:t>Analytics</a:t>
                      </a:r>
                      <a:endParaRPr lang="en-US" sz="2400" b="1" dirty="0"/>
                    </a:p>
                  </a:txBody>
                  <a:tcPr marL="91450" marR="91450" marT="45725" marB="45725" anchor="ctr">
                    <a:solidFill>
                      <a:srgbClr val="0099CC"/>
                    </a:solidFill>
                  </a:tcPr>
                </a:tc>
              </a:tr>
              <a:tr h="983000">
                <a:tc>
                  <a:txBody>
                    <a:bodyPr/>
                    <a:lstStyle/>
                    <a:p>
                      <a:pPr marL="530352" lvl="0" indent="-352551" rtl="0">
                        <a:lnSpc>
                          <a:spcPct val="150000"/>
                        </a:lnSpc>
                        <a:buClr>
                          <a:srgbClr val="FF0000"/>
                        </a:buClr>
                        <a:buSzPct val="100694"/>
                        <a:buFont typeface="Arial"/>
                        <a:buChar char="•"/>
                      </a:pPr>
                      <a:r>
                        <a:rPr lang="en-US" sz="2400" b="1" dirty="0"/>
                        <a:t>Transaction Processing</a:t>
                      </a:r>
                    </a:p>
                  </a:txBody>
                  <a:tcPr marL="91450" marR="91450" marT="45725" marB="45725" anchor="ctr">
                    <a:solidFill>
                      <a:srgbClr val="FFFF66"/>
                    </a:solidFill>
                  </a:tcPr>
                </a:tc>
              </a:tr>
            </a:tbl>
          </a:graphicData>
        </a:graphic>
      </p:graphicFrame>
      <p:sp>
        <p:nvSpPr>
          <p:cNvPr id="327" name="Shape 327"/>
          <p:cNvSpPr txBox="1"/>
          <p:nvPr/>
        </p:nvSpPr>
        <p:spPr>
          <a:xfrm rot="-5400000">
            <a:off x="127776" y="4620642"/>
            <a:ext cx="2637378" cy="461664"/>
          </a:xfrm>
          <a:prstGeom prst="rect">
            <a:avLst/>
          </a:prstGeom>
          <a:noFill/>
          <a:ln>
            <a:noFill/>
          </a:ln>
        </p:spPr>
        <p:txBody>
          <a:bodyPr lIns="91425" tIns="45700" rIns="91425" bIns="45700" anchor="t" anchorCtr="0">
            <a:noAutofit/>
          </a:bodyPr>
          <a:lstStyle/>
          <a:p>
            <a:pPr marL="0" marR="0" lvl="0" indent="0" algn="l" rtl="0">
              <a:buSzPct val="25000"/>
              <a:buNone/>
            </a:pPr>
            <a:r>
              <a:rPr lang="en-US" sz="2400" b="0" i="0" u="none" strike="noStrike" cap="none" baseline="0" dirty="0">
                <a:solidFill>
                  <a:schemeClr val="dk1"/>
                </a:solidFill>
                <a:latin typeface="Arial"/>
                <a:ea typeface="Arial"/>
                <a:cs typeface="Arial"/>
                <a:sym typeface="Arial"/>
              </a:rPr>
              <a:t>Increasing Risk</a:t>
            </a:r>
          </a:p>
        </p:txBody>
      </p:sp>
      <p:sp>
        <p:nvSpPr>
          <p:cNvPr id="328" name="Shape 328"/>
          <p:cNvSpPr/>
          <p:nvPr/>
        </p:nvSpPr>
        <p:spPr>
          <a:xfrm>
            <a:off x="1252098" y="2547822"/>
            <a:ext cx="420189" cy="1229164"/>
          </a:xfrm>
          <a:prstGeom prst="upArrow">
            <a:avLst>
              <a:gd name="adj1" fmla="val 50000"/>
              <a:gd name="adj2" fmla="val 50000"/>
            </a:avLst>
          </a:prstGeom>
          <a:solidFill>
            <a:srgbClr val="6E6F72"/>
          </a:solidFill>
          <a:ln w="12700" cap="flat">
            <a:solidFill>
              <a:srgbClr val="787A7E"/>
            </a:solidFill>
            <a:prstDash val="solid"/>
            <a:round/>
            <a:headEnd type="none" w="med" len="med"/>
            <a:tailEnd type="none" w="med" len="med"/>
          </a:ln>
        </p:spPr>
        <p:txBody>
          <a:bodyPr lIns="91425" tIns="45700" rIns="91425" bIns="45700" anchor="ctr" anchorCtr="0">
            <a:noAutofit/>
          </a:bodyPr>
          <a:lstStyle/>
          <a:p>
            <a:endParaRPr/>
          </a:p>
        </p:txBody>
      </p:sp>
      <p:sp>
        <p:nvSpPr>
          <p:cNvPr id="329" name="Shape 329"/>
          <p:cNvSpPr txBox="1"/>
          <p:nvPr/>
        </p:nvSpPr>
        <p:spPr>
          <a:xfrm>
            <a:off x="887635" y="6576476"/>
            <a:ext cx="8414400" cy="571500"/>
          </a:xfrm>
          <a:prstGeom prst="rect">
            <a:avLst/>
          </a:prstGeom>
          <a:noFill/>
        </p:spPr>
        <p:txBody>
          <a:bodyPr lIns="91425" tIns="91425" rIns="91425" bIns="91425" anchor="t" anchorCtr="0">
            <a:noAutofit/>
          </a:bodyPr>
          <a:lstStyle/>
          <a:p>
            <a:pPr>
              <a:buNone/>
            </a:pPr>
            <a:r>
              <a:rPr lang="en-US" sz="1000"/>
              <a:t>Adapted from Ross and Weil, </a:t>
            </a:r>
            <a:r>
              <a:rPr lang="en-US" sz="1000" i="1"/>
              <a:t>IT Savvy: What Top Executives Must Know to Go from Pain to Gain</a:t>
            </a:r>
            <a:r>
              <a:rPr lang="en-US" sz="1000"/>
              <a:t>, Harvard Business Press, 2009, fig. 3-2.</a:t>
            </a:r>
          </a:p>
        </p:txBody>
      </p:sp>
    </p:spTree>
    <p:extLst>
      <p:ext uri="{BB962C8B-B14F-4D97-AF65-F5344CB8AC3E}">
        <p14:creationId xmlns:p14="http://schemas.microsoft.com/office/powerpoint/2010/main" val="16908211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igital_Platform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Digital_Platforms.potx</Template>
  <TotalTime>11126</TotalTime>
  <Words>2346</Words>
  <Application>Microsoft Macintosh PowerPoint</Application>
  <PresentationFormat>On-screen Show (4:3)</PresentationFormat>
  <Paragraphs>338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Digital_Platforms</vt:lpstr>
      <vt:lpstr>Navigating the Clouds with an Enterprise IT Strategy</vt:lpstr>
      <vt:lpstr>Agenda (and obligatory cloud picture)</vt:lpstr>
      <vt:lpstr>About you?</vt:lpstr>
      <vt:lpstr> About Furman University</vt:lpstr>
      <vt:lpstr>Furman’s IT Strategic Plans</vt:lpstr>
      <vt:lpstr>PowerPoint Presentation</vt:lpstr>
      <vt:lpstr>Affecting institutions’ strategy</vt:lpstr>
      <vt:lpstr>Investing in an IT project portfolio</vt:lpstr>
      <vt:lpstr>Innovation within the IT Portfolio</vt:lpstr>
      <vt:lpstr>Consumerization &amp; cloud services</vt:lpstr>
      <vt:lpstr>Vision: One place for all your Furman stuff...</vt:lpstr>
      <vt:lpstr>PowerPoint Presentation</vt:lpstr>
      <vt:lpstr>Models of cloud services &amp; risks</vt:lpstr>
      <vt:lpstr>SaaS – “Cloud as a Kit”</vt:lpstr>
      <vt:lpstr>IaaS - “Pay as You Go”</vt:lpstr>
      <vt:lpstr>edge.furman.edu</vt:lpstr>
      <vt:lpstr>Identity management </vt:lpstr>
      <vt:lpstr>One identity, infinite services</vt:lpstr>
      <vt:lpstr>One password, infinite access</vt:lpstr>
      <vt:lpstr>SSO choices</vt:lpstr>
      <vt:lpstr>Additional considerations</vt:lpstr>
      <vt:lpstr>Our current SSO setup</vt:lpstr>
      <vt:lpstr>Future SSO setup</vt:lpstr>
      <vt:lpstr>Intermediate step</vt:lpstr>
      <vt:lpstr>Furman’s choices</vt:lpstr>
      <vt:lpstr>Where do Shibboleths come from?</vt:lpstr>
      <vt:lpstr>SAML</vt:lpstr>
      <vt:lpstr>SAML's building blocks</vt:lpstr>
      <vt:lpstr>SAML 2.0 Profiles</vt:lpstr>
      <vt:lpstr>SAML Flowchart  Phase 1  You request a resource</vt:lpstr>
      <vt:lpstr>SAML Flowchart  Phase 2  Login if you haven't already</vt:lpstr>
      <vt:lpstr>SAML Flowchart  Phase 3  You get the resource</vt:lpstr>
      <vt:lpstr>SAML Flowchart (complete) from Oasis SAML v2 Technical Overview PDF</vt:lpstr>
      <vt:lpstr>WAYF?</vt:lpstr>
      <vt:lpstr>SAML Metadata</vt:lpstr>
      <vt:lpstr>Where's the Metadata?</vt:lpstr>
      <vt:lpstr>Additional Considerations</vt:lpstr>
      <vt:lpstr>Lessons learned</vt:lpstr>
      <vt:lpstr>Challenges &amp; opportunities</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Miller</dc:creator>
  <cp:lastModifiedBy>Fred Miller</cp:lastModifiedBy>
  <cp:revision>211</cp:revision>
  <cp:lastPrinted>2012-05-21T22:30:16Z</cp:lastPrinted>
  <dcterms:created xsi:type="dcterms:W3CDTF">2012-03-26T16:53:19Z</dcterms:created>
  <dcterms:modified xsi:type="dcterms:W3CDTF">2013-04-19T21:36:21Z</dcterms:modified>
</cp:coreProperties>
</file>