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66" r:id="rId3"/>
    <p:sldId id="257" r:id="rId4"/>
    <p:sldId id="258" r:id="rId5"/>
    <p:sldId id="259" r:id="rId6"/>
    <p:sldId id="267" r:id="rId7"/>
    <p:sldId id="260" r:id="rId8"/>
    <p:sldId id="261" r:id="rId9"/>
    <p:sldId id="268" r:id="rId10"/>
    <p:sldId id="262" r:id="rId11"/>
    <p:sldId id="263" r:id="rId12"/>
    <p:sldId id="269" r:id="rId13"/>
    <p:sldId id="264" r:id="rId14"/>
    <p:sldId id="270" r:id="rId15"/>
    <p:sldId id="265" r:id="rId16"/>
  </p:sldIdLst>
  <p:sldSz cx="9144000" cy="6858000" type="screen4x3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21702741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1.jpeg" descr="/Volumes/Mac HD2/NCCU_jobs in progress/ADMIN_marketing/Powerpoint Templates_2012/jpegs_psds/NCCU_cover 2a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2.jpeg" descr="/Volumes/Mac HD2/NCCU_jobs in progress/Marketing_PR/Powerpoint Templates_2012/jpegs_psds_NCCU templates/Template 1_jpegs_psds/Template 1_cover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xfrm>
            <a:off x="6553200" y="6172200"/>
            <a:ext cx="2133600" cy="36830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1.jpeg" descr="/Volumes/Mac HD2/NCCU_jobs in progress/ADMIN_marketing/Powerpoint Templates_2012/jpegs_psds/NCCU_cover 2a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2.jpeg" descr="/Volumes/Mac HD2/NCCU_jobs in progress/Marketing_PR/Powerpoint Templates_2012/jpegs_psds_NCCU templates/Template 1_jpegs_psds/Template 1_cover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xfrm>
            <a:off x="6553200" y="6172200"/>
            <a:ext cx="2133600" cy="36830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.jpeg" descr="/Volumes/Mac HD2/NCCU_jobs in progress/Marketing_PR/Powerpoint Templates_2012/jpegs_psds_NCCU templates/Template 1_jpegs_psds/Template 1_inside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304800" y="0"/>
            <a:ext cx="6622143" cy="1367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525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defTabSz="457200">
        <a:defRPr sz="4400">
          <a:latin typeface="Calibri"/>
          <a:ea typeface="Calibri"/>
          <a:cs typeface="Calibri"/>
          <a:sym typeface="Calibri"/>
        </a:defRPr>
      </a:lvl1pPr>
      <a:lvl2pPr defTabSz="457200">
        <a:defRPr sz="4400">
          <a:latin typeface="Calibri"/>
          <a:ea typeface="Calibri"/>
          <a:cs typeface="Calibri"/>
          <a:sym typeface="Calibri"/>
        </a:defRPr>
      </a:lvl2pPr>
      <a:lvl3pPr defTabSz="457200">
        <a:defRPr sz="4400">
          <a:latin typeface="Calibri"/>
          <a:ea typeface="Calibri"/>
          <a:cs typeface="Calibri"/>
          <a:sym typeface="Calibri"/>
        </a:defRPr>
      </a:lvl3pPr>
      <a:lvl4pPr defTabSz="457200">
        <a:defRPr sz="4400">
          <a:latin typeface="Calibri"/>
          <a:ea typeface="Calibri"/>
          <a:cs typeface="Calibri"/>
          <a:sym typeface="Calibri"/>
        </a:defRPr>
      </a:lvl4pPr>
      <a:lvl5pPr defTabSz="457200">
        <a:defRPr sz="4400">
          <a:latin typeface="Calibri"/>
          <a:ea typeface="Calibri"/>
          <a:cs typeface="Calibri"/>
          <a:sym typeface="Calibri"/>
        </a:defRPr>
      </a:lvl5pPr>
      <a:lvl6pPr defTabSz="457200">
        <a:defRPr sz="4400">
          <a:latin typeface="Calibri"/>
          <a:ea typeface="Calibri"/>
          <a:cs typeface="Calibri"/>
          <a:sym typeface="Calibri"/>
        </a:defRPr>
      </a:lvl6pPr>
      <a:lvl7pPr defTabSz="457200">
        <a:defRPr sz="4400">
          <a:latin typeface="Calibri"/>
          <a:ea typeface="Calibri"/>
          <a:cs typeface="Calibri"/>
          <a:sym typeface="Calibri"/>
        </a:defRPr>
      </a:lvl7pPr>
      <a:lvl8pPr defTabSz="457200">
        <a:defRPr sz="4400">
          <a:latin typeface="Calibri"/>
          <a:ea typeface="Calibri"/>
          <a:cs typeface="Calibri"/>
          <a:sym typeface="Calibri"/>
        </a:defRPr>
      </a:lvl8pPr>
      <a:lvl9pPr defTabSz="457200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 defTabSz="4572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609600" y="2590800"/>
            <a:ext cx="7772400" cy="14700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EDUCAUSE Security Professionals Conference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1371600" y="4114800"/>
            <a:ext cx="6400800" cy="1752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/>
              <a:t>Building a Culture of IT Security Awareness</a:t>
            </a:r>
          </a:p>
          <a:p>
            <a:pPr lvl="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/>
              <a:t>May 7, 2014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304800" y="228600"/>
            <a:ext cx="6622143" cy="91077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Layers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469900" y="165373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2039" lvl="0" indent="-312039" defTabSz="416052">
              <a:spcBef>
                <a:spcPts val="600"/>
              </a:spcBef>
              <a:defRPr sz="1800"/>
            </a:pPr>
            <a:r>
              <a:rPr sz="2912" dirty="0" smtClean="0"/>
              <a:t>Orientation</a:t>
            </a:r>
            <a:r>
              <a:rPr lang="en-US" sz="2912" dirty="0" smtClean="0"/>
              <a:t>s</a:t>
            </a:r>
          </a:p>
          <a:p>
            <a:pPr marL="312039" lvl="0" indent="-312039" defTabSz="416052">
              <a:spcBef>
                <a:spcPts val="600"/>
              </a:spcBef>
              <a:defRPr sz="1800"/>
            </a:pPr>
            <a:r>
              <a:rPr sz="2912" dirty="0" smtClean="0"/>
              <a:t>DMCA </a:t>
            </a:r>
            <a:r>
              <a:rPr sz="2912" dirty="0"/>
              <a:t>&amp; Safe computing in </a:t>
            </a:r>
            <a:r>
              <a:rPr sz="2912" dirty="0" smtClean="0"/>
              <a:t>ITS </a:t>
            </a:r>
            <a:r>
              <a:rPr lang="en-US" sz="2912" dirty="0" smtClean="0"/>
              <a:t>comprehensive new </a:t>
            </a:r>
            <a:r>
              <a:rPr sz="2912" dirty="0" smtClean="0"/>
              <a:t>student communication</a:t>
            </a:r>
            <a:r>
              <a:rPr lang="en-US" sz="2912" dirty="0" smtClean="0"/>
              <a:t> </a:t>
            </a:r>
            <a:endParaRPr sz="2912" dirty="0"/>
          </a:p>
          <a:p>
            <a:pPr marL="312039" lvl="0" indent="-312039" defTabSz="416052">
              <a:spcBef>
                <a:spcPts val="600"/>
              </a:spcBef>
              <a:defRPr sz="1800"/>
            </a:pPr>
            <a:r>
              <a:rPr sz="2912" dirty="0"/>
              <a:t>Security Corner in every ITS Bulletin</a:t>
            </a:r>
          </a:p>
          <a:p>
            <a:pPr marL="312039" lvl="0" indent="-312039" defTabSz="416052">
              <a:spcBef>
                <a:spcPts val="600"/>
              </a:spcBef>
              <a:defRPr sz="1800"/>
            </a:pPr>
            <a:r>
              <a:rPr sz="2912" dirty="0"/>
              <a:t>Presentations across campus</a:t>
            </a:r>
          </a:p>
          <a:p>
            <a:pPr marL="312039" lvl="0" indent="-312039" defTabSz="416052">
              <a:spcBef>
                <a:spcPts val="600"/>
              </a:spcBef>
              <a:defRPr sz="1800"/>
            </a:pPr>
            <a:r>
              <a:rPr sz="2912" dirty="0"/>
              <a:t>Regional and National organizations and activities</a:t>
            </a:r>
          </a:p>
          <a:p>
            <a:pPr marL="312039" lvl="0" indent="-312039" defTabSz="416052">
              <a:spcBef>
                <a:spcPts val="600"/>
              </a:spcBef>
              <a:defRPr sz="1800"/>
            </a:pPr>
            <a:r>
              <a:rPr sz="2912" dirty="0"/>
              <a:t>Endpoint/data protection, free antivirus, anti-phishing campaign, Be Safe </a:t>
            </a:r>
            <a:r>
              <a:rPr sz="2912" dirty="0" smtClean="0"/>
              <a:t>campaign</a:t>
            </a:r>
            <a:endParaRPr lang="en-US" sz="2912" dirty="0" smtClean="0"/>
          </a:p>
          <a:p>
            <a:pPr marL="0" lvl="0" indent="0" defTabSz="416052">
              <a:spcBef>
                <a:spcPts val="600"/>
              </a:spcBef>
              <a:buNone/>
              <a:defRPr sz="1800"/>
            </a:pPr>
            <a:endParaRPr sz="2912" dirty="0"/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10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304800" y="228600"/>
            <a:ext cx="6622143" cy="91077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US" sz="4400" dirty="0" smtClean="0"/>
              <a:t>Emerging Challenges</a:t>
            </a:r>
            <a:endParaRPr sz="4400" dirty="0"/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452596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1800"/>
            </a:pPr>
            <a:r>
              <a:rPr lang="en-US" sz="2800" dirty="0" smtClean="0"/>
              <a:t>BYOA </a:t>
            </a:r>
          </a:p>
          <a:p>
            <a:pPr>
              <a:defRPr sz="1800"/>
            </a:pPr>
            <a:r>
              <a:rPr lang="en-US" sz="2800" dirty="0" smtClean="0"/>
              <a:t>Work from anywhere</a:t>
            </a:r>
            <a:endParaRPr sz="2800" dirty="0"/>
          </a:p>
          <a:p>
            <a:pPr>
              <a:defRPr sz="1800"/>
            </a:pPr>
            <a:r>
              <a:rPr sz="2800" dirty="0" smtClean="0"/>
              <a:t>ID Management</a:t>
            </a:r>
            <a:endParaRPr lang="en-US" sz="2800" dirty="0" smtClean="0"/>
          </a:p>
          <a:p>
            <a:pPr>
              <a:defRPr sz="1800"/>
            </a:pPr>
            <a:r>
              <a:rPr lang="en-US" sz="2800" dirty="0"/>
              <a:t>Social networking</a:t>
            </a:r>
          </a:p>
          <a:p>
            <a:pPr>
              <a:defRPr sz="1800"/>
            </a:pPr>
            <a:r>
              <a:rPr sz="2800" dirty="0" smtClean="0"/>
              <a:t>Cloud</a:t>
            </a:r>
            <a:endParaRPr lang="en-US" sz="2800" dirty="0" smtClean="0"/>
          </a:p>
          <a:p>
            <a:pPr>
              <a:defRPr sz="1800"/>
            </a:pPr>
            <a:r>
              <a:rPr lang="en-US" sz="2800" dirty="0" smtClean="0"/>
              <a:t>Others?</a:t>
            </a:r>
            <a:endParaRPr sz="2800" dirty="0"/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11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Utilize these to establish ongoing </a:t>
            </a:r>
            <a:r>
              <a:rPr lang="en-US" dirty="0" err="1" smtClean="0"/>
              <a:t>buyin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Educause</a:t>
            </a:r>
            <a:endParaRPr lang="en-US" dirty="0" smtClean="0"/>
          </a:p>
          <a:p>
            <a:r>
              <a:rPr lang="en-US" dirty="0" err="1" smtClean="0"/>
              <a:t>Cybersecurity</a:t>
            </a:r>
            <a:r>
              <a:rPr lang="en-US" dirty="0" smtClean="0"/>
              <a:t> month</a:t>
            </a:r>
          </a:p>
          <a:p>
            <a:r>
              <a:rPr lang="en-US" dirty="0" smtClean="0"/>
              <a:t>DR/BC planning</a:t>
            </a:r>
          </a:p>
          <a:p>
            <a:r>
              <a:rPr lang="en-US" dirty="0" smtClean="0"/>
              <a:t>Incidents in the news</a:t>
            </a:r>
          </a:p>
          <a:p>
            <a:r>
              <a:rPr lang="en-US" dirty="0" smtClean="0"/>
              <a:t>Legal/Audit</a:t>
            </a:r>
          </a:p>
          <a:p>
            <a:r>
              <a:rPr lang="en-US" dirty="0" smtClean="0"/>
              <a:t>Organizations/governance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6263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304800" y="0"/>
            <a:ext cx="6793460" cy="1367971"/>
          </a:xfrm>
          <a:prstGeom prst="rect">
            <a:avLst/>
          </a:prstGeom>
        </p:spPr>
        <p:txBody>
          <a:bodyPr/>
          <a:lstStyle>
            <a:lvl1pPr defTabSz="448055">
              <a:defRPr sz="4312"/>
            </a:lvl1pPr>
          </a:lstStyle>
          <a:p>
            <a:pPr lvl="0">
              <a:defRPr sz="1800"/>
            </a:pPr>
            <a:r>
              <a:rPr sz="4312"/>
              <a:t>Source of CISO Frustrations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Unresourced expectations</a:t>
            </a:r>
          </a:p>
          <a:p>
            <a:pPr lvl="0">
              <a:defRPr sz="1800"/>
            </a:pPr>
            <a:r>
              <a:rPr sz="3200"/>
              <a:t>Inconsistency in policy/rule enforcement</a:t>
            </a:r>
          </a:p>
          <a:p>
            <a:pPr lvl="0">
              <a:defRPr sz="1800"/>
            </a:pPr>
            <a:r>
              <a:rPr sz="3200"/>
              <a:t>"It won't happen to us" attitude</a:t>
            </a:r>
          </a:p>
          <a:p>
            <a:pPr lvl="0">
              <a:defRPr sz="1800"/>
            </a:pPr>
            <a:r>
              <a:rPr sz="3200"/>
              <a:t>"It's gonna happen and we can do anything about it."</a:t>
            </a:r>
          </a:p>
          <a:p>
            <a:pPr lvl="0">
              <a:defRPr sz="1800"/>
            </a:pPr>
            <a:r>
              <a:rPr sz="3200"/>
              <a:t>It's ITs problem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13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2" t="16064" r="24414"/>
          <a:stretch/>
        </p:blipFill>
        <p:spPr bwMode="auto">
          <a:xfrm>
            <a:off x="5879206" y="3200400"/>
            <a:ext cx="2964048" cy="275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" t="10446" r="4933"/>
          <a:stretch/>
        </p:blipFill>
        <p:spPr bwMode="auto">
          <a:xfrm>
            <a:off x="609600" y="1540911"/>
            <a:ext cx="2849732" cy="250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86705"/>
            <a:ext cx="3093483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5"/>
          <a:stretch/>
        </p:blipFill>
        <p:spPr bwMode="auto">
          <a:xfrm>
            <a:off x="1676400" y="4061621"/>
            <a:ext cx="3116263" cy="223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3370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15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62" name="Shape 62"/>
          <p:cNvSpPr/>
          <p:nvPr/>
        </p:nvSpPr>
        <p:spPr>
          <a:xfrm>
            <a:off x="-328925" y="1633131"/>
            <a:ext cx="9373588" cy="336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ctr" defTabSz="457200"/>
            <a:r>
              <a:rPr sz="3000">
                <a:latin typeface="+mj-lt"/>
                <a:ea typeface="+mj-ea"/>
                <a:cs typeface="+mj-cs"/>
                <a:sym typeface="Helvetica"/>
              </a:rPr>
              <a:t>"Information Security is Everyone's Business"</a:t>
            </a:r>
          </a:p>
          <a:p>
            <a:pPr lvl="0" algn="ctr" defTabSz="457200"/>
            <a:endParaRPr sz="3000">
              <a:latin typeface="+mj-lt"/>
              <a:ea typeface="+mj-ea"/>
              <a:cs typeface="+mj-cs"/>
              <a:sym typeface="Helvetica"/>
            </a:endParaRPr>
          </a:p>
          <a:p>
            <a:pPr lvl="0" algn="ctr" defTabSz="457200"/>
            <a:r>
              <a:rPr sz="3000">
                <a:latin typeface="+mj-lt"/>
                <a:ea typeface="+mj-ea"/>
                <a:cs typeface="+mj-cs"/>
                <a:sym typeface="Helvetica"/>
              </a:rPr>
              <a:t>Remember When It Comes to</a:t>
            </a:r>
          </a:p>
          <a:p>
            <a:pPr lvl="0" algn="ctr" defTabSz="457200"/>
            <a:endParaRPr sz="3000">
              <a:latin typeface="+mj-lt"/>
              <a:ea typeface="+mj-ea"/>
              <a:cs typeface="+mj-cs"/>
              <a:sym typeface="Helvetica"/>
            </a:endParaRPr>
          </a:p>
          <a:p>
            <a:pPr lvl="0" algn="ctr" defTabSz="457200"/>
            <a:endParaRPr sz="3000">
              <a:latin typeface="+mj-lt"/>
              <a:ea typeface="+mj-ea"/>
              <a:cs typeface="+mj-cs"/>
              <a:sym typeface="Helvetica"/>
            </a:endParaRPr>
          </a:p>
          <a:p>
            <a:pPr lvl="0" algn="ctr" defTabSz="457200"/>
            <a:r>
              <a:rPr sz="3000">
                <a:latin typeface="+mj-lt"/>
                <a:ea typeface="+mj-ea"/>
                <a:cs typeface="+mj-cs"/>
                <a:sym typeface="Helvetica"/>
              </a:rPr>
              <a:t>se U R IT y</a:t>
            </a:r>
            <a:endParaRPr sz="1200">
              <a:latin typeface="+mj-lt"/>
              <a:ea typeface="+mj-ea"/>
              <a:cs typeface="+mj-cs"/>
              <a:sym typeface="Helvetica"/>
            </a:endParaRPr>
          </a:p>
          <a:p>
            <a:pPr lvl="0"/>
            <a:endParaRPr sz="1200"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tale of two campuses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" t="9728" r="2233" b="12136"/>
          <a:stretch/>
        </p:blipFill>
        <p:spPr bwMode="auto">
          <a:xfrm>
            <a:off x="685800" y="1524000"/>
            <a:ext cx="7279690" cy="446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45676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381000" y="304800"/>
            <a:ext cx="6622143" cy="910770"/>
          </a:xfrm>
          <a:prstGeom prst="rect">
            <a:avLst/>
          </a:prstGeom>
        </p:spPr>
        <p:txBody>
          <a:bodyPr>
            <a:normAutofit/>
          </a:bodyPr>
          <a:lstStyle>
            <a:lvl1pPr defTabSz="425195">
              <a:defRPr sz="3627"/>
            </a:lvl1pPr>
          </a:lstStyle>
          <a:p>
            <a:pPr lvl="0">
              <a:defRPr sz="1800"/>
            </a:pPr>
            <a:r>
              <a:rPr lang="en-US" sz="3627" dirty="0" smtClean="0"/>
              <a:t>IT </a:t>
            </a:r>
            <a:r>
              <a:rPr sz="3627" dirty="0" smtClean="0"/>
              <a:t>Security Awareness</a:t>
            </a:r>
            <a:r>
              <a:rPr lang="en-US" sz="3627" dirty="0" smtClean="0"/>
              <a:t> a Process</a:t>
            </a:r>
            <a:endParaRPr sz="3627" dirty="0"/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457199" y="1610907"/>
            <a:ext cx="8229601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defRPr sz="1800"/>
            </a:pPr>
            <a:r>
              <a:rPr sz="3200" dirty="0" smtClean="0"/>
              <a:t>Foundation</a:t>
            </a:r>
            <a:endParaRPr sz="3200" dirty="0"/>
          </a:p>
          <a:p>
            <a:pPr lvl="0">
              <a:defRPr sz="1800"/>
            </a:pPr>
            <a:r>
              <a:rPr sz="3200" dirty="0"/>
              <a:t>Build relationships</a:t>
            </a:r>
          </a:p>
          <a:p>
            <a:pPr lvl="0">
              <a:defRPr sz="1800"/>
            </a:pPr>
            <a:r>
              <a:rPr sz="3200" dirty="0"/>
              <a:t>Build Culture</a:t>
            </a:r>
          </a:p>
          <a:p>
            <a:pPr lvl="0">
              <a:defRPr sz="1800"/>
            </a:pPr>
            <a:r>
              <a:rPr sz="3200" dirty="0"/>
              <a:t>Resources, Training &amp; Service</a:t>
            </a:r>
          </a:p>
          <a:p>
            <a:pPr lvl="0">
              <a:defRPr sz="1800"/>
            </a:pPr>
            <a:r>
              <a:rPr sz="3200" dirty="0"/>
              <a:t>Multi-layer </a:t>
            </a:r>
            <a:r>
              <a:rPr sz="3200" dirty="0" smtClean="0"/>
              <a:t>approach</a:t>
            </a:r>
            <a:endParaRPr lang="en-US" dirty="0"/>
          </a:p>
          <a:p>
            <a:pPr lvl="0">
              <a:defRPr sz="1800"/>
            </a:pPr>
            <a:r>
              <a:rPr lang="en-US" sz="3200" dirty="0" smtClean="0"/>
              <a:t>Emerging Challenges</a:t>
            </a:r>
            <a:endParaRPr lang="en-US" dirty="0"/>
          </a:p>
          <a:p>
            <a:pPr lvl="0">
              <a:defRPr sz="1800"/>
            </a:pPr>
            <a:r>
              <a:rPr lang="en-US" sz="3200" dirty="0" smtClean="0"/>
              <a:t>Opportunities</a:t>
            </a:r>
            <a:endParaRPr lang="en-US" dirty="0"/>
          </a:p>
          <a:p>
            <a:pPr lvl="0">
              <a:defRPr sz="1800"/>
            </a:pPr>
            <a:r>
              <a:rPr lang="en-US" sz="3200" dirty="0" smtClean="0"/>
              <a:t>CISO Frustrations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3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304800" y="228600"/>
            <a:ext cx="6622143" cy="91077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 dirty="0" smtClean="0"/>
              <a:t>Foundation</a:t>
            </a:r>
            <a:endParaRPr sz="4400" dirty="0"/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452596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08609" indent="-308609" defTabSz="411479">
              <a:spcBef>
                <a:spcPts val="600"/>
              </a:spcBef>
              <a:defRPr sz="1800"/>
            </a:pPr>
            <a:r>
              <a:rPr lang="en-US" sz="2880" dirty="0" smtClean="0"/>
              <a:t>Start in ITS</a:t>
            </a:r>
          </a:p>
          <a:p>
            <a:pPr marL="749480" lvl="1" indent="-308609" defTabSz="411479">
              <a:spcBef>
                <a:spcPts val="600"/>
              </a:spcBef>
              <a:defRPr sz="1800"/>
            </a:pPr>
            <a:r>
              <a:rPr lang="en-US" sz="2880" dirty="0" smtClean="0"/>
              <a:t>Ensure CIO support</a:t>
            </a:r>
            <a:endParaRPr lang="en-US" sz="2880" dirty="0"/>
          </a:p>
          <a:p>
            <a:pPr marL="749480" lvl="1" indent="-308609" defTabSz="411479">
              <a:spcBef>
                <a:spcPts val="600"/>
              </a:spcBef>
              <a:defRPr sz="1800"/>
            </a:pPr>
            <a:r>
              <a:rPr lang="en-US" sz="2880" dirty="0" smtClean="0"/>
              <a:t>Establish Chief Information Security Officer</a:t>
            </a:r>
          </a:p>
          <a:p>
            <a:pPr marL="749480" lvl="1" indent="-308609" defTabSz="411479">
              <a:spcBef>
                <a:spcPts val="600"/>
              </a:spcBef>
              <a:defRPr sz="1800"/>
            </a:pPr>
            <a:r>
              <a:rPr lang="en-US" sz="2880" dirty="0" smtClean="0"/>
              <a:t>Establish IT culture</a:t>
            </a:r>
          </a:p>
          <a:p>
            <a:pPr marL="308609" indent="-308609" defTabSz="411479">
              <a:spcBef>
                <a:spcPts val="600"/>
              </a:spcBef>
              <a:defRPr sz="1800"/>
            </a:pPr>
            <a:r>
              <a:rPr lang="en-US" sz="2880" dirty="0"/>
              <a:t>Develop program(s) in accordance with industry standards and generally accepted security principles</a:t>
            </a:r>
          </a:p>
          <a:p>
            <a:pPr marL="308609" lvl="0" indent="-308609" defTabSz="411479">
              <a:spcBef>
                <a:spcPts val="600"/>
              </a:spcBef>
              <a:defRPr sz="1800"/>
            </a:pPr>
            <a:r>
              <a:rPr sz="2880" dirty="0" smtClean="0"/>
              <a:t>Understand </a:t>
            </a:r>
            <a:r>
              <a:rPr sz="2880" dirty="0"/>
              <a:t>environment and context as it relates to Security</a:t>
            </a:r>
          </a:p>
          <a:p>
            <a:pPr marL="308609" indent="-308609" defTabSz="411479">
              <a:spcBef>
                <a:spcPts val="600"/>
              </a:spcBef>
              <a:defRPr sz="1800"/>
            </a:pPr>
            <a:r>
              <a:rPr lang="en-US" sz="2880" dirty="0" smtClean="0"/>
              <a:t>Understand </a:t>
            </a:r>
            <a:r>
              <a:rPr lang="en-US" sz="2880" dirty="0"/>
              <a:t>any decentralized organizations or other areas of sensitivity</a:t>
            </a:r>
          </a:p>
          <a:p>
            <a:pPr marL="308609" indent="-308609" defTabSz="411479">
              <a:spcBef>
                <a:spcPts val="600"/>
              </a:spcBef>
              <a:defRPr sz="1800"/>
            </a:pPr>
            <a:r>
              <a:rPr lang="en-US" sz="2880" dirty="0" smtClean="0"/>
              <a:t>Establish </a:t>
            </a:r>
            <a:r>
              <a:rPr lang="en-US" sz="2880" dirty="0"/>
              <a:t>short and long term awareness </a:t>
            </a:r>
            <a:r>
              <a:rPr lang="en-US" sz="2880" dirty="0" smtClean="0"/>
              <a:t>goals and measures</a:t>
            </a:r>
            <a:endParaRPr lang="en-US" sz="2880" dirty="0"/>
          </a:p>
          <a:p>
            <a:pPr marL="308609" indent="-308609" defTabSz="411479">
              <a:spcBef>
                <a:spcPts val="600"/>
              </a:spcBef>
              <a:defRPr sz="1800"/>
            </a:pPr>
            <a:r>
              <a:rPr lang="en-US" sz="2880" dirty="0" smtClean="0"/>
              <a:t>Establish </a:t>
            </a:r>
            <a:r>
              <a:rPr lang="en-US" sz="2880" dirty="0"/>
              <a:t>strategic buy in at the executive level</a:t>
            </a:r>
          </a:p>
          <a:p>
            <a:pPr marL="308609" lvl="0" indent="-308609" defTabSz="411479">
              <a:spcBef>
                <a:spcPts val="600"/>
              </a:spcBef>
              <a:defRPr sz="1800"/>
            </a:pPr>
            <a:endParaRPr sz="2880" dirty="0"/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4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304800" y="228600"/>
            <a:ext cx="6622143" cy="91077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Build Relationships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452596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600" dirty="0"/>
              <a:t>Meet key </a:t>
            </a:r>
            <a:r>
              <a:rPr sz="2600" dirty="0" smtClean="0"/>
              <a:t>stakeholders</a:t>
            </a:r>
            <a:endParaRPr lang="en-US" sz="2600" dirty="0" smtClean="0"/>
          </a:p>
          <a:p>
            <a:pPr>
              <a:lnSpc>
                <a:spcPct val="80000"/>
              </a:lnSpc>
              <a:spcBef>
                <a:spcPts val="500"/>
              </a:spcBef>
              <a:defRPr sz="1800"/>
            </a:pPr>
            <a:r>
              <a:rPr lang="en-US" sz="2600" dirty="0" smtClean="0"/>
              <a:t>Establish </a:t>
            </a:r>
            <a:r>
              <a:rPr lang="en-US" sz="2600" dirty="0"/>
              <a:t>viable and robust working relationships</a:t>
            </a:r>
          </a:p>
          <a:p>
            <a:pPr lvl="0">
              <a:lnSpc>
                <a:spcPct val="80000"/>
              </a:lnSpc>
              <a:spcBef>
                <a:spcPts val="500"/>
              </a:spcBef>
              <a:defRPr sz="1800"/>
            </a:pPr>
            <a:r>
              <a:rPr lang="en-US" sz="2600" dirty="0" smtClean="0"/>
              <a:t>Create or utilize campus governance/organizations</a:t>
            </a:r>
            <a:endParaRPr sz="2600" dirty="0"/>
          </a:p>
          <a:p>
            <a:pPr lvl="0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600" dirty="0" smtClean="0"/>
              <a:t>Develop </a:t>
            </a:r>
            <a:r>
              <a:rPr sz="2600" dirty="0"/>
              <a:t>a </a:t>
            </a:r>
            <a:r>
              <a:rPr sz="2600" dirty="0" smtClean="0"/>
              <a:t>commun</a:t>
            </a:r>
            <a:r>
              <a:rPr lang="en-US" sz="2600" dirty="0" smtClean="0"/>
              <a:t>ity</a:t>
            </a:r>
            <a:r>
              <a:rPr sz="2600" dirty="0" smtClean="0"/>
              <a:t> </a:t>
            </a:r>
            <a:r>
              <a:rPr sz="2600" dirty="0"/>
              <a:t>approach </a:t>
            </a:r>
            <a:r>
              <a:rPr lang="en-US" sz="2600" dirty="0"/>
              <a:t>c</a:t>
            </a:r>
            <a:r>
              <a:rPr sz="2600" dirty="0" smtClean="0"/>
              <a:t>onveying </a:t>
            </a:r>
            <a:r>
              <a:rPr sz="2600" dirty="0"/>
              <a:t>the idea of "What's In IT For Me?" </a:t>
            </a:r>
            <a:endParaRPr lang="en-US" sz="2600" dirty="0" smtClean="0"/>
          </a:p>
          <a:p>
            <a:pPr lvl="0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600" dirty="0" smtClean="0"/>
              <a:t>Be </a:t>
            </a:r>
            <a:r>
              <a:rPr lang="en-US" sz="2600" dirty="0"/>
              <a:t>s</a:t>
            </a:r>
            <a:r>
              <a:rPr sz="2600" dirty="0" smtClean="0"/>
              <a:t>upportive </a:t>
            </a:r>
            <a:r>
              <a:rPr sz="2600" dirty="0"/>
              <a:t>of the initiatives of others within the organization </a:t>
            </a:r>
            <a:endParaRPr lang="en-US" sz="2600" dirty="0" smtClean="0"/>
          </a:p>
          <a:p>
            <a:pPr lvl="0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600" dirty="0" smtClean="0"/>
              <a:t>Build </a:t>
            </a:r>
            <a:r>
              <a:rPr sz="2600" dirty="0"/>
              <a:t>infrastructure and services to support decentralized IT organizations</a:t>
            </a:r>
          </a:p>
          <a:p>
            <a:pPr lvl="0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600" dirty="0"/>
              <a:t>Formalize </a:t>
            </a:r>
            <a:r>
              <a:rPr sz="2600" dirty="0" smtClean="0"/>
              <a:t>relationship</a:t>
            </a:r>
            <a:r>
              <a:rPr lang="en-US" sz="2600" dirty="0" smtClean="0"/>
              <a:t>s</a:t>
            </a:r>
            <a:r>
              <a:rPr sz="2600" dirty="0" smtClean="0"/>
              <a:t> </a:t>
            </a:r>
            <a:r>
              <a:rPr sz="2600" dirty="0"/>
              <a:t>and responsibilities 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5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6781800" cy="136797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Activity: </a:t>
            </a:r>
            <a:br>
              <a:rPr lang="en-US" sz="3600" dirty="0" smtClean="0"/>
            </a:br>
            <a:r>
              <a:rPr lang="en-US" sz="3600" dirty="0" smtClean="0"/>
              <a:t>Governance &amp; other organizations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are the key stakeholders?</a:t>
            </a:r>
          </a:p>
          <a:p>
            <a:endParaRPr lang="en-US" dirty="0"/>
          </a:p>
          <a:p>
            <a:r>
              <a:rPr lang="en-US" dirty="0" smtClean="0"/>
              <a:t>What governance or other organizational structures do you use?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Who are the members?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94738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304800" y="228600"/>
            <a:ext cx="6622143" cy="91077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 dirty="0" smtClean="0"/>
              <a:t>Build Cultur</a:t>
            </a:r>
            <a:r>
              <a:rPr lang="en-US" sz="4400" dirty="0" smtClean="0"/>
              <a:t>e/Empower</a:t>
            </a:r>
            <a:endParaRPr sz="4400" dirty="0"/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452596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700" dirty="0"/>
              <a:t>Give the principal parties </a:t>
            </a:r>
            <a:r>
              <a:rPr sz="2700" dirty="0" smtClean="0"/>
              <a:t>responsib</a:t>
            </a:r>
            <a:r>
              <a:rPr lang="en-US" sz="2700" dirty="0" smtClean="0"/>
              <a:t>ility and resources/support </a:t>
            </a:r>
            <a:r>
              <a:rPr sz="2700" dirty="0" smtClean="0"/>
              <a:t>for </a:t>
            </a:r>
            <a:r>
              <a:rPr sz="2700" dirty="0"/>
              <a:t>securing </a:t>
            </a:r>
            <a:r>
              <a:rPr sz="2700" dirty="0" smtClean="0"/>
              <a:t>data</a:t>
            </a:r>
            <a:endParaRPr sz="2700" dirty="0"/>
          </a:p>
          <a:p>
            <a:pPr lvl="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700" dirty="0"/>
              <a:t>Develop an operational </a:t>
            </a:r>
            <a:r>
              <a:rPr lang="en-US" sz="2700" dirty="0" smtClean="0"/>
              <a:t>non-punitive </a:t>
            </a:r>
            <a:r>
              <a:rPr sz="2700" dirty="0" smtClean="0"/>
              <a:t>climate </a:t>
            </a:r>
            <a:r>
              <a:rPr sz="2700" dirty="0"/>
              <a:t>that is information security conscious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700" dirty="0"/>
              <a:t>Embed IT Security into everything </a:t>
            </a:r>
            <a:endParaRPr lang="en-US" sz="2700" dirty="0" smtClean="0"/>
          </a:p>
          <a:p>
            <a:pPr lvl="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700" dirty="0" smtClean="0"/>
              <a:t>Offer training</a:t>
            </a:r>
            <a:r>
              <a:rPr lang="en-US" sz="2700" dirty="0" smtClean="0"/>
              <a:t>, support</a:t>
            </a:r>
            <a:r>
              <a:rPr sz="2700" dirty="0" smtClean="0"/>
              <a:t> </a:t>
            </a:r>
            <a:r>
              <a:rPr sz="2700" dirty="0"/>
              <a:t>and services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700" dirty="0"/>
              <a:t>Establish processes with </a:t>
            </a:r>
            <a:r>
              <a:rPr sz="2700" dirty="0" smtClean="0"/>
              <a:t>units </a:t>
            </a:r>
            <a:r>
              <a:rPr sz="2700" dirty="0"/>
              <a:t>across campus </a:t>
            </a:r>
            <a:endParaRPr lang="en-US" sz="2700" dirty="0" smtClean="0"/>
          </a:p>
          <a:p>
            <a:pPr lvl="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700" dirty="0" smtClean="0"/>
              <a:t>Provide </a:t>
            </a:r>
            <a:r>
              <a:rPr sz="2700" dirty="0"/>
              <a:t>debriefs and documentation if/when </a:t>
            </a:r>
            <a:r>
              <a:rPr sz="2700" dirty="0" smtClean="0"/>
              <a:t>necessary</a:t>
            </a:r>
            <a:endParaRPr lang="en-US" sz="2700" dirty="0" smtClean="0"/>
          </a:p>
          <a:p>
            <a:pPr lvl="0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n-US" sz="2700" dirty="0" smtClean="0"/>
              <a:t>Be a resource; be proactive</a:t>
            </a:r>
            <a:endParaRPr sz="2700" dirty="0"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7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304800" y="228600"/>
            <a:ext cx="6622143" cy="910770"/>
          </a:xfrm>
          <a:prstGeom prst="rect">
            <a:avLst/>
          </a:prstGeom>
        </p:spPr>
        <p:txBody>
          <a:bodyPr/>
          <a:lstStyle>
            <a:lvl1pPr defTabSz="402336">
              <a:defRPr sz="3872"/>
            </a:lvl1pPr>
          </a:lstStyle>
          <a:p>
            <a:pPr lvl="0">
              <a:defRPr sz="1800"/>
            </a:pPr>
            <a:r>
              <a:rPr sz="3872"/>
              <a:t>Resources,Training &amp; Services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45259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12039" lvl="0" indent="-312039" defTabSz="416052">
              <a:spcBef>
                <a:spcPts val="600"/>
              </a:spcBef>
              <a:defRPr sz="1800"/>
            </a:pPr>
            <a:r>
              <a:rPr sz="2912" dirty="0"/>
              <a:t>Empower data </a:t>
            </a:r>
            <a:r>
              <a:rPr sz="2912" dirty="0" smtClean="0"/>
              <a:t>stewards</a:t>
            </a:r>
            <a:r>
              <a:rPr lang="en-US" sz="2912" dirty="0" smtClean="0"/>
              <a:t> and others</a:t>
            </a:r>
            <a:endParaRPr sz="2912" dirty="0"/>
          </a:p>
          <a:p>
            <a:pPr marL="312039" lvl="0" indent="-312039" defTabSz="416052">
              <a:spcBef>
                <a:spcPts val="600"/>
              </a:spcBef>
              <a:defRPr sz="1800"/>
            </a:pPr>
            <a:r>
              <a:rPr lang="en-US" sz="2912" dirty="0" smtClean="0"/>
              <a:t>Participate in </a:t>
            </a:r>
            <a:r>
              <a:rPr sz="2912" dirty="0" smtClean="0"/>
              <a:t>faculty</a:t>
            </a:r>
            <a:r>
              <a:rPr sz="2912" dirty="0"/>
              <a:t>, staff and student orientation</a:t>
            </a:r>
          </a:p>
          <a:p>
            <a:pPr marL="312039" lvl="0" indent="-312039" defTabSz="416052">
              <a:spcBef>
                <a:spcPts val="600"/>
              </a:spcBef>
              <a:defRPr sz="1800"/>
            </a:pPr>
            <a:r>
              <a:rPr lang="en-US" sz="2912" dirty="0" smtClean="0"/>
              <a:t>Provide s</a:t>
            </a:r>
            <a:r>
              <a:rPr sz="2912" dirty="0" smtClean="0"/>
              <a:t>cans </a:t>
            </a:r>
            <a:r>
              <a:rPr lang="en-US" sz="2912" dirty="0" smtClean="0"/>
              <a:t>or other services </a:t>
            </a:r>
            <a:r>
              <a:rPr sz="2912" dirty="0" smtClean="0"/>
              <a:t>for </a:t>
            </a:r>
            <a:r>
              <a:rPr sz="2912" dirty="0"/>
              <a:t>decentralized IT </a:t>
            </a:r>
          </a:p>
          <a:p>
            <a:pPr marL="312039" lvl="0" indent="-312039" defTabSz="416052">
              <a:spcBef>
                <a:spcPts val="600"/>
              </a:spcBef>
              <a:defRPr sz="1800"/>
            </a:pPr>
            <a:r>
              <a:rPr lang="en-US" sz="2912" dirty="0" smtClean="0"/>
              <a:t>Establish </a:t>
            </a:r>
            <a:r>
              <a:rPr sz="2912" dirty="0" smtClean="0"/>
              <a:t>CBTs </a:t>
            </a:r>
            <a:r>
              <a:rPr lang="en-US" sz="2912" dirty="0" smtClean="0"/>
              <a:t>(or other training) </a:t>
            </a:r>
            <a:r>
              <a:rPr sz="2912" dirty="0" smtClean="0"/>
              <a:t>for </a:t>
            </a:r>
            <a:r>
              <a:rPr sz="2912" dirty="0"/>
              <a:t>all (central and decentralized) System Admins</a:t>
            </a:r>
          </a:p>
          <a:p>
            <a:pPr marL="312039" lvl="0" indent="-312039" defTabSz="416052">
              <a:spcBef>
                <a:spcPts val="600"/>
              </a:spcBef>
              <a:defRPr sz="1800"/>
            </a:pPr>
            <a:r>
              <a:rPr lang="en-US" sz="2912" dirty="0" smtClean="0"/>
              <a:t>Provide j</a:t>
            </a:r>
            <a:r>
              <a:rPr sz="2912" dirty="0" smtClean="0"/>
              <a:t>ust </a:t>
            </a:r>
            <a:r>
              <a:rPr sz="2912" dirty="0"/>
              <a:t>in time </a:t>
            </a:r>
            <a:r>
              <a:rPr sz="2912" dirty="0" smtClean="0"/>
              <a:t>training</a:t>
            </a:r>
            <a:endParaRPr sz="2912" dirty="0"/>
          </a:p>
          <a:p>
            <a:pPr marL="312039" lvl="0" indent="-312039" defTabSz="416052">
              <a:spcBef>
                <a:spcPts val="600"/>
              </a:spcBef>
              <a:defRPr sz="1800"/>
            </a:pPr>
            <a:r>
              <a:rPr lang="en-US" sz="2912" dirty="0" smtClean="0"/>
              <a:t>Develop p</a:t>
            </a:r>
            <a:r>
              <a:rPr sz="2912" dirty="0" smtClean="0"/>
              <a:t>resent</a:t>
            </a:r>
            <a:r>
              <a:rPr lang="en-US" sz="2912" dirty="0" smtClean="0"/>
              <a:t>ations </a:t>
            </a:r>
          </a:p>
          <a:p>
            <a:pPr marL="312039" lvl="0" indent="-312039" defTabSz="416052">
              <a:spcBef>
                <a:spcPts val="600"/>
              </a:spcBef>
              <a:defRPr sz="1800"/>
            </a:pPr>
            <a:r>
              <a:rPr sz="2912" dirty="0" smtClean="0"/>
              <a:t>Train</a:t>
            </a:r>
            <a:r>
              <a:rPr lang="en-US" sz="2912" dirty="0" smtClean="0"/>
              <a:t> administrators such as </a:t>
            </a:r>
            <a:r>
              <a:rPr sz="2912" dirty="0" smtClean="0"/>
              <a:t>Student </a:t>
            </a:r>
            <a:r>
              <a:rPr sz="2912" dirty="0"/>
              <a:t>Affairs officers on DMCA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8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858000" cy="1367971"/>
          </a:xfrm>
        </p:spPr>
        <p:txBody>
          <a:bodyPr>
            <a:noAutofit/>
          </a:bodyPr>
          <a:lstStyle/>
          <a:p>
            <a:r>
              <a:rPr lang="en-US" sz="2800" dirty="0" smtClean="0"/>
              <a:t>Activity: </a:t>
            </a:r>
            <a:br>
              <a:rPr lang="en-US" sz="2800" dirty="0" smtClean="0"/>
            </a:br>
            <a:r>
              <a:rPr lang="en-US" sz="2800" dirty="0" smtClean="0"/>
              <a:t>How do you keep your campus informed?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3200400" cy="5257801"/>
          </a:xfrm>
        </p:spPr>
        <p:txBody>
          <a:bodyPr/>
          <a:lstStyle/>
          <a:p>
            <a:r>
              <a:rPr lang="en-US" sz="2800" dirty="0" smtClean="0"/>
              <a:t>Phishing</a:t>
            </a:r>
          </a:p>
          <a:p>
            <a:r>
              <a:rPr lang="en-US" sz="2800" dirty="0" smtClean="0"/>
              <a:t>Vulnerabilities</a:t>
            </a:r>
          </a:p>
          <a:p>
            <a:r>
              <a:rPr lang="en-US" sz="2800" dirty="0" smtClean="0"/>
              <a:t>DMCA/RIAA</a:t>
            </a:r>
          </a:p>
          <a:p>
            <a:r>
              <a:rPr lang="en-US" sz="2800" dirty="0" smtClean="0"/>
              <a:t>Viruses</a:t>
            </a:r>
          </a:p>
          <a:p>
            <a:r>
              <a:rPr lang="en-US" sz="2800" dirty="0" smtClean="0"/>
              <a:t>Etc…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" t="9894" r="7941" b="7787"/>
          <a:stretch/>
        </p:blipFill>
        <p:spPr bwMode="auto">
          <a:xfrm>
            <a:off x="3471930" y="1600200"/>
            <a:ext cx="498086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71983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440</Words>
  <Application>Microsoft Office PowerPoint</Application>
  <PresentationFormat>On-screen Show (4:3)</PresentationFormat>
  <Paragraphs>104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</vt:lpstr>
      <vt:lpstr>EDUCAUSE Security Professionals Conference</vt:lpstr>
      <vt:lpstr>The tale of two campuses</vt:lpstr>
      <vt:lpstr>IT Security Awareness a Process</vt:lpstr>
      <vt:lpstr>Foundation</vt:lpstr>
      <vt:lpstr>Build Relationships</vt:lpstr>
      <vt:lpstr>Activity:  Governance &amp; other organizations</vt:lpstr>
      <vt:lpstr>Build Culture/Empower</vt:lpstr>
      <vt:lpstr>Resources,Training &amp; Services</vt:lpstr>
      <vt:lpstr>Activity:  How do you keep your campus informed?</vt:lpstr>
      <vt:lpstr>Layers</vt:lpstr>
      <vt:lpstr>Emerging Challenges</vt:lpstr>
      <vt:lpstr>Opportunities</vt:lpstr>
      <vt:lpstr>Source of CISO Frustrations</vt:lpstr>
      <vt:lpstr>Samples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EDUCAUSE Security Professionals Conference</dc:title>
  <dc:creator>Kraus, Leah</dc:creator>
  <cp:lastModifiedBy>Kraus, Leah</cp:lastModifiedBy>
  <cp:revision>16</cp:revision>
  <dcterms:modified xsi:type="dcterms:W3CDTF">2014-05-12T21:45:24Z</dcterms:modified>
</cp:coreProperties>
</file>