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9" r:id="rId2"/>
    <p:sldId id="271" r:id="rId3"/>
    <p:sldId id="273" r:id="rId4"/>
    <p:sldId id="275" r:id="rId5"/>
    <p:sldId id="272" r:id="rId6"/>
    <p:sldId id="266" r:id="rId7"/>
    <p:sldId id="264" r:id="rId8"/>
    <p:sldId id="276" r:id="rId9"/>
    <p:sldId id="267" r:id="rId10"/>
    <p:sldId id="260" r:id="rId11"/>
    <p:sldId id="261" r:id="rId12"/>
    <p:sldId id="262" r:id="rId13"/>
    <p:sldId id="265" r:id="rId14"/>
    <p:sldId id="277" r:id="rId15"/>
    <p:sldId id="274" r:id="rId16"/>
    <p:sldId id="268" r:id="rId17"/>
    <p:sldId id="263" r:id="rId18"/>
    <p:sldId id="2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18" autoAdjust="0"/>
  </p:normalViewPr>
  <p:slideViewPr>
    <p:cSldViewPr>
      <p:cViewPr>
        <p:scale>
          <a:sx n="83" d="100"/>
          <a:sy n="83" d="100"/>
        </p:scale>
        <p:origin x="-774" y="-4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01252-1876-46FE-A22A-1724E84D776B}" type="datetimeFigureOut">
              <a:rPr lang="en-US" smtClean="0"/>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C770D-D60A-473F-96D9-20136E12A34D}" type="slidenum">
              <a:rPr lang="en-US" smtClean="0"/>
              <a:t>‹#›</a:t>
            </a:fld>
            <a:endParaRPr lang="en-US"/>
          </a:p>
        </p:txBody>
      </p:sp>
    </p:spTree>
    <p:extLst>
      <p:ext uri="{BB962C8B-B14F-4D97-AF65-F5344CB8AC3E}">
        <p14:creationId xmlns:p14="http://schemas.microsoft.com/office/powerpoint/2010/main" val="913656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8CA9F-ED5C-44B8-9586-E3F9FDA49D16}" type="slidenum">
              <a:rPr lang="en-US" smtClean="0"/>
              <a:t>1</a:t>
            </a:fld>
            <a:endParaRPr lang="en-US"/>
          </a:p>
        </p:txBody>
      </p:sp>
    </p:spTree>
    <p:extLst>
      <p:ext uri="{BB962C8B-B14F-4D97-AF65-F5344CB8AC3E}">
        <p14:creationId xmlns:p14="http://schemas.microsoft.com/office/powerpoint/2010/main" val="2707044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17</a:t>
            </a:fld>
            <a:endParaRPr lang="en-US"/>
          </a:p>
        </p:txBody>
      </p:sp>
    </p:spTree>
    <p:extLst>
      <p:ext uri="{BB962C8B-B14F-4D97-AF65-F5344CB8AC3E}">
        <p14:creationId xmlns:p14="http://schemas.microsoft.com/office/powerpoint/2010/main" val="559983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CA9F-ED5C-44B8-9586-E3F9FDA49D16}" type="slidenum">
              <a:rPr lang="en-US" smtClean="0"/>
              <a:t>18</a:t>
            </a:fld>
            <a:endParaRPr lang="en-US"/>
          </a:p>
        </p:txBody>
      </p:sp>
    </p:spTree>
    <p:extLst>
      <p:ext uri="{BB962C8B-B14F-4D97-AF65-F5344CB8AC3E}">
        <p14:creationId xmlns:p14="http://schemas.microsoft.com/office/powerpoint/2010/main" val="200459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6</a:t>
            </a:fld>
            <a:endParaRPr lang="en-US"/>
          </a:p>
        </p:txBody>
      </p:sp>
    </p:spTree>
    <p:extLst>
      <p:ext uri="{BB962C8B-B14F-4D97-AF65-F5344CB8AC3E}">
        <p14:creationId xmlns:p14="http://schemas.microsoft.com/office/powerpoint/2010/main" val="240579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7</a:t>
            </a:fld>
            <a:endParaRPr lang="en-US"/>
          </a:p>
        </p:txBody>
      </p:sp>
    </p:spTree>
    <p:extLst>
      <p:ext uri="{BB962C8B-B14F-4D97-AF65-F5344CB8AC3E}">
        <p14:creationId xmlns:p14="http://schemas.microsoft.com/office/powerpoint/2010/main" val="338267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beginning</a:t>
            </a:r>
            <a:r>
              <a:rPr lang="en-US" baseline="0" dirty="0" smtClean="0"/>
              <a:t> of privacy alphabet soup and just s</a:t>
            </a:r>
            <a:r>
              <a:rPr lang="en-US" dirty="0" smtClean="0"/>
              <a:t>ome of these regulations</a:t>
            </a:r>
            <a:r>
              <a:rPr lang="en-US" baseline="0" dirty="0" smtClean="0"/>
              <a:t> h</a:t>
            </a:r>
            <a:r>
              <a:rPr lang="en-US" dirty="0" smtClean="0"/>
              <a:t>ave been updated recently</a:t>
            </a:r>
          </a:p>
          <a:p>
            <a:endParaRPr lang="en-US" dirty="0" smtClean="0"/>
          </a:p>
          <a:p>
            <a:r>
              <a:rPr lang="en-US" dirty="0" smtClean="0"/>
              <a:t>Federal Education Records Privacy Act (Buckley Amendment)</a:t>
            </a:r>
          </a:p>
          <a:p>
            <a:r>
              <a:rPr lang="en-US" dirty="0" smtClean="0"/>
              <a:t>Health Information Portability and Accountability Act/ Health Information Technology for Economic and Clinical Health</a:t>
            </a:r>
          </a:p>
          <a:p>
            <a:r>
              <a:rPr lang="en-US" dirty="0" smtClean="0"/>
              <a:t>Red</a:t>
            </a:r>
            <a:r>
              <a:rPr lang="en-US" baseline="0" dirty="0" smtClean="0"/>
              <a:t> Flags</a:t>
            </a:r>
          </a:p>
          <a:p>
            <a:r>
              <a:rPr lang="en-US" baseline="0" dirty="0" smtClean="0"/>
              <a:t>Telephone Consumer Protection Act of 1991</a:t>
            </a:r>
          </a:p>
          <a:p>
            <a:r>
              <a:rPr lang="en-US" baseline="0" dirty="0" smtClean="0"/>
              <a:t>Gramm Leach Bliley – Financial modernization Act of 1999</a:t>
            </a:r>
          </a:p>
          <a:p>
            <a:r>
              <a:rPr lang="en-US" dirty="0" smtClean="0"/>
              <a:t>Civil Rights Act of 1866, 1964…</a:t>
            </a:r>
          </a:p>
          <a:p>
            <a:r>
              <a:rPr lang="en-US" dirty="0" smtClean="0"/>
              <a:t>Consolidated Omnibus Budget Reconciliation Act</a:t>
            </a:r>
          </a:p>
          <a:p>
            <a:r>
              <a:rPr lang="en-US" sz="1200" b="0" i="0" kern="1200" dirty="0" smtClean="0">
                <a:solidFill>
                  <a:schemeClr val="tx1"/>
                </a:solidFill>
                <a:effectLst/>
                <a:latin typeface="+mn-lt"/>
                <a:ea typeface="+mn-ea"/>
                <a:cs typeface="+mn-cs"/>
              </a:rPr>
              <a:t>Controlling the Assault of Non-Solicited Pornography And Marketing Act</a:t>
            </a:r>
          </a:p>
          <a:p>
            <a:r>
              <a:rPr lang="en-US" b="0" i="0" dirty="0" smtClean="0"/>
              <a:t>Genetic Information Nondiscrimination Act (GINA)</a:t>
            </a:r>
          </a:p>
          <a:p>
            <a:r>
              <a:rPr lang="en-US" b="0" i="0" dirty="0" smtClean="0"/>
              <a:t>Uniting (and) Strengthening America (by) Providing Appropriate Tools Required (to) Intercept (and) Obstruct Terrorism Act of 2001</a:t>
            </a:r>
          </a:p>
          <a:p>
            <a:r>
              <a:rPr lang="en-US" b="0" i="0" dirty="0" smtClean="0"/>
              <a:t>Telephone Sales Rule/ Do Not Call (Track?)</a:t>
            </a:r>
          </a:p>
          <a:p>
            <a:r>
              <a:rPr lang="en-US" b="0" i="0" dirty="0" smtClean="0"/>
              <a:t>Fair Credit Reporting Act</a:t>
            </a:r>
          </a:p>
          <a:p>
            <a:r>
              <a:rPr lang="en-US" b="0" i="0" dirty="0" smtClean="0"/>
              <a:t>Electronic Communications Privacy Act (1986)</a:t>
            </a:r>
          </a:p>
          <a:p>
            <a:r>
              <a:rPr lang="en-US" b="0" i="0" dirty="0" smtClean="0"/>
              <a:t>Davis Bacon (gov’t contract and wages) (anti kickback)</a:t>
            </a:r>
            <a:endParaRPr lang="en-US" b="0" i="0" dirty="0"/>
          </a:p>
        </p:txBody>
      </p:sp>
      <p:sp>
        <p:nvSpPr>
          <p:cNvPr id="4" name="Slide Number Placeholder 3"/>
          <p:cNvSpPr>
            <a:spLocks noGrp="1"/>
          </p:cNvSpPr>
          <p:nvPr>
            <p:ph type="sldNum" sz="quarter" idx="10"/>
          </p:nvPr>
        </p:nvSpPr>
        <p:spPr/>
        <p:txBody>
          <a:bodyPr/>
          <a:lstStyle/>
          <a:p>
            <a:fld id="{1E9C770D-D60A-473F-96D9-20136E12A34D}" type="slidenum">
              <a:rPr lang="en-US" smtClean="0"/>
              <a:t>10</a:t>
            </a:fld>
            <a:endParaRPr lang="en-US"/>
          </a:p>
        </p:txBody>
      </p:sp>
    </p:spTree>
    <p:extLst>
      <p:ext uri="{BB962C8B-B14F-4D97-AF65-F5344CB8AC3E}">
        <p14:creationId xmlns:p14="http://schemas.microsoft.com/office/powerpoint/2010/main" val="420892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you see, no dearth of acronyms…</a:t>
            </a:r>
          </a:p>
          <a:p>
            <a:endParaRPr lang="en-US" dirty="0" smtClean="0"/>
          </a:p>
          <a:p>
            <a:r>
              <a:rPr lang="en-US" dirty="0" smtClean="0"/>
              <a:t>Children’s Online Privacy Protection Act</a:t>
            </a:r>
          </a:p>
          <a:p>
            <a:r>
              <a:rPr lang="en-US" dirty="0" smtClean="0"/>
              <a:t>Payment Card Industry- Digital Security Standards</a:t>
            </a:r>
          </a:p>
          <a:p>
            <a:r>
              <a:rPr lang="en-US" dirty="0" smtClean="0"/>
              <a:t>PA State Breach of Security Notification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American</a:t>
            </a:r>
            <a:r>
              <a:rPr lang="en-US" baseline="0" dirty="0" smtClean="0"/>
              <a:t> Disabilities Act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Affirmative Action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Copyright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Fair labor Standards Act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Federal Education Loan laws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Unfair and Deceptive Trade Practices Act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Higher Education Opportunity Act – 2008</a:t>
            </a:r>
          </a:p>
          <a:p>
            <a:r>
              <a:rPr lang="en-US" dirty="0" smtClean="0"/>
              <a:t>National Collegiate Athletic Association (NCAA)</a:t>
            </a:r>
          </a:p>
          <a:p>
            <a:r>
              <a:rPr lang="en-US" dirty="0" smtClean="0"/>
              <a:t>Intellectual Property</a:t>
            </a:r>
          </a:p>
          <a:p>
            <a:r>
              <a:rPr lang="en-US" dirty="0" smtClean="0"/>
              <a:t>Federal Acquisition Regulation – Export</a:t>
            </a:r>
          </a:p>
          <a:p>
            <a:r>
              <a:rPr lang="en-US" dirty="0" smtClean="0"/>
              <a:t>Other Employment law</a:t>
            </a:r>
          </a:p>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11</a:t>
            </a:fld>
            <a:endParaRPr lang="en-US"/>
          </a:p>
        </p:txBody>
      </p:sp>
    </p:spTree>
    <p:extLst>
      <p:ext uri="{BB962C8B-B14F-4D97-AF65-F5344CB8AC3E}">
        <p14:creationId xmlns:p14="http://schemas.microsoft.com/office/powerpoint/2010/main" val="2698155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 Millennium Copyright Act</a:t>
            </a:r>
          </a:p>
          <a:p>
            <a:r>
              <a:rPr lang="en-US" dirty="0" smtClean="0"/>
              <a:t>Family Medical Leave</a:t>
            </a:r>
          </a:p>
          <a:p>
            <a:r>
              <a:rPr lang="en-US" dirty="0" smtClean="0"/>
              <a:t>Electronic Funds Transfer</a:t>
            </a:r>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12</a:t>
            </a:fld>
            <a:endParaRPr lang="en-US"/>
          </a:p>
        </p:txBody>
      </p:sp>
    </p:spTree>
    <p:extLst>
      <p:ext uri="{BB962C8B-B14F-4D97-AF65-F5344CB8AC3E}">
        <p14:creationId xmlns:p14="http://schemas.microsoft.com/office/powerpoint/2010/main" val="1582040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13</a:t>
            </a:fld>
            <a:endParaRPr lang="en-US"/>
          </a:p>
        </p:txBody>
      </p:sp>
    </p:spTree>
    <p:extLst>
      <p:ext uri="{BB962C8B-B14F-4D97-AF65-F5344CB8AC3E}">
        <p14:creationId xmlns:p14="http://schemas.microsoft.com/office/powerpoint/2010/main" val="182716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14</a:t>
            </a:fld>
            <a:endParaRPr lang="en-US"/>
          </a:p>
        </p:txBody>
      </p:sp>
    </p:spTree>
    <p:extLst>
      <p:ext uri="{BB962C8B-B14F-4D97-AF65-F5344CB8AC3E}">
        <p14:creationId xmlns:p14="http://schemas.microsoft.com/office/powerpoint/2010/main" val="182716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your help the Privacy Office is sunk.</a:t>
            </a:r>
            <a:endParaRPr lang="en-US" dirty="0"/>
          </a:p>
        </p:txBody>
      </p:sp>
      <p:sp>
        <p:nvSpPr>
          <p:cNvPr id="4" name="Slide Number Placeholder 3"/>
          <p:cNvSpPr>
            <a:spLocks noGrp="1"/>
          </p:cNvSpPr>
          <p:nvPr>
            <p:ph type="sldNum" sz="quarter" idx="10"/>
          </p:nvPr>
        </p:nvSpPr>
        <p:spPr/>
        <p:txBody>
          <a:bodyPr/>
          <a:lstStyle/>
          <a:p>
            <a:fld id="{1E9C770D-D60A-473F-96D9-20136E12A34D}" type="slidenum">
              <a:rPr lang="en-US" smtClean="0"/>
              <a:t>15</a:t>
            </a:fld>
            <a:endParaRPr lang="en-US"/>
          </a:p>
        </p:txBody>
      </p:sp>
    </p:spTree>
    <p:extLst>
      <p:ext uri="{BB962C8B-B14F-4D97-AF65-F5344CB8AC3E}">
        <p14:creationId xmlns:p14="http://schemas.microsoft.com/office/powerpoint/2010/main" val="1006440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933" y="1583608"/>
            <a:ext cx="5148327" cy="1170493"/>
          </a:xfrm>
        </p:spPr>
        <p:txBody>
          <a:bodyPr/>
          <a:lstStyle>
            <a:lvl1pPr>
              <a:defRPr/>
            </a:lvl1pPr>
          </a:lstStyle>
          <a:p>
            <a:r>
              <a:rPr lang="en-US" altLang="en-US" smtClean="0"/>
              <a:t>Click to edit Master title style</a:t>
            </a:r>
            <a:endParaRPr lang="en-US" altLang="en-US"/>
          </a:p>
        </p:txBody>
      </p:sp>
      <p:sp>
        <p:nvSpPr>
          <p:cNvPr id="2051" name="Rectangle 3"/>
          <p:cNvSpPr>
            <a:spLocks noGrp="1" noChangeArrowheads="1"/>
          </p:cNvSpPr>
          <p:nvPr>
            <p:ph type="subTitle" idx="1"/>
          </p:nvPr>
        </p:nvSpPr>
        <p:spPr>
          <a:xfrm>
            <a:off x="205933" y="3304922"/>
            <a:ext cx="5422904" cy="619673"/>
          </a:xfrm>
        </p:spPr>
        <p:txBody>
          <a:bodyPr/>
          <a:lstStyle>
            <a:lvl1pPr marL="0" indent="0">
              <a:buFontTx/>
              <a:buNone/>
              <a:defRPr sz="2900"/>
            </a:lvl1pPr>
          </a:lstStyle>
          <a:p>
            <a:r>
              <a:rPr lang="en-US" altLang="en-US" smtClean="0"/>
              <a:t>Click to edit Master subtitle style</a:t>
            </a:r>
            <a:endParaRPr lang="en-US" altLang="en-US"/>
          </a:p>
        </p:txBody>
      </p:sp>
      <p:sp>
        <p:nvSpPr>
          <p:cNvPr id="2052" name="Rectangle 4"/>
          <p:cNvSpPr>
            <a:spLocks noGrp="1" noChangeArrowheads="1"/>
          </p:cNvSpPr>
          <p:nvPr>
            <p:ph type="dt" sz="half" idx="2"/>
          </p:nvPr>
        </p:nvSpPr>
        <p:spPr>
          <a:xfrm>
            <a:off x="755088" y="6196728"/>
            <a:ext cx="1922042" cy="481968"/>
          </a:xfrm>
        </p:spPr>
        <p:txBody>
          <a:bodyPr/>
          <a:lstStyle>
            <a:lvl1pPr>
              <a:defRPr/>
            </a:lvl1pPr>
          </a:lstStyle>
          <a:p>
            <a:fld id="{617E6D9B-E8BD-4A4B-AB0B-9426FD7EC3FA}" type="datetimeFigureOut">
              <a:rPr lang="en-US" smtClean="0"/>
              <a:t>5/20/2014</a:t>
            </a:fld>
            <a:endParaRPr lang="en-US"/>
          </a:p>
        </p:txBody>
      </p:sp>
      <p:sp>
        <p:nvSpPr>
          <p:cNvPr id="2053" name="Rectangle 5"/>
          <p:cNvSpPr>
            <a:spLocks noGrp="1" noChangeArrowheads="1"/>
          </p:cNvSpPr>
          <p:nvPr>
            <p:ph type="ftr" sz="quarter" idx="3"/>
          </p:nvPr>
        </p:nvSpPr>
        <p:spPr>
          <a:xfrm>
            <a:off x="3226284" y="6196728"/>
            <a:ext cx="2814419" cy="481968"/>
          </a:xfrm>
        </p:spPr>
        <p:txBody>
          <a:bodyPr/>
          <a:lstStyle>
            <a:lvl1pPr>
              <a:defRPr/>
            </a:lvl1pPr>
          </a:lstStyle>
          <a:p>
            <a:endParaRPr lang="en-US"/>
          </a:p>
        </p:txBody>
      </p:sp>
      <p:sp>
        <p:nvSpPr>
          <p:cNvPr id="2054" name="Rectangle 6"/>
          <p:cNvSpPr>
            <a:spLocks noGrp="1" noChangeArrowheads="1"/>
          </p:cNvSpPr>
          <p:nvPr>
            <p:ph type="sldNum" sz="quarter" idx="4"/>
          </p:nvPr>
        </p:nvSpPr>
        <p:spPr>
          <a:xfrm>
            <a:off x="6589858" y="6196728"/>
            <a:ext cx="1922042" cy="481968"/>
          </a:xfrm>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4308" y="68853"/>
            <a:ext cx="2179458" cy="60590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933" y="68853"/>
            <a:ext cx="6401086" cy="60590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6563"/>
            <a:ext cx="7772543" cy="136270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196" y="2906151"/>
            <a:ext cx="7772543" cy="1500412"/>
          </a:xfr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933" y="1514756"/>
            <a:ext cx="4290272" cy="461312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494" y="1514756"/>
            <a:ext cx="4290272" cy="461312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29" y="273976"/>
            <a:ext cx="8228742" cy="11432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29" y="1534838"/>
            <a:ext cx="4040007"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629" y="2174593"/>
            <a:ext cx="4040007"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935" y="1534838"/>
            <a:ext cx="4041436"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5" y="2174593"/>
            <a:ext cx="4041436"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30" y="272542"/>
            <a:ext cx="3007481" cy="116188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227" y="272541"/>
            <a:ext cx="5111144" cy="585390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30" y="1434428"/>
            <a:ext cx="3007481" cy="46920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801030"/>
            <a:ext cx="5487258" cy="566599"/>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04" y="612502"/>
            <a:ext cx="5487258" cy="4115373"/>
          </a:xfr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1904" y="5367629"/>
            <a:ext cx="5487258" cy="8047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17E6D9B-E8BD-4A4B-AB0B-9426FD7EC3FA}" type="datetimeFigureOut">
              <a:rPr lang="en-US" smtClean="0"/>
              <a:t>5/20/2014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C9D4A0-D69A-49C4-BD39-E1E21F3D2E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933" y="68853"/>
            <a:ext cx="7413590" cy="826230"/>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05933" y="1514756"/>
            <a:ext cx="8717833" cy="461312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6443" y="6248368"/>
            <a:ext cx="1904881"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defTabSz="915001">
              <a:defRPr sz="1400">
                <a:latin typeface="+mn-lt"/>
              </a:defRPr>
            </a:lvl1pPr>
          </a:lstStyle>
          <a:p>
            <a:fld id="{617E6D9B-E8BD-4A4B-AB0B-9426FD7EC3FA}" type="datetimeFigureOut">
              <a:rPr lang="en-US" smtClean="0"/>
              <a:t>5/20/2014</a:t>
            </a:fld>
            <a:endParaRPr lang="en-US"/>
          </a:p>
        </p:txBody>
      </p:sp>
      <p:sp>
        <p:nvSpPr>
          <p:cNvPr id="1029" name="Rectangle 5"/>
          <p:cNvSpPr>
            <a:spLocks noGrp="1" noChangeArrowheads="1"/>
          </p:cNvSpPr>
          <p:nvPr>
            <p:ph type="ftr" sz="quarter" idx="3"/>
          </p:nvPr>
        </p:nvSpPr>
        <p:spPr bwMode="auto">
          <a:xfrm>
            <a:off x="3124748" y="6248368"/>
            <a:ext cx="2894504"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defTabSz="915001">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2676" y="6248368"/>
            <a:ext cx="1904881"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defTabSz="915001">
              <a:defRPr sz="1400">
                <a:latin typeface="+mn-lt"/>
              </a:defRPr>
            </a:lvl1pPr>
          </a:lstStyle>
          <a:p>
            <a:fld id="{71C9D4A0-D69A-49C4-BD39-E1E21F3D2E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5001" rtl="0" eaLnBrk="1" fontAlgn="base" hangingPunct="1">
        <a:spcBef>
          <a:spcPct val="0"/>
        </a:spcBef>
        <a:spcAft>
          <a:spcPct val="0"/>
        </a:spcAft>
        <a:defRPr sz="3600">
          <a:solidFill>
            <a:schemeClr val="tx1"/>
          </a:solidFill>
          <a:latin typeface="+mj-lt"/>
          <a:ea typeface="+mj-ea"/>
          <a:cs typeface="+mj-cs"/>
        </a:defRPr>
      </a:lvl1pPr>
      <a:lvl2pPr algn="l" defTabSz="915001" rtl="0" eaLnBrk="1" fontAlgn="base" hangingPunct="1">
        <a:spcBef>
          <a:spcPct val="0"/>
        </a:spcBef>
        <a:spcAft>
          <a:spcPct val="0"/>
        </a:spcAft>
        <a:defRPr sz="3600">
          <a:solidFill>
            <a:schemeClr val="tx1"/>
          </a:solidFill>
          <a:latin typeface="Arial" charset="0"/>
        </a:defRPr>
      </a:lvl2pPr>
      <a:lvl3pPr algn="l" defTabSz="915001" rtl="0" eaLnBrk="1" fontAlgn="base" hangingPunct="1">
        <a:spcBef>
          <a:spcPct val="0"/>
        </a:spcBef>
        <a:spcAft>
          <a:spcPct val="0"/>
        </a:spcAft>
        <a:defRPr sz="3600">
          <a:solidFill>
            <a:schemeClr val="tx1"/>
          </a:solidFill>
          <a:latin typeface="Arial" charset="0"/>
        </a:defRPr>
      </a:lvl3pPr>
      <a:lvl4pPr algn="l" defTabSz="915001" rtl="0" eaLnBrk="1" fontAlgn="base" hangingPunct="1">
        <a:spcBef>
          <a:spcPct val="0"/>
        </a:spcBef>
        <a:spcAft>
          <a:spcPct val="0"/>
        </a:spcAft>
        <a:defRPr sz="3600">
          <a:solidFill>
            <a:schemeClr val="tx1"/>
          </a:solidFill>
          <a:latin typeface="Arial" charset="0"/>
        </a:defRPr>
      </a:lvl4pPr>
      <a:lvl5pPr algn="l" defTabSz="915001" rtl="0" eaLnBrk="1" fontAlgn="base" hangingPunct="1">
        <a:spcBef>
          <a:spcPct val="0"/>
        </a:spcBef>
        <a:spcAft>
          <a:spcPct val="0"/>
        </a:spcAft>
        <a:defRPr sz="3600">
          <a:solidFill>
            <a:schemeClr val="tx1"/>
          </a:solidFill>
          <a:latin typeface="Arial" charset="0"/>
        </a:defRPr>
      </a:lvl5pPr>
      <a:lvl6pPr marL="412394" algn="l" defTabSz="915001" rtl="0" eaLnBrk="1" fontAlgn="base" hangingPunct="1">
        <a:spcBef>
          <a:spcPct val="0"/>
        </a:spcBef>
        <a:spcAft>
          <a:spcPct val="0"/>
        </a:spcAft>
        <a:defRPr sz="3600">
          <a:solidFill>
            <a:schemeClr val="tx1"/>
          </a:solidFill>
          <a:latin typeface="Arial" charset="0"/>
        </a:defRPr>
      </a:lvl6pPr>
      <a:lvl7pPr marL="824789" algn="l" defTabSz="915001" rtl="0" eaLnBrk="1" fontAlgn="base" hangingPunct="1">
        <a:spcBef>
          <a:spcPct val="0"/>
        </a:spcBef>
        <a:spcAft>
          <a:spcPct val="0"/>
        </a:spcAft>
        <a:defRPr sz="3600">
          <a:solidFill>
            <a:schemeClr val="tx1"/>
          </a:solidFill>
          <a:latin typeface="Arial" charset="0"/>
        </a:defRPr>
      </a:lvl7pPr>
      <a:lvl8pPr marL="1237183" algn="l" defTabSz="915001" rtl="0" eaLnBrk="1" fontAlgn="base" hangingPunct="1">
        <a:spcBef>
          <a:spcPct val="0"/>
        </a:spcBef>
        <a:spcAft>
          <a:spcPct val="0"/>
        </a:spcAft>
        <a:defRPr sz="3600">
          <a:solidFill>
            <a:schemeClr val="tx1"/>
          </a:solidFill>
          <a:latin typeface="Arial" charset="0"/>
        </a:defRPr>
      </a:lvl8pPr>
      <a:lvl9pPr marL="1649578" algn="l" defTabSz="915001" rtl="0" eaLnBrk="1" fontAlgn="base" hangingPunct="1">
        <a:spcBef>
          <a:spcPct val="0"/>
        </a:spcBef>
        <a:spcAft>
          <a:spcPct val="0"/>
        </a:spcAft>
        <a:defRPr sz="3600">
          <a:solidFill>
            <a:schemeClr val="tx1"/>
          </a:solidFill>
          <a:latin typeface="Arial" charset="0"/>
        </a:defRPr>
      </a:lvl9pPr>
    </p:titleStyle>
    <p:bodyStyle>
      <a:lvl1pPr marL="342231" indent="-342231" algn="l" defTabSz="915001" rtl="0" eaLnBrk="1" fontAlgn="base" hangingPunct="1">
        <a:spcBef>
          <a:spcPct val="20000"/>
        </a:spcBef>
        <a:spcAft>
          <a:spcPct val="0"/>
        </a:spcAft>
        <a:buChar char="•"/>
        <a:defRPr sz="3200">
          <a:solidFill>
            <a:schemeClr val="tx1"/>
          </a:solidFill>
          <a:latin typeface="+mn-lt"/>
          <a:ea typeface="+mn-ea"/>
          <a:cs typeface="+mn-cs"/>
        </a:defRPr>
      </a:lvl1pPr>
      <a:lvl2pPr marL="743170" indent="-286385" algn="l" defTabSz="915001" rtl="0" eaLnBrk="1" fontAlgn="base" hangingPunct="1">
        <a:spcBef>
          <a:spcPct val="20000"/>
        </a:spcBef>
        <a:spcAft>
          <a:spcPct val="0"/>
        </a:spcAft>
        <a:buChar char="–"/>
        <a:defRPr sz="2800">
          <a:solidFill>
            <a:schemeClr val="tx1"/>
          </a:solidFill>
          <a:latin typeface="+mn-lt"/>
        </a:defRPr>
      </a:lvl2pPr>
      <a:lvl3pPr marL="1142676" indent="-227677" algn="l" defTabSz="915001" rtl="0" eaLnBrk="1" fontAlgn="base" hangingPunct="1">
        <a:spcBef>
          <a:spcPct val="20000"/>
        </a:spcBef>
        <a:spcAft>
          <a:spcPct val="0"/>
        </a:spcAft>
        <a:buChar char="•"/>
        <a:defRPr sz="2400">
          <a:solidFill>
            <a:schemeClr val="tx1"/>
          </a:solidFill>
          <a:latin typeface="+mn-lt"/>
        </a:defRPr>
      </a:lvl3pPr>
      <a:lvl4pPr marL="1599461" indent="-227677" algn="l" defTabSz="915001" rtl="0" eaLnBrk="1" fontAlgn="base" hangingPunct="1">
        <a:spcBef>
          <a:spcPct val="20000"/>
        </a:spcBef>
        <a:spcAft>
          <a:spcPct val="0"/>
        </a:spcAft>
        <a:buChar char="–"/>
        <a:defRPr sz="2000">
          <a:solidFill>
            <a:schemeClr val="tx1"/>
          </a:solidFill>
          <a:latin typeface="+mn-lt"/>
        </a:defRPr>
      </a:lvl4pPr>
      <a:lvl5pPr marL="2057677" indent="-229108" algn="l" defTabSz="915001" rtl="0" eaLnBrk="1" fontAlgn="base" hangingPunct="1">
        <a:spcBef>
          <a:spcPct val="20000"/>
        </a:spcBef>
        <a:spcAft>
          <a:spcPct val="0"/>
        </a:spcAft>
        <a:buChar char="»"/>
        <a:defRPr sz="2000">
          <a:solidFill>
            <a:schemeClr val="tx1"/>
          </a:solidFill>
          <a:latin typeface="+mn-lt"/>
        </a:defRPr>
      </a:lvl5pPr>
      <a:lvl6pPr marL="2470071" indent="-229108" algn="l" defTabSz="915001" rtl="0" eaLnBrk="1" fontAlgn="base" hangingPunct="1">
        <a:spcBef>
          <a:spcPct val="20000"/>
        </a:spcBef>
        <a:spcAft>
          <a:spcPct val="0"/>
        </a:spcAft>
        <a:buChar char="»"/>
        <a:defRPr sz="2000">
          <a:solidFill>
            <a:schemeClr val="tx1"/>
          </a:solidFill>
          <a:latin typeface="+mn-lt"/>
        </a:defRPr>
      </a:lvl6pPr>
      <a:lvl7pPr marL="2882465" indent="-229108" algn="l" defTabSz="915001" rtl="0" eaLnBrk="1" fontAlgn="base" hangingPunct="1">
        <a:spcBef>
          <a:spcPct val="20000"/>
        </a:spcBef>
        <a:spcAft>
          <a:spcPct val="0"/>
        </a:spcAft>
        <a:buChar char="»"/>
        <a:defRPr sz="2000">
          <a:solidFill>
            <a:schemeClr val="tx1"/>
          </a:solidFill>
          <a:latin typeface="+mn-lt"/>
        </a:defRPr>
      </a:lvl7pPr>
      <a:lvl8pPr marL="3294860" indent="-229108" algn="l" defTabSz="915001" rtl="0" eaLnBrk="1" fontAlgn="base" hangingPunct="1">
        <a:spcBef>
          <a:spcPct val="20000"/>
        </a:spcBef>
        <a:spcAft>
          <a:spcPct val="0"/>
        </a:spcAft>
        <a:buChar char="»"/>
        <a:defRPr sz="2000">
          <a:solidFill>
            <a:schemeClr val="tx1"/>
          </a:solidFill>
          <a:latin typeface="+mn-lt"/>
        </a:defRPr>
      </a:lvl8pPr>
      <a:lvl9pPr marL="3707254" indent="-229108" algn="l" defTabSz="915001"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824789" rtl="0" eaLnBrk="1" latinLnBrk="0" hangingPunct="1">
        <a:defRPr sz="1600" kern="1200">
          <a:solidFill>
            <a:schemeClr val="tx1"/>
          </a:solidFill>
          <a:latin typeface="+mn-lt"/>
          <a:ea typeface="+mn-ea"/>
          <a:cs typeface="+mn-cs"/>
        </a:defRPr>
      </a:lvl1pPr>
      <a:lvl2pPr marL="412394" algn="l" defTabSz="824789" rtl="0" eaLnBrk="1" latinLnBrk="0" hangingPunct="1">
        <a:defRPr sz="1600" kern="1200">
          <a:solidFill>
            <a:schemeClr val="tx1"/>
          </a:solidFill>
          <a:latin typeface="+mn-lt"/>
          <a:ea typeface="+mn-ea"/>
          <a:cs typeface="+mn-cs"/>
        </a:defRPr>
      </a:lvl2pPr>
      <a:lvl3pPr marL="824789" algn="l" defTabSz="824789" rtl="0" eaLnBrk="1" latinLnBrk="0" hangingPunct="1">
        <a:defRPr sz="1600" kern="1200">
          <a:solidFill>
            <a:schemeClr val="tx1"/>
          </a:solidFill>
          <a:latin typeface="+mn-lt"/>
          <a:ea typeface="+mn-ea"/>
          <a:cs typeface="+mn-cs"/>
        </a:defRPr>
      </a:lvl3pPr>
      <a:lvl4pPr marL="1237183" algn="l" defTabSz="824789" rtl="0" eaLnBrk="1" latinLnBrk="0" hangingPunct="1">
        <a:defRPr sz="1600" kern="1200">
          <a:solidFill>
            <a:schemeClr val="tx1"/>
          </a:solidFill>
          <a:latin typeface="+mn-lt"/>
          <a:ea typeface="+mn-ea"/>
          <a:cs typeface="+mn-cs"/>
        </a:defRPr>
      </a:lvl4pPr>
      <a:lvl5pPr marL="1649578" algn="l" defTabSz="824789" rtl="0" eaLnBrk="1" latinLnBrk="0" hangingPunct="1">
        <a:defRPr sz="1600" kern="1200">
          <a:solidFill>
            <a:schemeClr val="tx1"/>
          </a:solidFill>
          <a:latin typeface="+mn-lt"/>
          <a:ea typeface="+mn-ea"/>
          <a:cs typeface="+mn-cs"/>
        </a:defRPr>
      </a:lvl5pPr>
      <a:lvl6pPr marL="2061972" algn="l" defTabSz="824789" rtl="0" eaLnBrk="1" latinLnBrk="0" hangingPunct="1">
        <a:defRPr sz="1600" kern="1200">
          <a:solidFill>
            <a:schemeClr val="tx1"/>
          </a:solidFill>
          <a:latin typeface="+mn-lt"/>
          <a:ea typeface="+mn-ea"/>
          <a:cs typeface="+mn-cs"/>
        </a:defRPr>
      </a:lvl6pPr>
      <a:lvl7pPr marL="2474366" algn="l" defTabSz="824789" rtl="0" eaLnBrk="1" latinLnBrk="0" hangingPunct="1">
        <a:defRPr sz="1600" kern="1200">
          <a:solidFill>
            <a:schemeClr val="tx1"/>
          </a:solidFill>
          <a:latin typeface="+mn-lt"/>
          <a:ea typeface="+mn-ea"/>
          <a:cs typeface="+mn-cs"/>
        </a:defRPr>
      </a:lvl7pPr>
      <a:lvl8pPr marL="2886761" algn="l" defTabSz="824789" rtl="0" eaLnBrk="1" latinLnBrk="0" hangingPunct="1">
        <a:defRPr sz="1600" kern="1200">
          <a:solidFill>
            <a:schemeClr val="tx1"/>
          </a:solidFill>
          <a:latin typeface="+mn-lt"/>
          <a:ea typeface="+mn-ea"/>
          <a:cs typeface="+mn-cs"/>
        </a:defRPr>
      </a:lvl8pPr>
      <a:lvl9pPr marL="3299155" algn="l" defTabSz="82478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morrow@cio.sc.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Patrick.Feehan@montgomery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962400"/>
            <a:ext cx="8534400" cy="2895600"/>
          </a:xfrm>
        </p:spPr>
        <p:txBody>
          <a:bodyPr>
            <a:normAutofit lnSpcReduction="10000"/>
          </a:bodyPr>
          <a:lstStyle/>
          <a:p>
            <a:r>
              <a:rPr lang="en-US" sz="2400" dirty="0" smtClean="0"/>
              <a:t>Sarah Morrow, MBA-ISM, CIPP/US, </a:t>
            </a:r>
            <a:r>
              <a:rPr lang="en-US" sz="2400" dirty="0" smtClean="0"/>
              <a:t>GISP</a:t>
            </a:r>
            <a:endParaRPr lang="en-US" sz="2400" dirty="0" smtClean="0"/>
          </a:p>
          <a:p>
            <a:r>
              <a:rPr lang="en-US" sz="2400" dirty="0" smtClean="0"/>
              <a:t>Chief Privacy Officer, </a:t>
            </a:r>
            <a:r>
              <a:rPr lang="en-US" sz="2400" dirty="0" smtClean="0"/>
              <a:t>South </a:t>
            </a:r>
            <a:r>
              <a:rPr lang="en-US" sz="2400" dirty="0" smtClean="0"/>
              <a:t>Carolina </a:t>
            </a:r>
            <a:endParaRPr lang="en-US" sz="2400" dirty="0" smtClean="0"/>
          </a:p>
          <a:p>
            <a:r>
              <a:rPr lang="en-US" sz="2400" dirty="0"/>
              <a:t>(</a:t>
            </a:r>
            <a:r>
              <a:rPr lang="en-US" sz="2400" dirty="0" smtClean="0"/>
              <a:t>Former </a:t>
            </a:r>
            <a:r>
              <a:rPr lang="en-US" sz="2400" dirty="0"/>
              <a:t>Chief Privacy Officer, Penn State </a:t>
            </a:r>
            <a:r>
              <a:rPr lang="en-US" sz="2400" dirty="0" smtClean="0"/>
              <a:t>University)</a:t>
            </a:r>
          </a:p>
          <a:p>
            <a:endParaRPr lang="en-US" sz="2400" dirty="0" smtClean="0"/>
          </a:p>
          <a:p>
            <a:r>
              <a:rPr lang="en-US" sz="2400" dirty="0" smtClean="0"/>
              <a:t>Patrick Feehan, JD, CIPP/US</a:t>
            </a:r>
          </a:p>
          <a:p>
            <a:r>
              <a:rPr lang="en-US" sz="2400" dirty="0"/>
              <a:t>Director, IT Privacy and Cybersecurity Compliance</a:t>
            </a:r>
          </a:p>
          <a:p>
            <a:r>
              <a:rPr lang="en-US" sz="2400" dirty="0" smtClean="0"/>
              <a:t>Montgomery College</a:t>
            </a:r>
            <a:endParaRPr lang="en-US" sz="2400" dirty="0"/>
          </a:p>
        </p:txBody>
      </p:sp>
      <p:sp>
        <p:nvSpPr>
          <p:cNvPr id="6" name="Title 1"/>
          <p:cNvSpPr>
            <a:spLocks noGrp="1"/>
          </p:cNvSpPr>
          <p:nvPr>
            <p:ph type="ctrTitle"/>
          </p:nvPr>
        </p:nvSpPr>
        <p:spPr>
          <a:xfrm>
            <a:off x="152400" y="228600"/>
            <a:ext cx="8077200" cy="1828800"/>
          </a:xfrm>
        </p:spPr>
        <p:txBody>
          <a:bodyPr anchor="t">
            <a:normAutofit fontScale="90000"/>
          </a:bodyPr>
          <a:lstStyle/>
          <a:p>
            <a:pPr algn="ctr"/>
            <a:r>
              <a:rPr lang="en-US" sz="4000" dirty="0" smtClean="0"/>
              <a:t>The ABCs of Privacy</a:t>
            </a:r>
            <a:r>
              <a:rPr lang="en-US" sz="4000" dirty="0"/>
              <a:t> </a:t>
            </a:r>
            <a:r>
              <a:rPr lang="en-US" sz="4000" dirty="0" smtClean="0"/>
              <a:t>Compliance </a:t>
            </a:r>
            <a:r>
              <a:rPr lang="en-US" dirty="0" smtClean="0"/>
              <a:t/>
            </a:r>
            <a:br>
              <a:rPr lang="en-US" dirty="0" smtClean="0"/>
            </a:br>
            <a:r>
              <a:rPr lang="en-US" sz="1400" dirty="0" smtClean="0"/>
              <a:t>at</a:t>
            </a:r>
            <a:r>
              <a:rPr lang="en-US" dirty="0" smtClean="0"/>
              <a:t/>
            </a:r>
            <a:br>
              <a:rPr lang="en-US" dirty="0" smtClean="0"/>
            </a:br>
            <a:r>
              <a:rPr lang="en-US" sz="2700" dirty="0" smtClean="0"/>
              <a:t>EDUCAUSE Security Conference 2014</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43563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Soup</a:t>
            </a:r>
            <a:endParaRPr lang="en-US" dirty="0"/>
          </a:p>
        </p:txBody>
      </p:sp>
      <p:sp>
        <p:nvSpPr>
          <p:cNvPr id="3" name="Content Placeholder 2"/>
          <p:cNvSpPr>
            <a:spLocks noGrp="1"/>
          </p:cNvSpPr>
          <p:nvPr>
            <p:ph idx="1"/>
          </p:nvPr>
        </p:nvSpPr>
        <p:spPr/>
        <p:txBody>
          <a:bodyPr/>
          <a:lstStyle/>
          <a:p>
            <a:r>
              <a:rPr lang="en-US" dirty="0" smtClean="0"/>
              <a:t>FERPA 				</a:t>
            </a:r>
          </a:p>
          <a:p>
            <a:r>
              <a:rPr lang="en-US" dirty="0" smtClean="0"/>
              <a:t>HIPAA/HITECH		GINA (research)</a:t>
            </a:r>
          </a:p>
          <a:p>
            <a:r>
              <a:rPr lang="en-US" dirty="0" smtClean="0"/>
              <a:t>Red Flags			US PATRIOT Act</a:t>
            </a:r>
          </a:p>
          <a:p>
            <a:r>
              <a:rPr lang="en-US" dirty="0" smtClean="0"/>
              <a:t>TCPA</a:t>
            </a:r>
            <a:r>
              <a:rPr lang="en-US" dirty="0"/>
              <a:t>	</a:t>
            </a:r>
            <a:r>
              <a:rPr lang="en-US" dirty="0" smtClean="0"/>
              <a:t>			TSR/DNC</a:t>
            </a:r>
          </a:p>
          <a:p>
            <a:r>
              <a:rPr lang="en-US" dirty="0" smtClean="0"/>
              <a:t>GLBA				FCRA</a:t>
            </a:r>
          </a:p>
          <a:p>
            <a:r>
              <a:rPr lang="en-US" dirty="0" smtClean="0"/>
              <a:t>Civil Rights Act of 1866, 1964…</a:t>
            </a:r>
          </a:p>
          <a:p>
            <a:r>
              <a:rPr lang="en-US" dirty="0" smtClean="0"/>
              <a:t>COBRA				ECPA</a:t>
            </a:r>
          </a:p>
          <a:p>
            <a:r>
              <a:rPr lang="en-US" dirty="0" smtClean="0"/>
              <a:t>Tax Law</a:t>
            </a:r>
            <a:r>
              <a:rPr lang="en-US" dirty="0"/>
              <a:t> </a:t>
            </a:r>
            <a:r>
              <a:rPr lang="en-US" dirty="0" smtClean="0"/>
              <a:t>    Davis Bacon Act(Gov’t Contracts)</a:t>
            </a: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81000"/>
            <a:ext cx="28670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7569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a:xfrm>
            <a:off x="152399" y="1524000"/>
            <a:ext cx="8771367" cy="5334000"/>
          </a:xfrm>
        </p:spPr>
        <p:txBody>
          <a:bodyPr/>
          <a:lstStyle/>
          <a:p>
            <a:r>
              <a:rPr lang="en-US" dirty="0"/>
              <a:t>COPPA				</a:t>
            </a:r>
            <a:r>
              <a:rPr lang="en-US" dirty="0" smtClean="0"/>
              <a:t>UDTPA(FTC and PA)</a:t>
            </a:r>
            <a:endParaRPr lang="en-US" dirty="0"/>
          </a:p>
          <a:p>
            <a:r>
              <a:rPr lang="en-US" dirty="0"/>
              <a:t>PCI-DSS			HEOA</a:t>
            </a:r>
          </a:p>
          <a:p>
            <a:r>
              <a:rPr lang="en-US" dirty="0"/>
              <a:t>73 PS 43 §2301 et </a:t>
            </a:r>
            <a:r>
              <a:rPr lang="en-US" dirty="0" smtClean="0"/>
              <a:t>seq. NCAA</a:t>
            </a:r>
          </a:p>
          <a:p>
            <a:r>
              <a:rPr lang="en-US" dirty="0" smtClean="0"/>
              <a:t>ADA/Rehabilitation Act</a:t>
            </a:r>
          </a:p>
          <a:p>
            <a:r>
              <a:rPr lang="en-US" dirty="0" smtClean="0"/>
              <a:t>Affirmative Action</a:t>
            </a:r>
            <a:r>
              <a:rPr lang="en-US" dirty="0"/>
              <a:t>		Intellectual </a:t>
            </a:r>
            <a:r>
              <a:rPr lang="en-US" dirty="0" smtClean="0"/>
              <a:t>Property</a:t>
            </a:r>
          </a:p>
          <a:p>
            <a:r>
              <a:rPr lang="en-US" dirty="0" smtClean="0"/>
              <a:t>Copyright			FAR </a:t>
            </a:r>
          </a:p>
          <a:p>
            <a:r>
              <a:rPr lang="en-US" dirty="0" smtClean="0"/>
              <a:t>FLSA				</a:t>
            </a:r>
            <a:r>
              <a:rPr lang="en-US" dirty="0"/>
              <a:t>Employment Law</a:t>
            </a:r>
          </a:p>
          <a:p>
            <a:r>
              <a:rPr lang="en-US" dirty="0" smtClean="0"/>
              <a:t>Federal Education Loans</a:t>
            </a:r>
          </a:p>
          <a:p>
            <a:endParaRPr lang="en-US" dirty="0"/>
          </a:p>
        </p:txBody>
      </p:sp>
    </p:spTree>
    <p:extLst>
      <p:ext uri="{BB962C8B-B14F-4D97-AF65-F5344CB8AC3E}">
        <p14:creationId xmlns:p14="http://schemas.microsoft.com/office/powerpoint/2010/main" val="318704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r>
              <a:rPr lang="en-US" dirty="0" smtClean="0"/>
              <a:t>Cleary </a:t>
            </a:r>
            <a:r>
              <a:rPr lang="en-US" dirty="0"/>
              <a:t>Act			</a:t>
            </a:r>
            <a:r>
              <a:rPr lang="en-US" dirty="0" smtClean="0"/>
              <a:t>CAN-SPAM</a:t>
            </a:r>
            <a:endParaRPr lang="en-US" dirty="0"/>
          </a:p>
          <a:p>
            <a:r>
              <a:rPr lang="en-US" dirty="0"/>
              <a:t>DMCA				EFTA</a:t>
            </a:r>
          </a:p>
          <a:p>
            <a:r>
              <a:rPr lang="en-US" dirty="0"/>
              <a:t>Export				FACTA</a:t>
            </a:r>
          </a:p>
          <a:p>
            <a:r>
              <a:rPr lang="en-US" dirty="0"/>
              <a:t>FMLA				False Claims </a:t>
            </a:r>
            <a:r>
              <a:rPr lang="en-US" dirty="0" smtClean="0"/>
              <a:t>Act-</a:t>
            </a:r>
          </a:p>
          <a:p>
            <a:r>
              <a:rPr lang="en-US" dirty="0" smtClean="0"/>
              <a:t>E - Discovery		(</a:t>
            </a:r>
            <a:r>
              <a:rPr lang="en-US" dirty="0"/>
              <a:t>Whistleblower Law</a:t>
            </a:r>
            <a:r>
              <a:rPr lang="en-US" dirty="0" smtClean="0"/>
              <a:t>)</a:t>
            </a:r>
          </a:p>
          <a:p>
            <a:r>
              <a:rPr lang="en-US" dirty="0" smtClean="0"/>
              <a:t>Institution Review Board</a:t>
            </a:r>
          </a:p>
          <a:p>
            <a:r>
              <a:rPr lang="en-US" dirty="0" smtClean="0"/>
              <a:t>Solomon Amendment - Military Recruiting</a:t>
            </a:r>
            <a:endParaRPr lang="en-US" dirty="0"/>
          </a:p>
          <a:p>
            <a:r>
              <a:rPr lang="en-US" dirty="0"/>
              <a:t>Etc.</a:t>
            </a:r>
          </a:p>
          <a:p>
            <a:endParaRPr lang="en-US" dirty="0"/>
          </a:p>
        </p:txBody>
      </p:sp>
    </p:spTree>
    <p:extLst>
      <p:ext uri="{BB962C8B-B14F-4D97-AF65-F5344CB8AC3E}">
        <p14:creationId xmlns:p14="http://schemas.microsoft.com/office/powerpoint/2010/main" val="315991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a:xfrm>
            <a:off x="205933" y="1514756"/>
            <a:ext cx="8717833" cy="5267044"/>
          </a:xfrm>
        </p:spPr>
        <p:txBody>
          <a:bodyPr/>
          <a:lstStyle/>
          <a:p>
            <a:pPr marL="0" indent="0">
              <a:buNone/>
            </a:pPr>
            <a:r>
              <a:rPr lang="en-US" sz="2800" dirty="0" smtClean="0"/>
              <a:t>IT Security (Security Operations and Services)</a:t>
            </a:r>
          </a:p>
          <a:p>
            <a:pPr marL="0" indent="0">
              <a:buNone/>
            </a:pPr>
            <a:r>
              <a:rPr lang="en-US" sz="2800" dirty="0"/>
              <a:t>	</a:t>
            </a:r>
            <a:r>
              <a:rPr lang="en-US" sz="2800" dirty="0" smtClean="0"/>
              <a:t>Intrusion Detection</a:t>
            </a:r>
          </a:p>
          <a:p>
            <a:pPr marL="0" indent="0">
              <a:buNone/>
            </a:pPr>
            <a:r>
              <a:rPr lang="en-US" sz="2800" dirty="0"/>
              <a:t>	</a:t>
            </a:r>
            <a:r>
              <a:rPr lang="en-US" sz="2800" dirty="0" smtClean="0"/>
              <a:t>Intrusion </a:t>
            </a:r>
            <a:r>
              <a:rPr lang="en-US" sz="2800" dirty="0" smtClean="0"/>
              <a:t>Prevention</a:t>
            </a:r>
            <a:endParaRPr lang="en-US" sz="2800" dirty="0" smtClean="0"/>
          </a:p>
          <a:p>
            <a:pPr marL="0" indent="0">
              <a:buNone/>
            </a:pPr>
            <a:r>
              <a:rPr lang="en-US" sz="2800" dirty="0" smtClean="0"/>
              <a:t>Partner with other Key Units</a:t>
            </a:r>
          </a:p>
          <a:p>
            <a:pPr marL="0" indent="0">
              <a:buNone/>
            </a:pPr>
            <a:r>
              <a:rPr lang="en-US" sz="2800" dirty="0"/>
              <a:t>	</a:t>
            </a:r>
            <a:r>
              <a:rPr lang="en-US" sz="2800" dirty="0" smtClean="0"/>
              <a:t>Registrar</a:t>
            </a:r>
          </a:p>
          <a:p>
            <a:pPr marL="0" indent="0">
              <a:buNone/>
            </a:pPr>
            <a:r>
              <a:rPr lang="en-US" sz="2800" dirty="0"/>
              <a:t>	</a:t>
            </a:r>
            <a:r>
              <a:rPr lang="en-US" sz="2800" dirty="0" smtClean="0"/>
              <a:t>University Health (Hospital)</a:t>
            </a:r>
          </a:p>
          <a:p>
            <a:pPr marL="0" indent="0">
              <a:buNone/>
            </a:pPr>
            <a:r>
              <a:rPr lang="en-US" sz="2800" dirty="0"/>
              <a:t>	</a:t>
            </a:r>
            <a:r>
              <a:rPr lang="en-US" sz="2800" dirty="0" smtClean="0"/>
              <a:t>Bursar</a:t>
            </a:r>
          </a:p>
          <a:p>
            <a:pPr marL="0" indent="0">
              <a:buNone/>
            </a:pPr>
            <a:r>
              <a:rPr lang="en-US" sz="2800" dirty="0"/>
              <a:t>	</a:t>
            </a:r>
            <a:r>
              <a:rPr lang="en-US" sz="2800" dirty="0" smtClean="0"/>
              <a:t>Corporate Controller</a:t>
            </a:r>
          </a:p>
          <a:p>
            <a:pPr marL="0" indent="0">
              <a:buNone/>
            </a:pPr>
            <a:r>
              <a:rPr lang="en-US" sz="2800" dirty="0"/>
              <a:t>	</a:t>
            </a:r>
            <a:r>
              <a:rPr lang="en-US" sz="2800" dirty="0" smtClean="0"/>
              <a:t>Risk Management</a:t>
            </a:r>
          </a:p>
          <a:p>
            <a:pPr marL="0" indent="0">
              <a:buNone/>
            </a:pPr>
            <a:r>
              <a:rPr lang="en-US" sz="2800" dirty="0"/>
              <a:t>	</a:t>
            </a:r>
            <a:r>
              <a:rPr lang="en-US" sz="2800" dirty="0" smtClean="0"/>
              <a:t>Purchasing/Contracts</a:t>
            </a:r>
            <a:endParaRPr lang="en-US" sz="2800" dirty="0"/>
          </a:p>
        </p:txBody>
      </p:sp>
    </p:spTree>
    <p:extLst>
      <p:ext uri="{BB962C8B-B14F-4D97-AF65-F5344CB8AC3E}">
        <p14:creationId xmlns:p14="http://schemas.microsoft.com/office/powerpoint/2010/main" val="3965284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Policy (Big “P”)</a:t>
            </a:r>
            <a:endParaRPr lang="en-US" dirty="0"/>
          </a:p>
        </p:txBody>
      </p:sp>
      <p:sp>
        <p:nvSpPr>
          <p:cNvPr id="3" name="Content Placeholder 2"/>
          <p:cNvSpPr>
            <a:spLocks noGrp="1"/>
          </p:cNvSpPr>
          <p:nvPr>
            <p:ph idx="1"/>
          </p:nvPr>
        </p:nvSpPr>
        <p:spPr>
          <a:xfrm>
            <a:off x="205933" y="1514756"/>
            <a:ext cx="8717833" cy="5267044"/>
          </a:xfrm>
        </p:spPr>
        <p:txBody>
          <a:bodyPr/>
          <a:lstStyle/>
          <a:p>
            <a:pPr marL="0" indent="0">
              <a:buNone/>
            </a:pPr>
            <a:r>
              <a:rPr lang="en-US" sz="2800" dirty="0" smtClean="0"/>
              <a:t>Endpoint Security</a:t>
            </a:r>
          </a:p>
          <a:p>
            <a:pPr marL="0" indent="0">
              <a:buNone/>
            </a:pPr>
            <a:r>
              <a:rPr lang="en-US" sz="2800" dirty="0"/>
              <a:t>	</a:t>
            </a:r>
            <a:r>
              <a:rPr lang="en-US" sz="2800" dirty="0" smtClean="0"/>
              <a:t>An endpoint with your most </a:t>
            </a:r>
          </a:p>
          <a:p>
            <a:pPr marL="0" indent="0">
              <a:buNone/>
            </a:pPr>
            <a:r>
              <a:rPr lang="en-US" sz="2800" dirty="0"/>
              <a:t>	</a:t>
            </a:r>
            <a:r>
              <a:rPr lang="en-US" sz="2800" dirty="0" smtClean="0"/>
              <a:t>protected data or access to</a:t>
            </a:r>
          </a:p>
          <a:p>
            <a:pPr marL="0" indent="0">
              <a:buNone/>
            </a:pPr>
            <a:r>
              <a:rPr lang="en-US" sz="2800" dirty="0" smtClean="0"/>
              <a:t>	it – how is it secured?</a:t>
            </a:r>
          </a:p>
          <a:p>
            <a:pPr marL="0" indent="0">
              <a:buNone/>
            </a:pPr>
            <a:r>
              <a:rPr lang="en-US" sz="2800" dirty="0" smtClean="0"/>
              <a:t>Servers</a:t>
            </a:r>
          </a:p>
          <a:p>
            <a:pPr marL="0" indent="0">
              <a:buNone/>
            </a:pPr>
            <a:r>
              <a:rPr lang="en-US" sz="2800" dirty="0"/>
              <a:t>	</a:t>
            </a:r>
            <a:r>
              <a:rPr lang="en-US" sz="2800" dirty="0" smtClean="0"/>
              <a:t>Relic Data</a:t>
            </a:r>
          </a:p>
          <a:p>
            <a:pPr marL="0" indent="0">
              <a:buNone/>
            </a:pPr>
            <a:r>
              <a:rPr lang="en-US" sz="2800" dirty="0" smtClean="0"/>
              <a:t>	Vintage Data</a:t>
            </a:r>
          </a:p>
          <a:p>
            <a:pPr marL="0" indent="0">
              <a:buNone/>
            </a:pPr>
            <a:r>
              <a:rPr lang="en-US" sz="2800" dirty="0"/>
              <a:t>	</a:t>
            </a:r>
            <a:r>
              <a:rPr lang="en-US" sz="2800" dirty="0" smtClean="0"/>
              <a:t>Accidental Data</a:t>
            </a:r>
          </a:p>
          <a:p>
            <a:pPr marL="0" indent="0">
              <a:buNone/>
            </a:pPr>
            <a:r>
              <a:rPr lang="en-US" sz="2800" dirty="0"/>
              <a:t>	</a:t>
            </a:r>
            <a:r>
              <a:rPr lang="en-US" sz="2800" dirty="0" smtClean="0"/>
              <a:t>Oh That’s Where It Went Data</a:t>
            </a:r>
            <a:endParaRPr lang="en-US" sz="2800" dirty="0"/>
          </a:p>
        </p:txBody>
      </p:sp>
    </p:spTree>
    <p:extLst>
      <p:ext uri="{BB962C8B-B14F-4D97-AF65-F5344CB8AC3E}">
        <p14:creationId xmlns:p14="http://schemas.microsoft.com/office/powerpoint/2010/main" val="822015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Depending on you, the IT Specialist</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31281" y="3230562"/>
            <a:ext cx="386715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8425" y="2838450"/>
            <a:ext cx="386715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69" y="1533618"/>
            <a:ext cx="9084061" cy="349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150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Content Placeholder 2"/>
          <p:cNvSpPr>
            <a:spLocks noGrp="1"/>
          </p:cNvSpPr>
          <p:nvPr>
            <p:ph idx="1"/>
          </p:nvPr>
        </p:nvSpPr>
        <p:spPr/>
        <p:txBody>
          <a:bodyPr/>
          <a:lstStyle/>
          <a:p>
            <a:r>
              <a:rPr lang="en-US" dirty="0" smtClean="0"/>
              <a:t>Awareness is the first step</a:t>
            </a:r>
          </a:p>
          <a:p>
            <a:pPr lvl="1"/>
            <a:r>
              <a:rPr lang="en-US" dirty="0" smtClean="0"/>
              <a:t>Be available</a:t>
            </a:r>
          </a:p>
          <a:p>
            <a:pPr lvl="1"/>
            <a:r>
              <a:rPr lang="en-US" dirty="0" smtClean="0"/>
              <a:t>Be knowledgeable or know to whom you can go</a:t>
            </a:r>
          </a:p>
          <a:p>
            <a:pPr lvl="1"/>
            <a:r>
              <a:rPr lang="en-US" dirty="0" smtClean="0"/>
              <a:t>Hand to Hand Combat</a:t>
            </a:r>
          </a:p>
          <a:p>
            <a:pPr lvl="1"/>
            <a:r>
              <a:rPr lang="en-US" dirty="0" smtClean="0"/>
              <a:t>Spread the gospel (drink the Kool-Aid – it tastes ok)</a:t>
            </a:r>
          </a:p>
          <a:p>
            <a:pPr lvl="1"/>
            <a:r>
              <a:rPr lang="en-US" dirty="0" smtClean="0"/>
              <a:t>Become Certified</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4475" y="4038600"/>
            <a:ext cx="1504950"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021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a:xfrm>
            <a:off x="205933" y="1066800"/>
            <a:ext cx="8717833" cy="5791200"/>
          </a:xfrm>
        </p:spPr>
        <p:txBody>
          <a:bodyPr/>
          <a:lstStyle/>
          <a:p>
            <a:r>
              <a:rPr lang="en-US" sz="2800" dirty="0" smtClean="0"/>
              <a:t>More Global Interactivity</a:t>
            </a:r>
          </a:p>
          <a:p>
            <a:pPr lvl="1"/>
            <a:r>
              <a:rPr lang="en-US" dirty="0" smtClean="0"/>
              <a:t>Research and Collaboration</a:t>
            </a:r>
          </a:p>
          <a:p>
            <a:pPr lvl="1"/>
            <a:r>
              <a:rPr lang="en-US" dirty="0"/>
              <a:t>Federated Identities</a:t>
            </a:r>
            <a:endParaRPr lang="en-US" dirty="0" smtClean="0"/>
          </a:p>
          <a:p>
            <a:r>
              <a:rPr lang="en-US" sz="2800" dirty="0" smtClean="0"/>
              <a:t>More scrutiny</a:t>
            </a:r>
          </a:p>
          <a:p>
            <a:r>
              <a:rPr lang="en-US" sz="2800" dirty="0" smtClean="0"/>
              <a:t>More transparency</a:t>
            </a:r>
          </a:p>
          <a:p>
            <a:pPr lvl="1"/>
            <a:r>
              <a:rPr lang="en-US" sz="2400" dirty="0"/>
              <a:t>Freedom of Information </a:t>
            </a:r>
            <a:r>
              <a:rPr lang="en-US" sz="2400" dirty="0" smtClean="0"/>
              <a:t>Act</a:t>
            </a:r>
          </a:p>
          <a:p>
            <a:r>
              <a:rPr lang="en-US" sz="2800" dirty="0" smtClean="0"/>
              <a:t>More new technology</a:t>
            </a:r>
          </a:p>
          <a:p>
            <a:pPr lvl="1"/>
            <a:r>
              <a:rPr lang="en-US" dirty="0" smtClean="0"/>
              <a:t>BYOD</a:t>
            </a:r>
          </a:p>
          <a:p>
            <a:pPr lvl="1"/>
            <a:r>
              <a:rPr lang="en-US" dirty="0"/>
              <a:t>S</a:t>
            </a:r>
            <a:r>
              <a:rPr lang="en-US" dirty="0" smtClean="0"/>
              <a:t>ocial </a:t>
            </a:r>
            <a:r>
              <a:rPr lang="en-US" dirty="0"/>
              <a:t>M</a:t>
            </a:r>
            <a:r>
              <a:rPr lang="en-US" dirty="0" smtClean="0"/>
              <a:t>edia </a:t>
            </a:r>
          </a:p>
          <a:p>
            <a:r>
              <a:rPr lang="en-US" sz="2800" dirty="0" smtClean="0"/>
              <a:t>Fewer resources</a:t>
            </a:r>
          </a:p>
          <a:p>
            <a:pPr lvl="1"/>
            <a:r>
              <a:rPr lang="en-US" dirty="0" smtClean="0"/>
              <a:t>Do more with less</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263" y="2438400"/>
            <a:ext cx="19145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337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2800" dirty="0" smtClean="0"/>
              <a:t>Sarah Morrow</a:t>
            </a:r>
          </a:p>
          <a:p>
            <a:pPr marL="0" indent="0" algn="ctr">
              <a:buNone/>
            </a:pPr>
            <a:r>
              <a:rPr lang="en-US" sz="2800" dirty="0" smtClean="0"/>
              <a:t>(803)896-4450</a:t>
            </a:r>
          </a:p>
          <a:p>
            <a:pPr marL="0" indent="0" algn="ctr">
              <a:buNone/>
            </a:pPr>
            <a:r>
              <a:rPr lang="en-US" sz="2800" dirty="0" smtClean="0">
                <a:solidFill>
                  <a:schemeClr val="accent1">
                    <a:lumMod val="75000"/>
                  </a:schemeClr>
                </a:solidFill>
                <a:hlinkClick r:id="rId3"/>
              </a:rPr>
              <a:t>smorrow@cio.sc.gov</a:t>
            </a:r>
            <a:endParaRPr lang="en-US" sz="2800" dirty="0" smtClean="0">
              <a:solidFill>
                <a:schemeClr val="accent1">
                  <a:lumMod val="75000"/>
                </a:schemeClr>
              </a:solidFill>
            </a:endParaRPr>
          </a:p>
          <a:p>
            <a:pPr marL="0" indent="0" algn="ctr">
              <a:buNone/>
            </a:pPr>
            <a:endParaRPr lang="en-US" sz="2800" dirty="0"/>
          </a:p>
          <a:p>
            <a:pPr marL="0" indent="0" algn="ctr">
              <a:buNone/>
            </a:pPr>
            <a:r>
              <a:rPr lang="en-US" sz="2800" dirty="0" smtClean="0"/>
              <a:t>Patrick Feehan</a:t>
            </a:r>
          </a:p>
          <a:p>
            <a:pPr marL="0" indent="0" algn="ctr">
              <a:buNone/>
            </a:pPr>
            <a:r>
              <a:rPr lang="en-US" sz="2800" dirty="0" smtClean="0"/>
              <a:t>(24)567-3087</a:t>
            </a:r>
          </a:p>
          <a:p>
            <a:pPr marL="0" indent="0" algn="ctr">
              <a:buNone/>
            </a:pPr>
            <a:r>
              <a:rPr lang="en-US" sz="2800" dirty="0" smtClean="0">
                <a:solidFill>
                  <a:srgbClr val="0070C0"/>
                </a:solidFill>
                <a:hlinkClick r:id="rId4"/>
              </a:rPr>
              <a:t>Patrick.Feehan@montgomerycollege.edu</a:t>
            </a:r>
            <a:endParaRPr lang="en-US" sz="2800" dirty="0" smtClean="0">
              <a:solidFill>
                <a:srgbClr val="0070C0"/>
              </a:solidFill>
            </a:endParaRPr>
          </a:p>
          <a:p>
            <a:pPr marL="0" indent="0" algn="ctr">
              <a:buNone/>
            </a:pPr>
            <a:endParaRPr lang="en-US" sz="2800" dirty="0" smtClean="0"/>
          </a:p>
          <a:p>
            <a:pPr marL="0" indent="0">
              <a:buNone/>
            </a:pPr>
            <a:endParaRPr lang="en-US" dirty="0" smtClean="0"/>
          </a:p>
        </p:txBody>
      </p:sp>
    </p:spTree>
    <p:extLst>
      <p:ext uri="{BB962C8B-B14F-4D97-AF65-F5344CB8AC3E}">
        <p14:creationId xmlns:p14="http://schemas.microsoft.com/office/powerpoint/2010/main" val="584753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effectLst>
                  <a:outerShdw blurRad="38100" dist="38100" dir="2700000" algn="tl">
                    <a:srgbClr val="000000">
                      <a:alpha val="43137"/>
                    </a:srgbClr>
                  </a:outerShdw>
                </a:effectLst>
                <a:latin typeface="Gurmukhi MN" charset="0"/>
                <a:ea typeface="Gurmukhi MN" charset="0"/>
                <a:cs typeface="Gurmukhi MN" charset="0"/>
                <a:sym typeface="Gurmukhi MN" charset="0"/>
              </a:rPr>
              <a:t>Disclaimer</a:t>
            </a:r>
            <a:r>
              <a:rPr lang="en-US" b="1" dirty="0">
                <a:solidFill>
                  <a:srgbClr val="7030A0"/>
                </a:solidFill>
                <a:effectLst>
                  <a:outerShdw blurRad="38100" dist="38100" dir="2700000" algn="tl">
                    <a:srgbClr val="000000">
                      <a:alpha val="43137"/>
                    </a:srgbClr>
                  </a:outerShdw>
                </a:effectLst>
              </a:rPr>
              <a:t/>
            </a:r>
            <a:br>
              <a:rPr lang="en-US" b="1" dirty="0">
                <a:solidFill>
                  <a:srgbClr val="7030A0"/>
                </a:solidFill>
                <a:effectLst>
                  <a:outerShdw blurRad="38100" dist="38100" dir="2700000" algn="tl">
                    <a:srgbClr val="000000">
                      <a:alpha val="43137"/>
                    </a:srgbClr>
                  </a:outerShdw>
                </a:effectLst>
              </a:rPr>
            </a:br>
            <a:endParaRPr lang="en-US" dirty="0"/>
          </a:p>
        </p:txBody>
      </p:sp>
      <p:sp>
        <p:nvSpPr>
          <p:cNvPr id="6" name="Content Placeholder 5"/>
          <p:cNvSpPr>
            <a:spLocks noGrp="1"/>
          </p:cNvSpPr>
          <p:nvPr>
            <p:ph idx="1"/>
          </p:nvPr>
        </p:nvSpPr>
        <p:spPr>
          <a:xfrm>
            <a:off x="228600" y="1066800"/>
            <a:ext cx="8717833" cy="5791200"/>
          </a:xfrm>
        </p:spPr>
        <p:txBody>
          <a:bodyPr/>
          <a:lstStyle/>
          <a:p>
            <a:pPr marL="0" indent="0">
              <a:buNone/>
            </a:pPr>
            <a:r>
              <a:rPr lang="en-US" sz="1700" dirty="0"/>
              <a:t>The content, discussion, or materials presented are for informational purposes only and not for the purpose of providing legal advice. You should contact your attorney to obtain advice with respect to any particular issue or problem or advice.  Use of and access to this information or material does not create </a:t>
            </a:r>
            <a:r>
              <a:rPr lang="en-US" sz="1700" dirty="0" smtClean="0"/>
              <a:t>any type of  agency or business </a:t>
            </a:r>
            <a:r>
              <a:rPr lang="en-US" sz="1700" dirty="0"/>
              <a:t>relationship between </a:t>
            </a:r>
            <a:r>
              <a:rPr lang="en-US" sz="1700" dirty="0" smtClean="0"/>
              <a:t>you, </a:t>
            </a:r>
            <a:r>
              <a:rPr lang="en-US" sz="1700" dirty="0"/>
              <a:t>the conference attendee</a:t>
            </a:r>
            <a:r>
              <a:rPr lang="en-US" sz="1700" dirty="0" smtClean="0"/>
              <a:t> and the presenters, Sarah Morrow and Patrick Feehan.  </a:t>
            </a:r>
            <a:r>
              <a:rPr lang="en-US" sz="1700" dirty="0"/>
              <a:t>The opinions expressed during this presentation are the opinions of the </a:t>
            </a:r>
            <a:r>
              <a:rPr lang="en-US" sz="1700" dirty="0" smtClean="0"/>
              <a:t>authors </a:t>
            </a:r>
            <a:r>
              <a:rPr lang="en-US" sz="1700" dirty="0"/>
              <a:t>and do not reflect the opinions or advice of </a:t>
            </a:r>
            <a:r>
              <a:rPr lang="en-US" sz="1700" dirty="0" smtClean="0"/>
              <a:t>EDUCAUSE, Penn State University, Montgomery College, </a:t>
            </a:r>
            <a:r>
              <a:rPr lang="en-US" sz="1700" dirty="0"/>
              <a:t>the Commonwealth of </a:t>
            </a:r>
            <a:r>
              <a:rPr lang="en-US" sz="1700" dirty="0" smtClean="0"/>
              <a:t>Pennsylvania, State of Maryland, State of South Carolina </a:t>
            </a:r>
            <a:r>
              <a:rPr lang="en-US" sz="1700" dirty="0"/>
              <a:t>or anyone else on planet Earth</a:t>
            </a:r>
            <a:r>
              <a:rPr lang="en-US" sz="1700" dirty="0" smtClean="0"/>
              <a:t>.</a:t>
            </a:r>
          </a:p>
          <a:p>
            <a:pPr marL="0" indent="0">
              <a:buNone/>
            </a:pPr>
            <a:endParaRPr lang="en-US" sz="1700" dirty="0"/>
          </a:p>
          <a:p>
            <a:pPr marL="0" indent="0">
              <a:buNone/>
            </a:pPr>
            <a:r>
              <a:rPr lang="en-US" sz="1550" dirty="0"/>
              <a:t>Any rebroadcast, retransmission, or account of this presentation, without the express written consent of Major League Baseball, </a:t>
            </a:r>
            <a:r>
              <a:rPr lang="en-US" sz="1550" dirty="0" err="1" smtClean="0"/>
              <a:t>errr</a:t>
            </a:r>
            <a:r>
              <a:rPr lang="en-US" sz="1550" dirty="0" smtClean="0"/>
              <a:t>…, EDUCAUSE is </a:t>
            </a:r>
            <a:r>
              <a:rPr lang="en-US" sz="1550" dirty="0"/>
              <a:t>strictly prohibited. This presentation is meant for educational purposes only.  Any resemblance </a:t>
            </a:r>
            <a:r>
              <a:rPr lang="en-US" sz="1550" dirty="0" smtClean="0"/>
              <a:t>to </a:t>
            </a:r>
            <a:r>
              <a:rPr lang="en-US" sz="1550" dirty="0"/>
              <a:t>real persons, living or dead is purely coincidental.  Void where prohibited.  </a:t>
            </a:r>
            <a:r>
              <a:rPr lang="en-US" sz="1500" dirty="0"/>
              <a:t>Do not use while operating a motor vehicle or heavy equipment.  You must be present to win.  Subject to change without notice.  </a:t>
            </a:r>
            <a:r>
              <a:rPr lang="en-US" sz="1400" dirty="0"/>
              <a:t>Disclaimer includes misuse, accident, lightning, flood, tornado, tsunami, volcanic eruption, earthquake, hurricanes and other Acts of God, neglect, damage from improper reading, incorrect line voltage, </a:t>
            </a:r>
            <a:r>
              <a:rPr lang="en-US" sz="1350" dirty="0"/>
              <a:t>improper or unauthorized reading, broken antenna or marred cabinet, missing or altered serial numbers, electromagnetic radiation from nuclear blasts, sonic boom vibrations, customer adjustments that are not </a:t>
            </a:r>
            <a:r>
              <a:rPr lang="en-US" sz="1300" dirty="0"/>
              <a:t>covered in this list, and incidents owing to an airplane crash, ship sinking or taking on water, motor vehicle crashing, dropping the item, falling rocks, leaky roof, broken glass, mud slides, forest fire, or projectile (which can also include</a:t>
            </a:r>
            <a:r>
              <a:rPr lang="en-US" sz="1200" dirty="0"/>
              <a:t>, </a:t>
            </a:r>
            <a:r>
              <a:rPr lang="en-US" sz="1250" dirty="0"/>
              <a:t>but not be limited to, arrows, bullets, shot, BB's, shrapnel, lasers, napalm, torpedoes, or emissions of X-rays, Alpha, Beta and Gamma rays, knives, stones, head slaps, nasty tones, mean looks or thoughts, etc.)</a:t>
            </a:r>
          </a:p>
        </p:txBody>
      </p:sp>
    </p:spTree>
    <p:extLst>
      <p:ext uri="{BB962C8B-B14F-4D97-AF65-F5344CB8AC3E}">
        <p14:creationId xmlns:p14="http://schemas.microsoft.com/office/powerpoint/2010/main" val="3001225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lstStyle/>
          <a:p>
            <a:r>
              <a:rPr lang="en-US" dirty="0" smtClean="0"/>
              <a:t>This session is meant to be interactive</a:t>
            </a:r>
          </a:p>
          <a:p>
            <a:r>
              <a:rPr lang="en-US" dirty="0" smtClean="0"/>
              <a:t>That means you have to participate to get the most from this session.</a:t>
            </a:r>
          </a:p>
          <a:p>
            <a:pPr lvl="1"/>
            <a:r>
              <a:rPr lang="en-US" dirty="0" smtClean="0"/>
              <a:t>If you leave with questions; it’s your fault </a:t>
            </a:r>
            <a:r>
              <a:rPr lang="en-US" sz="1400" dirty="0" smtClean="0"/>
              <a:t>(unless we ran out of time or don’t know the answer)</a:t>
            </a:r>
          </a:p>
          <a:p>
            <a:pPr lvl="1"/>
            <a:r>
              <a:rPr lang="en-US" dirty="0" smtClean="0"/>
              <a:t>There are no stupid questions; no really, there aren’t any!</a:t>
            </a:r>
          </a:p>
          <a:p>
            <a:r>
              <a:rPr lang="en-US" dirty="0" smtClean="0"/>
              <a:t>Ask when it occurs to you – don’t wait… jump up and down if you have to!</a:t>
            </a:r>
            <a:endParaRPr lang="en-US" dirty="0"/>
          </a:p>
        </p:txBody>
      </p:sp>
    </p:spTree>
    <p:extLst>
      <p:ext uri="{BB962C8B-B14F-4D97-AF65-F5344CB8AC3E}">
        <p14:creationId xmlns:p14="http://schemas.microsoft.com/office/powerpoint/2010/main" val="112060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Must Click Through to Continue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083" y="2209800"/>
            <a:ext cx="759310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822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228600" y="1066800"/>
            <a:ext cx="8717833" cy="5791200"/>
          </a:xfrm>
        </p:spPr>
        <p:txBody>
          <a:bodyPr/>
          <a:lstStyle/>
          <a:p>
            <a:r>
              <a:rPr lang="en-US" dirty="0" smtClean="0"/>
              <a:t>Review Privacy Office Location/Position</a:t>
            </a:r>
          </a:p>
          <a:p>
            <a:pPr lvl="1"/>
            <a:r>
              <a:rPr lang="en-US" dirty="0" smtClean="0"/>
              <a:t>Why that may be important</a:t>
            </a:r>
          </a:p>
          <a:p>
            <a:r>
              <a:rPr lang="en-US" dirty="0" smtClean="0"/>
              <a:t>Discuss Data Elements</a:t>
            </a:r>
          </a:p>
          <a:p>
            <a:pPr lvl="1"/>
            <a:r>
              <a:rPr lang="en-US" dirty="0" smtClean="0"/>
              <a:t>Different types may be subject to different laws</a:t>
            </a:r>
          </a:p>
          <a:p>
            <a:r>
              <a:rPr lang="en-US" dirty="0" smtClean="0"/>
              <a:t>Regulatory Acronyms</a:t>
            </a:r>
          </a:p>
          <a:p>
            <a:pPr lvl="1"/>
            <a:r>
              <a:rPr lang="en-US" dirty="0" smtClean="0"/>
              <a:t>Institutional Compliance Requirements</a:t>
            </a:r>
          </a:p>
          <a:p>
            <a:pPr lvl="2"/>
            <a:r>
              <a:rPr lang="en-US" dirty="0" smtClean="0"/>
              <a:t>How it’s accomplished</a:t>
            </a:r>
          </a:p>
          <a:p>
            <a:r>
              <a:rPr lang="en-US" dirty="0" smtClean="0"/>
              <a:t>Awareness</a:t>
            </a:r>
          </a:p>
          <a:p>
            <a:pPr lvl="1"/>
            <a:r>
              <a:rPr lang="en-US" dirty="0" smtClean="0"/>
              <a:t>Constituents and Partnerships</a:t>
            </a:r>
          </a:p>
          <a:p>
            <a:r>
              <a:rPr lang="en-US" dirty="0" smtClean="0"/>
              <a:t>Wrap-up &amp; Questions</a:t>
            </a:r>
            <a:endParaRPr lang="en-US" dirty="0"/>
          </a:p>
        </p:txBody>
      </p:sp>
    </p:spTree>
    <p:extLst>
      <p:ext uri="{BB962C8B-B14F-4D97-AF65-F5344CB8AC3E}">
        <p14:creationId xmlns:p14="http://schemas.microsoft.com/office/powerpoint/2010/main" val="314999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lstStyle/>
          <a:p>
            <a:r>
              <a:rPr lang="en-US" dirty="0" smtClean="0"/>
              <a:t>Privacy Office location possibilities</a:t>
            </a:r>
          </a:p>
          <a:p>
            <a:pPr lvl="1"/>
            <a:r>
              <a:rPr lang="en-US" dirty="0" smtClean="0"/>
              <a:t>Legal</a:t>
            </a:r>
          </a:p>
          <a:p>
            <a:pPr lvl="1"/>
            <a:r>
              <a:rPr lang="en-US" dirty="0" smtClean="0"/>
              <a:t>Compliance</a:t>
            </a:r>
          </a:p>
          <a:p>
            <a:pPr lvl="1"/>
            <a:r>
              <a:rPr lang="en-US" dirty="0" smtClean="0"/>
              <a:t>Risk Management</a:t>
            </a:r>
          </a:p>
          <a:p>
            <a:pPr lvl="1"/>
            <a:r>
              <a:rPr lang="en-US" dirty="0" smtClean="0"/>
              <a:t>IT Security</a:t>
            </a:r>
          </a:p>
          <a:p>
            <a:pPr lvl="1"/>
            <a:r>
              <a:rPr lang="en-US" dirty="0" smtClean="0"/>
              <a:t>Other</a:t>
            </a:r>
          </a:p>
          <a:p>
            <a:r>
              <a:rPr lang="en-US" dirty="0" smtClean="0"/>
              <a:t>What that means for you as an IT professional</a:t>
            </a:r>
            <a:endParaRPr lang="en-US" dirty="0"/>
          </a:p>
        </p:txBody>
      </p:sp>
    </p:spTree>
    <p:extLst>
      <p:ext uri="{BB962C8B-B14F-4D97-AF65-F5344CB8AC3E}">
        <p14:creationId xmlns:p14="http://schemas.microsoft.com/office/powerpoint/2010/main" val="28178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Types:</a:t>
            </a:r>
          </a:p>
        </p:txBody>
      </p:sp>
      <p:sp>
        <p:nvSpPr>
          <p:cNvPr id="3" name="Content Placeholder 2"/>
          <p:cNvSpPr>
            <a:spLocks noGrp="1"/>
          </p:cNvSpPr>
          <p:nvPr>
            <p:ph idx="1"/>
          </p:nvPr>
        </p:nvSpPr>
        <p:spPr>
          <a:xfrm>
            <a:off x="205933" y="1514756"/>
            <a:ext cx="8717833" cy="5038444"/>
          </a:xfrm>
        </p:spPr>
        <p:txBody>
          <a:bodyPr/>
          <a:lstStyle/>
          <a:p>
            <a:r>
              <a:rPr lang="en-US" sz="2000" dirty="0"/>
              <a:t>Institutional</a:t>
            </a:r>
          </a:p>
          <a:p>
            <a:pPr marL="914400" lvl="1" indent="-457200">
              <a:buFont typeface="Arial" pitchFamily="34" charset="0"/>
              <a:buChar char="•"/>
            </a:pPr>
            <a:r>
              <a:rPr lang="en-US" sz="2000" dirty="0"/>
              <a:t>Salary</a:t>
            </a:r>
          </a:p>
          <a:p>
            <a:pPr marL="914400" lvl="1" indent="-457200">
              <a:buFont typeface="Arial" pitchFamily="34" charset="0"/>
              <a:buChar char="•"/>
            </a:pPr>
            <a:r>
              <a:rPr lang="en-US" sz="2000" dirty="0" smtClean="0"/>
              <a:t>Research (NIH, DOD, etc.)</a:t>
            </a:r>
            <a:endParaRPr lang="en-US" sz="2000" dirty="0"/>
          </a:p>
          <a:p>
            <a:pPr marL="914400" lvl="1" indent="-457200">
              <a:buFont typeface="Arial" pitchFamily="34" charset="0"/>
              <a:buChar char="•"/>
            </a:pPr>
            <a:r>
              <a:rPr lang="en-US" sz="2000" dirty="0"/>
              <a:t>Intellectual Property</a:t>
            </a:r>
          </a:p>
          <a:p>
            <a:pPr marL="914400" lvl="1" indent="-457200">
              <a:buFont typeface="Arial" pitchFamily="34" charset="0"/>
              <a:buChar char="•"/>
            </a:pPr>
            <a:r>
              <a:rPr lang="en-US" sz="2000" dirty="0"/>
              <a:t>Academic Records</a:t>
            </a:r>
          </a:p>
          <a:p>
            <a:pPr marL="914400" lvl="1" indent="-457200">
              <a:buFont typeface="Arial" pitchFamily="34" charset="0"/>
              <a:buChar char="•"/>
            </a:pPr>
            <a:r>
              <a:rPr lang="en-US" sz="2000" dirty="0"/>
              <a:t>Blue Prints</a:t>
            </a:r>
          </a:p>
          <a:p>
            <a:pPr marL="914400" lvl="1" indent="-457200">
              <a:buFont typeface="Arial" pitchFamily="34" charset="0"/>
              <a:buChar char="•"/>
            </a:pPr>
            <a:r>
              <a:rPr lang="en-US" sz="2000" dirty="0"/>
              <a:t>Library </a:t>
            </a:r>
            <a:r>
              <a:rPr lang="en-US" sz="2000" dirty="0" smtClean="0"/>
              <a:t>Collections</a:t>
            </a:r>
          </a:p>
          <a:p>
            <a:pPr marL="914400" lvl="1" indent="-457200">
              <a:buFont typeface="Arial" pitchFamily="34" charset="0"/>
              <a:buChar char="•"/>
            </a:pPr>
            <a:r>
              <a:rPr lang="en-US" sz="2000" dirty="0" smtClean="0"/>
              <a:t>Office of General Counsel</a:t>
            </a:r>
            <a:endParaRPr lang="en-US" sz="2000" dirty="0"/>
          </a:p>
          <a:p>
            <a:r>
              <a:rPr lang="en-US" sz="2000" dirty="0"/>
              <a:t>Personal</a:t>
            </a:r>
          </a:p>
          <a:p>
            <a:pPr marL="914400" lvl="1" indent="-457200">
              <a:buFont typeface="Arial" pitchFamily="34" charset="0"/>
              <a:buChar char="•"/>
            </a:pPr>
            <a:r>
              <a:rPr lang="en-US" sz="2000" dirty="0"/>
              <a:t>Social Security Number</a:t>
            </a:r>
          </a:p>
          <a:p>
            <a:pPr marL="914400" lvl="1" indent="-457200">
              <a:buFont typeface="Arial" pitchFamily="34" charset="0"/>
              <a:buChar char="•"/>
            </a:pPr>
            <a:r>
              <a:rPr lang="en-US" sz="2000" dirty="0"/>
              <a:t>W-2/W-4</a:t>
            </a:r>
          </a:p>
          <a:p>
            <a:pPr marL="914400" lvl="1" indent="-457200">
              <a:buFont typeface="Arial" pitchFamily="34" charset="0"/>
              <a:buChar char="•"/>
            </a:pPr>
            <a:r>
              <a:rPr lang="en-US" sz="2000" dirty="0"/>
              <a:t>Dependents</a:t>
            </a:r>
          </a:p>
          <a:p>
            <a:pPr marL="914400" lvl="1" indent="-457200">
              <a:buFont typeface="Arial" pitchFamily="34" charset="0"/>
              <a:buChar char="•"/>
            </a:pPr>
            <a:r>
              <a:rPr lang="en-US" sz="2000" dirty="0"/>
              <a:t>Employee </a:t>
            </a:r>
            <a:r>
              <a:rPr lang="en-US" sz="2000" dirty="0" smtClean="0"/>
              <a:t>Evaluations</a:t>
            </a:r>
          </a:p>
          <a:p>
            <a:pPr marL="914400" lvl="1" indent="-457200">
              <a:buFont typeface="Arial" pitchFamily="34" charset="0"/>
              <a:buChar char="•"/>
            </a:pPr>
            <a:r>
              <a:rPr lang="en-US" sz="2000" dirty="0" smtClean="0"/>
              <a:t>Health data (ADA)</a:t>
            </a:r>
            <a:endParaRPr lang="en-US" sz="2000" dirty="0"/>
          </a:p>
          <a:p>
            <a:endParaRPr lang="en-US" dirty="0"/>
          </a:p>
        </p:txBody>
      </p:sp>
    </p:spTree>
    <p:extLst>
      <p:ext uri="{BB962C8B-B14F-4D97-AF65-F5344CB8AC3E}">
        <p14:creationId xmlns:p14="http://schemas.microsoft.com/office/powerpoint/2010/main" val="4014751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Classes and Data Extracts</a:t>
            </a:r>
            <a:endParaRPr lang="en-US" dirty="0"/>
          </a:p>
        </p:txBody>
      </p:sp>
      <p:sp>
        <p:nvSpPr>
          <p:cNvPr id="3" name="Content Placeholder 2"/>
          <p:cNvSpPr>
            <a:spLocks noGrp="1"/>
          </p:cNvSpPr>
          <p:nvPr>
            <p:ph idx="1"/>
          </p:nvPr>
        </p:nvSpPr>
        <p:spPr/>
        <p:txBody>
          <a:bodyPr/>
          <a:lstStyle/>
          <a:p>
            <a:r>
              <a:rPr lang="en-US" dirty="0" smtClean="0"/>
              <a:t>Yawn, Insensitive</a:t>
            </a:r>
          </a:p>
          <a:p>
            <a:r>
              <a:rPr lang="en-US" dirty="0" smtClean="0"/>
              <a:t>Somewhat Arguably Sensitive</a:t>
            </a:r>
          </a:p>
          <a:p>
            <a:r>
              <a:rPr lang="en-US" dirty="0" smtClean="0"/>
              <a:t>Ah, OK, </a:t>
            </a:r>
            <a:r>
              <a:rPr lang="en-US" dirty="0" err="1" smtClean="0"/>
              <a:t>mediumly</a:t>
            </a:r>
            <a:r>
              <a:rPr lang="en-US" dirty="0" smtClean="0"/>
              <a:t> sensitive</a:t>
            </a:r>
          </a:p>
          <a:p>
            <a:r>
              <a:rPr lang="en-US" dirty="0" smtClean="0"/>
              <a:t>Real </a:t>
            </a:r>
            <a:r>
              <a:rPr lang="en-US" dirty="0" err="1" smtClean="0"/>
              <a:t>Real</a:t>
            </a:r>
            <a:r>
              <a:rPr lang="en-US" dirty="0" smtClean="0"/>
              <a:t> Sensitive</a:t>
            </a:r>
          </a:p>
          <a:p>
            <a:r>
              <a:rPr lang="en-US" dirty="0" smtClean="0"/>
              <a:t>Nuclear Sensitive  (Wait, we have that here?)</a:t>
            </a:r>
          </a:p>
          <a:p>
            <a:pPr marL="0" indent="0">
              <a:buNone/>
            </a:pPr>
            <a:endParaRPr lang="en-US" dirty="0"/>
          </a:p>
          <a:p>
            <a:pPr marL="0" indent="0">
              <a:buNone/>
            </a:pPr>
            <a:r>
              <a:rPr lang="en-US" dirty="0" smtClean="0"/>
              <a:t>Data Extract Requests – increasing – </a:t>
            </a:r>
            <a:r>
              <a:rPr lang="en-US" smtClean="0"/>
              <a:t>how handled.</a:t>
            </a:r>
            <a:endParaRPr lang="en-US" dirty="0" smtClean="0"/>
          </a:p>
          <a:p>
            <a:endParaRPr lang="en-US" dirty="0"/>
          </a:p>
        </p:txBody>
      </p:sp>
    </p:spTree>
    <p:extLst>
      <p:ext uri="{BB962C8B-B14F-4D97-AF65-F5344CB8AC3E}">
        <p14:creationId xmlns:p14="http://schemas.microsoft.com/office/powerpoint/2010/main" val="3769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laws affect your area?</a:t>
            </a:r>
            <a:endParaRPr lang="en-US" dirty="0"/>
          </a:p>
        </p:txBody>
      </p:sp>
      <p:sp>
        <p:nvSpPr>
          <p:cNvPr id="3" name="Content Placeholder 2"/>
          <p:cNvSpPr>
            <a:spLocks noGrp="1"/>
          </p:cNvSpPr>
          <p:nvPr>
            <p:ph idx="1"/>
          </p:nvPr>
        </p:nvSpPr>
        <p:spPr>
          <a:xfrm>
            <a:off x="205933" y="1514756"/>
            <a:ext cx="8717833" cy="5190844"/>
          </a:xfrm>
        </p:spPr>
        <p:txBody>
          <a:bodyPr/>
          <a:lstStyle/>
          <a:p>
            <a:r>
              <a:rPr lang="en-US" dirty="0" smtClean="0"/>
              <a:t>Universities are hybrid entities</a:t>
            </a:r>
          </a:p>
          <a:p>
            <a:pPr lvl="1"/>
            <a:r>
              <a:rPr lang="en-US" dirty="0" smtClean="0"/>
              <a:t>Not just for HIPAA</a:t>
            </a:r>
          </a:p>
          <a:p>
            <a:pPr lvl="2"/>
            <a:r>
              <a:rPr lang="en-US" dirty="0" smtClean="0"/>
              <a:t>Financial regulations</a:t>
            </a:r>
          </a:p>
          <a:p>
            <a:pPr lvl="2"/>
            <a:r>
              <a:rPr lang="en-US" dirty="0" smtClean="0"/>
              <a:t>Employment law</a:t>
            </a:r>
          </a:p>
          <a:p>
            <a:pPr lvl="2"/>
            <a:r>
              <a:rPr lang="en-US" dirty="0" smtClean="0"/>
              <a:t>DMCA</a:t>
            </a:r>
          </a:p>
          <a:p>
            <a:pPr lvl="1"/>
            <a:r>
              <a:rPr lang="en-US" dirty="0" smtClean="0"/>
              <a:t>State laws</a:t>
            </a:r>
          </a:p>
          <a:p>
            <a:pPr lvl="2"/>
            <a:r>
              <a:rPr lang="en-US" dirty="0" smtClean="0"/>
              <a:t>State institutions</a:t>
            </a:r>
          </a:p>
          <a:p>
            <a:pPr lvl="2"/>
            <a:r>
              <a:rPr lang="en-US" dirty="0" smtClean="0"/>
              <a:t>State related institutions			</a:t>
            </a:r>
          </a:p>
          <a:p>
            <a:pPr lvl="1"/>
            <a:r>
              <a:rPr lang="en-US" dirty="0" smtClean="0"/>
              <a:t>NCAA</a:t>
            </a:r>
          </a:p>
          <a:p>
            <a:pPr lvl="1"/>
            <a:r>
              <a:rPr lang="en-US" dirty="0" smtClean="0"/>
              <a:t>Title </a:t>
            </a:r>
            <a:r>
              <a:rPr lang="en-US" dirty="0"/>
              <a:t>I</a:t>
            </a:r>
            <a:r>
              <a:rPr lang="en-US" dirty="0" smtClean="0"/>
              <a:t>X</a:t>
            </a:r>
          </a:p>
          <a:p>
            <a:pPr lvl="2"/>
            <a:endParaRPr lang="en-US" dirty="0"/>
          </a:p>
        </p:txBody>
      </p:sp>
    </p:spTree>
    <p:extLst>
      <p:ext uri="{BB962C8B-B14F-4D97-AF65-F5344CB8AC3E}">
        <p14:creationId xmlns:p14="http://schemas.microsoft.com/office/powerpoint/2010/main" val="3410720061"/>
      </p:ext>
    </p:extLst>
  </p:cSld>
  <p:clrMapOvr>
    <a:masterClrMapping/>
  </p:clrMapOvr>
</p:sld>
</file>

<file path=ppt/theme/theme1.xml><?xml version="1.0" encoding="utf-8"?>
<a:theme xmlns:a="http://schemas.openxmlformats.org/drawingml/2006/main" name="Incident Response Presentation - IAPP Summitt. 2010">
  <a:themeElements>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Incident Response Presentation - IAPP Summitt. 2010</Template>
  <TotalTime>739</TotalTime>
  <Words>949</Words>
  <Application>Microsoft Office PowerPoint</Application>
  <PresentationFormat>On-screen Show (4:3)</PresentationFormat>
  <Paragraphs>197</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Incident Response Presentation - IAPP Summitt. 2010</vt:lpstr>
      <vt:lpstr>The ABCs of Privacy Compliance  at EDUCAUSE Security Conference 2014  </vt:lpstr>
      <vt:lpstr>Disclaimer </vt:lpstr>
      <vt:lpstr>Housekeeping</vt:lpstr>
      <vt:lpstr>You Must Click Through to Continue</vt:lpstr>
      <vt:lpstr>Objectives</vt:lpstr>
      <vt:lpstr>Responsibility</vt:lpstr>
      <vt:lpstr>Data Types:</vt:lpstr>
      <vt:lpstr>Data Classes and Data Extracts</vt:lpstr>
      <vt:lpstr>Which laws affect your area?</vt:lpstr>
      <vt:lpstr>Alphabet Soup</vt:lpstr>
      <vt:lpstr>And…</vt:lpstr>
      <vt:lpstr>And…</vt:lpstr>
      <vt:lpstr>HOW?</vt:lpstr>
      <vt:lpstr>HOW? Policy (Big “P”)</vt:lpstr>
      <vt:lpstr>Depending on you, the IT Specialist</vt:lpstr>
      <vt:lpstr>Training </vt:lpstr>
      <vt:lpstr>Finally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in Higher Education and at The Pennsylvania State University</dc:title>
  <dc:creator>Sarah D. Morrow</dc:creator>
  <cp:lastModifiedBy>Morrow, Sarah</cp:lastModifiedBy>
  <cp:revision>53</cp:revision>
  <dcterms:created xsi:type="dcterms:W3CDTF">2013-10-16T19:08:51Z</dcterms:created>
  <dcterms:modified xsi:type="dcterms:W3CDTF">2014-05-20T20:25:46Z</dcterms:modified>
</cp:coreProperties>
</file>