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2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ale" initials="t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5DF"/>
    <a:srgbClr val="EEE9CC"/>
    <a:srgbClr val="9AC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7670" autoAdjust="0"/>
  </p:normalViewPr>
  <p:slideViewPr>
    <p:cSldViewPr snapToObjects="1">
      <p:cViewPr>
        <p:scale>
          <a:sx n="60" d="100"/>
          <a:sy n="60" d="100"/>
        </p:scale>
        <p:origin x="-3376" y="-1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4CDB285-F378-4A35-BF6D-2889D417A921}" type="datetime1">
              <a:rPr lang="en-US"/>
              <a:pPr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B69E1C2-935C-49A3-97C5-AFEC327B7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5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2060E1-7429-4DCF-9704-793BD221B7EA}" type="datetime1">
              <a:rPr lang="en-US"/>
              <a:pPr/>
              <a:t>6/19/14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14B341A-BE6F-4C1B-849F-87B276029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5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resenta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effectLst>
                  <a:outerShdw blurRad="50800" dist="38100" dir="69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98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subhead &amp; text r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>
            <a:normAutofit/>
          </a:bodyPr>
          <a:lstStyle>
            <a:lvl1pPr algn="l">
              <a:defRPr sz="3600" b="1" cap="all" baseline="0">
                <a:effectLst>
                  <a:outerShdw blurRad="50800" dist="38100" dir="14400000" algn="tl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no r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>
            <a:normAutofit/>
          </a:bodyPr>
          <a:lstStyle>
            <a:lvl1pPr algn="l">
              <a:defRPr sz="3600" b="1" cap="all" baseline="0">
                <a:effectLst>
                  <a:outerShdw blurRad="50800" dist="38100" dir="14400000" algn="tl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1"/>
            <a:ext cx="4038600" cy="395935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None/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ull sc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endParaRPr lang="en-US" sz="3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8001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89"/>
          </a:xfrm>
        </p:spPr>
        <p:txBody>
          <a:bodyPr>
            <a:normAutofit/>
          </a:bodyPr>
          <a:lstStyle>
            <a:lvl1pPr marL="57150" indent="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6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57200" y="274638"/>
            <a:ext cx="8229600" cy="79216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endParaRPr lang="en-US" sz="3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marL="57150" indent="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4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1"/>
            <a:ext cx="4687887" cy="990600"/>
          </a:xfrm>
        </p:spPr>
        <p:txBody>
          <a:bodyPr anchor="b">
            <a:normAutofit/>
          </a:bodyPr>
          <a:lstStyle>
            <a:lvl1pPr algn="l">
              <a:defRPr sz="2400" b="1" cap="all">
                <a:effectLst>
                  <a:outerShdw blurRad="50800" dist="38100" dir="6900000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24201"/>
            <a:ext cx="7772400" cy="76199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722313" y="4038600"/>
            <a:ext cx="7772400" cy="2286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87E928D-13E1-4027-97C9-A17B56EB0B8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I2Slides-Text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aicpa.org/INTERESTAREAS/FRC/ASSURANCEADVISORYSERVICES/Pages/SORHome.asp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6" y="4124325"/>
            <a:ext cx="8743244" cy="1819275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GUIDANCE FOR CLOUD SERVICES TO HIGHER EDUCATION INSTITUTIONS: SECURITY, PRIVACY, AND </a:t>
            </a:r>
            <a:r>
              <a:rPr lang="en-US" sz="2800" dirty="0" smtClean="0">
                <a:effectLst/>
              </a:rPr>
              <a:t>COMPLIANCE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Panel discussion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2014 Security professionals conference</a:t>
            </a:r>
            <a:endParaRPr lang="en-US" sz="2800" cap="none" dirty="0" smtClean="0">
              <a:effectLst/>
              <a:ea typeface="ＭＳ Ｐゴシック" pitchFamily="34" charset="-128"/>
            </a:endParaRPr>
          </a:p>
        </p:txBody>
      </p:sp>
      <p:sp>
        <p:nvSpPr>
          <p:cNvPr id="11266" name="Text Placeholder 2"/>
          <p:cNvSpPr>
            <a:spLocks noGrp="1"/>
          </p:cNvSpPr>
          <p:nvPr>
            <p:ph type="body" idx="1"/>
          </p:nvPr>
        </p:nvSpPr>
        <p:spPr>
          <a:xfrm>
            <a:off x="128752" y="2146299"/>
            <a:ext cx="8763000" cy="151130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ea typeface="ＭＳ Ｐゴシック" pitchFamily="34" charset="-128"/>
              </a:rPr>
              <a:t>7 May 2014</a:t>
            </a:r>
          </a:p>
          <a:p>
            <a:r>
              <a:rPr lang="en-US" sz="2800" b="1" dirty="0" smtClean="0">
                <a:ea typeface="ＭＳ Ｐゴシック" pitchFamily="34" charset="-128"/>
              </a:rPr>
              <a:t>Robert Brammer, Ph.D. </a:t>
            </a:r>
            <a:endParaRPr lang="en-US" sz="2800" b="1" dirty="0">
              <a:ea typeface="ＭＳ Ｐゴシック" pitchFamily="34" charset="-128"/>
            </a:endParaRPr>
          </a:p>
          <a:p>
            <a:r>
              <a:rPr lang="en-US" sz="2800" b="1" dirty="0" smtClean="0">
                <a:ea typeface="ＭＳ Ｐゴシック" pitchFamily="34" charset="-128"/>
              </a:rPr>
              <a:t>Senior Advisor to the Internet2 CEO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1625"/>
            <a:ext cx="8839200" cy="4648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Primary objective -- develop </a:t>
            </a:r>
            <a:r>
              <a:rPr lang="en-US" sz="1800" dirty="0"/>
              <a:t>guidance </a:t>
            </a:r>
            <a:r>
              <a:rPr lang="en-US" sz="1800" dirty="0" smtClean="0"/>
              <a:t>to </a:t>
            </a:r>
            <a:r>
              <a:rPr lang="en-US" sz="1800" dirty="0"/>
              <a:t>meet the </a:t>
            </a:r>
            <a:r>
              <a:rPr lang="en-US" sz="1800" dirty="0" smtClean="0"/>
              <a:t>security, privacy, and compliance </a:t>
            </a:r>
            <a:r>
              <a:rPr lang="en-US" sz="1800" dirty="0"/>
              <a:t>needs of our </a:t>
            </a:r>
            <a:r>
              <a:rPr lang="en-US" sz="1800" dirty="0" smtClean="0"/>
              <a:t>NET+ </a:t>
            </a:r>
            <a:r>
              <a:rPr lang="en-US" sz="1800" dirty="0"/>
              <a:t>participants, while helping to enable the service providers to manage their costs and to offer discounted </a:t>
            </a:r>
            <a:r>
              <a:rPr lang="en-US" sz="1800" dirty="0" smtClean="0"/>
              <a:t>prices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Approach </a:t>
            </a:r>
          </a:p>
          <a:p>
            <a:pPr lvl="1"/>
            <a:r>
              <a:rPr lang="en-US" sz="1600" dirty="0" smtClean="0"/>
              <a:t>Focus </a:t>
            </a:r>
            <a:r>
              <a:rPr lang="en-US" sz="1600" dirty="0"/>
              <a:t>on those issues most relevant in cloud-computing </a:t>
            </a:r>
            <a:r>
              <a:rPr lang="en-US" sz="1600" dirty="0" smtClean="0"/>
              <a:t>environments</a:t>
            </a:r>
          </a:p>
          <a:p>
            <a:pPr lvl="1"/>
            <a:r>
              <a:rPr lang="en-US" sz="1600" dirty="0" smtClean="0"/>
              <a:t>Develop material to aid in creating institutional cloud security strategy*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team of security experts from both higher education institutions and service providers </a:t>
            </a:r>
            <a:r>
              <a:rPr lang="en-US" sz="1600" dirty="0" smtClean="0"/>
              <a:t>continue to develop </a:t>
            </a:r>
            <a:r>
              <a:rPr lang="en-US" sz="1600" dirty="0"/>
              <a:t>the </a:t>
            </a:r>
            <a:r>
              <a:rPr lang="en-US" sz="1600" dirty="0" smtClean="0"/>
              <a:t>guidance. </a:t>
            </a:r>
          </a:p>
          <a:p>
            <a:pPr lvl="1"/>
            <a:r>
              <a:rPr lang="en-US" sz="1600" dirty="0" smtClean="0"/>
              <a:t>Base on the </a:t>
            </a:r>
            <a:r>
              <a:rPr lang="en-US" sz="1600" dirty="0"/>
              <a:t>Cloud Security Alliance (CSA) GRC </a:t>
            </a:r>
            <a:r>
              <a:rPr lang="en-US" sz="1600" dirty="0" smtClean="0"/>
              <a:t>Stack and NIST SP800 – 53, 144, 146</a:t>
            </a:r>
          </a:p>
          <a:p>
            <a:pPr lvl="1"/>
            <a:r>
              <a:rPr lang="en-US" sz="1600" dirty="0" smtClean="0"/>
              <a:t>Tailor content to requirements for </a:t>
            </a:r>
            <a:r>
              <a:rPr lang="en-US" sz="1600" dirty="0"/>
              <a:t>higher </a:t>
            </a:r>
            <a:r>
              <a:rPr lang="en-US" sz="1600" dirty="0" smtClean="0"/>
              <a:t>education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800" dirty="0" smtClean="0"/>
              <a:t>Major milestones – Began in June 2012, delivered initial version of security controls in December 2012, now in use by NET+ Program, next version update with CSA CCM 3.1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911"/>
            <a:ext cx="8229600" cy="48648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INTERNET2 NET+ Security Initiative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663625"/>
            <a:ext cx="7696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*Fewer than 30% of the 9300+ respondents </a:t>
            </a:r>
            <a:r>
              <a:rPr lang="en-US" sz="1600" dirty="0"/>
              <a:t>to the </a:t>
            </a:r>
            <a:r>
              <a:rPr lang="en-US" sz="1600" dirty="0" smtClean="0"/>
              <a:t>PWC Global </a:t>
            </a:r>
            <a:r>
              <a:rPr lang="en-US" sz="1600" dirty="0"/>
              <a:t>State of Information Security® </a:t>
            </a:r>
            <a:r>
              <a:rPr lang="en-US" sz="1600" dirty="0" smtClean="0"/>
              <a:t>Survey 2013 said that their organizations have a cloud security strategy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702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191000"/>
            <a:ext cx="8763000" cy="2209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NIST – Part of the Dept. of Commerce, chartered to develop national standards</a:t>
            </a:r>
          </a:p>
          <a:p>
            <a:r>
              <a:rPr lang="en-US" sz="1800" dirty="0" smtClean="0"/>
              <a:t>CSA – not-for-profit consortium, 43,000 individual members, ~150 corporate members, 20+ affiliate members, 60+ chapters globally</a:t>
            </a:r>
          </a:p>
          <a:p>
            <a:r>
              <a:rPr lang="en-US" sz="1800" dirty="0" smtClean="0"/>
              <a:t>AICPA </a:t>
            </a:r>
            <a:r>
              <a:rPr lang="en-US" sz="1800" dirty="0"/>
              <a:t>--  world’s largest member association representing the accounting profession, with nearly </a:t>
            </a:r>
            <a:r>
              <a:rPr lang="en-US" sz="1800" dirty="0" smtClean="0"/>
              <a:t>400,000 </a:t>
            </a:r>
            <a:r>
              <a:rPr lang="en-US" sz="1800" dirty="0"/>
              <a:t>members in </a:t>
            </a:r>
            <a:r>
              <a:rPr lang="en-US" sz="1800" dirty="0" smtClean="0"/>
              <a:t>125+ </a:t>
            </a:r>
            <a:r>
              <a:rPr lang="en-US" sz="1800" dirty="0"/>
              <a:t>countries</a:t>
            </a:r>
            <a:endParaRPr lang="en-US" sz="1800" dirty="0" smtClean="0"/>
          </a:p>
          <a:p>
            <a:r>
              <a:rPr lang="en-US" sz="1800" dirty="0" smtClean="0"/>
              <a:t>Opportunity to complement their work with government and industry </a:t>
            </a:r>
            <a:br>
              <a:rPr lang="en-US" sz="1800" dirty="0" smtClean="0"/>
            </a:br>
            <a:r>
              <a:rPr lang="en-US" sz="1800" dirty="0" smtClean="0"/>
              <a:t>with our work with higher education institutions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871"/>
            <a:ext cx="8229600" cy="532529"/>
          </a:xfrm>
        </p:spPr>
        <p:txBody>
          <a:bodyPr>
            <a:noAutofit/>
          </a:bodyPr>
          <a:lstStyle/>
          <a:p>
            <a:r>
              <a:rPr lang="en-US" sz="3200" dirty="0" smtClean="0"/>
              <a:t>NIST, CSA, and AICPA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7" t="10387" r="33844" b="14105"/>
          <a:stretch/>
        </p:blipFill>
        <p:spPr bwMode="auto">
          <a:xfrm>
            <a:off x="76200" y="1248732"/>
            <a:ext cx="2286000" cy="2942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63" y="1248732"/>
            <a:ext cx="3750084" cy="1450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nternap.com/wp-content/uploads/SOC-Service-Org_B_Marks_2c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11" y="1248732"/>
            <a:ext cx="2742607" cy="25146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9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1711"/>
            <a:ext cx="8229600" cy="48648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CSA GRC Stack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41744"/>
            <a:ext cx="3276600" cy="363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1"/>
          <p:cNvSpPr txBox="1">
            <a:spLocks noGrp="1" noChangeArrowheads="1"/>
          </p:cNvSpPr>
          <p:nvPr>
            <p:ph idx="1"/>
          </p:nvPr>
        </p:nvSpPr>
        <p:spPr bwMode="auto">
          <a:xfrm>
            <a:off x="228599" y="1504017"/>
            <a:ext cx="5486401" cy="2820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defTabSz="642849">
              <a:spcBef>
                <a:spcPts val="1687"/>
              </a:spcBef>
              <a:buSzPct val="125000"/>
              <a:buNone/>
              <a:defRPr/>
            </a:pPr>
            <a:r>
              <a:rPr lang="en-US" sz="2400" kern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Arial" pitchFamily="34" charset="0"/>
                <a:sym typeface="Helvetica Neue Light"/>
              </a:rPr>
              <a:t>Tools for governance, risk, and compliance management</a:t>
            </a:r>
          </a:p>
          <a:p>
            <a:pPr marL="321425" lvl="1" indent="0" defTabSz="642882">
              <a:spcBef>
                <a:spcPts val="1687"/>
              </a:spcBef>
              <a:buSzPct val="125000"/>
              <a:buNone/>
              <a:defRPr/>
            </a:pPr>
            <a:r>
              <a:rPr lang="en-US" sz="2400" kern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Arial" pitchFamily="34" charset="0"/>
                <a:sym typeface="Helvetica Neue Light"/>
              </a:rPr>
              <a:t>Consensus Assessments Initiative</a:t>
            </a:r>
            <a:endParaRPr lang="en-US" sz="2400" kern="0" dirty="0" smtClean="0">
              <a:solidFill>
                <a:srgbClr val="000000">
                  <a:lumMod val="75000"/>
                  <a:lumOff val="25000"/>
                </a:srgbClr>
              </a:solidFill>
              <a:ea typeface="+mn-ea"/>
              <a:cs typeface="Arial" pitchFamily="34" charset="0"/>
              <a:sym typeface="Helvetica Neue Light"/>
            </a:endParaRPr>
          </a:p>
          <a:p>
            <a:pPr marL="321425" lvl="1" indent="0" defTabSz="642882">
              <a:spcBef>
                <a:spcPts val="1687"/>
              </a:spcBef>
              <a:buSzPct val="125000"/>
              <a:buNone/>
              <a:defRPr/>
            </a:pPr>
            <a:r>
              <a:rPr lang="en-US" sz="2400" kern="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Arial" pitchFamily="34" charset="0"/>
                <a:sym typeface="Helvetica Neue Light"/>
              </a:rPr>
              <a:t>Cloud </a:t>
            </a:r>
            <a:r>
              <a:rPr lang="en-US" sz="2400" kern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Arial" pitchFamily="34" charset="0"/>
                <a:sym typeface="Helvetica Neue Light"/>
              </a:rPr>
              <a:t>Controls Matrix</a:t>
            </a:r>
          </a:p>
          <a:p>
            <a:pPr marL="321425" lvl="1" indent="0" defTabSz="642882">
              <a:spcBef>
                <a:spcPts val="1687"/>
              </a:spcBef>
              <a:buSzPct val="125000"/>
              <a:buNone/>
              <a:defRPr/>
            </a:pPr>
            <a:r>
              <a:rPr lang="en-US" sz="2400" kern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Arial" pitchFamily="34" charset="0"/>
                <a:sym typeface="Helvetica Neue Light"/>
              </a:rPr>
              <a:t>Cloud Trust Protocol</a:t>
            </a:r>
          </a:p>
          <a:p>
            <a:pPr marL="321425" lvl="1" indent="0" defTabSz="642882">
              <a:spcBef>
                <a:spcPts val="1687"/>
              </a:spcBef>
              <a:buSzPct val="125000"/>
              <a:buNone/>
              <a:defRPr/>
            </a:pPr>
            <a:r>
              <a:rPr lang="en-US" sz="2400" kern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Arial" pitchFamily="34" charset="0"/>
                <a:sym typeface="Helvetica Neue Light"/>
              </a:rPr>
              <a:t>Cloud </a:t>
            </a:r>
            <a:r>
              <a:rPr lang="en-US" sz="2400" kern="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Arial" pitchFamily="34" charset="0"/>
                <a:sym typeface="Helvetica Neue Light"/>
              </a:rPr>
              <a:t>Audit</a:t>
            </a:r>
            <a:endParaRPr lang="en-US" sz="2400" kern="0" dirty="0">
              <a:solidFill>
                <a:srgbClr val="000000">
                  <a:lumMod val="75000"/>
                  <a:lumOff val="25000"/>
                </a:srgbClr>
              </a:solidFill>
              <a:ea typeface="+mn-ea"/>
              <a:cs typeface="Arial" pitchFamily="34" charset="0"/>
              <a:sym typeface="Helvetica Neue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32429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https://cloudsecurityalliance.org/research/grc-stack/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5135940"/>
            <a:ext cx="8915400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“Although it does not consider itself to be a standards body, as </a:t>
            </a:r>
            <a:r>
              <a:rPr lang="en-US" sz="1600" dirty="0" smtClean="0">
                <a:latin typeface="+mn-lt"/>
              </a:rPr>
              <a:t>a global </a:t>
            </a:r>
            <a:r>
              <a:rPr lang="en-US" sz="1600" dirty="0">
                <a:latin typeface="+mn-lt"/>
              </a:rPr>
              <a:t>organization with high levels of participation from both cloud services buyers </a:t>
            </a:r>
            <a:r>
              <a:rPr lang="en-US" sz="1600" dirty="0" smtClean="0">
                <a:latin typeface="+mn-lt"/>
              </a:rPr>
              <a:t>and providers</a:t>
            </a:r>
            <a:r>
              <a:rPr lang="en-US" sz="1600" dirty="0">
                <a:latin typeface="+mn-lt"/>
              </a:rPr>
              <a:t>, the Cloud Security Alliance (CSA) is the entity that is most likely to provide </a:t>
            </a:r>
            <a:r>
              <a:rPr lang="en-US" sz="1600" dirty="0" smtClean="0">
                <a:latin typeface="+mn-lt"/>
              </a:rPr>
              <a:t>generally accepted </a:t>
            </a:r>
            <a:r>
              <a:rPr lang="en-US" sz="1600" dirty="0">
                <a:latin typeface="+mn-lt"/>
              </a:rPr>
              <a:t>control standards for public cloud computing.”</a:t>
            </a:r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Jay </a:t>
            </a:r>
            <a:r>
              <a:rPr lang="en-US" sz="1600" dirty="0" err="1" smtClean="0">
                <a:latin typeface="+mn-lt"/>
              </a:rPr>
              <a:t>Heiser</a:t>
            </a:r>
            <a:r>
              <a:rPr lang="en-US" sz="1600" dirty="0" smtClean="0">
                <a:latin typeface="+mn-lt"/>
              </a:rPr>
              <a:t> and Rob McMillan, “</a:t>
            </a:r>
            <a:r>
              <a:rPr lang="en-US" sz="1600" dirty="0">
                <a:latin typeface="+mn-lt"/>
              </a:rPr>
              <a:t>Cloud Security and Risk Standards </a:t>
            </a:r>
            <a:r>
              <a:rPr lang="en-US" sz="1600" dirty="0" smtClean="0">
                <a:latin typeface="+mn-lt"/>
              </a:rPr>
              <a:t>Are Maturing, Gartner Research Note, 26 December 2012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93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871"/>
            <a:ext cx="8382000" cy="45632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NET+ </a:t>
            </a:r>
            <a:r>
              <a:rPr lang="en-US" sz="2800" dirty="0"/>
              <a:t>Security Initiative Deliverable -- Extended </a:t>
            </a:r>
            <a:r>
              <a:rPr lang="en-US" sz="2800" dirty="0" smtClean="0"/>
              <a:t>CCM 3.0 </a:t>
            </a:r>
            <a:endParaRPr lang="en-US" sz="2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4876800"/>
            <a:ext cx="891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342882" indent="-342882"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12" indent="-285736"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2942" indent="-228588"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118" indent="-228588"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295" indent="-228588"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47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00000"/>
              </a:buClr>
              <a:buSzPct val="100000"/>
            </a:pPr>
            <a:r>
              <a:rPr lang="en-US" sz="1800" dirty="0" smtClean="0"/>
              <a:t>Controls derived from NIST, CSA guidance, compliance requirements for higher </a:t>
            </a:r>
            <a:r>
              <a:rPr lang="en-US" sz="1800" dirty="0" err="1" smtClean="0"/>
              <a:t>ed</a:t>
            </a:r>
            <a:r>
              <a:rPr lang="en-US" sz="1800" dirty="0" smtClean="0"/>
              <a:t>, etc.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</a:pPr>
            <a:r>
              <a:rPr lang="en-US" sz="1800" dirty="0" smtClean="0"/>
              <a:t>Mapped to familiar frameworks: ISO 27001, COBIT, PCI, HIPAA, FISMA, </a:t>
            </a:r>
            <a:r>
              <a:rPr lang="en-US" sz="1800" dirty="0" err="1" smtClean="0"/>
              <a:t>FedRAMP</a:t>
            </a:r>
            <a:r>
              <a:rPr lang="en-US" sz="1800" dirty="0" smtClean="0"/>
              <a:t>, etc.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</a:pPr>
            <a:r>
              <a:rPr lang="en-US" sz="1800" dirty="0" smtClean="0"/>
              <a:t>Our extensions to CSA CCM V3.0 include FERPA, COPPA, ITAR/Export, international privacy, NIST SP800-53 R4 Appendix J, …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</a:pPr>
            <a:r>
              <a:rPr lang="en-US" sz="1800" dirty="0" smtClean="0"/>
              <a:t>Current 136x28 modular structure provides flexibility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</a:pPr>
            <a:r>
              <a:rPr lang="en-US" sz="1800" dirty="0" smtClean="0"/>
              <a:t>Our extensions and the AICPA Trust Principles will be in CCM V3.0 and beyond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099265"/>
            <a:ext cx="8497887" cy="3777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9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3733800" cy="518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136 controls (risk mitigation)</a:t>
            </a:r>
          </a:p>
          <a:p>
            <a:r>
              <a:rPr lang="en-US" sz="2000" dirty="0" smtClean="0"/>
              <a:t>28 mappings to various standards, regulations, other requirements</a:t>
            </a:r>
          </a:p>
          <a:p>
            <a:pPr lvl="1"/>
            <a:r>
              <a:rPr lang="en-US" dirty="0" smtClean="0"/>
              <a:t>ISO standards, FedRAMP, HIPAA, ENISA, …</a:t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smtClean="0"/>
              <a:t>Our NET+ Security Team has added seven mappings for requirements significant to higher education</a:t>
            </a:r>
          </a:p>
          <a:p>
            <a:pPr lvl="1"/>
            <a:r>
              <a:rPr lang="en-US" sz="1800" dirty="0" smtClean="0"/>
              <a:t>Mappings include large majority of 136 controls</a:t>
            </a:r>
          </a:p>
          <a:p>
            <a:pPr lvl="1"/>
            <a:r>
              <a:rPr lang="en-US" sz="1800" dirty="0" smtClean="0"/>
              <a:t>FERPA, PCI DSS, ITAR/EXPORT, international data privacy</a:t>
            </a:r>
          </a:p>
          <a:p>
            <a:pPr lvl="1"/>
            <a:r>
              <a:rPr lang="en-US" sz="1800" dirty="0" smtClean="0"/>
              <a:t>NIST 800-53 R4 Appendix J privacy controls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911"/>
            <a:ext cx="8229600" cy="4864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CCM 3.0 Controls and Mappings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21333" r="49103" b="15954"/>
          <a:stretch/>
        </p:blipFill>
        <p:spPr bwMode="auto">
          <a:xfrm>
            <a:off x="3733800" y="1295400"/>
            <a:ext cx="5410200" cy="46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5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2895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We are working with the AICPA and various </a:t>
            </a:r>
            <a:r>
              <a:rPr lang="en-US" sz="1800" dirty="0" err="1" smtClean="0"/>
              <a:t>FedRAMP</a:t>
            </a:r>
            <a:r>
              <a:rPr lang="en-US" sz="1800" dirty="0" smtClean="0"/>
              <a:t>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firms to ensure that there are firms that can provide services based on our controls matrix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800" dirty="0" smtClean="0"/>
              <a:t>The AICPA is collaborating with CSA and Internet2 to create a standardized industry attestation engagement provided by CPAs that incorporates the CCM  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/>
              <a:t>The attestation is based on an existing, and proven, SOC Framework 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https://www.aicpa.org/INTERESTAREAS/FRC/ASSURANCEADVISORYSERVICES/Pages/SORHome.aspx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800" dirty="0" smtClean="0"/>
              <a:t>Nearly 50 cloud services included in CSA STAR, including some NET+ CSP’s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Amazon AWS, Box, Microsoft (Azure, Office 365), SHI - more to come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911"/>
            <a:ext cx="8229600" cy="41028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Audit/Assessments are Significant for NET+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371600"/>
            <a:ext cx="485601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32" y="1219200"/>
            <a:ext cx="108346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88" y="1219199"/>
            <a:ext cx="1059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105162"/>
            <a:ext cx="8839200" cy="1600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“As more buyers </a:t>
            </a:r>
            <a:r>
              <a:rPr lang="en-US" sz="1400" dirty="0"/>
              <a:t>demand it, and as the standards mature, such questionnaires will increasingly be treated </a:t>
            </a:r>
            <a:r>
              <a:rPr lang="en-US" sz="1400" dirty="0" smtClean="0"/>
              <a:t>as normal </a:t>
            </a:r>
            <a:r>
              <a:rPr lang="en-US" sz="1400" dirty="0"/>
              <a:t>practice, as evidenced by the growing number of </a:t>
            </a:r>
            <a:r>
              <a:rPr lang="en-US" sz="1400" dirty="0" err="1"/>
              <a:t>SaaS</a:t>
            </a:r>
            <a:r>
              <a:rPr lang="en-US" sz="1400" dirty="0"/>
              <a:t> providers that are registering </a:t>
            </a:r>
            <a:r>
              <a:rPr lang="en-US" sz="1400" dirty="0" smtClean="0"/>
              <a:t>their questionnaire </a:t>
            </a:r>
            <a:r>
              <a:rPr lang="en-US" sz="1400" dirty="0"/>
              <a:t>responses on the Cloud Security Alliance's (CSA's) Security, Trust &amp; </a:t>
            </a:r>
            <a:r>
              <a:rPr lang="en-US" sz="1400" dirty="0" smtClean="0"/>
              <a:t>Assurance Registry </a:t>
            </a:r>
            <a:r>
              <a:rPr lang="en-US" sz="1400" dirty="0"/>
              <a:t>(STAR) site.”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Jay </a:t>
            </a:r>
            <a:r>
              <a:rPr lang="en-US" sz="1400" dirty="0" err="1" smtClean="0"/>
              <a:t>Heiser</a:t>
            </a:r>
            <a:r>
              <a:rPr lang="en-US" sz="1400" dirty="0" smtClean="0"/>
              <a:t> and </a:t>
            </a:r>
            <a:r>
              <a:rPr lang="en-US" sz="1400" dirty="0" err="1" smtClean="0"/>
              <a:t>Alexa</a:t>
            </a:r>
            <a:r>
              <a:rPr lang="en-US" sz="1400" dirty="0"/>
              <a:t> Bona, “Cloud Contracts Need Security Service Levels</a:t>
            </a:r>
          </a:p>
          <a:p>
            <a:r>
              <a:rPr lang="en-US" sz="1400" dirty="0"/>
              <a:t>to Better Manage </a:t>
            </a:r>
            <a:r>
              <a:rPr lang="en-US" sz="1400" dirty="0" smtClean="0"/>
              <a:t>Risk,” Gartner Research Note, 15 March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96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Our strategy is to have our developments integrated with major standards and to maintain a presence </a:t>
            </a:r>
            <a:r>
              <a:rPr lang="en-US" sz="2400" dirty="0" smtClean="0"/>
              <a:t>for higher education with </a:t>
            </a:r>
            <a:r>
              <a:rPr lang="en-US" sz="2400" dirty="0"/>
              <a:t>their ongoing </a:t>
            </a:r>
            <a:r>
              <a:rPr lang="en-US" sz="2400" dirty="0" smtClean="0"/>
              <a:t>evolution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We have released the </a:t>
            </a:r>
            <a:r>
              <a:rPr lang="en-US" sz="2400" dirty="0" smtClean="0"/>
              <a:t>first version </a:t>
            </a:r>
            <a:r>
              <a:rPr lang="en-US" sz="2400" dirty="0"/>
              <a:t>of our guidance and are working with the higher education community to get feedback and are beginning </a:t>
            </a:r>
            <a:r>
              <a:rPr lang="en-US" sz="2400" dirty="0" smtClean="0"/>
              <a:t>implementation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Currently working on further extensions for privacy and identity</a:t>
            </a:r>
          </a:p>
          <a:p>
            <a:pPr lvl="1"/>
            <a:r>
              <a:rPr lang="en-US" dirty="0" smtClean="0"/>
              <a:t>Draft mapping for NIST SP 800-53 R4 Appendix J with higher </a:t>
            </a:r>
            <a:r>
              <a:rPr lang="en-US" dirty="0" err="1" smtClean="0"/>
              <a:t>ed</a:t>
            </a:r>
            <a:r>
              <a:rPr lang="en-US" dirty="0" smtClean="0"/>
              <a:t> extensions</a:t>
            </a:r>
          </a:p>
          <a:p>
            <a:pPr lvl="1"/>
            <a:r>
              <a:rPr lang="en-US" dirty="0" smtClean="0"/>
              <a:t>Draft additional controls for federated identity in development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We are in discussions with training firms for users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assessment firms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Your feedback and support are important to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089"/>
          </a:xfrm>
        </p:spPr>
        <p:txBody>
          <a:bodyPr>
            <a:normAutofit/>
          </a:bodyPr>
          <a:lstStyle/>
          <a:p>
            <a:r>
              <a:rPr lang="en-US" sz="3600" dirty="0"/>
              <a:t>Current Status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67921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Robert Brammer – </a:t>
            </a:r>
            <a:r>
              <a:rPr lang="en-US" sz="2400" dirty="0" smtClean="0"/>
              <a:t>Internet2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Beth Chancellor – University of Missouri System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Paul Howell – University of Michigan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Audrey </a:t>
            </a:r>
            <a:r>
              <a:rPr lang="en-US" sz="2400" dirty="0" err="1"/>
              <a:t>Katcher</a:t>
            </a:r>
            <a:r>
              <a:rPr lang="en-US" sz="2400" dirty="0"/>
              <a:t> – American Institute of </a:t>
            </a:r>
            <a:r>
              <a:rPr lang="en-US" sz="2400" dirty="0" smtClean="0"/>
              <a:t>CPA’s and </a:t>
            </a:r>
            <a:r>
              <a:rPr lang="en-US" sz="2400" dirty="0" err="1" smtClean="0"/>
              <a:t>RubinBrown</a:t>
            </a:r>
            <a:r>
              <a:rPr lang="en-US" sz="2400" dirty="0" smtClean="0"/>
              <a:t> LLP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Kathy Kimball – Penn State University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Michele </a:t>
            </a:r>
            <a:r>
              <a:rPr lang="en-US" sz="2400" dirty="0" err="1"/>
              <a:t>Norin</a:t>
            </a:r>
            <a:r>
              <a:rPr lang="en-US" sz="2400" dirty="0"/>
              <a:t> – University of </a:t>
            </a:r>
            <a:r>
              <a:rPr lang="en-US" sz="2400" dirty="0" smtClean="0"/>
              <a:t>Arizona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5511"/>
            <a:ext cx="8229600" cy="715089"/>
          </a:xfrm>
        </p:spPr>
        <p:txBody>
          <a:bodyPr/>
          <a:lstStyle/>
          <a:p>
            <a:r>
              <a:rPr lang="en-US" dirty="0" smtClean="0"/>
              <a:t>Today’s Panelists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0970C-1322-3042-AE3D-AE90FD7E094C}" type="slidenum">
              <a:rPr lang="en-US" smtClean="0"/>
              <a:pPr>
                <a:defRPr/>
              </a:pPr>
              <a:t>9</a:t>
            </a:fld>
            <a:r>
              <a:rPr lang="en-US" smtClean="0"/>
              <a:t> – © 2013 Internet2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2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2_pres">
  <a:themeElements>
    <a:clrScheme name="Internet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internet2_pres</Template>
  <TotalTime>7623</TotalTime>
  <Words>576</Words>
  <Application>Microsoft Macintosh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internet2_pres</vt:lpstr>
      <vt:lpstr>GUIDANCE FOR CLOUD SERVICES TO HIGHER EDUCATION INSTITUTIONS: SECURITY, PRIVACY, AND COMPLIANCE  Panel discussion 2014 Security professionals conference</vt:lpstr>
      <vt:lpstr>INTERNET2 NET+ Security Initiative</vt:lpstr>
      <vt:lpstr>NIST, CSA, and AICPA</vt:lpstr>
      <vt:lpstr>CSA GRC Stack</vt:lpstr>
      <vt:lpstr>NET+ Security Initiative Deliverable -- Extended CCM 3.0 </vt:lpstr>
      <vt:lpstr>CCM 3.0 Controls and Mappings</vt:lpstr>
      <vt:lpstr>3rd Party Audit/Assessments are Significant for NET+</vt:lpstr>
      <vt:lpstr>Current Status and Future Directions</vt:lpstr>
      <vt:lpstr>Today’s Panelists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Guidance for Cloud Services: Security, Privacy, and Compliance</dc:title>
  <dc:subject>Security Professionals Conference 2013</dc:subject>
  <dc:creator>Robert F. Brammer, Paul Howell, Kathleen R. Kimball</dc:creator>
  <cp:keywords/>
  <dc:description/>
  <cp:lastModifiedBy>Valerie Vogel</cp:lastModifiedBy>
  <cp:revision>182</cp:revision>
  <dcterms:created xsi:type="dcterms:W3CDTF">2011-09-10T00:54:07Z</dcterms:created>
  <dcterms:modified xsi:type="dcterms:W3CDTF">2014-06-19T15:57:50Z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408632446</vt:i4>
  </property>
  <property fmtid="{D5CDD505-2E9C-101B-9397-08002B2CF9AE}" pid="4" name="_EmailSubject">
    <vt:lpwstr>Internet2/AICPA Update</vt:lpwstr>
  </property>
  <property fmtid="{D5CDD505-2E9C-101B-9397-08002B2CF9AE}" pid="5" name="_AuthorEmail">
    <vt:lpwstr>thale@aicpa.org</vt:lpwstr>
  </property>
  <property fmtid="{D5CDD505-2E9C-101B-9397-08002B2CF9AE}" pid="6" name="_AuthorEmailDisplayName">
    <vt:lpwstr>Hale, Tanya</vt:lpwstr>
  </property>
</Properties>
</file>