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51" r:id="rId2"/>
  </p:sldMasterIdLst>
  <p:handoutMasterIdLst>
    <p:handoutMasterId r:id="rId44"/>
  </p:handoutMasterIdLst>
  <p:sldIdLst>
    <p:sldId id="256" r:id="rId3"/>
    <p:sldId id="324" r:id="rId4"/>
    <p:sldId id="518" r:id="rId5"/>
    <p:sldId id="519" r:id="rId6"/>
    <p:sldId id="529" r:id="rId7"/>
    <p:sldId id="530" r:id="rId8"/>
    <p:sldId id="496" r:id="rId9"/>
    <p:sldId id="426" r:id="rId10"/>
    <p:sldId id="520" r:id="rId11"/>
    <p:sldId id="498" r:id="rId12"/>
    <p:sldId id="447" r:id="rId13"/>
    <p:sldId id="499" r:id="rId14"/>
    <p:sldId id="427" r:id="rId15"/>
    <p:sldId id="500" r:id="rId16"/>
    <p:sldId id="501" r:id="rId17"/>
    <p:sldId id="502" r:id="rId18"/>
    <p:sldId id="504" r:id="rId19"/>
    <p:sldId id="526" r:id="rId20"/>
    <p:sldId id="505" r:id="rId21"/>
    <p:sldId id="506" r:id="rId22"/>
    <p:sldId id="508" r:id="rId23"/>
    <p:sldId id="507" r:id="rId24"/>
    <p:sldId id="509" r:id="rId25"/>
    <p:sldId id="510" r:id="rId26"/>
    <p:sldId id="512" r:id="rId27"/>
    <p:sldId id="514" r:id="rId28"/>
    <p:sldId id="515" r:id="rId29"/>
    <p:sldId id="516" r:id="rId30"/>
    <p:sldId id="511" r:id="rId31"/>
    <p:sldId id="513" r:id="rId32"/>
    <p:sldId id="524" r:id="rId33"/>
    <p:sldId id="525" r:id="rId34"/>
    <p:sldId id="527" r:id="rId35"/>
    <p:sldId id="528" r:id="rId36"/>
    <p:sldId id="521" r:id="rId37"/>
    <p:sldId id="503" r:id="rId38"/>
    <p:sldId id="532" r:id="rId39"/>
    <p:sldId id="531" r:id="rId40"/>
    <p:sldId id="533" r:id="rId41"/>
    <p:sldId id="522" r:id="rId42"/>
    <p:sldId id="52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99"/>
    <a:srgbClr val="A062D8"/>
    <a:srgbClr val="58D840"/>
    <a:srgbClr val="546CD8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99623" autoAdjust="0"/>
  </p:normalViewPr>
  <p:slideViewPr>
    <p:cSldViewPr snapToObjects="1">
      <p:cViewPr>
        <p:scale>
          <a:sx n="95" d="100"/>
          <a:sy n="95" d="100"/>
        </p:scale>
        <p:origin x="-1128" y="-312"/>
      </p:cViewPr>
      <p:guideLst>
        <p:guide orient="horz" pos="2448"/>
        <p:guide orient="horz" pos="1200"/>
        <p:guide orient="horz" pos="2208"/>
        <p:guide pos="480"/>
        <p:guide pos="4032"/>
        <p:guide pos="2832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FEB02-8BF4-4742-A5A0-AFCFAA6E8CF4}" type="datetimeFigureOut">
              <a:rPr lang="en-US" smtClean="0"/>
              <a:t>5/6/14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462C0-0D3D-874A-97BA-C36A706A3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1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"/>
            <a:ext cx="9144000" cy="1143000"/>
          </a:xfrm>
          <a:prstGeom prst="rect">
            <a:avLst/>
          </a:prstGeom>
        </p:spPr>
        <p:txBody>
          <a:bodyPr lIns="57598" tIns="28799" rIns="57598" bIns="28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1" y="1443038"/>
            <a:ext cx="8229600" cy="4525963"/>
          </a:xfrm>
          <a:prstGeom prst="rect">
            <a:avLst/>
          </a:prstGeom>
        </p:spPr>
        <p:txBody>
          <a:bodyPr lIns="57598" tIns="28799" rIns="57598" bIns="28799"/>
          <a:lstStyle>
            <a:lvl1pPr marL="287990" marR="0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87990" marR="0" lvl="0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smtClean="0"/>
              <a:t>Click to edit Master text styles</a:t>
            </a:r>
          </a:p>
          <a:p>
            <a:pPr marL="287990" marR="0" lvl="1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79699" y="6361176"/>
            <a:ext cx="385725" cy="342900"/>
          </a:xfrm>
          <a:prstGeom prst="rect">
            <a:avLst/>
          </a:prstGeom>
        </p:spPr>
        <p:txBody>
          <a:bodyPr lIns="57598" tIns="28799" rIns="57598" bIns="28799"/>
          <a:lstStyle/>
          <a:p>
            <a:fld id="{027CC8FC-DC84-4CE8-AADD-ED05D9A2A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"/>
            <a:ext cx="9144000" cy="1143000"/>
          </a:xfrm>
          <a:prstGeom prst="rect">
            <a:avLst/>
          </a:prstGeom>
        </p:spPr>
        <p:txBody>
          <a:bodyPr lIns="57598" tIns="28799" rIns="57598" bIns="28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699" y="6361176"/>
            <a:ext cx="385725" cy="342900"/>
          </a:xfrm>
          <a:prstGeom prst="rect">
            <a:avLst/>
          </a:prstGeom>
        </p:spPr>
        <p:txBody>
          <a:bodyPr lIns="57598" tIns="28799" rIns="57598" bIns="28799"/>
          <a:lstStyle/>
          <a:p>
            <a:fld id="{027CC8FC-DC84-4CE8-AADD-ED05D9A2A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457201" y="1369786"/>
            <a:ext cx="8229600" cy="4756378"/>
          </a:xfrm>
          <a:prstGeom prst="rect">
            <a:avLst/>
          </a:prstGeom>
        </p:spPr>
        <p:txBody>
          <a:bodyPr lIns="57598" tIns="28799" rIns="57598" bIns="28799"/>
          <a:lstStyle>
            <a:lvl1pPr marL="287990" marR="0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608980" marR="0" indent="-320989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797973" marR="0" indent="-177994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3pPr>
            <a:lvl4pPr marL="1151961" marR="0" indent="-342989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4pPr>
            <a:lvl5pPr marL="1373954" marR="0" indent="-188994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5pPr>
          </a:lstStyle>
          <a:p>
            <a:pPr marL="287990" marR="0" lvl="0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smtClean="0"/>
              <a:t>Click to edit Master text styles</a:t>
            </a:r>
          </a:p>
          <a:p>
            <a:pPr marL="287990" marR="0" lvl="1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smtClean="0"/>
              <a:t>Second level</a:t>
            </a:r>
          </a:p>
          <a:p>
            <a:pPr marL="287990" marR="0" lvl="2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smtClean="0"/>
              <a:t>Third level</a:t>
            </a:r>
          </a:p>
          <a:p>
            <a:pPr marL="287990" marR="0" lvl="3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smtClean="0"/>
              <a:t>Fourth level</a:t>
            </a:r>
          </a:p>
          <a:p>
            <a:pPr marL="287990" marR="0" lvl="4" indent="-287990" algn="l" defTabSz="914312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77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2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5/6/14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70" r:id="rId2"/>
    <p:sldLayoutId id="21474837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F6F6F"/>
                </a:solidFill>
              </a:rPr>
              <a:pPr/>
              <a:t>‹#›</a:t>
            </a:fld>
            <a:endParaRPr lang="en-US" sz="1600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runals.3@osu.edu" TargetMode="External"/><Relationship Id="rId3" Type="http://schemas.openxmlformats.org/officeDocument/2006/relationships/hyperlink" Target="http://apps.splunk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13015" y="4567385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43000" y="3352800"/>
            <a:ext cx="6858000" cy="135135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200" dirty="0" smtClean="0"/>
              <a:t>Splunk quick start</a:t>
            </a:r>
            <a:endParaRPr lang="en-US" sz="3200" baseline="0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4947448"/>
            <a:ext cx="5943600" cy="99615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/>
              <a:t>Mark Runals</a:t>
            </a:r>
          </a:p>
          <a:p>
            <a:pPr algn="l">
              <a:lnSpc>
                <a:spcPct val="90000"/>
              </a:lnSpc>
            </a:pPr>
            <a:r>
              <a:rPr lang="en-US" sz="1800" dirty="0" err="1" smtClean="0"/>
              <a:t>Sr</a:t>
            </a:r>
            <a:r>
              <a:rPr lang="en-US" sz="1800" dirty="0" smtClean="0"/>
              <a:t> Security Engineer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3657601" y="1052951"/>
            <a:ext cx="5300610" cy="636119"/>
          </a:xfrm>
        </p:spPr>
        <p:txBody>
          <a:bodyPr/>
          <a:lstStyle/>
          <a:p>
            <a:r>
              <a:rPr lang="en-US" dirty="0" smtClean="0"/>
              <a:t>FTE Requirements</a:t>
            </a:r>
          </a:p>
          <a:p>
            <a:r>
              <a:rPr lang="en-US" dirty="0" smtClean="0"/>
              <a:t>Centrally Managed Service - Large Environment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947" y="1191200"/>
            <a:ext cx="317977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BB0000"/>
                </a:solidFill>
              </a:rPr>
              <a:t>Service Work List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New client interaction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Onboard new data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Data Management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Knowledge Management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Deploying apps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Training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Content Creation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Testing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Tuning Splunk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Customer interaction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Deployment Management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Politics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Data requests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General Program Management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Planning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Services Support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Fixing </a:t>
            </a:r>
            <a:r>
              <a:rPr lang="en-US" sz="1400" dirty="0" smtClean="0">
                <a:solidFill>
                  <a:srgbClr val="595959"/>
                </a:solidFill>
              </a:rPr>
              <a:t>stuff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General &amp; random BS</a:t>
            </a:r>
          </a:p>
        </p:txBody>
      </p:sp>
      <p:sp>
        <p:nvSpPr>
          <p:cNvPr id="7" name="Oval 6"/>
          <p:cNvSpPr/>
          <p:nvPr/>
        </p:nvSpPr>
        <p:spPr>
          <a:xfrm rot="3824005">
            <a:off x="4815299" y="3577580"/>
            <a:ext cx="1141780" cy="2151814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6732049">
            <a:off x="5797148" y="3524600"/>
            <a:ext cx="1141780" cy="2151814"/>
          </a:xfrm>
          <a:prstGeom prst="ellipse">
            <a:avLst/>
          </a:prstGeom>
          <a:solidFill>
            <a:srgbClr val="3366FF">
              <a:alpha val="1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96292" y="2787974"/>
            <a:ext cx="1141863" cy="2151658"/>
          </a:xfrm>
          <a:prstGeom prst="ellipse">
            <a:avLst/>
          </a:prstGeom>
          <a:solidFill>
            <a:srgbClr val="58D840">
              <a:alpha val="1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64594" y="2209800"/>
            <a:ext cx="276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Program &amp;</a:t>
            </a:r>
          </a:p>
          <a:p>
            <a:r>
              <a:rPr lang="en-US" dirty="0">
                <a:solidFill>
                  <a:srgbClr val="BB0000"/>
                </a:solidFill>
              </a:rPr>
              <a:t> </a:t>
            </a:r>
            <a:r>
              <a:rPr lang="en-US" dirty="0" smtClean="0">
                <a:solidFill>
                  <a:srgbClr val="BB0000"/>
                </a:solidFill>
              </a:rPr>
              <a:t>    Service Management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2898" y="5272239"/>
            <a:ext cx="203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Content Creation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820" y="5490037"/>
            <a:ext cx="203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Care and Feeding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16200000">
            <a:off x="5188698" y="3236745"/>
            <a:ext cx="1007309" cy="1524177"/>
          </a:xfrm>
          <a:prstGeom prst="arc">
            <a:avLst>
              <a:gd name="adj1" fmla="val 16595248"/>
              <a:gd name="adj2" fmla="val 18737383"/>
            </a:avLst>
          </a:prstGeom>
          <a:ln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6200000">
            <a:off x="4525634" y="2680619"/>
            <a:ext cx="1007309" cy="1524177"/>
          </a:xfrm>
          <a:prstGeom prst="arc">
            <a:avLst>
              <a:gd name="adj1" fmla="val 16595248"/>
              <a:gd name="adj2" fmla="val 18737383"/>
            </a:avLst>
          </a:prstGeom>
          <a:ln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6200000">
            <a:off x="5782251" y="3763457"/>
            <a:ext cx="1007309" cy="1524177"/>
          </a:xfrm>
          <a:prstGeom prst="arc">
            <a:avLst>
              <a:gd name="adj1" fmla="val 16595248"/>
              <a:gd name="adj2" fmla="val 18737383"/>
            </a:avLst>
          </a:prstGeom>
          <a:ln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55987" y="3989346"/>
            <a:ext cx="5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 FTE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87685" y="3415840"/>
            <a:ext cx="5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 FTE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1356" y="2859714"/>
            <a:ext cx="5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 FTE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595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Server Architecture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7" y="2286000"/>
            <a:ext cx="8444307" cy="320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499957"/>
            <a:ext cx="5984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Graphic from .conf2013 Best Practices: Deploying Splunk on Physical, Virtual and Cloud Infrastructure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246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 Server Architecture</a:t>
            </a:r>
          </a:p>
          <a:p>
            <a:r>
              <a:rPr lang="en-US" dirty="0" smtClean="0"/>
              <a:t>Functional Overview</a:t>
            </a:r>
            <a:endParaRPr lang="en-US" dirty="0"/>
          </a:p>
        </p:txBody>
      </p:sp>
      <p:pic>
        <p:nvPicPr>
          <p:cNvPr id="6" name="Picture 5" descr="search-head-black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86" y="1951697"/>
            <a:ext cx="646266" cy="646266"/>
          </a:xfrm>
          <a:prstGeom prst="rect">
            <a:avLst/>
          </a:prstGeom>
        </p:spPr>
      </p:pic>
      <p:pic>
        <p:nvPicPr>
          <p:cNvPr id="8" name="Picture 7" descr="indexer-black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9" y="3497277"/>
            <a:ext cx="601700" cy="601700"/>
          </a:xfrm>
          <a:prstGeom prst="rect">
            <a:avLst/>
          </a:prstGeom>
        </p:spPr>
      </p:pic>
      <p:pic>
        <p:nvPicPr>
          <p:cNvPr id="9" name="Picture 8" descr="forwarder-black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4" y="5106655"/>
            <a:ext cx="495616" cy="495616"/>
          </a:xfrm>
          <a:prstGeom prst="rect">
            <a:avLst/>
          </a:prstGeom>
        </p:spPr>
      </p:pic>
      <p:pic>
        <p:nvPicPr>
          <p:cNvPr id="10" name="Picture 9" descr="users-blue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6" y="1423100"/>
            <a:ext cx="931761" cy="528597"/>
          </a:xfrm>
          <a:prstGeom prst="rect">
            <a:avLst/>
          </a:prstGeom>
        </p:spPr>
      </p:pic>
      <p:pic>
        <p:nvPicPr>
          <p:cNvPr id="11" name="Picture 10" descr="forwarder-black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71" y="5106049"/>
            <a:ext cx="495616" cy="495616"/>
          </a:xfrm>
          <a:prstGeom prst="rect">
            <a:avLst/>
          </a:prstGeom>
        </p:spPr>
      </p:pic>
      <p:pic>
        <p:nvPicPr>
          <p:cNvPr id="12" name="Picture 11" descr="forwarder-black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49" y="5074843"/>
            <a:ext cx="495616" cy="495616"/>
          </a:xfrm>
          <a:prstGeom prst="rect">
            <a:avLst/>
          </a:prstGeom>
        </p:spPr>
      </p:pic>
      <p:pic>
        <p:nvPicPr>
          <p:cNvPr id="13" name="Picture 12" descr="forwarder-black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28" y="5074237"/>
            <a:ext cx="495616" cy="495616"/>
          </a:xfrm>
          <a:prstGeom prst="rect">
            <a:avLst/>
          </a:prstGeom>
        </p:spPr>
      </p:pic>
      <p:pic>
        <p:nvPicPr>
          <p:cNvPr id="14" name="Picture 13" descr="indexer-black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13" y="3496671"/>
            <a:ext cx="601700" cy="601700"/>
          </a:xfrm>
          <a:prstGeom prst="rect">
            <a:avLst/>
          </a:prstGeom>
        </p:spPr>
      </p:pic>
      <p:pic>
        <p:nvPicPr>
          <p:cNvPr id="15" name="Picture 14" descr="indexer-black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97" y="3496065"/>
            <a:ext cx="601700" cy="6017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39170" y="4233312"/>
            <a:ext cx="275423" cy="841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9773" y="4126208"/>
            <a:ext cx="1392414" cy="9486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5074" y="4141508"/>
            <a:ext cx="2509407" cy="9027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424000" y="4156809"/>
            <a:ext cx="504941" cy="8721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082908" y="4202712"/>
            <a:ext cx="2846033" cy="8415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261105" y="4156809"/>
            <a:ext cx="1606631" cy="8874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153996" y="4172109"/>
            <a:ext cx="749761" cy="8568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83992" y="4187411"/>
            <a:ext cx="887472" cy="8874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786765" y="4187411"/>
            <a:ext cx="321327" cy="8721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245805" y="2733856"/>
            <a:ext cx="1025184" cy="719126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02066" y="4156809"/>
            <a:ext cx="1468922" cy="8874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88455" y="4184316"/>
            <a:ext cx="467019" cy="8599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45197" y="4187411"/>
            <a:ext cx="1943258" cy="8568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48108" y="2763851"/>
            <a:ext cx="612" cy="68913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9416" y="2733856"/>
            <a:ext cx="872170" cy="70382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78485" y="1939855"/>
            <a:ext cx="463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Search heads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interacts with Splunk, searches, alerts,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78485" y="3332378"/>
            <a:ext cx="481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Indexers</a:t>
            </a:r>
          </a:p>
          <a:p>
            <a:pPr lvl="1"/>
            <a:r>
              <a:rPr lang="en-US" dirty="0">
                <a:solidFill>
                  <a:srgbClr val="595959"/>
                </a:solidFill>
              </a:rPr>
              <a:t>I</a:t>
            </a:r>
            <a:r>
              <a:rPr lang="en-US" dirty="0" smtClean="0">
                <a:solidFill>
                  <a:srgbClr val="595959"/>
                </a:solidFill>
              </a:rPr>
              <a:t>ngests and stores data, responds to queries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78485" y="4921989"/>
            <a:ext cx="418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Forwarders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Collects and send data to indexers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79439" y="6400800"/>
            <a:ext cx="5116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595959"/>
                </a:solidFill>
              </a:rPr>
              <a:t>Note: a single server can perform all three functions depending on data volume</a:t>
            </a:r>
            <a:endParaRPr lang="en-US" sz="11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Server Architecture</a:t>
            </a:r>
            <a:endParaRPr lang="en-US" dirty="0"/>
          </a:p>
          <a:p>
            <a:r>
              <a:rPr lang="en-US" dirty="0" smtClean="0"/>
              <a:t>General Guidance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38" y="1897082"/>
            <a:ext cx="635875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dirty="0">
                <a:solidFill>
                  <a:srgbClr val="BB0000"/>
                </a:solidFill>
              </a:rPr>
              <a:t>CPUs / Cores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Ghz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20 total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cores</a:t>
            </a:r>
          </a:p>
          <a:p>
            <a:pPr marL="457200" indent="-457200">
              <a:buFont typeface="Wingdings" charset="2"/>
              <a:buChar char="Ø"/>
            </a:pPr>
            <a:endParaRPr lang="en-US" dirty="0"/>
          </a:p>
          <a:p>
            <a:pPr marL="457200" indent="-457200">
              <a:buFont typeface="Wingdings" charset="2"/>
              <a:buChar char="Ø"/>
            </a:pPr>
            <a:r>
              <a:rPr lang="en-US" dirty="0">
                <a:solidFill>
                  <a:srgbClr val="BB0000"/>
                </a:solidFill>
              </a:rPr>
              <a:t>General rule of thumb for indexers</a:t>
            </a:r>
          </a:p>
          <a:p>
            <a:pPr lvl="1"/>
            <a:r>
              <a:rPr lang="en-US" dirty="0">
                <a:solidFill>
                  <a:srgbClr val="595959"/>
                </a:solidFill>
              </a:rPr>
              <a:t>1 indexer per 100GB of logs (daily throughput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</a:p>
          <a:p>
            <a:endParaRPr lang="en-US" dirty="0" smtClean="0">
              <a:solidFill>
                <a:srgbClr val="BB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dirty="0" smtClean="0">
                <a:solidFill>
                  <a:srgbClr val="BB0000"/>
                </a:solidFill>
              </a:rPr>
              <a:t>Physical or Virtual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Virtual: 20 – 30% in indexing performance reduction</a:t>
            </a:r>
          </a:p>
          <a:p>
            <a:endParaRPr lang="en-US" dirty="0"/>
          </a:p>
          <a:p>
            <a:pPr marL="457200" indent="-457200">
              <a:buFont typeface="Wingdings" charset="2"/>
              <a:buChar char="Ø"/>
            </a:pPr>
            <a:r>
              <a:rPr lang="en-US" dirty="0" smtClean="0">
                <a:solidFill>
                  <a:srgbClr val="BB0000"/>
                </a:solidFill>
              </a:rPr>
              <a:t>Storage: Local </a:t>
            </a:r>
            <a:r>
              <a:rPr lang="en-US" dirty="0" err="1" smtClean="0">
                <a:solidFill>
                  <a:srgbClr val="BB0000"/>
                </a:solidFill>
              </a:rPr>
              <a:t>vs</a:t>
            </a:r>
            <a:r>
              <a:rPr lang="en-US" dirty="0" smtClean="0">
                <a:solidFill>
                  <a:srgbClr val="BB0000"/>
                </a:solidFill>
              </a:rPr>
              <a:t> SAN </a:t>
            </a:r>
            <a:r>
              <a:rPr lang="en-US" dirty="0" err="1" smtClean="0">
                <a:solidFill>
                  <a:srgbClr val="BB0000"/>
                </a:solidFill>
              </a:rPr>
              <a:t>vs</a:t>
            </a:r>
            <a:r>
              <a:rPr lang="en-US" dirty="0" smtClean="0">
                <a:solidFill>
                  <a:srgbClr val="BB0000"/>
                </a:solidFill>
              </a:rPr>
              <a:t> NAS </a:t>
            </a:r>
            <a:r>
              <a:rPr lang="en-US" dirty="0" err="1" smtClean="0">
                <a:solidFill>
                  <a:srgbClr val="BB0000"/>
                </a:solidFill>
              </a:rPr>
              <a:t>vs</a:t>
            </a:r>
            <a:r>
              <a:rPr lang="en-US" dirty="0" smtClean="0">
                <a:solidFill>
                  <a:srgbClr val="BB0000"/>
                </a:solidFill>
              </a:rPr>
              <a:t> other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&gt;&gt; IOPS is a big performance constraint &lt;&lt;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Production – if IOPS &lt; 800 you need a different solution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RAID 1+0 arrays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897082"/>
            <a:ext cx="449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dirty="0" smtClean="0">
                <a:solidFill>
                  <a:srgbClr val="BB0000"/>
                </a:solidFill>
              </a:rPr>
              <a:t>Windows or Linux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Windows: </a:t>
            </a:r>
            <a:r>
              <a:rPr lang="en-US" dirty="0">
                <a:solidFill>
                  <a:srgbClr val="595959"/>
                </a:solidFill>
              </a:rPr>
              <a:t>1</a:t>
            </a:r>
            <a:r>
              <a:rPr lang="en-US" dirty="0" smtClean="0">
                <a:solidFill>
                  <a:srgbClr val="595959"/>
                </a:solidFill>
              </a:rPr>
              <a:t>0 – 20% in indexing performance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2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Server Architecture</a:t>
            </a:r>
            <a:endParaRPr lang="en-US" dirty="0"/>
          </a:p>
          <a:p>
            <a:r>
              <a:rPr lang="en-US" dirty="0" smtClean="0"/>
              <a:t>Growth Factors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2509" y="2525295"/>
            <a:ext cx="3821491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1:1 Search to core ratio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Add indexers before search heads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More servers &gt; fewer beefy servers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678" y="2286000"/>
            <a:ext cx="3853864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How much incoming data?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How many concurrent active users?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Lots of real-time searches?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What types of searches? </a:t>
            </a:r>
            <a:endParaRPr lang="en-US" dirty="0">
              <a:solidFill>
                <a:srgbClr val="BB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57600" y="2525295"/>
            <a:ext cx="1487562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7600" y="3439695"/>
            <a:ext cx="1487562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9372" y="4264526"/>
            <a:ext cx="222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(similar to FTE questions)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Content Development</a:t>
            </a:r>
            <a:endParaRPr lang="en-US" dirty="0"/>
          </a:p>
          <a:p>
            <a:r>
              <a:rPr lang="en-US" dirty="0" err="1" smtClean="0"/>
              <a:t>SplunkBase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77069"/>
            <a:ext cx="808614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BB0000"/>
                </a:solidFill>
              </a:rPr>
              <a:t>SplunkBase</a:t>
            </a:r>
            <a:r>
              <a:rPr lang="en-US" sz="2000" dirty="0" smtClean="0">
                <a:solidFill>
                  <a:srgbClr val="BB0000"/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great place to get started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BB0000"/>
                </a:solidFill>
              </a:rPr>
              <a:t>App can fulfill three types of functions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Data management (i.e. getting data in)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Knowledge management (i.e. define fields)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Data visualization</a:t>
            </a:r>
          </a:p>
          <a:p>
            <a:pPr marL="1182959" lvl="1" indent="-4572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>
                <a:solidFill>
                  <a:srgbClr val="BB0000"/>
                </a:solidFill>
              </a:rPr>
              <a:t>Suggested apps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Splunk on Splunk (</a:t>
            </a:r>
            <a:r>
              <a:rPr lang="en-US" sz="2000" dirty="0" err="1" smtClean="0">
                <a:solidFill>
                  <a:srgbClr val="595959"/>
                </a:solidFill>
              </a:rPr>
              <a:t>SoS</a:t>
            </a:r>
            <a:r>
              <a:rPr lang="en-US" sz="2000" dirty="0" smtClean="0">
                <a:solidFill>
                  <a:srgbClr val="595959"/>
                </a:solidFill>
              </a:rPr>
              <a:t>)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Fire Brigade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Windows Security Operations Center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Windows / Nix Apps - at least the TAs</a:t>
            </a:r>
          </a:p>
          <a:p>
            <a:pPr marL="1182959" lvl="1" indent="-4572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Deployment Monitor – (if using Deployment Server &amp; on 5x)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2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Splunk </a:t>
            </a:r>
            <a:r>
              <a:rPr lang="en-US" dirty="0" err="1" smtClean="0"/>
              <a:t>Configs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272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B0000"/>
                </a:solidFill>
              </a:rPr>
              <a:t>Lots and lots </a:t>
            </a:r>
            <a:r>
              <a:rPr lang="en-US" sz="2000" dirty="0" smtClean="0"/>
              <a:t>–</a:t>
            </a:r>
            <a:r>
              <a:rPr lang="en-US" sz="2000" dirty="0" smtClean="0">
                <a:solidFill>
                  <a:srgbClr val="595959"/>
                </a:solidFill>
              </a:rPr>
              <a:t> beyond the scope of this </a:t>
            </a:r>
            <a:r>
              <a:rPr lang="en-US" sz="2000" dirty="0" err="1" smtClean="0">
                <a:solidFill>
                  <a:srgbClr val="595959"/>
                </a:solidFill>
              </a:rPr>
              <a:t>preso</a:t>
            </a:r>
            <a:r>
              <a:rPr lang="en-US" sz="2000" dirty="0" smtClean="0">
                <a:solidFill>
                  <a:srgbClr val="595959"/>
                </a:solidFill>
              </a:rPr>
              <a:t> </a:t>
            </a:r>
          </a:p>
          <a:p>
            <a:endParaRPr lang="en-US" sz="2000" dirty="0" smtClean="0">
              <a:solidFill>
                <a:srgbClr val="BB0000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Mostly use:</a:t>
            </a:r>
            <a:endParaRPr lang="en-US" sz="2000" dirty="0">
              <a:solidFill>
                <a:srgbClr val="BB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>
                <a:solidFill>
                  <a:srgbClr val="BB0000"/>
                </a:solidFill>
              </a:rPr>
              <a:t>inputs.conf</a:t>
            </a:r>
            <a:r>
              <a:rPr lang="en-US" sz="2000" dirty="0" smtClean="0">
                <a:solidFill>
                  <a:srgbClr val="BB000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ingested: file paths, TCP/UDP ports, scripts. </a:t>
            </a:r>
          </a:p>
          <a:p>
            <a:pPr marL="1182959" lvl="1" indent="-457200">
              <a:buFont typeface="Courier New"/>
              <a:buChar char="o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Typically live on forwarders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BB0000"/>
                </a:solidFill>
              </a:rPr>
              <a:t>props/</a:t>
            </a:r>
            <a:r>
              <a:rPr lang="en-US" sz="2000" dirty="0" err="1" smtClean="0">
                <a:solidFill>
                  <a:srgbClr val="BB0000"/>
                </a:solidFill>
              </a:rPr>
              <a:t>transforms.conf</a:t>
            </a:r>
            <a:r>
              <a:rPr lang="en-US" sz="2000" dirty="0" smtClean="0">
                <a:solidFill>
                  <a:srgbClr val="BB000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rgbClr val="595959"/>
                </a:solidFill>
              </a:rPr>
              <a:t>data management instructions (next slide)</a:t>
            </a:r>
          </a:p>
          <a:p>
            <a:pPr marL="1182959" lvl="1" indent="-457200">
              <a:buFont typeface="Courier New"/>
              <a:buChar char="o"/>
            </a:pPr>
            <a:r>
              <a:rPr lang="en-US" sz="2000" dirty="0" smtClean="0">
                <a:solidFill>
                  <a:srgbClr val="595959"/>
                </a:solidFill>
              </a:rPr>
              <a:t>Live on indexers/search heads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3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Splunk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err="1" smtClean="0"/>
              <a:t>inputs.conf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038600"/>
            <a:ext cx="23656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B0000"/>
                </a:solidFill>
              </a:rPr>
              <a:t>Common Attributes      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sourcetype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host_segment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index                                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disabled                            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ignoreOlderThan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crcSalt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905000"/>
            <a:ext cx="496959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B0000"/>
                </a:solidFill>
              </a:rPr>
              <a:t>Tells Splunk what data to collect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 – directories or specific directories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TCP/UDP – ports listening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batch – read and then delete data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script – run a local script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4038600"/>
            <a:ext cx="57015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B0000"/>
                </a:solidFill>
              </a:rPr>
              <a:t>General use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explicit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sourcetyping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especially useful on syslog servers (path split by host)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should ‘this’ monitored data go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troubleshooting uses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good for limiting system load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Splunk’s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doc; especially useful for small files</a:t>
            </a:r>
          </a:p>
        </p:txBody>
      </p:sp>
    </p:spTree>
    <p:extLst>
      <p:ext uri="{BB962C8B-B14F-4D97-AF65-F5344CB8AC3E}">
        <p14:creationId xmlns:p14="http://schemas.microsoft.com/office/powerpoint/2010/main" val="396548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Splunk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Two main data management </a:t>
            </a:r>
            <a:r>
              <a:rPr lang="en-US" dirty="0" err="1" smtClean="0"/>
              <a:t>configs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0"/>
            <a:ext cx="2257933" cy="1320557"/>
          </a:xfrm>
          <a:prstGeom prst="rect">
            <a:avLst/>
          </a:prstGeom>
          <a:noFill/>
        </p:spPr>
        <p:txBody>
          <a:bodyPr wrap="none" lIns="57598" tIns="28799" rIns="57598" bIns="28799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300" dirty="0" err="1">
                <a:solidFill>
                  <a:srgbClr val="BB0000"/>
                </a:solidFill>
              </a:rPr>
              <a:t>Props.conf</a:t>
            </a:r>
            <a:endParaRPr lang="en-US" sz="2300" dirty="0">
              <a:solidFill>
                <a:srgbClr val="BB0000"/>
              </a:solidFill>
            </a:endParaRPr>
          </a:p>
          <a:p>
            <a:pPr algn="l">
              <a:lnSpc>
                <a:spcPct val="120000"/>
              </a:lnSpc>
              <a:defRPr/>
            </a:pPr>
            <a:endParaRPr lang="en-US" sz="2300" dirty="0">
              <a:solidFill>
                <a:srgbClr val="BB00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sz="2300" dirty="0" err="1">
                <a:solidFill>
                  <a:srgbClr val="BB0000"/>
                </a:solidFill>
              </a:rPr>
              <a:t>Transforms.conf</a:t>
            </a:r>
            <a:endParaRPr lang="en-US" sz="2300" dirty="0">
              <a:solidFill>
                <a:srgbClr val="BB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438400"/>
            <a:ext cx="3195364" cy="2375719"/>
          </a:xfrm>
          <a:prstGeom prst="rect">
            <a:avLst/>
          </a:prstGeom>
          <a:noFill/>
        </p:spPr>
        <p:txBody>
          <a:bodyPr wrap="none" lIns="57598" tIns="28799" rIns="57598" bIns="28799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u="sng" dirty="0">
                <a:solidFill>
                  <a:srgbClr val="BB0000"/>
                </a:solidFill>
              </a:rPr>
              <a:t>Capabilities (not complete list)</a:t>
            </a:r>
          </a:p>
          <a:p>
            <a:pPr algn="l">
              <a:lnSpc>
                <a:spcPct val="120000"/>
              </a:lnSpc>
              <a:defRPr/>
            </a:pPr>
            <a:r>
              <a:rPr lang="en-US" dirty="0">
                <a:solidFill>
                  <a:srgbClr val="595959"/>
                </a:solidFill>
              </a:rPr>
              <a:t>Timestamp recognition</a:t>
            </a:r>
          </a:p>
          <a:p>
            <a:pPr algn="l">
              <a:lnSpc>
                <a:spcPct val="120000"/>
              </a:lnSpc>
              <a:defRPr/>
            </a:pPr>
            <a:r>
              <a:rPr lang="en-US" dirty="0" err="1">
                <a:solidFill>
                  <a:srgbClr val="595959"/>
                </a:solidFill>
              </a:rPr>
              <a:t>Linebreaking</a:t>
            </a:r>
            <a:endParaRPr lang="en-US" dirty="0">
              <a:solidFill>
                <a:srgbClr val="595959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dirty="0">
                <a:solidFill>
                  <a:srgbClr val="595959"/>
                </a:solidFill>
              </a:rPr>
              <a:t>Host override</a:t>
            </a:r>
          </a:p>
          <a:p>
            <a:pPr algn="l">
              <a:lnSpc>
                <a:spcPct val="120000"/>
              </a:lnSpc>
              <a:defRPr/>
            </a:pPr>
            <a:r>
              <a:rPr lang="en-US" dirty="0" err="1">
                <a:solidFill>
                  <a:srgbClr val="595959"/>
                </a:solidFill>
              </a:rPr>
              <a:t>Sourcetype</a:t>
            </a:r>
            <a:r>
              <a:rPr lang="en-US" dirty="0">
                <a:solidFill>
                  <a:srgbClr val="595959"/>
                </a:solidFill>
              </a:rPr>
              <a:t> override</a:t>
            </a:r>
          </a:p>
          <a:p>
            <a:pPr algn="l">
              <a:lnSpc>
                <a:spcPct val="120000"/>
              </a:lnSpc>
              <a:defRPr/>
            </a:pPr>
            <a:r>
              <a:rPr lang="en-US" dirty="0">
                <a:solidFill>
                  <a:srgbClr val="595959"/>
                </a:solidFill>
              </a:rPr>
              <a:t>Simple Field Extractions</a:t>
            </a:r>
          </a:p>
          <a:p>
            <a:pPr algn="l">
              <a:lnSpc>
                <a:spcPct val="120000"/>
              </a:lnSpc>
              <a:defRPr/>
            </a:pPr>
            <a:r>
              <a:rPr lang="en-US" dirty="0">
                <a:solidFill>
                  <a:srgbClr val="595959"/>
                </a:solidFill>
              </a:rPr>
              <a:t>Complex Field Creation</a:t>
            </a:r>
          </a:p>
        </p:txBody>
      </p:sp>
      <p:sp>
        <p:nvSpPr>
          <p:cNvPr id="13" name="Oval 66568"/>
          <p:cNvSpPr>
            <a:spLocks noChangeArrowheads="1"/>
          </p:cNvSpPr>
          <p:nvPr/>
        </p:nvSpPr>
        <p:spPr bwMode="auto">
          <a:xfrm>
            <a:off x="3673675" y="2284389"/>
            <a:ext cx="728663" cy="21717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57598" tIns="28799" rIns="57598" bIns="28799"/>
          <a:lstStyle/>
          <a:p>
            <a:endParaRPr lang="en-US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673675" y="3313089"/>
            <a:ext cx="728663" cy="2171700"/>
          </a:xfrm>
          <a:prstGeom prst="ellipse">
            <a:avLst/>
          </a:prstGeom>
          <a:solidFill>
            <a:srgbClr val="E3C021">
              <a:alpha val="50195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57598" tIns="28799" rIns="57598" bIns="28799"/>
          <a:lstStyle/>
          <a:p>
            <a:endParaRPr lang="en-US"/>
          </a:p>
        </p:txBody>
      </p:sp>
      <p:sp>
        <p:nvSpPr>
          <p:cNvPr id="15" name="Arc 14"/>
          <p:cNvSpPr/>
          <p:nvPr/>
        </p:nvSpPr>
        <p:spPr bwMode="auto">
          <a:xfrm rot="21238734">
            <a:off x="235745" y="4285830"/>
            <a:ext cx="5472112" cy="1943100"/>
          </a:xfrm>
          <a:prstGeom prst="arc">
            <a:avLst>
              <a:gd name="adj1" fmla="val 16200000"/>
              <a:gd name="adj2" fmla="val 21021091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57598" tIns="28799" rIns="57598" bIns="28799"/>
          <a:lstStyle/>
          <a:p>
            <a:pPr>
              <a:defRPr/>
            </a:pPr>
            <a:endParaRPr lang="en-US"/>
          </a:p>
        </p:txBody>
      </p:sp>
      <p:sp>
        <p:nvSpPr>
          <p:cNvPr id="16" name="Arc 15"/>
          <p:cNvSpPr/>
          <p:nvPr/>
        </p:nvSpPr>
        <p:spPr bwMode="auto">
          <a:xfrm rot="355977" flipV="1">
            <a:off x="235745" y="1255689"/>
            <a:ext cx="5472112" cy="1943100"/>
          </a:xfrm>
          <a:prstGeom prst="arc">
            <a:avLst>
              <a:gd name="adj1" fmla="val 16200000"/>
              <a:gd name="adj2" fmla="val 21021091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57598" tIns="28799" rIns="57598" bIns="28799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Splunk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Props/Transforms Recommendations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296034"/>
            <a:ext cx="1428596" cy="8607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400" u="sng" dirty="0">
                <a:solidFill>
                  <a:srgbClr val="595959"/>
                </a:solidFill>
                <a:latin typeface="+mn-lt"/>
              </a:rPr>
              <a:t>Technology x</a:t>
            </a:r>
          </a:p>
          <a:p>
            <a:pPr algn="l">
              <a:lnSpc>
                <a:spcPct val="120000"/>
              </a:lnSpc>
              <a:defRPr/>
            </a:pPr>
            <a:r>
              <a:rPr lang="en-US" sz="1400" dirty="0" err="1">
                <a:solidFill>
                  <a:srgbClr val="595959"/>
                </a:solidFill>
                <a:latin typeface="+mn-lt"/>
              </a:rPr>
              <a:t>props.conf</a:t>
            </a:r>
            <a:endParaRPr lang="en-US" sz="1400" dirty="0">
              <a:solidFill>
                <a:srgbClr val="595959"/>
              </a:solidFill>
              <a:latin typeface="+mn-lt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sz="1400" dirty="0" err="1">
                <a:solidFill>
                  <a:srgbClr val="595959"/>
                </a:solidFill>
                <a:latin typeface="+mn-lt"/>
              </a:rPr>
              <a:t>transforms.conf</a:t>
            </a:r>
            <a:endParaRPr lang="en-US" sz="14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2534" y="4490148"/>
            <a:ext cx="45448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sz="1600" dirty="0">
                <a:solidFill>
                  <a:srgbClr val="595959"/>
                </a:solidFill>
                <a:latin typeface="+mn-lt"/>
              </a:rPr>
              <a:t>…/deployment-apps/&lt;group&gt;_&lt;technology&gt;</a:t>
            </a:r>
            <a:r>
              <a:rPr lang="en-US" sz="1600" dirty="0" smtClean="0">
                <a:solidFill>
                  <a:srgbClr val="595959"/>
                </a:solidFill>
                <a:latin typeface="+mn-lt"/>
              </a:rPr>
              <a:t>_TA</a:t>
            </a:r>
            <a:endParaRPr lang="en-US" sz="16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8074" y="1978526"/>
            <a:ext cx="786709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BB0000"/>
                </a:solidFill>
              </a:rPr>
              <a:t>Place both </a:t>
            </a:r>
            <a:r>
              <a:rPr lang="en-US" sz="1800" dirty="0" err="1" smtClean="0">
                <a:solidFill>
                  <a:srgbClr val="BB0000"/>
                </a:solidFill>
              </a:rPr>
              <a:t>config</a:t>
            </a:r>
            <a:r>
              <a:rPr lang="en-US" sz="1800" dirty="0" smtClean="0">
                <a:solidFill>
                  <a:srgbClr val="BB0000"/>
                </a:solidFill>
              </a:rPr>
              <a:t> files in same folder </a:t>
            </a:r>
            <a:r>
              <a:rPr lang="en-US" sz="1600" dirty="0" smtClean="0">
                <a:solidFill>
                  <a:srgbClr val="595959"/>
                </a:solidFill>
              </a:rPr>
              <a:t>(why? note DS slides)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BB0000"/>
                </a:solidFill>
              </a:rPr>
              <a:t>Use a common naming convention</a:t>
            </a:r>
          </a:p>
          <a:p>
            <a:pPr marL="1257300" lvl="2" indent="-457200" eaLnBrk="1" hangingPunct="1">
              <a:buFont typeface="Courier New"/>
              <a:buChar char="o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alpha sorting</a:t>
            </a:r>
          </a:p>
          <a:p>
            <a:pPr marL="1257300" lvl="2" indent="-457200" eaLnBrk="1" hangingPunct="1">
              <a:buFont typeface="Courier New"/>
              <a:buChar char="o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Way to ID the type of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configs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457200" eaLnBrk="1" hangingPunct="1">
              <a:buFont typeface="Courier New"/>
              <a:buChar char="o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Splunk uses ‘TA’ = Technology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3943" y="5341384"/>
            <a:ext cx="1941457" cy="602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400" dirty="0" err="1">
                <a:solidFill>
                  <a:srgbClr val="595959"/>
                </a:solidFill>
                <a:latin typeface="+mn-lt"/>
              </a:rPr>
              <a:t>osu_shibboleth_props</a:t>
            </a:r>
            <a:endParaRPr lang="en-US" sz="1400" dirty="0">
              <a:solidFill>
                <a:srgbClr val="595959"/>
              </a:solidFill>
              <a:latin typeface="+mn-lt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sz="1400" dirty="0" err="1">
                <a:solidFill>
                  <a:srgbClr val="595959"/>
                </a:solidFill>
                <a:latin typeface="+mn-lt"/>
              </a:rPr>
              <a:t>osu_netflow_props</a:t>
            </a:r>
            <a:endParaRPr lang="en-US" sz="14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21" name="Curved Right Arrow 20"/>
          <p:cNvSpPr/>
          <p:nvPr/>
        </p:nvSpPr>
        <p:spPr bwMode="auto">
          <a:xfrm rot="17618230">
            <a:off x="5959424" y="4704626"/>
            <a:ext cx="360959" cy="1680242"/>
          </a:xfrm>
          <a:prstGeom prst="curvedRightArrow">
            <a:avLst>
              <a:gd name="adj1" fmla="val 43885"/>
              <a:gd name="adj2" fmla="val 108691"/>
              <a:gd name="adj3" fmla="val 40240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/>
          </a:p>
        </p:txBody>
      </p:sp>
      <p:sp>
        <p:nvSpPr>
          <p:cNvPr id="19" name="Curved Right Arrow 18"/>
          <p:cNvSpPr/>
          <p:nvPr/>
        </p:nvSpPr>
        <p:spPr bwMode="auto">
          <a:xfrm rot="14638306">
            <a:off x="4762997" y="4640395"/>
            <a:ext cx="360959" cy="1680242"/>
          </a:xfrm>
          <a:prstGeom prst="curvedRightArrow">
            <a:avLst>
              <a:gd name="adj1" fmla="val 43885"/>
              <a:gd name="adj2" fmla="val 108691"/>
              <a:gd name="adj3" fmla="val 40240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5952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33600"/>
            <a:ext cx="7696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BB0000"/>
                </a:solidFill>
              </a:rPr>
              <a:t>Have been using Splunk for ~2 years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>
                <a:solidFill>
                  <a:srgbClr val="BB0000"/>
                </a:solidFill>
              </a:rPr>
              <a:t>ArcSight</a:t>
            </a:r>
            <a:r>
              <a:rPr lang="en-US" sz="2400" dirty="0" smtClean="0">
                <a:solidFill>
                  <a:srgbClr val="BB0000"/>
                </a:solidFill>
              </a:rPr>
              <a:t> admin for 3 years medium size deployment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BB0000"/>
                </a:solidFill>
              </a:rPr>
              <a:t>Motto – Solve for 80% and move on</a:t>
            </a:r>
          </a:p>
        </p:txBody>
      </p:sp>
    </p:spTree>
    <p:extLst>
      <p:ext uri="{BB962C8B-B14F-4D97-AF65-F5344CB8AC3E}">
        <p14:creationId xmlns:p14="http://schemas.microsoft.com/office/powerpoint/2010/main" val="42543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Splunk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Field Definitions – </a:t>
            </a:r>
            <a:r>
              <a:rPr lang="en-US" dirty="0" err="1"/>
              <a:t>p</a:t>
            </a:r>
            <a:r>
              <a:rPr lang="en-US" dirty="0" err="1" smtClean="0"/>
              <a:t>rops.conf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979" y="2841549"/>
            <a:ext cx="3835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BB0000"/>
                </a:solidFill>
                <a:latin typeface="+mn-lt"/>
              </a:rPr>
              <a:t>Relatively simple search time field extractions via regex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6463" y="2841549"/>
            <a:ext cx="4394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rgbClr val="595959"/>
                </a:solidFill>
                <a:latin typeface="+mn-lt"/>
              </a:rPr>
              <a:t>[</a:t>
            </a:r>
            <a:r>
              <a:rPr lang="en-US" sz="1600" dirty="0" err="1">
                <a:solidFill>
                  <a:srgbClr val="595959"/>
                </a:solidFill>
                <a:latin typeface="+mn-lt"/>
              </a:rPr>
              <a:t>my_sourcetype</a:t>
            </a:r>
            <a:r>
              <a:rPr lang="en-US" sz="1600" dirty="0">
                <a:solidFill>
                  <a:srgbClr val="595959"/>
                </a:solidFill>
                <a:latin typeface="+mn-lt"/>
              </a:rPr>
              <a:t>]</a:t>
            </a:r>
          </a:p>
          <a:p>
            <a:pPr algn="l">
              <a:defRPr/>
            </a:pPr>
            <a:r>
              <a:rPr lang="en-US" sz="1600" dirty="0">
                <a:solidFill>
                  <a:srgbClr val="595959"/>
                </a:solidFill>
                <a:latin typeface="+mn-lt"/>
              </a:rPr>
              <a:t>EXTRACT-</a:t>
            </a:r>
            <a:r>
              <a:rPr lang="en-US" sz="1600" dirty="0" err="1">
                <a:solidFill>
                  <a:srgbClr val="595959"/>
                </a:solidFill>
                <a:latin typeface="+mn-lt"/>
              </a:rPr>
              <a:t>name_field</a:t>
            </a:r>
            <a:r>
              <a:rPr lang="en-US" sz="1600" dirty="0">
                <a:solidFill>
                  <a:srgbClr val="595959"/>
                </a:solidFill>
                <a:latin typeface="+mn-lt"/>
              </a:rPr>
              <a:t> = (?&lt;name&gt;\S+)</a:t>
            </a:r>
          </a:p>
          <a:p>
            <a:pPr algn="l">
              <a:defRPr/>
            </a:pPr>
            <a:r>
              <a:rPr lang="en-US" sz="1600" dirty="0">
                <a:solidFill>
                  <a:srgbClr val="595959"/>
                </a:solidFill>
                <a:latin typeface="+mn-lt"/>
              </a:rPr>
              <a:t>EXTRACT-device = </a:t>
            </a:r>
            <a:r>
              <a:rPr lang="en-US" sz="1600" dirty="0" err="1">
                <a:solidFill>
                  <a:srgbClr val="595959"/>
                </a:solidFill>
                <a:latin typeface="+mn-lt"/>
              </a:rPr>
              <a:t>device_id</a:t>
            </a:r>
            <a:r>
              <a:rPr lang="en-US" sz="1600" dirty="0">
                <a:solidFill>
                  <a:srgbClr val="595959"/>
                </a:solidFill>
                <a:latin typeface="+mn-lt"/>
              </a:rPr>
              <a:t>=(?&lt;device&gt;\S+)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979" y="4453503"/>
            <a:ext cx="3987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BB0000"/>
                </a:solidFill>
                <a:latin typeface="+mn-lt"/>
              </a:rPr>
              <a:t>Both call </a:t>
            </a:r>
            <a:r>
              <a:rPr lang="en-US" dirty="0" err="1">
                <a:solidFill>
                  <a:srgbClr val="BB0000"/>
                </a:solidFill>
                <a:latin typeface="+mn-lt"/>
              </a:rPr>
              <a:t>transforms.conf</a:t>
            </a:r>
            <a:endParaRPr lang="en-US" dirty="0">
              <a:solidFill>
                <a:srgbClr val="BB0000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dirty="0">
                <a:solidFill>
                  <a:srgbClr val="BB0000"/>
                </a:solidFill>
                <a:latin typeface="+mn-lt"/>
              </a:rPr>
              <a:t>Report = search time fields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en-US" dirty="0">
                <a:solidFill>
                  <a:srgbClr val="BB0000"/>
                </a:solidFill>
                <a:latin typeface="+mn-lt"/>
              </a:rPr>
              <a:t>Transforms = index time fields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463" y="4453503"/>
            <a:ext cx="518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rgbClr val="595959"/>
                </a:solidFill>
              </a:rPr>
              <a:t>[</a:t>
            </a:r>
            <a:r>
              <a:rPr lang="en-US" sz="1600" dirty="0" err="1">
                <a:solidFill>
                  <a:srgbClr val="595959"/>
                </a:solidFill>
              </a:rPr>
              <a:t>my_sourcetype</a:t>
            </a:r>
            <a:r>
              <a:rPr lang="en-US" sz="1600" dirty="0">
                <a:solidFill>
                  <a:srgbClr val="595959"/>
                </a:solidFill>
              </a:rPr>
              <a:t>]</a:t>
            </a:r>
          </a:p>
          <a:p>
            <a:pPr algn="l">
              <a:defRPr/>
            </a:pPr>
            <a:r>
              <a:rPr lang="en-US" sz="1600" dirty="0">
                <a:solidFill>
                  <a:srgbClr val="595959"/>
                </a:solidFill>
              </a:rPr>
              <a:t>REPORT-&lt;class&gt; = &lt;</a:t>
            </a:r>
            <a:r>
              <a:rPr lang="en-US" sz="1600" dirty="0" err="1">
                <a:solidFill>
                  <a:srgbClr val="595959"/>
                </a:solidFill>
              </a:rPr>
              <a:t>transforms_stanza_name</a:t>
            </a:r>
            <a:r>
              <a:rPr lang="en-US" sz="1600" dirty="0">
                <a:solidFill>
                  <a:srgbClr val="595959"/>
                </a:solidFill>
              </a:rPr>
              <a:t>&gt;</a:t>
            </a:r>
          </a:p>
          <a:p>
            <a:pPr algn="l">
              <a:defRPr/>
            </a:pPr>
            <a:r>
              <a:rPr lang="en-US" sz="1600" dirty="0">
                <a:solidFill>
                  <a:srgbClr val="595959"/>
                </a:solidFill>
              </a:rPr>
              <a:t>TRANSFORMS-&lt;class&gt; = &lt;</a:t>
            </a:r>
            <a:r>
              <a:rPr lang="en-US" sz="1600" dirty="0" err="1">
                <a:solidFill>
                  <a:srgbClr val="595959"/>
                </a:solidFill>
              </a:rPr>
              <a:t>transforms_stanza_name</a:t>
            </a:r>
            <a:r>
              <a:rPr lang="en-US" sz="1600" dirty="0">
                <a:solidFill>
                  <a:srgbClr val="595959"/>
                </a:solidFill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979" y="2013466"/>
            <a:ext cx="16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Three Options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407757"/>
            <a:ext cx="3460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 defining fields isn’t required to search logs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Splunk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Field Extraction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185863" y="2095500"/>
            <a:ext cx="7329488" cy="3924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dirty="0"/>
              <a:t>Define fields inline</a:t>
            </a:r>
          </a:p>
          <a:p>
            <a:pPr marL="0" indent="0">
              <a:buNone/>
              <a:defRPr/>
            </a:pPr>
            <a:endParaRPr lang="en-US" sz="300" dirty="0">
              <a:solidFill>
                <a:srgbClr val="595959"/>
              </a:solidFill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rgbClr val="595959"/>
                </a:solidFill>
              </a:rPr>
              <a:t>[</a:t>
            </a:r>
            <a:r>
              <a:rPr lang="en-US" sz="1600" dirty="0" err="1">
                <a:solidFill>
                  <a:srgbClr val="595959"/>
                </a:solidFill>
              </a:rPr>
              <a:t>my_sourcetype</a:t>
            </a:r>
            <a:r>
              <a:rPr lang="en-US" sz="1600" dirty="0">
                <a:solidFill>
                  <a:srgbClr val="595959"/>
                </a:solidFill>
              </a:rPr>
              <a:t>]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rgbClr val="595959"/>
                </a:solidFill>
              </a:rPr>
              <a:t>EXTRACT-</a:t>
            </a:r>
            <a:r>
              <a:rPr lang="en-US" sz="1600" dirty="0" err="1">
                <a:solidFill>
                  <a:srgbClr val="595959"/>
                </a:solidFill>
              </a:rPr>
              <a:t>data_fields</a:t>
            </a:r>
            <a:r>
              <a:rPr lang="en-US" sz="1600" dirty="0">
                <a:solidFill>
                  <a:srgbClr val="595959"/>
                </a:solidFill>
              </a:rPr>
              <a:t> = user (?&lt;user&gt;\S+) logged in from (?&lt;device&gt;\S+)</a:t>
            </a:r>
          </a:p>
          <a:p>
            <a:pPr marL="0" indent="0">
              <a:buNone/>
              <a:defRPr/>
            </a:pPr>
            <a:endParaRPr lang="en-US" sz="500" dirty="0">
              <a:solidFill>
                <a:srgbClr val="595959"/>
              </a:solidFill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rgbClr val="595959"/>
                </a:solidFill>
              </a:rPr>
              <a:t>[sourcetype_stanza_1]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rgbClr val="595959"/>
                </a:solidFill>
              </a:rPr>
              <a:t>REGEX =  user (?&lt;user&gt;\S+) logged in from (?&lt;device&gt;\S+)</a:t>
            </a:r>
          </a:p>
          <a:p>
            <a:pPr marL="0" indent="0">
              <a:buNone/>
              <a:defRPr/>
            </a:pPr>
            <a:endParaRPr lang="en-US" sz="300" dirty="0"/>
          </a:p>
          <a:p>
            <a:pPr marL="0" indent="0">
              <a:buNone/>
              <a:defRPr/>
            </a:pPr>
            <a:r>
              <a:rPr lang="en-US" sz="1800" dirty="0"/>
              <a:t>OR</a:t>
            </a:r>
          </a:p>
          <a:p>
            <a:pPr marL="0" indent="0">
              <a:buNone/>
              <a:defRPr/>
            </a:pPr>
            <a:endParaRPr lang="en-US" sz="300" dirty="0"/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[sourcetype_stanza_1]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REGEX = user (\S+) logged in from (\S+)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 = user::$1 device::$2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7163" y="2552701"/>
            <a:ext cx="560215" cy="28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8" tIns="28799" rIns="57598" bIns="28799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500" dirty="0">
                <a:solidFill>
                  <a:srgbClr val="BB0000"/>
                </a:solidFill>
              </a:rPr>
              <a:t>props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57163" y="3429000"/>
            <a:ext cx="959682" cy="28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8" tIns="28799" rIns="57598" bIns="28799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500" dirty="0">
                <a:solidFill>
                  <a:srgbClr val="BB0000"/>
                </a:solidFill>
              </a:rPr>
              <a:t>transforms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57163" y="4419600"/>
            <a:ext cx="959682" cy="28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8" tIns="28799" rIns="57598" bIns="28799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500">
                <a:solidFill>
                  <a:srgbClr val="BB0000"/>
                </a:solidFill>
              </a:rPr>
              <a:t>transforms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5022520"/>
            <a:ext cx="2819400" cy="1058434"/>
          </a:xfrm>
          <a:prstGeom prst="rect">
            <a:avLst/>
          </a:prstGeom>
          <a:noFill/>
        </p:spPr>
        <p:txBody>
          <a:bodyPr wrap="square" lIns="57598" tIns="28799" rIns="57598" bIns="28799">
            <a:spAutoFit/>
          </a:bodyPr>
          <a:lstStyle/>
          <a:p>
            <a:pPr algn="l">
              <a:defRPr/>
            </a:pPr>
            <a:r>
              <a:rPr lang="en-US" sz="1300" u="sng" dirty="0" smtClean="0"/>
              <a:t>Pro tip: Fields </a:t>
            </a:r>
            <a:r>
              <a:rPr lang="en-US" sz="1300" u="sng" dirty="0"/>
              <a:t>for new data source</a:t>
            </a:r>
          </a:p>
          <a:p>
            <a:pPr marL="287990" indent="-287990">
              <a:buFont typeface="+mj-lt"/>
              <a:buAutoNum type="arabicPeriod"/>
              <a:defRPr/>
            </a:pPr>
            <a:r>
              <a:rPr lang="en-US" sz="1300" dirty="0"/>
              <a:t>Create search with </a:t>
            </a:r>
            <a:r>
              <a:rPr lang="en-US" sz="1300" dirty="0" err="1"/>
              <a:t>rex</a:t>
            </a:r>
            <a:endParaRPr lang="en-US" sz="1300" dirty="0"/>
          </a:p>
          <a:p>
            <a:pPr marL="287990" indent="-287990">
              <a:buFont typeface="+mj-lt"/>
              <a:buAutoNum type="arabicPeriod"/>
              <a:defRPr/>
            </a:pPr>
            <a:r>
              <a:rPr lang="en-US" sz="1300" dirty="0"/>
              <a:t>Email to SME for validation</a:t>
            </a:r>
          </a:p>
          <a:p>
            <a:pPr marL="287990" indent="-287990">
              <a:buFont typeface="+mj-lt"/>
              <a:buAutoNum type="arabicPeriod"/>
              <a:defRPr/>
            </a:pPr>
            <a:r>
              <a:rPr lang="en-US" sz="1300" dirty="0"/>
              <a:t>Plug into </a:t>
            </a:r>
            <a:r>
              <a:rPr lang="en-US" sz="1300" dirty="0" err="1"/>
              <a:t>configs</a:t>
            </a:r>
            <a:endParaRPr lang="en-US" sz="1300" dirty="0"/>
          </a:p>
          <a:p>
            <a:pPr marL="287990" indent="-287990">
              <a:buFont typeface="+mj-lt"/>
              <a:buAutoNum type="arabicPeriod"/>
              <a:defRPr/>
            </a:pPr>
            <a:r>
              <a:rPr lang="en-US" sz="1300" dirty="0" smtClean="0"/>
              <a:t>Profit</a:t>
            </a:r>
            <a:endParaRPr lang="en-US" sz="1300" dirty="0"/>
          </a:p>
        </p:txBody>
      </p:sp>
      <p:sp>
        <p:nvSpPr>
          <p:cNvPr id="13" name="Bent Arrow 12"/>
          <p:cNvSpPr/>
          <p:nvPr/>
        </p:nvSpPr>
        <p:spPr>
          <a:xfrm rot="5400000">
            <a:off x="6980204" y="3846480"/>
            <a:ext cx="1314448" cy="55569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4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Splunk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Use EXTRACT or REPORT?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926478" y="3368788"/>
            <a:ext cx="7303122" cy="2095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 eaLnBrk="1" hangingPunct="1">
              <a:lnSpc>
                <a:spcPct val="13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Delimiter based field definition</a:t>
            </a:r>
          </a:p>
          <a:p>
            <a:pPr marL="285750" indent="-285750" eaLnBrk="1" hangingPunct="1">
              <a:lnSpc>
                <a:spcPct val="13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Concatenate fields</a:t>
            </a:r>
          </a:p>
          <a:p>
            <a:pPr marL="285750" indent="-285750" eaLnBrk="1" hangingPunct="1">
              <a:lnSpc>
                <a:spcPct val="13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Reuse field extractions across multiple data sources/types </a:t>
            </a:r>
          </a:p>
          <a:p>
            <a:pPr marL="285750" indent="-285750" eaLnBrk="1" hangingPunct="1">
              <a:lnSpc>
                <a:spcPct val="13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 additional extraction within a particular field</a:t>
            </a:r>
          </a:p>
          <a:p>
            <a:pPr marL="285750" indent="-285750" eaLnBrk="1" hangingPunct="1">
              <a:lnSpc>
                <a:spcPct val="130000"/>
              </a:lnSpc>
              <a:buFont typeface="Courier New"/>
              <a:buChar char="o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Setup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configs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multi-value fields (requires use of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fields.conf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well)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73743" y="2282939"/>
            <a:ext cx="8658225" cy="67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98" tIns="28799" rIns="57598" bIns="28799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BB0000"/>
                </a:solidFill>
              </a:rPr>
              <a:t>Generally speaking Extract and Report do the same thing. However there are times to use report to call </a:t>
            </a:r>
            <a:r>
              <a:rPr lang="en-US" sz="2000" dirty="0" err="1">
                <a:solidFill>
                  <a:srgbClr val="BB0000"/>
                </a:solidFill>
              </a:rPr>
              <a:t>transforms.conf</a:t>
            </a:r>
            <a:r>
              <a:rPr lang="en-US" sz="2000" dirty="0">
                <a:solidFill>
                  <a:srgbClr val="BB0000"/>
                </a:solidFill>
              </a:rPr>
              <a:t> or use </a:t>
            </a:r>
            <a:r>
              <a:rPr lang="en-US" sz="2000" dirty="0" err="1">
                <a:solidFill>
                  <a:srgbClr val="BB0000"/>
                </a:solidFill>
              </a:rPr>
              <a:t>transforms.conf</a:t>
            </a:r>
            <a:r>
              <a:rPr lang="en-US" sz="2000" dirty="0">
                <a:solidFill>
                  <a:srgbClr val="BB0000"/>
                </a:solidFill>
              </a:rPr>
              <a:t> in general</a:t>
            </a:r>
          </a:p>
        </p:txBody>
      </p:sp>
    </p:spTree>
    <p:extLst>
      <p:ext uri="{BB962C8B-B14F-4D97-AF65-F5344CB8AC3E}">
        <p14:creationId xmlns:p14="http://schemas.microsoft.com/office/powerpoint/2010/main" val="413136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Configs</a:t>
            </a:r>
            <a:endParaRPr lang="en-US" dirty="0" smtClean="0"/>
          </a:p>
        </p:txBody>
      </p:sp>
      <p:sp>
        <p:nvSpPr>
          <p:cNvPr id="6" name="Content Placeholder 6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6781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Do you have anything in-house? Chef, Puppet, Other ?</a:t>
            </a:r>
          </a:p>
          <a:p>
            <a:pPr marL="1270000" lvl="2" indent="-285750">
              <a:defRPr/>
            </a:pPr>
            <a:endParaRPr lang="en-US" sz="1600" dirty="0">
              <a:solidFill>
                <a:srgbClr val="BB000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Our Challenges</a:t>
            </a:r>
          </a:p>
          <a:p>
            <a:pPr marL="0" indent="0">
              <a:buNone/>
              <a:defRPr/>
            </a:pPr>
            <a:endParaRPr lang="en-US" sz="1100" dirty="0" smtClean="0"/>
          </a:p>
          <a:p>
            <a:pPr marL="1136332" lvl="3" indent="0"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College IT shop is autonomous</a:t>
            </a:r>
          </a:p>
          <a:p>
            <a:pPr marL="1136332" lvl="3" indent="0"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Nothing is standard</a:t>
            </a:r>
          </a:p>
          <a:p>
            <a:pPr marL="1136332" lvl="3" indent="0"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centralized asset management </a:t>
            </a:r>
          </a:p>
          <a:p>
            <a:pPr marL="457200" lvl="1" indent="0"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867400" y="2914315"/>
            <a:ext cx="618044" cy="144780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82822" y="3219115"/>
            <a:ext cx="216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595959"/>
                </a:solidFill>
              </a:rPr>
              <a:t>Splunk</a:t>
            </a:r>
          </a:p>
          <a:p>
            <a:pPr algn="ctr"/>
            <a:r>
              <a:rPr lang="en-US" dirty="0" smtClean="0">
                <a:solidFill>
                  <a:srgbClr val="595959"/>
                </a:solidFill>
              </a:rPr>
              <a:t>Deployment Server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876800"/>
            <a:ext cx="781496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BB0000"/>
                </a:solidFill>
              </a:rPr>
              <a:t>At what point should you use an automated update mechanism?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Forwarders on servers out of your direct control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one indexer or search head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a handful of forwarders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0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What to manage with Deployment Server?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385" y="2133600"/>
            <a:ext cx="2233149" cy="335159"/>
          </a:xfrm>
          <a:prstGeom prst="rect">
            <a:avLst/>
          </a:prstGeom>
          <a:noFill/>
        </p:spPr>
        <p:txBody>
          <a:bodyPr wrap="none" lIns="57598" tIns="28799" rIns="57598" bIns="28799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Smaller environment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36" y="5238750"/>
            <a:ext cx="3172847" cy="304382"/>
          </a:xfrm>
          <a:prstGeom prst="rect">
            <a:avLst/>
          </a:prstGeom>
          <a:noFill/>
        </p:spPr>
        <p:txBody>
          <a:bodyPr wrap="none" lIns="57598" tIns="28799" rIns="57598" bIns="28799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focused on forwarder inputs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5398" y="2133600"/>
            <a:ext cx="3259722" cy="335159"/>
          </a:xfrm>
          <a:prstGeom prst="rect">
            <a:avLst/>
          </a:prstGeom>
          <a:noFill/>
        </p:spPr>
        <p:txBody>
          <a:bodyPr wrap="none" lIns="57598" tIns="28799" rIns="57598" bIns="28799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Medium to Larger environment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2781" y="3009900"/>
            <a:ext cx="4050992" cy="304382"/>
          </a:xfrm>
          <a:prstGeom prst="rect">
            <a:avLst/>
          </a:prstGeom>
          <a:noFill/>
        </p:spPr>
        <p:txBody>
          <a:bodyPr wrap="none" lIns="57598" tIns="28799" rIns="57598" bIns="28799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multiple indexer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search head servers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0770" y="5238750"/>
            <a:ext cx="2899134" cy="550603"/>
          </a:xfrm>
          <a:prstGeom prst="rect">
            <a:avLst/>
          </a:prstGeom>
          <a:noFill/>
        </p:spPr>
        <p:txBody>
          <a:bodyPr wrap="none" lIns="57598" tIns="28799" rIns="57598" bIns="28799" rtlCol="0">
            <a:spAutoFit/>
          </a:bodyPr>
          <a:lstStyle/>
          <a:p>
            <a:pPr marL="287990" indent="-287990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Forwarder inputs</a:t>
            </a:r>
          </a:p>
          <a:p>
            <a:pPr marL="287990" indent="-287990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Keep server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sync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944" y="3009900"/>
            <a:ext cx="3538031" cy="304382"/>
          </a:xfrm>
          <a:prstGeom prst="rect">
            <a:avLst/>
          </a:prstGeom>
          <a:noFill/>
        </p:spPr>
        <p:txBody>
          <a:bodyPr wrap="none" lIns="57598" tIns="28799" rIns="57598" bIns="28799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single server indexer/search head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654984" y="3802063"/>
            <a:ext cx="699950" cy="1028700"/>
          </a:xfrm>
          <a:prstGeom prst="downArrow">
            <a:avLst/>
          </a:prstGeom>
          <a:solidFill>
            <a:schemeClr val="accent3">
              <a:alpha val="5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98" tIns="28799" rIns="57598" bIns="28799"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368302" y="3802063"/>
            <a:ext cx="699950" cy="1028700"/>
          </a:xfrm>
          <a:prstGeom prst="downArrow">
            <a:avLst/>
          </a:prstGeom>
          <a:solidFill>
            <a:schemeClr val="accent3">
              <a:alpha val="5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98" tIns="28799" rIns="57598" bIns="287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Setting up Deployment Server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16042" y="1704414"/>
            <a:ext cx="9581408" cy="2336800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57200" marR="0" indent="-457200" algn="l" defTabSz="14515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6788" marR="0" indent="-509588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6825" marR="0" indent="-282575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marR="0" indent="-544513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81225" marR="0" indent="-300038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991676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43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319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954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BB0000"/>
                </a:solidFill>
              </a:rPr>
              <a:t>Can be installed on any Splunk server (ideally not an indexer)</a:t>
            </a:r>
          </a:p>
          <a:p>
            <a:pPr>
              <a:defRPr/>
            </a:pPr>
            <a:r>
              <a:rPr lang="en-US" sz="1800" dirty="0" smtClean="0">
                <a:solidFill>
                  <a:srgbClr val="BB0000"/>
                </a:solidFill>
              </a:rPr>
              <a:t>Put some content in SPLUNK_HOME/</a:t>
            </a:r>
            <a:r>
              <a:rPr lang="en-US" sz="1800" dirty="0" err="1" smtClean="0">
                <a:solidFill>
                  <a:srgbClr val="BB0000"/>
                </a:solidFill>
              </a:rPr>
              <a:t>etc</a:t>
            </a:r>
            <a:r>
              <a:rPr lang="en-US" sz="1800" dirty="0" smtClean="0">
                <a:solidFill>
                  <a:srgbClr val="BB0000"/>
                </a:solidFill>
              </a:rPr>
              <a:t>/deployment-apps</a:t>
            </a:r>
          </a:p>
          <a:p>
            <a:pPr>
              <a:defRPr/>
            </a:pPr>
            <a:r>
              <a:rPr lang="en-US" sz="1800" dirty="0" smtClean="0">
                <a:solidFill>
                  <a:srgbClr val="BB0000"/>
                </a:solidFill>
              </a:rPr>
              <a:t>Create a </a:t>
            </a:r>
            <a:r>
              <a:rPr lang="en-US" sz="1800" dirty="0" err="1" smtClean="0">
                <a:solidFill>
                  <a:srgbClr val="BB0000"/>
                </a:solidFill>
              </a:rPr>
              <a:t>serverclass.conf</a:t>
            </a:r>
            <a:r>
              <a:rPr lang="en-US" sz="1800" dirty="0" smtClean="0">
                <a:solidFill>
                  <a:srgbClr val="BB0000"/>
                </a:solidFill>
              </a:rPr>
              <a:t> file in SPLUNK_HOME/</a:t>
            </a:r>
            <a:r>
              <a:rPr lang="en-US" sz="1800" dirty="0" err="1" smtClean="0">
                <a:solidFill>
                  <a:srgbClr val="BB0000"/>
                </a:solidFill>
              </a:rPr>
              <a:t>etc</a:t>
            </a:r>
            <a:r>
              <a:rPr lang="en-US" sz="1800" dirty="0" smtClean="0">
                <a:solidFill>
                  <a:srgbClr val="BB0000"/>
                </a:solidFill>
              </a:rPr>
              <a:t>/system/local</a:t>
            </a:r>
          </a:p>
          <a:p>
            <a:pPr>
              <a:defRPr/>
            </a:pPr>
            <a:r>
              <a:rPr lang="en-US" sz="1800" dirty="0" smtClean="0">
                <a:solidFill>
                  <a:srgbClr val="BB0000"/>
                </a:solidFill>
              </a:rPr>
              <a:t>Create a </a:t>
            </a:r>
            <a:r>
              <a:rPr lang="en-US" sz="1800" dirty="0" err="1" smtClean="0">
                <a:solidFill>
                  <a:srgbClr val="BB0000"/>
                </a:solidFill>
              </a:rPr>
              <a:t>deploymentclient.conf</a:t>
            </a:r>
            <a:r>
              <a:rPr lang="en-US" sz="1800" dirty="0" smtClean="0">
                <a:solidFill>
                  <a:srgbClr val="BB0000"/>
                </a:solidFill>
              </a:rPr>
              <a:t> file on local agent in SPLUNK_HOME/</a:t>
            </a:r>
            <a:r>
              <a:rPr lang="en-US" sz="1800" dirty="0" err="1" smtClean="0">
                <a:solidFill>
                  <a:srgbClr val="BB0000"/>
                </a:solidFill>
              </a:rPr>
              <a:t>etc</a:t>
            </a:r>
            <a:r>
              <a:rPr lang="en-US" sz="1800" dirty="0" smtClean="0">
                <a:solidFill>
                  <a:srgbClr val="BB0000"/>
                </a:solidFill>
              </a:rPr>
              <a:t>/local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4191000"/>
            <a:ext cx="3600415" cy="141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sz="1600" dirty="0">
                <a:solidFill>
                  <a:srgbClr val="BB0000"/>
                </a:solidFill>
              </a:rPr>
              <a:t>Typical </a:t>
            </a:r>
            <a:r>
              <a:rPr lang="en-US" sz="1600" dirty="0" err="1" smtClean="0">
                <a:solidFill>
                  <a:srgbClr val="BB0000"/>
                </a:solidFill>
              </a:rPr>
              <a:t>serverclass.conf</a:t>
            </a:r>
            <a:r>
              <a:rPr lang="en-US" sz="1600" dirty="0" smtClean="0">
                <a:solidFill>
                  <a:srgbClr val="BB0000"/>
                </a:solidFill>
              </a:rPr>
              <a:t>* </a:t>
            </a:r>
            <a:r>
              <a:rPr lang="en-US" sz="1600" dirty="0">
                <a:solidFill>
                  <a:srgbClr val="BB0000"/>
                </a:solidFill>
              </a:rPr>
              <a:t>entry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400" dirty="0">
                <a:solidFill>
                  <a:srgbClr val="595959"/>
                </a:solidFill>
              </a:rPr>
              <a:t>[</a:t>
            </a:r>
            <a:r>
              <a:rPr lang="en-US" sz="1400" dirty="0" err="1">
                <a:solidFill>
                  <a:srgbClr val="595959"/>
                </a:solidFill>
              </a:rPr>
              <a:t>serverClass:some_servers</a:t>
            </a:r>
            <a:r>
              <a:rPr lang="en-US" sz="1400" dirty="0">
                <a:solidFill>
                  <a:srgbClr val="595959"/>
                </a:solidFill>
              </a:rPr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400" dirty="0">
                <a:solidFill>
                  <a:srgbClr val="595959"/>
                </a:solidFill>
              </a:rPr>
              <a:t>whitelist.0 = </a:t>
            </a:r>
            <a:r>
              <a:rPr lang="en-US" sz="1400" dirty="0" err="1">
                <a:solidFill>
                  <a:srgbClr val="595959"/>
                </a:solidFill>
              </a:rPr>
              <a:t>server_name</a:t>
            </a:r>
            <a:endParaRPr lang="en-US" sz="1400" dirty="0">
              <a:solidFill>
                <a:srgbClr val="595959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sz="1400" dirty="0" err="1">
                <a:solidFill>
                  <a:srgbClr val="595959"/>
                </a:solidFill>
              </a:rPr>
              <a:t>restartSplunkd</a:t>
            </a:r>
            <a:r>
              <a:rPr lang="en-US" sz="1400" dirty="0">
                <a:solidFill>
                  <a:srgbClr val="595959"/>
                </a:solidFill>
              </a:rPr>
              <a:t> = true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400" dirty="0">
                <a:solidFill>
                  <a:srgbClr val="595959"/>
                </a:solidFill>
              </a:rPr>
              <a:t>[</a:t>
            </a:r>
            <a:r>
              <a:rPr lang="en-US" sz="1400" dirty="0" err="1">
                <a:solidFill>
                  <a:srgbClr val="595959"/>
                </a:solidFill>
              </a:rPr>
              <a:t>serverClass:some_servers:app:some_content</a:t>
            </a:r>
            <a:r>
              <a:rPr lang="en-US" sz="1400" dirty="0">
                <a:solidFill>
                  <a:srgbClr val="595959"/>
                </a:solidFill>
              </a:rPr>
              <a:t>]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0" y="4191000"/>
            <a:ext cx="3417109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sz="1600" dirty="0">
                <a:solidFill>
                  <a:srgbClr val="BB0000"/>
                </a:solidFill>
              </a:rPr>
              <a:t>Typical </a:t>
            </a:r>
            <a:r>
              <a:rPr lang="en-US" sz="1600" dirty="0" err="1">
                <a:solidFill>
                  <a:srgbClr val="BB0000"/>
                </a:solidFill>
              </a:rPr>
              <a:t>deploymentclient.conf</a:t>
            </a:r>
            <a:endParaRPr lang="en-US" sz="1600" dirty="0">
              <a:solidFill>
                <a:srgbClr val="BB0000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sz="1400" dirty="0">
                <a:solidFill>
                  <a:srgbClr val="595959"/>
                </a:solidFill>
              </a:rPr>
              <a:t>[</a:t>
            </a:r>
            <a:r>
              <a:rPr lang="en-US" sz="1400" dirty="0" err="1">
                <a:solidFill>
                  <a:srgbClr val="595959"/>
                </a:solidFill>
              </a:rPr>
              <a:t>target-broker:deploymentServer</a:t>
            </a:r>
            <a:r>
              <a:rPr lang="en-US" sz="1400" dirty="0">
                <a:solidFill>
                  <a:srgbClr val="595959"/>
                </a:solidFill>
              </a:rPr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400" dirty="0" err="1">
                <a:solidFill>
                  <a:srgbClr val="595959"/>
                </a:solidFill>
              </a:rPr>
              <a:t>targetUri</a:t>
            </a:r>
            <a:r>
              <a:rPr lang="en-US" sz="1400" dirty="0">
                <a:solidFill>
                  <a:srgbClr val="595959"/>
                </a:solidFill>
              </a:rPr>
              <a:t> = splunk_ds.mycompany.com:8089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8558" y="6375358"/>
            <a:ext cx="3390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$SPLUNK_HOME/</a:t>
            </a:r>
            <a:r>
              <a:rPr lang="en-US" sz="1050" dirty="0" err="1" smtClean="0"/>
              <a:t>etc</a:t>
            </a:r>
            <a:r>
              <a:rPr lang="en-US" sz="1050" dirty="0" smtClean="0"/>
              <a:t>/system/local/</a:t>
            </a:r>
            <a:r>
              <a:rPr lang="en-US" sz="1050" dirty="0" err="1" smtClean="0"/>
              <a:t>serverclass.conf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5361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Whitelisting Servers (</a:t>
            </a:r>
            <a:r>
              <a:rPr lang="en-US" dirty="0" err="1" smtClean="0"/>
              <a:t>serverclass.conf</a:t>
            </a:r>
            <a:r>
              <a:rPr lang="en-US" dirty="0" smtClean="0"/>
              <a:t>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1" y="1905000"/>
            <a:ext cx="4495799" cy="2032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Options: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Hostname</a:t>
            </a:r>
          </a:p>
          <a:p>
            <a:pPr marL="857250" lvl="1" indent="-457200"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48200" y="1905000"/>
            <a:ext cx="52578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Considerations: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use wildcards / regex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Hostname collision (DC1)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upfront list of servers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 they use a (rational) naming convention?</a:t>
            </a:r>
          </a:p>
          <a:p>
            <a:pPr marL="857250" lvl="1" indent="-457200" eaLnBrk="1" hangingPunct="1">
              <a:defRPr/>
            </a:pPr>
            <a:endParaRPr lang="en-US" sz="1800" dirty="0" smtClean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09600" y="4876800"/>
            <a:ext cx="4888578" cy="1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[</a:t>
            </a:r>
            <a:r>
              <a:rPr lang="en-US" sz="1600" dirty="0" err="1"/>
              <a:t>serverClass:psychobotany_servers_win</a:t>
            </a:r>
            <a:r>
              <a:rPr lang="en-US" sz="1600" dirty="0"/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whitelist.0 = psychobotany_dc01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600" dirty="0" err="1"/>
              <a:t>whitelist.n</a:t>
            </a:r>
            <a:r>
              <a:rPr lang="en-US" sz="1600" dirty="0"/>
              <a:t> = </a:t>
            </a:r>
            <a:r>
              <a:rPr lang="en-US" sz="1600" dirty="0" err="1"/>
              <a:t>random_server_name</a:t>
            </a:r>
            <a:endParaRPr lang="en-US" sz="1600" dirty="0"/>
          </a:p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[</a:t>
            </a:r>
            <a:r>
              <a:rPr lang="en-US" sz="1600" dirty="0" err="1"/>
              <a:t>serverClass:psychobotany_servers_win:app:win_inputs</a:t>
            </a:r>
            <a:r>
              <a:rPr lang="en-US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1504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</a:t>
            </a:r>
            <a:r>
              <a:rPr lang="en-US" dirty="0" smtClean="0"/>
              <a:t>:</a:t>
            </a:r>
          </a:p>
          <a:p>
            <a:r>
              <a:rPr lang="en-US" dirty="0"/>
              <a:t>Whitelisting Servers (</a:t>
            </a:r>
            <a:r>
              <a:rPr lang="en-US" dirty="0" err="1"/>
              <a:t>serverclass.conf</a:t>
            </a:r>
            <a:r>
              <a:rPr lang="en-US" dirty="0"/>
              <a:t>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1" y="1905000"/>
            <a:ext cx="4495799" cy="2032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Options: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Hostname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 address</a:t>
            </a:r>
          </a:p>
          <a:p>
            <a:pPr marL="857250" lvl="1" indent="-457200"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48200" y="1905000"/>
            <a:ext cx="52578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Considerations: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Can use wildcards / regex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Doesn’t support CIDR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Multiple private IP space?</a:t>
            </a:r>
          </a:p>
          <a:p>
            <a:pPr marL="857250" lvl="1" indent="-457200" eaLnBrk="1" hangingPunct="1">
              <a:defRPr/>
            </a:pPr>
            <a:endParaRPr lang="en-US" sz="1800" dirty="0" smtClean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09600" y="4876800"/>
            <a:ext cx="4888578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[</a:t>
            </a:r>
            <a:r>
              <a:rPr lang="en-US" sz="1600" dirty="0" err="1"/>
              <a:t>serverClass:psychobotany_servers_win</a:t>
            </a:r>
            <a:r>
              <a:rPr lang="en-US" sz="1600" dirty="0"/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whitelist.0 = </a:t>
            </a:r>
            <a:r>
              <a:rPr lang="en-US" sz="1600" dirty="0" smtClean="0"/>
              <a:t>10.10.10.*</a:t>
            </a:r>
            <a:endParaRPr lang="en-US" sz="1600" dirty="0"/>
          </a:p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[</a:t>
            </a:r>
            <a:r>
              <a:rPr lang="en-US" sz="1600" dirty="0" err="1"/>
              <a:t>serverClass:psychobotany_servers_win:app:win_inputs</a:t>
            </a:r>
            <a:r>
              <a:rPr lang="en-US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809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/>
              <a:t>Whitelisting Servers (</a:t>
            </a:r>
            <a:r>
              <a:rPr lang="en-US" dirty="0" err="1"/>
              <a:t>serverclass.conf</a:t>
            </a:r>
            <a:r>
              <a:rPr lang="en-US" dirty="0"/>
              <a:t>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1" y="1905000"/>
            <a:ext cx="4495799" cy="2032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Options: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Hostname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 address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clientName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string</a:t>
            </a:r>
          </a:p>
          <a:p>
            <a:pPr marL="857250" lvl="1" indent="-457200"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48200" y="1905000"/>
            <a:ext cx="52578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Considerations: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Can use wildcards / regex</a:t>
            </a:r>
          </a:p>
          <a:p>
            <a:pPr marL="857250" lvl="1" indent="-457200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Key to rollout success at OSU</a:t>
            </a:r>
          </a:p>
          <a:p>
            <a:pPr marL="857250" lvl="1" indent="-457200" eaLnBrk="1" hangingPunct="1">
              <a:defRPr/>
            </a:pPr>
            <a:endParaRPr lang="en-US" sz="1800" dirty="0" smtClean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637654" y="4842464"/>
            <a:ext cx="3430146" cy="100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sz="1600" dirty="0">
                <a:solidFill>
                  <a:srgbClr val="595959"/>
                </a:solidFill>
              </a:rPr>
              <a:t>Local </a:t>
            </a:r>
            <a:r>
              <a:rPr lang="en-US" sz="1600" dirty="0" err="1">
                <a:solidFill>
                  <a:srgbClr val="595959"/>
                </a:solidFill>
              </a:rPr>
              <a:t>Deploymentclient.conf</a:t>
            </a:r>
            <a:endParaRPr lang="en-US" sz="1600" dirty="0">
              <a:solidFill>
                <a:srgbClr val="595959"/>
              </a:solidFill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[deployment-client]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600" dirty="0" err="1"/>
              <a:t>clientName</a:t>
            </a:r>
            <a:r>
              <a:rPr lang="en-US" sz="1600" dirty="0"/>
              <a:t> = psychobotany_win_dc01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09600" y="4876800"/>
            <a:ext cx="4888578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[</a:t>
            </a:r>
            <a:r>
              <a:rPr lang="en-US" sz="1600" dirty="0" err="1"/>
              <a:t>serverClass:psychobotany_servers_win</a:t>
            </a:r>
            <a:r>
              <a:rPr lang="en-US" sz="1600" dirty="0"/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whitelist.0 = </a:t>
            </a:r>
            <a:r>
              <a:rPr lang="en-US" sz="1600" dirty="0" err="1" smtClean="0"/>
              <a:t>psychobotany_win</a:t>
            </a:r>
            <a:r>
              <a:rPr lang="en-US" sz="1600" dirty="0" smtClean="0"/>
              <a:t>_*</a:t>
            </a:r>
            <a:endParaRPr lang="en-US" sz="1600" dirty="0"/>
          </a:p>
          <a:p>
            <a:pPr algn="l" eaLnBrk="1" hangingPunct="1">
              <a:lnSpc>
                <a:spcPct val="120000"/>
              </a:lnSpc>
            </a:pPr>
            <a:r>
              <a:rPr lang="en-US" sz="1600" dirty="0"/>
              <a:t>[</a:t>
            </a:r>
            <a:r>
              <a:rPr lang="en-US" sz="1600" dirty="0" err="1"/>
              <a:t>serverClass:psychobotany_servers_win:app:win_inputs</a:t>
            </a:r>
            <a:r>
              <a:rPr lang="en-US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5610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Random Deployment Server Tips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3537" y="2272632"/>
            <a:ext cx="892441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B0000"/>
                </a:solidFill>
              </a:rPr>
              <a:t>One DS can manage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~3k check-ins per minute (</a:t>
            </a:r>
            <a:r>
              <a:rPr lang="en-US" sz="2000" dirty="0">
                <a:solidFill>
                  <a:srgbClr val="595959"/>
                </a:solidFill>
              </a:rPr>
              <a:t>L</a:t>
            </a:r>
            <a:r>
              <a:rPr lang="en-US" sz="2000" dirty="0" smtClean="0">
                <a:solidFill>
                  <a:srgbClr val="595959"/>
                </a:solidFill>
              </a:rPr>
              <a:t>inux)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500 check-ins per minute (Windows)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BB0000"/>
                </a:solidFill>
              </a:rPr>
              <a:t>Change default </a:t>
            </a:r>
            <a:r>
              <a:rPr lang="en-US" sz="2000" dirty="0" err="1" smtClean="0">
                <a:solidFill>
                  <a:srgbClr val="BB0000"/>
                </a:solidFill>
              </a:rPr>
              <a:t>phonehome</a:t>
            </a:r>
            <a:r>
              <a:rPr lang="en-US" sz="2000" dirty="0" smtClean="0">
                <a:solidFill>
                  <a:srgbClr val="BB0000"/>
                </a:solidFill>
              </a:rPr>
              <a:t> interval via Deployment Server package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G</a:t>
            </a:r>
            <a:r>
              <a:rPr lang="en-US" sz="2000" dirty="0" smtClean="0">
                <a:solidFill>
                  <a:srgbClr val="595959"/>
                </a:solidFill>
              </a:rPr>
              <a:t>reat for troubleshooting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Default is every 30 seconds</a:t>
            </a:r>
          </a:p>
          <a:p>
            <a:endParaRPr lang="en-US" sz="2000" dirty="0" smtClean="0">
              <a:solidFill>
                <a:srgbClr val="BB0000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Can use DS to manage </a:t>
            </a:r>
            <a:r>
              <a:rPr lang="en-US" sz="2000" dirty="0" err="1" smtClean="0">
                <a:solidFill>
                  <a:srgbClr val="BB0000"/>
                </a:solidFill>
              </a:rPr>
              <a:t>index.conf</a:t>
            </a:r>
            <a:r>
              <a:rPr lang="en-US" sz="2000" dirty="0" smtClean="0">
                <a:solidFill>
                  <a:srgbClr val="BB0000"/>
                </a:solidFill>
              </a:rPr>
              <a:t> file on </a:t>
            </a:r>
            <a:r>
              <a:rPr lang="en-US" sz="2000" dirty="0" err="1" smtClean="0">
                <a:solidFill>
                  <a:srgbClr val="BB0000"/>
                </a:solidFill>
              </a:rPr>
              <a:t>idx</a:t>
            </a:r>
            <a:r>
              <a:rPr lang="en-US" sz="2000" dirty="0" smtClean="0">
                <a:solidFill>
                  <a:srgbClr val="BB0000"/>
                </a:solidFill>
              </a:rPr>
              <a:t>/</a:t>
            </a:r>
            <a:r>
              <a:rPr lang="en-US" sz="2000" dirty="0" err="1" smtClean="0">
                <a:solidFill>
                  <a:srgbClr val="BB0000"/>
                </a:solidFill>
              </a:rPr>
              <a:t>sh</a:t>
            </a:r>
            <a:endParaRPr lang="en-US" sz="2000" dirty="0" smtClean="0">
              <a:solidFill>
                <a:srgbClr val="BB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BB0000"/>
                </a:solidFill>
              </a:rPr>
              <a:t>Put technology X props/transforms in same package; deploy to both </a:t>
            </a:r>
            <a:r>
              <a:rPr lang="en-US" sz="2000" dirty="0" err="1" smtClean="0">
                <a:solidFill>
                  <a:srgbClr val="BB0000"/>
                </a:solidFill>
              </a:rPr>
              <a:t>idx</a:t>
            </a:r>
            <a:r>
              <a:rPr lang="en-US" sz="2000" dirty="0" smtClean="0">
                <a:solidFill>
                  <a:srgbClr val="BB0000"/>
                </a:solidFill>
              </a:rPr>
              <a:t>/</a:t>
            </a:r>
            <a:r>
              <a:rPr lang="en-US" sz="2000" dirty="0" err="1" smtClean="0">
                <a:solidFill>
                  <a:srgbClr val="BB0000"/>
                </a:solidFill>
              </a:rPr>
              <a:t>sh</a:t>
            </a:r>
            <a:endParaRPr lang="en-US" sz="2000" dirty="0" smtClean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9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Presentation Focus / Caveats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247" y="4049295"/>
            <a:ext cx="469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B0000"/>
                </a:solidFill>
              </a:rPr>
              <a:t>Focus:</a:t>
            </a:r>
          </a:p>
          <a:p>
            <a:r>
              <a:rPr lang="en-US" sz="2000" dirty="0" smtClean="0">
                <a:solidFill>
                  <a:srgbClr val="5F5F5F"/>
                </a:solidFill>
              </a:rPr>
              <a:t>High level tips on architecture and methodologies that have worked for OSU (potentially best practices)</a:t>
            </a:r>
            <a:endParaRPr lang="en-US" sz="2000" dirty="0">
              <a:solidFill>
                <a:srgbClr val="5F5F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9902" y="2230566"/>
            <a:ext cx="94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622" y="2230566"/>
            <a:ext cx="92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Getting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24" y="2230566"/>
            <a:ext cx="131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Cases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4933" y="2367409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26672" y="2291209"/>
            <a:ext cx="685733" cy="609600"/>
          </a:xfrm>
          <a:prstGeom prst="rightArrow">
            <a:avLst/>
          </a:prstGeom>
          <a:solidFill>
            <a:schemeClr val="tx1">
              <a:lumMod val="65000"/>
              <a:lumOff val="35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09371" y="2291209"/>
            <a:ext cx="685733" cy="609600"/>
          </a:xfrm>
          <a:prstGeom prst="rightArrow">
            <a:avLst/>
          </a:prstGeom>
          <a:solidFill>
            <a:schemeClr val="tx1">
              <a:lumMod val="65000"/>
              <a:lumOff val="35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45038" y="2291209"/>
            <a:ext cx="685733" cy="609600"/>
          </a:xfrm>
          <a:prstGeom prst="rightArrow">
            <a:avLst/>
          </a:prstGeom>
          <a:solidFill>
            <a:schemeClr val="tx1">
              <a:lumMod val="65000"/>
              <a:lumOff val="35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4049295"/>
            <a:ext cx="41097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B0000"/>
                </a:solidFill>
              </a:rPr>
              <a:t>Caveats: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I don’t work for Splunk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Everyone’s environment is different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This brief won’t be sufficient to answer all questions =)</a:t>
            </a:r>
            <a:endParaRPr lang="en-US" sz="2000" dirty="0">
              <a:solidFill>
                <a:schemeClr val="accent5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9600" y="2057401"/>
            <a:ext cx="762000" cy="10667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24200" y="2084138"/>
            <a:ext cx="762000" cy="10667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723722" y="2057401"/>
            <a:ext cx="762000" cy="10667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7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Configs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Splunk Deployment Server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Why bundle props/transforms together?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BB0000"/>
                </a:solidFill>
              </a:rPr>
              <a:t>Both files have settings that might be applied at index or search time</a:t>
            </a:r>
          </a:p>
          <a:p>
            <a:endParaRPr lang="en-US" dirty="0" smtClean="0">
              <a:solidFill>
                <a:srgbClr val="BB0000"/>
              </a:solidFill>
            </a:endParaRPr>
          </a:p>
          <a:p>
            <a:r>
              <a:rPr lang="en-US" dirty="0" smtClean="0">
                <a:solidFill>
                  <a:srgbClr val="BB0000"/>
                </a:solidFill>
              </a:rPr>
              <a:t>    Easier to just send updates out once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64432" y="3810000"/>
            <a:ext cx="480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restartSplunkd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false to avoid inopportune service restarts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point of entry is heavy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forwarder and you need to change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index time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fields send the props/transforms file to it –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syslog server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302766" y="2209800"/>
            <a:ext cx="3917434" cy="27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[</a:t>
            </a:r>
            <a:r>
              <a:rPr lang="en-US" sz="1200" dirty="0" err="1"/>
              <a:t>serverClass:all_search_heads</a:t>
            </a:r>
            <a:r>
              <a:rPr lang="en-US" sz="1200" dirty="0"/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whitelist.0 = search_head_0*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 err="1">
                <a:solidFill>
                  <a:srgbClr val="008000"/>
                </a:solidFill>
              </a:rPr>
              <a:t>restartSplunkd</a:t>
            </a:r>
            <a:r>
              <a:rPr lang="en-US" sz="1200" dirty="0">
                <a:solidFill>
                  <a:srgbClr val="008000"/>
                </a:solidFill>
              </a:rPr>
              <a:t> = false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[</a:t>
            </a:r>
            <a:r>
              <a:rPr lang="en-US" sz="1200" dirty="0" err="1"/>
              <a:t>serverClass:all_search_heads:app:company_sso_props</a:t>
            </a:r>
            <a:r>
              <a:rPr lang="en-US" sz="1200" dirty="0"/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[</a:t>
            </a:r>
            <a:r>
              <a:rPr lang="en-US" sz="1200" dirty="0" err="1"/>
              <a:t>serverClass:all_search_heads:app:company_firewall_props</a:t>
            </a:r>
            <a:r>
              <a:rPr lang="en-US" sz="1200" dirty="0"/>
              <a:t>]</a:t>
            </a:r>
          </a:p>
          <a:p>
            <a:pPr algn="l" eaLnBrk="1" hangingPunct="1">
              <a:lnSpc>
                <a:spcPct val="120000"/>
              </a:lnSpc>
            </a:pPr>
            <a:endParaRPr lang="en-US" sz="1200" dirty="0"/>
          </a:p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[</a:t>
            </a:r>
            <a:r>
              <a:rPr lang="en-US" sz="1200" dirty="0" err="1"/>
              <a:t>serverClass:all_indexers</a:t>
            </a:r>
            <a:r>
              <a:rPr lang="en-US" sz="1200" dirty="0"/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whitelist.0 = indexer_0*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 err="1">
                <a:solidFill>
                  <a:srgbClr val="008000"/>
                </a:solidFill>
              </a:rPr>
              <a:t>restartSplunkd</a:t>
            </a:r>
            <a:r>
              <a:rPr lang="en-US" sz="1200" dirty="0">
                <a:solidFill>
                  <a:srgbClr val="008000"/>
                </a:solidFill>
              </a:rPr>
              <a:t> = false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[</a:t>
            </a:r>
            <a:r>
              <a:rPr lang="en-US" sz="1200" dirty="0" err="1"/>
              <a:t>serverClass:all_indexers:app:company_sso_props</a:t>
            </a:r>
            <a:r>
              <a:rPr lang="en-US" sz="1200" dirty="0"/>
              <a:t>]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1200" dirty="0"/>
              <a:t>[</a:t>
            </a:r>
            <a:r>
              <a:rPr lang="en-US" sz="1200" dirty="0" err="1"/>
              <a:t>serverClass:all_indexers:app:company_firewall_props</a:t>
            </a:r>
            <a:r>
              <a:rPr lang="en-US" sz="1200" dirty="0"/>
              <a:t>]</a:t>
            </a:r>
          </a:p>
          <a:p>
            <a:pPr algn="l" eaLnBrk="1" hangingPunct="1">
              <a:lnSpc>
                <a:spcPct val="12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11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Index Creation</a:t>
            </a:r>
          </a:p>
        </p:txBody>
      </p:sp>
      <p:pic>
        <p:nvPicPr>
          <p:cNvPr id="12" name="Picture 11" descr="script-gray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47" y="2137996"/>
            <a:ext cx="559799" cy="734736"/>
          </a:xfrm>
          <a:prstGeom prst="rect">
            <a:avLst/>
          </a:prstGeom>
        </p:spPr>
      </p:pic>
      <p:pic>
        <p:nvPicPr>
          <p:cNvPr id="13" name="Picture 12" descr="app-alt-orange-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2188305"/>
            <a:ext cx="690967" cy="493548"/>
          </a:xfrm>
          <a:prstGeom prst="rect">
            <a:avLst/>
          </a:prstGeom>
        </p:spPr>
      </p:pic>
      <p:pic>
        <p:nvPicPr>
          <p:cNvPr id="14" name="Picture 13" descr="firewall-r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81" y="2208358"/>
            <a:ext cx="664895" cy="503421"/>
          </a:xfrm>
          <a:prstGeom prst="rect">
            <a:avLst/>
          </a:prstGeom>
        </p:spPr>
      </p:pic>
      <p:pic>
        <p:nvPicPr>
          <p:cNvPr id="15" name="Picture 14" descr="server-black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45" y="2057122"/>
            <a:ext cx="704003" cy="704003"/>
          </a:xfrm>
          <a:prstGeom prst="rect">
            <a:avLst/>
          </a:prstGeom>
        </p:spPr>
      </p:pic>
      <p:pic>
        <p:nvPicPr>
          <p:cNvPr id="16" name="Picture 15" descr="cloud-lightblue-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08" y="2188305"/>
            <a:ext cx="725920" cy="456292"/>
          </a:xfrm>
          <a:prstGeom prst="rect">
            <a:avLst/>
          </a:prstGeom>
        </p:spPr>
      </p:pic>
      <p:pic>
        <p:nvPicPr>
          <p:cNvPr id="17" name="Picture 16" descr="document-gray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2" y="2166270"/>
            <a:ext cx="411982" cy="534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1134" y="3398904"/>
            <a:ext cx="15320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splunk</a:t>
            </a:r>
            <a:r>
              <a:rPr lang="en-US" sz="2800" dirty="0" smtClean="0"/>
              <a:t> &gt;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70417" y="3007658"/>
            <a:ext cx="690967" cy="39124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59608" y="2872732"/>
            <a:ext cx="440573" cy="39124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21608" y="2872732"/>
            <a:ext cx="167764" cy="39124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12208" y="2872732"/>
            <a:ext cx="0" cy="39124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8748" y="2872732"/>
            <a:ext cx="564060" cy="39124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765288" y="2872732"/>
            <a:ext cx="957754" cy="39124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Down Arrow 34"/>
          <p:cNvSpPr/>
          <p:nvPr/>
        </p:nvSpPr>
        <p:spPr>
          <a:xfrm>
            <a:off x="4226908" y="4254578"/>
            <a:ext cx="647132" cy="60960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21608" y="5226217"/>
            <a:ext cx="125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=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2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Index Creation</a:t>
            </a:r>
          </a:p>
          <a:p>
            <a:r>
              <a:rPr lang="en-US" dirty="0" smtClean="0"/>
              <a:t>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1828800"/>
            <a:ext cx="8305799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B0000"/>
                </a:solidFill>
              </a:rPr>
              <a:t>Don’t send data to ‘main’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Default out-of-the-box location for data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Create an alert to let you know when data IS in the main index</a:t>
            </a:r>
          </a:p>
          <a:p>
            <a:endParaRPr lang="en-US" dirty="0">
              <a:solidFill>
                <a:srgbClr val="BB0000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Give some consideration to log volume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No need to be overly granular but can help search performance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e.g. finding rare events</a:t>
            </a:r>
          </a:p>
          <a:p>
            <a:endParaRPr lang="en-US" dirty="0">
              <a:solidFill>
                <a:srgbClr val="BB0000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Create indices with logical / role based boundaries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Groups or units, technologies (e.g. database, web, </a:t>
            </a:r>
            <a:r>
              <a:rPr lang="en-US" dirty="0" err="1" smtClean="0">
                <a:solidFill>
                  <a:srgbClr val="595959"/>
                </a:solidFill>
              </a:rPr>
              <a:t>etc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Easiest way to grant permissions to data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Use to set retention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Age out data based on storage or date</a:t>
            </a:r>
          </a:p>
        </p:txBody>
      </p:sp>
    </p:spTree>
    <p:extLst>
      <p:ext uri="{BB962C8B-B14F-4D97-AF65-F5344CB8AC3E}">
        <p14:creationId xmlns:p14="http://schemas.microsoft.com/office/powerpoint/2010/main" val="9454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Index Creation</a:t>
            </a:r>
          </a:p>
          <a:p>
            <a:r>
              <a:rPr lang="en-US" dirty="0" smtClean="0"/>
              <a:t>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1828800"/>
            <a:ext cx="8305799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B0000"/>
                </a:solidFill>
              </a:rPr>
              <a:t>Don’t send data to ‘main’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Default out-of-the-box location for data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Create an alert to let you know when data IS in the main index</a:t>
            </a:r>
          </a:p>
          <a:p>
            <a:endParaRPr lang="en-US" dirty="0">
              <a:solidFill>
                <a:srgbClr val="BB0000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Give some consideration to log volume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No need to be overly granular but can help search performance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e.g. finding rare events</a:t>
            </a:r>
          </a:p>
          <a:p>
            <a:endParaRPr lang="en-US" dirty="0">
              <a:solidFill>
                <a:srgbClr val="BB0000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Create indices with logical / role based boundaries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Groups or units, technologies (e.g. database, web, </a:t>
            </a:r>
            <a:r>
              <a:rPr lang="en-US" dirty="0" err="1" smtClean="0">
                <a:solidFill>
                  <a:srgbClr val="595959"/>
                </a:solidFill>
              </a:rPr>
              <a:t>etc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Easiest way to grant permissions to data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sz="2000" dirty="0" smtClean="0">
                <a:solidFill>
                  <a:srgbClr val="BB0000"/>
                </a:solidFill>
              </a:rPr>
              <a:t>Use to set retention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Age out data based on storage or date</a:t>
            </a:r>
          </a:p>
        </p:txBody>
      </p:sp>
    </p:spTree>
    <p:extLst>
      <p:ext uri="{BB962C8B-B14F-4D97-AF65-F5344CB8AC3E}">
        <p14:creationId xmlns:p14="http://schemas.microsoft.com/office/powerpoint/2010/main" val="21882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Index Creation</a:t>
            </a:r>
          </a:p>
          <a:p>
            <a:r>
              <a:rPr lang="en-US" dirty="0" smtClean="0"/>
              <a:t>OSU’s General Strategy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828800"/>
            <a:ext cx="38266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Colleges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1 – 5 admins for entire technology stack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Primary focus – audit compliance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Large variety of log sources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Easy RBAC!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5937" y="5485744"/>
            <a:ext cx="80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Servers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8816" y="5485744"/>
            <a:ext cx="80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Servers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5937" y="4156633"/>
            <a:ext cx="40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IIS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5937" y="4770802"/>
            <a:ext cx="9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Firewall x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8816" y="4951394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Firewall y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8816" y="3882696"/>
            <a:ext cx="79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Apache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8816" y="4417045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IDS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7041" y="6113525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595959"/>
                </a:solidFill>
              </a:rPr>
              <a:t>Psychobotany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3045" y="613061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595959"/>
                </a:solidFill>
              </a:rPr>
              <a:t>Xenopsychology</a:t>
            </a:r>
            <a:endParaRPr lang="en-US" sz="1400" dirty="0">
              <a:solidFill>
                <a:srgbClr val="59595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43642" y="3200400"/>
            <a:ext cx="19242" cy="2818620"/>
          </a:xfrm>
          <a:prstGeom prst="line">
            <a:avLst/>
          </a:prstGeom>
          <a:ln w="152400" cmpd="tri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36513" y="1828800"/>
            <a:ext cx="319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Office of the CIO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organization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Dedicated teams at various tiers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RBAC about to become a PITA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1792" y="4719868"/>
            <a:ext cx="120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DC Firewalls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0716" y="5427137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Server Management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1792" y="4012599"/>
            <a:ext cx="110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Middleware</a:t>
            </a:r>
            <a:endParaRPr lang="en-US" sz="1400" dirty="0">
              <a:solidFill>
                <a:srgbClr val="595959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411488" y="5925040"/>
            <a:ext cx="3223336" cy="192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6113525"/>
            <a:ext cx="139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595959"/>
                </a:solidFill>
              </a:rPr>
              <a:t>Basketweaving</a:t>
            </a:r>
            <a:endParaRPr lang="en-US" sz="1400" dirty="0">
              <a:solidFill>
                <a:srgbClr val="59595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46833" y="3704106"/>
            <a:ext cx="0" cy="22401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3815" y="5497042"/>
            <a:ext cx="72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Syslog</a:t>
            </a:r>
            <a:endParaRPr lang="en-US" sz="1400" dirty="0">
              <a:solidFill>
                <a:srgbClr val="595959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20289" y="3704106"/>
            <a:ext cx="0" cy="22401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93745" y="3704106"/>
            <a:ext cx="0" cy="22401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67200" y="3704106"/>
            <a:ext cx="0" cy="22401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57902" y="5217770"/>
            <a:ext cx="3223336" cy="192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6513" y="4510501"/>
            <a:ext cx="3223336" cy="192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436513" y="3803232"/>
            <a:ext cx="3223336" cy="192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3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Miscellaneous</a:t>
            </a:r>
          </a:p>
          <a:p>
            <a:r>
              <a:rPr lang="en-US" dirty="0" smtClean="0"/>
              <a:t>Random Thoughts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7411" y="1600200"/>
            <a:ext cx="830579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Field creation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Can create fields using </a:t>
            </a:r>
            <a:r>
              <a:rPr lang="en-US" dirty="0" err="1" smtClean="0">
                <a:solidFill>
                  <a:srgbClr val="595959"/>
                </a:solidFill>
              </a:rPr>
              <a:t>eval</a:t>
            </a:r>
            <a:r>
              <a:rPr lang="en-US" dirty="0" smtClean="0">
                <a:solidFill>
                  <a:srgbClr val="595959"/>
                </a:solidFill>
              </a:rPr>
              <a:t> statement in </a:t>
            </a:r>
            <a:r>
              <a:rPr lang="en-US" dirty="0" err="1" smtClean="0">
                <a:solidFill>
                  <a:srgbClr val="595959"/>
                </a:solidFill>
              </a:rPr>
              <a:t>props.conf</a:t>
            </a:r>
            <a:endParaRPr lang="en-US" dirty="0">
              <a:solidFill>
                <a:srgbClr val="595959"/>
              </a:solidFill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i.e. calculations, case statements, </a:t>
            </a:r>
            <a:r>
              <a:rPr lang="en-US" dirty="0" err="1" smtClean="0">
                <a:solidFill>
                  <a:srgbClr val="595959"/>
                </a:solidFill>
              </a:rPr>
              <a:t>etc</a:t>
            </a:r>
            <a:endParaRPr lang="en-US" dirty="0" smtClean="0">
              <a:solidFill>
                <a:srgbClr val="595959"/>
              </a:solidFill>
            </a:endParaRPr>
          </a:p>
          <a:p>
            <a:endParaRPr lang="en-US" dirty="0">
              <a:solidFill>
                <a:srgbClr val="BB0000"/>
              </a:solidFill>
            </a:endParaRPr>
          </a:p>
          <a:p>
            <a:r>
              <a:rPr lang="en-US" dirty="0" smtClean="0">
                <a:solidFill>
                  <a:srgbClr val="BB0000"/>
                </a:solidFill>
              </a:rPr>
              <a:t>Shared resource for users?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removing user’s schedule search and real-time search ability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BB0000"/>
                </a:solidFill>
              </a:rPr>
              <a:t>Something to consider based on size/complexity of environment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Create an app for each group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Ability for each group to create and share content ‘internally’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Gives group a sense of ownership</a:t>
            </a:r>
          </a:p>
          <a:p>
            <a:pPr lvl="1"/>
            <a:endParaRPr lang="en-US" dirty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BB0000"/>
                </a:solidFill>
              </a:rPr>
              <a:t>Lots of syslog data?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Don’t send it directly to the indexers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Receive it on a server and ingest with a local universal or heavy forwarder</a:t>
            </a:r>
          </a:p>
          <a:p>
            <a:pPr lvl="2"/>
            <a:r>
              <a:rPr lang="en-US" dirty="0" smtClean="0">
                <a:solidFill>
                  <a:srgbClr val="595959"/>
                </a:solidFill>
              </a:rPr>
              <a:t>Universal forwarder – more efficient with high loads</a:t>
            </a:r>
          </a:p>
          <a:p>
            <a:pPr lvl="2"/>
            <a:r>
              <a:rPr lang="en-US" dirty="0" smtClean="0">
                <a:solidFill>
                  <a:srgbClr val="595959"/>
                </a:solidFill>
              </a:rPr>
              <a:t>Heavy forwarder – can adjust index time fields w/o restarting your indexers (</a:t>
            </a:r>
            <a:r>
              <a:rPr lang="en-US" dirty="0" err="1" smtClean="0">
                <a:solidFill>
                  <a:srgbClr val="595959"/>
                </a:solidFill>
              </a:rPr>
              <a:t>ie</a:t>
            </a:r>
            <a:r>
              <a:rPr lang="en-US" dirty="0" smtClean="0">
                <a:solidFill>
                  <a:srgbClr val="595959"/>
                </a:solidFill>
              </a:rPr>
              <a:t> host field)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Miscellaneous</a:t>
            </a:r>
          </a:p>
          <a:p>
            <a:r>
              <a:rPr lang="en-US" dirty="0" smtClean="0"/>
              <a:t>Splunk </a:t>
            </a:r>
            <a:r>
              <a:rPr lang="en-US" dirty="0" err="1" smtClean="0"/>
              <a:t>Config</a:t>
            </a:r>
            <a:r>
              <a:rPr lang="en-US" dirty="0" smtClean="0"/>
              <a:t> Order of Precedence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152400" y="1778000"/>
            <a:ext cx="4876800" cy="2108200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57200" marR="0" indent="-457200" algn="l" defTabSz="14515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6788" marR="0" indent="-509588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6825" marR="0" indent="-282575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marR="0" indent="-544513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81225" marR="0" indent="-300038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991676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43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319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954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solidFill>
                  <a:srgbClr val="BB0000"/>
                </a:solidFill>
              </a:rPr>
              <a:t>On boot</a:t>
            </a:r>
          </a:p>
          <a:p>
            <a:pPr marL="0" indent="0">
              <a:buFont typeface="Wingdings" charset="0"/>
              <a:buNone/>
              <a:defRPr/>
            </a:pPr>
            <a:endParaRPr lang="en-US" sz="18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SPLUNK_HOME/</a:t>
            </a:r>
            <a:r>
              <a:rPr lang="en-US" sz="1600" dirty="0" err="1" smtClean="0"/>
              <a:t>etc</a:t>
            </a:r>
            <a:r>
              <a:rPr lang="en-US" sz="1600" dirty="0" smtClean="0"/>
              <a:t>/default/…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 SPLUNK_HOME/</a:t>
            </a:r>
            <a:r>
              <a:rPr lang="en-US" sz="1600" dirty="0" err="1" smtClean="0"/>
              <a:t>etc</a:t>
            </a:r>
            <a:r>
              <a:rPr lang="en-US" sz="1600" dirty="0" smtClean="0"/>
              <a:t>/apps/default/0-9…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     SPLUNK_HOME/</a:t>
            </a:r>
            <a:r>
              <a:rPr lang="en-US" sz="1600" dirty="0" err="1" smtClean="0"/>
              <a:t>etc</a:t>
            </a:r>
            <a:r>
              <a:rPr lang="en-US" sz="1600" dirty="0" smtClean="0"/>
              <a:t>/apps/default/a-z….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86716" y="2680368"/>
            <a:ext cx="38862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indent="-228600" algn="l" rtl="0" fontAlgn="base">
              <a:spcBef>
                <a:spcPts val="900"/>
              </a:spcBef>
              <a:spcAft>
                <a:spcPct val="0"/>
              </a:spcAft>
              <a:buClr>
                <a:srgbClr val="A30E07"/>
              </a:buClr>
              <a:buSzPct val="100000"/>
              <a:buFont typeface="Wingdings" charset="0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1600" dirty="0" smtClean="0"/>
              <a:t>SPLUNK_HOME/</a:t>
            </a:r>
            <a:r>
              <a:rPr lang="en-US" sz="1600" dirty="0" err="1" smtClean="0"/>
              <a:t>etc</a:t>
            </a:r>
            <a:r>
              <a:rPr lang="en-US" sz="1600" dirty="0" smtClean="0"/>
              <a:t>/apps/local/0-9…</a:t>
            </a:r>
          </a:p>
          <a:p>
            <a:pPr marL="0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1600" dirty="0" smtClean="0"/>
              <a:t>      SPLUNK_HOME/</a:t>
            </a:r>
            <a:r>
              <a:rPr lang="en-US" sz="1600" dirty="0" err="1" smtClean="0"/>
              <a:t>etc</a:t>
            </a:r>
            <a:r>
              <a:rPr lang="en-US" sz="1600" dirty="0" smtClean="0"/>
              <a:t>/apps/local/a-z….</a:t>
            </a:r>
          </a:p>
          <a:p>
            <a:pPr marL="0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 SPLUNK_HOME/</a:t>
            </a:r>
            <a:r>
              <a:rPr lang="en-US" sz="1600" dirty="0" err="1" smtClean="0"/>
              <a:t>etc</a:t>
            </a:r>
            <a:r>
              <a:rPr lang="en-US" sz="1600" dirty="0" smtClean="0"/>
              <a:t>/local/…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6263253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BB0000"/>
                </a:solidFill>
                <a:latin typeface="+mn-lt"/>
              </a:rPr>
              <a:t>Quick </a:t>
            </a:r>
            <a:r>
              <a:rPr lang="en-US" sz="2000" dirty="0" err="1">
                <a:solidFill>
                  <a:srgbClr val="BB0000"/>
                </a:solidFill>
                <a:latin typeface="+mn-lt"/>
              </a:rPr>
              <a:t>Takeways</a:t>
            </a:r>
            <a:endParaRPr lang="en-US" sz="2000" dirty="0">
              <a:solidFill>
                <a:srgbClr val="BB0000"/>
              </a:solidFill>
              <a:latin typeface="+mn-lt"/>
            </a:endParaRPr>
          </a:p>
          <a:p>
            <a:pPr marL="571500" indent="-571500" algn="l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Upgrades overwrite ../default/.. files</a:t>
            </a:r>
          </a:p>
          <a:p>
            <a:pPr marL="571500" indent="-571500" algn="l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 all modifications in ../local/..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might mean making a file</a:t>
            </a:r>
          </a:p>
          <a:p>
            <a:pPr marL="571500" indent="-571500" algn="l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Last attribute read in ‘wins’ if exists in multiple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files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482432" y="3276600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905000" y="2057400"/>
            <a:ext cx="0" cy="482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285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Miscellaneous</a:t>
            </a:r>
          </a:p>
          <a:p>
            <a:r>
              <a:rPr lang="en-US" dirty="0" smtClean="0"/>
              <a:t>Random Admin Queries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28600" y="1828800"/>
            <a:ext cx="8534400" cy="35814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Check for agents phoning home (lots of troubleshooting opportunities) </a:t>
            </a:r>
          </a:p>
          <a:p>
            <a:pPr marL="857250" lvl="2" indent="0"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index=_internal source=*</a:t>
            </a:r>
            <a:r>
              <a:rPr lang="en-US" sz="1600" dirty="0" err="1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splunkd_access.log</a:t>
            </a:r>
            <a:r>
              <a:rPr lang="en-US" sz="1600" dirty="0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POST </a:t>
            </a:r>
            <a:r>
              <a:rPr lang="en-US" sz="1600" dirty="0" err="1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phonehome</a:t>
            </a:r>
            <a:endParaRPr lang="en-US" sz="1600" dirty="0" smtClean="0">
              <a:solidFill>
                <a:srgbClr val="595959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lvl="1">
              <a:buFont typeface="Wingdings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Watch for packages being installed/uninstalled</a:t>
            </a:r>
          </a:p>
          <a:p>
            <a:pPr marL="857250" lvl="2" indent="0">
              <a:buFont typeface="Wingdings" charset="0"/>
              <a:buNone/>
              <a:defRPr/>
            </a:pP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index=_internal 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sourcetype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=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splunkd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deployedapplication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(removing OR installing OR uninstalling) NOT "removing app at location" | 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rex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"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DeployedApplication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- (?&lt;Action&gt;\S+)\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sapp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(\=|\S+\s)(?&lt;App&gt;\S+)" | 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eval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Action = case(Action="Removing" , "Removing" , Action="Uninstalling" , "Removing" , Action="Installing" , "Installing" , 1=1,"Fix me") | 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rex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"(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Removing|Installing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) app=(?&lt;Version&gt;\S+)" | 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eval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Version = if(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isnull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(Version),"5x","-= 6x =-") | </a:t>
            </a:r>
            <a:r>
              <a:rPr lang="en-US" sz="1600" dirty="0" err="1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dedup</a:t>
            </a:r>
            <a:r>
              <a:rPr lang="en-US" sz="1600" dirty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_time host Action App Version | table _time host Action App Version | sort -_time</a:t>
            </a:r>
            <a:endParaRPr lang="en-US" sz="1200" dirty="0" smtClean="0">
              <a:solidFill>
                <a:srgbClr val="595959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Busy agent processing a lot of files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index=_internal "File descriptor cache is full" | </a:t>
            </a:r>
            <a:r>
              <a:rPr lang="en-US" sz="1600" dirty="0" err="1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rex</a:t>
            </a:r>
            <a:r>
              <a:rPr lang="en-US" sz="1600" dirty="0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"is full \((?&lt;</a:t>
            </a:r>
            <a:r>
              <a:rPr lang="en-US" sz="1600" dirty="0" err="1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fd_limit</a:t>
            </a:r>
            <a:r>
              <a:rPr lang="en-US" sz="1600" dirty="0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&gt;\d+)" | stats count by host, </a:t>
            </a:r>
            <a:r>
              <a:rPr lang="en-US" sz="1600" dirty="0" err="1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fd_limit</a:t>
            </a:r>
            <a:r>
              <a:rPr lang="en-US" sz="1600" dirty="0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 | sort -</a:t>
            </a:r>
            <a:r>
              <a:rPr lang="en-US" sz="1600" dirty="0" err="1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fd_limit</a:t>
            </a:r>
            <a:r>
              <a:rPr lang="en-US" sz="1600" dirty="0" smtClean="0">
                <a:solidFill>
                  <a:srgbClr val="595959"/>
                </a:solidFill>
                <a:latin typeface="Calibri" charset="0"/>
                <a:ea typeface="ヒラギノ角ゴ ProN W3" charset="0"/>
                <a:cs typeface="ヒラギノ角ゴ ProN W3" charset="0"/>
              </a:rPr>
              <a:t>, -count</a:t>
            </a:r>
          </a:p>
          <a:p>
            <a:pPr marL="914400" lvl="2" indent="0">
              <a:buFont typeface="Wingdings" charset="0"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1098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Miscellaneous</a:t>
            </a:r>
          </a:p>
          <a:p>
            <a:r>
              <a:rPr lang="en-US" dirty="0" smtClean="0"/>
              <a:t>Random Admin Queries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46011" y="1905000"/>
            <a:ext cx="8712200" cy="3657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Check for agents pushing a lot of content</a:t>
            </a:r>
          </a:p>
          <a:p>
            <a:pPr marL="800100" lvl="2" indent="0">
              <a:buFont typeface="Wingdings" charset="0"/>
              <a:buNone/>
              <a:defRPr/>
            </a:pPr>
            <a:r>
              <a:rPr lang="en-US" sz="1600" dirty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index=_internal "current data throughput" | </a:t>
            </a:r>
            <a:r>
              <a:rPr lang="en-US" sz="1600" dirty="0" err="1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rex</a:t>
            </a:r>
            <a:r>
              <a:rPr lang="en-US" sz="1600" dirty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 "Current data throughput \((?&lt;kb&gt;\S+)" | </a:t>
            </a:r>
            <a:r>
              <a:rPr lang="en-US" sz="1600" dirty="0" err="1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eval</a:t>
            </a:r>
            <a:r>
              <a:rPr lang="en-US" sz="1600" dirty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 rate=case(kb &lt; 500, "256", kb &gt; 499 AND kb &lt; 520, "512", kb &gt; 520 AND kb &lt; 770 ,"768", kb&gt;771 AND kb&lt;1210, "1024", 1=1, "Other") | stats count </a:t>
            </a:r>
            <a:r>
              <a:rPr lang="en-US" sz="1600" dirty="0" err="1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sparkline</a:t>
            </a:r>
            <a:r>
              <a:rPr lang="en-US" sz="1600" dirty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 by host, rate | where count &gt; 4 | sort -rate,-</a:t>
            </a:r>
            <a:r>
              <a:rPr lang="en-US" sz="1600" dirty="0" smtClean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count</a:t>
            </a:r>
          </a:p>
          <a:p>
            <a:pPr marL="800100" lvl="2" indent="0">
              <a:buFont typeface="Wingdings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Check for file/folder monitoring permission errors</a:t>
            </a:r>
          </a:p>
          <a:p>
            <a:pPr marL="800100" lvl="2" indent="0"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index=_internal "permission denied" | stats count by host | sort –count</a:t>
            </a:r>
          </a:p>
          <a:p>
            <a:pPr marL="800100" lvl="2" indent="0">
              <a:buFont typeface="Wingdings" charset="0"/>
              <a:buNone/>
              <a:defRPr/>
            </a:pPr>
            <a:endParaRPr lang="en-US" sz="1600" dirty="0" smtClean="0">
              <a:solidFill>
                <a:srgbClr val="BB0000"/>
              </a:solidFill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BB0000"/>
                </a:solidFill>
                <a:ea typeface="ヒラギノ角ゴ ProN W3" charset="0"/>
                <a:cs typeface="ヒラギノ角ゴ ProN W3" charset="0"/>
              </a:rPr>
              <a:t>Alert on missing apps relative to </a:t>
            </a:r>
            <a:r>
              <a:rPr lang="en-US" sz="2000" dirty="0" err="1" smtClean="0">
                <a:solidFill>
                  <a:srgbClr val="BB0000"/>
                </a:solidFill>
                <a:ea typeface="ヒラギノ角ゴ ProN W3" charset="0"/>
                <a:cs typeface="ヒラギノ角ゴ ProN W3" charset="0"/>
              </a:rPr>
              <a:t>serverclass.conf</a:t>
            </a:r>
            <a:r>
              <a:rPr lang="en-US" sz="2000" dirty="0" smtClean="0">
                <a:solidFill>
                  <a:srgbClr val="BB0000"/>
                </a:solidFill>
                <a:ea typeface="ヒラギノ角ゴ ProN W3" charset="0"/>
                <a:cs typeface="ヒラギノ角ゴ ProN W3" charset="0"/>
              </a:rPr>
              <a:t> (i.e. spelling issues)</a:t>
            </a:r>
          </a:p>
          <a:p>
            <a:pPr marL="857250" lvl="2" indent="0"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index=_internal source=*</a:t>
            </a:r>
            <a:r>
              <a:rPr lang="en-US" sz="1600" dirty="0" err="1" smtClean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splunkd.log</a:t>
            </a:r>
            <a:r>
              <a:rPr lang="en-US" sz="1600" dirty="0" smtClean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 (component=application OR component=</a:t>
            </a:r>
            <a:r>
              <a:rPr lang="en-US" sz="1600" dirty="0" err="1" smtClean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serverclass</a:t>
            </a:r>
            <a:r>
              <a:rPr lang="en-US" sz="1600" dirty="0" smtClean="0">
                <a:solidFill>
                  <a:srgbClr val="595959"/>
                </a:solidFill>
                <a:ea typeface="ヒラギノ角ゴ ProN W3" charset="0"/>
                <a:cs typeface="ヒラギノ角ゴ ProN W3" charset="0"/>
              </a:rPr>
              <a:t>) warn OR error</a:t>
            </a:r>
          </a:p>
          <a:p>
            <a:pPr lvl="1">
              <a:defRPr/>
            </a:pPr>
            <a:endParaRPr lang="en-US" sz="1200" dirty="0" smtClean="0"/>
          </a:p>
          <a:p>
            <a:pPr marL="914400" lvl="2" indent="0">
              <a:buFont typeface="Wingdings" charset="0"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8280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2971801" y="1052951"/>
            <a:ext cx="5986410" cy="636119"/>
          </a:xfrm>
        </p:spPr>
        <p:txBody>
          <a:bodyPr/>
          <a:lstStyle/>
          <a:p>
            <a:r>
              <a:rPr lang="en-US" dirty="0" smtClean="0"/>
              <a:t>Miscellaneous</a:t>
            </a:r>
          </a:p>
          <a:p>
            <a:r>
              <a:rPr lang="en-US" dirty="0" smtClean="0"/>
              <a:t>Random Admin Queries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46011" y="1905000"/>
            <a:ext cx="8712200" cy="3657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BB0000"/>
                </a:solidFill>
              </a:rPr>
              <a:t>Events of Interest (accounts created, deleted, delete command used, etc.)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index=_internal "No space left on device")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(index=_audit "|  delete" NOT "index=*_audit") OR (index=_audit action="login attempt" info=failed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sourcetype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="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audittrail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") OR (index=_internal source=*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splunkd.log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component=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serverclass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warn NOT "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machineTypes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app * is deprecated") OR (index=_audit action=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edit_user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(operation=create OR operation=remove)) |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eval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Alert = case(action="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edit_user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AND operation="create", "User account created", action="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edit_user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AND operation="remove", "User account deleted", match(_raw, "Unable to load application"), "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Serverclass.conf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issue", match(_raw, "delete"), "Delete used", action="login attempt" AND info="failed", "Failed local login", match(_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raw,"No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space left on device"), "No space on device", 1=1, "fix me" ) |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eval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Message = case(Alert="User account deleted", "User: " .user. "  Deleted: " .object, Alert="User account created", "User: " .user. "  Created: " .object, Alert="Failed local login", "User: " .user, Alert="Delete used", "User: " .user. "  Search: " .search, Alert="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Serverclass.conf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issue", message. " (Probably a spelling issue)", Alert="No space on device", "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Diskspace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inodes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issues",  1=1, "fix me") |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eval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a_time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strftime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(_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time,"%m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/%d/%y %k %p") | stats count by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a_time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host Alert Message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Font typeface="Wingdings" charset="0"/>
              <a:buNone/>
              <a:defRPr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1515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77" y="1876282"/>
            <a:ext cx="4992923" cy="391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BB0000"/>
                </a:solidFill>
              </a:rPr>
              <a:t>Misc</a:t>
            </a:r>
            <a:r>
              <a:rPr lang="en-US" sz="2400" dirty="0" smtClean="0">
                <a:solidFill>
                  <a:srgbClr val="BB0000"/>
                </a:solidFill>
              </a:rPr>
              <a:t> stuff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BB0000"/>
                </a:solidFill>
              </a:rPr>
              <a:t>How many FTEs are needed?</a:t>
            </a:r>
            <a:endParaRPr lang="en-US" sz="2400" dirty="0">
              <a:solidFill>
                <a:srgbClr val="BB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BB0000"/>
                </a:solidFill>
              </a:rPr>
              <a:t>General server architecture</a:t>
            </a:r>
            <a:endParaRPr lang="en-US" sz="2400" dirty="0">
              <a:solidFill>
                <a:srgbClr val="BB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BB0000"/>
                </a:solidFill>
              </a:rPr>
              <a:t>Premade content</a:t>
            </a:r>
            <a:endParaRPr lang="en-US" sz="2400" dirty="0">
              <a:solidFill>
                <a:srgbClr val="BB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BB0000"/>
                </a:solidFill>
              </a:rPr>
              <a:t>Commonly used </a:t>
            </a:r>
            <a:r>
              <a:rPr lang="en-US" sz="2400" dirty="0" err="1" smtClean="0">
                <a:solidFill>
                  <a:srgbClr val="BB0000"/>
                </a:solidFill>
              </a:rPr>
              <a:t>config</a:t>
            </a:r>
            <a:r>
              <a:rPr lang="en-US" sz="2400" dirty="0" smtClean="0">
                <a:solidFill>
                  <a:srgbClr val="BB0000"/>
                </a:solidFill>
              </a:rPr>
              <a:t> files</a:t>
            </a:r>
            <a:endParaRPr lang="en-US" sz="2400" dirty="0">
              <a:solidFill>
                <a:srgbClr val="BB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BB0000"/>
                </a:solidFill>
              </a:rPr>
              <a:t>Keeping configuration files updated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BB0000"/>
                </a:solidFill>
              </a:rPr>
              <a:t>Index creation strategy</a:t>
            </a:r>
            <a:endParaRPr lang="en-US" sz="2400" dirty="0">
              <a:solidFill>
                <a:srgbClr val="BB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BB0000"/>
                </a:solidFill>
              </a:rPr>
              <a:t>Misc</a:t>
            </a:r>
            <a:r>
              <a:rPr lang="en-US" sz="2400" dirty="0" smtClean="0">
                <a:solidFill>
                  <a:srgbClr val="BB0000"/>
                </a:solidFill>
              </a:rPr>
              <a:t> stuff</a:t>
            </a:r>
            <a:endParaRPr lang="en-US" sz="2400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874211"/>
            <a:ext cx="61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BB0000"/>
                </a:solidFill>
              </a:rPr>
              <a:t>?</a:t>
            </a:r>
            <a:endParaRPr lang="en-US" sz="60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718" y="2590800"/>
            <a:ext cx="73313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runals.3@osu.edu</a:t>
            </a:r>
            <a:endParaRPr lang="en-US" dirty="0" smtClean="0"/>
          </a:p>
          <a:p>
            <a:r>
              <a:rPr lang="en-US" dirty="0" err="1" smtClean="0"/>
              <a:t>runals.blogspot.com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SplunkBase</a:t>
            </a:r>
            <a:r>
              <a:rPr lang="en-US" dirty="0"/>
              <a:t>: </a:t>
            </a:r>
            <a:r>
              <a:rPr lang="en-US" dirty="0" smtClean="0">
                <a:hlinkClick r:id="rId3"/>
              </a:rPr>
              <a:t>apps.splunk.com</a:t>
            </a:r>
            <a:endParaRPr lang="en-US" dirty="0" smtClean="0"/>
          </a:p>
          <a:p>
            <a:r>
              <a:rPr lang="en-US" dirty="0" smtClean="0"/>
              <a:t>Splunk Forum</a:t>
            </a:r>
            <a:r>
              <a:rPr lang="en-US" dirty="0"/>
              <a:t>: </a:t>
            </a:r>
            <a:r>
              <a:rPr lang="en-US" dirty="0" err="1" smtClean="0"/>
              <a:t>answers.splunk.com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Splunk Installation Manual (reference architecture, supported OS,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sz="1400" dirty="0"/>
              <a:t>http://</a:t>
            </a:r>
            <a:r>
              <a:rPr lang="en-US" sz="1400" dirty="0" err="1"/>
              <a:t>docs.splunk.com</a:t>
            </a:r>
            <a:r>
              <a:rPr lang="en-US" sz="1400" dirty="0"/>
              <a:t>/Documentation/Splunk/latest/Installation/</a:t>
            </a:r>
            <a:r>
              <a:rPr lang="en-US" sz="1400" dirty="0" err="1"/>
              <a:t>Whatsinthisman</a:t>
            </a:r>
            <a:r>
              <a:rPr lang="en-US" dirty="0" err="1"/>
              <a:t>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7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The value of visualization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878" y="1551801"/>
            <a:ext cx="34636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BB0000"/>
                </a:solidFill>
              </a:rPr>
              <a:t>External Threats!!!1!!1!1</a:t>
            </a:r>
            <a:endParaRPr lang="en-US" sz="2400" dirty="0">
              <a:solidFill>
                <a:srgbClr val="BB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1284" y="4800600"/>
            <a:ext cx="180139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Top 5 Countries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United States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Brazil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3008" y="5077599"/>
            <a:ext cx="732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595959"/>
                </a:solidFill>
              </a:rPr>
              <a:t>1818</a:t>
            </a:r>
          </a:p>
          <a:p>
            <a:pPr algn="r"/>
            <a:r>
              <a:rPr lang="en-US" sz="1600" dirty="0" smtClean="0">
                <a:solidFill>
                  <a:srgbClr val="595959"/>
                </a:solidFill>
              </a:rPr>
              <a:t>262</a:t>
            </a:r>
          </a:p>
          <a:p>
            <a:pPr algn="r"/>
            <a:r>
              <a:rPr lang="en-US" sz="1600" dirty="0" smtClean="0">
                <a:solidFill>
                  <a:srgbClr val="595959"/>
                </a:solidFill>
              </a:rPr>
              <a:t>238</a:t>
            </a:r>
          </a:p>
          <a:p>
            <a:pPr algn="r"/>
            <a:r>
              <a:rPr lang="en-US" sz="1600" dirty="0" smtClean="0">
                <a:solidFill>
                  <a:srgbClr val="595959"/>
                </a:solidFill>
              </a:rPr>
              <a:t>44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78" y="4146028"/>
            <a:ext cx="879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Blocked IPs: Action taken on 3,225 external IPs attacking us in the last &lt;</a:t>
            </a:r>
            <a:r>
              <a:rPr lang="en-US" dirty="0" err="1" smtClean="0">
                <a:solidFill>
                  <a:srgbClr val="BB0000"/>
                </a:solidFill>
              </a:rPr>
              <a:t>timeperiod</a:t>
            </a:r>
            <a:r>
              <a:rPr lang="en-US" dirty="0" smtClean="0">
                <a:solidFill>
                  <a:srgbClr val="BB0000"/>
                </a:solidFill>
              </a:rPr>
              <a:t>&gt; 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84" y="3047663"/>
            <a:ext cx="675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Snort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760" y="3047663"/>
            <a:ext cx="7552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14727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41691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878" y="2493665"/>
            <a:ext cx="325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Alerts in the last &lt;</a:t>
            </a:r>
            <a:r>
              <a:rPr lang="en-US" dirty="0" err="1" smtClean="0">
                <a:solidFill>
                  <a:srgbClr val="BB0000"/>
                </a:solidFill>
              </a:rPr>
              <a:t>timeperiod</a:t>
            </a:r>
            <a:r>
              <a:rPr lang="en-US" dirty="0" smtClean="0">
                <a:solidFill>
                  <a:srgbClr val="BB0000"/>
                </a:solidFill>
              </a:rPr>
              <a:t>&gt;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 rot="620305">
            <a:off x="5258487" y="1895251"/>
            <a:ext cx="2590800" cy="1295400"/>
          </a:xfrm>
          <a:prstGeom prst="cloud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2600" y="2232055"/>
            <a:ext cx="21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Are you doing this sort of reporting?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53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The value of visualization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0" y="2186070"/>
            <a:ext cx="8763000" cy="4214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672" y="1659167"/>
            <a:ext cx="570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B0000"/>
                </a:solidFill>
              </a:rPr>
              <a:t>Blocked IPs: Action taken on 3,225 addresses in the last &lt;</a:t>
            </a:r>
            <a:r>
              <a:rPr lang="en-US" sz="1400" dirty="0" err="1" smtClean="0">
                <a:solidFill>
                  <a:srgbClr val="BB0000"/>
                </a:solidFill>
              </a:rPr>
              <a:t>timeperiod</a:t>
            </a:r>
            <a:r>
              <a:rPr lang="en-US" sz="1400" dirty="0" smtClean="0">
                <a:solidFill>
                  <a:srgbClr val="BB0000"/>
                </a:solidFill>
              </a:rPr>
              <a:t>&gt; </a:t>
            </a:r>
            <a:endParaRPr lang="en-US" sz="1400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28600" y="1830387"/>
            <a:ext cx="8747930" cy="4525963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2800" dirty="0" smtClean="0"/>
              <a:t>What is Splunk? / Why use Splunk?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05000" y="3581400"/>
            <a:ext cx="285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Do we need to cover this?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5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Internet2 Splunk Deal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58" y="1828800"/>
            <a:ext cx="537166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841" y="2362200"/>
            <a:ext cx="32239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BB0000"/>
                </a:solidFill>
              </a:rPr>
              <a:t>3 year </a:t>
            </a:r>
            <a:r>
              <a:rPr lang="en-US" sz="2400" u="sng" dirty="0" smtClean="0">
                <a:solidFill>
                  <a:srgbClr val="BB0000"/>
                </a:solidFill>
              </a:rPr>
              <a:t>term</a:t>
            </a:r>
            <a:r>
              <a:rPr lang="en-US" sz="2400" dirty="0" smtClean="0">
                <a:solidFill>
                  <a:srgbClr val="BB0000"/>
                </a:solidFill>
              </a:rPr>
              <a:t> license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solidFill>
                <a:srgbClr val="BB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BB0000"/>
                </a:solidFill>
              </a:rPr>
              <a:t>1 TB Max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698002"/>
            <a:ext cx="7329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http://www.internet2.edu/products-services/cloud-services-applications/</a:t>
            </a:r>
            <a:r>
              <a:rPr lang="en-US" sz="1200" dirty="0" err="1">
                <a:solidFill>
                  <a:schemeClr val="accent5"/>
                </a:solidFill>
              </a:rPr>
              <a:t>splunk</a:t>
            </a:r>
            <a:r>
              <a:rPr lang="en-US" sz="1200" dirty="0">
                <a:solidFill>
                  <a:schemeClr val="accent5"/>
                </a:solidFill>
              </a:rPr>
              <a:t>/#service-overview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510" y="5181600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More information</a:t>
            </a:r>
            <a:endParaRPr lang="en-US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2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How many FTEs?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58088" y="2613401"/>
            <a:ext cx="2819402" cy="287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71600" y="5345668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Little data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460028"/>
            <a:ext cx="13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B0000"/>
                </a:solidFill>
              </a:rPr>
              <a:t>Lots of data</a:t>
            </a:r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900000">
            <a:off x="3616023" y="3583410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Complexity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7490" y="4540063"/>
            <a:ext cx="2865951" cy="191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95959"/>
                </a:solidFill>
              </a:rPr>
              <a:t>Data diversity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95959"/>
                </a:solidFill>
              </a:rPr>
              <a:t>Log volume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95959"/>
                </a:solidFill>
              </a:rPr>
              <a:t>Environmental Complexity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95959"/>
                </a:solidFill>
              </a:rPr>
              <a:t>Who creates content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95959"/>
                </a:solidFill>
              </a:rPr>
              <a:t>User diversity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595959"/>
                </a:solidFill>
              </a:rPr>
              <a:t>What’s your end game?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30" y="1392698"/>
            <a:ext cx="3377848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BB0000"/>
                </a:solidFill>
              </a:rPr>
              <a:t>Algorithms I’ve heard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FTE per 7 servers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FTE per TB daily volume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389670">
            <a:off x="3256757" y="3199324"/>
            <a:ext cx="845844" cy="268890"/>
          </a:xfrm>
          <a:prstGeom prst="rightArrow">
            <a:avLst/>
          </a:prstGeom>
          <a:solidFill>
            <a:schemeClr val="accent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69909" y="3770850"/>
            <a:ext cx="710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(not 1:1)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389670">
            <a:off x="4757890" y="4367571"/>
            <a:ext cx="845844" cy="268890"/>
          </a:xfrm>
          <a:prstGeom prst="rightArrow">
            <a:avLst/>
          </a:prstGeom>
          <a:solidFill>
            <a:schemeClr val="accent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12448</TotalTime>
  <Words>3020</Words>
  <Application>Microsoft Macintosh PowerPoint</Application>
  <PresentationFormat>On-screen Show (4:3)</PresentationFormat>
  <Paragraphs>490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OSU OCIO Enterprise Security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 Splunk Quick Start</dc:title>
  <dc:subject>SEC14</dc:subject>
  <dc:creator>Mark Runals</dc:creator>
  <cp:keywords/>
  <dc:description/>
  <cp:lastModifiedBy>RUNALS3m01</cp:lastModifiedBy>
  <cp:revision>333</cp:revision>
  <cp:lastPrinted>2014-04-29T17:09:49Z</cp:lastPrinted>
  <dcterms:created xsi:type="dcterms:W3CDTF">2013-05-24T18:55:25Z</dcterms:created>
  <dcterms:modified xsi:type="dcterms:W3CDTF">2014-05-06T19:13:32Z</dcterms:modified>
  <cp:category/>
</cp:coreProperties>
</file>