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44"/>
  </p:notesMasterIdLst>
  <p:sldIdLst>
    <p:sldId id="256" r:id="rId2"/>
    <p:sldId id="290" r:id="rId3"/>
    <p:sldId id="314" r:id="rId4"/>
    <p:sldId id="257" r:id="rId5"/>
    <p:sldId id="285" r:id="rId6"/>
    <p:sldId id="265" r:id="rId7"/>
    <p:sldId id="271" r:id="rId8"/>
    <p:sldId id="291" r:id="rId9"/>
    <p:sldId id="292" r:id="rId10"/>
    <p:sldId id="266" r:id="rId11"/>
    <p:sldId id="288" r:id="rId12"/>
    <p:sldId id="269" r:id="rId13"/>
    <p:sldId id="276" r:id="rId14"/>
    <p:sldId id="289" r:id="rId15"/>
    <p:sldId id="301" r:id="rId16"/>
    <p:sldId id="282" r:id="rId17"/>
    <p:sldId id="295" r:id="rId18"/>
    <p:sldId id="275" r:id="rId19"/>
    <p:sldId id="272" r:id="rId20"/>
    <p:sldId id="277" r:id="rId21"/>
    <p:sldId id="293" r:id="rId22"/>
    <p:sldId id="278" r:id="rId23"/>
    <p:sldId id="279" r:id="rId24"/>
    <p:sldId id="294" r:id="rId25"/>
    <p:sldId id="274" r:id="rId26"/>
    <p:sldId id="280" r:id="rId27"/>
    <p:sldId id="273" r:id="rId28"/>
    <p:sldId id="298" r:id="rId29"/>
    <p:sldId id="300" r:id="rId30"/>
    <p:sldId id="299" r:id="rId31"/>
    <p:sldId id="305" r:id="rId32"/>
    <p:sldId id="310" r:id="rId33"/>
    <p:sldId id="309" r:id="rId34"/>
    <p:sldId id="311" r:id="rId35"/>
    <p:sldId id="312" r:id="rId36"/>
    <p:sldId id="313" r:id="rId37"/>
    <p:sldId id="306" r:id="rId38"/>
    <p:sldId id="307" r:id="rId39"/>
    <p:sldId id="283" r:id="rId40"/>
    <p:sldId id="302" r:id="rId41"/>
    <p:sldId id="303" r:id="rId42"/>
    <p:sldId id="30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6095" autoAdjust="0"/>
  </p:normalViewPr>
  <p:slideViewPr>
    <p:cSldViewPr snapToGrid="0" snapToObjects="1">
      <p:cViewPr>
        <p:scale>
          <a:sx n="60" d="100"/>
          <a:sy n="60" d="100"/>
        </p:scale>
        <p:origin x="-1644" y="-348"/>
      </p:cViewPr>
      <p:guideLst>
        <p:guide orient="horz" pos="2160"/>
        <p:guide pos="2880"/>
      </p:guideLst>
    </p:cSldViewPr>
  </p:slideViewPr>
  <p:notesTextViewPr>
    <p:cViewPr>
      <p:scale>
        <a:sx n="100" d="100"/>
        <a:sy n="100" d="100"/>
      </p:scale>
      <p:origin x="0" y="0"/>
    </p:cViewPr>
  </p:notesTextViewPr>
  <p:sorterViewPr>
    <p:cViewPr>
      <p:scale>
        <a:sx n="176" d="100"/>
        <a:sy n="176" d="100"/>
      </p:scale>
      <p:origin x="0" y="24672"/>
    </p:cViewPr>
  </p:sorterViewPr>
  <p:notesViewPr>
    <p:cSldViewPr snapToGrid="0" snapToObjects="1" showGuides="1">
      <p:cViewPr varScale="1">
        <p:scale>
          <a:sx n="82" d="100"/>
          <a:sy n="82" d="100"/>
        </p:scale>
        <p:origin x="-31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176FD-2074-4C40-997C-72FE42F3DE9F}" type="datetimeFigureOut">
              <a:rPr lang="en-US" smtClean="0"/>
              <a:pPr/>
              <a:t>5/8/2014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0B5D4-E158-4C62-97F7-D7A30078E006}" type="slidenum">
              <a:rPr lang="en-US" smtClean="0"/>
              <a:pPr/>
              <a:t>‹#›</a:t>
            </a:fld>
            <a:endParaRPr lang="en-US"/>
          </a:p>
        </p:txBody>
      </p:sp>
    </p:spTree>
    <p:extLst>
      <p:ext uri="{BB962C8B-B14F-4D97-AF65-F5344CB8AC3E}">
        <p14:creationId xmlns:p14="http://schemas.microsoft.com/office/powerpoint/2010/main" val="96945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0B5D4-E158-4C62-97F7-D7A30078E006}" type="slidenum">
              <a:rPr lang="en-US" smtClean="0"/>
              <a:pPr/>
              <a:t>1</a:t>
            </a:fld>
            <a:endParaRPr lang="en-US"/>
          </a:p>
        </p:txBody>
      </p:sp>
    </p:spTree>
    <p:extLst>
      <p:ext uri="{BB962C8B-B14F-4D97-AF65-F5344CB8AC3E}">
        <p14:creationId xmlns:p14="http://schemas.microsoft.com/office/powerpoint/2010/main" val="58322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 decisions and rules place substantial obligations on public and private organizations to (1) preserve all electronic materials that could be relevant to pending or anticipated lawsuits, and (2) retrieve and produce such materials in such litigation.  These obligations apply to the University of Connecticut.  Failure to meet them may subject the university and the individuals involved to sanctions and liability.</a:t>
            </a:r>
          </a:p>
          <a:p>
            <a:r>
              <a:rPr lang="en-US" dirty="0" smtClean="0"/>
              <a:t> </a:t>
            </a:r>
          </a:p>
          <a:p>
            <a:r>
              <a:rPr lang="en-US" dirty="0" smtClean="0"/>
              <a:t>The scope of these preservation and disclosure duties are broad. They apply to business-related electronic information wherever it is stored – on a University workstation, a laptop or PDA, and even a social networking site or an employee’s home computer– and whatever it is from– email, work processing, spreadsheets, calendars, voice or text messages, wiki sites, videos, photographs, or any other type of digital information.</a:t>
            </a:r>
          </a:p>
          <a:p>
            <a:r>
              <a:rPr lang="en-US" dirty="0" smtClean="0"/>
              <a:t> </a:t>
            </a:r>
          </a:p>
          <a:p>
            <a:r>
              <a:rPr lang="en-US" dirty="0" smtClean="0"/>
              <a:t>Although these legal duties require that information must be preserved, the reserved information need not be disclosed to the other party without first being appropriately reviewed to be sure that legally protected information is removed.  The University and its attorneys still can and will take steps to see that information legally protected will not be disclosed to the opposing party. </a:t>
            </a:r>
          </a:p>
          <a:p>
            <a:r>
              <a:rPr lang="en-US" dirty="0" smtClean="0"/>
              <a:t> </a:t>
            </a:r>
          </a:p>
          <a:p>
            <a:r>
              <a:rPr lang="en-US" dirty="0" smtClean="0"/>
              <a:t>The rules concerning preservation of hard copies of records have not changed.  All printed documents under the control of involved individuals must also be preserved.  These preservation and retrieval rules do not require the university to change any general records retention policies</a:t>
            </a:r>
            <a:endParaRPr lang="en-US" dirty="0"/>
          </a:p>
        </p:txBody>
      </p:sp>
      <p:sp>
        <p:nvSpPr>
          <p:cNvPr id="4" name="Slide Number Placeholder 3"/>
          <p:cNvSpPr>
            <a:spLocks noGrp="1"/>
          </p:cNvSpPr>
          <p:nvPr>
            <p:ph type="sldNum" sz="quarter" idx="10"/>
          </p:nvPr>
        </p:nvSpPr>
        <p:spPr/>
        <p:txBody>
          <a:bodyPr/>
          <a:lstStyle/>
          <a:p>
            <a:fld id="{7640B5D4-E158-4C62-97F7-D7A30078E006}" type="slidenum">
              <a:rPr lang="en-US" smtClean="0"/>
              <a:pPr/>
              <a:t>4</a:t>
            </a:fld>
            <a:endParaRPr lang="en-US"/>
          </a:p>
        </p:txBody>
      </p:sp>
    </p:spTree>
    <p:extLst>
      <p:ext uri="{BB962C8B-B14F-4D97-AF65-F5344CB8AC3E}">
        <p14:creationId xmlns:p14="http://schemas.microsoft.com/office/powerpoint/2010/main" val="284310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0B5D4-E158-4C62-97F7-D7A30078E006}" type="slidenum">
              <a:rPr lang="en-US" smtClean="0"/>
              <a:pPr/>
              <a:t>6</a:t>
            </a:fld>
            <a:endParaRPr lang="en-US"/>
          </a:p>
        </p:txBody>
      </p:sp>
    </p:spTree>
    <p:extLst>
      <p:ext uri="{BB962C8B-B14F-4D97-AF65-F5344CB8AC3E}">
        <p14:creationId xmlns:p14="http://schemas.microsoft.com/office/powerpoint/2010/main" val="65793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0B5D4-E158-4C62-97F7-D7A30078E006}" type="slidenum">
              <a:rPr lang="en-US" smtClean="0"/>
              <a:pPr/>
              <a:t>10</a:t>
            </a:fld>
            <a:endParaRPr lang="en-US"/>
          </a:p>
        </p:txBody>
      </p:sp>
    </p:spTree>
    <p:extLst>
      <p:ext uri="{BB962C8B-B14F-4D97-AF65-F5344CB8AC3E}">
        <p14:creationId xmlns:p14="http://schemas.microsoft.com/office/powerpoint/2010/main" val="80920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F4A301-1DC3-6F43-B92A-8E746F3328C4}" type="datetimeFigureOut">
              <a:rPr lang="en-US" smtClean="0"/>
              <a:pPr/>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pPr/>
              <a:t>‹#›</a:t>
            </a:fld>
            <a:endParaRPr lang="en-US"/>
          </a:p>
        </p:txBody>
      </p:sp>
    </p:spTree>
    <p:extLst>
      <p:ext uri="{BB962C8B-B14F-4D97-AF65-F5344CB8AC3E}">
        <p14:creationId xmlns:p14="http://schemas.microsoft.com/office/powerpoint/2010/main" val="109007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4A301-1DC3-6F43-B92A-8E746F3328C4}" type="datetimeFigureOut">
              <a:rPr lang="en-US" smtClean="0"/>
              <a:pPr/>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pPr/>
              <a:t>‹#›</a:t>
            </a:fld>
            <a:endParaRPr lang="en-US"/>
          </a:p>
        </p:txBody>
      </p:sp>
    </p:spTree>
    <p:extLst>
      <p:ext uri="{BB962C8B-B14F-4D97-AF65-F5344CB8AC3E}">
        <p14:creationId xmlns:p14="http://schemas.microsoft.com/office/powerpoint/2010/main" val="137437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4A301-1DC3-6F43-B92A-8E746F3328C4}" type="datetimeFigureOut">
              <a:rPr lang="en-US" smtClean="0"/>
              <a:pPr/>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pPr/>
              <a:t>‹#›</a:t>
            </a:fld>
            <a:endParaRPr lang="en-US"/>
          </a:p>
        </p:txBody>
      </p:sp>
    </p:spTree>
    <p:extLst>
      <p:ext uri="{BB962C8B-B14F-4D97-AF65-F5344CB8AC3E}">
        <p14:creationId xmlns:p14="http://schemas.microsoft.com/office/powerpoint/2010/main" val="338160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DU Title 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smtClean="0"/>
              <a:t>Click to edit Master title style</a:t>
            </a:r>
            <a:endParaRPr lang="en-US" dirty="0"/>
          </a:p>
        </p:txBody>
      </p:sp>
      <p:sp>
        <p:nvSpPr>
          <p:cNvPr id="12" name="Text Placeholder 2"/>
          <p:cNvSpPr>
            <a:spLocks noGrp="1"/>
          </p:cNvSpPr>
          <p:nvPr>
            <p:ph type="body" idx="12"/>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75664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DU Body 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smtClean="0"/>
              <a:t>Click to edit Master title style</a:t>
            </a:r>
            <a:endParaRPr lang="en-US" dirty="0"/>
          </a:p>
        </p:txBody>
      </p:sp>
      <p:sp>
        <p:nvSpPr>
          <p:cNvPr id="9" name="Content Placeholder 2"/>
          <p:cNvSpPr>
            <a:spLocks noGrp="1"/>
          </p:cNvSpPr>
          <p:nvPr>
            <p:ph idx="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3401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DU E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smtClean="0"/>
              <a:t>Click to edit Master title style</a:t>
            </a:r>
            <a:endParaRPr lang="en-US" dirty="0"/>
          </a:p>
        </p:txBody>
      </p:sp>
      <p:sp>
        <p:nvSpPr>
          <p:cNvPr id="13" name="Text Placeholder 2"/>
          <p:cNvSpPr>
            <a:spLocks noGrp="1"/>
          </p:cNvSpPr>
          <p:nvPr>
            <p:ph type="body" idx="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8137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F4A301-1DC3-6F43-B92A-8E746F3328C4}" type="datetimeFigureOut">
              <a:rPr lang="en-US" smtClean="0"/>
              <a:pPr/>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pPr/>
              <a:t>‹#›</a:t>
            </a:fld>
            <a:endParaRPr lang="en-US"/>
          </a:p>
        </p:txBody>
      </p:sp>
    </p:spTree>
    <p:extLst>
      <p:ext uri="{BB962C8B-B14F-4D97-AF65-F5344CB8AC3E}">
        <p14:creationId xmlns:p14="http://schemas.microsoft.com/office/powerpoint/2010/main" val="83219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F4A301-1DC3-6F43-B92A-8E746F3328C4}" type="datetimeFigureOut">
              <a:rPr lang="en-US" smtClean="0"/>
              <a:pPr/>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pPr/>
              <a:t>‹#›</a:t>
            </a:fld>
            <a:endParaRPr lang="en-US"/>
          </a:p>
        </p:txBody>
      </p:sp>
    </p:spTree>
    <p:extLst>
      <p:ext uri="{BB962C8B-B14F-4D97-AF65-F5344CB8AC3E}">
        <p14:creationId xmlns:p14="http://schemas.microsoft.com/office/powerpoint/2010/main" val="225341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F4A301-1DC3-6F43-B92A-8E746F3328C4}" type="datetimeFigureOut">
              <a:rPr lang="en-US" smtClean="0"/>
              <a:pPr/>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AFC2-6C70-5741-9524-AA5F422D6150}" type="slidenum">
              <a:rPr lang="en-US" smtClean="0"/>
              <a:pPr/>
              <a:t>‹#›</a:t>
            </a:fld>
            <a:endParaRPr lang="en-US"/>
          </a:p>
        </p:txBody>
      </p:sp>
    </p:spTree>
    <p:extLst>
      <p:ext uri="{BB962C8B-B14F-4D97-AF65-F5344CB8AC3E}">
        <p14:creationId xmlns:p14="http://schemas.microsoft.com/office/powerpoint/2010/main" val="417707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F4A301-1DC3-6F43-B92A-8E746F3328C4}" type="datetimeFigureOut">
              <a:rPr lang="en-US" smtClean="0"/>
              <a:pPr/>
              <a:t>5/8/2014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98AFC2-6C70-5741-9524-AA5F422D6150}" type="slidenum">
              <a:rPr lang="en-US" smtClean="0"/>
              <a:pPr/>
              <a:t>‹#›</a:t>
            </a:fld>
            <a:endParaRPr lang="en-US"/>
          </a:p>
        </p:txBody>
      </p:sp>
    </p:spTree>
    <p:extLst>
      <p:ext uri="{BB962C8B-B14F-4D97-AF65-F5344CB8AC3E}">
        <p14:creationId xmlns:p14="http://schemas.microsoft.com/office/powerpoint/2010/main" val="191523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F4A301-1DC3-6F43-B92A-8E746F3328C4}" type="datetimeFigureOut">
              <a:rPr lang="en-US" smtClean="0"/>
              <a:pPr/>
              <a:t>5/8/2014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8AFC2-6C70-5741-9524-AA5F422D6150}" type="slidenum">
              <a:rPr lang="en-US" smtClean="0"/>
              <a:pPr/>
              <a:t>‹#›</a:t>
            </a:fld>
            <a:endParaRPr lang="en-US"/>
          </a:p>
        </p:txBody>
      </p:sp>
    </p:spTree>
    <p:extLst>
      <p:ext uri="{BB962C8B-B14F-4D97-AF65-F5344CB8AC3E}">
        <p14:creationId xmlns:p14="http://schemas.microsoft.com/office/powerpoint/2010/main" val="55224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4A301-1DC3-6F43-B92A-8E746F3328C4}" type="datetimeFigureOut">
              <a:rPr lang="en-US" smtClean="0"/>
              <a:pPr/>
              <a:t>5/8/2014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98AFC2-6C70-5741-9524-AA5F422D6150}" type="slidenum">
              <a:rPr lang="en-US" smtClean="0"/>
              <a:pPr/>
              <a:t>‹#›</a:t>
            </a:fld>
            <a:endParaRPr lang="en-US"/>
          </a:p>
        </p:txBody>
      </p:sp>
    </p:spTree>
    <p:extLst>
      <p:ext uri="{BB962C8B-B14F-4D97-AF65-F5344CB8AC3E}">
        <p14:creationId xmlns:p14="http://schemas.microsoft.com/office/powerpoint/2010/main" val="51277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F4A301-1DC3-6F43-B92A-8E746F3328C4}" type="datetimeFigureOut">
              <a:rPr lang="en-US" smtClean="0"/>
              <a:pPr/>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AFC2-6C70-5741-9524-AA5F422D6150}" type="slidenum">
              <a:rPr lang="en-US" smtClean="0"/>
              <a:pPr/>
              <a:t>‹#›</a:t>
            </a:fld>
            <a:endParaRPr lang="en-US"/>
          </a:p>
        </p:txBody>
      </p:sp>
    </p:spTree>
    <p:extLst>
      <p:ext uri="{BB962C8B-B14F-4D97-AF65-F5344CB8AC3E}">
        <p14:creationId xmlns:p14="http://schemas.microsoft.com/office/powerpoint/2010/main" val="354783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F4A301-1DC3-6F43-B92A-8E746F3328C4}" type="datetimeFigureOut">
              <a:rPr lang="en-US" smtClean="0"/>
              <a:pPr/>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AFC2-6C70-5741-9524-AA5F422D6150}" type="slidenum">
              <a:rPr lang="en-US" smtClean="0"/>
              <a:pPr/>
              <a:t>‹#›</a:t>
            </a:fld>
            <a:endParaRPr lang="en-US"/>
          </a:p>
        </p:txBody>
      </p:sp>
    </p:spTree>
    <p:extLst>
      <p:ext uri="{BB962C8B-B14F-4D97-AF65-F5344CB8AC3E}">
        <p14:creationId xmlns:p14="http://schemas.microsoft.com/office/powerpoint/2010/main" val="41272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4A301-1DC3-6F43-B92A-8E746F3328C4}" type="datetimeFigureOut">
              <a:rPr lang="en-US" smtClean="0"/>
              <a:pPr/>
              <a:t>5/8/2014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8AFC2-6C70-5741-9524-AA5F422D6150}" type="slidenum">
              <a:rPr lang="en-US" smtClean="0"/>
              <a:pPr/>
              <a:t>‹#›</a:t>
            </a:fld>
            <a:endParaRPr lang="en-US"/>
          </a:p>
        </p:txBody>
      </p:sp>
    </p:spTree>
    <p:extLst>
      <p:ext uri="{BB962C8B-B14F-4D97-AF65-F5344CB8AC3E}">
        <p14:creationId xmlns:p14="http://schemas.microsoft.com/office/powerpoint/2010/main" val="4165721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uconn.edu/guidelines" TargetMode="External"/><Relationship Id="rId2" Type="http://schemas.openxmlformats.org/officeDocument/2006/relationships/hyperlink" Target="http://s.uconn.edu/presentation" TargetMode="External"/><Relationship Id="rId1" Type="http://schemas.openxmlformats.org/officeDocument/2006/relationships/slideLayout" Target="../slideLayouts/slideLayout7.xml"/><Relationship Id="rId4" Type="http://schemas.openxmlformats.org/officeDocument/2006/relationships/hyperlink" Target="http://s.uconn.edu/flowchart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2" Type="http://schemas.openxmlformats.org/officeDocument/2006/relationships/hyperlink" Target="mailto:jason.pufahl@uconn.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Litigation Holds:</a:t>
            </a:r>
            <a:br>
              <a:rPr lang="en-US" dirty="0" smtClean="0"/>
            </a:br>
            <a:r>
              <a:rPr lang="en-US" dirty="0" smtClean="0"/>
              <a:t>Don’t Live in Fear of Spoliation</a:t>
            </a:r>
            <a:endParaRPr lang="en-US" dirty="0"/>
          </a:p>
        </p:txBody>
      </p:sp>
      <p:sp>
        <p:nvSpPr>
          <p:cNvPr id="3" name="Subtitle 2"/>
          <p:cNvSpPr>
            <a:spLocks noGrp="1"/>
          </p:cNvSpPr>
          <p:nvPr>
            <p:ph type="subTitle" idx="1"/>
          </p:nvPr>
        </p:nvSpPr>
        <p:spPr/>
        <p:txBody>
          <a:bodyPr>
            <a:normAutofit fontScale="85000" lnSpcReduction="20000"/>
          </a:bodyPr>
          <a:lstStyle/>
          <a:p>
            <a:r>
              <a:rPr lang="en-US" dirty="0"/>
              <a:t>Jason Pufahl</a:t>
            </a:r>
          </a:p>
          <a:p>
            <a:r>
              <a:rPr lang="en-US" dirty="0"/>
              <a:t>@</a:t>
            </a:r>
            <a:r>
              <a:rPr lang="en-US" dirty="0" err="1"/>
              <a:t>jasonpufahl</a:t>
            </a:r>
            <a:endParaRPr lang="en-US" dirty="0"/>
          </a:p>
          <a:p>
            <a:r>
              <a:rPr lang="en-US" dirty="0"/>
              <a:t>CISO – University of Connecticut</a:t>
            </a:r>
          </a:p>
          <a:p>
            <a:r>
              <a:rPr lang="en-US" dirty="0"/>
              <a:t>May 8, 2014</a:t>
            </a:r>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712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704" y="2790394"/>
            <a:ext cx="3122620" cy="1200329"/>
          </a:xfrm>
          <a:prstGeom prst="rect">
            <a:avLst/>
          </a:prstGeom>
          <a:ln w="25400">
            <a:noFill/>
          </a:ln>
        </p:spPr>
        <p:txBody>
          <a:bodyPr wrap="square">
            <a:spAutoFit/>
          </a:bodyPr>
          <a:lstStyle/>
          <a:p>
            <a:pPr marL="285750" indent="-285750">
              <a:buFont typeface="Arial" panose="020B0604020202020204" pitchFamily="34" charset="0"/>
              <a:buChar char="•"/>
            </a:pPr>
            <a:r>
              <a:rPr lang="en-US" dirty="0" smtClean="0"/>
              <a:t>University workstation </a:t>
            </a:r>
          </a:p>
          <a:p>
            <a:pPr marL="285750" indent="-285750">
              <a:buFont typeface="Arial" panose="020B0604020202020204" pitchFamily="34" charset="0"/>
              <a:buChar char="•"/>
            </a:pPr>
            <a:r>
              <a:rPr lang="en-US" dirty="0" smtClean="0"/>
              <a:t>employee’s </a:t>
            </a:r>
            <a:r>
              <a:rPr lang="en-US" dirty="0"/>
              <a:t>home computer </a:t>
            </a:r>
          </a:p>
          <a:p>
            <a:pPr marL="285750" indent="-285750">
              <a:buFont typeface="Arial" panose="020B0604020202020204" pitchFamily="34" charset="0"/>
              <a:buChar char="•"/>
            </a:pPr>
            <a:r>
              <a:rPr lang="en-US" dirty="0" smtClean="0"/>
              <a:t>mobile device  </a:t>
            </a:r>
          </a:p>
          <a:p>
            <a:pPr marL="285750" indent="-285750">
              <a:buFont typeface="Arial" panose="020B0604020202020204" pitchFamily="34" charset="0"/>
              <a:buChar char="•"/>
            </a:pPr>
            <a:r>
              <a:rPr lang="en-US" dirty="0" smtClean="0"/>
              <a:t>online</a:t>
            </a:r>
            <a:endParaRPr lang="en-US" sz="2400" dirty="0"/>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
        <p:nvSpPr>
          <p:cNvPr id="6" name="TextBox 5"/>
          <p:cNvSpPr txBox="1"/>
          <p:nvPr/>
        </p:nvSpPr>
        <p:spPr>
          <a:xfrm>
            <a:off x="584433" y="4453106"/>
            <a:ext cx="4606582" cy="369332"/>
          </a:xfrm>
          <a:prstGeom prst="rect">
            <a:avLst/>
          </a:prstGeom>
          <a:noFill/>
        </p:spPr>
        <p:txBody>
          <a:bodyPr wrap="none" rtlCol="0">
            <a:spAutoFit/>
          </a:bodyPr>
          <a:lstStyle/>
          <a:p>
            <a:r>
              <a:rPr lang="en-US" b="1" dirty="0" smtClean="0"/>
              <a:t>Files must be maintained in their original form</a:t>
            </a:r>
            <a:endParaRPr lang="en-US" b="1" dirty="0"/>
          </a:p>
        </p:txBody>
      </p:sp>
      <p:sp>
        <p:nvSpPr>
          <p:cNvPr id="7" name="TextBox 6"/>
          <p:cNvSpPr txBox="1"/>
          <p:nvPr/>
        </p:nvSpPr>
        <p:spPr>
          <a:xfrm>
            <a:off x="520704" y="490726"/>
            <a:ext cx="4734040" cy="646331"/>
          </a:xfrm>
          <a:prstGeom prst="rect">
            <a:avLst/>
          </a:prstGeom>
          <a:noFill/>
        </p:spPr>
        <p:txBody>
          <a:bodyPr wrap="square" rtlCol="0">
            <a:spAutoFit/>
          </a:bodyPr>
          <a:lstStyle/>
          <a:p>
            <a:r>
              <a:rPr lang="en-US" sz="3600" b="1" dirty="0" smtClean="0"/>
              <a:t>Data to be Considered</a:t>
            </a:r>
            <a:endParaRPr lang="en-US" sz="3600" b="1" dirty="0"/>
          </a:p>
        </p:txBody>
      </p:sp>
      <p:sp>
        <p:nvSpPr>
          <p:cNvPr id="9" name="TextBox 8"/>
          <p:cNvSpPr txBox="1"/>
          <p:nvPr/>
        </p:nvSpPr>
        <p:spPr>
          <a:xfrm>
            <a:off x="1669772" y="1110234"/>
            <a:ext cx="5289551" cy="400110"/>
          </a:xfrm>
          <a:prstGeom prst="rect">
            <a:avLst/>
          </a:prstGeom>
          <a:noFill/>
        </p:spPr>
        <p:txBody>
          <a:bodyPr wrap="square" rtlCol="0">
            <a:spAutoFit/>
          </a:bodyPr>
          <a:lstStyle/>
          <a:p>
            <a:pPr algn="ctr"/>
            <a:r>
              <a:rPr lang="en-US" sz="2000" dirty="0"/>
              <a:t>Business-related electronic </a:t>
            </a:r>
            <a:r>
              <a:rPr lang="en-US" sz="2000" dirty="0" smtClean="0"/>
              <a:t>information</a:t>
            </a:r>
            <a:endParaRPr lang="en-US" sz="2000" dirty="0"/>
          </a:p>
        </p:txBody>
      </p:sp>
      <p:sp>
        <p:nvSpPr>
          <p:cNvPr id="13" name="Right Arrow 12"/>
          <p:cNvSpPr/>
          <p:nvPr/>
        </p:nvSpPr>
        <p:spPr>
          <a:xfrm rot="8677881">
            <a:off x="2025540" y="1776515"/>
            <a:ext cx="1538042" cy="765914"/>
          </a:xfrm>
          <a:prstGeom prst="rightArrow">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19509939">
            <a:off x="2163952" y="1905922"/>
            <a:ext cx="1398860" cy="369332"/>
          </a:xfrm>
          <a:prstGeom prst="rect">
            <a:avLst/>
          </a:prstGeom>
          <a:noFill/>
        </p:spPr>
        <p:txBody>
          <a:bodyPr wrap="square" rtlCol="0">
            <a:spAutoFit/>
          </a:bodyPr>
          <a:lstStyle/>
          <a:p>
            <a:pPr algn="ctr"/>
            <a:r>
              <a:rPr lang="en-US" dirty="0" smtClean="0"/>
              <a:t>Location</a:t>
            </a:r>
            <a:endParaRPr lang="en-US" dirty="0"/>
          </a:p>
        </p:txBody>
      </p:sp>
      <p:sp>
        <p:nvSpPr>
          <p:cNvPr id="16" name="Right Arrow 15"/>
          <p:cNvSpPr/>
          <p:nvPr/>
        </p:nvSpPr>
        <p:spPr>
          <a:xfrm rot="2237550">
            <a:off x="4307664" y="1820357"/>
            <a:ext cx="1639246" cy="765914"/>
          </a:xfrm>
          <a:prstGeom prst="rightArrow">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rot="2205016">
            <a:off x="4304128" y="1965245"/>
            <a:ext cx="1646317" cy="369332"/>
          </a:xfrm>
          <a:prstGeom prst="rect">
            <a:avLst/>
          </a:prstGeom>
          <a:noFill/>
        </p:spPr>
        <p:txBody>
          <a:bodyPr wrap="square" rtlCol="0">
            <a:spAutoFit/>
          </a:bodyPr>
          <a:lstStyle/>
          <a:p>
            <a:pPr algn="ctr"/>
            <a:r>
              <a:rPr lang="en-US" dirty="0" smtClean="0"/>
              <a:t>Content</a:t>
            </a:r>
            <a:endParaRPr lang="en-US" dirty="0"/>
          </a:p>
        </p:txBody>
      </p:sp>
      <p:sp>
        <p:nvSpPr>
          <p:cNvPr id="5" name="TextBox 4"/>
          <p:cNvSpPr txBox="1"/>
          <p:nvPr/>
        </p:nvSpPr>
        <p:spPr>
          <a:xfrm>
            <a:off x="5699220" y="2806860"/>
            <a:ext cx="2806811" cy="2862322"/>
          </a:xfrm>
          <a:prstGeom prst="rect">
            <a:avLst/>
          </a:prstGeom>
          <a:noFill/>
        </p:spPr>
        <p:txBody>
          <a:bodyPr wrap="square" rtlCol="0">
            <a:spAutoFit/>
          </a:bodyPr>
          <a:lstStyle/>
          <a:p>
            <a:pPr marL="342900" indent="-342900">
              <a:buFont typeface="Arial" panose="020B0604020202020204" pitchFamily="34" charset="0"/>
              <a:buChar char="•"/>
              <a:tabLst>
                <a:tab pos="457200" algn="l"/>
                <a:tab pos="569913" algn="l"/>
              </a:tabLst>
            </a:pPr>
            <a:r>
              <a:rPr lang="en-US" dirty="0"/>
              <a:t>email</a:t>
            </a:r>
          </a:p>
          <a:p>
            <a:pPr marL="342900" indent="-342900">
              <a:buFont typeface="Arial" panose="020B0604020202020204" pitchFamily="34" charset="0"/>
              <a:buChar char="•"/>
            </a:pPr>
            <a:r>
              <a:rPr lang="en-US" dirty="0"/>
              <a:t>word processing </a:t>
            </a:r>
          </a:p>
          <a:p>
            <a:pPr marL="342900" indent="-342900">
              <a:buFont typeface="Arial" panose="020B0604020202020204" pitchFamily="34" charset="0"/>
              <a:buChar char="•"/>
            </a:pPr>
            <a:r>
              <a:rPr lang="en-US" dirty="0"/>
              <a:t>spreadsheets</a:t>
            </a:r>
          </a:p>
          <a:p>
            <a:pPr marL="342900" indent="-342900">
              <a:buFont typeface="Arial" panose="020B0604020202020204" pitchFamily="34" charset="0"/>
              <a:buChar char="•"/>
            </a:pPr>
            <a:r>
              <a:rPr lang="en-US" dirty="0"/>
              <a:t>calendars</a:t>
            </a:r>
          </a:p>
          <a:p>
            <a:pPr marL="233363" lvl="2" indent="-233363">
              <a:buFont typeface="Arial" panose="020B0604020202020204" pitchFamily="34" charset="0"/>
              <a:buChar char="•"/>
            </a:pPr>
            <a:r>
              <a:rPr lang="en-US" dirty="0"/>
              <a:t>  voice/text  messages</a:t>
            </a:r>
          </a:p>
          <a:p>
            <a:pPr marL="342900" indent="-342900">
              <a:buFont typeface="Arial" panose="020B0604020202020204" pitchFamily="34" charset="0"/>
              <a:buChar char="•"/>
            </a:pPr>
            <a:r>
              <a:rPr lang="en-US" dirty="0"/>
              <a:t>wiki sites</a:t>
            </a:r>
          </a:p>
          <a:p>
            <a:pPr marL="342900" indent="-342900">
              <a:buFont typeface="Arial" panose="020B0604020202020204" pitchFamily="34" charset="0"/>
              <a:buChar char="•"/>
            </a:pPr>
            <a:r>
              <a:rPr lang="en-US" dirty="0" smtClean="0"/>
              <a:t>Videos</a:t>
            </a:r>
          </a:p>
          <a:p>
            <a:pPr marL="342900" indent="-342900">
              <a:buFont typeface="Arial" panose="020B0604020202020204" pitchFamily="34" charset="0"/>
              <a:buChar char="•"/>
            </a:pPr>
            <a:r>
              <a:rPr lang="en-US" dirty="0"/>
              <a:t>Photographs</a:t>
            </a:r>
          </a:p>
          <a:p>
            <a:pPr marL="342900" indent="-342900">
              <a:buFont typeface="Arial" panose="020B0604020202020204" pitchFamily="34" charset="0"/>
              <a:buChar char="•"/>
            </a:pPr>
            <a:r>
              <a:rPr lang="en-US" dirty="0"/>
              <a:t>any other type of digital </a:t>
            </a:r>
            <a:r>
              <a:rPr lang="en-US" dirty="0" smtClean="0"/>
              <a:t>information</a:t>
            </a:r>
            <a:endParaRPr lang="en-US" dirty="0"/>
          </a:p>
        </p:txBody>
      </p:sp>
    </p:spTree>
    <p:extLst>
      <p:ext uri="{BB962C8B-B14F-4D97-AF65-F5344CB8AC3E}">
        <p14:creationId xmlns:p14="http://schemas.microsoft.com/office/powerpoint/2010/main" val="2888213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91116"/>
            <a:ext cx="8543499" cy="6494085"/>
          </a:xfrm>
          <a:prstGeom prst="rect">
            <a:avLst/>
          </a:prstGeom>
          <a:noFill/>
        </p:spPr>
        <p:txBody>
          <a:bodyPr wrap="square" rtlCol="0">
            <a:spAutoFit/>
          </a:bodyPr>
          <a:lstStyle/>
          <a:p>
            <a:endParaRPr lang="en-US" sz="3200" dirty="0"/>
          </a:p>
          <a:p>
            <a:pPr marL="1200150" lvl="2" indent="-285750">
              <a:buFont typeface="Arial" panose="020B0604020202020204" pitchFamily="34" charset="0"/>
              <a:buChar char="•"/>
            </a:pPr>
            <a:r>
              <a:rPr lang="en-US" sz="2400" b="1" dirty="0" smtClean="0"/>
              <a:t>Litigation Hold Tracking</a:t>
            </a:r>
          </a:p>
          <a:p>
            <a:pPr marL="1714500" lvl="3" indent="-342900">
              <a:buFont typeface="Courier New" panose="02070309020205020404" pitchFamily="49" charset="0"/>
              <a:buChar char="o"/>
            </a:pPr>
            <a:r>
              <a:rPr lang="en-US" sz="2400" dirty="0" smtClean="0"/>
              <a:t>Legal Files</a:t>
            </a:r>
          </a:p>
          <a:p>
            <a:pPr marL="2171700" lvl="4" indent="-342900">
              <a:buFont typeface="Courier New" panose="02070309020205020404" pitchFamily="49" charset="0"/>
              <a:buChar char="o"/>
            </a:pPr>
            <a:r>
              <a:rPr lang="en-US" sz="2400" dirty="0" smtClean="0"/>
              <a:t>General Counsel's </a:t>
            </a:r>
            <a:r>
              <a:rPr lang="en-US" sz="2400" dirty="0" smtClean="0"/>
              <a:t>Application</a:t>
            </a:r>
          </a:p>
          <a:p>
            <a:pPr lvl="4"/>
            <a:endParaRPr lang="en-US" sz="2400" dirty="0" smtClean="0"/>
          </a:p>
          <a:p>
            <a:pPr marL="1714500" lvl="3" indent="-342900">
              <a:buFont typeface="Courier New" panose="02070309020205020404" pitchFamily="49" charset="0"/>
              <a:buChar char="o"/>
            </a:pPr>
            <a:r>
              <a:rPr lang="en-US" sz="2400" dirty="0" smtClean="0"/>
              <a:t>Report </a:t>
            </a:r>
            <a:r>
              <a:rPr lang="en-US" sz="2400" dirty="0"/>
              <a:t>Tracker (RT</a:t>
            </a:r>
            <a:r>
              <a:rPr lang="en-US" sz="2400" dirty="0" smtClean="0"/>
              <a:t>)</a:t>
            </a:r>
          </a:p>
          <a:p>
            <a:pPr marL="2571750" lvl="5" indent="-285750">
              <a:buFont typeface="Arial" panose="020B0604020202020204" pitchFamily="34" charset="0"/>
              <a:buChar char="•"/>
            </a:pPr>
            <a:r>
              <a:rPr lang="en-US" sz="2400" dirty="0" smtClean="0"/>
              <a:t>Manages </a:t>
            </a:r>
            <a:r>
              <a:rPr lang="en-US" sz="2400" dirty="0"/>
              <a:t>all of </a:t>
            </a:r>
            <a:r>
              <a:rPr lang="en-US" sz="2400" dirty="0" smtClean="0"/>
              <a:t>UConn’s </a:t>
            </a:r>
            <a:r>
              <a:rPr lang="en-US" sz="2400" dirty="0"/>
              <a:t>incoming </a:t>
            </a:r>
            <a:r>
              <a:rPr lang="en-US" sz="2400" dirty="0" smtClean="0"/>
              <a:t>requests</a:t>
            </a:r>
          </a:p>
          <a:p>
            <a:pPr marL="2571750" lvl="5" indent="-285750">
              <a:buFont typeface="Arial" panose="020B0604020202020204" pitchFamily="34" charset="0"/>
              <a:buChar char="•"/>
            </a:pPr>
            <a:r>
              <a:rPr lang="en-US" sz="2400" dirty="0" smtClean="0"/>
              <a:t>UConn maintains a </a:t>
            </a:r>
            <a:r>
              <a:rPr lang="en-US" sz="2400" dirty="0"/>
              <a:t>separate file from the AG’s </a:t>
            </a:r>
            <a:r>
              <a:rPr lang="en-US" sz="2400" dirty="0" smtClean="0"/>
              <a:t>office.  Looking </a:t>
            </a:r>
            <a:r>
              <a:rPr lang="en-US" sz="2400" dirty="0"/>
              <a:t>to go to </a:t>
            </a:r>
            <a:r>
              <a:rPr lang="en-US" sz="2400" dirty="0" smtClean="0"/>
              <a:t>Legal Files as a single </a:t>
            </a:r>
            <a:r>
              <a:rPr lang="en-US" sz="2400" dirty="0"/>
              <a:t>clearinghouse for </a:t>
            </a:r>
            <a:r>
              <a:rPr lang="en-US" sz="2400" dirty="0" smtClean="0"/>
              <a:t>data.</a:t>
            </a:r>
            <a:endParaRPr lang="en-US" sz="2400" dirty="0"/>
          </a:p>
          <a:p>
            <a:pPr marL="1657350" lvl="3" indent="-285750">
              <a:buFont typeface="Arial" panose="020B0604020202020204" pitchFamily="34" charset="0"/>
              <a:buChar char="•"/>
            </a:pPr>
            <a:endParaRPr lang="en-US" sz="2400" dirty="0"/>
          </a:p>
          <a:p>
            <a:pPr marL="1200150" lvl="2" indent="-285750">
              <a:buFont typeface="Arial" panose="020B0604020202020204" pitchFamily="34" charset="0"/>
              <a:buChar char="•"/>
            </a:pPr>
            <a:r>
              <a:rPr lang="en-US" sz="2400" b="1" dirty="0" smtClean="0"/>
              <a:t>Secure Storage Location</a:t>
            </a:r>
          </a:p>
          <a:p>
            <a:pPr marL="1714500" lvl="3" indent="-342900">
              <a:buFont typeface="Courier New" panose="02070309020205020404" pitchFamily="49" charset="0"/>
              <a:buChar char="o"/>
            </a:pPr>
            <a:r>
              <a:rPr lang="en-US" sz="2400" dirty="0" smtClean="0"/>
              <a:t>Physical – Safe/Locked space</a:t>
            </a:r>
          </a:p>
          <a:p>
            <a:pPr marL="1714500" lvl="3" indent="-342900">
              <a:buFont typeface="Courier New" panose="02070309020205020404" pitchFamily="49" charset="0"/>
              <a:buChar char="o"/>
            </a:pPr>
            <a:r>
              <a:rPr lang="en-US" sz="2400" dirty="0" smtClean="0"/>
              <a:t>Electronic - Protected</a:t>
            </a:r>
          </a:p>
          <a:p>
            <a:pPr marL="1657350" lvl="3"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3" name="TextBox 2"/>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
        <p:nvSpPr>
          <p:cNvPr id="4" name="TextBox 3"/>
          <p:cNvSpPr txBox="1"/>
          <p:nvPr/>
        </p:nvSpPr>
        <p:spPr>
          <a:xfrm>
            <a:off x="900752" y="313899"/>
            <a:ext cx="6591869" cy="646331"/>
          </a:xfrm>
          <a:prstGeom prst="rect">
            <a:avLst/>
          </a:prstGeom>
          <a:noFill/>
        </p:spPr>
        <p:txBody>
          <a:bodyPr wrap="square" rtlCol="0">
            <a:spAutoFit/>
          </a:bodyPr>
          <a:lstStyle/>
          <a:p>
            <a:r>
              <a:rPr lang="en-US" sz="3600" b="1" dirty="0" smtClean="0"/>
              <a:t>Other Requirements</a:t>
            </a:r>
            <a:endParaRPr lang="en-US" sz="3600" b="1" dirty="0"/>
          </a:p>
        </p:txBody>
      </p:sp>
    </p:spTree>
    <p:extLst>
      <p:ext uri="{BB962C8B-B14F-4D97-AF65-F5344CB8AC3E}">
        <p14:creationId xmlns:p14="http://schemas.microsoft.com/office/powerpoint/2010/main" val="2377808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128" y="718708"/>
            <a:ext cx="4699148" cy="835511"/>
          </a:xfrm>
        </p:spPr>
        <p:txBody>
          <a:bodyPr>
            <a:normAutofit/>
          </a:bodyPr>
          <a:lstStyle/>
          <a:p>
            <a:r>
              <a:rPr lang="en-US" sz="3600" cap="none" dirty="0" smtClean="0">
                <a:solidFill>
                  <a:srgbClr val="000E2F"/>
                </a:solidFill>
              </a:rPr>
              <a:t>Process Components:</a:t>
            </a:r>
            <a:endParaRPr lang="en-US" sz="3600" cap="none" dirty="0">
              <a:solidFill>
                <a:srgbClr val="000E2F"/>
              </a:solidFill>
            </a:endParaRPr>
          </a:p>
        </p:txBody>
      </p:sp>
      <p:sp>
        <p:nvSpPr>
          <p:cNvPr id="4" name="TextBox 3"/>
          <p:cNvSpPr txBox="1"/>
          <p:nvPr/>
        </p:nvSpPr>
        <p:spPr>
          <a:xfrm>
            <a:off x="1286537" y="1629882"/>
            <a:ext cx="7171661"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Initial Litigation Hold Notice Process</a:t>
            </a:r>
          </a:p>
          <a:p>
            <a:pPr marL="342900" indent="-342900">
              <a:buFont typeface="Arial" panose="020B0604020202020204" pitchFamily="34" charset="0"/>
              <a:buChar char="•"/>
            </a:pPr>
            <a:r>
              <a:rPr lang="en-US" sz="2400" dirty="0" smtClean="0"/>
              <a:t>Drive Imaging Process</a:t>
            </a:r>
          </a:p>
          <a:p>
            <a:pPr marL="342900" indent="-342900">
              <a:buFont typeface="Arial" panose="020B0604020202020204" pitchFamily="34" charset="0"/>
              <a:buChar char="•"/>
            </a:pPr>
            <a:r>
              <a:rPr lang="en-US" sz="2400" dirty="0"/>
              <a:t>Hard Drive Re-Image Process</a:t>
            </a:r>
          </a:p>
          <a:p>
            <a:pPr marL="342900" indent="-342900">
              <a:buFont typeface="Arial" panose="020B0604020202020204" pitchFamily="34" charset="0"/>
              <a:buChar char="•"/>
            </a:pPr>
            <a:r>
              <a:rPr lang="en-US" sz="2400" dirty="0" smtClean="0"/>
              <a:t>Departmental IT/3</a:t>
            </a:r>
            <a:r>
              <a:rPr lang="en-US" sz="2400" baseline="30000" dirty="0" smtClean="0"/>
              <a:t>rd</a:t>
            </a:r>
            <a:r>
              <a:rPr lang="en-US" sz="2400" dirty="0" smtClean="0"/>
              <a:t> Party Vendor Collection Process</a:t>
            </a:r>
          </a:p>
          <a:p>
            <a:pPr marL="342900" indent="-342900">
              <a:buFont typeface="Arial" panose="020B0604020202020204" pitchFamily="34" charset="0"/>
              <a:buChar char="•"/>
            </a:pPr>
            <a:r>
              <a:rPr lang="en-US" sz="2400" dirty="0" smtClean="0"/>
              <a:t>Voluntary/Involuntary Termination Process</a:t>
            </a:r>
          </a:p>
          <a:p>
            <a:pPr marL="342900" indent="-342900">
              <a:buFont typeface="Arial" panose="020B0604020202020204" pitchFamily="34" charset="0"/>
              <a:buChar char="•"/>
            </a:pPr>
            <a:r>
              <a:rPr lang="en-US" sz="2400" dirty="0" smtClean="0"/>
              <a:t>Litigation Hold Release Process</a:t>
            </a:r>
          </a:p>
          <a:p>
            <a:endParaRPr lang="en-US" dirty="0"/>
          </a:p>
        </p:txBody>
      </p:sp>
      <p:sp>
        <p:nvSpPr>
          <p:cNvPr id="6" name="TextBox 5"/>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301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2762"/>
            <a:ext cx="9144000" cy="1362075"/>
          </a:xfrm>
        </p:spPr>
        <p:txBody>
          <a:bodyPr>
            <a:normAutofit fontScale="90000"/>
          </a:bodyPr>
          <a:lstStyle/>
          <a:p>
            <a:pPr algn="ctr"/>
            <a:r>
              <a:rPr lang="en-US" dirty="0"/>
              <a:t>Initial Litigation Hold Notice</a:t>
            </a:r>
            <a:br>
              <a:rPr lang="en-US" dirty="0"/>
            </a:br>
            <a:r>
              <a:rPr lang="en-US" dirty="0"/>
              <a:t/>
            </a:r>
            <a:br>
              <a:rPr lang="en-US" dirty="0"/>
            </a:br>
            <a:r>
              <a:rPr lang="en-US" dirty="0"/>
              <a:t/>
            </a:r>
            <a:br>
              <a:rPr lang="en-US" dirty="0"/>
            </a:br>
            <a:endParaRPr lang="en-US" dirty="0"/>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5578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639" y="1542197"/>
            <a:ext cx="7465325" cy="4247317"/>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400" dirty="0" smtClean="0"/>
              <a:t>Every notice originates from the General Counsel’s Office</a:t>
            </a:r>
          </a:p>
          <a:p>
            <a:pPr marL="285750" indent="-285750">
              <a:buFont typeface="Arial" panose="020B0604020202020204" pitchFamily="34" charset="0"/>
              <a:buChar char="•"/>
            </a:pPr>
            <a:r>
              <a:rPr lang="en-US" sz="2400" dirty="0" smtClean="0"/>
              <a:t>Pre-litigation step captures email</a:t>
            </a:r>
          </a:p>
          <a:p>
            <a:pPr marL="285750" indent="-285750">
              <a:buFont typeface="Arial" panose="020B0604020202020204" pitchFamily="34" charset="0"/>
              <a:buChar char="•"/>
            </a:pPr>
            <a:r>
              <a:rPr lang="en-US" sz="2400" dirty="0" smtClean="0"/>
              <a:t>Notification is sent to custodian</a:t>
            </a:r>
          </a:p>
          <a:p>
            <a:pPr marL="285750" indent="-285750">
              <a:buFont typeface="Arial" panose="020B0604020202020204" pitchFamily="34" charset="0"/>
              <a:buChar char="•"/>
            </a:pPr>
            <a:r>
              <a:rPr lang="en-US" sz="2400" dirty="0" smtClean="0"/>
              <a:t>It is the custodian's responsibility to ensure all relevant data is maintained regardless of location</a:t>
            </a:r>
          </a:p>
          <a:p>
            <a:pPr marL="285750" indent="-285750">
              <a:buFont typeface="Arial" panose="020B0604020202020204" pitchFamily="34" charset="0"/>
              <a:buChar char="•"/>
            </a:pPr>
            <a:r>
              <a:rPr lang="en-US" sz="2400" dirty="0" smtClean="0"/>
              <a:t>Initial scope discussion between IT staff and legal staff</a:t>
            </a:r>
          </a:p>
          <a:p>
            <a:pPr marL="742950" lvl="1" indent="-285750">
              <a:buFont typeface="Arial" panose="020B0604020202020204" pitchFamily="34" charset="0"/>
              <a:buChar char="•"/>
            </a:pPr>
            <a:r>
              <a:rPr lang="en-US" sz="2400" dirty="0" smtClean="0"/>
              <a:t>administrative IT data</a:t>
            </a:r>
          </a:p>
          <a:p>
            <a:pPr marL="285750" indent="-285750">
              <a:buFont typeface="Arial" panose="020B0604020202020204" pitchFamily="34" charset="0"/>
              <a:buChar char="•"/>
            </a:pPr>
            <a:r>
              <a:rPr lang="en-US" sz="2400" dirty="0" smtClean="0"/>
              <a:t>Collection always errs on side of “reasonable”</a:t>
            </a:r>
          </a:p>
          <a:p>
            <a:endParaRPr lang="en-US" dirty="0" smtClean="0"/>
          </a:p>
          <a:p>
            <a:endParaRPr lang="en-US" dirty="0"/>
          </a:p>
        </p:txBody>
      </p:sp>
      <p:sp>
        <p:nvSpPr>
          <p:cNvPr id="3" name="TextBox 2"/>
          <p:cNvSpPr txBox="1"/>
          <p:nvPr/>
        </p:nvSpPr>
        <p:spPr>
          <a:xfrm>
            <a:off x="670954" y="433892"/>
            <a:ext cx="7253416" cy="584775"/>
          </a:xfrm>
          <a:prstGeom prst="rect">
            <a:avLst/>
          </a:prstGeom>
          <a:noFill/>
        </p:spPr>
        <p:txBody>
          <a:bodyPr wrap="square" rtlCol="0">
            <a:spAutoFit/>
          </a:bodyPr>
          <a:lstStyle/>
          <a:p>
            <a:r>
              <a:rPr lang="en-US" sz="3200" b="1" dirty="0"/>
              <a:t>Highlights/Considerations</a:t>
            </a:r>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89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64" y="254441"/>
            <a:ext cx="8937676" cy="5685227"/>
          </a:xfrm>
          <a:prstGeom prst="rect">
            <a:avLst/>
          </a:prstGeom>
        </p:spPr>
      </p:pic>
    </p:spTree>
    <p:extLst>
      <p:ext uri="{BB962C8B-B14F-4D97-AF65-F5344CB8AC3E}">
        <p14:creationId xmlns:p14="http://schemas.microsoft.com/office/powerpoint/2010/main" val="4038942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6352"/>
            <a:ext cx="9143999" cy="1362075"/>
          </a:xfrm>
        </p:spPr>
        <p:txBody>
          <a:bodyPr>
            <a:noAutofit/>
          </a:bodyPr>
          <a:lstStyle/>
          <a:p>
            <a:pPr algn="ctr"/>
            <a:r>
              <a:rPr lang="en-US" sz="3600" dirty="0" smtClean="0"/>
              <a:t>Drive Imaging Process</a:t>
            </a:r>
            <a:r>
              <a:rPr lang="en-US" sz="3600" dirty="0"/>
              <a:t/>
            </a:r>
            <a:br>
              <a:rPr lang="en-US" sz="3600" dirty="0"/>
            </a:br>
            <a:r>
              <a:rPr lang="en-US" sz="3600" dirty="0"/>
              <a:t/>
            </a:r>
            <a:br>
              <a:rPr lang="en-US" sz="3600" dirty="0"/>
            </a:br>
            <a:endParaRPr lang="en-US" sz="3600" dirty="0"/>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23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639" y="1542197"/>
            <a:ext cx="7465325" cy="6740307"/>
          </a:xfrm>
          <a:prstGeom prst="rect">
            <a:avLst/>
          </a:prstGeom>
          <a:noFill/>
        </p:spPr>
        <p:txBody>
          <a:bodyPr wrap="square" rtlCol="0">
            <a:spAutoFit/>
          </a:bodyPr>
          <a:lstStyle/>
          <a:p>
            <a:pPr marL="285750" indent="-285750">
              <a:buFont typeface="Arial" panose="020B0604020202020204" pitchFamily="34" charset="0"/>
              <a:buChar char="•"/>
            </a:pPr>
            <a:r>
              <a:rPr lang="en-US" sz="2400" dirty="0"/>
              <a:t>Activation is determined by </a:t>
            </a:r>
            <a:r>
              <a:rPr lang="en-US" sz="2400" dirty="0" smtClean="0"/>
              <a:t>employee separation, computer repair or case severity</a:t>
            </a:r>
            <a:endParaRPr lang="en-US" sz="2400" dirty="0"/>
          </a:p>
          <a:p>
            <a:endParaRPr lang="en-US" dirty="0"/>
          </a:p>
          <a:p>
            <a:pPr marL="285750" indent="-285750">
              <a:buFont typeface="Arial" panose="020B0604020202020204" pitchFamily="34" charset="0"/>
              <a:buChar char="•"/>
            </a:pPr>
            <a:r>
              <a:rPr lang="en-US" sz="2400" dirty="0" smtClean="0"/>
              <a:t>Flow identifies who is imaging:  internal staff  or 3</a:t>
            </a:r>
            <a:r>
              <a:rPr lang="en-US" sz="2400" baseline="30000" dirty="0" smtClean="0"/>
              <a:t>rd</a:t>
            </a:r>
            <a:r>
              <a:rPr lang="en-US" sz="2400" dirty="0" smtClean="0"/>
              <a:t> party</a:t>
            </a:r>
          </a:p>
          <a:p>
            <a:pPr marL="742950" lvl="1" indent="-285750">
              <a:buFont typeface="Arial" panose="020B0604020202020204" pitchFamily="34" charset="0"/>
              <a:buChar char="•"/>
            </a:pPr>
            <a:r>
              <a:rPr lang="en-US" sz="2400" dirty="0" smtClean="0"/>
              <a:t>Complexity </a:t>
            </a:r>
            <a:r>
              <a:rPr lang="en-US" sz="2400" dirty="0"/>
              <a:t>of case</a:t>
            </a:r>
          </a:p>
          <a:p>
            <a:pPr marL="742950" lvl="1" indent="-285750">
              <a:buFont typeface="Arial" panose="020B0604020202020204" pitchFamily="34" charset="0"/>
              <a:buChar char="•"/>
            </a:pPr>
            <a:r>
              <a:rPr lang="en-US" sz="2400" dirty="0"/>
              <a:t>Skill set of </a:t>
            </a:r>
            <a:r>
              <a:rPr lang="en-US" sz="2400" dirty="0" smtClean="0"/>
              <a:t>staff</a:t>
            </a:r>
          </a:p>
          <a:p>
            <a:pPr marL="742950" lvl="1" indent="-285750">
              <a:buFont typeface="Arial" panose="020B0604020202020204" pitchFamily="34" charset="0"/>
              <a:buChar char="•"/>
            </a:pPr>
            <a:r>
              <a:rPr lang="en-US" sz="2400" dirty="0" smtClean="0"/>
              <a:t>Contracts</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Encryption keys collected and stored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Is the original drive retained or recycled?</a:t>
            </a:r>
          </a:p>
          <a:p>
            <a:pPr marL="800100" lvl="1" indent="-342900">
              <a:buFont typeface="Arial" panose="020B0604020202020204" pitchFamily="34" charset="0"/>
              <a:buChar char="•"/>
            </a:pPr>
            <a:r>
              <a:rPr lang="en-US" sz="2400" dirty="0" smtClean="0"/>
              <a:t>i.e.:  removable hard drives vs. SSD</a:t>
            </a:r>
          </a:p>
          <a:p>
            <a:pPr marL="800100" lvl="1" indent="-34290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endParaRPr lang="en-US" dirty="0"/>
          </a:p>
        </p:txBody>
      </p:sp>
      <p:sp>
        <p:nvSpPr>
          <p:cNvPr id="3" name="TextBox 2"/>
          <p:cNvSpPr txBox="1"/>
          <p:nvPr/>
        </p:nvSpPr>
        <p:spPr>
          <a:xfrm>
            <a:off x="670954" y="433892"/>
            <a:ext cx="7253416" cy="584775"/>
          </a:xfrm>
          <a:prstGeom prst="rect">
            <a:avLst/>
          </a:prstGeom>
          <a:noFill/>
        </p:spPr>
        <p:txBody>
          <a:bodyPr wrap="square" rtlCol="0">
            <a:spAutoFit/>
          </a:bodyPr>
          <a:lstStyle/>
          <a:p>
            <a:r>
              <a:rPr lang="en-US" sz="3200" b="1" dirty="0" smtClean="0"/>
              <a:t>Highlights/Considerations</a:t>
            </a:r>
            <a:endParaRPr lang="en-US" sz="3200" b="1" dirty="0"/>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800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829"/>
            <a:ext cx="9144000" cy="5044035"/>
          </a:xfrm>
          <a:prstGeom prst="rect">
            <a:avLst/>
          </a:prstGeom>
        </p:spPr>
      </p:pic>
    </p:spTree>
    <p:extLst>
      <p:ext uri="{BB962C8B-B14F-4D97-AF65-F5344CB8AC3E}">
        <p14:creationId xmlns:p14="http://schemas.microsoft.com/office/powerpoint/2010/main" val="3244433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Box 4"/>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953"/>
            <a:ext cx="9144000" cy="5060494"/>
          </a:xfrm>
          <a:prstGeom prst="rect">
            <a:avLst/>
          </a:prstGeom>
        </p:spPr>
      </p:pic>
    </p:spTree>
    <p:extLst>
      <p:ext uri="{BB962C8B-B14F-4D97-AF65-F5344CB8AC3E}">
        <p14:creationId xmlns:p14="http://schemas.microsoft.com/office/powerpoint/2010/main" val="3672108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5989" y="358346"/>
            <a:ext cx="8328454" cy="584775"/>
          </a:xfrm>
          <a:prstGeom prst="rect">
            <a:avLst/>
          </a:prstGeom>
          <a:noFill/>
        </p:spPr>
        <p:txBody>
          <a:bodyPr wrap="square" rtlCol="0">
            <a:spAutoFit/>
          </a:bodyPr>
          <a:lstStyle/>
          <a:p>
            <a:r>
              <a:rPr lang="en-US" sz="3200" b="1" dirty="0" smtClean="0"/>
              <a:t>Presentation Materials</a:t>
            </a:r>
            <a:endParaRPr lang="en-US" sz="3200" b="1" dirty="0"/>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
        <p:nvSpPr>
          <p:cNvPr id="5" name="TextBox 4"/>
          <p:cNvSpPr txBox="1"/>
          <p:nvPr/>
        </p:nvSpPr>
        <p:spPr>
          <a:xfrm>
            <a:off x="1526650" y="1478943"/>
            <a:ext cx="5233805" cy="2523768"/>
          </a:xfrm>
          <a:prstGeom prst="rect">
            <a:avLst/>
          </a:prstGeom>
          <a:noFill/>
        </p:spPr>
        <p:txBody>
          <a:bodyPr wrap="none" rtlCol="0">
            <a:spAutoFit/>
          </a:bodyPr>
          <a:lstStyle/>
          <a:p>
            <a:pPr marL="285750" indent="-285750">
              <a:buFont typeface="Arial" panose="020B0604020202020204" pitchFamily="34" charset="0"/>
              <a:buChar char="•"/>
            </a:pPr>
            <a:r>
              <a:rPr lang="en-US" sz="2800" dirty="0">
                <a:hlinkClick r:id="rId2"/>
              </a:rPr>
              <a:t>http://</a:t>
            </a:r>
            <a:r>
              <a:rPr lang="en-US" sz="2800" dirty="0" smtClean="0">
                <a:hlinkClick r:id="rId2"/>
              </a:rPr>
              <a:t>s.uconn.edu/presentation</a:t>
            </a:r>
            <a:endParaRPr lang="en-US" sz="2800" dirty="0" smtClean="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a:hlinkClick r:id="rId3"/>
              </a:rPr>
              <a:t>http://</a:t>
            </a:r>
            <a:r>
              <a:rPr lang="en-US" sz="2800" dirty="0" smtClean="0">
                <a:hlinkClick r:id="rId3"/>
              </a:rPr>
              <a:t>s.uconn.edu/guidelines</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hlinkClick r:id="rId4"/>
              </a:rPr>
              <a:t>http://</a:t>
            </a:r>
            <a:r>
              <a:rPr lang="en-US" sz="2800" dirty="0" smtClean="0">
                <a:hlinkClick r:id="rId4"/>
              </a:rPr>
              <a:t>s.uconn.edu/flowcharts</a:t>
            </a:r>
            <a:endParaRPr lang="en-US" sz="2800"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304695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6913"/>
            <a:ext cx="9144000" cy="1362075"/>
          </a:xfrm>
        </p:spPr>
        <p:txBody>
          <a:bodyPr>
            <a:normAutofit fontScale="90000"/>
          </a:bodyPr>
          <a:lstStyle/>
          <a:p>
            <a:pPr algn="ctr"/>
            <a:r>
              <a:rPr lang="en-US" dirty="0" smtClean="0"/>
              <a:t>Departmental IT/3</a:t>
            </a:r>
            <a:r>
              <a:rPr lang="en-US" baseline="30000" dirty="0" smtClean="0"/>
              <a:t>rd</a:t>
            </a:r>
            <a:r>
              <a:rPr lang="en-US" dirty="0" smtClean="0"/>
              <a:t> Party</a:t>
            </a:r>
            <a:br>
              <a:rPr lang="en-US" dirty="0" smtClean="0"/>
            </a:br>
            <a:r>
              <a:rPr lang="en-US" dirty="0" smtClean="0"/>
              <a:t> </a:t>
            </a:r>
            <a:r>
              <a:rPr lang="en-US" dirty="0"/>
              <a:t>Collection Process</a:t>
            </a:r>
            <a:br>
              <a:rPr lang="en-US" dirty="0"/>
            </a:br>
            <a:r>
              <a:rPr lang="en-US" dirty="0"/>
              <a:t/>
            </a:r>
            <a:br>
              <a:rPr lang="en-US" dirty="0"/>
            </a:br>
            <a:r>
              <a:rPr lang="en-US" dirty="0"/>
              <a:t/>
            </a:r>
            <a:br>
              <a:rPr lang="en-US" dirty="0"/>
            </a:br>
            <a:endParaRPr lang="en-US" dirty="0"/>
          </a:p>
        </p:txBody>
      </p:sp>
      <p:sp>
        <p:nvSpPr>
          <p:cNvPr id="3" name="TextBox 2"/>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721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639" y="1542197"/>
            <a:ext cx="7465325"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Activation is determined by case complexity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Flow </a:t>
            </a:r>
            <a:r>
              <a:rPr lang="en-US" sz="2400" dirty="0"/>
              <a:t>identifies who is </a:t>
            </a:r>
            <a:r>
              <a:rPr lang="en-US" sz="2400" dirty="0" smtClean="0"/>
              <a:t>collecting:  Departmental IT </a:t>
            </a:r>
            <a:r>
              <a:rPr lang="en-US" sz="2400" dirty="0"/>
              <a:t>or 3</a:t>
            </a:r>
            <a:r>
              <a:rPr lang="en-US" sz="2400" baseline="30000" dirty="0"/>
              <a:t>rd</a:t>
            </a:r>
            <a:r>
              <a:rPr lang="en-US" sz="2400" dirty="0"/>
              <a:t> </a:t>
            </a:r>
            <a:r>
              <a:rPr lang="en-US" sz="2400" dirty="0" smtClean="0"/>
              <a:t>party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Collection is done based off of completed survey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3" name="TextBox 2"/>
          <p:cNvSpPr txBox="1"/>
          <p:nvPr/>
        </p:nvSpPr>
        <p:spPr>
          <a:xfrm>
            <a:off x="670954" y="433892"/>
            <a:ext cx="7253416" cy="584775"/>
          </a:xfrm>
          <a:prstGeom prst="rect">
            <a:avLst/>
          </a:prstGeom>
          <a:noFill/>
        </p:spPr>
        <p:txBody>
          <a:bodyPr wrap="square" rtlCol="0">
            <a:spAutoFit/>
          </a:bodyPr>
          <a:lstStyle/>
          <a:p>
            <a:r>
              <a:rPr lang="en-US" sz="3200" b="1" dirty="0"/>
              <a:t>Highlights/Considerations</a:t>
            </a:r>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810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76" y="251410"/>
            <a:ext cx="8612325" cy="5264868"/>
          </a:xfrm>
          <a:prstGeom prst="rect">
            <a:avLst/>
          </a:prstGeom>
        </p:spPr>
      </p:pic>
    </p:spTree>
    <p:extLst>
      <p:ext uri="{BB962C8B-B14F-4D97-AF65-F5344CB8AC3E}">
        <p14:creationId xmlns:p14="http://schemas.microsoft.com/office/powerpoint/2010/main" val="2705542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1262"/>
            <a:ext cx="9144000" cy="1362075"/>
          </a:xfrm>
        </p:spPr>
        <p:txBody>
          <a:bodyPr>
            <a:normAutofit fontScale="90000"/>
          </a:bodyPr>
          <a:lstStyle/>
          <a:p>
            <a:pPr algn="ctr"/>
            <a:r>
              <a:rPr lang="en-US" dirty="0"/>
              <a:t>Voluntary/Involuntary Termination </a:t>
            </a:r>
            <a:r>
              <a:rPr lang="en-US" dirty="0" smtClean="0"/>
              <a:t>Process</a:t>
            </a:r>
            <a:r>
              <a:rPr lang="en-US" dirty="0"/>
              <a:t/>
            </a:r>
            <a:br>
              <a:rPr lang="en-US" dirty="0"/>
            </a:br>
            <a:r>
              <a:rPr lang="en-US" dirty="0"/>
              <a:t/>
            </a:r>
            <a:br>
              <a:rPr lang="en-US" dirty="0"/>
            </a:br>
            <a:endParaRPr lang="en-US" dirty="0"/>
          </a:p>
        </p:txBody>
      </p:sp>
      <p:sp>
        <p:nvSpPr>
          <p:cNvPr id="3" name="TextBox 2"/>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524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639" y="1542197"/>
            <a:ext cx="7465325" cy="101566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Validates that at separation, relevant data are retained</a:t>
            </a:r>
            <a:endParaRPr lang="en-US" sz="2400"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3" name="TextBox 2"/>
          <p:cNvSpPr txBox="1"/>
          <p:nvPr/>
        </p:nvSpPr>
        <p:spPr>
          <a:xfrm>
            <a:off x="670954" y="433892"/>
            <a:ext cx="7253416" cy="584775"/>
          </a:xfrm>
          <a:prstGeom prst="rect">
            <a:avLst/>
          </a:prstGeom>
          <a:noFill/>
        </p:spPr>
        <p:txBody>
          <a:bodyPr wrap="square" rtlCol="0">
            <a:spAutoFit/>
          </a:bodyPr>
          <a:lstStyle/>
          <a:p>
            <a:r>
              <a:rPr lang="en-US" sz="3200" b="1" dirty="0"/>
              <a:t>Highlights/Considerations</a:t>
            </a:r>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520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71" y="169269"/>
            <a:ext cx="8487966" cy="5599706"/>
          </a:xfrm>
          <a:prstGeom prst="rect">
            <a:avLst/>
          </a:prstGeom>
        </p:spPr>
      </p:pic>
    </p:spTree>
    <p:extLst>
      <p:ext uri="{BB962C8B-B14F-4D97-AF65-F5344CB8AC3E}">
        <p14:creationId xmlns:p14="http://schemas.microsoft.com/office/powerpoint/2010/main" val="2687645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5505"/>
            <a:ext cx="9144000" cy="1362075"/>
          </a:xfrm>
        </p:spPr>
        <p:txBody>
          <a:bodyPr>
            <a:normAutofit fontScale="90000"/>
          </a:bodyPr>
          <a:lstStyle/>
          <a:p>
            <a:pPr algn="ctr"/>
            <a:r>
              <a:rPr lang="en-US" dirty="0"/>
              <a:t>Litigation Hold Release Process</a:t>
            </a:r>
            <a:r>
              <a:rPr lang="en-US" sz="3100" dirty="0"/>
              <a:t/>
            </a:r>
            <a:br>
              <a:rPr lang="en-US" sz="3100" dirty="0"/>
            </a:br>
            <a:r>
              <a:rPr lang="en-US" dirty="0"/>
              <a:t/>
            </a:r>
            <a:br>
              <a:rPr lang="en-US" dirty="0"/>
            </a:br>
            <a:endParaRPr lang="en-US" dirty="0"/>
          </a:p>
        </p:txBody>
      </p:sp>
      <p:sp>
        <p:nvSpPr>
          <p:cNvPr id="3" name="TextBox 2"/>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075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395"/>
          <a:stretch/>
        </p:blipFill>
        <p:spPr>
          <a:xfrm>
            <a:off x="68663" y="294197"/>
            <a:ext cx="8869419" cy="5326312"/>
          </a:xfrm>
          <a:prstGeom prst="rect">
            <a:avLst/>
          </a:prstGeom>
        </p:spPr>
      </p:pic>
      <p:sp>
        <p:nvSpPr>
          <p:cNvPr id="5" name="TextBox 4"/>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25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639" y="1542197"/>
            <a:ext cx="746532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ISO receives notification from the General Counsel's Office that the case is settled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Dispersal of electronic records</a:t>
            </a:r>
          </a:p>
        </p:txBody>
      </p:sp>
      <p:sp>
        <p:nvSpPr>
          <p:cNvPr id="3" name="TextBox 2"/>
          <p:cNvSpPr txBox="1"/>
          <p:nvPr/>
        </p:nvSpPr>
        <p:spPr>
          <a:xfrm>
            <a:off x="670954" y="433892"/>
            <a:ext cx="7253416" cy="584775"/>
          </a:xfrm>
          <a:prstGeom prst="rect">
            <a:avLst/>
          </a:prstGeom>
          <a:noFill/>
        </p:spPr>
        <p:txBody>
          <a:bodyPr wrap="square" rtlCol="0">
            <a:spAutoFit/>
          </a:bodyPr>
          <a:lstStyle/>
          <a:p>
            <a:r>
              <a:rPr lang="en-US" sz="3200" b="1" dirty="0"/>
              <a:t>Highlights/Considerations</a:t>
            </a:r>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074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861" y="596347"/>
            <a:ext cx="7211833" cy="646331"/>
          </a:xfrm>
          <a:prstGeom prst="rect">
            <a:avLst/>
          </a:prstGeom>
          <a:noFill/>
        </p:spPr>
        <p:txBody>
          <a:bodyPr wrap="square" rtlCol="0">
            <a:spAutoFit/>
          </a:bodyPr>
          <a:lstStyle/>
          <a:p>
            <a:r>
              <a:rPr lang="en-US" sz="3600" b="1" dirty="0" smtClean="0"/>
              <a:t>Critical Points</a:t>
            </a:r>
            <a:endParaRPr lang="en-US" sz="3600" b="1" dirty="0"/>
          </a:p>
        </p:txBody>
      </p:sp>
      <p:sp>
        <p:nvSpPr>
          <p:cNvPr id="3" name="TextBox 2"/>
          <p:cNvSpPr txBox="1"/>
          <p:nvPr/>
        </p:nvSpPr>
        <p:spPr>
          <a:xfrm>
            <a:off x="978010" y="1796995"/>
            <a:ext cx="7140272" cy="4585871"/>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Relationship with General Counsel</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Process must satisfy both General Counsel and IT staff</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Define reasonable processes</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Adhere to those processes</a:t>
            </a:r>
          </a:p>
          <a:p>
            <a:endParaRPr lang="en-US" dirty="0"/>
          </a:p>
          <a:p>
            <a:endParaRPr lang="en-US" dirty="0"/>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422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989" y="2201039"/>
            <a:ext cx="8470465" cy="1631216"/>
          </a:xfrm>
          <a:prstGeom prst="rect">
            <a:avLst/>
          </a:prstGeom>
        </p:spPr>
        <p:txBody>
          <a:bodyPr wrap="square">
            <a:spAutoFit/>
          </a:bodyPr>
          <a:lstStyle/>
          <a:p>
            <a:r>
              <a:rPr lang="en-US" sz="3200" dirty="0" smtClean="0"/>
              <a:t>The intentional </a:t>
            </a:r>
            <a:r>
              <a:rPr lang="en-US" sz="3200" dirty="0"/>
              <a:t>or negligent withholding, hiding, altering, or destroying of evidence relevant to a legal </a:t>
            </a:r>
            <a:r>
              <a:rPr lang="en-US" sz="3200" dirty="0" smtClean="0"/>
              <a:t>proceeding</a:t>
            </a:r>
            <a:endParaRPr lang="en-US" sz="3600" dirty="0"/>
          </a:p>
        </p:txBody>
      </p:sp>
      <p:sp>
        <p:nvSpPr>
          <p:cNvPr id="3" name="TextBox 2"/>
          <p:cNvSpPr txBox="1"/>
          <p:nvPr/>
        </p:nvSpPr>
        <p:spPr>
          <a:xfrm>
            <a:off x="345989" y="358346"/>
            <a:ext cx="8328454" cy="584775"/>
          </a:xfrm>
          <a:prstGeom prst="rect">
            <a:avLst/>
          </a:prstGeom>
          <a:noFill/>
        </p:spPr>
        <p:txBody>
          <a:bodyPr wrap="square" rtlCol="0">
            <a:spAutoFit/>
          </a:bodyPr>
          <a:lstStyle/>
          <a:p>
            <a:r>
              <a:rPr lang="en-US" sz="3200" b="1" dirty="0" smtClean="0"/>
              <a:t>Spoliation of evidence</a:t>
            </a:r>
            <a:endParaRPr lang="en-US" sz="3200" b="1" dirty="0"/>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089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345505"/>
            <a:ext cx="9144000" cy="1362075"/>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Attachments</a:t>
            </a:r>
            <a:endParaRPr lang="en-US" dirty="0"/>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052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943798845"/>
              </p:ext>
            </p:extLst>
          </p:nvPr>
        </p:nvGraphicFramePr>
        <p:xfrm>
          <a:off x="1685677" y="0"/>
          <a:ext cx="5235589" cy="6776091"/>
        </p:xfrm>
        <a:graphic>
          <a:graphicData uri="http://schemas.openxmlformats.org/presentationml/2006/ole">
            <mc:AlternateContent xmlns:mc="http://schemas.openxmlformats.org/markup-compatibility/2006">
              <mc:Choice xmlns:v="urn:schemas-microsoft-com:vml" Requires="v">
                <p:oleObj spid="_x0000_s1036" name="Acrobat Document" r:id="rId3" imgW="5829261" imgH="7543646" progId="Acrobat.Document.11">
                  <p:embed/>
                </p:oleObj>
              </mc:Choice>
              <mc:Fallback>
                <p:oleObj name="Acrobat Document" r:id="rId3" imgW="5829261" imgH="7543646" progId="Acrobat.Document.11">
                  <p:embed/>
                  <p:pic>
                    <p:nvPicPr>
                      <p:cNvPr id="0" name=""/>
                      <p:cNvPicPr/>
                      <p:nvPr/>
                    </p:nvPicPr>
                    <p:blipFill>
                      <a:blip r:embed="rId4"/>
                      <a:stretch>
                        <a:fillRect/>
                      </a:stretch>
                    </p:blipFill>
                    <p:spPr>
                      <a:xfrm>
                        <a:off x="1685677" y="0"/>
                        <a:ext cx="5235589" cy="6776091"/>
                      </a:xfrm>
                      <a:prstGeom prst="rect">
                        <a:avLst/>
                      </a:prstGeom>
                    </p:spPr>
                  </p:pic>
                </p:oleObj>
              </mc:Fallback>
            </mc:AlternateContent>
          </a:graphicData>
        </a:graphic>
      </p:graphicFrame>
      <p:sp>
        <p:nvSpPr>
          <p:cNvPr id="10" name="TextBox 9"/>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163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71939760"/>
              </p:ext>
            </p:extLst>
          </p:nvPr>
        </p:nvGraphicFramePr>
        <p:xfrm>
          <a:off x="318052" y="-721378"/>
          <a:ext cx="5804452" cy="7376619"/>
        </p:xfrm>
        <a:graphic>
          <a:graphicData uri="http://schemas.openxmlformats.org/presentationml/2006/ole">
            <mc:AlternateContent xmlns:mc="http://schemas.openxmlformats.org/markup-compatibility/2006">
              <mc:Choice xmlns:v="urn:schemas-microsoft-com:vml" Requires="v">
                <p:oleObj spid="_x0000_s2061" name="Acrobat Document" r:id="rId3" imgW="5829261" imgH="7543646" progId="Acrobat.Document.11">
                  <p:embed/>
                </p:oleObj>
              </mc:Choice>
              <mc:Fallback>
                <p:oleObj name="Acrobat Document" r:id="rId3" imgW="5829261" imgH="7543646" progId="Acrobat.Document.11">
                  <p:embed/>
                  <p:pic>
                    <p:nvPicPr>
                      <p:cNvPr id="0" name=""/>
                      <p:cNvPicPr/>
                      <p:nvPr/>
                    </p:nvPicPr>
                    <p:blipFill>
                      <a:blip r:embed="rId4"/>
                      <a:stretch>
                        <a:fillRect/>
                      </a:stretch>
                    </p:blipFill>
                    <p:spPr>
                      <a:xfrm>
                        <a:off x="318052" y="-721378"/>
                        <a:ext cx="5804452" cy="7376619"/>
                      </a:xfrm>
                      <a:prstGeom prst="rect">
                        <a:avLst/>
                      </a:prstGeom>
                    </p:spPr>
                  </p:pic>
                </p:oleObj>
              </mc:Fallback>
            </mc:AlternateContent>
          </a:graphicData>
        </a:graphic>
      </p:graphicFrame>
      <p:sp>
        <p:nvSpPr>
          <p:cNvPr id="3" name="TextBox 2"/>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854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14189836"/>
              </p:ext>
            </p:extLst>
          </p:nvPr>
        </p:nvGraphicFramePr>
        <p:xfrm>
          <a:off x="1367625" y="-333805"/>
          <a:ext cx="5398936" cy="6987501"/>
        </p:xfrm>
        <a:graphic>
          <a:graphicData uri="http://schemas.openxmlformats.org/presentationml/2006/ole">
            <mc:AlternateContent xmlns:mc="http://schemas.openxmlformats.org/markup-compatibility/2006">
              <mc:Choice xmlns:v="urn:schemas-microsoft-com:vml" Requires="v">
                <p:oleObj spid="_x0000_s3083" name="Acrobat Document" r:id="rId3" imgW="5829261" imgH="7543646" progId="Acrobat.Document.11">
                  <p:embed/>
                </p:oleObj>
              </mc:Choice>
              <mc:Fallback>
                <p:oleObj name="Acrobat Document" r:id="rId3" imgW="5829261" imgH="7543646" progId="Acrobat.Document.11">
                  <p:embed/>
                  <p:pic>
                    <p:nvPicPr>
                      <p:cNvPr id="0" name=""/>
                      <p:cNvPicPr/>
                      <p:nvPr/>
                    </p:nvPicPr>
                    <p:blipFill>
                      <a:blip r:embed="rId4"/>
                      <a:stretch>
                        <a:fillRect/>
                      </a:stretch>
                    </p:blipFill>
                    <p:spPr>
                      <a:xfrm>
                        <a:off x="1367625" y="-333805"/>
                        <a:ext cx="5398936" cy="6987501"/>
                      </a:xfrm>
                      <a:prstGeom prst="rect">
                        <a:avLst/>
                      </a:prstGeom>
                    </p:spPr>
                  </p:pic>
                </p:oleObj>
              </mc:Fallback>
            </mc:AlternateContent>
          </a:graphicData>
        </a:graphic>
      </p:graphicFrame>
      <p:sp>
        <p:nvSpPr>
          <p:cNvPr id="3" name="TextBox 2"/>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164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99898912"/>
              </p:ext>
            </p:extLst>
          </p:nvPr>
        </p:nvGraphicFramePr>
        <p:xfrm>
          <a:off x="453224" y="-161456"/>
          <a:ext cx="5423627" cy="7019456"/>
        </p:xfrm>
        <a:graphic>
          <a:graphicData uri="http://schemas.openxmlformats.org/presentationml/2006/ole">
            <mc:AlternateContent xmlns:mc="http://schemas.openxmlformats.org/markup-compatibility/2006">
              <mc:Choice xmlns:v="urn:schemas-microsoft-com:vml" Requires="v">
                <p:oleObj spid="_x0000_s4108" name="Acrobat Document" r:id="rId3" imgW="5829261" imgH="7543646" progId="Acrobat.Document.11">
                  <p:embed/>
                </p:oleObj>
              </mc:Choice>
              <mc:Fallback>
                <p:oleObj name="Acrobat Document" r:id="rId3" imgW="5829261" imgH="7543646" progId="Acrobat.Document.11">
                  <p:embed/>
                  <p:pic>
                    <p:nvPicPr>
                      <p:cNvPr id="0" name=""/>
                      <p:cNvPicPr/>
                      <p:nvPr/>
                    </p:nvPicPr>
                    <p:blipFill>
                      <a:blip r:embed="rId4"/>
                      <a:stretch>
                        <a:fillRect/>
                      </a:stretch>
                    </p:blipFill>
                    <p:spPr>
                      <a:xfrm>
                        <a:off x="453224" y="-161456"/>
                        <a:ext cx="5423627" cy="7019456"/>
                      </a:xfrm>
                      <a:prstGeom prst="rect">
                        <a:avLst/>
                      </a:prstGeom>
                    </p:spPr>
                  </p:pic>
                </p:oleObj>
              </mc:Fallback>
            </mc:AlternateContent>
          </a:graphicData>
        </a:graphic>
      </p:graphicFrame>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290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809208470"/>
              </p:ext>
            </p:extLst>
          </p:nvPr>
        </p:nvGraphicFramePr>
        <p:xfrm>
          <a:off x="421420" y="-517983"/>
          <a:ext cx="5610017" cy="7260689"/>
        </p:xfrm>
        <a:graphic>
          <a:graphicData uri="http://schemas.openxmlformats.org/presentationml/2006/ole">
            <mc:AlternateContent xmlns:mc="http://schemas.openxmlformats.org/markup-compatibility/2006">
              <mc:Choice xmlns:v="urn:schemas-microsoft-com:vml" Requires="v">
                <p:oleObj spid="_x0000_s6155" name="Acrobat Document" r:id="rId3" imgW="5829261" imgH="7543646" progId="Acrobat.Document.11">
                  <p:embed/>
                </p:oleObj>
              </mc:Choice>
              <mc:Fallback>
                <p:oleObj name="Acrobat Document" r:id="rId3" imgW="5829261" imgH="7543646" progId="Acrobat.Document.11">
                  <p:embed/>
                  <p:pic>
                    <p:nvPicPr>
                      <p:cNvPr id="0" name=""/>
                      <p:cNvPicPr/>
                      <p:nvPr/>
                    </p:nvPicPr>
                    <p:blipFill>
                      <a:blip r:embed="rId4"/>
                      <a:stretch>
                        <a:fillRect/>
                      </a:stretch>
                    </p:blipFill>
                    <p:spPr>
                      <a:xfrm>
                        <a:off x="421420" y="-517983"/>
                        <a:ext cx="5610017" cy="7260689"/>
                      </a:xfrm>
                      <a:prstGeom prst="rect">
                        <a:avLst/>
                      </a:prstGeom>
                    </p:spPr>
                  </p:pic>
                </p:oleObj>
              </mc:Fallback>
            </mc:AlternateContent>
          </a:graphicData>
        </a:graphic>
      </p:graphicFrame>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757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128057351"/>
              </p:ext>
            </p:extLst>
          </p:nvPr>
        </p:nvGraphicFramePr>
        <p:xfrm>
          <a:off x="-198783" y="124383"/>
          <a:ext cx="6949439" cy="8994218"/>
        </p:xfrm>
        <a:graphic>
          <a:graphicData uri="http://schemas.openxmlformats.org/presentationml/2006/ole">
            <mc:AlternateContent xmlns:mc="http://schemas.openxmlformats.org/markup-compatibility/2006">
              <mc:Choice xmlns:v="urn:schemas-microsoft-com:vml" Requires="v">
                <p:oleObj spid="_x0000_s7179" name="Acrobat Document" r:id="rId3" imgW="5829261" imgH="7543646" progId="Acrobat.Document.11">
                  <p:embed/>
                </p:oleObj>
              </mc:Choice>
              <mc:Fallback>
                <p:oleObj name="Acrobat Document" r:id="rId3" imgW="5829261" imgH="7543646" progId="Acrobat.Document.11">
                  <p:embed/>
                  <p:pic>
                    <p:nvPicPr>
                      <p:cNvPr id="0" name=""/>
                      <p:cNvPicPr/>
                      <p:nvPr/>
                    </p:nvPicPr>
                    <p:blipFill>
                      <a:blip r:embed="rId4"/>
                      <a:stretch>
                        <a:fillRect/>
                      </a:stretch>
                    </p:blipFill>
                    <p:spPr>
                      <a:xfrm>
                        <a:off x="-198783" y="124383"/>
                        <a:ext cx="6949439" cy="8994218"/>
                      </a:xfrm>
                      <a:prstGeom prst="rect">
                        <a:avLst/>
                      </a:prstGeom>
                    </p:spPr>
                  </p:pic>
                </p:oleObj>
              </mc:Fallback>
            </mc:AlternateContent>
          </a:graphicData>
        </a:graphic>
      </p:graphicFrame>
      <p:sp>
        <p:nvSpPr>
          <p:cNvPr id="3" name="TextBox 2"/>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44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0092458"/>
              </p:ext>
            </p:extLst>
          </p:nvPr>
        </p:nvGraphicFramePr>
        <p:xfrm>
          <a:off x="373711" y="-727545"/>
          <a:ext cx="5885593" cy="7617350"/>
        </p:xfrm>
        <a:graphic>
          <a:graphicData uri="http://schemas.openxmlformats.org/presentationml/2006/ole">
            <mc:AlternateContent xmlns:mc="http://schemas.openxmlformats.org/markup-compatibility/2006">
              <mc:Choice xmlns:v="urn:schemas-microsoft-com:vml" Requires="v">
                <p:oleObj spid="_x0000_s5132" name="Acrobat Document" r:id="rId3" imgW="5829261" imgH="7543646" progId="Acrobat.Document.11">
                  <p:embed/>
                </p:oleObj>
              </mc:Choice>
              <mc:Fallback>
                <p:oleObj name="Acrobat Document" r:id="rId3" imgW="5829261" imgH="7543646" progId="Acrobat.Document.11">
                  <p:embed/>
                  <p:pic>
                    <p:nvPicPr>
                      <p:cNvPr id="0" name=""/>
                      <p:cNvPicPr/>
                      <p:nvPr/>
                    </p:nvPicPr>
                    <p:blipFill>
                      <a:blip r:embed="rId4"/>
                      <a:stretch>
                        <a:fillRect/>
                      </a:stretch>
                    </p:blipFill>
                    <p:spPr>
                      <a:xfrm>
                        <a:off x="373711" y="-727545"/>
                        <a:ext cx="5885593" cy="7617350"/>
                      </a:xfrm>
                      <a:prstGeom prst="rect">
                        <a:avLst/>
                      </a:prstGeom>
                    </p:spPr>
                  </p:pic>
                </p:oleObj>
              </mc:Fallback>
            </mc:AlternateContent>
          </a:graphicData>
        </a:graphic>
      </p:graphicFrame>
      <p:sp>
        <p:nvSpPr>
          <p:cNvPr id="3" name="TextBox 2"/>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47625296"/>
              </p:ext>
            </p:extLst>
          </p:nvPr>
        </p:nvGraphicFramePr>
        <p:xfrm>
          <a:off x="461176" y="-418411"/>
          <a:ext cx="6345141" cy="8212115"/>
        </p:xfrm>
        <a:graphic>
          <a:graphicData uri="http://schemas.openxmlformats.org/presentationml/2006/ole">
            <mc:AlternateContent xmlns:mc="http://schemas.openxmlformats.org/markup-compatibility/2006">
              <mc:Choice xmlns:v="urn:schemas-microsoft-com:vml" Requires="v">
                <p:oleObj spid="_x0000_s8203" name="Acrobat Document" r:id="rId3" imgW="5829261" imgH="7543646" progId="Acrobat.Document.11">
                  <p:embed/>
                </p:oleObj>
              </mc:Choice>
              <mc:Fallback>
                <p:oleObj name="Acrobat Document" r:id="rId3" imgW="5829261" imgH="7543646" progId="Acrobat.Document.11">
                  <p:embed/>
                  <p:pic>
                    <p:nvPicPr>
                      <p:cNvPr id="0" name=""/>
                      <p:cNvPicPr/>
                      <p:nvPr/>
                    </p:nvPicPr>
                    <p:blipFill>
                      <a:blip r:embed="rId4"/>
                      <a:stretch>
                        <a:fillRect/>
                      </a:stretch>
                    </p:blipFill>
                    <p:spPr>
                      <a:xfrm>
                        <a:off x="461176" y="-418411"/>
                        <a:ext cx="6345141" cy="8212115"/>
                      </a:xfrm>
                      <a:prstGeom prst="rect">
                        <a:avLst/>
                      </a:prstGeom>
                    </p:spPr>
                  </p:pic>
                </p:oleObj>
              </mc:Fallback>
            </mc:AlternateContent>
          </a:graphicData>
        </a:graphic>
      </p:graphicFrame>
      <p:sp>
        <p:nvSpPr>
          <p:cNvPr id="3" name="TextBox 2"/>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365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043" y="1432926"/>
            <a:ext cx="7772400" cy="2663752"/>
          </a:xfrm>
        </p:spPr>
        <p:txBody>
          <a:bodyPr>
            <a:normAutofit fontScale="90000"/>
          </a:bodyPr>
          <a:lstStyle/>
          <a:p>
            <a:pPr algn="ctr"/>
            <a:r>
              <a:rPr lang="en-US" sz="3200" cap="none" dirty="0"/>
              <a:t>Thank You</a:t>
            </a:r>
            <a:r>
              <a:rPr lang="en-US" sz="3200" dirty="0"/>
              <a:t/>
            </a:r>
            <a:br>
              <a:rPr lang="en-US" sz="3200" dirty="0"/>
            </a:br>
            <a:r>
              <a:rPr lang="en-US" sz="3200" dirty="0"/>
              <a:t/>
            </a:r>
            <a:br>
              <a:rPr lang="en-US" sz="3200" dirty="0"/>
            </a:br>
            <a:r>
              <a:rPr lang="en-US" sz="3200" dirty="0"/>
              <a:t>Jason </a:t>
            </a:r>
            <a:r>
              <a:rPr lang="en-US" sz="3200" dirty="0" err="1"/>
              <a:t>Pufahl</a:t>
            </a:r>
            <a:r>
              <a:rPr lang="en-US" sz="3200" dirty="0"/>
              <a:t/>
            </a:r>
            <a:br>
              <a:rPr lang="en-US" sz="3200" dirty="0"/>
            </a:br>
            <a:r>
              <a:rPr lang="en-US" sz="3200" dirty="0"/>
              <a:t>CISO</a:t>
            </a:r>
            <a:br>
              <a:rPr lang="en-US" sz="3200" dirty="0"/>
            </a:br>
            <a:r>
              <a:rPr lang="en-US" sz="3200" b="0" cap="none" dirty="0">
                <a:solidFill>
                  <a:srgbClr val="000E2F"/>
                </a:solidFill>
                <a:hlinkClick r:id="rId2"/>
              </a:rPr>
              <a:t>jason.pufahl@uconn.edu</a:t>
            </a:r>
            <a:r>
              <a:rPr lang="en-US" sz="3200" b="0" cap="none" dirty="0">
                <a:solidFill>
                  <a:srgbClr val="000E2F"/>
                </a:solidFill>
              </a:rPr>
              <a:t/>
            </a:r>
            <a:br>
              <a:rPr lang="en-US" sz="3200" b="0" cap="none" dirty="0">
                <a:solidFill>
                  <a:srgbClr val="000E2F"/>
                </a:solidFill>
              </a:rPr>
            </a:br>
            <a:r>
              <a:rPr lang="en-US" sz="3200" b="0" cap="none" dirty="0">
                <a:solidFill>
                  <a:srgbClr val="000E2F"/>
                </a:solidFill>
              </a:rPr>
              <a:t>860-486-3743</a:t>
            </a:r>
            <a:r>
              <a:rPr lang="en-US" sz="3100" dirty="0" smtClean="0">
                <a:solidFill>
                  <a:srgbClr val="000E2F"/>
                </a:solidFill>
              </a:rPr>
              <a:t/>
            </a:r>
            <a:br>
              <a:rPr lang="en-US" sz="3100" dirty="0" smtClean="0">
                <a:solidFill>
                  <a:srgbClr val="000E2F"/>
                </a:solidFill>
              </a:rPr>
            </a:br>
            <a:r>
              <a:rPr lang="en-US" dirty="0"/>
              <a:t/>
            </a:r>
            <a:br>
              <a:rPr lang="en-US" dirty="0"/>
            </a:br>
            <a:endParaRPr lang="en-US" dirty="0"/>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460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2157144"/>
            <a:ext cx="4572000" cy="646331"/>
          </a:xfrm>
          <a:prstGeom prst="rect">
            <a:avLst/>
          </a:prstGeom>
        </p:spPr>
        <p:txBody>
          <a:bodyPr>
            <a:spAutoFit/>
          </a:bodyPr>
          <a:lstStyle/>
          <a:p>
            <a:endParaRPr lang="en-US" dirty="0"/>
          </a:p>
          <a:p>
            <a:r>
              <a:rPr lang="en-US" dirty="0"/>
              <a:t> </a:t>
            </a:r>
          </a:p>
        </p:txBody>
      </p:sp>
      <p:sp>
        <p:nvSpPr>
          <p:cNvPr id="4" name="Rectangle 3"/>
          <p:cNvSpPr/>
          <p:nvPr/>
        </p:nvSpPr>
        <p:spPr>
          <a:xfrm>
            <a:off x="819510" y="630856"/>
            <a:ext cx="7504980" cy="5509200"/>
          </a:xfrm>
          <a:prstGeom prst="rect">
            <a:avLst/>
          </a:prstGeom>
        </p:spPr>
        <p:txBody>
          <a:bodyPr wrap="square">
            <a:spAutoFit/>
          </a:bodyPr>
          <a:lstStyle/>
          <a:p>
            <a:r>
              <a:rPr lang="en-US" sz="3200" dirty="0"/>
              <a:t>Court decisions and rules place substantial obligations on public and private organizations </a:t>
            </a:r>
            <a:r>
              <a:rPr lang="en-US" sz="3200" dirty="0" smtClean="0"/>
              <a:t>to:</a:t>
            </a:r>
          </a:p>
          <a:p>
            <a:endParaRPr lang="en-US" sz="3200" dirty="0" smtClean="0"/>
          </a:p>
          <a:p>
            <a:r>
              <a:rPr lang="en-US" sz="3200" dirty="0" smtClean="0"/>
              <a:t>(</a:t>
            </a:r>
            <a:r>
              <a:rPr lang="en-US" sz="3200" dirty="0"/>
              <a:t>1) preserve all electronic materials that could be relevant to pending or anticipated </a:t>
            </a:r>
            <a:r>
              <a:rPr lang="en-US" sz="3200" dirty="0" smtClean="0"/>
              <a:t>lawsuits </a:t>
            </a:r>
          </a:p>
          <a:p>
            <a:endParaRPr lang="en-US" sz="3200" dirty="0" smtClean="0"/>
          </a:p>
          <a:p>
            <a:r>
              <a:rPr lang="en-US" sz="3200" dirty="0" smtClean="0"/>
              <a:t>(</a:t>
            </a:r>
            <a:r>
              <a:rPr lang="en-US" sz="3200" dirty="0"/>
              <a:t>2) retrieve and produce such materials in </a:t>
            </a:r>
            <a:r>
              <a:rPr lang="en-US" sz="3200" dirty="0" smtClean="0"/>
              <a:t>litigation </a:t>
            </a:r>
          </a:p>
          <a:p>
            <a:endParaRPr lang="en-US" sz="3200" dirty="0">
              <a:solidFill>
                <a:srgbClr val="000E2F"/>
              </a:solidFill>
            </a:endParaRPr>
          </a:p>
        </p:txBody>
      </p:sp>
      <p:sp>
        <p:nvSpPr>
          <p:cNvPr id="7" name="TextBox 6"/>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503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7866063" cy="1981200"/>
          </a:xfrm>
        </p:spPr>
        <p:txBody>
          <a:bodyPr/>
          <a:lstStyle/>
          <a:p>
            <a:pPr fontAlgn="auto">
              <a:spcAft>
                <a:spcPts val="0"/>
              </a:spcAft>
              <a:defRPr/>
            </a:pPr>
            <a:r>
              <a:rPr lang="en-US" dirty="0" smtClean="0"/>
              <a:t>Our sincerest thanks to all attendees joining us in person and online.</a:t>
            </a:r>
            <a:endParaRPr lang="en-US" dirty="0"/>
          </a:p>
        </p:txBody>
      </p:sp>
      <p:sp>
        <p:nvSpPr>
          <p:cNvPr id="4" name="Text Placeholder 3"/>
          <p:cNvSpPr>
            <a:spLocks noGrp="1"/>
          </p:cNvSpPr>
          <p:nvPr>
            <p:ph type="body" idx="1"/>
          </p:nvPr>
        </p:nvSpPr>
        <p:spPr>
          <a:xfrm>
            <a:off x="609600" y="3810000"/>
            <a:ext cx="7866063" cy="838200"/>
          </a:xfrm>
        </p:spPr>
        <p:txBody>
          <a:bodyPr/>
          <a:lstStyle/>
          <a:p>
            <a:pPr fontAlgn="auto">
              <a:spcAft>
                <a:spcPts val="0"/>
              </a:spcAft>
              <a:buFont typeface="Arial" pitchFamily="34" charset="0"/>
              <a:buNone/>
              <a:defRPr/>
            </a:pPr>
            <a:r>
              <a:rPr lang="en-US" i="1" dirty="0" smtClean="0"/>
              <a:t>On behalf of the 2014 Security Professionals Conference Program Committee</a:t>
            </a:r>
            <a:endParaRPr lang="en-US" i="1" dirty="0"/>
          </a:p>
        </p:txBody>
      </p:sp>
    </p:spTree>
    <p:extLst>
      <p:ext uri="{BB962C8B-B14F-4D97-AF65-F5344CB8AC3E}">
        <p14:creationId xmlns:p14="http://schemas.microsoft.com/office/powerpoint/2010/main" val="17607403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6425" y="338138"/>
            <a:ext cx="8021638" cy="730250"/>
          </a:xfrm>
        </p:spPr>
        <p:txBody>
          <a:bodyPr/>
          <a:lstStyle/>
          <a:p>
            <a:pPr fontAlgn="auto">
              <a:spcAft>
                <a:spcPts val="0"/>
              </a:spcAft>
              <a:defRPr/>
            </a:pPr>
            <a:r>
              <a:rPr lang="en-US" dirty="0" smtClean="0">
                <a:solidFill>
                  <a:srgbClr val="C02F48"/>
                </a:solidFill>
              </a:rPr>
              <a:t>A few important reminders:</a:t>
            </a:r>
            <a:endParaRPr lang="en-US" dirty="0">
              <a:solidFill>
                <a:srgbClr val="C02F48"/>
              </a:solidFill>
            </a:endParaRPr>
          </a:p>
        </p:txBody>
      </p:sp>
      <p:sp>
        <p:nvSpPr>
          <p:cNvPr id="5" name="Content Placeholder 4"/>
          <p:cNvSpPr>
            <a:spLocks noGrp="1"/>
          </p:cNvSpPr>
          <p:nvPr>
            <p:ph idx="1"/>
          </p:nvPr>
        </p:nvSpPr>
        <p:spPr>
          <a:xfrm>
            <a:off x="606425" y="1143000"/>
            <a:ext cx="8080375" cy="5105400"/>
          </a:xfrm>
        </p:spPr>
        <p:txBody>
          <a:bodyPr/>
          <a:lstStyle/>
          <a:p>
            <a:pPr fontAlgn="auto">
              <a:spcAft>
                <a:spcPts val="0"/>
              </a:spcAft>
              <a:buFont typeface="Wingdings" charset="2"/>
              <a:buChar char="ü"/>
              <a:defRPr/>
            </a:pPr>
            <a:r>
              <a:rPr lang="en-US" dirty="0" smtClean="0"/>
              <a:t>Complete the overall conference evaluation. You’ll receive an e-mail reminder soon.</a:t>
            </a:r>
            <a:endParaRPr lang="en-US" dirty="0"/>
          </a:p>
          <a:p>
            <a:pPr fontAlgn="auto">
              <a:spcAft>
                <a:spcPts val="0"/>
              </a:spcAft>
              <a:buFont typeface="Wingdings" charset="2"/>
              <a:buChar char="ü"/>
              <a:defRPr/>
            </a:pPr>
            <a:endParaRPr lang="en-US" dirty="0" smtClean="0"/>
          </a:p>
          <a:p>
            <a:pPr fontAlgn="auto">
              <a:spcAft>
                <a:spcPts val="0"/>
              </a:spcAft>
              <a:buFont typeface="Wingdings" charset="2"/>
              <a:buChar char="ü"/>
              <a:defRPr/>
            </a:pPr>
            <a:r>
              <a:rPr lang="en-US" dirty="0" smtClean="0"/>
              <a:t>Lunch for REN-ISAC Member Meeting &amp; </a:t>
            </a:r>
            <a:r>
              <a:rPr lang="en-US" dirty="0" err="1" smtClean="0"/>
              <a:t>postconference</a:t>
            </a:r>
            <a:r>
              <a:rPr lang="en-US" dirty="0" smtClean="0"/>
              <a:t> seminar attendees will be held in the Arch View Ballroom, 12-1 pm.</a:t>
            </a:r>
            <a:endParaRPr lang="en-US" dirty="0"/>
          </a:p>
          <a:p>
            <a:pPr fontAlgn="auto">
              <a:spcAft>
                <a:spcPts val="0"/>
              </a:spcAft>
              <a:buFont typeface="Wingdings" charset="2"/>
              <a:buChar char="ü"/>
              <a:defRPr/>
            </a:pPr>
            <a:endParaRPr lang="en-US" dirty="0" smtClean="0"/>
          </a:p>
          <a:p>
            <a:pPr fontAlgn="auto">
              <a:spcAft>
                <a:spcPts val="0"/>
              </a:spcAft>
              <a:buFont typeface="Wingdings" charset="2"/>
              <a:buChar char="ü"/>
              <a:defRPr/>
            </a:pPr>
            <a:r>
              <a:rPr lang="en-US" dirty="0" smtClean="0"/>
              <a:t>We hope you’ve been inspired by your peers, made new connections, and identified some tangible takeaways.</a:t>
            </a:r>
            <a:endParaRPr lang="en-US" dirty="0"/>
          </a:p>
        </p:txBody>
      </p:sp>
    </p:spTree>
    <p:extLst>
      <p:ext uri="{BB962C8B-B14F-4D97-AF65-F5344CB8AC3E}">
        <p14:creationId xmlns:p14="http://schemas.microsoft.com/office/powerpoint/2010/main" val="19274157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370138"/>
            <a:ext cx="7866063" cy="906462"/>
          </a:xfrm>
        </p:spPr>
        <p:txBody>
          <a:bodyPr/>
          <a:lstStyle/>
          <a:p>
            <a:pPr fontAlgn="auto">
              <a:spcAft>
                <a:spcPts val="0"/>
              </a:spcAft>
              <a:defRPr/>
            </a:pPr>
            <a:r>
              <a:rPr lang="en-US" b="1" dirty="0" smtClean="0">
                <a:solidFill>
                  <a:srgbClr val="C02F48"/>
                </a:solidFill>
              </a:rPr>
              <a:t>May the force be with you!</a:t>
            </a:r>
            <a:endParaRPr lang="en-US" b="1" dirty="0">
              <a:solidFill>
                <a:srgbClr val="C02F48"/>
              </a:solidFill>
            </a:endParaRPr>
          </a:p>
        </p:txBody>
      </p:sp>
    </p:spTree>
    <p:extLst>
      <p:ext uri="{BB962C8B-B14F-4D97-AF65-F5344CB8AC3E}">
        <p14:creationId xmlns:p14="http://schemas.microsoft.com/office/powerpoint/2010/main" val="187235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989" y="358346"/>
            <a:ext cx="8328454" cy="584775"/>
          </a:xfrm>
          <a:prstGeom prst="rect">
            <a:avLst/>
          </a:prstGeom>
          <a:noFill/>
        </p:spPr>
        <p:txBody>
          <a:bodyPr wrap="square" rtlCol="0">
            <a:spAutoFit/>
          </a:bodyPr>
          <a:lstStyle/>
          <a:p>
            <a:r>
              <a:rPr lang="en-US" sz="3200" b="1" dirty="0" smtClean="0"/>
              <a:t>Example and Catalyst</a:t>
            </a:r>
            <a:endParaRPr lang="en-US" sz="3200" b="1" dirty="0"/>
          </a:p>
        </p:txBody>
      </p:sp>
      <p:sp>
        <p:nvSpPr>
          <p:cNvPr id="3" name="TextBox 2"/>
          <p:cNvSpPr txBox="1"/>
          <p:nvPr/>
        </p:nvSpPr>
        <p:spPr>
          <a:xfrm>
            <a:off x="190696" y="5037652"/>
            <a:ext cx="8441331" cy="1200329"/>
          </a:xfrm>
          <a:prstGeom prst="rect">
            <a:avLst/>
          </a:prstGeom>
          <a:noFill/>
        </p:spPr>
        <p:txBody>
          <a:bodyPr wrap="square" rtlCol="0">
            <a:spAutoFit/>
          </a:bodyPr>
          <a:lstStyle/>
          <a:p>
            <a:r>
              <a:rPr lang="en-US" sz="2400" dirty="0" smtClean="0"/>
              <a:t>UConn’s Process Prior to 2011 : </a:t>
            </a:r>
          </a:p>
          <a:p>
            <a:r>
              <a:rPr lang="en-US" sz="2400" dirty="0"/>
              <a:t>	</a:t>
            </a:r>
            <a:r>
              <a:rPr lang="en-US" sz="2400" dirty="0" smtClean="0"/>
              <a:t>	Process for hard drive collection</a:t>
            </a:r>
          </a:p>
          <a:p>
            <a:r>
              <a:rPr lang="en-US" sz="2400" dirty="0"/>
              <a:t>	</a:t>
            </a:r>
            <a:r>
              <a:rPr lang="en-US" sz="2400" dirty="0" smtClean="0"/>
              <a:t>	Email maintained for only one year </a:t>
            </a:r>
            <a:endParaRPr lang="en-US" sz="2400" dirty="0"/>
          </a:p>
        </p:txBody>
      </p:sp>
      <p:sp>
        <p:nvSpPr>
          <p:cNvPr id="4" name="TextBox 3"/>
          <p:cNvSpPr txBox="1"/>
          <p:nvPr/>
        </p:nvSpPr>
        <p:spPr>
          <a:xfrm>
            <a:off x="556054" y="943121"/>
            <a:ext cx="7710616" cy="4247317"/>
          </a:xfrm>
          <a:prstGeom prst="rect">
            <a:avLst/>
          </a:prstGeom>
          <a:noFill/>
        </p:spPr>
        <p:txBody>
          <a:bodyPr wrap="square" rtlCol="0">
            <a:spAutoFit/>
          </a:bodyPr>
          <a:lstStyle/>
          <a:p>
            <a:r>
              <a:rPr lang="en-US" dirty="0" smtClean="0"/>
              <a:t>Doe v. Norwalk </a:t>
            </a:r>
            <a:r>
              <a:rPr lang="en-US" dirty="0"/>
              <a:t>Community College, </a:t>
            </a:r>
            <a:r>
              <a:rPr lang="en-US" dirty="0" smtClean="0"/>
              <a:t>2007</a:t>
            </a:r>
          </a:p>
          <a:p>
            <a:endParaRPr lang="en-US" dirty="0"/>
          </a:p>
          <a:p>
            <a:r>
              <a:rPr lang="en-US" dirty="0"/>
              <a:t>• Plaintiff sued a community college for injuries suffered as a result of a sexual </a:t>
            </a:r>
          </a:p>
          <a:p>
            <a:r>
              <a:rPr lang="en-US" dirty="0"/>
              <a:t>assault by an employee. </a:t>
            </a:r>
          </a:p>
          <a:p>
            <a:r>
              <a:rPr lang="en-US" dirty="0"/>
              <a:t>• The court found that the college failed to preserve ESI on the computers of key </a:t>
            </a:r>
          </a:p>
          <a:p>
            <a:r>
              <a:rPr lang="en-US" dirty="0"/>
              <a:t>witnesses. </a:t>
            </a:r>
          </a:p>
          <a:p>
            <a:r>
              <a:rPr lang="en-US" dirty="0"/>
              <a:t>• The court held that a duty to preserve arose before the action was filed, when </a:t>
            </a:r>
          </a:p>
          <a:p>
            <a:r>
              <a:rPr lang="en-US" dirty="0"/>
              <a:t>the college received a demand letter announcing plaintiff’s intention to sue. </a:t>
            </a:r>
          </a:p>
          <a:p>
            <a:r>
              <a:rPr lang="en-US" dirty="0"/>
              <a:t>• The court held that the Rule 37(f) good faith exception was not available because </a:t>
            </a:r>
            <a:r>
              <a:rPr lang="en-US" dirty="0" smtClean="0"/>
              <a:t>it </a:t>
            </a:r>
            <a:r>
              <a:rPr lang="en-US" dirty="0"/>
              <a:t>found that the defendant made no effort to put relevant information </a:t>
            </a:r>
            <a:r>
              <a:rPr lang="en-US" dirty="0" smtClean="0"/>
              <a:t>on “</a:t>
            </a:r>
            <a:r>
              <a:rPr lang="en-US" dirty="0"/>
              <a:t>litigation hold.” </a:t>
            </a:r>
          </a:p>
          <a:p>
            <a:r>
              <a:rPr lang="en-US" dirty="0"/>
              <a:t>• The court also said that the good faith exception was not available because the </a:t>
            </a:r>
          </a:p>
          <a:p>
            <a:r>
              <a:rPr lang="en-US" dirty="0"/>
              <a:t>college had no routine system or consistent policy in place regarding the </a:t>
            </a:r>
          </a:p>
          <a:p>
            <a:r>
              <a:rPr lang="en-US" dirty="0"/>
              <a:t>destruction of ESI.</a:t>
            </a:r>
          </a:p>
          <a:p>
            <a:endParaRPr lang="en-US" dirty="0"/>
          </a:p>
        </p:txBody>
      </p:sp>
      <p:sp>
        <p:nvSpPr>
          <p:cNvPr id="5" name="TextBox 4"/>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842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7299" y="1217877"/>
            <a:ext cx="6686297" cy="4708981"/>
          </a:xfrm>
          <a:prstGeom prst="rect">
            <a:avLst/>
          </a:prstGeom>
        </p:spPr>
        <p:txBody>
          <a:bodyPr wrap="square">
            <a:spAutoFit/>
          </a:bodyPr>
          <a:lstStyle/>
          <a:p>
            <a:r>
              <a:rPr lang="en-US" sz="2000" dirty="0"/>
              <a:t>To help meet its obligations, the University created an Electronic Discovery Committee, made up of representatives from</a:t>
            </a:r>
            <a:r>
              <a:rPr lang="en-US" sz="2000" dirty="0" smtClean="0"/>
              <a:t>:</a:t>
            </a:r>
            <a:r>
              <a:rPr lang="en-US" sz="2000" dirty="0"/>
              <a:t> </a:t>
            </a:r>
            <a:endParaRPr lang="en-US" sz="2000" dirty="0" smtClean="0"/>
          </a:p>
          <a:p>
            <a:endParaRPr lang="en-US" sz="2000" dirty="0"/>
          </a:p>
          <a:p>
            <a:pPr marL="285750" lvl="0" indent="-285750">
              <a:buFont typeface="Arial" panose="020B0604020202020204" pitchFamily="34" charset="0"/>
              <a:buChar char="•"/>
            </a:pPr>
            <a:r>
              <a:rPr lang="en-US" sz="2000" dirty="0"/>
              <a:t>Information Security Office</a:t>
            </a:r>
          </a:p>
          <a:p>
            <a:pPr marL="285750" lvl="0" indent="-285750">
              <a:buFont typeface="Arial" panose="020B0604020202020204" pitchFamily="34" charset="0"/>
              <a:buChar char="•"/>
            </a:pPr>
            <a:r>
              <a:rPr lang="en-US" sz="2000" dirty="0"/>
              <a:t>The Office of the Attorney General</a:t>
            </a:r>
          </a:p>
          <a:p>
            <a:pPr marL="285750" lvl="0" indent="-285750">
              <a:buFont typeface="Arial" panose="020B0604020202020204" pitchFamily="34" charset="0"/>
              <a:buChar char="•"/>
            </a:pPr>
            <a:r>
              <a:rPr lang="en-US" sz="2000" dirty="0"/>
              <a:t>Privacy Office</a:t>
            </a:r>
          </a:p>
          <a:p>
            <a:pPr marL="285750" lvl="0" indent="-285750">
              <a:buFont typeface="Arial" panose="020B0604020202020204" pitchFamily="34" charset="0"/>
              <a:buChar char="•"/>
            </a:pPr>
            <a:r>
              <a:rPr lang="en-US" sz="2000" dirty="0"/>
              <a:t>Records Management</a:t>
            </a:r>
          </a:p>
          <a:p>
            <a:pPr marL="285750" lvl="0" indent="-285750">
              <a:buFont typeface="Arial" panose="020B0604020202020204" pitchFamily="34" charset="0"/>
              <a:buChar char="•"/>
            </a:pPr>
            <a:r>
              <a:rPr lang="en-US" sz="2000" dirty="0"/>
              <a:t>Human Resources</a:t>
            </a:r>
          </a:p>
          <a:p>
            <a:pPr marL="285750" lvl="0" indent="-285750">
              <a:buFont typeface="Arial" panose="020B0604020202020204" pitchFamily="34" charset="0"/>
              <a:buChar char="•"/>
            </a:pPr>
            <a:r>
              <a:rPr lang="en-US" sz="2000" dirty="0"/>
              <a:t>General Counsel</a:t>
            </a:r>
          </a:p>
          <a:p>
            <a:r>
              <a:rPr lang="en-US" sz="2000" dirty="0"/>
              <a:t> </a:t>
            </a:r>
            <a:endParaRPr lang="en-US" sz="2000" dirty="0" smtClean="0"/>
          </a:p>
          <a:p>
            <a:endParaRPr lang="en-US" sz="2000" dirty="0"/>
          </a:p>
          <a:p>
            <a:r>
              <a:rPr lang="en-US" sz="2000" dirty="0" smtClean="0"/>
              <a:t>Committee </a:t>
            </a:r>
            <a:r>
              <a:rPr lang="en-US" sz="2000" dirty="0"/>
              <a:t>serves as a resource to </a:t>
            </a:r>
            <a:r>
              <a:rPr lang="en-US" sz="2000" dirty="0" smtClean="0"/>
              <a:t>assure approach is:</a:t>
            </a:r>
          </a:p>
          <a:p>
            <a:pPr marL="285750" indent="-285750">
              <a:buFont typeface="Arial" panose="020B0604020202020204" pitchFamily="34" charset="0"/>
              <a:buChar char="•"/>
            </a:pPr>
            <a:r>
              <a:rPr lang="en-US" sz="2000" dirty="0"/>
              <a:t>	</a:t>
            </a:r>
            <a:r>
              <a:rPr lang="en-US" sz="2000" dirty="0" smtClean="0"/>
              <a:t>Consistent</a:t>
            </a:r>
          </a:p>
          <a:p>
            <a:pPr marL="285750" indent="-285750">
              <a:buFont typeface="Arial" panose="020B0604020202020204" pitchFamily="34" charset="0"/>
              <a:buChar char="•"/>
            </a:pPr>
            <a:r>
              <a:rPr lang="en-US" sz="2000" dirty="0" smtClean="0"/>
              <a:t>   Compliant </a:t>
            </a:r>
            <a:r>
              <a:rPr lang="en-US" sz="2000" dirty="0"/>
              <a:t>with applicable laws and University </a:t>
            </a:r>
            <a:r>
              <a:rPr lang="en-US" sz="2000" dirty="0" smtClean="0"/>
              <a:t>policies </a:t>
            </a:r>
            <a:endParaRPr lang="en-US" sz="2000" dirty="0"/>
          </a:p>
        </p:txBody>
      </p:sp>
      <p:sp>
        <p:nvSpPr>
          <p:cNvPr id="3" name="TextBox 2"/>
          <p:cNvSpPr txBox="1"/>
          <p:nvPr/>
        </p:nvSpPr>
        <p:spPr>
          <a:xfrm>
            <a:off x="1121434" y="526211"/>
            <a:ext cx="6116128" cy="584775"/>
          </a:xfrm>
          <a:prstGeom prst="rect">
            <a:avLst/>
          </a:prstGeom>
          <a:noFill/>
        </p:spPr>
        <p:txBody>
          <a:bodyPr wrap="square" rtlCol="0">
            <a:spAutoFit/>
          </a:bodyPr>
          <a:lstStyle/>
          <a:p>
            <a:r>
              <a:rPr lang="en-US" sz="3200" b="1" dirty="0"/>
              <a:t>Electronic Discovery Committee</a:t>
            </a:r>
          </a:p>
        </p:txBody>
      </p:sp>
      <p:sp>
        <p:nvSpPr>
          <p:cNvPr id="4" name="TextBox 3"/>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56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405" y="1329325"/>
            <a:ext cx="7649695" cy="5139869"/>
          </a:xfrm>
          <a:prstGeom prst="rect">
            <a:avLst/>
          </a:prstGeom>
          <a:noFill/>
        </p:spPr>
        <p:txBody>
          <a:bodyPr wrap="square" rtlCol="0">
            <a:spAutoFit/>
          </a:bodyPr>
          <a:lstStyle/>
          <a:p>
            <a:endParaRPr lang="en-US" sz="3200" dirty="0" smtClean="0"/>
          </a:p>
          <a:p>
            <a:endParaRPr lang="en-US" dirty="0"/>
          </a:p>
          <a:p>
            <a:pPr marL="1657350" lvl="3" indent="-285750">
              <a:buFont typeface="Arial" panose="020B0604020202020204" pitchFamily="34" charset="0"/>
              <a:buChar char="•"/>
            </a:pPr>
            <a:r>
              <a:rPr lang="en-US" sz="3200" dirty="0" smtClean="0"/>
              <a:t>ISO </a:t>
            </a:r>
            <a:r>
              <a:rPr lang="en-US" sz="3200" dirty="0"/>
              <a:t>Administrative Assistant (ISO Admin)</a:t>
            </a:r>
          </a:p>
          <a:p>
            <a:pPr marL="1657350" lvl="3" indent="-285750">
              <a:buFont typeface="Arial" panose="020B0604020202020204" pitchFamily="34" charset="0"/>
              <a:buChar char="•"/>
            </a:pPr>
            <a:r>
              <a:rPr lang="en-US" sz="3200" dirty="0"/>
              <a:t>ISO Rep</a:t>
            </a:r>
          </a:p>
          <a:p>
            <a:pPr marL="1657350" lvl="3" indent="-285750">
              <a:buFont typeface="Arial" panose="020B0604020202020204" pitchFamily="34" charset="0"/>
              <a:buChar char="•"/>
            </a:pPr>
            <a:r>
              <a:rPr lang="en-US" sz="3200" dirty="0"/>
              <a:t>Mail and File Admin</a:t>
            </a:r>
          </a:p>
          <a:p>
            <a:pPr marL="1657350" lvl="3" indent="-285750">
              <a:buFont typeface="Arial" panose="020B0604020202020204" pitchFamily="34" charset="0"/>
              <a:buChar char="•"/>
            </a:pPr>
            <a:r>
              <a:rPr lang="en-US" sz="3200" dirty="0"/>
              <a:t>IT Technician (IT Tech)</a:t>
            </a:r>
          </a:p>
          <a:p>
            <a:pPr marL="1657350" lvl="3" indent="-285750">
              <a:buFont typeface="Arial" panose="020B0604020202020204" pitchFamily="34" charset="0"/>
              <a:buChar char="•"/>
            </a:pPr>
            <a:r>
              <a:rPr lang="en-US" sz="3200" dirty="0" smtClean="0"/>
              <a:t>User </a:t>
            </a:r>
            <a:r>
              <a:rPr lang="en-US" sz="3200" dirty="0"/>
              <a:t>Services/Accounts Desk</a:t>
            </a:r>
          </a:p>
          <a:p>
            <a:pPr marL="1657350" lvl="3" indent="-285750">
              <a:buFont typeface="Arial" panose="020B0604020202020204" pitchFamily="34" charset="0"/>
              <a:buChar char="•"/>
            </a:pPr>
            <a:r>
              <a:rPr lang="en-US" sz="3200" dirty="0"/>
              <a:t>IT Staff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3" name="TextBox 2"/>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
        <p:nvSpPr>
          <p:cNvPr id="4" name="TextBox 3"/>
          <p:cNvSpPr txBox="1"/>
          <p:nvPr/>
        </p:nvSpPr>
        <p:spPr>
          <a:xfrm>
            <a:off x="409862" y="526210"/>
            <a:ext cx="7394769" cy="584775"/>
          </a:xfrm>
          <a:prstGeom prst="rect">
            <a:avLst/>
          </a:prstGeom>
          <a:noFill/>
        </p:spPr>
        <p:txBody>
          <a:bodyPr wrap="square" rtlCol="0">
            <a:spAutoFit/>
          </a:bodyPr>
          <a:lstStyle/>
          <a:p>
            <a:r>
              <a:rPr lang="en-US" sz="3200" b="1" dirty="0"/>
              <a:t>Additional parties involved in the process</a:t>
            </a:r>
            <a:r>
              <a:rPr lang="en-US" sz="3200" dirty="0"/>
              <a:t>:</a:t>
            </a:r>
          </a:p>
        </p:txBody>
      </p:sp>
    </p:spTree>
    <p:extLst>
      <p:ext uri="{BB962C8B-B14F-4D97-AF65-F5344CB8AC3E}">
        <p14:creationId xmlns:p14="http://schemas.microsoft.com/office/powerpoint/2010/main" val="3447407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459" y="1364627"/>
            <a:ext cx="8278852" cy="366254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Cease destruction of relevant documents</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Preservation of relevant documents</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Ensure data are available for discovery</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“Reasonableness”</a:t>
            </a:r>
          </a:p>
          <a:p>
            <a:endParaRPr lang="en-US" sz="3600" dirty="0"/>
          </a:p>
        </p:txBody>
      </p:sp>
      <p:sp>
        <p:nvSpPr>
          <p:cNvPr id="3" name="TextBox 2"/>
          <p:cNvSpPr txBox="1"/>
          <p:nvPr/>
        </p:nvSpPr>
        <p:spPr>
          <a:xfrm>
            <a:off x="514459" y="567379"/>
            <a:ext cx="6537277" cy="646331"/>
          </a:xfrm>
          <a:prstGeom prst="rect">
            <a:avLst/>
          </a:prstGeom>
          <a:noFill/>
        </p:spPr>
        <p:txBody>
          <a:bodyPr wrap="square" rtlCol="0">
            <a:spAutoFit/>
          </a:bodyPr>
          <a:lstStyle/>
          <a:p>
            <a:r>
              <a:rPr lang="en-US" sz="3600" b="1" dirty="0" smtClean="0"/>
              <a:t>Guiding Principles</a:t>
            </a:r>
            <a:endParaRPr lang="en-US" sz="3600" b="1" dirty="0"/>
          </a:p>
        </p:txBody>
      </p:sp>
      <p:sp>
        <p:nvSpPr>
          <p:cNvPr id="5" name="TextBox 4"/>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
        <p:nvSpPr>
          <p:cNvPr id="6" name="TextBox 5"/>
          <p:cNvSpPr txBox="1"/>
          <p:nvPr/>
        </p:nvSpPr>
        <p:spPr>
          <a:xfrm>
            <a:off x="514459" y="4746929"/>
            <a:ext cx="7680960" cy="1107996"/>
          </a:xfrm>
          <a:prstGeom prst="rect">
            <a:avLst/>
          </a:prstGeom>
          <a:noFill/>
        </p:spPr>
        <p:txBody>
          <a:bodyPr wrap="square" rtlCol="0">
            <a:spAutoFit/>
          </a:bodyPr>
          <a:lstStyle/>
          <a:p>
            <a:r>
              <a:rPr lang="en-US" sz="2400" i="1" dirty="0"/>
              <a:t>When a case enters discovery, we can produce the expected </a:t>
            </a:r>
            <a:r>
              <a:rPr lang="en-US" sz="2400" i="1" dirty="0" smtClean="0"/>
              <a:t>documents consistently and within reason.</a:t>
            </a:r>
            <a:endParaRPr lang="en-US" sz="2400" i="1" dirty="0"/>
          </a:p>
          <a:p>
            <a:endParaRPr lang="en-US" dirty="0"/>
          </a:p>
        </p:txBody>
      </p:sp>
    </p:spTree>
    <p:extLst>
      <p:ext uri="{BB962C8B-B14F-4D97-AF65-F5344CB8AC3E}">
        <p14:creationId xmlns:p14="http://schemas.microsoft.com/office/powerpoint/2010/main" val="3856727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990" y="1433890"/>
            <a:ext cx="7424382"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Severity of litigation</a:t>
            </a:r>
          </a:p>
          <a:p>
            <a:pPr marL="285750" indent="-285750">
              <a:buFont typeface="Arial" panose="020B0604020202020204" pitchFamily="34" charset="0"/>
              <a:buChar char="•"/>
            </a:pPr>
            <a:endParaRPr lang="en-US" sz="3600" dirty="0" smtClean="0"/>
          </a:p>
          <a:p>
            <a:pPr marL="285750" indent="-285750">
              <a:buFont typeface="Arial" panose="020B0604020202020204" pitchFamily="34" charset="0"/>
              <a:buChar char="•"/>
            </a:pPr>
            <a:r>
              <a:rPr lang="en-US" sz="3600" dirty="0" smtClean="0"/>
              <a:t>Operation efficiencies</a:t>
            </a:r>
          </a:p>
          <a:p>
            <a:pPr marL="285750" indent="-285750">
              <a:buFont typeface="Arial" panose="020B0604020202020204" pitchFamily="34" charset="0"/>
              <a:buChar char="•"/>
            </a:pPr>
            <a:endParaRPr lang="en-US" sz="3600" dirty="0" smtClean="0"/>
          </a:p>
          <a:p>
            <a:pPr marL="285750" indent="-285750">
              <a:buFont typeface="Arial" panose="020B0604020202020204" pitchFamily="34" charset="0"/>
              <a:buChar char="•"/>
            </a:pPr>
            <a:r>
              <a:rPr lang="en-US" sz="3600" dirty="0" smtClean="0"/>
              <a:t>Individual privacy</a:t>
            </a:r>
          </a:p>
          <a:p>
            <a:pPr marL="285750" indent="-285750">
              <a:buFont typeface="Arial" panose="020B0604020202020204" pitchFamily="34" charset="0"/>
              <a:buChar char="•"/>
            </a:pPr>
            <a:endParaRPr lang="en-US" sz="3600" dirty="0" smtClean="0"/>
          </a:p>
          <a:p>
            <a:pPr marL="285750" indent="-285750">
              <a:buFont typeface="Arial" panose="020B0604020202020204" pitchFamily="34" charset="0"/>
              <a:buChar char="•"/>
            </a:pPr>
            <a:r>
              <a:rPr lang="en-US" sz="3600" dirty="0" smtClean="0"/>
              <a:t>Risk of data loss</a:t>
            </a:r>
            <a:endParaRPr lang="en-US" dirty="0"/>
          </a:p>
        </p:txBody>
      </p:sp>
      <p:sp>
        <p:nvSpPr>
          <p:cNvPr id="4" name="TextBox 3"/>
          <p:cNvSpPr txBox="1"/>
          <p:nvPr/>
        </p:nvSpPr>
        <p:spPr>
          <a:xfrm>
            <a:off x="389614" y="401250"/>
            <a:ext cx="7874758" cy="584775"/>
          </a:xfrm>
          <a:prstGeom prst="rect">
            <a:avLst/>
          </a:prstGeom>
          <a:noFill/>
        </p:spPr>
        <p:txBody>
          <a:bodyPr wrap="square" rtlCol="0">
            <a:spAutoFit/>
          </a:bodyPr>
          <a:lstStyle/>
          <a:p>
            <a:r>
              <a:rPr lang="en-US" sz="3200" b="1" dirty="0" smtClean="0"/>
              <a:t>Factors to Consider in Records Retention</a:t>
            </a:r>
            <a:endParaRPr lang="en-US" sz="3200" b="1" dirty="0"/>
          </a:p>
        </p:txBody>
      </p:sp>
      <p:sp>
        <p:nvSpPr>
          <p:cNvPr id="5" name="TextBox 4"/>
          <p:cNvSpPr txBox="1"/>
          <p:nvPr/>
        </p:nvSpPr>
        <p:spPr>
          <a:xfrm>
            <a:off x="6388009" y="6469194"/>
            <a:ext cx="2833244" cy="246221"/>
          </a:xfrm>
          <a:prstGeom prst="rect">
            <a:avLst/>
          </a:prstGeom>
          <a:noFill/>
        </p:spPr>
        <p:txBody>
          <a:bodyPr wrap="square" rtlCol="0">
            <a:spAutoFit/>
          </a:bodyPr>
          <a:lstStyle/>
          <a:p>
            <a:pPr algn="ctr"/>
            <a:r>
              <a:rPr lang="en-US" sz="1000" dirty="0" smtClean="0">
                <a:solidFill>
                  <a:srgbClr val="000E2F"/>
                </a:solidFill>
                <a:latin typeface="Arial" panose="020B0604020202020204" pitchFamily="34" charset="0"/>
                <a:cs typeface="Arial" panose="020B0604020202020204" pitchFamily="34" charset="0"/>
              </a:rPr>
              <a:t>Information Security Office</a:t>
            </a:r>
            <a:endParaRPr lang="en-US" sz="1000" dirty="0">
              <a:solidFill>
                <a:srgbClr val="000E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699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13482</TotalTime>
  <Words>942</Words>
  <Application>Microsoft Office PowerPoint</Application>
  <PresentationFormat>On-screen Show (4:3)</PresentationFormat>
  <Paragraphs>227</Paragraphs>
  <Slides>42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Acrobat Document</vt:lpstr>
      <vt:lpstr>Litigation Holds: Don’t Live in Fear of Spoliation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Components:</vt:lpstr>
      <vt:lpstr>Initial Litigation Hold Notice   </vt:lpstr>
      <vt:lpstr>PowerPoint Presentation</vt:lpstr>
      <vt:lpstr>PowerPoint Presentation</vt:lpstr>
      <vt:lpstr>Drive Imaging Process  </vt:lpstr>
      <vt:lpstr>PowerPoint Presentation</vt:lpstr>
      <vt:lpstr>PowerPoint Presentation</vt:lpstr>
      <vt:lpstr>PowerPoint Presentation</vt:lpstr>
      <vt:lpstr>Departmental IT/3rd Party  Collection Process   </vt:lpstr>
      <vt:lpstr>PowerPoint Presentation</vt:lpstr>
      <vt:lpstr>PowerPoint Presentation</vt:lpstr>
      <vt:lpstr>Voluntary/Involuntary Termination Process  </vt:lpstr>
      <vt:lpstr>PowerPoint Presentation</vt:lpstr>
      <vt:lpstr>PowerPoint Presentation</vt:lpstr>
      <vt:lpstr>Litigation Hold Release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Jason Pufahl CISO jason.pufahl@uconn.edu 860-486-3743  </vt:lpstr>
      <vt:lpstr>Our sincerest thanks to all attendees joining us in person and online.</vt:lpstr>
      <vt:lpstr>A few important reminders:</vt:lpstr>
      <vt:lpstr>May the force be with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CBallestrini</dc:creator>
  <cp:lastModifiedBy>Pufahl, Jason</cp:lastModifiedBy>
  <cp:revision>129</cp:revision>
  <dcterms:created xsi:type="dcterms:W3CDTF">2013-11-11T19:33:50Z</dcterms:created>
  <dcterms:modified xsi:type="dcterms:W3CDTF">2014-05-08T14:10:56Z</dcterms:modified>
</cp:coreProperties>
</file>