
<file path=[Content_Types].xml><?xml version="1.0" encoding="utf-8"?>
<Types xmlns="http://schemas.openxmlformats.org/package/2006/content-types">
  <Default Extension="jpg" ContentType="image/jpg"/>
  <Default Extension="emf" ContentType="image/x-emf"/>
  <Default Extension="xlsx" ContentType="application/vnd.openxmlformats-officedocument.spreadsheetml.sheet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embeddings/oleObject1.bin" ContentType="application/vnd.openxmlformats-officedocument.oleObject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media/image64.jpg" ContentType="image/jpeg"/>
  <Override PartName="/ppt/comments/comment1.xml" ContentType="application/vnd.openxmlformats-officedocument.presentationml.comments+xml"/>
  <Override PartName="/ppt/notesSlides/notesSlide78.xml" ContentType="application/vnd.openxmlformats-officedocument.presentationml.notesSlide+xml"/>
  <Override PartName="/ppt/embeddings/oleObject2.bin" ContentType="application/vnd.openxmlformats-officedocument.oleObject"/>
  <Override PartName="/ppt/comments/comment2.xml" ContentType="application/vnd.openxmlformats-officedocument.presentationml.comments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2"/>
    <p:sldMasterId id="2147483652" r:id="rId3"/>
  </p:sldMasterIdLst>
  <p:notesMasterIdLst>
    <p:notesMasterId r:id="rId94"/>
  </p:notesMasterIdLst>
  <p:handoutMasterIdLst>
    <p:handoutMasterId r:id="rId95"/>
  </p:handoutMasterIdLst>
  <p:sldIdLst>
    <p:sldId id="291" r:id="rId4"/>
    <p:sldId id="348" r:id="rId5"/>
    <p:sldId id="328" r:id="rId6"/>
    <p:sldId id="341" r:id="rId7"/>
    <p:sldId id="292" r:id="rId8"/>
    <p:sldId id="293" r:id="rId9"/>
    <p:sldId id="332" r:id="rId10"/>
    <p:sldId id="333" r:id="rId11"/>
    <p:sldId id="379" r:id="rId12"/>
    <p:sldId id="380" r:id="rId13"/>
    <p:sldId id="381" r:id="rId14"/>
    <p:sldId id="329" r:id="rId15"/>
    <p:sldId id="335" r:id="rId16"/>
    <p:sldId id="331" r:id="rId17"/>
    <p:sldId id="330" r:id="rId18"/>
    <p:sldId id="334" r:id="rId19"/>
    <p:sldId id="260" r:id="rId20"/>
    <p:sldId id="338" r:id="rId21"/>
    <p:sldId id="337" r:id="rId22"/>
    <p:sldId id="340" r:id="rId23"/>
    <p:sldId id="298" r:id="rId24"/>
    <p:sldId id="299" r:id="rId25"/>
    <p:sldId id="339" r:id="rId26"/>
    <p:sldId id="344" r:id="rId27"/>
    <p:sldId id="372" r:id="rId28"/>
    <p:sldId id="346" r:id="rId29"/>
    <p:sldId id="302" r:id="rId30"/>
    <p:sldId id="303" r:id="rId31"/>
    <p:sldId id="304" r:id="rId32"/>
    <p:sldId id="342" r:id="rId33"/>
    <p:sldId id="300" r:id="rId34"/>
    <p:sldId id="301" r:id="rId35"/>
    <p:sldId id="350" r:id="rId36"/>
    <p:sldId id="352" r:id="rId37"/>
    <p:sldId id="353" r:id="rId38"/>
    <p:sldId id="354" r:id="rId39"/>
    <p:sldId id="305" r:id="rId40"/>
    <p:sldId id="349" r:id="rId41"/>
    <p:sldId id="343" r:id="rId42"/>
    <p:sldId id="362" r:id="rId43"/>
    <p:sldId id="364" r:id="rId44"/>
    <p:sldId id="361" r:id="rId45"/>
    <p:sldId id="365" r:id="rId46"/>
    <p:sldId id="366" r:id="rId47"/>
    <p:sldId id="373" r:id="rId48"/>
    <p:sldId id="256" r:id="rId49"/>
    <p:sldId id="296" r:id="rId50"/>
    <p:sldId id="297" r:id="rId51"/>
    <p:sldId id="378" r:id="rId52"/>
    <p:sldId id="377" r:id="rId53"/>
    <p:sldId id="266" r:id="rId54"/>
    <p:sldId id="269" r:id="rId55"/>
    <p:sldId id="310" r:id="rId56"/>
    <p:sldId id="273" r:id="rId57"/>
    <p:sldId id="311" r:id="rId58"/>
    <p:sldId id="355" r:id="rId59"/>
    <p:sldId id="357" r:id="rId60"/>
    <p:sldId id="278" r:id="rId61"/>
    <p:sldId id="356" r:id="rId62"/>
    <p:sldId id="358" r:id="rId63"/>
    <p:sldId id="359" r:id="rId64"/>
    <p:sldId id="272" r:id="rId65"/>
    <p:sldId id="274" r:id="rId66"/>
    <p:sldId id="275" r:id="rId67"/>
    <p:sldId id="276" r:id="rId68"/>
    <p:sldId id="318" r:id="rId69"/>
    <p:sldId id="271" r:id="rId70"/>
    <p:sldId id="277" r:id="rId71"/>
    <p:sldId id="281" r:id="rId72"/>
    <p:sldId id="282" r:id="rId73"/>
    <p:sldId id="279" r:id="rId74"/>
    <p:sldId id="280" r:id="rId75"/>
    <p:sldId id="323" r:id="rId76"/>
    <p:sldId id="324" r:id="rId77"/>
    <p:sldId id="374" r:id="rId78"/>
    <p:sldId id="284" r:id="rId79"/>
    <p:sldId id="287" r:id="rId80"/>
    <p:sldId id="290" r:id="rId81"/>
    <p:sldId id="285" r:id="rId82"/>
    <p:sldId id="376" r:id="rId83"/>
    <p:sldId id="286" r:id="rId84"/>
    <p:sldId id="375" r:id="rId85"/>
    <p:sldId id="367" r:id="rId86"/>
    <p:sldId id="368" r:id="rId87"/>
    <p:sldId id="370" r:id="rId88"/>
    <p:sldId id="369" r:id="rId89"/>
    <p:sldId id="371" r:id="rId90"/>
    <p:sldId id="325" r:id="rId91"/>
    <p:sldId id="326" r:id="rId92"/>
    <p:sldId id="288" r:id="rId9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1" autoAdjust="0"/>
    <p:restoredTop sz="86379" autoAdjust="0"/>
  </p:normalViewPr>
  <p:slideViewPr>
    <p:cSldViewPr>
      <p:cViewPr varScale="1">
        <p:scale>
          <a:sx n="105" d="100"/>
          <a:sy n="105" d="100"/>
        </p:scale>
        <p:origin x="-65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4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41978"/>
    </p:cViewPr>
  </p:sorterViewPr>
  <p:notesViewPr>
    <p:cSldViewPr snapToGrid="0" snapToObjects="1">
      <p:cViewPr varScale="1">
        <p:scale>
          <a:sx n="55" d="100"/>
          <a:sy n="55" d="100"/>
        </p:scale>
        <p:origin x="2076" y="3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notesMaster" Target="notesMasters/notesMaster1.xml"/><Relationship Id="rId95" Type="http://schemas.openxmlformats.org/officeDocument/2006/relationships/handoutMaster" Target="handoutMasters/handoutMaster1.xml"/><Relationship Id="rId96" Type="http://schemas.openxmlformats.org/officeDocument/2006/relationships/printerSettings" Target="printerSettings/printerSettings1.bin"/><Relationship Id="rId97" Type="http://schemas.openxmlformats.org/officeDocument/2006/relationships/commentAuthors" Target="commentAuthors.xml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00" Type="http://schemas.openxmlformats.org/officeDocument/2006/relationships/theme" Target="theme/theme1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4" Type="http://schemas.microsoft.com/office/2011/relationships/chartColorStyle" Target="colors1.xml"/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4" Type="http://schemas.microsoft.com/office/2011/relationships/chartColorStyle" Target="colors2.xml"/><Relationship Id="rId1" Type="http://schemas.openxmlformats.org/officeDocument/2006/relationships/package" Target="../embeddings/Microsoft_Excel_Sheet2.xlsx"/><Relationship Id="rId2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4" Type="http://schemas.microsoft.com/office/2011/relationships/chartColorStyle" Target="colors3.xml"/><Relationship Id="rId1" Type="http://schemas.openxmlformats.org/officeDocument/2006/relationships/package" Target="../embeddings/Microsoft_Excel_Sheet3.xlsx"/><Relationship Id="rId2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4" Type="http://schemas.microsoft.com/office/2011/relationships/chartColorStyle" Target="colors4.xml"/><Relationship Id="rId1" Type="http://schemas.openxmlformats.org/officeDocument/2006/relationships/package" Target="../embeddings/Microsoft_Excel_Sheet4.xlsx"/><Relationship Id="rId2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Computing</a:t>
            </a:r>
            <a:r>
              <a:rPr lang="en-US" baseline="0" dirty="0" smtClean="0"/>
              <a:t> and Security Seriousness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466590113735783"/>
          <c:y val="0.119901775600021"/>
          <c:w val="0.936365679984446"/>
          <c:h val="0.6557788916966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Mainframes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1980.0</c:v>
                </c:pt>
                <c:pt idx="1">
                  <c:v>1995.0</c:v>
                </c:pt>
                <c:pt idx="2">
                  <c:v>2010.0</c:v>
                </c:pt>
                <c:pt idx="3">
                  <c:v>2025.0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10.0</c:v>
                </c:pt>
                <c:pt idx="1">
                  <c:v>7.5</c:v>
                </c:pt>
                <c:pt idx="2">
                  <c:v>5.0</c:v>
                </c:pt>
                <c:pt idx="3">
                  <c:v>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0891544"/>
        <c:axId val="-2081472120"/>
      </c:lineChart>
      <c:catAx>
        <c:axId val="-2080891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Time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1472120"/>
        <c:crosses val="autoZero"/>
        <c:auto val="1"/>
        <c:lblAlgn val="ctr"/>
        <c:lblOffset val="100"/>
        <c:noMultiLvlLbl val="0"/>
      </c:catAx>
      <c:valAx>
        <c:axId val="-2081472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Seriousness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"/>
              <c:y val="0.33541811985648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0891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Computing</a:t>
            </a:r>
            <a:r>
              <a:rPr lang="en-US" baseline="0" dirty="0" smtClean="0"/>
              <a:t> and Security Seriousness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Mainframes</c:v>
                </c:pt>
              </c:strCache>
            </c:strRef>
          </c:tx>
          <c:spPr>
            <a:ln w="889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1980.0</c:v>
                </c:pt>
                <c:pt idx="1">
                  <c:v>1995.0</c:v>
                </c:pt>
                <c:pt idx="2">
                  <c:v>2010.0</c:v>
                </c:pt>
                <c:pt idx="3">
                  <c:v>2025.0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10.0</c:v>
                </c:pt>
                <c:pt idx="1">
                  <c:v>7.5</c:v>
                </c:pt>
                <c:pt idx="2">
                  <c:v>5.0</c:v>
                </c:pt>
                <c:pt idx="3">
                  <c:v>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5361704"/>
        <c:axId val="-2045328664"/>
      </c:lineChart>
      <c:catAx>
        <c:axId val="-2045361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Time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5328664"/>
        <c:crosses val="autoZero"/>
        <c:auto val="1"/>
        <c:lblAlgn val="ctr"/>
        <c:lblOffset val="100"/>
        <c:noMultiLvlLbl val="0"/>
      </c:catAx>
      <c:valAx>
        <c:axId val="-2045328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Seriousness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"/>
              <c:y val="0.33541811985648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5361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Computing</a:t>
            </a:r>
            <a:r>
              <a:rPr lang="en-US" baseline="0" dirty="0" smtClean="0"/>
              <a:t> and Security Seriousness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Mainframes</c:v>
                </c:pt>
              </c:strCache>
            </c:strRef>
          </c:tx>
          <c:spPr>
            <a:ln w="1016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1980.0</c:v>
                </c:pt>
                <c:pt idx="1">
                  <c:v>1995.0</c:v>
                </c:pt>
                <c:pt idx="2">
                  <c:v>2010.0</c:v>
                </c:pt>
                <c:pt idx="3">
                  <c:v>2025.0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10.0</c:v>
                </c:pt>
                <c:pt idx="1">
                  <c:v>7.5</c:v>
                </c:pt>
                <c:pt idx="2">
                  <c:v>5.0</c:v>
                </c:pt>
                <c:pt idx="3">
                  <c:v>2.5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PCs</c:v>
                </c:pt>
              </c:strCache>
            </c:strRef>
          </c:tx>
          <c:spPr>
            <a:ln w="1016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1980.0</c:v>
                </c:pt>
                <c:pt idx="1">
                  <c:v>1995.0</c:v>
                </c:pt>
                <c:pt idx="2">
                  <c:v>2010.0</c:v>
                </c:pt>
                <c:pt idx="3">
                  <c:v>2025.0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2.5</c:v>
                </c:pt>
                <c:pt idx="1">
                  <c:v>5.0</c:v>
                </c:pt>
                <c:pt idx="2">
                  <c:v>7.5</c:v>
                </c:pt>
                <c:pt idx="3">
                  <c:v>10.0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1304760"/>
        <c:axId val="-2080727496"/>
      </c:lineChart>
      <c:catAx>
        <c:axId val="-20813047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Time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0727496"/>
        <c:crosses val="autoZero"/>
        <c:auto val="1"/>
        <c:lblAlgn val="ctr"/>
        <c:lblOffset val="100"/>
        <c:noMultiLvlLbl val="0"/>
      </c:catAx>
      <c:valAx>
        <c:axId val="-2080727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Seriousness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"/>
              <c:y val="0.33541811985648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81304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Computing</a:t>
            </a:r>
            <a:r>
              <a:rPr lang="en-US" baseline="0" dirty="0" smtClean="0"/>
              <a:t> and Security Seriousness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Mainframes</c:v>
                </c:pt>
              </c:strCache>
            </c:strRef>
          </c:tx>
          <c:spPr>
            <a:ln w="1016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1980.0</c:v>
                </c:pt>
                <c:pt idx="1">
                  <c:v>1995.0</c:v>
                </c:pt>
                <c:pt idx="2">
                  <c:v>2010.0</c:v>
                </c:pt>
                <c:pt idx="3">
                  <c:v>2025.0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10.0</c:v>
                </c:pt>
                <c:pt idx="1">
                  <c:v>7.5</c:v>
                </c:pt>
                <c:pt idx="2">
                  <c:v>5.0</c:v>
                </c:pt>
                <c:pt idx="3">
                  <c:v>2.5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PCs</c:v>
                </c:pt>
              </c:strCache>
            </c:strRef>
          </c:tx>
          <c:spPr>
            <a:ln w="1016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1980.0</c:v>
                </c:pt>
                <c:pt idx="1">
                  <c:v>1995.0</c:v>
                </c:pt>
                <c:pt idx="2">
                  <c:v>2010.0</c:v>
                </c:pt>
                <c:pt idx="3">
                  <c:v>2025.0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2.5</c:v>
                </c:pt>
                <c:pt idx="1">
                  <c:v>5.0</c:v>
                </c:pt>
                <c:pt idx="2">
                  <c:v>7.5</c:v>
                </c:pt>
                <c:pt idx="3">
                  <c:v>10.0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Security</c:v>
                </c:pt>
              </c:strCache>
            </c:strRef>
          </c:tx>
          <c:spPr>
            <a:ln w="1016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1980.0</c:v>
                </c:pt>
                <c:pt idx="1">
                  <c:v>1995.0</c:v>
                </c:pt>
                <c:pt idx="2">
                  <c:v>2010.0</c:v>
                </c:pt>
                <c:pt idx="3">
                  <c:v>2025.0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11.0</c:v>
                </c:pt>
                <c:pt idx="1">
                  <c:v>5.0</c:v>
                </c:pt>
                <c:pt idx="2">
                  <c:v>5.0</c:v>
                </c:pt>
                <c:pt idx="3">
                  <c:v>11.0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44190472"/>
        <c:axId val="-2044183864"/>
      </c:lineChart>
      <c:catAx>
        <c:axId val="-2044190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Time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4183864"/>
        <c:crosses val="autoZero"/>
        <c:auto val="1"/>
        <c:lblAlgn val="ctr"/>
        <c:lblOffset val="100"/>
        <c:noMultiLvlLbl val="0"/>
      </c:catAx>
      <c:valAx>
        <c:axId val="-2044183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Seriousness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"/>
              <c:y val="0.33541811985648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4190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4-10-13T06:59:46.848" idx="1">
    <p:pos x="2180" y="9"/>
    <p:text/>
    <p:extLst>
      <p:ext uri="{C676402C-5697-4E1C-873F-D02D1690AC5C}">
        <p15:threadingInfo xmlns:p15="http://schemas.microsoft.com/office/powerpoint/2012/main" timeZoneBias="240"/>
      </p:ext>
    </p:extLst>
  </p:cm>
  <p:cm authorId="2" dt="2014-10-13T06:59:48.728" idx="2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4-10-13T06:59:46.848" idx="1">
    <p:pos x="2180" y="9"/>
    <p:text/>
    <p:extLst>
      <p:ext uri="{C676402C-5697-4E1C-873F-D02D1690AC5C}">
        <p15:threadingInfo xmlns:p15="http://schemas.microsoft.com/office/powerpoint/2012/main" timeZoneBias="240"/>
      </p:ext>
    </p:extLst>
  </p:cm>
  <p:cm authorId="2" dt="2014-10-13T06:59:48.728" idx="2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0.01852</cdr:x>
      <cdr:y>0.65661</cdr:y>
    </cdr:from>
    <cdr:to>
      <cdr:x>0.0463</cdr:x>
      <cdr:y>0.7913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38100" y="3162300"/>
          <a:ext cx="609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330" kern="1200" dirty="0">
              <a:solidFill>
                <a:prstClr val="white">
                  <a:lumMod val="65000"/>
                  <a:lumOff val="35000"/>
                </a:prstClr>
              </a:solidFill>
            </a:rPr>
            <a:t>Hobby</a:t>
          </a:r>
        </a:p>
      </cdr:txBody>
    </cdr:sp>
  </cdr:relSizeAnchor>
  <cdr:relSizeAnchor xmlns:cdr="http://schemas.openxmlformats.org/drawingml/2006/chartDrawing">
    <cdr:from>
      <cdr:x>0.01852</cdr:x>
      <cdr:y>0.10102</cdr:y>
    </cdr:from>
    <cdr:to>
      <cdr:x>0.0463</cdr:x>
      <cdr:y>0.31989</cdr:y>
    </cdr:to>
    <cdr:sp macro="" textlink="">
      <cdr:nvSpPr>
        <cdr:cNvPr id="3" name="TextBox 1"/>
        <cdr:cNvSpPr txBox="1"/>
      </cdr:nvSpPr>
      <cdr:spPr>
        <a:xfrm xmlns:a="http://schemas.openxmlformats.org/drawingml/2006/main" rot="16200000">
          <a:off x="-228600" y="838200"/>
          <a:ext cx="990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30" kern="1200" dirty="0" smtClean="0">
              <a:solidFill>
                <a:prstClr val="white">
                  <a:lumMod val="65000"/>
                  <a:lumOff val="35000"/>
                </a:prstClr>
              </a:solidFill>
            </a:rPr>
            <a:t>Heart Attack</a:t>
          </a:r>
          <a:endParaRPr lang="en-US" sz="1330" kern="1200" dirty="0">
            <a:solidFill>
              <a:prstClr val="white">
                <a:lumMod val="65000"/>
                <a:lumOff val="35000"/>
              </a:prstClr>
            </a:solidFill>
          </a:endParaRPr>
        </a:p>
      </cdr:txBody>
    </cdr:sp>
  </cdr:relSizeAnchor>
  <cdr:relSizeAnchor xmlns:cdr="http://schemas.openxmlformats.org/drawingml/2006/chartDrawing">
    <cdr:from>
      <cdr:x>0.03704</cdr:x>
      <cdr:y>0.30305</cdr:y>
    </cdr:from>
    <cdr:to>
      <cdr:x>0.03704</cdr:x>
      <cdr:y>0.65661</cdr:y>
    </cdr:to>
    <cdr:cxnSp macro="">
      <cdr:nvCxnSpPr>
        <cdr:cNvPr id="6" name="Straight Arrow Connector 5"/>
        <cdr:cNvCxnSpPr/>
      </cdr:nvCxnSpPr>
      <cdr:spPr>
        <a:xfrm xmlns:a="http://schemas.openxmlformats.org/drawingml/2006/main" flipV="1">
          <a:off x="304800" y="1371600"/>
          <a:ext cx="0" cy="16002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0.01852</cdr:x>
      <cdr:y>0.65661</cdr:y>
    </cdr:from>
    <cdr:to>
      <cdr:x>0.0463</cdr:x>
      <cdr:y>0.7913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38100" y="3162300"/>
          <a:ext cx="609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330" kern="1200" dirty="0">
              <a:solidFill>
                <a:prstClr val="white">
                  <a:lumMod val="65000"/>
                  <a:lumOff val="35000"/>
                </a:prstClr>
              </a:solidFill>
            </a:rPr>
            <a:t>Hobby</a:t>
          </a:r>
        </a:p>
      </cdr:txBody>
    </cdr:sp>
  </cdr:relSizeAnchor>
  <cdr:relSizeAnchor xmlns:cdr="http://schemas.openxmlformats.org/drawingml/2006/chartDrawing">
    <cdr:from>
      <cdr:x>0.01852</cdr:x>
      <cdr:y>0.10102</cdr:y>
    </cdr:from>
    <cdr:to>
      <cdr:x>0.0463</cdr:x>
      <cdr:y>0.31989</cdr:y>
    </cdr:to>
    <cdr:sp macro="" textlink="">
      <cdr:nvSpPr>
        <cdr:cNvPr id="3" name="TextBox 1"/>
        <cdr:cNvSpPr txBox="1"/>
      </cdr:nvSpPr>
      <cdr:spPr>
        <a:xfrm xmlns:a="http://schemas.openxmlformats.org/drawingml/2006/main" rot="16200000">
          <a:off x="-228600" y="838200"/>
          <a:ext cx="990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30" kern="1200" dirty="0" smtClean="0">
              <a:solidFill>
                <a:prstClr val="white">
                  <a:lumMod val="65000"/>
                  <a:lumOff val="35000"/>
                </a:prstClr>
              </a:solidFill>
            </a:rPr>
            <a:t>Heart Attack</a:t>
          </a:r>
          <a:endParaRPr lang="en-US" sz="1330" kern="1200" dirty="0">
            <a:solidFill>
              <a:prstClr val="white">
                <a:lumMod val="65000"/>
                <a:lumOff val="35000"/>
              </a:prstClr>
            </a:solidFill>
          </a:endParaRPr>
        </a:p>
      </cdr:txBody>
    </cdr:sp>
  </cdr:relSizeAnchor>
  <cdr:relSizeAnchor xmlns:cdr="http://schemas.openxmlformats.org/drawingml/2006/chartDrawing">
    <cdr:from>
      <cdr:x>0.03704</cdr:x>
      <cdr:y>0.30305</cdr:y>
    </cdr:from>
    <cdr:to>
      <cdr:x>0.03704</cdr:x>
      <cdr:y>0.65661</cdr:y>
    </cdr:to>
    <cdr:cxnSp macro="">
      <cdr:nvCxnSpPr>
        <cdr:cNvPr id="6" name="Straight Arrow Connector 5"/>
        <cdr:cNvCxnSpPr/>
      </cdr:nvCxnSpPr>
      <cdr:spPr>
        <a:xfrm xmlns:a="http://schemas.openxmlformats.org/drawingml/2006/main" flipV="1">
          <a:off x="304800" y="1371600"/>
          <a:ext cx="0" cy="16002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0.01852</cdr:x>
      <cdr:y>0.65661</cdr:y>
    </cdr:from>
    <cdr:to>
      <cdr:x>0.0463</cdr:x>
      <cdr:y>0.7913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38100" y="3162300"/>
          <a:ext cx="609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330" kern="1200" dirty="0">
              <a:solidFill>
                <a:prstClr val="white">
                  <a:lumMod val="65000"/>
                  <a:lumOff val="35000"/>
                </a:prstClr>
              </a:solidFill>
            </a:rPr>
            <a:t>Hobby</a:t>
          </a:r>
        </a:p>
      </cdr:txBody>
    </cdr:sp>
  </cdr:relSizeAnchor>
  <cdr:relSizeAnchor xmlns:cdr="http://schemas.openxmlformats.org/drawingml/2006/chartDrawing">
    <cdr:from>
      <cdr:x>0.01852</cdr:x>
      <cdr:y>0.10102</cdr:y>
    </cdr:from>
    <cdr:to>
      <cdr:x>0.0463</cdr:x>
      <cdr:y>0.31989</cdr:y>
    </cdr:to>
    <cdr:sp macro="" textlink="">
      <cdr:nvSpPr>
        <cdr:cNvPr id="3" name="TextBox 1"/>
        <cdr:cNvSpPr txBox="1"/>
      </cdr:nvSpPr>
      <cdr:spPr>
        <a:xfrm xmlns:a="http://schemas.openxmlformats.org/drawingml/2006/main" rot="16200000">
          <a:off x="-228600" y="838200"/>
          <a:ext cx="990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30" kern="1200" dirty="0" smtClean="0">
              <a:solidFill>
                <a:prstClr val="white">
                  <a:lumMod val="65000"/>
                  <a:lumOff val="35000"/>
                </a:prstClr>
              </a:solidFill>
            </a:rPr>
            <a:t>Heart Attack</a:t>
          </a:r>
          <a:endParaRPr lang="en-US" sz="1330" kern="1200" dirty="0">
            <a:solidFill>
              <a:prstClr val="white">
                <a:lumMod val="65000"/>
                <a:lumOff val="35000"/>
              </a:prstClr>
            </a:solidFill>
          </a:endParaRPr>
        </a:p>
      </cdr:txBody>
    </cdr:sp>
  </cdr:relSizeAnchor>
  <cdr:relSizeAnchor xmlns:cdr="http://schemas.openxmlformats.org/drawingml/2006/chartDrawing">
    <cdr:from>
      <cdr:x>0.03704</cdr:x>
      <cdr:y>0.30305</cdr:y>
    </cdr:from>
    <cdr:to>
      <cdr:x>0.03704</cdr:x>
      <cdr:y>0.65661</cdr:y>
    </cdr:to>
    <cdr:cxnSp macro="">
      <cdr:nvCxnSpPr>
        <cdr:cNvPr id="6" name="Straight Arrow Connector 5"/>
        <cdr:cNvCxnSpPr/>
      </cdr:nvCxnSpPr>
      <cdr:spPr>
        <a:xfrm xmlns:a="http://schemas.openxmlformats.org/drawingml/2006/main" flipV="1">
          <a:off x="304800" y="1371600"/>
          <a:ext cx="0" cy="16002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0.01852</cdr:x>
      <cdr:y>0.65661</cdr:y>
    </cdr:from>
    <cdr:to>
      <cdr:x>0.0463</cdr:x>
      <cdr:y>0.7913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38100" y="3162300"/>
          <a:ext cx="609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330" kern="1200" dirty="0">
              <a:solidFill>
                <a:prstClr val="white">
                  <a:lumMod val="65000"/>
                  <a:lumOff val="35000"/>
                </a:prstClr>
              </a:solidFill>
            </a:rPr>
            <a:t>Hobby</a:t>
          </a:r>
        </a:p>
      </cdr:txBody>
    </cdr:sp>
  </cdr:relSizeAnchor>
  <cdr:relSizeAnchor xmlns:cdr="http://schemas.openxmlformats.org/drawingml/2006/chartDrawing">
    <cdr:from>
      <cdr:x>0.01852</cdr:x>
      <cdr:y>0.10102</cdr:y>
    </cdr:from>
    <cdr:to>
      <cdr:x>0.0463</cdr:x>
      <cdr:y>0.31989</cdr:y>
    </cdr:to>
    <cdr:sp macro="" textlink="">
      <cdr:nvSpPr>
        <cdr:cNvPr id="3" name="TextBox 1"/>
        <cdr:cNvSpPr txBox="1"/>
      </cdr:nvSpPr>
      <cdr:spPr>
        <a:xfrm xmlns:a="http://schemas.openxmlformats.org/drawingml/2006/main" rot="16200000">
          <a:off x="-228600" y="838200"/>
          <a:ext cx="990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30" kern="1200" dirty="0" smtClean="0">
              <a:solidFill>
                <a:prstClr val="white">
                  <a:lumMod val="65000"/>
                  <a:lumOff val="35000"/>
                </a:prstClr>
              </a:solidFill>
            </a:rPr>
            <a:t>Heart Attack</a:t>
          </a:r>
          <a:endParaRPr lang="en-US" sz="1330" kern="1200" dirty="0">
            <a:solidFill>
              <a:prstClr val="white">
                <a:lumMod val="65000"/>
                <a:lumOff val="35000"/>
              </a:prstClr>
            </a:solidFill>
          </a:endParaRPr>
        </a:p>
      </cdr:txBody>
    </cdr:sp>
  </cdr:relSizeAnchor>
  <cdr:relSizeAnchor xmlns:cdr="http://schemas.openxmlformats.org/drawingml/2006/chartDrawing">
    <cdr:from>
      <cdr:x>0.03704</cdr:x>
      <cdr:y>0.30305</cdr:y>
    </cdr:from>
    <cdr:to>
      <cdr:x>0.03704</cdr:x>
      <cdr:y>0.65661</cdr:y>
    </cdr:to>
    <cdr:cxnSp macro="">
      <cdr:nvCxnSpPr>
        <cdr:cNvPr id="6" name="Straight Arrow Connector 5"/>
        <cdr:cNvCxnSpPr/>
      </cdr:nvCxnSpPr>
      <cdr:spPr>
        <a:xfrm xmlns:a="http://schemas.openxmlformats.org/drawingml/2006/main" flipV="1">
          <a:off x="304800" y="1371600"/>
          <a:ext cx="0" cy="16002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ED8736E-9BA5-44CB-887F-0BD2785F5A57}" type="datetimeFigureOut">
              <a:rPr lang="en-US" smtClean="0"/>
              <a:t>5/6/15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231E298-2AD8-4A09-BD6B-618B30BB7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9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F10C134-1E9F-4345-825E-490816A5D846}" type="datetimeFigureOut">
              <a:rPr lang="en-US" smtClean="0"/>
              <a:t>5/6/15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F398D5B-FD1A-4215-9119-FFAD93BB6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28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67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73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02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49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20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27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04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83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39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7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03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85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4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9352-A683-48FD-B6CD-F2CEF2507FB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60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28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4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23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39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716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500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02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60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974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680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943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375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43596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2104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763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346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693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86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913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86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240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288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152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983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616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41653" indent="-241653" defTabSz="966612">
              <a:defRPr/>
            </a:pPr>
            <a:r>
              <a:rPr lang="en-US" sz="1300" dirty="0" smtClean="0"/>
              <a:t>Dan</a:t>
            </a:r>
            <a:endParaRPr lang="en-US" sz="13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</p:spTree>
    <p:extLst>
      <p:ext uri="{BB962C8B-B14F-4D97-AF65-F5344CB8AC3E}">
        <p14:creationId xmlns:p14="http://schemas.microsoft.com/office/powerpoint/2010/main" val="411569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9352-A683-48FD-B6CD-F2CEF2507FB2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391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332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77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941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555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78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972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013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008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431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154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333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54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00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843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542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755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1261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732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351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738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0560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175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051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85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3702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202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8240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69352-A683-48FD-B6CD-F2CEF2507FB2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2616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41653" indent="-241653" defTabSz="966612">
              <a:defRPr/>
            </a:pPr>
            <a:endParaRPr lang="en-US" sz="13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</p:spTree>
    <p:extLst>
      <p:ext uri="{BB962C8B-B14F-4D97-AF65-F5344CB8AC3E}">
        <p14:creationId xmlns:p14="http://schemas.microsoft.com/office/powerpoint/2010/main" val="353526820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0850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4365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2693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595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9830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71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5011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5168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9380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6963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975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9876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4618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5564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6983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Dan/Ash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79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98D5B-FD1A-4215-9119-FFAD93BB68A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97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0FCF-80D0-4C75-A954-287F9482CD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5/6/15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6477002"/>
            <a:ext cx="2286000" cy="212725"/>
          </a:xfrm>
        </p:spPr>
        <p:txBody>
          <a:bodyPr/>
          <a:lstStyle>
            <a:lvl1pPr algn="l">
              <a:defRPr/>
            </a:lvl1pPr>
          </a:lstStyle>
          <a:p>
            <a:pPr algn="r"/>
            <a:fld id="{20EFDFC8-D7BA-4C02-A69C-B58011199E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5/6/15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6137" y="6645277"/>
            <a:ext cx="2286000" cy="136525"/>
          </a:xfrm>
        </p:spPr>
        <p:txBody>
          <a:bodyPr/>
          <a:lstStyle>
            <a:lvl1pPr algn="r">
              <a:defRPr sz="900"/>
            </a:lvl1pPr>
          </a:lstStyle>
          <a:p>
            <a:endParaRPr lang="en-US" sz="500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16677"/>
            <a:ext cx="2133600" cy="365125"/>
          </a:xfrm>
        </p:spPr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262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0D70-356B-40D7-895E-55AD51F2F6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5/6/15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38B47-CCF1-414A-B6B9-C7133AC6229C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75908"/>
            <a:ext cx="685800" cy="407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75908"/>
            <a:ext cx="232913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72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0"/>
            <a:ext cx="64007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82" b="0" i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pPr marL="11206"/>
            <a:endParaRPr lang="en-US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2D60F-CD0B-412A-B338-617F34257A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94" b="0" i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pPr marL="22413"/>
            <a:fld id="{81D60167-4931-47E6-BA6A-407CBD079E47}" type="slidenum">
              <a:rPr lang="en-US" smtClean="0"/>
              <a:pPr marL="22413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64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66637" y="982696"/>
            <a:ext cx="5010727" cy="488916"/>
          </a:xfrm>
        </p:spPr>
        <p:txBody>
          <a:bodyPr lIns="0" tIns="0" rIns="0" bIns="0"/>
          <a:lstStyle>
            <a:lvl1pPr>
              <a:defRPr sz="3177" b="0" i="0">
                <a:solidFill>
                  <a:srgbClr val="E58F1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82" b="0" i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pPr marL="11206"/>
            <a:endParaRPr lang="en-US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B9F52-B69E-4734-8A66-E7CAE4466A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94" b="0" i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pPr marL="22413"/>
            <a:fld id="{81D60167-4931-47E6-BA6A-407CBD079E47}" type="slidenum">
              <a:rPr lang="en-US" smtClean="0"/>
              <a:pPr marL="22413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03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66637" y="982696"/>
            <a:ext cx="5010727" cy="488916"/>
          </a:xfrm>
        </p:spPr>
        <p:txBody>
          <a:bodyPr lIns="0" tIns="0" rIns="0" bIns="0"/>
          <a:lstStyle>
            <a:lvl1pPr>
              <a:defRPr sz="3177" b="0" i="0">
                <a:solidFill>
                  <a:srgbClr val="E58F1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82" b="0" i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pPr marL="11206"/>
            <a:endParaRPr lang="en-US" spc="-4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8ABDC-0232-400A-88A3-82FDA8C78B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94" b="0" i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pPr marL="22413"/>
            <a:fld id="{81D60167-4931-47E6-BA6A-407CBD079E47}" type="slidenum">
              <a:rPr lang="en-US" smtClean="0"/>
              <a:pPr marL="22413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36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66637" y="982696"/>
            <a:ext cx="5010727" cy="488916"/>
          </a:xfrm>
        </p:spPr>
        <p:txBody>
          <a:bodyPr lIns="0" tIns="0" rIns="0" bIns="0"/>
          <a:lstStyle>
            <a:lvl1pPr>
              <a:defRPr sz="3177" b="0" i="0">
                <a:solidFill>
                  <a:srgbClr val="E58F1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82" b="0" i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pPr marL="11206"/>
            <a:endParaRPr lang="en-US" spc="-4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B30A3-A504-4683-9037-7BCEE4A1F9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94" b="0" i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pPr marL="22413"/>
            <a:fld id="{81D60167-4931-47E6-BA6A-407CBD079E47}" type="slidenum">
              <a:rPr lang="en-US" smtClean="0"/>
              <a:pPr marL="22413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80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5637" y="403412"/>
            <a:ext cx="8312727" cy="6051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6867698" y="4649320"/>
            <a:ext cx="1860665" cy="10085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191000" y="1766943"/>
            <a:ext cx="4537364" cy="632012"/>
          </a:xfrm>
          <a:custGeom>
            <a:avLst/>
            <a:gdLst/>
            <a:ahLst/>
            <a:cxnLst/>
            <a:rect l="l" t="t" r="r" b="b"/>
            <a:pathLst>
              <a:path w="4991100" h="716280">
                <a:moveTo>
                  <a:pt x="0" y="0"/>
                </a:moveTo>
                <a:lnTo>
                  <a:pt x="0" y="716280"/>
                </a:lnTo>
                <a:lnTo>
                  <a:pt x="4991100" y="716280"/>
                </a:lnTo>
                <a:lnTo>
                  <a:pt x="4991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 sz="1588"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4189615" y="2398955"/>
            <a:ext cx="4539095" cy="859491"/>
          </a:xfrm>
          <a:custGeom>
            <a:avLst/>
            <a:gdLst/>
            <a:ahLst/>
            <a:cxnLst/>
            <a:rect l="l" t="t" r="r" b="b"/>
            <a:pathLst>
              <a:path w="4993005" h="974089">
                <a:moveTo>
                  <a:pt x="0" y="0"/>
                </a:moveTo>
                <a:lnTo>
                  <a:pt x="0" y="973836"/>
                </a:lnTo>
                <a:lnTo>
                  <a:pt x="4992624" y="973836"/>
                </a:lnTo>
                <a:lnTo>
                  <a:pt x="4992624" y="0"/>
                </a:lnTo>
                <a:lnTo>
                  <a:pt x="0" y="0"/>
                </a:lnTo>
                <a:close/>
              </a:path>
            </a:pathLst>
          </a:custGeom>
          <a:solidFill>
            <a:srgbClr val="48494B"/>
          </a:solidFill>
        </p:spPr>
        <p:txBody>
          <a:bodyPr wrap="square" lIns="0" tIns="0" rIns="0" bIns="0" rtlCol="0"/>
          <a:lstStyle/>
          <a:p>
            <a:endParaRPr sz="1588"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82" b="0" i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pPr marL="11206"/>
            <a:endParaRPr lang="en-US" spc="-4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C7AAA-CBCE-4446-B759-4CB4812D0F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94" b="0" i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pPr marL="22413"/>
            <a:fld id="{81D60167-4931-47E6-BA6A-407CBD079E47}" type="slidenum">
              <a:rPr lang="en-US" smtClean="0"/>
              <a:pPr marL="22413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96000"/>
                <a:lumOff val="4000"/>
                <a:alpha val="76000"/>
              </a:schemeClr>
            </a:gs>
            <a:gs pos="40000">
              <a:schemeClr val="tx1">
                <a:lumMod val="65000"/>
              </a:schemeClr>
            </a:gs>
            <a:gs pos="100000">
              <a:schemeClr val="bg2">
                <a:lumMod val="7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71F11-02E0-42C6-BC03-738630298654}" type="datetime1">
              <a:rPr lang="en-US" sz="800" smtClean="0">
                <a:solidFill>
                  <a:prstClr val="black">
                    <a:tint val="75000"/>
                  </a:prstClr>
                </a:solidFill>
              </a:rPr>
              <a:t>5/6/15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A5C28-A9AF-48F7-A492-117CD84F551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75908"/>
            <a:ext cx="685800" cy="407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75908"/>
            <a:ext cx="232913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595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66637" y="982696"/>
            <a:ext cx="501072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E58F1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1" y="1577340"/>
            <a:ext cx="82295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056939" y="6203134"/>
            <a:ext cx="1762990" cy="1357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2" b="0" i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pPr marL="11206"/>
            <a:endParaRPr lang="en-US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550E2-8C2E-4749-98CD-50AB72C45A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4450" y="6237947"/>
            <a:ext cx="104485" cy="366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4" b="0" i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pPr marL="22413"/>
            <a:fld id="{81D60167-4931-47E6-BA6A-407CBD079E47}" type="slidenum">
              <a:rPr lang="en-US" smtClean="0"/>
              <a:pPr marL="22413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00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0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1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2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3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4" Type="http://schemas.openxmlformats.org/officeDocument/2006/relationships/image" Target="../media/image6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65.emf"/><Relationship Id="rId7" Type="http://schemas.openxmlformats.org/officeDocument/2006/relationships/comments" Target="../comments/comment2.xm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6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hyperlink" Target="mailto:dan@sans.org" TargetMode="External"/><Relationship Id="rId5" Type="http://schemas.openxmlformats.org/officeDocument/2006/relationships/hyperlink" Target="mailto:ashley@mtu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0491" y="1143000"/>
            <a:ext cx="7363012" cy="251011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Building Awareness:</a:t>
            </a:r>
            <a:r>
              <a:rPr lang="en-US" sz="3882" b="1" dirty="0"/>
              <a:t/>
            </a:r>
            <a:br>
              <a:rPr lang="en-US" sz="3882" b="1" dirty="0"/>
            </a:br>
            <a:r>
              <a:rPr lang="en-US" sz="3882" b="1" dirty="0"/>
              <a:t> </a:t>
            </a:r>
            <a:r>
              <a:rPr lang="en-US" sz="3882" b="1" i="1" dirty="0"/>
              <a:t>A Guide to Establishing a Successful Information Security Education Program</a:t>
            </a:r>
            <a:endParaRPr lang="en-US" sz="3882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1" y="4395737"/>
            <a:ext cx="7077075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4" y="3657600"/>
            <a:ext cx="214312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28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Evolution of Michigan Tech IT</a:t>
            </a:r>
            <a:r>
              <a:rPr lang="en-US" dirty="0" smtClean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sz="4000" i="1" dirty="0"/>
              <a:t>Culture </a:t>
            </a:r>
            <a:r>
              <a:rPr lang="en-US" sz="4000" i="1" dirty="0" smtClean="0"/>
              <a:t>around Computing</a:t>
            </a:r>
            <a:endParaRPr lang="en-US" i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33942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70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Evolution of Michigan Tech IT</a:t>
            </a:r>
            <a:r>
              <a:rPr lang="en-US" dirty="0" smtClean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sz="4000" i="1" dirty="0"/>
              <a:t>Culture </a:t>
            </a:r>
            <a:r>
              <a:rPr lang="en-US" sz="4000" i="1" dirty="0" smtClean="0"/>
              <a:t>around Computing</a:t>
            </a:r>
            <a:endParaRPr lang="en-US" i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91276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al 2"/>
          <p:cNvSpPr/>
          <p:nvPr/>
        </p:nvSpPr>
        <p:spPr>
          <a:xfrm>
            <a:off x="3810000" y="3124200"/>
            <a:ext cx="1752600" cy="1600200"/>
          </a:xfrm>
          <a:prstGeom prst="ellipse">
            <a:avLst/>
          </a:prstGeom>
          <a:noFill/>
          <a:ln w="825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4638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50" y="1701393"/>
            <a:ext cx="8878468" cy="1712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9640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 of Michigan Tech IT:</a:t>
            </a:r>
            <a:br>
              <a:rPr lang="en-US" dirty="0"/>
            </a:br>
            <a:r>
              <a:rPr lang="en-US" sz="4000" i="1" dirty="0" smtClean="0"/>
              <a:t>Early 2000s emerging threats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20" y="3789362"/>
            <a:ext cx="8925298" cy="17732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18" y="1436687"/>
            <a:ext cx="89661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6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Evolution of Michigan Tech IT:</a:t>
            </a:r>
            <a:br>
              <a:rPr lang="en-US" dirty="0"/>
            </a:br>
            <a:r>
              <a:rPr lang="en-US" sz="4000" i="1" dirty="0" smtClean="0"/>
              <a:t>Other “Kicks in the Pants”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became </a:t>
            </a:r>
            <a:r>
              <a:rPr lang="en-US" u="sng" dirty="0" smtClean="0"/>
              <a:t>daily-life</a:t>
            </a:r>
            <a:r>
              <a:rPr lang="en-US" dirty="0" smtClean="0"/>
              <a:t> important</a:t>
            </a:r>
          </a:p>
          <a:p>
            <a:r>
              <a:rPr lang="en-US" dirty="0" smtClean="0"/>
              <a:t>Privacy and information security became a thing</a:t>
            </a:r>
          </a:p>
          <a:p>
            <a:r>
              <a:rPr lang="en-US" dirty="0" smtClean="0"/>
              <a:t>“garage band” became ITIL </a:t>
            </a:r>
            <a:r>
              <a:rPr lang="en-US" dirty="0" err="1" smtClean="0"/>
              <a:t>complient</a:t>
            </a:r>
            <a:endParaRPr lang="en-US" dirty="0"/>
          </a:p>
          <a:p>
            <a:r>
              <a:rPr lang="en-US" dirty="0" smtClean="0"/>
              <a:t>Budget, project, security management became professional IT expectations</a:t>
            </a:r>
          </a:p>
          <a:p>
            <a:r>
              <a:rPr lang="en-US" dirty="0" smtClean="0"/>
              <a:t>When the dust settled, we were around 6-10% of the University budget. (big target)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230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066800" y="2710130"/>
            <a:ext cx="2971800" cy="36121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/>
              <a:t>“Normal” IT Stuff</a:t>
            </a:r>
          </a:p>
          <a:p>
            <a:pPr marL="0" indent="0">
              <a:buNone/>
            </a:pPr>
            <a:r>
              <a:rPr lang="en-US" sz="2400" dirty="0"/>
              <a:t>Infrastructure</a:t>
            </a:r>
          </a:p>
          <a:p>
            <a:pPr marL="0" indent="0">
              <a:buNone/>
            </a:pPr>
            <a:r>
              <a:rPr lang="en-US" sz="2400" dirty="0"/>
              <a:t>Telecommunications</a:t>
            </a:r>
          </a:p>
          <a:p>
            <a:pPr marL="0" indent="0">
              <a:buNone/>
            </a:pPr>
            <a:r>
              <a:rPr lang="en-US" sz="2400" dirty="0"/>
              <a:t>IT Services</a:t>
            </a:r>
          </a:p>
          <a:p>
            <a:pPr marL="0" indent="0">
              <a:buNone/>
            </a:pPr>
            <a:r>
              <a:rPr lang="en-US" sz="2400" dirty="0"/>
              <a:t>Operations</a:t>
            </a:r>
          </a:p>
          <a:p>
            <a:pPr marL="0" indent="0">
              <a:buNone/>
            </a:pPr>
            <a:r>
              <a:rPr lang="en-US" sz="2400" dirty="0"/>
              <a:t>User Services</a:t>
            </a:r>
          </a:p>
          <a:p>
            <a:pPr marL="0" indent="0">
              <a:buNone/>
            </a:pPr>
            <a:r>
              <a:rPr lang="en-US" sz="2400" dirty="0"/>
              <a:t>Media Technology</a:t>
            </a:r>
          </a:p>
          <a:p>
            <a:pPr marL="0" indent="0">
              <a:buNone/>
            </a:pPr>
            <a:r>
              <a:rPr lang="en-US" sz="2400" dirty="0"/>
              <a:t>Enterprise Computing</a:t>
            </a:r>
          </a:p>
          <a:p>
            <a:endParaRPr lang="en-US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24400" y="2708944"/>
            <a:ext cx="392810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502931" indent="-502931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6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9685" indent="-41911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1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76438" indent="-335288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7013" indent="-335288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7589" indent="-335288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88164" indent="-335288" algn="l" defTabSz="1341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8739" indent="-335288" algn="l" defTabSz="1341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29314" indent="-335288" algn="l" defTabSz="1341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99890" indent="-335288" algn="l" defTabSz="1341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/>
              <a:t>Also</a:t>
            </a:r>
          </a:p>
          <a:p>
            <a:pPr marL="0" indent="0">
              <a:buNone/>
            </a:pPr>
            <a:r>
              <a:rPr lang="en-US" sz="2400" dirty="0"/>
              <a:t>IT Project Management</a:t>
            </a:r>
          </a:p>
          <a:p>
            <a:pPr marL="0" indent="0">
              <a:buNone/>
            </a:pPr>
            <a:r>
              <a:rPr lang="en-US" sz="2400" dirty="0"/>
              <a:t>IT Budget Management</a:t>
            </a:r>
          </a:p>
          <a:p>
            <a:pPr marL="0" indent="0">
              <a:buNone/>
            </a:pPr>
            <a:r>
              <a:rPr lang="en-US" sz="2400" dirty="0"/>
              <a:t>CISO – “Technical” Security</a:t>
            </a:r>
          </a:p>
          <a:p>
            <a:pPr marL="0" indent="0">
              <a:buNone/>
            </a:pPr>
            <a:r>
              <a:rPr lang="en-US" sz="2400" dirty="0"/>
              <a:t>CICO – “Information” Security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4" y="990600"/>
            <a:ext cx="5842927" cy="4191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10600" cy="7921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Current State:</a:t>
            </a:r>
            <a:br>
              <a:rPr lang="en-US" sz="3600" dirty="0" smtClean="0"/>
            </a:br>
            <a:r>
              <a:rPr lang="en-US" sz="3600" i="1" dirty="0" smtClean="0"/>
              <a:t>Unified IT, InfoSec, and Compliance Governance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4396313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State:</a:t>
            </a:r>
            <a:br>
              <a:rPr lang="en-US" dirty="0" smtClean="0"/>
            </a:br>
            <a:r>
              <a:rPr lang="en-US" sz="4000" i="1" dirty="0" smtClean="0"/>
              <a:t>How we see the CISO role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Typical “Technology Oriented” Cyber Security Role</a:t>
            </a:r>
          </a:p>
          <a:p>
            <a:pPr lvl="1"/>
            <a:r>
              <a:rPr lang="en-US" dirty="0" smtClean="0"/>
              <a:t>Computer Security</a:t>
            </a:r>
          </a:p>
          <a:p>
            <a:pPr lvl="1"/>
            <a:r>
              <a:rPr lang="en-US" dirty="0" smtClean="0"/>
              <a:t>Network security</a:t>
            </a:r>
          </a:p>
          <a:p>
            <a:pPr lvl="1"/>
            <a:r>
              <a:rPr lang="en-US" dirty="0" smtClean="0"/>
              <a:t>Forensics</a:t>
            </a:r>
          </a:p>
          <a:p>
            <a:pPr lvl="1"/>
            <a:r>
              <a:rPr lang="en-US" dirty="0" smtClean="0"/>
              <a:t>Incident Response</a:t>
            </a:r>
          </a:p>
          <a:p>
            <a:pPr lvl="1"/>
            <a:r>
              <a:rPr lang="en-US" dirty="0" smtClean="0"/>
              <a:t>IDS/IPS</a:t>
            </a:r>
          </a:p>
          <a:p>
            <a:pPr lvl="1"/>
            <a:r>
              <a:rPr lang="en-US" dirty="0" smtClean="0"/>
              <a:t>Perimeter defense</a:t>
            </a:r>
          </a:p>
        </p:txBody>
      </p:sp>
    </p:spTree>
    <p:extLst>
      <p:ext uri="{BB962C8B-B14F-4D97-AF65-F5344CB8AC3E}">
        <p14:creationId xmlns:p14="http://schemas.microsoft.com/office/powerpoint/2010/main" val="2677340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State:</a:t>
            </a:r>
            <a:br>
              <a:rPr lang="en-US" dirty="0" smtClean="0"/>
            </a:br>
            <a:r>
              <a:rPr lang="en-US" sz="4000" i="1" dirty="0" smtClean="0"/>
              <a:t>How we see the CICO Role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Chief Information Compliance Officer</a:t>
            </a:r>
          </a:p>
          <a:p>
            <a:pPr lvl="1"/>
            <a:r>
              <a:rPr lang="en-US" dirty="0" smtClean="0"/>
              <a:t>Overall responsibility for compliance with information security laws, acts, contracts, etc.</a:t>
            </a:r>
          </a:p>
          <a:p>
            <a:pPr marL="914400" lvl="2" indent="0">
              <a:buNone/>
            </a:pPr>
            <a:r>
              <a:rPr lang="en-US" dirty="0" smtClean="0"/>
              <a:t>(PCI, FERPA, GLBA, HIPAA, RFR, etc.)</a:t>
            </a:r>
          </a:p>
          <a:p>
            <a:pPr lvl="1"/>
            <a:r>
              <a:rPr lang="en-US" dirty="0" smtClean="0"/>
              <a:t>Responsible for Info Sec and Cyber Policy</a:t>
            </a:r>
          </a:p>
          <a:p>
            <a:pPr marL="914400" lvl="2" indent="0">
              <a:buNone/>
            </a:pPr>
            <a:r>
              <a:rPr lang="en-US" dirty="0" smtClean="0"/>
              <a:t>(ISP, Data classification, retention, access, AUP, etc.)</a:t>
            </a:r>
          </a:p>
          <a:p>
            <a:pPr lvl="1"/>
            <a:r>
              <a:rPr lang="en-US" dirty="0" smtClean="0"/>
              <a:t>Responsible for all </a:t>
            </a:r>
            <a:r>
              <a:rPr lang="en-US" dirty="0"/>
              <a:t>s</a:t>
            </a:r>
            <a:r>
              <a:rPr lang="en-US" dirty="0" smtClean="0"/>
              <a:t>ecurity awareness training</a:t>
            </a:r>
          </a:p>
          <a:p>
            <a:pPr lvl="1"/>
            <a:r>
              <a:rPr lang="en-US" dirty="0" smtClean="0"/>
              <a:t>Point on breach response, risk, legal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882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are here to talk about User Security…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457200" y="1426576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 smtClean="0"/>
              <a:t>Not Technical </a:t>
            </a:r>
            <a:r>
              <a:rPr lang="en-US" u="sng" dirty="0"/>
              <a:t>security </a:t>
            </a:r>
            <a:r>
              <a:rPr lang="en-US" dirty="0"/>
              <a:t>(firewalls, VPNs, AV, etc.) is justified, specified and PURCHASED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 smtClean="0"/>
              <a:t>Not Operational </a:t>
            </a:r>
            <a:r>
              <a:rPr lang="en-US" u="sng" dirty="0"/>
              <a:t>security </a:t>
            </a:r>
            <a:r>
              <a:rPr lang="en-US" dirty="0"/>
              <a:t>(patching, CM, coding) is </a:t>
            </a:r>
            <a:r>
              <a:rPr lang="en-US" dirty="0" smtClean="0"/>
              <a:t>proceduralized, </a:t>
            </a:r>
            <a:r>
              <a:rPr lang="en-US" dirty="0"/>
              <a:t>centralized and MANDATED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But User </a:t>
            </a:r>
            <a:r>
              <a:rPr lang="en-US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</a:t>
            </a:r>
            <a:r>
              <a:rPr lang="en-US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ecurity </a:t>
            </a:r>
            <a:r>
              <a:rPr lang="en-US" dirty="0" smtClean="0"/>
              <a:t>(i.e. Human Behavior) This </a:t>
            </a:r>
            <a:r>
              <a:rPr lang="en-US" dirty="0"/>
              <a:t>is encouraged , coaxed, and “hoped for</a:t>
            </a:r>
            <a:r>
              <a:rPr lang="en-US" dirty="0" smtClean="0"/>
              <a:t>”… How do we fix that?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99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3570"/>
            <a:ext cx="8229600" cy="40687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A few items:</a:t>
            </a:r>
          </a:p>
          <a:p>
            <a:pPr marL="0" indent="0">
              <a:buNone/>
            </a:pPr>
            <a:r>
              <a:rPr lang="en-US" dirty="0" smtClean="0"/>
              <a:t>What is “successful”?</a:t>
            </a:r>
          </a:p>
          <a:p>
            <a:pPr marL="0" indent="0">
              <a:buNone/>
            </a:pPr>
            <a:r>
              <a:rPr lang="en-US" dirty="0" smtClean="0"/>
              <a:t>Getting it Done: </a:t>
            </a:r>
          </a:p>
          <a:p>
            <a:pPr marL="400050" lvl="1" indent="0">
              <a:buNone/>
            </a:pPr>
            <a:r>
              <a:rPr lang="en-US" dirty="0" smtClean="0"/>
              <a:t>Why relationships matter.</a:t>
            </a:r>
          </a:p>
          <a:p>
            <a:pPr marL="400050" lvl="1" indent="0">
              <a:buNone/>
            </a:pPr>
            <a:r>
              <a:rPr lang="en-US" dirty="0" smtClean="0"/>
              <a:t>Partnering for resources.</a:t>
            </a:r>
          </a:p>
          <a:p>
            <a:pPr marL="400050" lvl="1" indent="0">
              <a:buNone/>
            </a:pPr>
            <a:r>
              <a:rPr lang="en-US" dirty="0" smtClean="0"/>
              <a:t>Gaining consent.</a:t>
            </a:r>
          </a:p>
          <a:p>
            <a:pPr marL="400050" lvl="1" indent="0">
              <a:buNone/>
            </a:pPr>
            <a:r>
              <a:rPr lang="en-US" dirty="0" smtClean="0"/>
              <a:t>Be greedy long-term. </a:t>
            </a:r>
          </a:p>
          <a:p>
            <a:pPr marL="0" indent="0">
              <a:buNone/>
            </a:pPr>
            <a:r>
              <a:rPr lang="en-US" dirty="0" smtClean="0"/>
              <a:t>Prelude to an Awareness Program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865982"/>
            <a:ext cx="8258175" cy="66675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2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H-Image-SecurityAwarenessMaturityModel-Arr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927" y="5606586"/>
            <a:ext cx="280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/>
                <a:cs typeface="Arial"/>
              </a:rPr>
              <a:t>Non-Existant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6540" y="4507571"/>
            <a:ext cx="1761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/>
                <a:cs typeface="Arial"/>
              </a:rPr>
              <a:t>Compliance Focused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5006" y="3606800"/>
            <a:ext cx="2298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/>
                <a:cs typeface="Arial"/>
              </a:rPr>
              <a:t>Promoting Awareness &amp; Behavior Change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7678" y="2274849"/>
            <a:ext cx="1761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Metrics Framework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0981" y="2921180"/>
            <a:ext cx="2451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/>
                <a:cs typeface="Arial"/>
              </a:rPr>
              <a:t>Long Term Sustainment &amp;</a:t>
            </a:r>
          </a:p>
          <a:p>
            <a:r>
              <a:rPr lang="en-US" b="1">
                <a:latin typeface="Arial"/>
                <a:cs typeface="Arial"/>
              </a:rPr>
              <a:t>Culture Change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6341" y="238922"/>
            <a:ext cx="3888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latin typeface="Arial"/>
                <a:cs typeface="Arial"/>
              </a:rPr>
              <a:t>Defining Success: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i="1" dirty="0" smtClean="0">
                <a:latin typeface="Arial"/>
                <a:cs typeface="Arial"/>
              </a:rPr>
              <a:t>Security </a:t>
            </a:r>
            <a:r>
              <a:rPr lang="en-US" sz="3200" i="1" dirty="0">
                <a:latin typeface="Arial"/>
                <a:cs typeface="Arial"/>
              </a:rPr>
              <a:t>Awareness</a:t>
            </a:r>
          </a:p>
          <a:p>
            <a:r>
              <a:rPr lang="en-US" sz="3200" i="1" dirty="0">
                <a:latin typeface="Arial"/>
                <a:cs typeface="Arial"/>
              </a:rPr>
              <a:t>Maturity Model</a:t>
            </a:r>
          </a:p>
        </p:txBody>
      </p:sp>
    </p:spTree>
    <p:extLst>
      <p:ext uri="{BB962C8B-B14F-4D97-AF65-F5344CB8AC3E}">
        <p14:creationId xmlns:p14="http://schemas.microsoft.com/office/powerpoint/2010/main" val="6741451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Dan/Ash Intro</a:t>
            </a:r>
          </a:p>
          <a:p>
            <a:r>
              <a:rPr lang="en-US" dirty="0" smtClean="0"/>
              <a:t>Michigan Tech; Info, Org, History</a:t>
            </a:r>
          </a:p>
          <a:p>
            <a:r>
              <a:rPr lang="en-US" dirty="0" smtClean="0"/>
              <a:t>Basics of a good security awareness program</a:t>
            </a:r>
          </a:p>
          <a:p>
            <a:r>
              <a:rPr lang="en-US" dirty="0" smtClean="0"/>
              <a:t>Building the program (what, how, who)</a:t>
            </a:r>
          </a:p>
          <a:p>
            <a:r>
              <a:rPr lang="en-US" dirty="0" smtClean="0"/>
              <a:t>Information security survey and metrics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9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Hallmarks of InfoSec Maturity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It’s a process, not an event</a:t>
            </a:r>
          </a:p>
          <a:p>
            <a:r>
              <a:rPr lang="en-US" dirty="0" smtClean="0"/>
              <a:t>It’s a culturally understood necessity</a:t>
            </a:r>
          </a:p>
          <a:p>
            <a:r>
              <a:rPr lang="en-US" dirty="0" smtClean="0"/>
              <a:t>It’s empathetic</a:t>
            </a:r>
          </a:p>
          <a:p>
            <a:pPr lvl="1"/>
            <a:r>
              <a:rPr lang="en-US" dirty="0" smtClean="0"/>
              <a:t>To people</a:t>
            </a:r>
          </a:p>
          <a:p>
            <a:pPr lvl="1"/>
            <a:r>
              <a:rPr lang="en-US" dirty="0" smtClean="0"/>
              <a:t>To “the business”</a:t>
            </a:r>
            <a:endParaRPr lang="en-US" dirty="0"/>
          </a:p>
          <a:p>
            <a:r>
              <a:rPr lang="en-US" dirty="0" smtClean="0"/>
              <a:t>It’s also insistent</a:t>
            </a:r>
          </a:p>
          <a:p>
            <a:r>
              <a:rPr lang="en-US" dirty="0" smtClean="0"/>
              <a:t>It helps document progress and success</a:t>
            </a:r>
          </a:p>
          <a:p>
            <a:r>
              <a:rPr lang="en-US" dirty="0" smtClean="0"/>
              <a:t>It reduces, not increases fear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930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it 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Support is needed across many levels</a:t>
            </a:r>
          </a:p>
          <a:p>
            <a:pPr lvl="1"/>
            <a:r>
              <a:rPr lang="en-US" dirty="0" smtClean="0"/>
              <a:t>Staff respond to awareness, carrots and sticks</a:t>
            </a:r>
          </a:p>
          <a:p>
            <a:pPr lvl="1"/>
            <a:r>
              <a:rPr lang="en-US" dirty="0" smtClean="0"/>
              <a:t>Middle management need to understand</a:t>
            </a:r>
          </a:p>
          <a:p>
            <a:pPr lvl="1"/>
            <a:r>
              <a:rPr lang="en-US" dirty="0" smtClean="0"/>
              <a:t>Executives expect value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381000" y="4324080"/>
            <a:ext cx="9681882" cy="1792941"/>
          </a:xfrm>
          <a:prstGeom prst="rect">
            <a:avLst/>
          </a:prstGeom>
          <a:blipFill dpi="0" rotWithShape="1">
            <a:blip r:embed="rId3">
              <a:alphaModFix amt="22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</p:spTree>
    <p:extLst>
      <p:ext uri="{BB962C8B-B14F-4D97-AF65-F5344CB8AC3E}">
        <p14:creationId xmlns:p14="http://schemas.microsoft.com/office/powerpoint/2010/main" val="214602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005" y="762000"/>
            <a:ext cx="8229600" cy="764989"/>
          </a:xfrm>
        </p:spPr>
        <p:txBody>
          <a:bodyPr/>
          <a:lstStyle/>
          <a:p>
            <a:r>
              <a:rPr lang="en-US" sz="3529" dirty="0"/>
              <a:t>Know your partners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0579" y="1905000"/>
            <a:ext cx="7279303" cy="42134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53" dirty="0"/>
              <a:t>Style: old-school</a:t>
            </a:r>
          </a:p>
          <a:p>
            <a:pPr marL="0" indent="0">
              <a:buNone/>
            </a:pPr>
            <a:r>
              <a:rPr lang="en-US" sz="2353" dirty="0"/>
              <a:t>Likes: Excel, white shirts, ties, company lapel pins</a:t>
            </a:r>
          </a:p>
          <a:p>
            <a:pPr marL="0" indent="0">
              <a:buNone/>
            </a:pPr>
            <a:r>
              <a:rPr lang="en-US" sz="2353" dirty="0"/>
              <a:t>Dis-likes: techno-babble, acronyms, IT deep dives</a:t>
            </a:r>
          </a:p>
          <a:p>
            <a:pPr marL="0" indent="0">
              <a:buNone/>
            </a:pPr>
            <a:r>
              <a:rPr lang="en-US" sz="2353" dirty="0"/>
              <a:t>Listens to: Things expressed as Risks, Returns, Value, Costs</a:t>
            </a:r>
          </a:p>
          <a:p>
            <a:pPr marL="0" indent="0">
              <a:buNone/>
            </a:pPr>
            <a:r>
              <a:rPr lang="en-US" sz="2353" dirty="0"/>
              <a:t>Core Values: ROI, “the bottom line”, Analytics</a:t>
            </a:r>
          </a:p>
          <a:p>
            <a:pPr marL="0" indent="0">
              <a:buNone/>
            </a:pPr>
            <a:endParaRPr lang="en-US" sz="2353" dirty="0"/>
          </a:p>
          <a:p>
            <a:pPr marL="0" indent="0">
              <a:buNone/>
            </a:pPr>
            <a:r>
              <a:rPr lang="en-US" sz="2353" dirty="0"/>
              <a:t>Ready for a </a:t>
            </a:r>
            <a:r>
              <a:rPr lang="en-US" sz="2353" u="sng" dirty="0"/>
              <a:t>real</a:t>
            </a:r>
            <a:r>
              <a:rPr lang="en-US" sz="2353" dirty="0"/>
              <a:t> partnership which will produce meaningful progress toward reducing risk, measuring progress, getting things done.  Seeking solutions, not big, scary problems.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134471" y="3760479"/>
            <a:ext cx="1506109" cy="307781"/>
          </a:xfrm>
          <a:prstGeom prst="rect">
            <a:avLst/>
          </a:prstGeom>
          <a:noFill/>
        </p:spPr>
        <p:txBody>
          <a:bodyPr wrap="square" lIns="53788" tIns="26894" rIns="53788" bIns="26894">
            <a:spAutoFit/>
          </a:bodyPr>
          <a:lstStyle/>
          <a:p>
            <a:pPr algn="ctr"/>
            <a:r>
              <a:rPr lang="en-US" sz="164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Executive Team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3765" y="4082808"/>
            <a:ext cx="1210235" cy="226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12" dirty="0"/>
              <a:t>“…I’m really busy, but would gladly take the time for someone to get to know me, my world, and my challenges.”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07" y="1985621"/>
            <a:ext cx="1341829" cy="13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It’s not me it’s you…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67250"/>
            <a:ext cx="8229600" cy="14589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Listen to your partners</a:t>
            </a:r>
          </a:p>
          <a:p>
            <a:pPr marL="0" indent="0">
              <a:buNone/>
            </a:pPr>
            <a:r>
              <a:rPr lang="en-US" dirty="0" smtClean="0"/>
              <a:t>Learn what matters</a:t>
            </a:r>
          </a:p>
          <a:p>
            <a:pPr marL="0" indent="0">
              <a:buNone/>
            </a:pPr>
            <a:r>
              <a:rPr lang="en-US" dirty="0" smtClean="0"/>
              <a:t>Help </a:t>
            </a:r>
            <a:r>
              <a:rPr lang="en-US" u="sng" dirty="0" smtClean="0"/>
              <a:t>meet</a:t>
            </a:r>
            <a:r>
              <a:rPr lang="en-US" dirty="0" smtClean="0"/>
              <a:t> challenges without creating to many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43000"/>
            <a:ext cx="485775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50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55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Talking to Execs, Managers, and Staff</a:t>
            </a:r>
            <a:br>
              <a:rPr lang="en-US" dirty="0" smtClean="0"/>
            </a:br>
            <a:r>
              <a:rPr lang="en-US" sz="3100" i="1" dirty="0" smtClean="0"/>
              <a:t>Things I needed to remember…</a:t>
            </a:r>
            <a:endParaRPr lang="en-US" sz="31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This (the U) IS a business, </a:t>
            </a:r>
            <a:r>
              <a:rPr lang="en-US" u="sng" dirty="0" smtClean="0"/>
              <a:t>our</a:t>
            </a:r>
            <a:r>
              <a:rPr lang="en-US" dirty="0" smtClean="0"/>
              <a:t> business!</a:t>
            </a:r>
          </a:p>
          <a:p>
            <a:pPr marL="0" indent="0">
              <a:buNone/>
            </a:pPr>
            <a:r>
              <a:rPr lang="en-US" dirty="0" smtClean="0"/>
              <a:t>Technology is a </a:t>
            </a:r>
            <a:r>
              <a:rPr lang="en-US" u="sng" dirty="0" smtClean="0"/>
              <a:t>part</a:t>
            </a:r>
            <a:r>
              <a:rPr lang="en-US" dirty="0" smtClean="0"/>
              <a:t> of our business</a:t>
            </a:r>
          </a:p>
          <a:p>
            <a:pPr marL="0" indent="0">
              <a:buNone/>
            </a:pPr>
            <a:r>
              <a:rPr lang="en-US" dirty="0" smtClean="0"/>
              <a:t>Technology can be a </a:t>
            </a:r>
            <a:r>
              <a:rPr lang="en-US" u="sng" dirty="0" smtClean="0"/>
              <a:t>threat</a:t>
            </a:r>
            <a:r>
              <a:rPr lang="en-US" dirty="0"/>
              <a:t>!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Customers are customers, not simply users</a:t>
            </a:r>
          </a:p>
          <a:p>
            <a:pPr marL="0" indent="0">
              <a:buNone/>
            </a:pPr>
            <a:r>
              <a:rPr lang="en-US" dirty="0" smtClean="0"/>
              <a:t>At any rate, keep it simple</a:t>
            </a:r>
          </a:p>
          <a:p>
            <a:pPr marL="0" indent="0">
              <a:buNone/>
            </a:pPr>
            <a:r>
              <a:rPr lang="en-US" dirty="0" smtClean="0"/>
              <a:t>….and wear shiny shoes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029200"/>
            <a:ext cx="581977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0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Examples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2209798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Establishing and resourcing a CICO</a:t>
            </a:r>
          </a:p>
          <a:p>
            <a:pPr marL="514350" indent="-514350">
              <a:buAutoNum type="arabicParenR"/>
            </a:pPr>
            <a:r>
              <a:rPr lang="en-US" dirty="0" smtClean="0"/>
              <a:t>Attaining policy but-in</a:t>
            </a:r>
          </a:p>
          <a:p>
            <a:pPr marL="514350" indent="-514350">
              <a:buAutoNum type="arabicParenR"/>
            </a:pPr>
            <a:r>
              <a:rPr lang="en-US" dirty="0" smtClean="0"/>
              <a:t>Getting resources</a:t>
            </a:r>
          </a:p>
          <a:p>
            <a:pPr marL="514350" indent="-514350">
              <a:buAutoNum type="arabicParenR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810" y="42672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…In other words: How we got the people, policy, authority, and, $ to make a difference…</a:t>
            </a:r>
          </a:p>
        </p:txBody>
      </p:sp>
    </p:spTree>
    <p:extLst>
      <p:ext uri="{BB962C8B-B14F-4D97-AF65-F5344CB8AC3E}">
        <p14:creationId xmlns:p14="http://schemas.microsoft.com/office/powerpoint/2010/main" val="23447957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we did it</a:t>
            </a:r>
            <a:br>
              <a:rPr lang="en-US" dirty="0" smtClean="0"/>
            </a:br>
            <a:r>
              <a:rPr lang="en-US" sz="3600" dirty="0" smtClean="0"/>
              <a:t>Example 1: Hire a CICO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Connect with the right partners: Executive Team, Risk Management, Internal Audit, IT Security</a:t>
            </a:r>
          </a:p>
          <a:p>
            <a:r>
              <a:rPr lang="en-US" dirty="0" smtClean="0"/>
              <a:t>Note that we were already considered for “information security” by association with computer and network security</a:t>
            </a:r>
          </a:p>
          <a:p>
            <a:r>
              <a:rPr lang="en-US" dirty="0" smtClean="0"/>
              <a:t>Connect to University priorities and “hot” topics</a:t>
            </a:r>
          </a:p>
          <a:p>
            <a:r>
              <a:rPr lang="en-US" dirty="0" smtClean="0"/>
              <a:t>FUD was used, but carefully</a:t>
            </a:r>
          </a:p>
          <a:p>
            <a:pPr marL="0" indent="0" algn="ctr">
              <a:buNone/>
            </a:pPr>
            <a:r>
              <a:rPr lang="en-US" u="sng" dirty="0" smtClean="0"/>
              <a:t>Bring them a plan not a problem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62092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444" y="550957"/>
            <a:ext cx="4510556" cy="5828338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t="34303" r="10932" b="53701"/>
          <a:stretch/>
        </p:blipFill>
        <p:spPr bwMode="auto">
          <a:xfrm>
            <a:off x="3083859" y="2550086"/>
            <a:ext cx="3281082" cy="69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3" t="74261" r="17889" b="22971"/>
          <a:stretch/>
        </p:blipFill>
        <p:spPr bwMode="auto">
          <a:xfrm>
            <a:off x="2840502" y="4863353"/>
            <a:ext cx="3227294" cy="16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3" t="8858" r="17889" b="87452"/>
          <a:stretch/>
        </p:blipFill>
        <p:spPr bwMode="auto">
          <a:xfrm>
            <a:off x="2840502" y="1078958"/>
            <a:ext cx="3227294" cy="21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148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29" y="470647"/>
            <a:ext cx="4572000" cy="590361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8235" y="3422452"/>
            <a:ext cx="7727501" cy="2729331"/>
            <a:chOff x="762000" y="5018068"/>
            <a:chExt cx="13136752" cy="46398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5105400"/>
              <a:ext cx="13136752" cy="455253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62000" y="5018068"/>
              <a:ext cx="11125200" cy="1077932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9"/>
            </a:p>
          </p:txBody>
        </p:sp>
      </p:grpSp>
    </p:spTree>
    <p:extLst>
      <p:ext uri="{BB962C8B-B14F-4D97-AF65-F5344CB8AC3E}">
        <p14:creationId xmlns:p14="http://schemas.microsoft.com/office/powerpoint/2010/main" val="3071885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911" y="489857"/>
            <a:ext cx="4541089" cy="58718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2" y="1501589"/>
            <a:ext cx="8297068" cy="4162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2" y="605118"/>
            <a:ext cx="358775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38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 we are:</a:t>
            </a:r>
            <a:br>
              <a:rPr lang="en-US" dirty="0" smtClean="0"/>
            </a:br>
            <a:r>
              <a:rPr lang="en-US" sz="4000" i="1" dirty="0" smtClean="0"/>
              <a:t>Dan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I work for the SANS Institute</a:t>
            </a:r>
          </a:p>
          <a:p>
            <a:r>
              <a:rPr lang="en-US" dirty="0" smtClean="0"/>
              <a:t>I’m not </a:t>
            </a:r>
            <a:r>
              <a:rPr lang="en-US" dirty="0"/>
              <a:t>in Sales !</a:t>
            </a:r>
          </a:p>
          <a:p>
            <a:r>
              <a:rPr lang="en-US" dirty="0" smtClean="0"/>
              <a:t>My role </a:t>
            </a:r>
            <a:r>
              <a:rPr lang="en-US" dirty="0"/>
              <a:t>involves mixing technology and training in cool ways.</a:t>
            </a:r>
          </a:p>
          <a:p>
            <a:r>
              <a:rPr lang="en-US" dirty="0" smtClean="0"/>
              <a:t>My goal </a:t>
            </a:r>
            <a:r>
              <a:rPr lang="en-US" dirty="0"/>
              <a:t>is to help people and organizations be more secure. Period.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 worked for Michigan Tech University for 25 years.</a:t>
            </a:r>
          </a:p>
          <a:p>
            <a:r>
              <a:rPr lang="en-US" dirty="0" smtClean="0"/>
              <a:t>I </a:t>
            </a:r>
            <a:r>
              <a:rPr lang="en-US" u="sng" dirty="0" smtClean="0"/>
              <a:t>started</a:t>
            </a:r>
            <a:r>
              <a:rPr lang="en-US" dirty="0" smtClean="0"/>
              <a:t> as a student programmer and CAD operator in the 80s</a:t>
            </a:r>
          </a:p>
          <a:p>
            <a:r>
              <a:rPr lang="en-US" dirty="0" smtClean="0"/>
              <a:t>I </a:t>
            </a:r>
            <a:r>
              <a:rPr lang="en-US" u="sng" dirty="0" smtClean="0"/>
              <a:t>finished</a:t>
            </a:r>
            <a:r>
              <a:rPr lang="en-US" dirty="0" smtClean="0"/>
              <a:t> as the University’s CTO with responsibility for running IT, including infrastructure, services, telecom, security and compliance</a:t>
            </a:r>
          </a:p>
          <a:p>
            <a:r>
              <a:rPr lang="en-US" dirty="0" smtClean="0"/>
              <a:t>I held </a:t>
            </a:r>
            <a:r>
              <a:rPr lang="en-US" u="sng" dirty="0" smtClean="0"/>
              <a:t>many</a:t>
            </a:r>
            <a:r>
              <a:rPr lang="en-US" dirty="0" smtClean="0"/>
              <a:t> positions in the middle, Systems Programmer, Unix Administrator, Network Engineer, IT Services Director</a:t>
            </a:r>
          </a:p>
          <a:p>
            <a:r>
              <a:rPr lang="en-US" dirty="0" smtClean="0"/>
              <a:t>And touched </a:t>
            </a:r>
            <a:r>
              <a:rPr lang="en-US" u="sng" dirty="0" smtClean="0"/>
              <a:t>many, many</a:t>
            </a:r>
            <a:r>
              <a:rPr lang="en-US" dirty="0"/>
              <a:t> </a:t>
            </a:r>
            <a:r>
              <a:rPr lang="en-US" dirty="0" smtClean="0"/>
              <a:t>technologies in the “pre-role days” of IT; pre-DBA, email, cable, network, storage, etc.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72259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1461"/>
            <a:ext cx="8229600" cy="8842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2:</a:t>
            </a:r>
            <a:br>
              <a:rPr lang="en-US" dirty="0" smtClean="0"/>
            </a:br>
            <a:r>
              <a:rPr lang="en-US" dirty="0" smtClean="0"/>
              <a:t>Getting Consent, Buy-in and Authority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NSTF (Network Security Task Force) 2001</a:t>
            </a:r>
          </a:p>
          <a:p>
            <a:pPr lvl="1"/>
            <a:r>
              <a:rPr lang="en-US" dirty="0" smtClean="0"/>
              <a:t>Cross campus group to deal with computer and network security</a:t>
            </a:r>
          </a:p>
          <a:p>
            <a:pPr lvl="1"/>
            <a:r>
              <a:rPr lang="en-US" dirty="0" smtClean="0"/>
              <a:t>Established resources for “Network Security Officer” (pre-CISO)</a:t>
            </a:r>
          </a:p>
          <a:p>
            <a:pPr lvl="1"/>
            <a:r>
              <a:rPr lang="en-US" dirty="0" smtClean="0"/>
              <a:t>Establish central IT authority over security policy and </a:t>
            </a:r>
            <a:r>
              <a:rPr lang="en-US" dirty="0" err="1" smtClean="0"/>
              <a:t>enforcemet</a:t>
            </a:r>
            <a:endParaRPr lang="en-US" dirty="0" smtClean="0"/>
          </a:p>
          <a:p>
            <a:r>
              <a:rPr lang="en-US" dirty="0" smtClean="0"/>
              <a:t>Special Executive Committee Group - 2008</a:t>
            </a:r>
          </a:p>
          <a:p>
            <a:pPr lvl="1"/>
            <a:r>
              <a:rPr lang="en-US" dirty="0" smtClean="0"/>
              <a:t>Identified need to treat Information Security differently than Technology Security</a:t>
            </a:r>
          </a:p>
          <a:p>
            <a:pPr lvl="1"/>
            <a:r>
              <a:rPr lang="en-US" dirty="0" smtClean="0"/>
              <a:t>Resourced Staff for Information Compliance</a:t>
            </a:r>
          </a:p>
          <a:p>
            <a:pPr lvl="1"/>
            <a:r>
              <a:rPr lang="en-US" dirty="0" smtClean="0"/>
              <a:t>Establish Authority of ISBR </a:t>
            </a:r>
          </a:p>
          <a:p>
            <a:r>
              <a:rPr lang="en-US" dirty="0" smtClean="0"/>
              <a:t>ISBR (Information Security Board of Review) 2009</a:t>
            </a:r>
          </a:p>
          <a:p>
            <a:pPr lvl="1"/>
            <a:r>
              <a:rPr lang="en-US" dirty="0" smtClean="0"/>
              <a:t>CTO, Risk Management (EVP), CICO, CFO</a:t>
            </a:r>
          </a:p>
          <a:p>
            <a:pPr lvl="1"/>
            <a:r>
              <a:rPr lang="en-US" dirty="0" smtClean="0"/>
              <a:t>Authored and reviewed policy</a:t>
            </a:r>
          </a:p>
          <a:p>
            <a:pPr lvl="1"/>
            <a:r>
              <a:rPr lang="en-US" dirty="0" smtClean="0"/>
              <a:t>Endorsed (and enforced) training policy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19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943601" y="3962400"/>
            <a:ext cx="3200400" cy="2187388"/>
          </a:xfrm>
          <a:prstGeom prst="rect">
            <a:avLst/>
          </a:prstGeom>
          <a:blipFill dpi="0" rotWithShape="1">
            <a:blip r:embed="rId3">
              <a:alphaModFix amt="26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sz="1059" dirty="0"/>
          </a:p>
        </p:txBody>
      </p:sp>
      <p:sp>
        <p:nvSpPr>
          <p:cNvPr id="15" name="TextBox 14"/>
          <p:cNvSpPr txBox="1"/>
          <p:nvPr/>
        </p:nvSpPr>
        <p:spPr>
          <a:xfrm>
            <a:off x="-24384" y="98431"/>
            <a:ext cx="1876419" cy="1726890"/>
          </a:xfrm>
          <a:prstGeom prst="rect">
            <a:avLst/>
          </a:prstGeom>
          <a:blipFill dpi="0" rotWithShape="1">
            <a:blip r:embed="rId4">
              <a:alphaModFix amt="26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sz="1059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182601"/>
            <a:ext cx="5566383" cy="2681495"/>
          </a:xfrm>
          <a:prstGeom prst="rect">
            <a:avLst/>
          </a:prstGeom>
          <a:blipFill dpi="0" rotWithShape="1">
            <a:blip r:embed="rId5">
              <a:alphaModFix amt="26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sz="1059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0" y="-59984"/>
            <a:ext cx="4572000" cy="1885305"/>
          </a:xfrm>
          <a:prstGeom prst="rect">
            <a:avLst/>
          </a:prstGeom>
          <a:blipFill dpi="0" rotWithShape="1">
            <a:blip r:embed="rId6">
              <a:alphaModFix amt="26000"/>
            </a:blip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sz="1059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199" y="699892"/>
            <a:ext cx="8229600" cy="9861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Remember, Use the Tools of the Day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81000" y="1975440"/>
            <a:ext cx="8148918" cy="219635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Compliance needs (I have FERPA, GLBA, HIPAA, PCI…)</a:t>
            </a:r>
          </a:p>
          <a:p>
            <a:r>
              <a:rPr lang="en-US" dirty="0" smtClean="0"/>
              <a:t>Risk assessments</a:t>
            </a:r>
          </a:p>
          <a:p>
            <a:r>
              <a:rPr lang="en-US" dirty="0" smtClean="0"/>
              <a:t>News (especially of peers)</a:t>
            </a:r>
          </a:p>
          <a:p>
            <a:r>
              <a:rPr lang="en-US" dirty="0" smtClean="0"/>
              <a:t>Case studies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277470" y="4829227"/>
            <a:ext cx="6589059" cy="125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3788" tIns="26894" rIns="53788" bIns="26894" numCol="1" anchor="t" anchorCtr="0" compatLnSpc="1">
            <a:prstTxWarp prst="textNoShape">
              <a:avLst/>
            </a:prstTxWarp>
          </a:bodyPr>
          <a:lstStyle>
            <a:lvl1pPr marL="502931" indent="-502931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6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9685" indent="-41911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1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76438" indent="-335288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7013" indent="-335288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7589" indent="-335288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88164" indent="-335288" algn="l" defTabSz="1341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8739" indent="-335288" algn="l" defTabSz="1341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29314" indent="-335288" algn="l" defTabSz="1341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99890" indent="-335288" algn="l" defTabSz="1341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760" dirty="0" smtClean="0"/>
              <a:t>Remember (again): </a:t>
            </a:r>
            <a:endParaRPr lang="en-US" sz="2760" dirty="0"/>
          </a:p>
          <a:p>
            <a:pPr marL="0" indent="0" algn="ctr">
              <a:buNone/>
            </a:pPr>
            <a:r>
              <a:rPr lang="en-US" sz="2760" dirty="0"/>
              <a:t>Don’t bring problems, bring solutions</a:t>
            </a:r>
          </a:p>
          <a:p>
            <a:endParaRPr lang="en-US" sz="2760" dirty="0"/>
          </a:p>
        </p:txBody>
      </p:sp>
    </p:spTree>
    <p:extLst>
      <p:ext uri="{BB962C8B-B14F-4D97-AF65-F5344CB8AC3E}">
        <p14:creationId xmlns:p14="http://schemas.microsoft.com/office/powerpoint/2010/main" val="2999647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never rains…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59" y="1815353"/>
            <a:ext cx="6789089" cy="3049868"/>
          </a:xfrm>
        </p:spPr>
      </p:pic>
      <p:sp>
        <p:nvSpPr>
          <p:cNvPr id="5" name="Rectangle 4"/>
          <p:cNvSpPr/>
          <p:nvPr/>
        </p:nvSpPr>
        <p:spPr>
          <a:xfrm>
            <a:off x="1485109" y="4865221"/>
            <a:ext cx="6216838" cy="1031760"/>
          </a:xfrm>
          <a:prstGeom prst="rect">
            <a:avLst/>
          </a:prstGeom>
          <a:noFill/>
        </p:spPr>
        <p:txBody>
          <a:bodyPr wrap="none" lIns="53788" tIns="26894" rIns="53788" bIns="26894">
            <a:spAutoFit/>
          </a:bodyPr>
          <a:lstStyle/>
          <a:p>
            <a:pPr algn="ctr"/>
            <a:r>
              <a:rPr lang="en-US" sz="3176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 BOC mandated risk assessment</a:t>
            </a:r>
          </a:p>
          <a:p>
            <a:pPr algn="ctr"/>
            <a:r>
              <a:rPr lang="en-US" sz="3176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Summer 2013</a:t>
            </a:r>
          </a:p>
        </p:txBody>
      </p:sp>
    </p:spTree>
    <p:extLst>
      <p:ext uri="{BB962C8B-B14F-4D97-AF65-F5344CB8AC3E}">
        <p14:creationId xmlns:p14="http://schemas.microsoft.com/office/powerpoint/2010/main" val="237916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3: 2013 External Review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5400" y="1404437"/>
            <a:ext cx="6554200" cy="492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03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30238" y="1578621"/>
            <a:ext cx="3443568" cy="787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333" indent="-65558"/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Th</a:t>
            </a:r>
            <a:r>
              <a:rPr sz="1059" b="1" dirty="0">
                <a:solidFill>
                  <a:srgbClr val="54534A"/>
                </a:solidFill>
                <a:latin typeface="Arial Black"/>
                <a:cs typeface="Arial Black"/>
              </a:rPr>
              <a:t>e </a:t>
            </a:r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followin</a:t>
            </a:r>
            <a:r>
              <a:rPr sz="1059" b="1" dirty="0">
                <a:solidFill>
                  <a:srgbClr val="54534A"/>
                </a:solidFill>
                <a:latin typeface="Arial Black"/>
                <a:cs typeface="Arial Black"/>
              </a:rPr>
              <a:t>g </a:t>
            </a:r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i</a:t>
            </a:r>
            <a:r>
              <a:rPr sz="1059" b="1" dirty="0">
                <a:solidFill>
                  <a:srgbClr val="54534A"/>
                </a:solidFill>
                <a:latin typeface="Arial Black"/>
                <a:cs typeface="Arial Black"/>
              </a:rPr>
              <a:t>s </a:t>
            </a:r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th</a:t>
            </a:r>
            <a:r>
              <a:rPr sz="1059" b="1" dirty="0">
                <a:solidFill>
                  <a:srgbClr val="54534A"/>
                </a:solidFill>
                <a:latin typeface="Arial Black"/>
                <a:cs typeface="Arial Black"/>
              </a:rPr>
              <a:t>e</a:t>
            </a:r>
            <a:r>
              <a:rPr sz="1059" b="1" spc="9" dirty="0">
                <a:solidFill>
                  <a:srgbClr val="54534A"/>
                </a:solidFill>
                <a:latin typeface="Arial Black"/>
                <a:cs typeface="Arial Black"/>
              </a:rPr>
              <a:t> </a:t>
            </a:r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scop</a:t>
            </a:r>
            <a:r>
              <a:rPr sz="1059" b="1" dirty="0">
                <a:solidFill>
                  <a:srgbClr val="54534A"/>
                </a:solidFill>
                <a:latin typeface="Arial Black"/>
                <a:cs typeface="Arial Black"/>
              </a:rPr>
              <a:t>e</a:t>
            </a:r>
            <a:r>
              <a:rPr sz="1059" b="1" spc="4" dirty="0">
                <a:solidFill>
                  <a:srgbClr val="54534A"/>
                </a:solidFill>
                <a:latin typeface="Arial Black"/>
                <a:cs typeface="Arial Black"/>
              </a:rPr>
              <a:t> </a:t>
            </a:r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o</a:t>
            </a:r>
            <a:r>
              <a:rPr sz="1059" b="1" dirty="0">
                <a:solidFill>
                  <a:srgbClr val="54534A"/>
                </a:solidFill>
                <a:latin typeface="Arial Black"/>
                <a:cs typeface="Arial Black"/>
              </a:rPr>
              <a:t>f</a:t>
            </a:r>
            <a:r>
              <a:rPr sz="1059" b="1" spc="-9" dirty="0">
                <a:solidFill>
                  <a:srgbClr val="54534A"/>
                </a:solidFill>
                <a:latin typeface="Arial Black"/>
                <a:cs typeface="Arial Black"/>
              </a:rPr>
              <a:t> </a:t>
            </a:r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th</a:t>
            </a:r>
            <a:r>
              <a:rPr sz="1059" b="1" dirty="0">
                <a:solidFill>
                  <a:srgbClr val="54534A"/>
                </a:solidFill>
                <a:latin typeface="Arial Black"/>
                <a:cs typeface="Arial Black"/>
              </a:rPr>
              <a:t>e</a:t>
            </a:r>
            <a:r>
              <a:rPr sz="1059" b="1" spc="4" dirty="0">
                <a:solidFill>
                  <a:srgbClr val="54534A"/>
                </a:solidFill>
                <a:latin typeface="Arial Black"/>
                <a:cs typeface="Arial Black"/>
              </a:rPr>
              <a:t> </a:t>
            </a:r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engagement:</a:t>
            </a:r>
            <a:endParaRPr sz="1059">
              <a:solidFill>
                <a:prstClr val="black"/>
              </a:solidFill>
              <a:latin typeface="Arial Black"/>
              <a:cs typeface="Arial Black"/>
            </a:endParaRPr>
          </a:p>
          <a:p>
            <a:pPr>
              <a:spcBef>
                <a:spcPts val="19"/>
              </a:spcBef>
            </a:pPr>
            <a:endParaRPr sz="101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1333"/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I</a:t>
            </a:r>
            <a:r>
              <a:rPr sz="1059" b="1" dirty="0">
                <a:solidFill>
                  <a:srgbClr val="54534A"/>
                </a:solidFill>
                <a:latin typeface="Arial Black"/>
                <a:cs typeface="Arial Black"/>
              </a:rPr>
              <a:t>T</a:t>
            </a:r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 Genera</a:t>
            </a:r>
            <a:r>
              <a:rPr sz="1059" b="1" dirty="0">
                <a:solidFill>
                  <a:srgbClr val="54534A"/>
                </a:solidFill>
                <a:latin typeface="Arial Black"/>
                <a:cs typeface="Arial Black"/>
              </a:rPr>
              <a:t>l</a:t>
            </a:r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 Control</a:t>
            </a:r>
            <a:r>
              <a:rPr sz="1059" b="1" dirty="0">
                <a:solidFill>
                  <a:srgbClr val="54534A"/>
                </a:solidFill>
                <a:latin typeface="Arial Black"/>
                <a:cs typeface="Arial Black"/>
              </a:rPr>
              <a:t>s</a:t>
            </a:r>
            <a:r>
              <a:rPr sz="1059" b="1" spc="13" dirty="0">
                <a:solidFill>
                  <a:srgbClr val="54534A"/>
                </a:solidFill>
                <a:latin typeface="Arial Black"/>
                <a:cs typeface="Arial Black"/>
              </a:rPr>
              <a:t> </a:t>
            </a:r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Review</a:t>
            </a:r>
            <a:endParaRPr sz="1059">
              <a:solidFill>
                <a:prstClr val="black"/>
              </a:solidFill>
              <a:latin typeface="Arial Black"/>
              <a:cs typeface="Arial Black"/>
            </a:endParaRPr>
          </a:p>
          <a:p>
            <a:pPr>
              <a:spcBef>
                <a:spcPts val="19"/>
              </a:spcBef>
            </a:pPr>
            <a:endParaRPr sz="92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72580" indent="-161373">
              <a:buClr>
                <a:srgbClr val="3E3E3E"/>
              </a:buClr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Logica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l</a:t>
            </a:r>
            <a:r>
              <a:rPr sz="1059" spc="-18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Access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91603" y="2371501"/>
            <a:ext cx="2078691" cy="767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580" indent="-161373"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Securit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y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 Acces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s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 Management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18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Administrativ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sz="1059" spc="-18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Security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22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Syste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m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Passwor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d</a:t>
            </a:r>
            <a:r>
              <a:rPr sz="1059" spc="-13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Management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22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Acces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s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Privileg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sz="1059" spc="-13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Review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3803"/>
              </a:lnSpc>
            </a:pPr>
            <a:r>
              <a:rPr spc="-22" dirty="0"/>
              <a:t>Projec</a:t>
            </a:r>
            <a:r>
              <a:rPr spc="-9" dirty="0"/>
              <a:t>t</a:t>
            </a:r>
            <a:r>
              <a:rPr spc="4" dirty="0"/>
              <a:t> </a:t>
            </a:r>
            <a:r>
              <a:rPr spc="-22" dirty="0"/>
              <a:t>scope.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30910" y="529822"/>
            <a:ext cx="1086971" cy="1357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882" spc="-4" dirty="0">
                <a:solidFill>
                  <a:srgbClr val="1E1E1E"/>
                </a:solidFill>
                <a:latin typeface="Arial"/>
                <a:cs typeface="Arial"/>
              </a:rPr>
              <a:t>KICK-OF</a:t>
            </a:r>
            <a:r>
              <a:rPr sz="882" dirty="0">
                <a:solidFill>
                  <a:srgbClr val="1E1E1E"/>
                </a:solidFill>
                <a:latin typeface="Arial"/>
                <a:cs typeface="Arial"/>
              </a:rPr>
              <a:t>F</a:t>
            </a:r>
            <a:r>
              <a:rPr sz="882" spc="-13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882" spc="-4" dirty="0">
                <a:solidFill>
                  <a:srgbClr val="1E1E1E"/>
                </a:solidFill>
                <a:latin typeface="Arial"/>
                <a:cs typeface="Arial"/>
              </a:rPr>
              <a:t>MEETING</a:t>
            </a:r>
            <a:endParaRPr sz="88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63353" y="2371501"/>
            <a:ext cx="2291603" cy="767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580" indent="-161373"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Externa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l</a:t>
            </a:r>
            <a:r>
              <a:rPr sz="1059" spc="-22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Threa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t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 Management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18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Securit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y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 Polic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y</a:t>
            </a:r>
            <a:r>
              <a:rPr sz="1059" spc="-57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Administration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22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I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T</a:t>
            </a:r>
            <a:r>
              <a:rPr sz="1059" spc="-13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Securit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y</a:t>
            </a:r>
            <a:r>
              <a:rPr sz="1059" spc="-62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26" dirty="0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warenes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s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an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d</a:t>
            </a:r>
            <a:r>
              <a:rPr sz="1059" spc="-26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0" dirty="0">
                <a:solidFill>
                  <a:srgbClr val="1E1E1E"/>
                </a:solidFill>
                <a:latin typeface="Arial"/>
                <a:cs typeface="Arial"/>
              </a:rPr>
              <a:t>T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r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aining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22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Devic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&amp;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 Medi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 Controls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30238" y="3377410"/>
            <a:ext cx="1471332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580" indent="-161373">
              <a:buClr>
                <a:srgbClr val="3E3E3E"/>
              </a:buClr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54534A"/>
                </a:solidFill>
                <a:latin typeface="Arial"/>
                <a:cs typeface="Arial"/>
              </a:rPr>
              <a:t>Chang</a:t>
            </a:r>
            <a:r>
              <a:rPr sz="1059" dirty="0">
                <a:solidFill>
                  <a:srgbClr val="54534A"/>
                </a:solidFill>
                <a:latin typeface="Arial"/>
                <a:cs typeface="Arial"/>
              </a:rPr>
              <a:t>e</a:t>
            </a:r>
            <a:r>
              <a:rPr sz="1059" spc="-18" dirty="0">
                <a:solidFill>
                  <a:srgbClr val="54534A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54534A"/>
                </a:solidFill>
                <a:latin typeface="Arial"/>
                <a:cs typeface="Arial"/>
              </a:rPr>
              <a:t>Management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91603" y="3574340"/>
            <a:ext cx="2355476" cy="565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580" indent="-161373"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I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T</a:t>
            </a:r>
            <a:r>
              <a:rPr sz="1059" spc="-13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Progra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m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an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d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Syste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m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Modification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18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Chang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sz="1059" spc="-75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Authorization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22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Developmen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t</a:t>
            </a:r>
            <a:r>
              <a:rPr sz="1059" spc="-31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119" dirty="0">
                <a:solidFill>
                  <a:srgbClr val="1E1E1E"/>
                </a:solidFill>
                <a:latin typeface="Arial"/>
                <a:cs typeface="Arial"/>
              </a:rPr>
              <a:t>T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esting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63353" y="3545429"/>
            <a:ext cx="2187949" cy="565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580" indent="-161373"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Implementatio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n</a:t>
            </a:r>
            <a:r>
              <a:rPr sz="1059" spc="-75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Access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18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m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r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gen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cy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Chang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M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anage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m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ent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22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62" dirty="0">
                <a:solidFill>
                  <a:srgbClr val="1E1E1E"/>
                </a:solidFill>
                <a:latin typeface="Arial"/>
                <a:cs typeface="Arial"/>
              </a:rPr>
              <a:t>V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endo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r</a:t>
            </a:r>
            <a:r>
              <a:rPr sz="1059" spc="-13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Releas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sz="1059" spc="-13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Management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30239" y="4410144"/>
            <a:ext cx="997884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580" indent="-161373">
              <a:buClr>
                <a:srgbClr val="3E3E3E"/>
              </a:buClr>
              <a:buFont typeface="Arial"/>
              <a:buChar char="•"/>
              <a:tabLst>
                <a:tab pos="172580" algn="l"/>
              </a:tabLst>
            </a:pPr>
            <a:r>
              <a:rPr sz="1059" dirty="0">
                <a:solidFill>
                  <a:srgbClr val="54534A"/>
                </a:solidFill>
                <a:latin typeface="Arial"/>
                <a:cs typeface="Arial"/>
              </a:rPr>
              <a:t>IT</a:t>
            </a:r>
            <a:r>
              <a:rPr sz="1059" spc="-13" dirty="0">
                <a:solidFill>
                  <a:srgbClr val="54534A"/>
                </a:solidFill>
                <a:latin typeface="Arial"/>
                <a:cs typeface="Arial"/>
              </a:rPr>
              <a:t> </a:t>
            </a:r>
            <a:r>
              <a:rPr sz="1059" dirty="0">
                <a:solidFill>
                  <a:srgbClr val="54534A"/>
                </a:solidFill>
                <a:latin typeface="Arial"/>
                <a:cs typeface="Arial"/>
              </a:rPr>
              <a:t>Operations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91603" y="4607074"/>
            <a:ext cx="1855134" cy="565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580" indent="-161373"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Dat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 an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d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 I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T</a:t>
            </a:r>
            <a:r>
              <a:rPr sz="1059" spc="-18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Syste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m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 Backup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17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Antiviru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s</a:t>
            </a:r>
            <a:r>
              <a:rPr sz="1059" spc="-62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Administration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22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Syste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m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Patc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h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Management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63354" y="4607074"/>
            <a:ext cx="2574551" cy="565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580" indent="-161373"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Dat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Cente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r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Physica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l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Security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17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Dat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Cente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r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Environmenta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l</a:t>
            </a:r>
            <a:r>
              <a:rPr sz="1059" spc="-18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Controls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22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I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T</a:t>
            </a:r>
            <a:r>
              <a:rPr sz="1059" spc="-13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Operationa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l</a:t>
            </a:r>
            <a:r>
              <a:rPr sz="1059" spc="-18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Monitorin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g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an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d</a:t>
            </a:r>
            <a:r>
              <a:rPr sz="1059" spc="-18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Reporting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64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30238" y="2206844"/>
            <a:ext cx="1961029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580" indent="-161373">
              <a:buClr>
                <a:srgbClr val="3E3E3E"/>
              </a:buClr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54534A"/>
                </a:solidFill>
                <a:latin typeface="Arial"/>
                <a:cs typeface="Arial"/>
              </a:rPr>
              <a:t>Externa</a:t>
            </a:r>
            <a:r>
              <a:rPr sz="1059" dirty="0">
                <a:solidFill>
                  <a:srgbClr val="54534A"/>
                </a:solidFill>
                <a:latin typeface="Arial"/>
                <a:cs typeface="Arial"/>
              </a:rPr>
              <a:t>l </a:t>
            </a:r>
            <a:r>
              <a:rPr sz="1059" spc="-4" dirty="0">
                <a:solidFill>
                  <a:srgbClr val="54534A"/>
                </a:solidFill>
                <a:latin typeface="Arial"/>
                <a:cs typeface="Arial"/>
              </a:rPr>
              <a:t>Securit</a:t>
            </a:r>
            <a:r>
              <a:rPr sz="1059" dirty="0">
                <a:solidFill>
                  <a:srgbClr val="54534A"/>
                </a:solidFill>
                <a:latin typeface="Arial"/>
                <a:cs typeface="Arial"/>
              </a:rPr>
              <a:t>y</a:t>
            </a:r>
            <a:r>
              <a:rPr sz="1059" spc="-62" dirty="0">
                <a:solidFill>
                  <a:srgbClr val="54534A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54534A"/>
                </a:solidFill>
                <a:latin typeface="Arial"/>
                <a:cs typeface="Arial"/>
              </a:rPr>
              <a:t>Assessment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91604" y="2403774"/>
            <a:ext cx="1818154" cy="565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580" indent="-161373"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Firewall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18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Remot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Acces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s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(i.e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.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VPNs)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22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Interne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t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Accessibl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Servers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3803"/>
              </a:lnSpc>
            </a:pPr>
            <a:r>
              <a:rPr spc="-22" dirty="0"/>
              <a:t>Projec</a:t>
            </a:r>
            <a:r>
              <a:rPr spc="-9" dirty="0"/>
              <a:t>t</a:t>
            </a:r>
            <a:r>
              <a:rPr spc="4" dirty="0"/>
              <a:t> </a:t>
            </a:r>
            <a:r>
              <a:rPr spc="-22" dirty="0"/>
              <a:t>scope.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30910" y="529822"/>
            <a:ext cx="1086971" cy="1357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882" spc="-4" dirty="0">
                <a:solidFill>
                  <a:srgbClr val="1E1E1E"/>
                </a:solidFill>
                <a:latin typeface="Arial"/>
                <a:cs typeface="Arial"/>
              </a:rPr>
              <a:t>KICK-OF</a:t>
            </a:r>
            <a:r>
              <a:rPr sz="882" dirty="0">
                <a:solidFill>
                  <a:srgbClr val="1E1E1E"/>
                </a:solidFill>
                <a:latin typeface="Arial"/>
                <a:cs typeface="Arial"/>
              </a:rPr>
              <a:t>F</a:t>
            </a:r>
            <a:r>
              <a:rPr sz="882" spc="-13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882" spc="-4" dirty="0">
                <a:solidFill>
                  <a:srgbClr val="1E1E1E"/>
                </a:solidFill>
                <a:latin typeface="Arial"/>
                <a:cs typeface="Arial"/>
              </a:rPr>
              <a:t>MEETING</a:t>
            </a:r>
            <a:endParaRPr sz="88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63353" y="2370156"/>
            <a:ext cx="1996328" cy="565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580" indent="-161373"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22" dirty="0">
                <a:solidFill>
                  <a:srgbClr val="1E1E1E"/>
                </a:solidFill>
                <a:latin typeface="Arial"/>
                <a:cs typeface="Arial"/>
              </a:rPr>
              <a:t>W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b</a:t>
            </a:r>
            <a:r>
              <a:rPr sz="1059" spc="-57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Applications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18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Socia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l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Engineering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22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Interne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t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Postings/Socia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l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Media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30238" y="3210668"/>
            <a:ext cx="1915646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580" indent="-161373">
              <a:buClr>
                <a:srgbClr val="3E3E3E"/>
              </a:buClr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54534A"/>
                </a:solidFill>
                <a:latin typeface="Arial"/>
                <a:cs typeface="Arial"/>
              </a:rPr>
              <a:t>Interna</a:t>
            </a:r>
            <a:r>
              <a:rPr sz="1059" dirty="0">
                <a:solidFill>
                  <a:srgbClr val="54534A"/>
                </a:solidFill>
                <a:latin typeface="Arial"/>
                <a:cs typeface="Arial"/>
              </a:rPr>
              <a:t>l</a:t>
            </a:r>
            <a:r>
              <a:rPr sz="1059" spc="-9" dirty="0">
                <a:solidFill>
                  <a:srgbClr val="54534A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54534A"/>
                </a:solidFill>
                <a:latin typeface="Arial"/>
                <a:cs typeface="Arial"/>
              </a:rPr>
              <a:t>Securit</a:t>
            </a:r>
            <a:r>
              <a:rPr sz="1059" dirty="0">
                <a:solidFill>
                  <a:srgbClr val="54534A"/>
                </a:solidFill>
                <a:latin typeface="Arial"/>
                <a:cs typeface="Arial"/>
              </a:rPr>
              <a:t>y</a:t>
            </a:r>
            <a:r>
              <a:rPr sz="1059" spc="-62" dirty="0">
                <a:solidFill>
                  <a:srgbClr val="54534A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54534A"/>
                </a:solidFill>
                <a:latin typeface="Arial"/>
                <a:cs typeface="Arial"/>
              </a:rPr>
              <a:t>Assessment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91603" y="3407597"/>
            <a:ext cx="1451162" cy="968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580" indent="-161373"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Servers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18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22" dirty="0">
                <a:solidFill>
                  <a:srgbClr val="1E1E1E"/>
                </a:solidFill>
                <a:latin typeface="Arial"/>
                <a:cs typeface="Arial"/>
              </a:rPr>
              <a:t>W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orkstations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22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Storag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e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Systems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22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Multifunctio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n</a:t>
            </a:r>
            <a:r>
              <a:rPr sz="1059" spc="-18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Devices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17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26" dirty="0">
                <a:solidFill>
                  <a:srgbClr val="1E1E1E"/>
                </a:solidFill>
                <a:latin typeface="Arial"/>
                <a:cs typeface="Arial"/>
              </a:rPr>
              <a:t>V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irtua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l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 Environment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63353" y="3435164"/>
            <a:ext cx="1318372" cy="968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580" indent="-161373"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Passwor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d</a:t>
            </a:r>
            <a:r>
              <a:rPr sz="1059" spc="-9" dirty="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Strength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18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Databases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22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Dat</a:t>
            </a: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a</a:t>
            </a: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 Encryption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22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dirty="0">
                <a:solidFill>
                  <a:srgbClr val="1E1E1E"/>
                </a:solidFill>
                <a:latin typeface="Arial"/>
                <a:cs typeface="Arial"/>
              </a:rPr>
              <a:t>Infrastructure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  <a:p>
            <a:pPr marL="172580" indent="-161373">
              <a:spcBef>
                <a:spcPts val="317"/>
              </a:spcBef>
              <a:buClr>
                <a:srgbClr val="A6A6A6"/>
              </a:buClr>
              <a:buSzPct val="104166"/>
              <a:buFont typeface="Arial"/>
              <a:buChar char="•"/>
              <a:tabLst>
                <a:tab pos="172580" algn="l"/>
              </a:tabLst>
            </a:pPr>
            <a:r>
              <a:rPr sz="1059" spc="-4" dirty="0">
                <a:solidFill>
                  <a:srgbClr val="1E1E1E"/>
                </a:solidFill>
                <a:latin typeface="Arial"/>
                <a:cs typeface="Arial"/>
              </a:rPr>
              <a:t>Wireless</a:t>
            </a:r>
            <a:endParaRPr sz="105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45701" y="1578622"/>
            <a:ext cx="2232212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Engagemen</a:t>
            </a:r>
            <a:r>
              <a:rPr sz="1059" b="1" dirty="0">
                <a:solidFill>
                  <a:srgbClr val="54534A"/>
                </a:solidFill>
                <a:latin typeface="Arial Black"/>
                <a:cs typeface="Arial Black"/>
              </a:rPr>
              <a:t>t</a:t>
            </a:r>
            <a:r>
              <a:rPr sz="1059" b="1" spc="4" dirty="0">
                <a:solidFill>
                  <a:srgbClr val="54534A"/>
                </a:solidFill>
                <a:latin typeface="Arial Black"/>
                <a:cs typeface="Arial Black"/>
              </a:rPr>
              <a:t> </a:t>
            </a:r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Scop</a:t>
            </a:r>
            <a:r>
              <a:rPr sz="1059" b="1" dirty="0">
                <a:solidFill>
                  <a:srgbClr val="54534A"/>
                </a:solidFill>
                <a:latin typeface="Arial Black"/>
                <a:cs typeface="Arial Black"/>
              </a:rPr>
              <a:t>e</a:t>
            </a:r>
            <a:r>
              <a:rPr sz="1059" b="1" spc="4" dirty="0">
                <a:solidFill>
                  <a:srgbClr val="54534A"/>
                </a:solidFill>
                <a:latin typeface="Arial Black"/>
                <a:cs typeface="Arial Black"/>
              </a:rPr>
              <a:t> </a:t>
            </a:r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Continued</a:t>
            </a:r>
            <a:endParaRPr sz="1059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10921" y="1879388"/>
            <a:ext cx="2871507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Interna</a:t>
            </a:r>
            <a:r>
              <a:rPr sz="1059" b="1" dirty="0">
                <a:solidFill>
                  <a:srgbClr val="54534A"/>
                </a:solidFill>
                <a:latin typeface="Arial Black"/>
                <a:cs typeface="Arial Black"/>
              </a:rPr>
              <a:t>l</a:t>
            </a:r>
            <a:r>
              <a:rPr sz="1059" b="1" spc="9" dirty="0">
                <a:solidFill>
                  <a:srgbClr val="54534A"/>
                </a:solidFill>
                <a:latin typeface="Arial Black"/>
                <a:cs typeface="Arial Black"/>
              </a:rPr>
              <a:t> </a:t>
            </a:r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Networ</a:t>
            </a:r>
            <a:r>
              <a:rPr sz="1059" b="1" dirty="0">
                <a:solidFill>
                  <a:srgbClr val="54534A"/>
                </a:solidFill>
                <a:latin typeface="Arial Black"/>
                <a:cs typeface="Arial Black"/>
              </a:rPr>
              <a:t>k</a:t>
            </a:r>
            <a:r>
              <a:rPr sz="1059" b="1" spc="9" dirty="0">
                <a:solidFill>
                  <a:srgbClr val="54534A"/>
                </a:solidFill>
                <a:latin typeface="Arial Black"/>
                <a:cs typeface="Arial Black"/>
              </a:rPr>
              <a:t> </a:t>
            </a:r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Securit</a:t>
            </a:r>
            <a:r>
              <a:rPr sz="1059" b="1" dirty="0">
                <a:solidFill>
                  <a:srgbClr val="54534A"/>
                </a:solidFill>
                <a:latin typeface="Arial Black"/>
                <a:cs typeface="Arial Black"/>
              </a:rPr>
              <a:t>y</a:t>
            </a:r>
            <a:r>
              <a:rPr sz="1059" b="1" spc="9" dirty="0">
                <a:solidFill>
                  <a:srgbClr val="54534A"/>
                </a:solidFill>
                <a:latin typeface="Arial Black"/>
                <a:cs typeface="Arial Black"/>
              </a:rPr>
              <a:t> </a:t>
            </a:r>
            <a:r>
              <a:rPr sz="1059" b="1" spc="-4" dirty="0">
                <a:solidFill>
                  <a:srgbClr val="54534A"/>
                </a:solidFill>
                <a:latin typeface="Arial Black"/>
                <a:cs typeface="Arial Black"/>
              </a:rPr>
              <a:t>Assessment</a:t>
            </a:r>
            <a:endParaRPr sz="1059">
              <a:solidFill>
                <a:prstClr val="black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126372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57400" y="1371600"/>
            <a:ext cx="5010727" cy="1466748"/>
          </a:xfrm>
        </p:spPr>
        <p:txBody>
          <a:bodyPr/>
          <a:lstStyle/>
          <a:p>
            <a:r>
              <a:rPr lang="en-US" dirty="0" smtClean="0"/>
              <a:t>Review results….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(controls, IDM, CM, DR/BC)</a:t>
            </a:r>
            <a:endParaRPr lang="en-US" dirty="0"/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762000" y="4038600"/>
            <a:ext cx="7772400" cy="488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77" b="0" i="0">
                <a:solidFill>
                  <a:srgbClr val="E58F1A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kern="0" dirty="0" smtClean="0"/>
              <a:t>Lesson Learned: Be careful what you ask for </a:t>
            </a:r>
            <a:r>
              <a:rPr lang="en-US" kern="0" dirty="0" smtClean="0">
                <a:sym typeface="Wingdings" panose="05000000000000000000" pitchFamily="2" charset="2"/>
              </a:rPr>
              <a:t></a:t>
            </a:r>
          </a:p>
        </p:txBody>
      </p:sp>
    </p:spTree>
    <p:extLst>
      <p:ext uri="{BB962C8B-B14F-4D97-AF65-F5344CB8AC3E}">
        <p14:creationId xmlns:p14="http://schemas.microsoft.com/office/powerpoint/2010/main" val="278113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1600" y="2442882"/>
            <a:ext cx="3827930" cy="3957918"/>
          </a:xfrm>
          <a:prstGeom prst="rect">
            <a:avLst/>
          </a:prstGeom>
          <a:blipFill dpi="0" rotWithShape="1">
            <a:blip r:embed="rId3">
              <a:alphaModFix amt="18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sz="1059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2002-2014 Resources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Staffing </a:t>
            </a:r>
          </a:p>
          <a:p>
            <a:pPr lvl="1"/>
            <a:r>
              <a:rPr lang="en-US" dirty="0" smtClean="0"/>
              <a:t>Hired Chief Information Security Officer,</a:t>
            </a:r>
          </a:p>
          <a:p>
            <a:pPr lvl="1"/>
            <a:r>
              <a:rPr lang="en-US" dirty="0" smtClean="0"/>
              <a:t>Hired Chief Information Compliance Officer</a:t>
            </a:r>
          </a:p>
          <a:p>
            <a:r>
              <a:rPr lang="en-US" dirty="0" smtClean="0"/>
              <a:t>Authority (IT-CISO-CICO)</a:t>
            </a:r>
          </a:p>
          <a:p>
            <a:pPr lvl="1"/>
            <a:r>
              <a:rPr lang="en-US" dirty="0" smtClean="0"/>
              <a:t>Broad responsibility for policy, enforcement, audit, and training</a:t>
            </a:r>
          </a:p>
          <a:p>
            <a:pPr lvl="1"/>
            <a:r>
              <a:rPr lang="en-US" dirty="0" smtClean="0"/>
              <a:t>Covering both technology and information</a:t>
            </a:r>
          </a:p>
          <a:p>
            <a:r>
              <a:rPr lang="en-US" dirty="0" smtClean="0"/>
              <a:t>Accountability (to ET)</a:t>
            </a:r>
          </a:p>
          <a:p>
            <a:r>
              <a:rPr lang="en-US" dirty="0" smtClean="0"/>
              <a:t>Budget</a:t>
            </a:r>
          </a:p>
          <a:p>
            <a:r>
              <a:rPr lang="en-US" dirty="0" smtClean="0"/>
              <a:t>Partnership</a:t>
            </a:r>
          </a:p>
          <a:p>
            <a:r>
              <a:rPr lang="en-US" dirty="0" smtClean="0"/>
              <a:t>Charge includes *all* information (student, finance, healthcare,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6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Money: Culture Shift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University IT staff became the accepted experts to help address information security challenges.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expectation simply became that IT could and would address the myriad of privacy, policy and security concerns.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We “got good” at getting resources by establishing common cause with the leaders at many levels of the University; Execs, HR, Audit, Risk, Deans, Registrars, Students, and on and on…</a:t>
            </a:r>
          </a:p>
        </p:txBody>
      </p:sp>
    </p:spTree>
    <p:extLst>
      <p:ext uri="{BB962C8B-B14F-4D97-AF65-F5344CB8AC3E}">
        <p14:creationId xmlns:p14="http://schemas.microsoft.com/office/powerpoint/2010/main" val="42895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CICO work: </a:t>
            </a:r>
            <a:r>
              <a:rPr lang="en-US" u="sng" dirty="0" smtClean="0"/>
              <a:t>Precursors to Security Awareness Program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Started with PCI DSS compliance (this was a critical-care item)</a:t>
            </a:r>
          </a:p>
          <a:p>
            <a:pPr lvl="1"/>
            <a:r>
              <a:rPr lang="en-US" dirty="0" smtClean="0"/>
              <a:t>Needed to understand processes, procedures, and key players</a:t>
            </a:r>
          </a:p>
          <a:p>
            <a:pPr lvl="1"/>
            <a:r>
              <a:rPr lang="en-US" dirty="0" smtClean="0"/>
              <a:t>Questioned EVERYTHING  &amp; EVERYONE</a:t>
            </a:r>
          </a:p>
          <a:p>
            <a:pPr lvl="1"/>
            <a:r>
              <a:rPr lang="en-US" dirty="0" smtClean="0"/>
              <a:t>Performed initial (informal) risk assessment of current state</a:t>
            </a:r>
          </a:p>
          <a:p>
            <a:pPr lvl="2"/>
            <a:r>
              <a:rPr lang="en-US" dirty="0" smtClean="0"/>
              <a:t>HIGH RISK</a:t>
            </a:r>
          </a:p>
          <a:p>
            <a:pPr lvl="2"/>
            <a:r>
              <a:rPr lang="en-US" dirty="0" smtClean="0"/>
              <a:t>As it turned out, change was needed</a:t>
            </a:r>
          </a:p>
        </p:txBody>
      </p:sp>
    </p:spTree>
    <p:extLst>
      <p:ext uri="{BB962C8B-B14F-4D97-AF65-F5344CB8AC3E}">
        <p14:creationId xmlns:p14="http://schemas.microsoft.com/office/powerpoint/2010/main" val="360391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 we are:</a:t>
            </a:r>
            <a:br>
              <a:rPr lang="en-US" dirty="0" smtClean="0"/>
            </a:br>
            <a:r>
              <a:rPr lang="en-US" sz="4000" i="1" dirty="0" smtClean="0"/>
              <a:t>Ash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Chief Information Compliance Officer (CICO) at Michigan Technological University</a:t>
            </a:r>
          </a:p>
          <a:p>
            <a:r>
              <a:rPr lang="en-US" dirty="0" smtClean="0"/>
              <a:t>IT Audit Background</a:t>
            </a:r>
          </a:p>
          <a:p>
            <a:pPr lvl="1"/>
            <a:r>
              <a:rPr lang="en-US" dirty="0" smtClean="0"/>
              <a:t>CISA (Certified Information Systems Auditor)</a:t>
            </a:r>
          </a:p>
          <a:p>
            <a:pPr lvl="1"/>
            <a:r>
              <a:rPr lang="en-US" dirty="0" smtClean="0"/>
              <a:t>IT Management Consultant </a:t>
            </a:r>
          </a:p>
          <a:p>
            <a:pPr lvl="2"/>
            <a:r>
              <a:rPr lang="en-US" dirty="0" smtClean="0"/>
              <a:t>Security Assurance-</a:t>
            </a:r>
            <a:r>
              <a:rPr lang="en-US" dirty="0" err="1" smtClean="0"/>
              <a:t>Plante</a:t>
            </a:r>
            <a:r>
              <a:rPr lang="en-US" dirty="0" smtClean="0"/>
              <a:t> Moran, PLLC</a:t>
            </a:r>
          </a:p>
          <a:p>
            <a:pPr lvl="1"/>
            <a:r>
              <a:rPr lang="en-US" dirty="0" smtClean="0"/>
              <a:t>Internal IT Auditor</a:t>
            </a:r>
          </a:p>
          <a:p>
            <a:pPr lvl="2"/>
            <a:r>
              <a:rPr lang="en-US" dirty="0" smtClean="0"/>
              <a:t>SOX 404-Dana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3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CICO work: Precursors to Security Awareness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Reviewed risk assessment findings with Executive Team</a:t>
            </a:r>
          </a:p>
          <a:p>
            <a:pPr lvl="1"/>
            <a:r>
              <a:rPr lang="en-US" dirty="0" smtClean="0"/>
              <a:t>Creation of the ISBR (Information Security Board of Review)</a:t>
            </a:r>
          </a:p>
          <a:p>
            <a:pPr lvl="1"/>
            <a:r>
              <a:rPr lang="en-US" dirty="0" smtClean="0"/>
              <a:t>Provided oversight and direction regarding information systems security and privacy assurance university-wide</a:t>
            </a:r>
          </a:p>
          <a:p>
            <a:pPr lvl="1"/>
            <a:r>
              <a:rPr lang="en-US" dirty="0" smtClean="0"/>
              <a:t>Got a new hammer: the ability to literally shut down non-compliant CC processing environments.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2400" i="1" dirty="0" smtClean="0"/>
              <a:t>***New position- “Expert”</a:t>
            </a:r>
          </a:p>
        </p:txBody>
      </p:sp>
    </p:spTree>
    <p:extLst>
      <p:ext uri="{BB962C8B-B14F-4D97-AF65-F5344CB8AC3E}">
        <p14:creationId xmlns:p14="http://schemas.microsoft.com/office/powerpoint/2010/main" val="3201386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CICO work: Precursors to Security Awareness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remediation plan and strategies to mitigate high risks identified</a:t>
            </a:r>
          </a:p>
          <a:p>
            <a:pPr lvl="1"/>
            <a:r>
              <a:rPr lang="en-US" dirty="0" smtClean="0"/>
              <a:t>Roughly 100 dial up or networked terminals across campus</a:t>
            </a:r>
          </a:p>
          <a:p>
            <a:pPr lvl="1"/>
            <a:r>
              <a:rPr lang="en-US" dirty="0" smtClean="0"/>
              <a:t>Worked with CTO and the rest of IT to develop a complaint solution that provided the same functionality, with limited business process change</a:t>
            </a:r>
          </a:p>
          <a:p>
            <a:pPr lvl="2"/>
            <a:r>
              <a:rPr lang="en-US" dirty="0" smtClean="0"/>
              <a:t>Virtual Cashiering Stations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4522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CICO work: Precursors to Security Awareness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Drafted Information Security Plan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438400"/>
            <a:ext cx="7570909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9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Early CICO work: ISP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University Policies</a:t>
            </a:r>
          </a:p>
          <a:p>
            <a:pPr lvl="1"/>
            <a:r>
              <a:rPr lang="en-US" dirty="0" smtClean="0"/>
              <a:t>Information Security Compliance Policy</a:t>
            </a:r>
          </a:p>
          <a:p>
            <a:pPr lvl="2"/>
            <a:r>
              <a:rPr lang="en-US" dirty="0" smtClean="0"/>
              <a:t>University Confidentially Agreement</a:t>
            </a:r>
          </a:p>
          <a:p>
            <a:pPr lvl="2"/>
            <a:r>
              <a:rPr lang="en-US" dirty="0" smtClean="0"/>
              <a:t>Training</a:t>
            </a:r>
          </a:p>
          <a:p>
            <a:pPr lvl="1"/>
            <a:r>
              <a:rPr lang="en-US" dirty="0" smtClean="0"/>
              <a:t>Acceptable Use of Information Technology Resources</a:t>
            </a:r>
          </a:p>
        </p:txBody>
      </p:sp>
    </p:spTree>
    <p:extLst>
      <p:ext uri="{BB962C8B-B14F-4D97-AF65-F5344CB8AC3E}">
        <p14:creationId xmlns:p14="http://schemas.microsoft.com/office/powerpoint/2010/main" val="1468828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Early CICO work: ISP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Policies</a:t>
            </a:r>
          </a:p>
          <a:p>
            <a:pPr lvl="1"/>
            <a:r>
              <a:rPr lang="en-US" dirty="0" smtClean="0"/>
              <a:t>Data Classification and Protection</a:t>
            </a:r>
          </a:p>
          <a:p>
            <a:pPr lvl="1"/>
            <a:r>
              <a:rPr lang="en-US" dirty="0" smtClean="0"/>
              <a:t>Identity &amp; Access Management</a:t>
            </a:r>
          </a:p>
          <a:p>
            <a:pPr lvl="1"/>
            <a:r>
              <a:rPr lang="en-US" dirty="0" smtClean="0"/>
              <a:t>Password</a:t>
            </a:r>
          </a:p>
          <a:p>
            <a:pPr lvl="1"/>
            <a:r>
              <a:rPr lang="en-US" dirty="0" smtClean="0"/>
              <a:t>Backup &amp; Recovery</a:t>
            </a:r>
          </a:p>
          <a:p>
            <a:pPr lvl="1"/>
            <a:r>
              <a:rPr lang="en-US" dirty="0" smtClean="0"/>
              <a:t>IT Incident Handling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217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have basic cyber security, information security, well underway.</a:t>
            </a:r>
          </a:p>
          <a:p>
            <a:pPr marL="0" indent="0">
              <a:buNone/>
            </a:pPr>
            <a:r>
              <a:rPr lang="en-US" dirty="0" smtClean="0"/>
              <a:t>We have policy and authority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We were ready to formalize and organize our information security training program!</a:t>
            </a:r>
          </a:p>
          <a:p>
            <a:pPr marL="0" indent="0">
              <a:buNone/>
            </a:pPr>
            <a:r>
              <a:rPr lang="en-US" dirty="0" smtClean="0"/>
              <a:t>And to MEASURE it’s results</a:t>
            </a:r>
          </a:p>
        </p:txBody>
      </p:sp>
    </p:spTree>
    <p:extLst>
      <p:ext uri="{BB962C8B-B14F-4D97-AF65-F5344CB8AC3E}">
        <p14:creationId xmlns:p14="http://schemas.microsoft.com/office/powerpoint/2010/main" val="1372511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1371600"/>
            <a:ext cx="9144000" cy="800100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 prstMaterial="matte"/>
        </p:spPr>
        <p:txBody>
          <a:bodyPr wrap="square" rtlCol="0">
            <a:prstTxWarp prst="textCurveDown">
              <a:avLst>
                <a:gd name="adj" fmla="val 50485"/>
              </a:avLst>
            </a:prstTxWarp>
            <a:spAutoFit/>
            <a:sp3d/>
          </a:bodyPr>
          <a:lstStyle/>
          <a:p>
            <a:pPr algn="ctr"/>
            <a:r>
              <a:rPr lang="en-US" sz="50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  <a:alpha val="30000"/>
                      </a:prstClr>
                    </a:gs>
                    <a:gs pos="100000">
                      <a:prstClr val="black">
                        <a:alpha val="25000"/>
                      </a:prstClr>
                    </a:gs>
                  </a:gsLst>
                  <a:lin ang="10800000" scaled="1"/>
                  <a:tileRect/>
                </a:gradFill>
              </a:rPr>
              <a:t>••••••••••••••••••••••••••••••••••••••••••••••••••••••••••••••••••••••••••••••••••••••••••	… phishing… bad browsing… social media… password discipline… data security standards… incident response… information handling… mobile device data… cyber attacks… </a:t>
            </a:r>
            <a:r>
              <a:rPr lang="en-US" sz="5000" dirty="0" err="1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  <a:alpha val="30000"/>
                      </a:prstClr>
                    </a:gs>
                    <a:gs pos="100000">
                      <a:prstClr val="black">
                        <a:alpha val="25000"/>
                      </a:prstClr>
                    </a:gs>
                  </a:gsLst>
                  <a:lin ang="10800000" scaled="1"/>
                  <a:tileRect/>
                </a:gradFill>
              </a:rPr>
              <a:t>byod</a:t>
            </a:r>
            <a:r>
              <a:rPr lang="en-US" sz="50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  <a:alpha val="30000"/>
                      </a:prstClr>
                    </a:gs>
                    <a:gs pos="100000">
                      <a:prstClr val="black">
                        <a:alpha val="25000"/>
                      </a:prstClr>
                    </a:gs>
                  </a:gsLst>
                  <a:lin ang="10800000" scaled="1"/>
                  <a:tileRect/>
                </a:gradFill>
              </a:rPr>
              <a:t>…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75908"/>
            <a:ext cx="685800" cy="40741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81000" y="2087821"/>
            <a:ext cx="8305800" cy="1470025"/>
          </a:xfrm>
        </p:spPr>
        <p:txBody>
          <a:bodyPr>
            <a:noAutofit/>
          </a:bodyPr>
          <a:lstStyle/>
          <a:p>
            <a:r>
              <a:rPr lang="en-US" sz="6600" dirty="0" smtClean="0"/>
              <a:t>Reducing People Risk</a:t>
            </a:r>
            <a:endParaRPr lang="en-US" sz="66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33500" y="3505200"/>
            <a:ext cx="6400800" cy="685800"/>
          </a:xfrm>
        </p:spPr>
        <p:txBody>
          <a:bodyPr>
            <a:normAutofit fontScale="85000" lnSpcReduction="10000"/>
          </a:bodyPr>
          <a:lstStyle/>
          <a:p>
            <a:r>
              <a:rPr lang="en-US" i="1" dirty="0" smtClean="0"/>
              <a:t>Managing and Measuring Human Behavior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11931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spect="1"/>
          </p:cNvSpPr>
          <p:nvPr/>
        </p:nvSpPr>
        <p:spPr>
          <a:xfrm>
            <a:off x="6089123" y="830706"/>
            <a:ext cx="3013601" cy="5644627"/>
          </a:xfrm>
          <a:prstGeom prst="rect">
            <a:avLst/>
          </a:prstGeom>
          <a:blipFill dpi="0" rotWithShape="1">
            <a:blip r:embed="rId3">
              <a:alphaModFix amt="23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sz="1059" dirty="0"/>
          </a:p>
        </p:txBody>
      </p:sp>
      <p:sp>
        <p:nvSpPr>
          <p:cNvPr id="7" name="Rectangle 6"/>
          <p:cNvSpPr/>
          <p:nvPr/>
        </p:nvSpPr>
        <p:spPr>
          <a:xfrm>
            <a:off x="2183533" y="1749828"/>
            <a:ext cx="2046658" cy="543037"/>
          </a:xfrm>
          <a:prstGeom prst="rect">
            <a:avLst/>
          </a:prstGeom>
          <a:noFill/>
        </p:spPr>
        <p:txBody>
          <a:bodyPr wrap="none" lIns="53788" tIns="26894" rIns="53788" bIns="26894">
            <a:spAutoFit/>
          </a:bodyPr>
          <a:lstStyle/>
          <a:p>
            <a:pPr algn="ctr"/>
            <a:r>
              <a:rPr lang="en-US" sz="3176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Compliance</a:t>
            </a:r>
            <a:endParaRPr lang="en-US" sz="3176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1275" y="3109983"/>
            <a:ext cx="857934" cy="543037"/>
          </a:xfrm>
          <a:prstGeom prst="rect">
            <a:avLst/>
          </a:prstGeom>
          <a:noFill/>
        </p:spPr>
        <p:txBody>
          <a:bodyPr wrap="none" lIns="53788" tIns="26894" rIns="53788" bIns="26894">
            <a:spAutoFit/>
          </a:bodyPr>
          <a:lstStyle/>
          <a:p>
            <a:pPr algn="ctr"/>
            <a:r>
              <a:rPr lang="en-US" sz="3176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Tech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98498" y="3204883"/>
            <a:ext cx="747841" cy="543037"/>
          </a:xfrm>
          <a:prstGeom prst="rect">
            <a:avLst/>
          </a:prstGeom>
          <a:noFill/>
        </p:spPr>
        <p:txBody>
          <a:bodyPr wrap="none" lIns="53788" tIns="26894" rIns="53788" bIns="26894">
            <a:spAutoFit/>
          </a:bodyPr>
          <a:lstStyle/>
          <a:p>
            <a:pPr algn="ctr"/>
            <a:r>
              <a:rPr lang="en-US" sz="3176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07820" y="3109983"/>
            <a:ext cx="1416742" cy="543037"/>
          </a:xfrm>
          <a:prstGeom prst="rect">
            <a:avLst/>
          </a:prstGeom>
          <a:noFill/>
        </p:spPr>
        <p:txBody>
          <a:bodyPr wrap="none" lIns="53788" tIns="26894" rIns="53788" bIns="26894">
            <a:spAutoFit/>
          </a:bodyPr>
          <a:lstStyle/>
          <a:p>
            <a:pPr algn="ctr"/>
            <a:r>
              <a:rPr lang="en-US" sz="3176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Training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4550">
            <a:off x="1840194" y="2531936"/>
            <a:ext cx="915438" cy="3777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2099">
            <a:off x="3648167" y="2457577"/>
            <a:ext cx="915438" cy="3777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9143" y="2531806"/>
            <a:ext cx="915438" cy="3777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4550">
            <a:off x="3820141" y="3867093"/>
            <a:ext cx="915438" cy="37776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997928" y="5575833"/>
            <a:ext cx="1568642" cy="543037"/>
          </a:xfrm>
          <a:prstGeom prst="rect">
            <a:avLst/>
          </a:prstGeom>
          <a:noFill/>
        </p:spPr>
        <p:txBody>
          <a:bodyPr wrap="none" lIns="53788" tIns="26894" rIns="53788" bIns="26894">
            <a:spAutoFit/>
          </a:bodyPr>
          <a:lstStyle/>
          <a:p>
            <a:pPr algn="ctr"/>
            <a:r>
              <a:rPr lang="en-US" sz="3176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Behavior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95631" y="4365042"/>
            <a:ext cx="1898860" cy="543037"/>
          </a:xfrm>
          <a:prstGeom prst="rect">
            <a:avLst/>
          </a:prstGeom>
          <a:noFill/>
        </p:spPr>
        <p:txBody>
          <a:bodyPr wrap="none" lIns="53788" tIns="26894" rIns="53788" bIns="26894">
            <a:spAutoFit/>
          </a:bodyPr>
          <a:lstStyle/>
          <a:p>
            <a:pPr algn="ctr"/>
            <a:r>
              <a:rPr lang="en-US" sz="3176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Awareness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2099">
            <a:off x="3898178" y="5053123"/>
            <a:ext cx="915438" cy="377763"/>
          </a:xfrm>
          <a:prstGeom prst="rect">
            <a:avLst/>
          </a:prstGeom>
        </p:spPr>
      </p:pic>
      <p:sp>
        <p:nvSpPr>
          <p:cNvPr id="29" name="Cloud Callout 28"/>
          <p:cNvSpPr/>
          <p:nvPr/>
        </p:nvSpPr>
        <p:spPr>
          <a:xfrm flipH="1">
            <a:off x="5567267" y="1243947"/>
            <a:ext cx="1625441" cy="1049016"/>
          </a:xfrm>
          <a:prstGeom prst="cloudCallout">
            <a:avLst>
              <a:gd name="adj1" fmla="val -75135"/>
              <a:gd name="adj2" fmla="val -20506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9" dirty="0"/>
              <a:t>…</a:t>
            </a:r>
            <a:r>
              <a:rPr lang="en-US" sz="1059" dirty="0" err="1"/>
              <a:t>hmmmm</a:t>
            </a:r>
            <a:endParaRPr lang="en-US" sz="1059" dirty="0"/>
          </a:p>
          <a:p>
            <a:pPr algn="ctr"/>
            <a:r>
              <a:rPr lang="en-US" sz="1059" dirty="0"/>
              <a:t>security…</a:t>
            </a:r>
          </a:p>
        </p:txBody>
      </p:sp>
      <p:sp>
        <p:nvSpPr>
          <p:cNvPr id="30" name="Chord 29"/>
          <p:cNvSpPr/>
          <p:nvPr/>
        </p:nvSpPr>
        <p:spPr>
          <a:xfrm rot="17532877">
            <a:off x="6015150" y="5426662"/>
            <a:ext cx="1001164" cy="896471"/>
          </a:xfrm>
          <a:prstGeom prst="chord">
            <a:avLst>
              <a:gd name="adj1" fmla="val 2271514"/>
              <a:gd name="adj2" fmla="val 19545095"/>
            </a:avLst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97" y="164436"/>
            <a:ext cx="8534400" cy="1022734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Compliance is a step toward the goal, not “the” goal.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6821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27" presetClass="emph" presetSubtype="0" fill="remove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0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4" grpId="0"/>
      <p:bldP spid="25" grpId="0"/>
      <p:bldP spid="29" grpId="0" animBg="1"/>
      <p:bldP spid="3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588" y="853258"/>
            <a:ext cx="7709647" cy="5534095"/>
          </a:xfrm>
          <a:prstGeom prst="rect">
            <a:avLst/>
          </a:prstGeom>
          <a:blipFill dpi="0" rotWithShape="1">
            <a:blip r:embed="rId3">
              <a:alphaModFix amt="13000"/>
            </a:blip>
            <a:srcRect/>
            <a:stretch>
              <a:fillRect/>
            </a:stretch>
          </a:blip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deal…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3706" y="1600200"/>
            <a:ext cx="7216588" cy="42940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User security depends on user </a:t>
            </a:r>
            <a:r>
              <a:rPr lang="en-US" u="sng" dirty="0" smtClean="0"/>
              <a:t>behavior</a:t>
            </a:r>
            <a:r>
              <a:rPr lang="en-US" dirty="0" smtClean="0"/>
              <a:t>; not on compliance, or training, or awareness.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If behavior does not change the awareness has no real value.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If this change is real it must be measured.</a:t>
            </a:r>
          </a:p>
        </p:txBody>
      </p:sp>
    </p:spTree>
    <p:extLst>
      <p:ext uri="{BB962C8B-B14F-4D97-AF65-F5344CB8AC3E}">
        <p14:creationId xmlns:p14="http://schemas.microsoft.com/office/powerpoint/2010/main" val="4002829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91000" cy="1143000"/>
          </a:xfrm>
        </p:spPr>
        <p:txBody>
          <a:bodyPr/>
          <a:lstStyle/>
          <a:p>
            <a:r>
              <a:rPr lang="en-US" dirty="0" smtClean="0"/>
              <a:t>Ever Seen This?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76200"/>
            <a:ext cx="3482727" cy="6191516"/>
          </a:xfrm>
        </p:spPr>
      </p:pic>
    </p:spTree>
    <p:extLst>
      <p:ext uri="{BB962C8B-B14F-4D97-AF65-F5344CB8AC3E}">
        <p14:creationId xmlns:p14="http://schemas.microsoft.com/office/powerpoint/2010/main" val="3892087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Where we come (came) from:</a:t>
            </a:r>
            <a:br>
              <a:rPr lang="en-US" dirty="0" smtClean="0"/>
            </a:br>
            <a:r>
              <a:rPr lang="en-US" sz="4000" i="1" dirty="0" smtClean="0"/>
              <a:t>Michigan Tech Basics</a:t>
            </a:r>
            <a:endParaRPr lang="en-US" i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Public University</a:t>
            </a:r>
          </a:p>
          <a:p>
            <a:pPr eaLnBrk="1" hangingPunct="1">
              <a:defRPr/>
            </a:pPr>
            <a:r>
              <a:rPr lang="en-US" dirty="0" smtClean="0"/>
              <a:t>Total Enrollment: 6,957</a:t>
            </a:r>
          </a:p>
          <a:p>
            <a:pPr eaLnBrk="1" hangingPunct="1">
              <a:defRPr/>
            </a:pPr>
            <a:r>
              <a:rPr lang="en-US" dirty="0" smtClean="0"/>
              <a:t>Graduate Enrollment: 1,484</a:t>
            </a:r>
          </a:p>
          <a:p>
            <a:pPr eaLnBrk="1" hangingPunct="1">
              <a:defRPr/>
            </a:pPr>
            <a:r>
              <a:rPr lang="en-US" dirty="0" smtClean="0"/>
              <a:t>50 Majors</a:t>
            </a:r>
          </a:p>
          <a:p>
            <a:pPr eaLnBrk="1" hangingPunct="1">
              <a:defRPr/>
            </a:pPr>
            <a:r>
              <a:rPr lang="en-US" dirty="0" smtClean="0"/>
              <a:t>Carnegie Foundation Doctoral II status</a:t>
            </a:r>
          </a:p>
          <a:p>
            <a:pPr eaLnBrk="1" hangingPunct="1">
              <a:defRPr/>
            </a:pPr>
            <a:r>
              <a:rPr lang="en-US" dirty="0" smtClean="0"/>
              <a:t>400 Faculty, 1000 staff</a:t>
            </a:r>
          </a:p>
          <a:p>
            <a:pPr eaLnBrk="1" hangingPunct="1">
              <a:defRPr/>
            </a:pPr>
            <a:r>
              <a:rPr lang="en-US" dirty="0" smtClean="0"/>
              <a:t>Ranked programs in Environmental, Mechanical, and Metallurgical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702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76800" cy="2392362"/>
          </a:xfrm>
        </p:spPr>
        <p:txBody>
          <a:bodyPr/>
          <a:lstStyle/>
          <a:p>
            <a:r>
              <a:rPr lang="en-US" dirty="0" smtClean="0"/>
              <a:t>User Behavior Confirmed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0800"/>
            <a:ext cx="3460254" cy="6151563"/>
          </a:xfrm>
        </p:spPr>
      </p:pic>
    </p:spTree>
    <p:extLst>
      <p:ext uri="{BB962C8B-B14F-4D97-AF65-F5344CB8AC3E}">
        <p14:creationId xmlns:p14="http://schemas.microsoft.com/office/powerpoint/2010/main" val="2964513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28600" y="152400"/>
            <a:ext cx="8610600" cy="6195903"/>
          </a:xfrm>
          <a:prstGeom prst="rect">
            <a:avLst/>
          </a:prstGeom>
          <a:blipFill dpi="0" rotWithShape="1">
            <a:blip r:embed="rId3">
              <a:alphaModFix amt="1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 marL="0" lvl="0" indent="0">
              <a:buFontTx/>
              <a:buNone/>
            </a:pPr>
            <a:r>
              <a:rPr lang="en-US" sz="4000" dirty="0" smtClean="0"/>
              <a:t>Develop comprehensive training and assessment system which will:</a:t>
            </a:r>
          </a:p>
          <a:p>
            <a:pPr marL="0" lvl="0" indent="0">
              <a:buFontTx/>
              <a:buNone/>
            </a:pPr>
            <a:r>
              <a:rPr lang="en-US" sz="3600" dirty="0" smtClean="0"/>
              <a:t>#1 - Improve Behavior</a:t>
            </a:r>
          </a:p>
          <a:p>
            <a:pPr marL="0" lvl="0" indent="0">
              <a:buFontTx/>
              <a:buNone/>
            </a:pPr>
            <a:r>
              <a:rPr lang="en-US" sz="3600" dirty="0" smtClean="0"/>
              <a:t>#2 - Apply training appropriately</a:t>
            </a:r>
          </a:p>
          <a:p>
            <a:pPr marL="0" lvl="0" indent="0">
              <a:buFontTx/>
              <a:buNone/>
            </a:pPr>
            <a:r>
              <a:rPr lang="en-US" sz="3600" dirty="0" smtClean="0"/>
              <a:t>#3 - Develop metrics and analytics</a:t>
            </a:r>
          </a:p>
          <a:p>
            <a:pPr marL="0" lvl="0" indent="0">
              <a:buFontTx/>
              <a:buNone/>
            </a:pPr>
            <a:r>
              <a:rPr lang="en-US" sz="3600" dirty="0" smtClean="0"/>
              <a:t>#4 – Rinse and Repeat (process, not event)</a:t>
            </a:r>
          </a:p>
        </p:txBody>
      </p:sp>
    </p:spTree>
    <p:extLst>
      <p:ext uri="{BB962C8B-B14F-4D97-AF65-F5344CB8AC3E}">
        <p14:creationId xmlns:p14="http://schemas.microsoft.com/office/powerpoint/2010/main" val="863588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5032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Our Solution: TARR System</a:t>
            </a:r>
            <a:br>
              <a:rPr lang="en-US" dirty="0" smtClean="0"/>
            </a:br>
            <a:r>
              <a:rPr lang="en-US" sz="3100" dirty="0" smtClean="0"/>
              <a:t>(Train, Audit, Review, Remediate)</a:t>
            </a:r>
            <a:endParaRPr lang="en-US" sz="31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427703" y="2043113"/>
            <a:ext cx="8305800" cy="382428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aseline="0" dirty="0" smtClean="0"/>
              <a:t>Combine HR, </a:t>
            </a:r>
            <a:r>
              <a:rPr lang="en-US" dirty="0" smtClean="0"/>
              <a:t>people, and security </a:t>
            </a:r>
            <a:r>
              <a:rPr lang="en-US" u="sng" dirty="0"/>
              <a:t>s</a:t>
            </a:r>
            <a:r>
              <a:rPr lang="en-US" u="sng" dirty="0" smtClean="0"/>
              <a:t>urvey</a:t>
            </a:r>
            <a:r>
              <a:rPr lang="en-US" dirty="0" smtClean="0"/>
              <a:t> </a:t>
            </a:r>
            <a:r>
              <a:rPr lang="en-US" dirty="0"/>
              <a:t>d</a:t>
            </a:r>
            <a:r>
              <a:rPr lang="en-US" dirty="0" smtClean="0"/>
              <a:t>ata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Score risk: per person, department, division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Target training where </a:t>
            </a:r>
            <a:r>
              <a:rPr lang="en-US" dirty="0" smtClean="0"/>
              <a:t>appropriate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Audit where needed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Implement business or technology changes where necessary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Rinse / repeat (2010, 2012, 2014,…)</a:t>
            </a:r>
          </a:p>
        </p:txBody>
      </p:sp>
      <p:sp>
        <p:nvSpPr>
          <p:cNvPr id="7" name="Rectangle 6"/>
          <p:cNvSpPr/>
          <p:nvPr/>
        </p:nvSpPr>
        <p:spPr>
          <a:xfrm>
            <a:off x="6984561" y="4800600"/>
            <a:ext cx="1752600" cy="1539875"/>
          </a:xfrm>
          <a:prstGeom prst="rect">
            <a:avLst/>
          </a:prstGeom>
          <a:blipFill>
            <a:blip r:embed="rId3">
              <a:alphaModFix amt="18000"/>
            </a:blip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817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First, Remember Our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</a:t>
            </a:r>
            <a:r>
              <a:rPr lang="en-US" u="sng" dirty="0" smtClean="0"/>
              <a:t>modeled</a:t>
            </a:r>
            <a:r>
              <a:rPr lang="en-US" dirty="0" smtClean="0"/>
              <a:t> institutional organizational data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People, Org Structure, Supervisors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Divisions and VPs/Execs</a:t>
            </a:r>
          </a:p>
          <a:p>
            <a:pPr marL="0" indent="0">
              <a:buNone/>
            </a:pPr>
            <a:r>
              <a:rPr lang="en-US" u="sng" dirty="0" smtClean="0"/>
              <a:t>Got divisional support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Had VPs send emails (we wrote them)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Had them take the survey first</a:t>
            </a:r>
          </a:p>
          <a:p>
            <a:pPr marL="0" indent="0">
              <a:buNone/>
            </a:pPr>
            <a:r>
              <a:rPr lang="en-US" dirty="0" smtClean="0"/>
              <a:t>Emailed all supervisors (No Surprises!)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5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 smtClean="0"/>
              <a:t>Yikes! Not another Survey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609600" y="1600203"/>
            <a:ext cx="8077200" cy="761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Average survey</a:t>
            </a:r>
            <a:r>
              <a:rPr lang="en-US" baseline="0" dirty="0" smtClean="0"/>
              <a:t> time: 4 Minutes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054655"/>
              </p:ext>
            </p:extLst>
          </p:nvPr>
        </p:nvGraphicFramePr>
        <p:xfrm>
          <a:off x="609600" y="2667000"/>
          <a:ext cx="80010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1701800"/>
                <a:gridCol w="1701800"/>
                <a:gridCol w="1701800"/>
              </a:tblGrid>
              <a:tr h="437249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2014</a:t>
                      </a:r>
                      <a:r>
                        <a:rPr lang="en-US" sz="2400" baseline="0" dirty="0" smtClean="0"/>
                        <a:t> Participation Rates by Group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  <a:tr h="437249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Group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Surveyed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Responded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Pct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</a:tr>
              <a:tr h="43724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Custodial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176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102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58%</a:t>
                      </a:r>
                      <a:endParaRPr lang="en-US" sz="2400" dirty="0"/>
                    </a:p>
                  </a:txBody>
                  <a:tcPr/>
                </a:tc>
              </a:tr>
              <a:tr h="43724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480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338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70%</a:t>
                      </a:r>
                      <a:endParaRPr lang="en-US" sz="2400" dirty="0"/>
                    </a:p>
                  </a:txBody>
                  <a:tcPr/>
                </a:tc>
              </a:tr>
              <a:tr h="43724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Staff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779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68%</a:t>
                      </a:r>
                      <a:endParaRPr lang="en-US" sz="2400" dirty="0"/>
                    </a:p>
                  </a:txBody>
                  <a:tcPr/>
                </a:tc>
              </a:tr>
              <a:tr h="43724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Student Employees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2069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1072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52%</a:t>
                      </a:r>
                      <a:endParaRPr lang="en-US" sz="2400" dirty="0"/>
                    </a:p>
                  </a:txBody>
                  <a:tcPr/>
                </a:tc>
              </a:tr>
              <a:tr h="437249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Grand Total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3865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2291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59%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86793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you handle?</a:t>
            </a:r>
          </a:p>
          <a:p>
            <a:r>
              <a:rPr lang="en-US" dirty="0" smtClean="0"/>
              <a:t>Where do you get it?</a:t>
            </a:r>
          </a:p>
          <a:p>
            <a:r>
              <a:rPr lang="en-US" dirty="0" smtClean="0"/>
              <a:t>Where do you keep it?</a:t>
            </a:r>
          </a:p>
          <a:p>
            <a:r>
              <a:rPr lang="en-US" dirty="0" smtClean="0"/>
              <a:t>How is it destroyed/discarded?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20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Consider Information Classification Policy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08" y="1692914"/>
            <a:ext cx="8316183" cy="46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025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is broken into three buckets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Tier 3 (public)</a:t>
            </a:r>
          </a:p>
          <a:p>
            <a:pPr lvl="1"/>
            <a:r>
              <a:rPr lang="en-US" dirty="0" smtClean="0"/>
              <a:t>Directory information</a:t>
            </a:r>
          </a:p>
          <a:p>
            <a:pPr lvl="1"/>
            <a:r>
              <a:rPr lang="en-US" dirty="0" smtClean="0"/>
              <a:t>Salary information</a:t>
            </a:r>
          </a:p>
          <a:p>
            <a:pPr marL="0" lvl="0" indent="0">
              <a:buNone/>
            </a:pPr>
            <a:r>
              <a:rPr lang="en-US" dirty="0" smtClean="0"/>
              <a:t>Tier 2 (private or internal)</a:t>
            </a:r>
          </a:p>
          <a:p>
            <a:pPr marL="857250" lvl="1" indent="-457200"/>
            <a:r>
              <a:rPr lang="en-US" dirty="0" smtClean="0"/>
              <a:t>Student</a:t>
            </a:r>
            <a:r>
              <a:rPr lang="en-US" baseline="0" dirty="0" smtClean="0"/>
              <a:t> id numbers</a:t>
            </a:r>
          </a:p>
          <a:p>
            <a:pPr marL="857250" lvl="1" indent="-457200"/>
            <a:r>
              <a:rPr lang="en-US" baseline="0" dirty="0" smtClean="0"/>
              <a:t>Class schedules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Tier 1 (confidential)</a:t>
            </a:r>
          </a:p>
          <a:p>
            <a:pPr marL="857250" lvl="1" indent="-457200"/>
            <a:r>
              <a:rPr lang="en-US" dirty="0" smtClean="0"/>
              <a:t>Credit card information</a:t>
            </a:r>
          </a:p>
          <a:p>
            <a:pPr marL="857250" lvl="1" indent="-457200"/>
            <a:r>
              <a:rPr lang="en-US" dirty="0" smtClean="0"/>
              <a:t>SSN</a:t>
            </a:r>
          </a:p>
          <a:p>
            <a:pPr marL="857250" lvl="1" indent="-457200"/>
            <a:r>
              <a:rPr lang="en-US" dirty="0" smtClean="0"/>
              <a:t>Banking</a:t>
            </a:r>
          </a:p>
        </p:txBody>
      </p:sp>
    </p:spTree>
    <p:extLst>
      <p:ext uri="{BB962C8B-B14F-4D97-AF65-F5344CB8AC3E}">
        <p14:creationId xmlns:p14="http://schemas.microsoft.com/office/powerpoint/2010/main" val="398178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163217"/>
              </p:ext>
            </p:extLst>
          </p:nvPr>
        </p:nvGraphicFramePr>
        <p:xfrm>
          <a:off x="2209800" y="601696"/>
          <a:ext cx="47244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7563"/>
                <a:gridCol w="370683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Code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Tracked Information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PIFI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PI</a:t>
                      </a:r>
                      <a:r>
                        <a:rPr lang="en-US" sz="2400" baseline="0" dirty="0" smtClean="0"/>
                        <a:t> Financial Information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HCI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PI Healthcare Information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SSN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Social Security Numbers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Directory Information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Crim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Criminal History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GovID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Government Issued ID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Photo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Photographic</a:t>
                      </a:r>
                      <a:r>
                        <a:rPr lang="en-US" sz="2400" baseline="0" dirty="0" smtClean="0"/>
                        <a:t> or Biometrics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Credit Card Information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VclID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Vehicle ID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Mnum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University ID Number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5715033"/>
            <a:ext cx="8229600" cy="685800"/>
          </a:xfrm>
          <a:gradFill>
            <a:gsLst>
              <a:gs pos="0">
                <a:schemeClr val="bg2">
                  <a:alpha val="73000"/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>
            <a:normAutofit fontScale="90000"/>
          </a:bodyPr>
          <a:lstStyle/>
          <a:p>
            <a:r>
              <a:rPr lang="en-US" dirty="0" smtClean="0"/>
              <a:t>Scores Calculated for “In Scope”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2949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5715033"/>
            <a:ext cx="8229600" cy="685800"/>
          </a:xfrm>
          <a:gradFill>
            <a:gsLst>
              <a:gs pos="0">
                <a:schemeClr val="bg2">
                  <a:alpha val="73000"/>
                  <a:lumMod val="95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>
            <a:normAutofit fontScale="90000"/>
          </a:bodyPr>
          <a:lstStyle/>
          <a:p>
            <a:r>
              <a:rPr lang="en-US" dirty="0" smtClean="0"/>
              <a:t>Information Handling Types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68221"/>
            <a:ext cx="3639442" cy="55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700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082232" y="452388"/>
            <a:ext cx="7100047" cy="1158395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we come (came) from:</a:t>
            </a:r>
            <a:br>
              <a:rPr lang="en-US" dirty="0"/>
            </a:br>
            <a:r>
              <a:rPr lang="en-US" sz="4000" i="1" dirty="0"/>
              <a:t>Wait…Where</a:t>
            </a:r>
            <a:r>
              <a:rPr lang="en-US" sz="4000" i="1" dirty="0" smtClean="0"/>
              <a:t>?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374776" y="2311400"/>
            <a:ext cx="2432424" cy="1249082"/>
          </a:xfrm>
        </p:spPr>
        <p:txBody>
          <a:bodyPr/>
          <a:lstStyle/>
          <a:p>
            <a:pPr eaLnBrk="1" hangingPunct="1"/>
            <a:r>
              <a:rPr lang="en-US" sz="1725" dirty="0"/>
              <a:t>U.P. of Michigan</a:t>
            </a:r>
          </a:p>
          <a:p>
            <a:pPr eaLnBrk="1" hangingPunct="1"/>
            <a:r>
              <a:rPr lang="en-US" sz="1725" dirty="0"/>
              <a:t>Lots and lots of snow</a:t>
            </a:r>
          </a:p>
          <a:p>
            <a:pPr eaLnBrk="1" hangingPunct="1"/>
            <a:r>
              <a:rPr lang="en-US" sz="1725" dirty="0"/>
              <a:t>Far from everywhere</a:t>
            </a:r>
          </a:p>
        </p:txBody>
      </p:sp>
      <p:pic>
        <p:nvPicPr>
          <p:cNvPr id="5" name="Picture 4" descr="michigan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754" y="2311400"/>
            <a:ext cx="3519892" cy="38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087718" y="2442883"/>
            <a:ext cx="1183341" cy="701239"/>
            <a:chOff x="528" y="1104"/>
            <a:chExt cx="864" cy="512"/>
          </a:xfrm>
        </p:grpSpPr>
        <p:sp>
          <p:nvSpPr>
            <p:cNvPr id="4109" name="Oval 6"/>
            <p:cNvSpPr>
              <a:spLocks noChangeArrowheads="1"/>
            </p:cNvSpPr>
            <p:nvPr/>
          </p:nvSpPr>
          <p:spPr bwMode="auto">
            <a:xfrm>
              <a:off x="880" y="1424"/>
              <a:ext cx="192" cy="19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553" dirty="0"/>
            </a:p>
          </p:txBody>
        </p:sp>
        <p:sp>
          <p:nvSpPr>
            <p:cNvPr id="4110" name="WordArt 7"/>
            <p:cNvSpPr>
              <a:spLocks noChangeArrowheads="1" noChangeShapeType="1" noTextEdit="1"/>
            </p:cNvSpPr>
            <p:nvPr/>
          </p:nvSpPr>
          <p:spPr bwMode="auto">
            <a:xfrm>
              <a:off x="528" y="1104"/>
              <a:ext cx="864" cy="36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en-US" sz="3106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/>
                </a:rPr>
                <a:t>MTU CAMPUS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703483" y="1128059"/>
            <a:ext cx="3611656" cy="4733365"/>
            <a:chOff x="3241" y="240"/>
            <a:chExt cx="2324" cy="3378"/>
          </a:xfrm>
        </p:grpSpPr>
        <p:pic>
          <p:nvPicPr>
            <p:cNvPr id="4103" name="Picture 9" descr="snowgu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52" y="480"/>
              <a:ext cx="813" cy="3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0" descr="snowflak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44" y="240"/>
              <a:ext cx="450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Picture 11" descr="snowflak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60" y="1584"/>
              <a:ext cx="450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6" name="Picture 12" descr="snowflak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60" y="624"/>
              <a:ext cx="450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7" name="Picture 13" descr="snowflak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1152"/>
              <a:ext cx="450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8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3241" y="2528"/>
              <a:ext cx="1354" cy="109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2060"/>
                </a:avLst>
              </a:prstTxWarp>
            </a:bodyPr>
            <a:lstStyle/>
            <a:p>
              <a:pPr algn="ctr"/>
              <a:r>
                <a:rPr lang="en-US" sz="647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Average Snowfall - 180"</a:t>
              </a:r>
            </a:p>
            <a:p>
              <a:pPr algn="ctr"/>
              <a:endParaRPr lang="en-US" sz="64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endParaRPr>
            </a:p>
            <a:p>
              <a:pPr algn="ctr"/>
              <a:r>
                <a:rPr lang="en-US" sz="647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Record 396" (1978)</a:t>
              </a:r>
            </a:p>
            <a:p>
              <a:pPr algn="ctr"/>
              <a:endParaRPr lang="en-US" sz="64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endParaRPr>
            </a:p>
            <a:p>
              <a:pPr algn="ctr"/>
              <a:r>
                <a:rPr lang="en-US" sz="647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/>
                </a:rPr>
                <a:t>2013-2014 Snowfall – 333.5+”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827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</a:t>
            </a:r>
            <a:r>
              <a:rPr lang="en-US" baseline="0" dirty="0" smtClean="0"/>
              <a:t> </a:t>
            </a:r>
            <a:r>
              <a:rPr lang="en-US" u="sng" baseline="0" dirty="0" smtClean="0"/>
              <a:t>The</a:t>
            </a:r>
            <a:r>
              <a:rPr lang="en-US" u="sng" dirty="0" smtClean="0"/>
              <a:t> </a:t>
            </a:r>
            <a:r>
              <a:rPr lang="en-US" u="sng" baseline="0" dirty="0" smtClean="0"/>
              <a:t>What</a:t>
            </a:r>
            <a:r>
              <a:rPr lang="en-US" baseline="0" dirty="0" smtClean="0"/>
              <a:t> With </a:t>
            </a:r>
            <a:r>
              <a:rPr lang="en-US" u="sng" baseline="0" dirty="0" smtClean="0"/>
              <a:t>The How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Combine handling practice with information tier to produce rough risk estimate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For Example:</a:t>
            </a:r>
            <a:endParaRPr lang="en-US" u="sng" dirty="0"/>
          </a:p>
          <a:p>
            <a:pPr marL="0" indent="0">
              <a:buNone/>
            </a:pPr>
            <a:r>
              <a:rPr lang="en-US" dirty="0" smtClean="0"/>
              <a:t>Directory Information + Web = “</a:t>
            </a:r>
            <a:r>
              <a:rPr lang="en-US" dirty="0" smtClean="0">
                <a:solidFill>
                  <a:srgbClr val="92D050"/>
                </a:solidFill>
              </a:rPr>
              <a:t>Low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r>
              <a:rPr lang="en-US" dirty="0" smtClean="0"/>
              <a:t>SSN + email = “</a:t>
            </a:r>
            <a:r>
              <a:rPr lang="en-US" dirty="0" smtClean="0">
                <a:solidFill>
                  <a:srgbClr val="C00000"/>
                </a:solidFill>
              </a:rPr>
              <a:t>High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r>
              <a:rPr lang="en-US" dirty="0" smtClean="0"/>
              <a:t>Anything + Credit Card = minimum of </a:t>
            </a:r>
            <a:r>
              <a:rPr lang="en-US" dirty="0" smtClean="0">
                <a:solidFill>
                  <a:srgbClr val="FFFF00"/>
                </a:solidFill>
              </a:rPr>
              <a:t>Medium</a:t>
            </a:r>
          </a:p>
          <a:p>
            <a:pPr marL="0" indent="0">
              <a:buNone/>
            </a:pPr>
            <a:r>
              <a:rPr lang="en-US" dirty="0" smtClean="0"/>
              <a:t>…and Audited</a:t>
            </a:r>
          </a:p>
        </p:txBody>
      </p:sp>
    </p:spTree>
    <p:extLst>
      <p:ext uri="{BB962C8B-B14F-4D97-AF65-F5344CB8AC3E}">
        <p14:creationId xmlns:p14="http://schemas.microsoft.com/office/powerpoint/2010/main" val="81409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55601"/>
            <a:ext cx="8001000" cy="6000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418" y="4343400"/>
            <a:ext cx="7772400" cy="126769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Let’s take a look at the</a:t>
            </a:r>
            <a:r>
              <a:rPr lang="en-US" baseline="0" dirty="0" smtClean="0">
                <a:solidFill>
                  <a:schemeClr val="bg1"/>
                </a:solidFill>
              </a:rPr>
              <a:t> Survey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807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Survey</a:t>
            </a:r>
            <a:r>
              <a:rPr lang="en-US" dirty="0" smtClean="0"/>
              <a:t> Part 1: What do you handle?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0" y="1417638"/>
            <a:ext cx="8890120" cy="490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307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Survey Part 2: Where do you get it?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909918"/>
            <a:ext cx="8229600" cy="55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978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Survey</a:t>
            </a:r>
            <a:r>
              <a:rPr lang="en-US" dirty="0" smtClean="0"/>
              <a:t> Part 3: Where do</a:t>
            </a:r>
            <a:r>
              <a:rPr lang="en-US" baseline="0" dirty="0" smtClean="0"/>
              <a:t> you keep it?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7" y="1375120"/>
            <a:ext cx="8851726" cy="456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577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286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Survey</a:t>
            </a:r>
            <a:r>
              <a:rPr lang="en-US" dirty="0" smtClean="0"/>
              <a:t> Part 4: What do you do with it?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914400"/>
            <a:ext cx="8382000" cy="552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158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20" y="2801471"/>
            <a:ext cx="7280161" cy="20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5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We Calculated a Security Score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Each “usage” type has a score and a risk value</a:t>
            </a:r>
          </a:p>
          <a:p>
            <a:pPr marL="0" lvl="0" indent="0">
              <a:buNone/>
            </a:pPr>
            <a:r>
              <a:rPr lang="en-US" dirty="0" smtClean="0"/>
              <a:t>Scoring:</a:t>
            </a:r>
          </a:p>
          <a:p>
            <a:pPr marL="0" lvl="0" indent="0">
              <a:buNone/>
            </a:pPr>
            <a:r>
              <a:rPr lang="en-US" dirty="0" smtClean="0"/>
              <a:t>	add 1 for low-risk answer</a:t>
            </a:r>
          </a:p>
          <a:p>
            <a:pPr marL="0" lvl="0" indent="0">
              <a:buNone/>
            </a:pPr>
            <a:r>
              <a:rPr lang="en-US" dirty="0" smtClean="0"/>
              <a:t>	add 100 for medium-risk answer</a:t>
            </a:r>
          </a:p>
          <a:p>
            <a:pPr marL="0" lvl="0" indent="0">
              <a:buNone/>
            </a:pPr>
            <a:r>
              <a:rPr lang="en-US" dirty="0" smtClean="0"/>
              <a:t>	add 10000 for high-risk answer</a:t>
            </a:r>
          </a:p>
          <a:p>
            <a:pPr marL="0" lvl="0" indent="0">
              <a:buNone/>
            </a:pPr>
            <a:r>
              <a:rPr lang="en-US" dirty="0" smtClean="0"/>
              <a:t>Sum by Group (CC/PIFI/HCI), Risk level, or score</a:t>
            </a:r>
          </a:p>
        </p:txBody>
      </p:sp>
    </p:spTree>
    <p:extLst>
      <p:ext uri="{BB962C8B-B14F-4D97-AF65-F5344CB8AC3E}">
        <p14:creationId xmlns:p14="http://schemas.microsoft.com/office/powerpoint/2010/main" val="23298289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Example Score Calculation: PIFI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9470619"/>
              </p:ext>
            </p:extLst>
          </p:nvPr>
        </p:nvGraphicFramePr>
        <p:xfrm>
          <a:off x="261257" y="1447800"/>
          <a:ext cx="8621486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PHOTO-PAINT" r:id="rId4" imgW="12306240" imgH="3590640" progId="CorelPHOTOPAINT.Image.16">
                  <p:embed/>
                </p:oleObj>
              </mc:Choice>
              <mc:Fallback>
                <p:oleObj name="PHOTO-PAINT" r:id="rId4" imgW="12306240" imgH="3590640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1257" y="1447800"/>
                        <a:ext cx="8621486" cy="25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457200" y="3992562"/>
            <a:ext cx="8229600" cy="23923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Sally’s PIFI Score</a:t>
            </a:r>
          </a:p>
          <a:p>
            <a:pPr marL="0" indent="0">
              <a:buNone/>
            </a:pPr>
            <a:r>
              <a:rPr lang="en-US" dirty="0" smtClean="0"/>
              <a:t>Gets PIFI from 	1 low risk place</a:t>
            </a:r>
          </a:p>
          <a:p>
            <a:pPr marL="0" indent="0">
              <a:buNone/>
            </a:pPr>
            <a:r>
              <a:rPr lang="en-US" dirty="0" smtClean="0"/>
              <a:t>Stores PIFI in 	1 low risk place</a:t>
            </a:r>
          </a:p>
          <a:p>
            <a:pPr marL="0" indent="0">
              <a:buNone/>
            </a:pPr>
            <a:r>
              <a:rPr lang="en-US" dirty="0" smtClean="0"/>
              <a:t>Transmits via 	3 ways (1 high risk, 2 low risk)</a:t>
            </a:r>
          </a:p>
          <a:p>
            <a:pPr marL="0" indent="0">
              <a:buNone/>
            </a:pPr>
            <a:r>
              <a:rPr lang="en-US" dirty="0" smtClean="0"/>
              <a:t>Score is thus 10004 (1x10000+4)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732509"/>
            <a:ext cx="197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Sally </a:t>
            </a:r>
            <a:r>
              <a:rPr lang="en-US" dirty="0" err="1" smtClean="0"/>
              <a:t>Mnumber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1364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36730"/>
            <a:ext cx="8229600" cy="612127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Risk: Summed.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36730"/>
            <a:ext cx="9669236" cy="612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230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lum contrast="-6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 trans="64000"/>
                    </a14:imgEffect>
                    <a14:imgEffect>
                      <a14:brightnessContrast bright="19000" contrast="-64000"/>
                    </a14:imgEffect>
                  </a14:imgLayer>
                </a14:imgProps>
              </a:ext>
            </a:extLst>
          </a:blip>
          <a:srcRect l="15477" r="1249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of Michigan Tech IT:</a:t>
            </a:r>
            <a:br>
              <a:rPr lang="en-US" dirty="0" smtClean="0"/>
            </a:br>
            <a:r>
              <a:rPr lang="en-US" sz="3600" i="1" dirty="0" smtClean="0"/>
              <a:t>Organizational Pendulum 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80’s Centralized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Mainframes, shiny shoes, slacks, even ties</a:t>
            </a:r>
          </a:p>
          <a:p>
            <a:pPr marL="0" indent="0">
              <a:buNone/>
            </a:pPr>
            <a:r>
              <a:rPr lang="en-US" dirty="0" smtClean="0"/>
              <a:t>90’s De-Centralized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Unix, PCs, Computer “Labs”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Interop, Networks, Email, Internet, Web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Jeans &amp; T-Shirts</a:t>
            </a:r>
          </a:p>
          <a:p>
            <a:pPr marL="0" indent="0">
              <a:buNone/>
            </a:pPr>
            <a:r>
              <a:rPr lang="en-US" dirty="0" smtClean="0"/>
              <a:t>00’s Semi-Centralized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Economy of Scale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Chaos fatigue</a:t>
            </a:r>
          </a:p>
          <a:p>
            <a:pPr marL="0" indent="0">
              <a:buNone/>
            </a:pPr>
            <a:r>
              <a:rPr lang="en-US" dirty="0" smtClean="0"/>
              <a:t>10’s Re-Centralized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IT as a professional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predictable, professional </a:t>
            </a:r>
            <a:r>
              <a:rPr lang="en-US" u="sng" dirty="0" smtClean="0"/>
              <a:t>partners</a:t>
            </a:r>
            <a:r>
              <a:rPr lang="en-US" dirty="0" smtClean="0"/>
              <a:t> for research and education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and, yes, even ties again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559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r>
              <a:rPr lang="en-US" baseline="0" dirty="0" smtClean="0"/>
              <a:t> Directed by REAL Access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457200" y="5680551"/>
            <a:ext cx="8229600" cy="704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Estimated campus-wide training: $2,000/Minute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8600" y="1295400"/>
            <a:ext cx="8842512" cy="4273826"/>
            <a:chOff x="228600" y="1295400"/>
            <a:chExt cx="8842512" cy="4273826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295400"/>
              <a:ext cx="8756555" cy="427382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7692887" y="2382078"/>
              <a:ext cx="390938" cy="337931"/>
            </a:xfrm>
            <a:prstGeom prst="ellipse">
              <a:avLst/>
            </a:prstGeom>
            <a:solidFill>
              <a:srgbClr val="FFFF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8680174" y="2938670"/>
              <a:ext cx="390938" cy="337931"/>
            </a:xfrm>
            <a:prstGeom prst="ellipse">
              <a:avLst/>
            </a:prstGeom>
            <a:solidFill>
              <a:srgbClr val="FFFF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8680174" y="3223592"/>
              <a:ext cx="390938" cy="337931"/>
            </a:xfrm>
            <a:prstGeom prst="ellipse">
              <a:avLst/>
            </a:prstGeom>
            <a:solidFill>
              <a:srgbClr val="FFFF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7692887" y="3468756"/>
              <a:ext cx="390938" cy="337931"/>
            </a:xfrm>
            <a:prstGeom prst="ellipse">
              <a:avLst/>
            </a:prstGeom>
            <a:solidFill>
              <a:srgbClr val="FFFF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7692887" y="3773556"/>
              <a:ext cx="390938" cy="337931"/>
            </a:xfrm>
            <a:prstGeom prst="ellipse">
              <a:avLst/>
            </a:prstGeom>
            <a:solidFill>
              <a:srgbClr val="FFFF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7692887" y="4018723"/>
              <a:ext cx="390938" cy="337931"/>
            </a:xfrm>
            <a:prstGeom prst="ellipse">
              <a:avLst/>
            </a:prstGeom>
            <a:solidFill>
              <a:srgbClr val="FFFF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7692887" y="4310271"/>
              <a:ext cx="390938" cy="337931"/>
            </a:xfrm>
            <a:prstGeom prst="ellipse">
              <a:avLst/>
            </a:prstGeom>
            <a:solidFill>
              <a:srgbClr val="FFFF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8680174" y="4015410"/>
              <a:ext cx="390938" cy="337931"/>
            </a:xfrm>
            <a:prstGeom prst="ellipse">
              <a:avLst/>
            </a:prstGeom>
            <a:solidFill>
              <a:srgbClr val="FFFF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8637196" y="4532244"/>
              <a:ext cx="390938" cy="337931"/>
            </a:xfrm>
            <a:prstGeom prst="ellipse">
              <a:avLst/>
            </a:prstGeom>
            <a:solidFill>
              <a:srgbClr val="FFFF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269053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757936"/>
            <a:ext cx="8305800" cy="60238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57936"/>
          </a:xfrm>
        </p:spPr>
        <p:txBody>
          <a:bodyPr>
            <a:noAutofit/>
          </a:bodyPr>
          <a:lstStyle/>
          <a:p>
            <a:r>
              <a:rPr lang="en-US" dirty="0" smtClean="0"/>
              <a:t>Risk: Measured.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4986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3" y="1337749"/>
            <a:ext cx="8921663" cy="503620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91788"/>
          </a:xfrm>
        </p:spPr>
        <p:txBody>
          <a:bodyPr/>
          <a:lstStyle/>
          <a:p>
            <a:r>
              <a:rPr lang="en-US" dirty="0" smtClean="0"/>
              <a:t>Risk:</a:t>
            </a:r>
            <a:r>
              <a:rPr lang="en-US" baseline="0" dirty="0" smtClean="0"/>
              <a:t> Counted.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4599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1882" y="1588247"/>
            <a:ext cx="7082118" cy="4799106"/>
          </a:xfrm>
          <a:prstGeom prst="rect">
            <a:avLst/>
          </a:prstGeom>
          <a:blipFill dpi="0" rotWithShape="1">
            <a:blip r:embed="rId3">
              <a:alphaModFix amt="21000"/>
            </a:blip>
            <a:srcRect/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Finally…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 is directed by access (by department/unit)</a:t>
            </a:r>
          </a:p>
          <a:p>
            <a:r>
              <a:rPr lang="en-US" dirty="0" smtClean="0"/>
              <a:t>Audits are directed by risk (not reputation)</a:t>
            </a:r>
          </a:p>
          <a:p>
            <a:r>
              <a:rPr lang="en-US" dirty="0" smtClean="0"/>
              <a:t>Reviews and remediation can be swift</a:t>
            </a:r>
          </a:p>
          <a:p>
            <a:r>
              <a:rPr lang="en-US" dirty="0" smtClean="0"/>
              <a:t>Risk can be accessed at person, department, division levels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29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other 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6176682" cy="43383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developed a repeatable, measureable process that helped us address risk by the appropriate application of IT,  IT Security, and Compliance Resources.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And, we were able to actually show if it worked!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633882" y="1008530"/>
            <a:ext cx="3092824" cy="1792941"/>
          </a:xfrm>
          <a:prstGeom prst="rect">
            <a:avLst/>
          </a:prstGeom>
          <a:blipFill dpi="0" rotWithShape="1">
            <a:blip r:embed="rId3">
              <a:alphaModFix amt="44000"/>
            </a:blip>
            <a:srcRect/>
            <a:tile tx="0" ty="0" sx="100000" sy="100000" flip="none" algn="tl"/>
          </a:blip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  <p:sp>
        <p:nvSpPr>
          <p:cNvPr id="5" name="Rectangle 4"/>
          <p:cNvSpPr/>
          <p:nvPr/>
        </p:nvSpPr>
        <p:spPr>
          <a:xfrm>
            <a:off x="6633882" y="4666129"/>
            <a:ext cx="3092824" cy="1596366"/>
          </a:xfrm>
          <a:prstGeom prst="rect">
            <a:avLst/>
          </a:prstGeom>
          <a:blipFill dpi="0" rotWithShape="1">
            <a:blip r:embed="rId4">
              <a:alphaModFix amt="44000"/>
            </a:blip>
            <a:srcRect/>
            <a:stretch>
              <a:fillRect/>
            </a:stretch>
          </a:blip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  <p:sp>
        <p:nvSpPr>
          <p:cNvPr id="6" name="Rectangle 5"/>
          <p:cNvSpPr/>
          <p:nvPr/>
        </p:nvSpPr>
        <p:spPr>
          <a:xfrm>
            <a:off x="6633882" y="2882153"/>
            <a:ext cx="2550459" cy="1703294"/>
          </a:xfrm>
          <a:prstGeom prst="rect">
            <a:avLst/>
          </a:prstGeom>
          <a:blipFill dpi="0" rotWithShape="1">
            <a:blip r:embed="rId5">
              <a:alphaModFix amt="44000"/>
            </a:blip>
            <a:srcRect/>
            <a:tile tx="0" ty="0" sx="100000" sy="100000" flip="none" algn="tl"/>
          </a:blip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</p:spTree>
    <p:extLst>
      <p:ext uri="{BB962C8B-B14F-4D97-AF65-F5344CB8AC3E}">
        <p14:creationId xmlns:p14="http://schemas.microsoft.com/office/powerpoint/2010/main" val="170312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1371600"/>
            <a:ext cx="9144000" cy="800100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 prstMaterial="matte"/>
        </p:spPr>
        <p:txBody>
          <a:bodyPr wrap="square" rtlCol="0">
            <a:prstTxWarp prst="textCurveDown">
              <a:avLst>
                <a:gd name="adj" fmla="val 50485"/>
              </a:avLst>
            </a:prstTxWarp>
            <a:spAutoFit/>
            <a:sp3d/>
          </a:bodyPr>
          <a:lstStyle/>
          <a:p>
            <a:pPr algn="ctr"/>
            <a:r>
              <a:rPr lang="en-US" sz="50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  <a:alpha val="30000"/>
                      </a:prstClr>
                    </a:gs>
                    <a:gs pos="100000">
                      <a:prstClr val="black">
                        <a:alpha val="25000"/>
                      </a:prstClr>
                    </a:gs>
                  </a:gsLst>
                  <a:lin ang="10800000" scaled="1"/>
                  <a:tileRect/>
                </a:gradFill>
              </a:rPr>
              <a:t>••••••••••••••••••••••••••••••••••••••••••••••••••••••••••••••••••••••••••••••••••••••••••	… phishing… bad browsing… social media… password discipline… data security standards… incident response… information handling… mobile device data… cyber attacks… </a:t>
            </a:r>
            <a:r>
              <a:rPr lang="en-US" sz="5000" dirty="0" err="1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  <a:alpha val="30000"/>
                      </a:prstClr>
                    </a:gs>
                    <a:gs pos="100000">
                      <a:prstClr val="black">
                        <a:alpha val="25000"/>
                      </a:prstClr>
                    </a:gs>
                  </a:gsLst>
                  <a:lin ang="10800000" scaled="1"/>
                  <a:tileRect/>
                </a:gradFill>
              </a:rPr>
              <a:t>byod</a:t>
            </a:r>
            <a:r>
              <a:rPr lang="en-US" sz="50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  <a:alpha val="30000"/>
                      </a:prstClr>
                    </a:gs>
                    <a:gs pos="100000">
                      <a:prstClr val="black">
                        <a:alpha val="25000"/>
                      </a:prstClr>
                    </a:gs>
                  </a:gsLst>
                  <a:lin ang="10800000" scaled="1"/>
                  <a:tileRect/>
                </a:gradFill>
              </a:rPr>
              <a:t>…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75908"/>
            <a:ext cx="685800" cy="40741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81000" y="2087821"/>
            <a:ext cx="8305800" cy="1470025"/>
          </a:xfrm>
        </p:spPr>
        <p:txBody>
          <a:bodyPr>
            <a:noAutofit/>
          </a:bodyPr>
          <a:lstStyle/>
          <a:p>
            <a:r>
              <a:rPr lang="en-US" sz="6600" dirty="0" smtClean="0"/>
              <a:t>Human Risk Metrics</a:t>
            </a:r>
            <a:endParaRPr lang="en-US" sz="66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33500" y="3505200"/>
            <a:ext cx="6400800" cy="685800"/>
          </a:xfrm>
        </p:spPr>
        <p:txBody>
          <a:bodyPr>
            <a:normAutofit/>
          </a:bodyPr>
          <a:lstStyle/>
          <a:p>
            <a:r>
              <a:rPr lang="en-US" i="1" dirty="0" smtClean="0"/>
              <a:t>The Impact of Awareness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877225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Measured Multi-Year Effect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6629400" cy="497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802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1"/>
            <a:ext cx="8229600" cy="609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Trend in Score by Department/Area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0"/>
            <a:ext cx="7819073" cy="498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242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304801"/>
            <a:ext cx="8229600" cy="6095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Individualized Trend/Training Data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1470325"/>
            <a:ext cx="8381998" cy="39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207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44957" y="57737"/>
            <a:ext cx="5638800" cy="6397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Danger!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04" y="0"/>
            <a:ext cx="4460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263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Evolution of Michigan Tech IT</a:t>
            </a:r>
            <a:r>
              <a:rPr lang="en-US" dirty="0" smtClean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sz="4000" i="1" dirty="0"/>
              <a:t>Culture </a:t>
            </a:r>
            <a:r>
              <a:rPr lang="en-US" sz="4000" i="1" dirty="0" smtClean="0"/>
              <a:t>around Computing</a:t>
            </a:r>
            <a:endParaRPr lang="en-US" i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50533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091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44957" y="57737"/>
            <a:ext cx="5638800" cy="6397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Complex Year-by-Year Risk Path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631904"/>
            <a:ext cx="7315200" cy="6057823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133600" y="5791200"/>
          <a:ext cx="2430244" cy="50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CorelDRAW" r:id="rId5" imgW="7190387" imgH="1493797" progId="CorelDraw.Graphic.16">
                  <p:embed/>
                </p:oleObj>
              </mc:Choice>
              <mc:Fallback>
                <p:oleObj name="CorelDRAW" r:id="rId5" imgW="7190387" imgH="1493797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33600" y="5791200"/>
                        <a:ext cx="2430244" cy="504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85806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Overall Effect of Training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7" y="1676399"/>
            <a:ext cx="4466285" cy="4069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676399"/>
            <a:ext cx="4466285" cy="40694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1079" y="5573594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End User Risk Pool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5542" y="5573595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End User Risk Pool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83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Finding: </a:t>
            </a:r>
            <a:r>
              <a:rPr lang="en-US" i="1" dirty="0" smtClean="0"/>
              <a:t>We Can do This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We can</a:t>
            </a:r>
            <a:r>
              <a:rPr lang="en-US" dirty="0" smtClean="0"/>
              <a:t> measure what people do </a:t>
            </a:r>
            <a:r>
              <a:rPr lang="en-US" dirty="0" err="1" smtClean="0"/>
              <a:t>do</a:t>
            </a:r>
            <a:r>
              <a:rPr lang="en-US" dirty="0" smtClean="0"/>
              <a:t>… it’s not perfect, but it’s pretty darn good.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 smtClean="0"/>
              <a:t>We can</a:t>
            </a:r>
            <a:r>
              <a:rPr lang="en-US" dirty="0" smtClean="0"/>
              <a:t> show changes in behavior as a result of our security awareness training program.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 smtClean="0"/>
              <a:t>We can</a:t>
            </a:r>
            <a:r>
              <a:rPr lang="en-US" dirty="0" smtClean="0"/>
              <a:t> develop a plan </a:t>
            </a:r>
            <a:r>
              <a:rPr lang="en-US" i="1" dirty="0" smtClean="0"/>
              <a:t>and</a:t>
            </a:r>
            <a:r>
              <a:rPr lang="en-US" dirty="0" smtClean="0"/>
              <a:t> demonstrate success.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7706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develop training content?</a:t>
            </a:r>
          </a:p>
          <a:p>
            <a:pPr lvl="1"/>
            <a:r>
              <a:rPr lang="en-US" dirty="0" smtClean="0"/>
              <a:t>First started with narratives and talking points</a:t>
            </a:r>
          </a:p>
          <a:p>
            <a:pPr lvl="1"/>
            <a:r>
              <a:rPr lang="en-US" dirty="0" smtClean="0"/>
              <a:t>Recorded Dan talking with a whiteboard as a tool</a:t>
            </a:r>
          </a:p>
          <a:p>
            <a:pPr lvl="1"/>
            <a:r>
              <a:rPr lang="en-US" dirty="0" smtClean="0"/>
              <a:t>STH came along thanks to our CISO</a:t>
            </a:r>
          </a:p>
          <a:p>
            <a:pPr lvl="1"/>
            <a:r>
              <a:rPr lang="en-US" dirty="0" smtClean="0"/>
              <a:t>Training was kept in-house (blackboard)</a:t>
            </a:r>
          </a:p>
          <a:p>
            <a:pPr lvl="1"/>
            <a:r>
              <a:rPr lang="en-US" dirty="0" smtClean="0"/>
              <a:t>Worked with STH to develop required content</a:t>
            </a:r>
          </a:p>
          <a:p>
            <a:pPr lvl="1"/>
            <a:r>
              <a:rPr lang="en-US" dirty="0" smtClean="0"/>
              <a:t>Moved to Canvas- SCORM issues</a:t>
            </a:r>
          </a:p>
          <a:p>
            <a:pPr lvl="1"/>
            <a:r>
              <a:rPr lang="en-US" dirty="0" smtClean="0"/>
              <a:t>Moved to hosted solution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16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How to determine training needs?</a:t>
            </a:r>
          </a:p>
          <a:p>
            <a:pPr lvl="1"/>
            <a:r>
              <a:rPr lang="en-US" dirty="0" smtClean="0"/>
              <a:t>Initially had no idea who had access to what</a:t>
            </a:r>
          </a:p>
          <a:p>
            <a:pPr lvl="1"/>
            <a:r>
              <a:rPr lang="en-US" dirty="0" smtClean="0"/>
              <a:t>Developed first survey using Lime survey (free)</a:t>
            </a:r>
          </a:p>
          <a:p>
            <a:pPr lvl="2"/>
            <a:r>
              <a:rPr lang="en-US" dirty="0" smtClean="0"/>
              <a:t>More functionality than survey monkey but still limited</a:t>
            </a:r>
          </a:p>
          <a:p>
            <a:pPr lvl="1"/>
            <a:r>
              <a:rPr lang="en-US" dirty="0" smtClean="0"/>
              <a:t>Reviewed with Executive Team and got support</a:t>
            </a:r>
          </a:p>
          <a:p>
            <a:pPr lvl="1"/>
            <a:r>
              <a:rPr lang="en-US" dirty="0" smtClean="0"/>
              <a:t>Advertised and promoted survey</a:t>
            </a:r>
          </a:p>
          <a:p>
            <a:pPr lvl="1"/>
            <a:r>
              <a:rPr lang="en-US" dirty="0" smtClean="0"/>
              <a:t>Executed</a:t>
            </a:r>
          </a:p>
          <a:p>
            <a:pPr lvl="2"/>
            <a:r>
              <a:rPr lang="en-US" dirty="0" smtClean="0"/>
              <a:t>I got lots of hate mail</a:t>
            </a:r>
          </a:p>
          <a:p>
            <a:pPr lvl="1"/>
            <a:r>
              <a:rPr lang="en-US" dirty="0" smtClean="0"/>
              <a:t>Sent reminder notifications….even more hate mail!</a:t>
            </a:r>
          </a:p>
        </p:txBody>
      </p:sp>
    </p:spTree>
    <p:extLst>
      <p:ext uri="{BB962C8B-B14F-4D97-AF65-F5344CB8AC3E}">
        <p14:creationId xmlns:p14="http://schemas.microsoft.com/office/powerpoint/2010/main" val="155413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determine training needs (2)?</a:t>
            </a:r>
          </a:p>
          <a:p>
            <a:pPr lvl="1"/>
            <a:r>
              <a:rPr lang="en-US" dirty="0" smtClean="0"/>
              <a:t>Extended survey deadline…imagine that!</a:t>
            </a:r>
          </a:p>
          <a:p>
            <a:pPr lvl="1"/>
            <a:r>
              <a:rPr lang="en-US" dirty="0" smtClean="0"/>
              <a:t>Sent report of those who did not complete training to respective EVP </a:t>
            </a:r>
          </a:p>
          <a:p>
            <a:pPr lvl="1"/>
            <a:r>
              <a:rPr lang="en-US" dirty="0" smtClean="0"/>
              <a:t>Understanding was that who did not complete would be enrolled in all training modules</a:t>
            </a:r>
          </a:p>
        </p:txBody>
      </p:sp>
    </p:spTree>
    <p:extLst>
      <p:ext uri="{BB962C8B-B14F-4D97-AF65-F5344CB8AC3E}">
        <p14:creationId xmlns:p14="http://schemas.microsoft.com/office/powerpoint/2010/main" val="196298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determine training needs (3)?</a:t>
            </a:r>
          </a:p>
          <a:p>
            <a:pPr lvl="1"/>
            <a:r>
              <a:rPr lang="en-US" dirty="0" smtClean="0"/>
              <a:t>Analyzed survey data</a:t>
            </a:r>
          </a:p>
          <a:p>
            <a:pPr lvl="2"/>
            <a:r>
              <a:rPr lang="en-US" dirty="0" smtClean="0"/>
              <a:t>What a mess!</a:t>
            </a:r>
          </a:p>
          <a:p>
            <a:pPr lvl="2"/>
            <a:r>
              <a:rPr lang="en-US" dirty="0" smtClean="0"/>
              <a:t>All (or most) of our “logical” assumptions were wrong</a:t>
            </a:r>
          </a:p>
          <a:p>
            <a:pPr lvl="1"/>
            <a:r>
              <a:rPr lang="en-US" dirty="0" smtClean="0"/>
              <a:t>Created 4 basic groups</a:t>
            </a:r>
          </a:p>
          <a:p>
            <a:pPr lvl="2"/>
            <a:r>
              <a:rPr lang="en-US" dirty="0" smtClean="0"/>
              <a:t>General (included FERPA)</a:t>
            </a:r>
          </a:p>
          <a:p>
            <a:pPr lvl="2"/>
            <a:r>
              <a:rPr lang="en-US" dirty="0" smtClean="0"/>
              <a:t>HIPAA</a:t>
            </a:r>
          </a:p>
          <a:p>
            <a:pPr lvl="2"/>
            <a:r>
              <a:rPr lang="en-US" dirty="0" smtClean="0"/>
              <a:t>PCI DSS</a:t>
            </a:r>
          </a:p>
          <a:p>
            <a:pPr lvl="2"/>
            <a:r>
              <a:rPr lang="en-US" dirty="0" smtClean="0"/>
              <a:t>GLBA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1113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are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Survey</a:t>
            </a:r>
          </a:p>
          <a:p>
            <a:pPr lvl="1"/>
            <a:r>
              <a:rPr lang="en-US" dirty="0" smtClean="0"/>
              <a:t>Currently being reviewed by “experts” to enhance survey questions to make more clear</a:t>
            </a:r>
          </a:p>
          <a:p>
            <a:r>
              <a:rPr lang="en-US" dirty="0" smtClean="0"/>
              <a:t>Training Needs</a:t>
            </a:r>
          </a:p>
          <a:p>
            <a:pPr lvl="1"/>
            <a:r>
              <a:rPr lang="en-US" dirty="0" smtClean="0"/>
              <a:t>Survey produced baseline, working with department's to define training by job function</a:t>
            </a:r>
            <a:endParaRPr lang="en-US" dirty="0"/>
          </a:p>
          <a:p>
            <a:r>
              <a:rPr lang="en-US" dirty="0" smtClean="0"/>
              <a:t>Training</a:t>
            </a:r>
          </a:p>
          <a:p>
            <a:pPr lvl="1"/>
            <a:r>
              <a:rPr lang="en-US" dirty="0" smtClean="0"/>
              <a:t>Face to face and STH</a:t>
            </a:r>
          </a:p>
        </p:txBody>
      </p:sp>
    </p:spTree>
    <p:extLst>
      <p:ext uri="{BB962C8B-B14F-4D97-AF65-F5344CB8AC3E}">
        <p14:creationId xmlns:p14="http://schemas.microsoft.com/office/powerpoint/2010/main" val="105412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6364941" y="963707"/>
            <a:ext cx="3213763" cy="3406588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deck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Integrate all data regarding user risk score</a:t>
            </a:r>
          </a:p>
          <a:p>
            <a:pPr lvl="1"/>
            <a:r>
              <a:rPr lang="en-US" dirty="0" smtClean="0"/>
              <a:t>TARR</a:t>
            </a:r>
          </a:p>
          <a:p>
            <a:pPr lvl="1"/>
            <a:r>
              <a:rPr lang="en-US" dirty="0" smtClean="0"/>
              <a:t>STH</a:t>
            </a:r>
          </a:p>
          <a:p>
            <a:pPr lvl="1"/>
            <a:r>
              <a:rPr lang="en-US" dirty="0" smtClean="0"/>
              <a:t>Phishing</a:t>
            </a:r>
          </a:p>
          <a:p>
            <a:r>
              <a:rPr lang="en-US" dirty="0" smtClean="0"/>
              <a:t>Connect to HR position control and IT IDM systems</a:t>
            </a:r>
          </a:p>
          <a:p>
            <a:r>
              <a:rPr lang="en-US" dirty="0" smtClean="0"/>
              <a:t>Add employee change and lifecycle logic</a:t>
            </a:r>
          </a:p>
          <a:p>
            <a:r>
              <a:rPr lang="en-US" dirty="0" smtClean="0"/>
              <a:t>Train all incoming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more specifics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STH license for all of campus</a:t>
            </a:r>
          </a:p>
          <a:p>
            <a:r>
              <a:rPr lang="en-US" dirty="0" smtClean="0"/>
              <a:t>STH Phishing for all of campus</a:t>
            </a:r>
          </a:p>
          <a:p>
            <a:r>
              <a:rPr lang="en-US" dirty="0" smtClean="0"/>
              <a:t>HR/SIS/ERP </a:t>
            </a:r>
            <a:r>
              <a:rPr lang="en-US" dirty="0"/>
              <a:t>system = </a:t>
            </a:r>
            <a:r>
              <a:rPr lang="en-US" dirty="0" err="1" smtClean="0"/>
              <a:t>Ellucian</a:t>
            </a:r>
            <a:r>
              <a:rPr lang="en-US" dirty="0" smtClean="0"/>
              <a:t> Banner</a:t>
            </a:r>
          </a:p>
          <a:p>
            <a:r>
              <a:rPr lang="en-US" dirty="0" smtClean="0"/>
              <a:t>IDM = Fischer International</a:t>
            </a:r>
          </a:p>
          <a:p>
            <a:r>
              <a:rPr lang="en-US" dirty="0" smtClean="0"/>
              <a:t>TARR tool = </a:t>
            </a:r>
            <a:r>
              <a:rPr lang="en-US" dirty="0" err="1" smtClean="0"/>
              <a:t>Qualtrics</a:t>
            </a:r>
            <a:r>
              <a:rPr lang="en-US" dirty="0" smtClean="0"/>
              <a:t> + (a lots) of Excel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775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Evolution of Michigan Tech IT</a:t>
            </a:r>
            <a:r>
              <a:rPr lang="en-US" dirty="0" smtClean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sz="4000" i="1" dirty="0"/>
              <a:t>Culture </a:t>
            </a:r>
            <a:r>
              <a:rPr lang="en-US" sz="4000" i="1" dirty="0" smtClean="0"/>
              <a:t>around Computing</a:t>
            </a:r>
            <a:endParaRPr lang="en-US" i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54117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7960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093029"/>
            <a:ext cx="8001000" cy="561257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52400" y="-76200"/>
            <a:ext cx="3276600" cy="1063228"/>
          </a:xfrm>
        </p:spPr>
        <p:txBody>
          <a:bodyPr>
            <a:normAutofit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4648200" y="228600"/>
            <a:ext cx="3924300" cy="75842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000" dirty="0" smtClean="0"/>
              <a:t>Dan deBeaubien</a:t>
            </a:r>
            <a:r>
              <a:rPr lang="en-US" sz="2000" baseline="0" dirty="0" smtClean="0"/>
              <a:t> – </a:t>
            </a:r>
            <a:r>
              <a:rPr lang="en-US" sz="2000" baseline="0" dirty="0" smtClean="0">
                <a:hlinkClick r:id="rId4"/>
              </a:rPr>
              <a:t>dan@sans.org</a:t>
            </a:r>
            <a:endParaRPr lang="en-US" sz="2000" baseline="0" dirty="0" smtClean="0"/>
          </a:p>
          <a:p>
            <a:pPr marL="0" lvl="0" indent="0">
              <a:buNone/>
            </a:pPr>
            <a:r>
              <a:rPr lang="en-US" sz="2000" dirty="0" smtClean="0"/>
              <a:t>Ashley </a:t>
            </a:r>
            <a:r>
              <a:rPr lang="en-US" sz="2000" dirty="0" err="1" smtClean="0"/>
              <a:t>Sudderth</a:t>
            </a:r>
            <a:r>
              <a:rPr lang="en-US" sz="2000" dirty="0" smtClean="0"/>
              <a:t> – </a:t>
            </a:r>
            <a:r>
              <a:rPr lang="en-US" sz="2000" dirty="0" smtClean="0">
                <a:hlinkClick r:id="rId5"/>
              </a:rPr>
              <a:t>ashley@mtu.edu</a:t>
            </a:r>
            <a:endParaRPr lang="en-US" sz="2800" dirty="0" smtClean="0"/>
          </a:p>
          <a:p>
            <a:pPr marL="0" lvl="0" indent="0">
              <a:buNone/>
            </a:pPr>
            <a:endParaRPr lang="en-US" sz="2800" baseline="0" dirty="0" smtClean="0"/>
          </a:p>
          <a:p>
            <a:pPr marL="0" lvl="0" indent="0">
              <a:buNone/>
            </a:pPr>
            <a:endParaRPr lang="en-US" sz="2800" dirty="0" smtClean="0"/>
          </a:p>
          <a:p>
            <a:pPr marL="0" lvl="0" indent="0">
              <a:buNone/>
            </a:pPr>
            <a:endParaRPr lang="en-US" sz="2800" dirty="0"/>
          </a:p>
          <a:p>
            <a:pPr marL="0" lv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74773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an Master Dark with Foo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ED8A3F3-A658-4125-A693-6D416A3569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3111</Words>
  <Application>Microsoft Macintosh PowerPoint</Application>
  <PresentationFormat>On-screen Show (4:3)</PresentationFormat>
  <Paragraphs>678</Paragraphs>
  <Slides>90</Slides>
  <Notes>88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94" baseType="lpstr">
      <vt:lpstr>Dan Master Dark with Footer</vt:lpstr>
      <vt:lpstr>Office Theme</vt:lpstr>
      <vt:lpstr>CorelDRAW</vt:lpstr>
      <vt:lpstr>PHOTO-PAINT</vt:lpstr>
      <vt:lpstr>Building Awareness:  A Guide to Establishing a Successful Information Security Education Program</vt:lpstr>
      <vt:lpstr>Brief Outline</vt:lpstr>
      <vt:lpstr>Who we are: Dan</vt:lpstr>
      <vt:lpstr>Who we are: Ash</vt:lpstr>
      <vt:lpstr>Where we come (came) from: Michigan Tech Basics</vt:lpstr>
      <vt:lpstr>Where we come (came) from: Wait…Where?</vt:lpstr>
      <vt:lpstr>Evolution of Michigan Tech IT: Organizational Pendulum </vt:lpstr>
      <vt:lpstr>Evolution of Michigan Tech IT: Culture around Computing</vt:lpstr>
      <vt:lpstr>Evolution of Michigan Tech IT: Culture around Computing</vt:lpstr>
      <vt:lpstr>Evolution of Michigan Tech IT: Culture around Computing</vt:lpstr>
      <vt:lpstr>Evolution of Michigan Tech IT: Culture around Computing</vt:lpstr>
      <vt:lpstr>Evolution of Michigan Tech IT: Early 2000s emerging threats</vt:lpstr>
      <vt:lpstr>Evolution of Michigan Tech IT: Other “Kicks in the Pants”</vt:lpstr>
      <vt:lpstr>Current State: Unified IT, InfoSec, and Compliance Governance</vt:lpstr>
      <vt:lpstr>Current State: How we see the CISO role</vt:lpstr>
      <vt:lpstr>Current State: How we see the CICO Role</vt:lpstr>
      <vt:lpstr>We are here to talk about User Security…</vt:lpstr>
      <vt:lpstr>PowerPoint Presentation</vt:lpstr>
      <vt:lpstr>PowerPoint Presentation</vt:lpstr>
      <vt:lpstr>Hallmarks of InfoSec Maturity</vt:lpstr>
      <vt:lpstr>Getting it done</vt:lpstr>
      <vt:lpstr>Know your partners</vt:lpstr>
      <vt:lpstr>It’s not me it’s you…</vt:lpstr>
      <vt:lpstr>Talking to Execs, Managers, and Staff Things I needed to remember…</vt:lpstr>
      <vt:lpstr>A Few Examples</vt:lpstr>
      <vt:lpstr>How we did it Example 1: Hire a CICO</vt:lpstr>
      <vt:lpstr>PowerPoint Presentation</vt:lpstr>
      <vt:lpstr>PowerPoint Presentation</vt:lpstr>
      <vt:lpstr>PowerPoint Presentation</vt:lpstr>
      <vt:lpstr>Example 2: Getting Consent, Buy-in and Authority </vt:lpstr>
      <vt:lpstr>Remember, Use the Tools of the Day</vt:lpstr>
      <vt:lpstr>It never rains…</vt:lpstr>
      <vt:lpstr>Example 3: 2013 External Review</vt:lpstr>
      <vt:lpstr>Project scope.</vt:lpstr>
      <vt:lpstr>Project scope.</vt:lpstr>
      <vt:lpstr>Review results….  (controls, IDM, CM, DR/BC)</vt:lpstr>
      <vt:lpstr>2002-2014 Resources Results</vt:lpstr>
      <vt:lpstr>More than Money: Culture Shift</vt:lpstr>
      <vt:lpstr>Early CICO work: Precursors to Security Awareness Program</vt:lpstr>
      <vt:lpstr>Early CICO work: Precursors to Security Awareness Program</vt:lpstr>
      <vt:lpstr>Early CICO work: Precursors to Security Awareness Program</vt:lpstr>
      <vt:lpstr>Early CICO work: Precursors to Security Awareness Program</vt:lpstr>
      <vt:lpstr>Early CICO work: ISP</vt:lpstr>
      <vt:lpstr>Early CICO work: ISP</vt:lpstr>
      <vt:lpstr>Zoom out</vt:lpstr>
      <vt:lpstr>Reducing People Risk</vt:lpstr>
      <vt:lpstr>Compliance is a step toward the goal, not “the” goal.</vt:lpstr>
      <vt:lpstr>The big deal…</vt:lpstr>
      <vt:lpstr>Ever Seen This?</vt:lpstr>
      <vt:lpstr>User Behavior Confirmed </vt:lpstr>
      <vt:lpstr>Goals</vt:lpstr>
      <vt:lpstr>Our Solution: TARR System (Train, Audit, Review, Remediate)</vt:lpstr>
      <vt:lpstr>First, Remember Our Partners</vt:lpstr>
      <vt:lpstr>Yikes! Not another Survey</vt:lpstr>
      <vt:lpstr>Survey Construction</vt:lpstr>
      <vt:lpstr>Consider Information Classification Policy</vt:lpstr>
      <vt:lpstr>Information is broken into three buckets</vt:lpstr>
      <vt:lpstr>Scores Calculated for “In Scope” Data</vt:lpstr>
      <vt:lpstr>Information Handling Types</vt:lpstr>
      <vt:lpstr>Mix The What With The How</vt:lpstr>
      <vt:lpstr>Let’s take a look at the Survey</vt:lpstr>
      <vt:lpstr>Survey Part 1: What do you handle?</vt:lpstr>
      <vt:lpstr>Survey Part 2: Where do you get it?</vt:lpstr>
      <vt:lpstr>Survey Part 3: Where do you keep it?</vt:lpstr>
      <vt:lpstr>Survey Part 4: What do you do with it?</vt:lpstr>
      <vt:lpstr>Responses</vt:lpstr>
      <vt:lpstr>How We Calculated a Security Score</vt:lpstr>
      <vt:lpstr>Example Score Calculation: PIFI</vt:lpstr>
      <vt:lpstr>Risk: Summed.</vt:lpstr>
      <vt:lpstr>Training Directed by REAL Access</vt:lpstr>
      <vt:lpstr>Risk: Measured.</vt:lpstr>
      <vt:lpstr>Risk: Counted.</vt:lpstr>
      <vt:lpstr>Finally…</vt:lpstr>
      <vt:lpstr>In other words</vt:lpstr>
      <vt:lpstr>Human Risk Metrics</vt:lpstr>
      <vt:lpstr>Measured Multi-Year Effect</vt:lpstr>
      <vt:lpstr>Trend in Score by Department/Area</vt:lpstr>
      <vt:lpstr>Individualized Trend/Training Data</vt:lpstr>
      <vt:lpstr>Danger!</vt:lpstr>
      <vt:lpstr>Complex Year-by-Year Risk Path</vt:lpstr>
      <vt:lpstr>Overall Effect of Training</vt:lpstr>
      <vt:lpstr>Important Finding: We Can do This</vt:lpstr>
      <vt:lpstr>Looking Back</vt:lpstr>
      <vt:lpstr>Looking Back</vt:lpstr>
      <vt:lpstr>Looking Back</vt:lpstr>
      <vt:lpstr>Looking Back</vt:lpstr>
      <vt:lpstr>Where we are today</vt:lpstr>
      <vt:lpstr>On deck</vt:lpstr>
      <vt:lpstr>A few more specifics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2014-08-28T14:23:02Z</dcterms:created>
  <dcterms:modified xsi:type="dcterms:W3CDTF">2015-05-06T13:56:41Z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TC020116389991</vt:lpwstr>
  </property>
</Properties>
</file>