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70"/>
  </p:notesMasterIdLst>
  <p:handoutMasterIdLst>
    <p:handoutMasterId r:id="rId71"/>
  </p:handoutMasterIdLst>
  <p:sldIdLst>
    <p:sldId id="259" r:id="rId2"/>
    <p:sldId id="260" r:id="rId3"/>
    <p:sldId id="280" r:id="rId4"/>
    <p:sldId id="261" r:id="rId5"/>
    <p:sldId id="267" r:id="rId6"/>
    <p:sldId id="272" r:id="rId7"/>
    <p:sldId id="269" r:id="rId8"/>
    <p:sldId id="270" r:id="rId9"/>
    <p:sldId id="271" r:id="rId10"/>
    <p:sldId id="275" r:id="rId11"/>
    <p:sldId id="276" r:id="rId12"/>
    <p:sldId id="277" r:id="rId13"/>
    <p:sldId id="278" r:id="rId14"/>
    <p:sldId id="279" r:id="rId15"/>
    <p:sldId id="288" r:id="rId16"/>
    <p:sldId id="337" r:id="rId17"/>
    <p:sldId id="338" r:id="rId18"/>
    <p:sldId id="339"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281" r:id="rId68"/>
    <p:sldId id="282"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3B6"/>
    <a:srgbClr val="C2B9A7"/>
    <a:srgbClr val="D8661F"/>
    <a:srgbClr val="003262"/>
    <a:srgbClr val="D84900"/>
    <a:srgbClr val="D86600"/>
    <a:srgbClr val="D5893E"/>
    <a:srgbClr val="2D637F"/>
    <a:srgbClr val="53626F"/>
    <a:srgbClr val="FDB5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962" autoAdjust="0"/>
  </p:normalViewPr>
  <p:slideViewPr>
    <p:cSldViewPr snapToGrid="0">
      <p:cViewPr>
        <p:scale>
          <a:sx n="90" d="100"/>
          <a:sy n="90" d="100"/>
        </p:scale>
        <p:origin x="-1312" y="-128"/>
      </p:cViewPr>
      <p:guideLst>
        <p:guide orient="horz" pos="2160"/>
        <p:guide pos="2880"/>
      </p:guideLst>
    </p:cSldViewPr>
  </p:slideViewPr>
  <p:outlineViewPr>
    <p:cViewPr>
      <p:scale>
        <a:sx n="33" d="100"/>
        <a:sy n="33" d="100"/>
      </p:scale>
      <p:origin x="0" y="202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6EE583-8059-414C-9853-16C17A798E19}" type="datetime1">
              <a:rPr lang="en-US" smtClean="0"/>
              <a:t>4/19/16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1F4B62-C2D6-B643-ABA2-C64FF8808704}" type="slidenum">
              <a:rPr lang="en-US" smtClean="0"/>
              <a:t>‹#›</a:t>
            </a:fld>
            <a:endParaRPr lang="en-US"/>
          </a:p>
        </p:txBody>
      </p:sp>
    </p:spTree>
    <p:extLst>
      <p:ext uri="{BB962C8B-B14F-4D97-AF65-F5344CB8AC3E}">
        <p14:creationId xmlns:p14="http://schemas.microsoft.com/office/powerpoint/2010/main" val="4242670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83F4E-DEED-034B-A10D-CD845365779F}" type="datetime1">
              <a:rPr lang="en-US" smtClean="0"/>
              <a:t>4/19/16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E644B-9D12-D440-B002-B1721AD7B1C7}" type="slidenum">
              <a:rPr lang="en-US" smtClean="0"/>
              <a:t>‹#›</a:t>
            </a:fld>
            <a:endParaRPr lang="en-US"/>
          </a:p>
        </p:txBody>
      </p:sp>
    </p:spTree>
    <p:extLst>
      <p:ext uri="{BB962C8B-B14F-4D97-AF65-F5344CB8AC3E}">
        <p14:creationId xmlns:p14="http://schemas.microsoft.com/office/powerpoint/2010/main" val="768677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 Berkeley campus has a large, open,</a:t>
            </a:r>
            <a:r>
              <a:rPr lang="en-US" baseline="0" dirty="0" smtClean="0"/>
              <a:t> and highly decentralized network and IT infrastructure. Due to the challenges of securing a large and open network, we take a risk based approach and focus our IT security resources on areas where risk is highest. We offer a wide range of information security services to address risk at every level. In order to maximize the impact of our limited resources, we continually evaluate the effectiveness of our programs. Using layered models such as the one we will describe helps us to understand where we are rate limited and how we can best allocate our resources.</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3</a:t>
            </a:fld>
            <a:endParaRPr lang="en-US"/>
          </a:p>
        </p:txBody>
      </p:sp>
    </p:spTree>
    <p:extLst>
      <p:ext uri="{BB962C8B-B14F-4D97-AF65-F5344CB8AC3E}">
        <p14:creationId xmlns:p14="http://schemas.microsoft.com/office/powerpoint/2010/main" val="329333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for Security</a:t>
            </a:r>
            <a:r>
              <a:rPr lang="en-US" baseline="0" dirty="0" smtClean="0"/>
              <a:t> Event and Information Management (SEIM) allow data to be processed and presented to analysts in the form of Security Alerts. This includes the application of pre-defined </a:t>
            </a:r>
            <a:r>
              <a:rPr lang="en-US" baseline="0" dirty="0" err="1" smtClean="0"/>
              <a:t>rulesets</a:t>
            </a:r>
            <a:r>
              <a:rPr lang="en-US" baseline="0" dirty="0" smtClean="0"/>
              <a:t> and correlations with related events, along with tools for presentation and tracking analyst decisions. Presentation tools may be as simple as a console-based scripts, or as complex as 3-D VR visualization environments. When an analyst determines that a Security Alert is actionable, it moves up the processing pipeline to become a Security Incident.</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12</a:t>
            </a:fld>
            <a:endParaRPr lang="en-US"/>
          </a:p>
        </p:txBody>
      </p:sp>
    </p:spTree>
    <p:extLst>
      <p:ext uri="{BB962C8B-B14F-4D97-AF65-F5344CB8AC3E}">
        <p14:creationId xmlns:p14="http://schemas.microsoft.com/office/powerpoint/2010/main" val="380376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define a Security Incident as adverse security conditions</a:t>
            </a:r>
            <a:r>
              <a:rPr lang="en-US" baseline="0" dirty="0" smtClean="0"/>
              <a:t> requiring corrective action. Some alerts may indicate adverse conditions, but they are not incidents unless there is action required. For action to be taken, Security Incidents must be shared among all those responsible for remediation. To coordinate this work, Incident tracking systems must assign contacts for Incidents, define workflows or “action plans”, and allow for communication and tracking until the Incident is Resolved. Examples of different action plans: “fire and forget”, escalate to block 5-2, DMCA offense count, high protection level escalation.</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13</a:t>
            </a:fld>
            <a:endParaRPr lang="en-US"/>
          </a:p>
        </p:txBody>
      </p:sp>
    </p:spTree>
    <p:extLst>
      <p:ext uri="{BB962C8B-B14F-4D97-AF65-F5344CB8AC3E}">
        <p14:creationId xmlns:p14="http://schemas.microsoft.com/office/powerpoint/2010/main" val="318434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Intrusion Detection Systems are generating Events (many IDS systems call these “alerts” but they are Events under our definitions for this model). We also have other data sources which will be correlated to IDS events, in order to enhance the analyst’s interpretation and understanding. All these Events must be collected and distributed to the appropriate tools for analysis.</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15</a:t>
            </a:fld>
            <a:endParaRPr lang="en-US"/>
          </a:p>
        </p:txBody>
      </p:sp>
    </p:spTree>
    <p:extLst>
      <p:ext uri="{BB962C8B-B14F-4D97-AF65-F5344CB8AC3E}">
        <p14:creationId xmlns:p14="http://schemas.microsoft.com/office/powerpoint/2010/main" val="10197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Output from IDS is stored in a database, then processed into Alerts, enriched with additional data (“metadata”), and presented to an analyst for review. The analysts use their experience to determine whether or not an alert is actionable. Alerts marked as actionable become Security Incidents.</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16</a:t>
            </a:fld>
            <a:endParaRPr lang="en-US"/>
          </a:p>
        </p:txBody>
      </p:sp>
    </p:spTree>
    <p:extLst>
      <p:ext uri="{BB962C8B-B14F-4D97-AF65-F5344CB8AC3E}">
        <p14:creationId xmlns:p14="http://schemas.microsoft.com/office/powerpoint/2010/main" val="10197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Incidents are tracked in our Incident Management system, known as SOCK. SOCK assigns an Incident to a security contact and determines the appropriate action plan, based on severity of the incident and the classification of the host system. We communicate with the security contacts and track status on the Incident until it is fully resolved.</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17</a:t>
            </a:fld>
            <a:endParaRPr lang="en-US"/>
          </a:p>
        </p:txBody>
      </p:sp>
    </p:spTree>
    <p:extLst>
      <p:ext uri="{BB962C8B-B14F-4D97-AF65-F5344CB8AC3E}">
        <p14:creationId xmlns:p14="http://schemas.microsoft.com/office/powerpoint/2010/main" val="10197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Storing Incidents</a:t>
            </a:r>
            <a:r>
              <a:rPr lang="en-US" baseline="0" dirty="0" smtClean="0"/>
              <a:t> in a structured format allows us to generate post-incident Metrics. We also generate Metrics on the Events and Alerts processing phases, to measure both our activity levels and the effectiveness of our programs. We still have a lot of work to do at this processing stage, but already our metrics have informed real decisions on resourcing for information security on our campus.</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18</a:t>
            </a:fld>
            <a:endParaRPr lang="en-US"/>
          </a:p>
        </p:txBody>
      </p:sp>
    </p:spTree>
    <p:extLst>
      <p:ext uri="{BB962C8B-B14F-4D97-AF65-F5344CB8AC3E}">
        <p14:creationId xmlns:p14="http://schemas.microsoft.com/office/powerpoint/2010/main" val="10197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these metrics tells us? We are generating plenty of IDS Events, and there is considerable workload on our security analysts to interpret the large number of Alerts generated by these events. We experience a significant number of compromised hosts and there are more reported vulnerabilities than staff FTE to correct them. These metrics made a strong case to executive leadership on our campus that we need to resource for *preventative* rather than additional detection technology.</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67</a:t>
            </a:fld>
            <a:endParaRPr lang="en-US"/>
          </a:p>
        </p:txBody>
      </p:sp>
    </p:spTree>
    <p:extLst>
      <p:ext uri="{BB962C8B-B14F-4D97-AF65-F5344CB8AC3E}">
        <p14:creationId xmlns:p14="http://schemas.microsoft.com/office/powerpoint/2010/main" val="212263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Pyramid view of</a:t>
            </a:r>
            <a:r>
              <a:rPr lang="en-US" baseline="0" dirty="0" smtClean="0"/>
              <a:t> DIKW. It is not really a pyramid – although lines of log are filtered out during processing, human interaction enriches and expands each step in the process</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4</a:t>
            </a:fld>
            <a:endParaRPr lang="en-US"/>
          </a:p>
        </p:txBody>
      </p:sp>
    </p:spTree>
    <p:extLst>
      <p:ext uri="{BB962C8B-B14F-4D97-AF65-F5344CB8AC3E}">
        <p14:creationId xmlns:p14="http://schemas.microsoft.com/office/powerpoint/2010/main" val="239506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Visualized as a tower</a:t>
            </a:r>
            <a:r>
              <a:rPr lang="en-US" baseline="0" dirty="0" smtClean="0"/>
              <a:t> instead of pyramid</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5</a:t>
            </a:fld>
            <a:endParaRPr lang="en-US"/>
          </a:p>
        </p:txBody>
      </p:sp>
    </p:spTree>
    <p:extLst>
      <p:ext uri="{BB962C8B-B14F-4D97-AF65-F5344CB8AC3E}">
        <p14:creationId xmlns:p14="http://schemas.microsoft.com/office/powerpoint/2010/main" val="7654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is collected</a:t>
            </a:r>
            <a:r>
              <a:rPr lang="en-US" baseline="0" dirty="0" smtClean="0"/>
              <a:t>, processed, and stored. Lines of log accumulate on disk, and processes may change data elements and move data from system to system. Taken alone, the collection of data has no meaning and accomplishes nothing.</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6</a:t>
            </a:fld>
            <a:endParaRPr lang="en-US"/>
          </a:p>
        </p:txBody>
      </p:sp>
    </p:spTree>
    <p:extLst>
      <p:ext uri="{BB962C8B-B14F-4D97-AF65-F5344CB8AC3E}">
        <p14:creationId xmlns:p14="http://schemas.microsoft.com/office/powerpoint/2010/main" val="141069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a:t>
            </a:r>
            <a:r>
              <a:rPr lang="en-US" dirty="0" smtClean="0"/>
              <a:t> human or</a:t>
            </a:r>
            <a:r>
              <a:rPr lang="en-US" baseline="0" dirty="0" smtClean="0"/>
              <a:t> intelligent process is presented with data, what the data represents can be understood. Presentation tools enhance this understanding and allow for better interpretations. Intelligent understanding transforms data into information.</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7</a:t>
            </a:fld>
            <a:endParaRPr lang="en-US"/>
          </a:p>
        </p:txBody>
      </p:sp>
    </p:spTree>
    <p:extLst>
      <p:ext uri="{BB962C8B-B14F-4D97-AF65-F5344CB8AC3E}">
        <p14:creationId xmlns:p14="http://schemas.microsoft.com/office/powerpoint/2010/main" val="221689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be useful, information must lead to real world action. </a:t>
            </a:r>
            <a:r>
              <a:rPr lang="en-US" dirty="0" smtClean="0"/>
              <a:t>Information which</a:t>
            </a:r>
            <a:r>
              <a:rPr lang="en-US" baseline="0" dirty="0" smtClean="0"/>
              <a:t> is shared and enhanced by social interaction is transformed into knowledge.</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8</a:t>
            </a:fld>
            <a:endParaRPr lang="en-US"/>
          </a:p>
        </p:txBody>
      </p:sp>
    </p:spTree>
    <p:extLst>
      <p:ext uri="{BB962C8B-B14F-4D97-AF65-F5344CB8AC3E}">
        <p14:creationId xmlns:p14="http://schemas.microsoft.com/office/powerpoint/2010/main" val="290552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action is complete,</a:t>
            </a:r>
            <a:r>
              <a:rPr lang="en-US" baseline="0" dirty="0" smtClean="0"/>
              <a:t> further analysis of knowledge gained during action leads to deeper understanding, such as root cause analysis and future mitigation. As analysis of knowledge informs future behavior, it is transformed into wisdom.</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9</a:t>
            </a:fld>
            <a:endParaRPr lang="en-US"/>
          </a:p>
        </p:txBody>
      </p:sp>
    </p:spTree>
    <p:extLst>
      <p:ext uri="{BB962C8B-B14F-4D97-AF65-F5344CB8AC3E}">
        <p14:creationId xmlns:p14="http://schemas.microsoft.com/office/powerpoint/2010/main" val="110588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this model to understand Security Operations, I will define 4 terms for our processing pipeline. These terms are often used in different ways so as we walk through the examples, I will explain how I am defining them</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10</a:t>
            </a:fld>
            <a:endParaRPr lang="en-US"/>
          </a:p>
        </p:txBody>
      </p:sp>
    </p:spTree>
    <p:extLst>
      <p:ext uri="{BB962C8B-B14F-4D97-AF65-F5344CB8AC3E}">
        <p14:creationId xmlns:p14="http://schemas.microsoft.com/office/powerpoint/2010/main" val="163027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Events are collected</a:t>
            </a:r>
            <a:r>
              <a:rPr lang="en-US" baseline="0" dirty="0" smtClean="0"/>
              <a:t> from detectors and other log sources, including intrusion detection systems, vulnerability scanners, system event logs, </a:t>
            </a:r>
            <a:r>
              <a:rPr lang="en-US" baseline="0" dirty="0" err="1" smtClean="0"/>
              <a:t>netflow</a:t>
            </a:r>
            <a:r>
              <a:rPr lang="en-US" baseline="0" dirty="0" smtClean="0"/>
              <a:t> collectors, network access logs, authentication logs, and threat feeds. These log sources must be collected, parsed and normalized, and fanned out to additional systems for the information phase of processing.</a:t>
            </a:r>
            <a:endParaRPr lang="en-US" dirty="0"/>
          </a:p>
        </p:txBody>
      </p:sp>
      <p:sp>
        <p:nvSpPr>
          <p:cNvPr id="4" name="Slide Number Placeholder 3"/>
          <p:cNvSpPr>
            <a:spLocks noGrp="1"/>
          </p:cNvSpPr>
          <p:nvPr>
            <p:ph type="sldNum" sz="quarter" idx="10"/>
          </p:nvPr>
        </p:nvSpPr>
        <p:spPr/>
        <p:txBody>
          <a:bodyPr/>
          <a:lstStyle/>
          <a:p>
            <a:fld id="{B73E644B-9D12-D440-B002-B1721AD7B1C7}" type="slidenum">
              <a:rPr lang="en-US" smtClean="0"/>
              <a:t>11</a:t>
            </a:fld>
            <a:endParaRPr lang="en-US"/>
          </a:p>
        </p:txBody>
      </p:sp>
    </p:spTree>
    <p:extLst>
      <p:ext uri="{BB962C8B-B14F-4D97-AF65-F5344CB8AC3E}">
        <p14:creationId xmlns:p14="http://schemas.microsoft.com/office/powerpoint/2010/main" val="41526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38980"/>
            <a:ext cx="7399867" cy="1470025"/>
          </a:xfrm>
        </p:spPr>
        <p:txBody>
          <a:bodyPr/>
          <a:lstStyle>
            <a:lvl1pPr>
              <a:defRPr baseline="0"/>
            </a:lvl1pPr>
          </a:lstStyle>
          <a:p>
            <a:r>
              <a:rPr lang="en-US" dirty="0" err="1" smtClean="0"/>
              <a:t>Lorem</a:t>
            </a:r>
            <a:r>
              <a:rPr lang="en-US" dirty="0" smtClean="0"/>
              <a:t> </a:t>
            </a:r>
            <a:r>
              <a:rPr lang="en-US" dirty="0" err="1" smtClean="0"/>
              <a:t>Ipsum</a:t>
            </a:r>
            <a:r>
              <a:rPr lang="en-US" dirty="0" smtClean="0"/>
              <a:t> Dolor</a:t>
            </a:r>
            <a:endParaRPr lang="en-US" dirty="0"/>
          </a:p>
        </p:txBody>
      </p:sp>
      <p:sp>
        <p:nvSpPr>
          <p:cNvPr id="3" name="Subtitle 2"/>
          <p:cNvSpPr>
            <a:spLocks noGrp="1"/>
          </p:cNvSpPr>
          <p:nvPr>
            <p:ph type="subTitle" idx="1" hasCustomPrompt="1"/>
          </p:nvPr>
        </p:nvSpPr>
        <p:spPr>
          <a:xfrm>
            <a:off x="680155" y="2983087"/>
            <a:ext cx="7433733" cy="96802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Sed</a:t>
            </a:r>
            <a:r>
              <a:rPr lang="en-US" dirty="0" smtClean="0"/>
              <a:t> un </a:t>
            </a:r>
            <a:r>
              <a:rPr lang="en-US" dirty="0" err="1" smtClean="0"/>
              <a:t>molestias</a:t>
            </a:r>
            <a:r>
              <a:rPr lang="en-US" dirty="0" smtClean="0"/>
              <a:t> </a:t>
            </a:r>
            <a:r>
              <a:rPr lang="en-US" dirty="0" err="1" smtClean="0"/>
              <a:t>excepture</a:t>
            </a:r>
            <a:r>
              <a:rPr lang="en-US" dirty="0" smtClean="0"/>
              <a:t> </a:t>
            </a:r>
            <a:r>
              <a:rPr lang="en-US" dirty="0" err="1" smtClean="0"/>
              <a:t>sint</a:t>
            </a:r>
            <a:endParaRPr lang="en-US" dirty="0" smtClean="0"/>
          </a:p>
        </p:txBody>
      </p:sp>
    </p:spTree>
    <p:extLst>
      <p:ext uri="{BB962C8B-B14F-4D97-AF65-F5344CB8AC3E}">
        <p14:creationId xmlns:p14="http://schemas.microsoft.com/office/powerpoint/2010/main" val="240901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77408"/>
            <a:ext cx="8229600" cy="1143000"/>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200"/>
            </a:lvl1pPr>
          </a:lstStyle>
          <a:p>
            <a:r>
              <a:rPr lang="en-US" dirty="0" err="1" smtClean="0"/>
              <a:t>Lorem</a:t>
            </a:r>
            <a:r>
              <a:rPr lang="en-US" dirty="0" smtClean="0"/>
              <a:t> </a:t>
            </a:r>
            <a:r>
              <a:rPr lang="en-US" dirty="0" err="1" smtClean="0"/>
              <a:t>ipsum</a:t>
            </a:r>
            <a:r>
              <a:rPr lang="en-US" dirty="0" smtClean="0"/>
              <a:t> dolor</a:t>
            </a:r>
            <a:endParaRPr lang="en-US" dirty="0"/>
          </a:p>
        </p:txBody>
      </p:sp>
      <p:sp>
        <p:nvSpPr>
          <p:cNvPr id="3" name="Content Placeholder 2"/>
          <p:cNvSpPr>
            <a:spLocks noGrp="1"/>
          </p:cNvSpPr>
          <p:nvPr>
            <p:ph idx="1"/>
          </p:nvPr>
        </p:nvSpPr>
        <p:spPr>
          <a:xfrm>
            <a:off x="457200" y="2454805"/>
            <a:ext cx="8229600" cy="2526418"/>
          </a:xfrm>
        </p:spPr>
        <p:txBody>
          <a:bodyPr/>
          <a:lstStyle>
            <a:lvl1pPr>
              <a:defRPr sz="20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3" hasCustomPrompt="1"/>
          </p:nvPr>
        </p:nvSpPr>
        <p:spPr>
          <a:xfrm>
            <a:off x="457200" y="316782"/>
            <a:ext cx="3451578" cy="488017"/>
          </a:xfrm>
          <a:prstGeom prst="rect">
            <a:avLst/>
          </a:prstGeom>
        </p:spPr>
        <p:txBody>
          <a:bodyPr>
            <a:normAutofit/>
          </a:bodyPr>
          <a:lstStyle>
            <a:lvl1pPr marL="0" indent="0">
              <a:buNone/>
              <a:defRPr sz="1800" b="1">
                <a:solidFill>
                  <a:srgbClr val="FDB515"/>
                </a:solidFill>
                <a:latin typeface="Georgia"/>
                <a:cs typeface="Georgia"/>
              </a:defRPr>
            </a:lvl1pPr>
          </a:lstStyle>
          <a:p>
            <a:pPr lvl="0"/>
            <a:r>
              <a:rPr lang="en-US" dirty="0" smtClean="0"/>
              <a:t>CLICK TO EDIT MASTER  |</a:t>
            </a:r>
          </a:p>
        </p:txBody>
      </p:sp>
      <p:sp>
        <p:nvSpPr>
          <p:cNvPr id="7" name="Content Placeholder 2"/>
          <p:cNvSpPr>
            <a:spLocks noGrp="1"/>
          </p:cNvSpPr>
          <p:nvPr>
            <p:ph idx="14" hasCustomPrompt="1"/>
          </p:nvPr>
        </p:nvSpPr>
        <p:spPr>
          <a:xfrm>
            <a:off x="3797031" y="312434"/>
            <a:ext cx="2238375" cy="492365"/>
          </a:xfrm>
          <a:prstGeom prst="rect">
            <a:avLst/>
          </a:prstGeom>
        </p:spPr>
        <p:txBody>
          <a:bodyPr>
            <a:normAutofit/>
          </a:bodyPr>
          <a:lstStyle>
            <a:lvl1pPr marL="0" indent="0">
              <a:buNone/>
              <a:defRPr sz="1800" b="1">
                <a:solidFill>
                  <a:schemeClr val="bg1"/>
                </a:solidFill>
                <a:latin typeface="Georgia"/>
                <a:cs typeface="Georgia"/>
              </a:defRPr>
            </a:lvl1pPr>
          </a:lstStyle>
          <a:p>
            <a:pPr lvl="0"/>
            <a:r>
              <a:rPr lang="en-US" dirty="0" smtClean="0"/>
              <a:t>CLICK TO EDIT</a:t>
            </a:r>
          </a:p>
        </p:txBody>
      </p:sp>
      <p:sp>
        <p:nvSpPr>
          <p:cNvPr id="14" name="TextBox 13"/>
          <p:cNvSpPr txBox="1"/>
          <p:nvPr userDrawn="1"/>
        </p:nvSpPr>
        <p:spPr>
          <a:xfrm>
            <a:off x="8113889" y="6406444"/>
            <a:ext cx="1030111"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15" name="Footer Placeholder 4"/>
          <p:cNvSpPr>
            <a:spLocks noGrp="1"/>
          </p:cNvSpPr>
          <p:nvPr>
            <p:ph type="ftr" sz="quarter" idx="3"/>
          </p:nvPr>
        </p:nvSpPr>
        <p:spPr>
          <a:xfrm>
            <a:off x="5553288" y="6340824"/>
            <a:ext cx="2348159" cy="376063"/>
          </a:xfrm>
          <a:prstGeom prst="rect">
            <a:avLst/>
          </a:prstGeom>
        </p:spPr>
        <p:txBody>
          <a:bodyPr vert="horz" lIns="91440" tIns="45720" rIns="91440" bIns="45720" rtlCol="0" anchor="ctr"/>
          <a:lstStyle>
            <a:lvl1pPr algn="ctr">
              <a:defRPr sz="1000">
                <a:solidFill>
                  <a:schemeClr val="bg1"/>
                </a:solidFill>
              </a:defRPr>
            </a:lvl1pPr>
          </a:lstStyle>
          <a:p>
            <a:r>
              <a:rPr lang="en-US" smtClean="0"/>
              <a:t>Educause SPC | April 19, 2016</a:t>
            </a:r>
            <a:endParaRPr lang="en-US" dirty="0"/>
          </a:p>
        </p:txBody>
      </p:sp>
    </p:spTree>
    <p:extLst>
      <p:ext uri="{BB962C8B-B14F-4D97-AF65-F5344CB8AC3E}">
        <p14:creationId xmlns:p14="http://schemas.microsoft.com/office/powerpoint/2010/main" val="197565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58327"/>
            <a:ext cx="3008313" cy="404988"/>
          </a:xfrm>
        </p:spPr>
        <p:txBody>
          <a:bodyPr anchor="b"/>
          <a:lstStyle>
            <a:lvl1pPr algn="l">
              <a:defRPr sz="2000" b="1"/>
            </a:lvl1pPr>
          </a:lstStyle>
          <a:p>
            <a:r>
              <a:rPr lang="en-US" dirty="0" err="1" smtClean="0"/>
              <a:t>Lorem</a:t>
            </a:r>
            <a:r>
              <a:rPr lang="en-US" dirty="0" smtClean="0"/>
              <a:t> </a:t>
            </a:r>
            <a:r>
              <a:rPr lang="en-US" dirty="0" err="1" smtClean="0"/>
              <a:t>ipsum</a:t>
            </a:r>
            <a:endParaRPr lang="en-US" dirty="0"/>
          </a:p>
        </p:txBody>
      </p:sp>
      <p:sp>
        <p:nvSpPr>
          <p:cNvPr id="8" name="Content Placeholder 2"/>
          <p:cNvSpPr>
            <a:spLocks noGrp="1"/>
          </p:cNvSpPr>
          <p:nvPr>
            <p:ph idx="1"/>
          </p:nvPr>
        </p:nvSpPr>
        <p:spPr>
          <a:xfrm>
            <a:off x="3575050" y="1091489"/>
            <a:ext cx="4877506" cy="4256622"/>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2" hasCustomPrompt="1"/>
          </p:nvPr>
        </p:nvSpPr>
        <p:spPr>
          <a:xfrm>
            <a:off x="457200" y="1547983"/>
            <a:ext cx="3008313" cy="3786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smtClean="0"/>
              <a:t>Lorem</a:t>
            </a:r>
            <a:r>
              <a:rPr lang="en-US" dirty="0" smtClean="0"/>
              <a:t> </a:t>
            </a:r>
            <a:r>
              <a:rPr lang="en-US" dirty="0" err="1" smtClean="0"/>
              <a:t>ipsum</a:t>
            </a:r>
            <a:endParaRPr lang="en-US" dirty="0" smtClean="0"/>
          </a:p>
        </p:txBody>
      </p:sp>
      <p:sp>
        <p:nvSpPr>
          <p:cNvPr id="6" name="Content Placeholder 2"/>
          <p:cNvSpPr>
            <a:spLocks noGrp="1"/>
          </p:cNvSpPr>
          <p:nvPr>
            <p:ph idx="13" hasCustomPrompt="1"/>
          </p:nvPr>
        </p:nvSpPr>
        <p:spPr>
          <a:xfrm>
            <a:off x="457200" y="316782"/>
            <a:ext cx="3451578" cy="488017"/>
          </a:xfrm>
          <a:prstGeom prst="rect">
            <a:avLst/>
          </a:prstGeom>
        </p:spPr>
        <p:txBody>
          <a:bodyPr>
            <a:normAutofit/>
          </a:bodyPr>
          <a:lstStyle>
            <a:lvl1pPr marL="0" indent="0">
              <a:buNone/>
              <a:defRPr sz="1800" b="1">
                <a:solidFill>
                  <a:srgbClr val="FDB515"/>
                </a:solidFill>
                <a:latin typeface="Georgia"/>
                <a:cs typeface="Georgia"/>
              </a:defRPr>
            </a:lvl1pPr>
          </a:lstStyle>
          <a:p>
            <a:pPr lvl="0"/>
            <a:r>
              <a:rPr lang="en-US" dirty="0" smtClean="0"/>
              <a:t>CLICK TO EDIT MASTER  |</a:t>
            </a:r>
          </a:p>
        </p:txBody>
      </p:sp>
      <p:sp>
        <p:nvSpPr>
          <p:cNvPr id="11" name="Content Placeholder 2"/>
          <p:cNvSpPr>
            <a:spLocks noGrp="1"/>
          </p:cNvSpPr>
          <p:nvPr>
            <p:ph idx="14" hasCustomPrompt="1"/>
          </p:nvPr>
        </p:nvSpPr>
        <p:spPr>
          <a:xfrm>
            <a:off x="3797031" y="312434"/>
            <a:ext cx="2238375" cy="492365"/>
          </a:xfrm>
          <a:prstGeom prst="rect">
            <a:avLst/>
          </a:prstGeom>
        </p:spPr>
        <p:txBody>
          <a:bodyPr>
            <a:normAutofit/>
          </a:bodyPr>
          <a:lstStyle>
            <a:lvl1pPr marL="0" indent="0">
              <a:buNone/>
              <a:defRPr sz="1800" b="1">
                <a:solidFill>
                  <a:schemeClr val="bg1"/>
                </a:solidFill>
                <a:latin typeface="Georgia"/>
                <a:cs typeface="Georgia"/>
              </a:defRPr>
            </a:lvl1pPr>
          </a:lstStyle>
          <a:p>
            <a:pPr lvl="0"/>
            <a:r>
              <a:rPr lang="en-US" dirty="0" smtClean="0"/>
              <a:t>CLICK TO EDIT</a:t>
            </a:r>
          </a:p>
        </p:txBody>
      </p:sp>
      <p:sp>
        <p:nvSpPr>
          <p:cNvPr id="17" name="TextBox 16"/>
          <p:cNvSpPr txBox="1"/>
          <p:nvPr userDrawn="1"/>
        </p:nvSpPr>
        <p:spPr>
          <a:xfrm>
            <a:off x="8113889" y="6406444"/>
            <a:ext cx="1030111"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18" name="Footer Placeholder 4"/>
          <p:cNvSpPr>
            <a:spLocks noGrp="1"/>
          </p:cNvSpPr>
          <p:nvPr>
            <p:ph type="ftr" sz="quarter" idx="3"/>
          </p:nvPr>
        </p:nvSpPr>
        <p:spPr>
          <a:xfrm>
            <a:off x="5553288" y="6340824"/>
            <a:ext cx="2348159" cy="376063"/>
          </a:xfrm>
          <a:prstGeom prst="rect">
            <a:avLst/>
          </a:prstGeom>
        </p:spPr>
        <p:txBody>
          <a:bodyPr vert="horz" lIns="91440" tIns="45720" rIns="91440" bIns="45720" rtlCol="0" anchor="ctr"/>
          <a:lstStyle>
            <a:lvl1pPr algn="ctr">
              <a:defRPr sz="1000">
                <a:solidFill>
                  <a:schemeClr val="bg1"/>
                </a:solidFill>
              </a:defRPr>
            </a:lvl1pPr>
          </a:lstStyle>
          <a:p>
            <a:r>
              <a:rPr lang="en-US" smtClean="0"/>
              <a:t>Educause SPC | April 19, 2016</a:t>
            </a:r>
            <a:endParaRPr lang="en-US" dirty="0"/>
          </a:p>
        </p:txBody>
      </p:sp>
    </p:spTree>
    <p:extLst>
      <p:ext uri="{BB962C8B-B14F-4D97-AF65-F5344CB8AC3E}">
        <p14:creationId xmlns:p14="http://schemas.microsoft.com/office/powerpoint/2010/main" val="233369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288" y="377049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68288" y="330552"/>
            <a:ext cx="6462712" cy="33947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68286" y="4351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userDrawn="1"/>
        </p:nvSpPr>
        <p:spPr>
          <a:xfrm>
            <a:off x="8113889" y="6406444"/>
            <a:ext cx="1030111"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12" name="Footer Placeholder 4"/>
          <p:cNvSpPr>
            <a:spLocks noGrp="1"/>
          </p:cNvSpPr>
          <p:nvPr>
            <p:ph type="ftr" sz="quarter" idx="3"/>
          </p:nvPr>
        </p:nvSpPr>
        <p:spPr>
          <a:xfrm>
            <a:off x="5553288" y="6340824"/>
            <a:ext cx="2348159" cy="376063"/>
          </a:xfrm>
          <a:prstGeom prst="rect">
            <a:avLst/>
          </a:prstGeom>
        </p:spPr>
        <p:txBody>
          <a:bodyPr vert="horz" lIns="91440" tIns="45720" rIns="91440" bIns="45720" rtlCol="0" anchor="ctr"/>
          <a:lstStyle>
            <a:lvl1pPr algn="ctr">
              <a:defRPr sz="1000">
                <a:solidFill>
                  <a:schemeClr val="bg1"/>
                </a:solidFill>
              </a:defRPr>
            </a:lvl1pPr>
          </a:lstStyle>
          <a:p>
            <a:r>
              <a:rPr lang="en-US" smtClean="0"/>
              <a:t>Educause SPC | April 19, 2016</a:t>
            </a:r>
            <a:endParaRPr lang="en-US" dirty="0"/>
          </a:p>
        </p:txBody>
      </p:sp>
    </p:spTree>
    <p:extLst>
      <p:ext uri="{BB962C8B-B14F-4D97-AF65-F5344CB8AC3E}">
        <p14:creationId xmlns:p14="http://schemas.microsoft.com/office/powerpoint/2010/main" val="2233416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emf"/><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26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0630"/>
            <a:ext cx="8229600" cy="1143000"/>
          </a:xfrm>
          <a:prstGeom prst="rect">
            <a:avLst/>
          </a:prstGeom>
        </p:spPr>
        <p:txBody>
          <a:bodyPr vert="horz" lIns="91440" tIns="45720" rIns="91440" bIns="45720" rtlCol="0" anchor="ctr">
            <a:normAutofit/>
          </a:bodyPr>
          <a:lstStyle/>
          <a:p>
            <a:r>
              <a:rPr lang="en-US" dirty="0" smtClean="0"/>
              <a:t>Project Title</a:t>
            </a:r>
            <a:endParaRPr lang="en-US" dirty="0"/>
          </a:p>
        </p:txBody>
      </p:sp>
      <p:sp>
        <p:nvSpPr>
          <p:cNvPr id="3" name="Text Placeholder 2"/>
          <p:cNvSpPr>
            <a:spLocks noGrp="1"/>
          </p:cNvSpPr>
          <p:nvPr>
            <p:ph type="body" idx="1"/>
          </p:nvPr>
        </p:nvSpPr>
        <p:spPr>
          <a:xfrm>
            <a:off x="457200" y="1989138"/>
            <a:ext cx="8229600" cy="2526418"/>
          </a:xfrm>
          <a:prstGeom prst="rect">
            <a:avLst/>
          </a:prstGeom>
        </p:spPr>
        <p:txBody>
          <a:bodyPr vert="horz" lIns="91440" tIns="45720" rIns="91440" bIns="45720" rtlCol="0">
            <a:normAutofit/>
          </a:bodyPr>
          <a:lstStyle/>
          <a:p>
            <a:pPr lvl="0"/>
            <a:r>
              <a:rPr lang="en-US" dirty="0" err="1" smtClean="0"/>
              <a:t>Lorem</a:t>
            </a:r>
            <a:r>
              <a:rPr lang="en-US" dirty="0" smtClean="0"/>
              <a:t> </a:t>
            </a:r>
            <a:r>
              <a:rPr lang="en-US" dirty="0" err="1" smtClean="0"/>
              <a:t>Ipsum</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474305" y="6242048"/>
            <a:ext cx="2895600" cy="365125"/>
          </a:xfrm>
          <a:prstGeom prst="rect">
            <a:avLst/>
          </a:prstGeom>
        </p:spPr>
        <p:txBody>
          <a:bodyPr vert="horz" lIns="91440" tIns="45720" rIns="91440" bIns="45720" rtlCol="0" anchor="ctr"/>
          <a:lstStyle>
            <a:lvl1pPr algn="ctr">
              <a:defRPr sz="1000">
                <a:solidFill>
                  <a:schemeClr val="bg1"/>
                </a:solidFill>
              </a:defRPr>
            </a:lvl1pPr>
          </a:lstStyle>
          <a:p>
            <a:r>
              <a:rPr lang="en-US" smtClean="0"/>
              <a:t>Educause SPC | April 19, 2016</a:t>
            </a:r>
            <a:endParaRPr lang="en-US" dirty="0"/>
          </a:p>
        </p:txBody>
      </p:sp>
      <p:pic>
        <p:nvPicPr>
          <p:cNvPr id="9" name="Picture 8"/>
          <p:cNvPicPr>
            <a:picLocks noChangeAspect="1"/>
          </p:cNvPicPr>
          <p:nvPr/>
        </p:nvPicPr>
        <p:blipFill>
          <a:blip r:embed="rId6"/>
          <a:stretch>
            <a:fillRect/>
          </a:stretch>
        </p:blipFill>
        <p:spPr>
          <a:xfrm>
            <a:off x="410632" y="6081534"/>
            <a:ext cx="1745673" cy="533400"/>
          </a:xfrm>
          <a:prstGeom prst="rect">
            <a:avLst/>
          </a:prstGeom>
        </p:spPr>
      </p:pic>
      <p:pic>
        <p:nvPicPr>
          <p:cNvPr id="6" name="Picture 5" descr="Structur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78" y="0"/>
            <a:ext cx="9271000" cy="6870700"/>
          </a:xfrm>
          <a:prstGeom prst="rect">
            <a:avLst/>
          </a:prstGeom>
        </p:spPr>
      </p:pic>
      <p:pic>
        <p:nvPicPr>
          <p:cNvPr id="7" name="Picture 6"/>
          <p:cNvPicPr>
            <a:picLocks noChangeAspect="1"/>
          </p:cNvPicPr>
          <p:nvPr/>
        </p:nvPicPr>
        <p:blipFill>
          <a:blip r:embed="rId6"/>
          <a:stretch>
            <a:fillRect/>
          </a:stretch>
        </p:blipFill>
        <p:spPr>
          <a:xfrm>
            <a:off x="410632" y="6081534"/>
            <a:ext cx="1745673" cy="533400"/>
          </a:xfrm>
          <a:prstGeom prst="rect">
            <a:avLst/>
          </a:prstGeom>
        </p:spPr>
      </p:pic>
    </p:spTree>
    <p:extLst>
      <p:ext uri="{BB962C8B-B14F-4D97-AF65-F5344CB8AC3E}">
        <p14:creationId xmlns:p14="http://schemas.microsoft.com/office/powerpoint/2010/main" val="173792626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sldNum="0" hdr="0" dt="0"/>
  <p:txStyles>
    <p:titleStyle>
      <a:lvl1pPr algn="l" defTabSz="457200" rtl="0" eaLnBrk="1" latinLnBrk="0" hangingPunct="1">
        <a:spcBef>
          <a:spcPct val="0"/>
        </a:spcBef>
        <a:buNone/>
        <a:defRPr sz="5000" kern="1200">
          <a:solidFill>
            <a:srgbClr val="FDB515"/>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bg1"/>
          </a:solidFill>
          <a:latin typeface="Lucida Grande"/>
          <a:ea typeface="+mn-ea"/>
          <a:cs typeface="Lucida Grande"/>
        </a:defRPr>
      </a:lvl1pPr>
      <a:lvl2pPr marL="742950" indent="-285750" algn="l" defTabSz="457200" rtl="0" eaLnBrk="1" latinLnBrk="0" hangingPunct="1">
        <a:spcBef>
          <a:spcPct val="20000"/>
        </a:spcBef>
        <a:buFont typeface="Arial"/>
        <a:buChar char="–"/>
        <a:defRPr sz="2400" kern="1200">
          <a:solidFill>
            <a:schemeClr val="bg1"/>
          </a:solidFill>
          <a:latin typeface="Lucida Grande"/>
          <a:ea typeface="+mn-ea"/>
          <a:cs typeface="Lucida Grande"/>
        </a:defRPr>
      </a:lvl2pPr>
      <a:lvl3pPr marL="1143000" indent="-228600" algn="l" defTabSz="457200" rtl="0" eaLnBrk="1" latinLnBrk="0" hangingPunct="1">
        <a:spcBef>
          <a:spcPct val="20000"/>
        </a:spcBef>
        <a:buFont typeface="Arial"/>
        <a:buChar char="•"/>
        <a:defRPr sz="2000" kern="1200">
          <a:solidFill>
            <a:schemeClr val="bg1"/>
          </a:solidFill>
          <a:latin typeface="Lucida Grande"/>
          <a:ea typeface="+mn-ea"/>
          <a:cs typeface="Lucida Grande"/>
        </a:defRPr>
      </a:lvl3pPr>
      <a:lvl4pPr marL="1600200" indent="-228600" algn="l" defTabSz="457200" rtl="0" eaLnBrk="1" latinLnBrk="0" hangingPunct="1">
        <a:spcBef>
          <a:spcPct val="20000"/>
        </a:spcBef>
        <a:buFont typeface="Arial"/>
        <a:buChar char="–"/>
        <a:defRPr sz="1800" kern="1200">
          <a:solidFill>
            <a:schemeClr val="bg1"/>
          </a:solidFill>
          <a:latin typeface="Lucida Grande"/>
          <a:ea typeface="+mn-ea"/>
          <a:cs typeface="Lucida Grande"/>
        </a:defRPr>
      </a:lvl4pPr>
      <a:lvl5pPr marL="2057400" indent="-228600" algn="l" defTabSz="457200" rtl="0" eaLnBrk="1" latinLnBrk="0" hangingPunct="1">
        <a:spcBef>
          <a:spcPct val="20000"/>
        </a:spcBef>
        <a:buFont typeface="Arial"/>
        <a:buChar char="»"/>
        <a:defRPr sz="1600" kern="1200">
          <a:solidFill>
            <a:schemeClr val="bg1"/>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henry@berkeley.edu" TargetMode="External"/><Relationship Id="rId4" Type="http://schemas.openxmlformats.org/officeDocument/2006/relationships/hyperlink" Target="mailto:runner@berkeley.edu"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Data to Wisdom</a:t>
            </a:r>
            <a:endParaRPr lang="en-US" dirty="0"/>
          </a:p>
        </p:txBody>
      </p:sp>
      <p:sp>
        <p:nvSpPr>
          <p:cNvPr id="3" name="Subtitle 2"/>
          <p:cNvSpPr>
            <a:spLocks noGrp="1"/>
          </p:cNvSpPr>
          <p:nvPr>
            <p:ph type="subTitle" idx="1"/>
          </p:nvPr>
        </p:nvSpPr>
        <p:spPr>
          <a:xfrm>
            <a:off x="680156" y="2799643"/>
            <a:ext cx="7631288" cy="1306690"/>
          </a:xfrm>
        </p:spPr>
        <p:txBody>
          <a:bodyPr>
            <a:normAutofit/>
          </a:bodyPr>
          <a:lstStyle/>
          <a:p>
            <a:r>
              <a:rPr lang="en-US" sz="2200" dirty="0" smtClean="0"/>
              <a:t>Transforming Security Events into Actionable Incidents</a:t>
            </a:r>
            <a:endParaRPr lang="en-US" sz="2200" dirty="0"/>
          </a:p>
        </p:txBody>
      </p:sp>
      <p:sp>
        <p:nvSpPr>
          <p:cNvPr id="4" name="TextBox 3"/>
          <p:cNvSpPr txBox="1"/>
          <p:nvPr/>
        </p:nvSpPr>
        <p:spPr>
          <a:xfrm>
            <a:off x="1763890" y="4388557"/>
            <a:ext cx="7126110" cy="830997"/>
          </a:xfrm>
          <a:prstGeom prst="rect">
            <a:avLst/>
          </a:prstGeom>
          <a:noFill/>
        </p:spPr>
        <p:txBody>
          <a:bodyPr wrap="square" rtlCol="0">
            <a:spAutoFit/>
          </a:bodyPr>
          <a:lstStyle/>
          <a:p>
            <a:pPr algn="r"/>
            <a:r>
              <a:rPr lang="en-US" sz="1600" dirty="0" smtClean="0">
                <a:solidFill>
                  <a:schemeClr val="bg1"/>
                </a:solidFill>
              </a:rPr>
              <a:t>Allison Henry, Security Operations Manager, </a:t>
            </a:r>
            <a:r>
              <a:rPr lang="en-US" sz="1600" dirty="0" smtClean="0">
                <a:solidFill>
                  <a:schemeClr val="bg1"/>
                </a:solidFill>
                <a:hlinkClick r:id="rId3"/>
              </a:rPr>
              <a:t>akhenry@berkeley.edu</a:t>
            </a:r>
            <a:endParaRPr lang="en-US" sz="1600" dirty="0" smtClean="0">
              <a:solidFill>
                <a:schemeClr val="bg1"/>
              </a:solidFill>
            </a:endParaRPr>
          </a:p>
          <a:p>
            <a:pPr algn="r"/>
            <a:r>
              <a:rPr lang="en-US" sz="1600" dirty="0" smtClean="0">
                <a:solidFill>
                  <a:schemeClr val="bg1"/>
                </a:solidFill>
              </a:rPr>
              <a:t>Steven Hansen, Security Operations Developer, </a:t>
            </a:r>
            <a:r>
              <a:rPr lang="en-US" sz="1600" dirty="0" smtClean="0">
                <a:solidFill>
                  <a:schemeClr val="bg1"/>
                </a:solidFill>
                <a:hlinkClick r:id="rId4"/>
              </a:rPr>
              <a:t>runner@berkeley.edu</a:t>
            </a:r>
            <a:endParaRPr lang="en-US" sz="1600" dirty="0" smtClean="0">
              <a:solidFill>
                <a:schemeClr val="bg1"/>
              </a:solidFill>
            </a:endParaRPr>
          </a:p>
          <a:p>
            <a:pPr algn="r"/>
            <a:r>
              <a:rPr lang="en-US" sz="1600" dirty="0" smtClean="0">
                <a:solidFill>
                  <a:schemeClr val="bg1"/>
                </a:solidFill>
              </a:rPr>
              <a:t>Information Security and Policy at UC Berkeley</a:t>
            </a:r>
            <a:endParaRPr lang="en-US" sz="1600" dirty="0">
              <a:solidFill>
                <a:schemeClr val="bg1"/>
              </a:solidFill>
            </a:endParaRPr>
          </a:p>
        </p:txBody>
      </p:sp>
    </p:spTree>
    <p:extLst>
      <p:ext uri="{BB962C8B-B14F-4D97-AF65-F5344CB8AC3E}">
        <p14:creationId xmlns:p14="http://schemas.microsoft.com/office/powerpoint/2010/main" val="3593681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fontScale="90000"/>
          </a:bodyPr>
          <a:lstStyle/>
          <a:p>
            <a:r>
              <a:rPr lang="en-US" dirty="0"/>
              <a:t>DIKW Model for Security Operations</a:t>
            </a:r>
            <a:endParaRPr lang="en-US" sz="4200" dirty="0"/>
          </a:p>
        </p:txBody>
      </p:sp>
      <p:sp>
        <p:nvSpPr>
          <p:cNvPr id="5" name="Content Placeholder 2"/>
          <p:cNvSpPr>
            <a:spLocks noGrp="1"/>
          </p:cNvSpPr>
          <p:nvPr>
            <p:ph idx="1"/>
          </p:nvPr>
        </p:nvSpPr>
        <p:spPr>
          <a:xfrm>
            <a:off x="3657601" y="4955600"/>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Security Events</a:t>
            </a:r>
            <a:endParaRPr lang="en-US" sz="1800" dirty="0"/>
          </a:p>
        </p:txBody>
      </p:sp>
      <p:sp>
        <p:nvSpPr>
          <p:cNvPr id="10" name="Content Placeholder 2"/>
          <p:cNvSpPr>
            <a:spLocks noGrp="1"/>
          </p:cNvSpPr>
          <p:nvPr>
            <p:ph idx="1"/>
          </p:nvPr>
        </p:nvSpPr>
        <p:spPr>
          <a:xfrm>
            <a:off x="3654779" y="3922666"/>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Security Alerts</a:t>
            </a:r>
            <a:endParaRPr lang="en-US" sz="1800" dirty="0"/>
          </a:p>
        </p:txBody>
      </p:sp>
      <p:sp>
        <p:nvSpPr>
          <p:cNvPr id="13" name="Content Placeholder 2"/>
          <p:cNvSpPr>
            <a:spLocks noGrp="1"/>
          </p:cNvSpPr>
          <p:nvPr>
            <p:ph idx="1"/>
          </p:nvPr>
        </p:nvSpPr>
        <p:spPr>
          <a:xfrm>
            <a:off x="3651957" y="2889733"/>
            <a:ext cx="1803401" cy="1035973"/>
          </a:xfrm>
          <a:solidFill>
            <a:srgbClr val="008000"/>
          </a:solidFill>
          <a:ln>
            <a:solidFill>
              <a:schemeClr val="bg1"/>
            </a:solidFill>
          </a:ln>
        </p:spPr>
        <p:txBody>
          <a:bodyPr anchor="ctr" anchorCtr="1">
            <a:normAutofit/>
          </a:bodyPr>
          <a:lstStyle/>
          <a:p>
            <a:pPr marL="0" indent="0" algn="ctr">
              <a:buNone/>
            </a:pPr>
            <a:r>
              <a:rPr lang="en-US" sz="1800" dirty="0" smtClean="0"/>
              <a:t>Security Incidents</a:t>
            </a:r>
            <a:endParaRPr lang="en-US" sz="1800" dirty="0"/>
          </a:p>
        </p:txBody>
      </p:sp>
      <p:sp>
        <p:nvSpPr>
          <p:cNvPr id="15" name="Content Placeholder 2"/>
          <p:cNvSpPr>
            <a:spLocks noGrp="1"/>
          </p:cNvSpPr>
          <p:nvPr>
            <p:ph idx="1"/>
          </p:nvPr>
        </p:nvSpPr>
        <p:spPr>
          <a:xfrm>
            <a:off x="3649135" y="1842688"/>
            <a:ext cx="1803401" cy="1035973"/>
          </a:xfrm>
          <a:solidFill>
            <a:srgbClr val="0000FF"/>
          </a:solidFill>
          <a:ln>
            <a:solidFill>
              <a:schemeClr val="bg1"/>
            </a:solidFill>
          </a:ln>
        </p:spPr>
        <p:txBody>
          <a:bodyPr anchor="ctr" anchorCtr="1">
            <a:normAutofit/>
          </a:bodyPr>
          <a:lstStyle/>
          <a:p>
            <a:pPr marL="0" indent="0" algn="ctr">
              <a:buNone/>
            </a:pPr>
            <a:r>
              <a:rPr lang="en-US" sz="1800" dirty="0" smtClean="0"/>
              <a:t>Security Metrics</a:t>
            </a:r>
            <a:endParaRPr lang="en-US" sz="1800" dirty="0"/>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1618179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fontScale="90000"/>
          </a:bodyPr>
          <a:lstStyle/>
          <a:p>
            <a:r>
              <a:rPr lang="en-US" sz="4200" dirty="0" smtClean="0"/>
              <a:t>DIKW Model for Security Operations</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Security Events</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Security Alerts</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Raw output from </a:t>
            </a:r>
            <a:r>
              <a:rPr lang="en-US" sz="1800" dirty="0" smtClean="0"/>
              <a:t>detection, network, threat data feeds</a:t>
            </a:r>
          </a:p>
          <a:p>
            <a:r>
              <a:rPr lang="en-US" sz="1800" dirty="0"/>
              <a:t>Fed into central storage and processing </a:t>
            </a:r>
            <a:r>
              <a:rPr lang="en-US" sz="1800" dirty="0" smtClean="0"/>
              <a:t>systems</a:t>
            </a:r>
          </a:p>
          <a:p>
            <a:r>
              <a:rPr lang="en-US" sz="1800" dirty="0" smtClean="0"/>
              <a:t>Parsed, normalized for presentation to analyst tools</a:t>
            </a:r>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smtClean="0"/>
              <a:t>Security Incidents</a:t>
            </a:r>
            <a:endParaRPr lang="en-US" sz="1800" dirty="0"/>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smtClean="0"/>
              <a:t>Security Metrics</a:t>
            </a:r>
            <a:endParaRPr lang="en-US" sz="1800" dirty="0"/>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9034703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fontScale="90000"/>
          </a:bodyPr>
          <a:lstStyle/>
          <a:p>
            <a:r>
              <a:rPr lang="en-US" sz="4200" dirty="0" smtClean="0"/>
              <a:t>DIKW Model for Security Operations</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Security Events</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Security Alerts</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Raw output from </a:t>
            </a:r>
            <a:r>
              <a:rPr lang="en-US" sz="1800" dirty="0" smtClean="0"/>
              <a:t>detection, network, threat data feeds</a:t>
            </a:r>
          </a:p>
          <a:p>
            <a:r>
              <a:rPr lang="en-US" sz="1800" dirty="0"/>
              <a:t>Fed into central storage and processing </a:t>
            </a:r>
            <a:r>
              <a:rPr lang="en-US" sz="1800" dirty="0" smtClean="0"/>
              <a:t>systems</a:t>
            </a:r>
          </a:p>
          <a:p>
            <a:r>
              <a:rPr lang="en-US" sz="1800" dirty="0" smtClean="0"/>
              <a:t>Parsed, normalized for presentation to analyst tools</a:t>
            </a:r>
          </a:p>
        </p:txBody>
      </p:sp>
      <p:sp>
        <p:nvSpPr>
          <p:cNvPr id="18" name="Content Placeholder 2"/>
          <p:cNvSpPr>
            <a:spLocks noGrp="1"/>
          </p:cNvSpPr>
          <p:nvPr>
            <p:ph idx="1"/>
          </p:nvPr>
        </p:nvSpPr>
        <p:spPr>
          <a:xfrm>
            <a:off x="2144890" y="3668671"/>
            <a:ext cx="6829776" cy="1035974"/>
          </a:xfrm>
          <a:ln>
            <a:solidFill>
              <a:schemeClr val="bg1"/>
            </a:solidFill>
          </a:ln>
        </p:spPr>
        <p:txBody>
          <a:bodyPr>
            <a:normAutofit fontScale="92500"/>
          </a:bodyPr>
          <a:lstStyle/>
          <a:p>
            <a:r>
              <a:rPr lang="en-US" sz="1800" dirty="0"/>
              <a:t>E</a:t>
            </a:r>
            <a:r>
              <a:rPr lang="en-US" sz="1800" dirty="0" smtClean="0"/>
              <a:t>vents selected, correlated and presented for </a:t>
            </a:r>
            <a:r>
              <a:rPr lang="en-US" sz="1800" dirty="0"/>
              <a:t>analyst </a:t>
            </a:r>
            <a:r>
              <a:rPr lang="en-US" sz="1800" dirty="0" smtClean="0"/>
              <a:t>review</a:t>
            </a:r>
          </a:p>
          <a:p>
            <a:r>
              <a:rPr lang="en-US" sz="1800" dirty="0" smtClean="0"/>
              <a:t>Enriched with other data helpful to analyst</a:t>
            </a:r>
            <a:endParaRPr lang="en-US" sz="1800" dirty="0"/>
          </a:p>
          <a:p>
            <a:r>
              <a:rPr lang="en-US" sz="1800" dirty="0" smtClean="0"/>
              <a:t>Analyst identifies alerts representing actionable incidents</a:t>
            </a:r>
            <a:endParaRPr lang="en-US" sz="1800" dirty="0"/>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smtClean="0"/>
              <a:t>Security Incidents</a:t>
            </a:r>
            <a:endParaRPr lang="en-US" sz="1800" dirty="0"/>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smtClean="0"/>
              <a:t>Security Metrics</a:t>
            </a:r>
            <a:endParaRPr lang="en-US" sz="1800" dirty="0"/>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9034703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fontScale="90000"/>
          </a:bodyPr>
          <a:lstStyle/>
          <a:p>
            <a:r>
              <a:rPr lang="en-US" sz="4200" dirty="0" smtClean="0"/>
              <a:t>DIKW Model for Security Operations</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Security Events</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Security Alerts</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Raw output from </a:t>
            </a:r>
            <a:r>
              <a:rPr lang="en-US" sz="1800" dirty="0" smtClean="0"/>
              <a:t>detection, network, threat data feeds</a:t>
            </a:r>
          </a:p>
          <a:p>
            <a:r>
              <a:rPr lang="en-US" sz="1800" dirty="0"/>
              <a:t>Fed into central storage and processing </a:t>
            </a:r>
            <a:r>
              <a:rPr lang="en-US" sz="1800" dirty="0" smtClean="0"/>
              <a:t>systems</a:t>
            </a:r>
          </a:p>
          <a:p>
            <a:r>
              <a:rPr lang="en-US" sz="1800" dirty="0" smtClean="0"/>
              <a:t>Parsed, normalized for presentation to analyst tools</a:t>
            </a:r>
          </a:p>
        </p:txBody>
      </p:sp>
      <p:sp>
        <p:nvSpPr>
          <p:cNvPr id="18" name="Content Placeholder 2"/>
          <p:cNvSpPr>
            <a:spLocks noGrp="1"/>
          </p:cNvSpPr>
          <p:nvPr>
            <p:ph idx="1"/>
          </p:nvPr>
        </p:nvSpPr>
        <p:spPr>
          <a:xfrm>
            <a:off x="2144890" y="3668671"/>
            <a:ext cx="6829776" cy="1035974"/>
          </a:xfrm>
          <a:ln>
            <a:solidFill>
              <a:schemeClr val="bg1"/>
            </a:solidFill>
          </a:ln>
        </p:spPr>
        <p:txBody>
          <a:bodyPr>
            <a:normAutofit fontScale="92500"/>
          </a:bodyPr>
          <a:lstStyle/>
          <a:p>
            <a:r>
              <a:rPr lang="en-US" sz="1800" dirty="0" smtClean="0"/>
              <a:t>Multiple events correlated and presented for </a:t>
            </a:r>
            <a:r>
              <a:rPr lang="en-US" sz="1800" dirty="0"/>
              <a:t>analyst </a:t>
            </a:r>
            <a:r>
              <a:rPr lang="en-US" sz="1800" dirty="0" smtClean="0"/>
              <a:t>review</a:t>
            </a:r>
          </a:p>
          <a:p>
            <a:r>
              <a:rPr lang="en-US" sz="1800" dirty="0" smtClean="0"/>
              <a:t>Enriched with other data helpful to analyst</a:t>
            </a:r>
            <a:endParaRPr lang="en-US" sz="1800" dirty="0"/>
          </a:p>
          <a:p>
            <a:r>
              <a:rPr lang="en-US" sz="1800" dirty="0" smtClean="0"/>
              <a:t>Analyst identifies alerts representing actionable incidents</a:t>
            </a:r>
            <a:endParaRPr lang="en-US" sz="1800" dirty="0"/>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smtClean="0"/>
              <a:t>Security Incidents</a:t>
            </a:r>
            <a:endParaRPr lang="en-US" sz="1800" dirty="0"/>
          </a:p>
        </p:txBody>
      </p:sp>
      <p:sp>
        <p:nvSpPr>
          <p:cNvPr id="14" name="Content Placeholder 2"/>
          <p:cNvSpPr>
            <a:spLocks noGrp="1"/>
          </p:cNvSpPr>
          <p:nvPr>
            <p:ph idx="1"/>
          </p:nvPr>
        </p:nvSpPr>
        <p:spPr>
          <a:xfrm>
            <a:off x="2142068" y="2635738"/>
            <a:ext cx="6829776" cy="1035974"/>
          </a:xfrm>
          <a:ln>
            <a:solidFill>
              <a:schemeClr val="bg1"/>
            </a:solidFill>
          </a:ln>
        </p:spPr>
        <p:txBody>
          <a:bodyPr>
            <a:normAutofit fontScale="92500"/>
          </a:bodyPr>
          <a:lstStyle/>
          <a:p>
            <a:r>
              <a:rPr lang="en-US" sz="1800" dirty="0" smtClean="0"/>
              <a:t>Adverse security conditions requiring corrective action</a:t>
            </a:r>
            <a:endParaRPr lang="en-US" sz="1800" dirty="0"/>
          </a:p>
          <a:p>
            <a:r>
              <a:rPr lang="en-US" sz="1800" dirty="0" smtClean="0"/>
              <a:t>Shared with security contacts responsible for remediation</a:t>
            </a:r>
            <a:endParaRPr lang="en-US" sz="1800" dirty="0"/>
          </a:p>
          <a:p>
            <a:r>
              <a:rPr lang="en-US" sz="1800" dirty="0" smtClean="0"/>
              <a:t>Follows a defined workflow and tracked until resolution</a:t>
            </a:r>
            <a:endParaRPr lang="en-US" sz="1800" dirty="0"/>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smtClean="0"/>
              <a:t>Security Metrics</a:t>
            </a:r>
            <a:endParaRPr lang="en-US" sz="1800" dirty="0"/>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9034703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fontScale="90000"/>
          </a:bodyPr>
          <a:lstStyle/>
          <a:p>
            <a:r>
              <a:rPr lang="en-US" sz="4200" dirty="0" smtClean="0"/>
              <a:t>DIKW Model for Security Operations</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Security Events</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Security Alerts</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Raw output from </a:t>
            </a:r>
            <a:r>
              <a:rPr lang="en-US" sz="1800" dirty="0" smtClean="0"/>
              <a:t>detection, network, threat data feeds</a:t>
            </a:r>
          </a:p>
          <a:p>
            <a:r>
              <a:rPr lang="en-US" sz="1800" dirty="0"/>
              <a:t>Fed into central storage and processing </a:t>
            </a:r>
            <a:r>
              <a:rPr lang="en-US" sz="1800" dirty="0" smtClean="0"/>
              <a:t>systems</a:t>
            </a:r>
          </a:p>
          <a:p>
            <a:r>
              <a:rPr lang="en-US" sz="1800" dirty="0" smtClean="0"/>
              <a:t>Parsed, normalized for presentation to analyst tools</a:t>
            </a:r>
          </a:p>
        </p:txBody>
      </p:sp>
      <p:sp>
        <p:nvSpPr>
          <p:cNvPr id="18" name="Content Placeholder 2"/>
          <p:cNvSpPr>
            <a:spLocks noGrp="1"/>
          </p:cNvSpPr>
          <p:nvPr>
            <p:ph idx="1"/>
          </p:nvPr>
        </p:nvSpPr>
        <p:spPr>
          <a:xfrm>
            <a:off x="2144890" y="3668671"/>
            <a:ext cx="6829776" cy="1035974"/>
          </a:xfrm>
          <a:ln>
            <a:solidFill>
              <a:schemeClr val="bg1"/>
            </a:solidFill>
          </a:ln>
        </p:spPr>
        <p:txBody>
          <a:bodyPr>
            <a:normAutofit fontScale="92500"/>
          </a:bodyPr>
          <a:lstStyle/>
          <a:p>
            <a:r>
              <a:rPr lang="en-US" sz="1800" dirty="0" smtClean="0"/>
              <a:t>Multiple events correlated and presented for </a:t>
            </a:r>
            <a:r>
              <a:rPr lang="en-US" sz="1800" dirty="0"/>
              <a:t>analyst </a:t>
            </a:r>
            <a:r>
              <a:rPr lang="en-US" sz="1800" dirty="0" smtClean="0"/>
              <a:t>review</a:t>
            </a:r>
          </a:p>
          <a:p>
            <a:r>
              <a:rPr lang="en-US" sz="1800" dirty="0" smtClean="0"/>
              <a:t>Enriched with other data helpful to analyst</a:t>
            </a:r>
            <a:endParaRPr lang="en-US" sz="1800" dirty="0"/>
          </a:p>
          <a:p>
            <a:r>
              <a:rPr lang="en-US" sz="1800" dirty="0" smtClean="0"/>
              <a:t>Analyst identifies alerts representing actionable incidents</a:t>
            </a:r>
            <a:endParaRPr lang="en-US" sz="1800" dirty="0"/>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smtClean="0"/>
              <a:t>Security Incidents</a:t>
            </a:r>
            <a:endParaRPr lang="en-US" sz="1800" dirty="0"/>
          </a:p>
        </p:txBody>
      </p:sp>
      <p:sp>
        <p:nvSpPr>
          <p:cNvPr id="14" name="Content Placeholder 2"/>
          <p:cNvSpPr>
            <a:spLocks noGrp="1"/>
          </p:cNvSpPr>
          <p:nvPr>
            <p:ph idx="1"/>
          </p:nvPr>
        </p:nvSpPr>
        <p:spPr>
          <a:xfrm>
            <a:off x="2142068" y="2635738"/>
            <a:ext cx="6829776" cy="1035974"/>
          </a:xfrm>
          <a:ln>
            <a:solidFill>
              <a:schemeClr val="bg1"/>
            </a:solidFill>
          </a:ln>
        </p:spPr>
        <p:txBody>
          <a:bodyPr>
            <a:normAutofit fontScale="92500"/>
          </a:bodyPr>
          <a:lstStyle/>
          <a:p>
            <a:r>
              <a:rPr lang="en-US" sz="1800" dirty="0" smtClean="0"/>
              <a:t>Adverse security conditions requiring corrective action</a:t>
            </a:r>
            <a:endParaRPr lang="en-US" sz="1800" dirty="0"/>
          </a:p>
          <a:p>
            <a:r>
              <a:rPr lang="en-US" sz="1800" dirty="0" smtClean="0"/>
              <a:t>Shared with security contacts responsible for remediation</a:t>
            </a:r>
            <a:endParaRPr lang="en-US" sz="1800" dirty="0"/>
          </a:p>
          <a:p>
            <a:r>
              <a:rPr lang="en-US" sz="1800" dirty="0" smtClean="0"/>
              <a:t>Follows a defined workflow and tracked until resolution</a:t>
            </a:r>
            <a:endParaRPr lang="en-US" sz="1800" dirty="0"/>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smtClean="0"/>
              <a:t>Security Metrics</a:t>
            </a:r>
            <a:endParaRPr lang="en-US" sz="1800" dirty="0"/>
          </a:p>
        </p:txBody>
      </p:sp>
      <p:sp>
        <p:nvSpPr>
          <p:cNvPr id="16" name="Content Placeholder 2"/>
          <p:cNvSpPr>
            <a:spLocks noGrp="1"/>
          </p:cNvSpPr>
          <p:nvPr>
            <p:ph idx="1"/>
          </p:nvPr>
        </p:nvSpPr>
        <p:spPr>
          <a:xfrm>
            <a:off x="2139246" y="1588693"/>
            <a:ext cx="6829776" cy="1035974"/>
          </a:xfrm>
          <a:ln>
            <a:solidFill>
              <a:schemeClr val="bg1"/>
            </a:solidFill>
          </a:ln>
        </p:spPr>
        <p:txBody>
          <a:bodyPr>
            <a:normAutofit/>
          </a:bodyPr>
          <a:lstStyle/>
          <a:p>
            <a:r>
              <a:rPr lang="en-US" sz="1800" dirty="0" smtClean="0"/>
              <a:t>Summary statistics on Events, Alerts, and Incidents</a:t>
            </a:r>
          </a:p>
          <a:p>
            <a:r>
              <a:rPr lang="en-US" sz="1800" dirty="0" smtClean="0"/>
              <a:t>Identifies trends and areas of increasing risk</a:t>
            </a:r>
          </a:p>
          <a:p>
            <a:r>
              <a:rPr lang="en-US" sz="1800" dirty="0" smtClean="0"/>
              <a:t>Informs information security business risk decisions</a:t>
            </a:r>
            <a:endParaRPr lang="en-US" sz="1800" dirty="0"/>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9034703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7" y="169332"/>
            <a:ext cx="8229600" cy="444148"/>
          </a:xfrm>
        </p:spPr>
        <p:txBody>
          <a:bodyPr>
            <a:normAutofit fontScale="90000"/>
          </a:bodyPr>
          <a:lstStyle/>
          <a:p>
            <a:r>
              <a:rPr lang="en-US" sz="3200" dirty="0" smtClean="0"/>
              <a:t>DIKW Model – Intrusion Detection Example</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66" y="812582"/>
            <a:ext cx="1937385" cy="4683913"/>
          </a:xfrm>
          <a:prstGeom prst="rect">
            <a:avLst/>
          </a:prstGeom>
        </p:spPr>
      </p:pic>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4640526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7" y="169332"/>
            <a:ext cx="8229600" cy="444148"/>
          </a:xfrm>
        </p:spPr>
        <p:txBody>
          <a:bodyPr>
            <a:normAutofit fontScale="90000"/>
          </a:bodyPr>
          <a:lstStyle/>
          <a:p>
            <a:r>
              <a:rPr lang="en-US" sz="3200" dirty="0" smtClean="0"/>
              <a:t>DIKW Model – Intrusion Detection Example</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66" y="812582"/>
            <a:ext cx="1937385" cy="46839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234" y="818281"/>
            <a:ext cx="1932670" cy="4672516"/>
          </a:xfrm>
          <a:prstGeom prst="rect">
            <a:avLst/>
          </a:prstGeom>
        </p:spPr>
      </p:pic>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221642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7" y="169332"/>
            <a:ext cx="8229600" cy="444148"/>
          </a:xfrm>
        </p:spPr>
        <p:txBody>
          <a:bodyPr>
            <a:normAutofit fontScale="90000"/>
          </a:bodyPr>
          <a:lstStyle/>
          <a:p>
            <a:r>
              <a:rPr lang="en-US" sz="3200" dirty="0" smtClean="0"/>
              <a:t>DIKW Model – Intrusion Detection Example</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66" y="812582"/>
            <a:ext cx="1937385" cy="46839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234" y="818281"/>
            <a:ext cx="1932670" cy="46725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471" y="811388"/>
            <a:ext cx="1944073" cy="4686300"/>
          </a:xfrm>
          <a:prstGeom prst="rect">
            <a:avLst/>
          </a:prstGeom>
        </p:spPr>
      </p:pic>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221642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7" y="169332"/>
            <a:ext cx="8229600" cy="444148"/>
          </a:xfrm>
        </p:spPr>
        <p:txBody>
          <a:bodyPr>
            <a:normAutofit fontScale="90000"/>
          </a:bodyPr>
          <a:lstStyle/>
          <a:p>
            <a:r>
              <a:rPr lang="en-US" sz="3200" dirty="0" smtClean="0"/>
              <a:t>DIKW Model – Intrusion Detection Example</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66" y="812582"/>
            <a:ext cx="1937385" cy="46839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234" y="818281"/>
            <a:ext cx="1932670" cy="46725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471" y="811388"/>
            <a:ext cx="1944073" cy="46863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2797" y="811389"/>
            <a:ext cx="1938372" cy="4686300"/>
          </a:xfrm>
          <a:prstGeom prst="rect">
            <a:avLst/>
          </a:prstGeom>
        </p:spPr>
      </p:pic>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22164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957997" y="2593178"/>
            <a:ext cx="1743075" cy="914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dirty="0" smtClean="0">
                <a:solidFill>
                  <a:srgbClr val="002060"/>
                </a:solidFill>
              </a:rPr>
              <a:t>Metrics</a:t>
            </a:r>
            <a:endParaRPr lang="en-US" sz="3600" dirty="0">
              <a:solidFill>
                <a:srgbClr val="002060"/>
              </a:solidFill>
            </a:endParaRPr>
          </a:p>
        </p:txBody>
      </p:sp>
      <p:sp>
        <p:nvSpPr>
          <p:cNvPr id="11" name="Rounded Rectangle 10"/>
          <p:cNvSpPr/>
          <p:nvPr/>
        </p:nvSpPr>
        <p:spPr>
          <a:xfrm>
            <a:off x="4398164" y="2593178"/>
            <a:ext cx="2045503"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Incidents</a:t>
            </a:r>
            <a:endParaRPr lang="en-US" sz="3600" dirty="0">
              <a:solidFill>
                <a:srgbClr val="002060"/>
              </a:solidFill>
            </a:endParaRPr>
          </a:p>
        </p:txBody>
      </p:sp>
      <p:sp>
        <p:nvSpPr>
          <p:cNvPr id="12" name="Rounded Rectangle 11"/>
          <p:cNvSpPr/>
          <p:nvPr/>
        </p:nvSpPr>
        <p:spPr>
          <a:xfrm>
            <a:off x="2276469" y="2593178"/>
            <a:ext cx="160259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Alerts</a:t>
            </a:r>
            <a:endParaRPr lang="en-US" sz="3600" dirty="0">
              <a:solidFill>
                <a:srgbClr val="002060"/>
              </a:solidFill>
            </a:endParaRPr>
          </a:p>
        </p:txBody>
      </p:sp>
      <p:sp>
        <p:nvSpPr>
          <p:cNvPr id="13" name="Rounded Rectangle 12"/>
          <p:cNvSpPr/>
          <p:nvPr/>
        </p:nvSpPr>
        <p:spPr>
          <a:xfrm>
            <a:off x="221452" y="2605087"/>
            <a:ext cx="153709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Events</a:t>
            </a:r>
            <a:endParaRPr lang="en-US" sz="3600" dirty="0">
              <a:solidFill>
                <a:srgbClr val="002060"/>
              </a:solidFill>
            </a:endParaRPr>
          </a:p>
        </p:txBody>
      </p:sp>
      <p:sp>
        <p:nvSpPr>
          <p:cNvPr id="17" name="Right Arrow 16"/>
          <p:cNvSpPr/>
          <p:nvPr/>
        </p:nvSpPr>
        <p:spPr>
          <a:xfrm flipV="1">
            <a:off x="3937401"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19" name="Right Arrow 18"/>
          <p:cNvSpPr/>
          <p:nvPr/>
        </p:nvSpPr>
        <p:spPr>
          <a:xfrm flipV="1">
            <a:off x="6517474"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20" name="Right Arrow 19"/>
          <p:cNvSpPr/>
          <p:nvPr/>
        </p:nvSpPr>
        <p:spPr>
          <a:xfrm flipV="1">
            <a:off x="1822843"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2" name="TextBox 1"/>
          <p:cNvSpPr txBox="1"/>
          <p:nvPr/>
        </p:nvSpPr>
        <p:spPr>
          <a:xfrm>
            <a:off x="1325318" y="814388"/>
            <a:ext cx="6504216" cy="769441"/>
          </a:xfrm>
          <a:prstGeom prst="rect">
            <a:avLst/>
          </a:prstGeom>
          <a:noFill/>
        </p:spPr>
        <p:txBody>
          <a:bodyPr wrap="none" rtlCol="0">
            <a:spAutoFit/>
          </a:bodyPr>
          <a:lstStyle/>
          <a:p>
            <a:r>
              <a:rPr lang="en-US" sz="4400" dirty="0" smtClean="0"/>
              <a:t>Tour of the Sausage Factory</a:t>
            </a:r>
            <a:endParaRPr lang="en-US" sz="4400" dirty="0"/>
          </a:p>
        </p:txBody>
      </p:sp>
    </p:spTree>
    <p:extLst>
      <p:ext uri="{BB962C8B-B14F-4D97-AF65-F5344CB8AC3E}">
        <p14:creationId xmlns:p14="http://schemas.microsoft.com/office/powerpoint/2010/main" val="15601048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Presentation Outline</a:t>
            </a:r>
            <a:endParaRPr lang="en-US" sz="4200" dirty="0"/>
          </a:p>
        </p:txBody>
      </p:sp>
      <p:sp>
        <p:nvSpPr>
          <p:cNvPr id="3" name="Content Placeholder 2"/>
          <p:cNvSpPr>
            <a:spLocks noGrp="1"/>
          </p:cNvSpPr>
          <p:nvPr>
            <p:ph idx="1"/>
          </p:nvPr>
        </p:nvSpPr>
        <p:spPr>
          <a:xfrm>
            <a:off x="457200" y="2426583"/>
            <a:ext cx="8229600" cy="2074862"/>
          </a:xfrm>
        </p:spPr>
        <p:txBody>
          <a:bodyPr>
            <a:normAutofit/>
          </a:bodyPr>
          <a:lstStyle/>
          <a:p>
            <a:r>
              <a:rPr lang="en-US" sz="1800" dirty="0" smtClean="0"/>
              <a:t>About Information Security and Policy at UC Berkeley</a:t>
            </a:r>
          </a:p>
          <a:p>
            <a:r>
              <a:rPr lang="en-US" sz="1800" dirty="0" smtClean="0"/>
              <a:t>Overview of DIKW Model</a:t>
            </a:r>
            <a:endParaRPr lang="en-US" sz="1800" dirty="0"/>
          </a:p>
          <a:p>
            <a:r>
              <a:rPr lang="en-US" sz="1800" dirty="0" smtClean="0"/>
              <a:t>DIKW model for Security Operations</a:t>
            </a:r>
          </a:p>
          <a:p>
            <a:r>
              <a:rPr lang="en-US" sz="1800" dirty="0" smtClean="0"/>
              <a:t>Example: DIKW for Intrusion Detection</a:t>
            </a:r>
          </a:p>
          <a:p>
            <a:r>
              <a:rPr lang="en-US" sz="1800" dirty="0" smtClean="0"/>
              <a:t>Demonstration of tools</a:t>
            </a:r>
          </a:p>
          <a:p>
            <a:r>
              <a:rPr lang="en-US" sz="1800" dirty="0" smtClean="0"/>
              <a:t>Q/A and discussion</a:t>
            </a:r>
          </a:p>
        </p:txBody>
      </p:sp>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0992356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185869" y="557214"/>
            <a:ext cx="6415087" cy="685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2"/>
                </a:solidFill>
              </a:rPr>
              <a:t>Network Packets</a:t>
            </a:r>
            <a:endParaRPr lang="en-US" sz="3600" dirty="0">
              <a:solidFill>
                <a:schemeClr val="tx2"/>
              </a:solidFill>
            </a:endParaRPr>
          </a:p>
        </p:txBody>
      </p:sp>
      <p:sp>
        <p:nvSpPr>
          <p:cNvPr id="15" name="Rounded Rectangle 14"/>
          <p:cNvSpPr/>
          <p:nvPr/>
        </p:nvSpPr>
        <p:spPr>
          <a:xfrm>
            <a:off x="1185867" y="1901726"/>
            <a:ext cx="5172075" cy="685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600" smtClean="0">
                <a:solidFill>
                  <a:schemeClr val="tx2"/>
                </a:solidFill>
              </a:rPr>
              <a:t>Events</a:t>
            </a:r>
            <a:endParaRPr lang="en-US" sz="3600" dirty="0">
              <a:solidFill>
                <a:schemeClr val="tx2"/>
              </a:solidFill>
            </a:endParaRPr>
          </a:p>
        </p:txBody>
      </p:sp>
      <p:sp>
        <p:nvSpPr>
          <p:cNvPr id="16" name="Rounded Rectangle 15"/>
          <p:cNvSpPr/>
          <p:nvPr/>
        </p:nvSpPr>
        <p:spPr>
          <a:xfrm>
            <a:off x="1185867" y="3246239"/>
            <a:ext cx="3886201" cy="685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600" smtClean="0">
                <a:solidFill>
                  <a:schemeClr val="tx2"/>
                </a:solidFill>
              </a:rPr>
              <a:t>Alerts</a:t>
            </a:r>
            <a:endParaRPr lang="en-US" sz="3600" dirty="0">
              <a:solidFill>
                <a:schemeClr val="tx2"/>
              </a:solidFill>
            </a:endParaRPr>
          </a:p>
        </p:txBody>
      </p:sp>
      <p:sp>
        <p:nvSpPr>
          <p:cNvPr id="18" name="Rounded Rectangle 17"/>
          <p:cNvSpPr/>
          <p:nvPr/>
        </p:nvSpPr>
        <p:spPr>
          <a:xfrm>
            <a:off x="1185867" y="4590752"/>
            <a:ext cx="2328864" cy="685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600" dirty="0" smtClean="0">
                <a:solidFill>
                  <a:schemeClr val="tx2"/>
                </a:solidFill>
              </a:rPr>
              <a:t>Incidents</a:t>
            </a:r>
            <a:endParaRPr lang="en-US" sz="3600" dirty="0">
              <a:solidFill>
                <a:schemeClr val="tx2"/>
              </a:solidFill>
            </a:endParaRPr>
          </a:p>
        </p:txBody>
      </p:sp>
      <p:cxnSp>
        <p:nvCxnSpPr>
          <p:cNvPr id="32" name="Elbow Connector 31"/>
          <p:cNvCxnSpPr>
            <a:stCxn id="2" idx="2"/>
            <a:endCxn id="15" idx="0"/>
          </p:cNvCxnSpPr>
          <p:nvPr/>
        </p:nvCxnSpPr>
        <p:spPr>
          <a:xfrm rot="5400000">
            <a:off x="3753303" y="1261615"/>
            <a:ext cx="658713" cy="621508"/>
          </a:xfrm>
          <a:prstGeom prst="bentConnector3">
            <a:avLst>
              <a:gd name="adj1" fmla="val 50000"/>
            </a:avLst>
          </a:prstGeom>
          <a:ln>
            <a:solidFill>
              <a:schemeClr val="accent5">
                <a:lumMod val="20000"/>
                <a:lumOff val="8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15" idx="2"/>
            <a:endCxn id="16" idx="0"/>
          </p:cNvCxnSpPr>
          <p:nvPr/>
        </p:nvCxnSpPr>
        <p:spPr>
          <a:xfrm rot="5400000">
            <a:off x="3121080" y="2595414"/>
            <a:ext cx="658714" cy="642937"/>
          </a:xfrm>
          <a:prstGeom prst="bentConnector3">
            <a:avLst>
              <a:gd name="adj1" fmla="val 50000"/>
            </a:avLst>
          </a:prstGeom>
          <a:ln>
            <a:solidFill>
              <a:schemeClr val="accent5">
                <a:lumMod val="20000"/>
                <a:lumOff val="8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16" idx="2"/>
            <a:endCxn id="18" idx="0"/>
          </p:cNvCxnSpPr>
          <p:nvPr/>
        </p:nvCxnSpPr>
        <p:spPr>
          <a:xfrm rot="5400000">
            <a:off x="2410277" y="3872061"/>
            <a:ext cx="658714" cy="778669"/>
          </a:xfrm>
          <a:prstGeom prst="bentConnector3">
            <a:avLst>
              <a:gd name="adj1" fmla="val 50000"/>
            </a:avLst>
          </a:prstGeom>
          <a:ln>
            <a:solidFill>
              <a:schemeClr val="accent5">
                <a:lumMod val="20000"/>
                <a:lumOff val="8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886325" y="4672013"/>
            <a:ext cx="3471872" cy="923330"/>
          </a:xfrm>
          <a:prstGeom prst="rect">
            <a:avLst/>
          </a:prstGeom>
          <a:noFill/>
        </p:spPr>
        <p:txBody>
          <a:bodyPr wrap="square" rtlCol="0">
            <a:spAutoFit/>
          </a:bodyPr>
          <a:lstStyle/>
          <a:p>
            <a:r>
              <a:rPr lang="en-US" dirty="0" smtClean="0"/>
              <a:t>Amount of data decreases at each step in the process, but actionable knowledge increases</a:t>
            </a:r>
            <a:endParaRPr lang="en-US" dirty="0"/>
          </a:p>
        </p:txBody>
      </p:sp>
    </p:spTree>
    <p:extLst>
      <p:ext uri="{BB962C8B-B14F-4D97-AF65-F5344CB8AC3E}">
        <p14:creationId xmlns:p14="http://schemas.microsoft.com/office/powerpoint/2010/main" val="19187762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5733" y="1114414"/>
            <a:ext cx="8090292" cy="2400657"/>
          </a:xfrm>
          <a:prstGeom prst="rect">
            <a:avLst/>
          </a:prstGeom>
          <a:noFill/>
        </p:spPr>
        <p:txBody>
          <a:bodyPr wrap="none" rtlCol="0">
            <a:spAutoFit/>
          </a:bodyPr>
          <a:lstStyle/>
          <a:p>
            <a:r>
              <a:rPr lang="en-US" sz="3600" dirty="0" smtClean="0"/>
              <a:t>Snort:</a:t>
            </a:r>
          </a:p>
          <a:p>
            <a:endParaRPr lang="en-US" dirty="0"/>
          </a:p>
          <a:p>
            <a:r>
              <a:rPr lang="en-US" sz="2400" dirty="0" smtClean="0"/>
              <a:t>Snort is a packet sniffer.  You install it on a server and configure </a:t>
            </a:r>
          </a:p>
          <a:p>
            <a:r>
              <a:rPr lang="en-US" sz="2400" dirty="0" smtClean="0"/>
              <a:t>a rule set.  It then examines each incoming packet against the </a:t>
            </a:r>
          </a:p>
          <a:p>
            <a:r>
              <a:rPr lang="en-US" sz="2400" dirty="0" smtClean="0"/>
              <a:t>configured rule set.  When matches occur a “snort event” is </a:t>
            </a:r>
          </a:p>
          <a:p>
            <a:r>
              <a:rPr lang="en-US" sz="2400" dirty="0" smtClean="0"/>
              <a:t>generated and, in the general case, written to a log file.</a:t>
            </a:r>
            <a:endParaRPr lang="en-US" sz="2400" dirty="0"/>
          </a:p>
        </p:txBody>
      </p:sp>
    </p:spTree>
    <p:extLst>
      <p:ext uri="{BB962C8B-B14F-4D97-AF65-F5344CB8AC3E}">
        <p14:creationId xmlns:p14="http://schemas.microsoft.com/office/powerpoint/2010/main" val="15888773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957997" y="2593178"/>
            <a:ext cx="1743075" cy="914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dirty="0" smtClean="0">
                <a:solidFill>
                  <a:srgbClr val="002060"/>
                </a:solidFill>
              </a:rPr>
              <a:t>Metrics</a:t>
            </a:r>
            <a:endParaRPr lang="en-US" sz="3600" dirty="0">
              <a:solidFill>
                <a:srgbClr val="002060"/>
              </a:solidFill>
            </a:endParaRPr>
          </a:p>
        </p:txBody>
      </p:sp>
      <p:sp>
        <p:nvSpPr>
          <p:cNvPr id="11" name="Rounded Rectangle 10"/>
          <p:cNvSpPr/>
          <p:nvPr/>
        </p:nvSpPr>
        <p:spPr>
          <a:xfrm>
            <a:off x="4398164" y="2593178"/>
            <a:ext cx="2045503"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Incidents</a:t>
            </a:r>
            <a:endParaRPr lang="en-US" sz="3600" dirty="0">
              <a:solidFill>
                <a:srgbClr val="002060"/>
              </a:solidFill>
            </a:endParaRPr>
          </a:p>
        </p:txBody>
      </p:sp>
      <p:sp>
        <p:nvSpPr>
          <p:cNvPr id="12" name="Rounded Rectangle 11"/>
          <p:cNvSpPr/>
          <p:nvPr/>
        </p:nvSpPr>
        <p:spPr>
          <a:xfrm>
            <a:off x="2276469" y="2593178"/>
            <a:ext cx="160259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Alerts</a:t>
            </a:r>
            <a:endParaRPr lang="en-US" sz="3600" dirty="0">
              <a:solidFill>
                <a:srgbClr val="002060"/>
              </a:solidFill>
            </a:endParaRPr>
          </a:p>
        </p:txBody>
      </p:sp>
      <p:sp>
        <p:nvSpPr>
          <p:cNvPr id="13" name="Rounded Rectangle 12"/>
          <p:cNvSpPr/>
          <p:nvPr/>
        </p:nvSpPr>
        <p:spPr>
          <a:xfrm>
            <a:off x="221452" y="2605087"/>
            <a:ext cx="1537091" cy="914400"/>
          </a:xfrm>
          <a:prstGeom prst="roundRect">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Events</a:t>
            </a:r>
            <a:endParaRPr lang="en-US" sz="3600" dirty="0">
              <a:solidFill>
                <a:srgbClr val="002060"/>
              </a:solidFill>
            </a:endParaRPr>
          </a:p>
        </p:txBody>
      </p:sp>
      <p:sp>
        <p:nvSpPr>
          <p:cNvPr id="17" name="Right Arrow 16"/>
          <p:cNvSpPr/>
          <p:nvPr/>
        </p:nvSpPr>
        <p:spPr>
          <a:xfrm flipV="1">
            <a:off x="3937401"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19" name="Right Arrow 18"/>
          <p:cNvSpPr/>
          <p:nvPr/>
        </p:nvSpPr>
        <p:spPr>
          <a:xfrm flipV="1">
            <a:off x="6517474"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20" name="Right Arrow 19"/>
          <p:cNvSpPr/>
          <p:nvPr/>
        </p:nvSpPr>
        <p:spPr>
          <a:xfrm flipV="1">
            <a:off x="1822843"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9960891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057404" y="755097"/>
            <a:ext cx="3057526" cy="28432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6000" dirty="0" err="1" smtClean="0"/>
              <a:t>CPacket</a:t>
            </a:r>
            <a:endParaRPr lang="en-US" sz="6000" dirty="0"/>
          </a:p>
        </p:txBody>
      </p:sp>
      <p:sp>
        <p:nvSpPr>
          <p:cNvPr id="8" name="Right Arrow 7"/>
          <p:cNvSpPr/>
          <p:nvPr/>
        </p:nvSpPr>
        <p:spPr>
          <a:xfrm>
            <a:off x="742954" y="2757491"/>
            <a:ext cx="1300162" cy="3286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71535" y="2388159"/>
            <a:ext cx="1114425" cy="461665"/>
          </a:xfrm>
          <a:prstGeom prst="rect">
            <a:avLst/>
          </a:prstGeom>
          <a:noFill/>
        </p:spPr>
        <p:txBody>
          <a:bodyPr wrap="square" rtlCol="0">
            <a:spAutoFit/>
          </a:bodyPr>
          <a:lstStyle/>
          <a:p>
            <a:r>
              <a:rPr lang="en-US" sz="2400" dirty="0" smtClean="0"/>
              <a:t>Span</a:t>
            </a:r>
            <a:endParaRPr lang="en-US" sz="2400" dirty="0"/>
          </a:p>
        </p:txBody>
      </p:sp>
      <p:sp>
        <p:nvSpPr>
          <p:cNvPr id="23" name="TextBox 22"/>
          <p:cNvSpPr txBox="1"/>
          <p:nvPr/>
        </p:nvSpPr>
        <p:spPr>
          <a:xfrm>
            <a:off x="842970" y="836365"/>
            <a:ext cx="1114425" cy="461665"/>
          </a:xfrm>
          <a:prstGeom prst="rect">
            <a:avLst/>
          </a:prstGeom>
          <a:noFill/>
        </p:spPr>
        <p:txBody>
          <a:bodyPr wrap="square" rtlCol="0">
            <a:spAutoFit/>
          </a:bodyPr>
          <a:lstStyle/>
          <a:p>
            <a:r>
              <a:rPr lang="en-US" sz="2400" dirty="0" smtClean="0"/>
              <a:t>Taps</a:t>
            </a:r>
            <a:endParaRPr lang="en-US" sz="2400" dirty="0"/>
          </a:p>
        </p:txBody>
      </p:sp>
      <p:cxnSp>
        <p:nvCxnSpPr>
          <p:cNvPr id="27" name="Straight Arrow Connector 26"/>
          <p:cNvCxnSpPr/>
          <p:nvPr/>
        </p:nvCxnSpPr>
        <p:spPr>
          <a:xfrm flipV="1">
            <a:off x="742954" y="1357316"/>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738187" y="1495428"/>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47707" y="1647828"/>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747707" y="1804996"/>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47709" y="1962164"/>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6596066" y="2273023"/>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3</a:t>
            </a:r>
          </a:p>
        </p:txBody>
      </p:sp>
      <p:sp>
        <p:nvSpPr>
          <p:cNvPr id="34" name="Rounded Rectangle 33"/>
          <p:cNvSpPr/>
          <p:nvPr/>
        </p:nvSpPr>
        <p:spPr>
          <a:xfrm>
            <a:off x="6596066" y="755097"/>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1</a:t>
            </a:r>
            <a:endParaRPr lang="en-US" dirty="0">
              <a:solidFill>
                <a:schemeClr val="tx2"/>
              </a:solidFill>
            </a:endParaRPr>
          </a:p>
        </p:txBody>
      </p:sp>
      <p:sp>
        <p:nvSpPr>
          <p:cNvPr id="35" name="Rounded Rectangle 34"/>
          <p:cNvSpPr/>
          <p:nvPr/>
        </p:nvSpPr>
        <p:spPr>
          <a:xfrm>
            <a:off x="6596066" y="1521203"/>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2</a:t>
            </a:r>
            <a:endParaRPr lang="en-US" dirty="0">
              <a:solidFill>
                <a:schemeClr val="tx2"/>
              </a:solidFill>
            </a:endParaRPr>
          </a:p>
        </p:txBody>
      </p:sp>
      <p:sp>
        <p:nvSpPr>
          <p:cNvPr id="36" name="Rounded Rectangle 35"/>
          <p:cNvSpPr/>
          <p:nvPr/>
        </p:nvSpPr>
        <p:spPr>
          <a:xfrm>
            <a:off x="6596066" y="3015968"/>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N</a:t>
            </a:r>
          </a:p>
        </p:txBody>
      </p:sp>
      <p:cxnSp>
        <p:nvCxnSpPr>
          <p:cNvPr id="38" name="Curved Connector 37"/>
          <p:cNvCxnSpPr>
            <a:stCxn id="4" idx="3"/>
            <a:endCxn id="34" idx="1"/>
          </p:cNvCxnSpPr>
          <p:nvPr/>
        </p:nvCxnSpPr>
        <p:spPr>
          <a:xfrm flipV="1">
            <a:off x="5114930" y="1039535"/>
            <a:ext cx="1481136" cy="113716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urved Connector 40"/>
          <p:cNvCxnSpPr>
            <a:stCxn id="4" idx="3"/>
            <a:endCxn id="35" idx="1"/>
          </p:cNvCxnSpPr>
          <p:nvPr/>
        </p:nvCxnSpPr>
        <p:spPr>
          <a:xfrm flipV="1">
            <a:off x="5114930" y="1805641"/>
            <a:ext cx="1481136" cy="37106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4" idx="3"/>
            <a:endCxn id="32" idx="1"/>
          </p:cNvCxnSpPr>
          <p:nvPr/>
        </p:nvCxnSpPr>
        <p:spPr>
          <a:xfrm>
            <a:off x="5114930" y="2176703"/>
            <a:ext cx="1481136" cy="38075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4" idx="3"/>
            <a:endCxn id="36" idx="1"/>
          </p:cNvCxnSpPr>
          <p:nvPr/>
        </p:nvCxnSpPr>
        <p:spPr>
          <a:xfrm>
            <a:off x="5114930" y="2176703"/>
            <a:ext cx="1481136" cy="112370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329356" y="342902"/>
            <a:ext cx="1399679" cy="369332"/>
          </a:xfrm>
          <a:prstGeom prst="rect">
            <a:avLst/>
          </a:prstGeom>
          <a:noFill/>
        </p:spPr>
        <p:txBody>
          <a:bodyPr wrap="none" rtlCol="0">
            <a:spAutoFit/>
          </a:bodyPr>
          <a:lstStyle/>
          <a:p>
            <a:r>
              <a:rPr lang="en-US" dirty="0" smtClean="0"/>
              <a:t>Snort Cluster</a:t>
            </a:r>
            <a:endParaRPr lang="en-US" dirty="0"/>
          </a:p>
        </p:txBody>
      </p:sp>
      <p:sp>
        <p:nvSpPr>
          <p:cNvPr id="49" name="TextBox 48"/>
          <p:cNvSpPr txBox="1"/>
          <p:nvPr/>
        </p:nvSpPr>
        <p:spPr>
          <a:xfrm>
            <a:off x="3111165" y="3617359"/>
            <a:ext cx="950004" cy="369332"/>
          </a:xfrm>
          <a:prstGeom prst="rect">
            <a:avLst/>
          </a:prstGeom>
          <a:noFill/>
        </p:spPr>
        <p:txBody>
          <a:bodyPr wrap="none" rtlCol="0">
            <a:spAutoFit/>
          </a:bodyPr>
          <a:lstStyle/>
          <a:p>
            <a:r>
              <a:rPr lang="en-US" dirty="0" smtClean="0"/>
              <a:t>10 </a:t>
            </a:r>
            <a:r>
              <a:rPr lang="en-US" dirty="0" err="1" smtClean="0"/>
              <a:t>Gbps</a:t>
            </a:r>
            <a:endParaRPr lang="en-US" dirty="0"/>
          </a:p>
        </p:txBody>
      </p:sp>
      <p:sp>
        <p:nvSpPr>
          <p:cNvPr id="50" name="TextBox 49"/>
          <p:cNvSpPr txBox="1"/>
          <p:nvPr/>
        </p:nvSpPr>
        <p:spPr>
          <a:xfrm>
            <a:off x="7758115" y="3157550"/>
            <a:ext cx="671979" cy="369332"/>
          </a:xfrm>
          <a:prstGeom prst="rect">
            <a:avLst/>
          </a:prstGeom>
          <a:noFill/>
        </p:spPr>
        <p:txBody>
          <a:bodyPr wrap="none" rtlCol="0">
            <a:spAutoFit/>
          </a:bodyPr>
          <a:lstStyle/>
          <a:p>
            <a:r>
              <a:rPr lang="en-US" dirty="0" smtClean="0"/>
              <a:t>N = 5</a:t>
            </a:r>
            <a:endParaRPr lang="en-US" dirty="0"/>
          </a:p>
        </p:txBody>
      </p:sp>
      <p:sp>
        <p:nvSpPr>
          <p:cNvPr id="51" name="TextBox 50"/>
          <p:cNvSpPr txBox="1"/>
          <p:nvPr/>
        </p:nvSpPr>
        <p:spPr>
          <a:xfrm>
            <a:off x="1428749" y="5172079"/>
            <a:ext cx="6415539" cy="369332"/>
          </a:xfrm>
          <a:prstGeom prst="rect">
            <a:avLst/>
          </a:prstGeom>
          <a:noFill/>
        </p:spPr>
        <p:txBody>
          <a:bodyPr wrap="none" rtlCol="0">
            <a:spAutoFit/>
          </a:bodyPr>
          <a:lstStyle/>
          <a:p>
            <a:r>
              <a:rPr lang="en-US" dirty="0" err="1" smtClean="0"/>
              <a:t>CPacket</a:t>
            </a:r>
            <a:r>
              <a:rPr lang="en-US" dirty="0" smtClean="0"/>
              <a:t> is a packet broker.  Similar products exist: </a:t>
            </a:r>
            <a:r>
              <a:rPr lang="en-US" dirty="0" err="1" smtClean="0"/>
              <a:t>Gigamon</a:t>
            </a:r>
            <a:r>
              <a:rPr lang="en-US" dirty="0" smtClean="0"/>
              <a:t>, Arista </a:t>
            </a:r>
            <a:endParaRPr lang="en-US" dirty="0"/>
          </a:p>
        </p:txBody>
      </p:sp>
    </p:spTree>
    <p:extLst>
      <p:ext uri="{BB962C8B-B14F-4D97-AF65-F5344CB8AC3E}">
        <p14:creationId xmlns:p14="http://schemas.microsoft.com/office/powerpoint/2010/main" val="7646834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miley Face 1"/>
          <p:cNvSpPr/>
          <p:nvPr/>
        </p:nvSpPr>
        <p:spPr>
          <a:xfrm>
            <a:off x="2386012" y="1857375"/>
            <a:ext cx="1114425" cy="1028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3" name="Cloud 2"/>
          <p:cNvSpPr/>
          <p:nvPr/>
        </p:nvSpPr>
        <p:spPr>
          <a:xfrm>
            <a:off x="5100638" y="1857375"/>
            <a:ext cx="2043112"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urved Connector 5"/>
          <p:cNvCxnSpPr>
            <a:stCxn id="2" idx="0"/>
            <a:endCxn id="3" idx="3"/>
          </p:cNvCxnSpPr>
          <p:nvPr/>
        </p:nvCxnSpPr>
        <p:spPr>
          <a:xfrm rot="16200000" flipH="1">
            <a:off x="4506568" y="294032"/>
            <a:ext cx="52282" cy="3178969"/>
          </a:xfrm>
          <a:prstGeom prst="curvedConnector3">
            <a:avLst>
              <a:gd name="adj1" fmla="val -1448374"/>
            </a:avLst>
          </a:prstGeom>
          <a:ln>
            <a:solidFill>
              <a:schemeClr val="tx2">
                <a:lumMod val="10000"/>
                <a:lumOff val="90000"/>
              </a:schemeClr>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3" idx="1"/>
            <a:endCxn id="2" idx="4"/>
          </p:cNvCxnSpPr>
          <p:nvPr/>
        </p:nvCxnSpPr>
        <p:spPr>
          <a:xfrm rot="5400000">
            <a:off x="4475073" y="1238954"/>
            <a:ext cx="115274" cy="3178969"/>
          </a:xfrm>
          <a:prstGeom prst="curvedConnector3">
            <a:avLst>
              <a:gd name="adj1" fmla="val 732113"/>
            </a:avLst>
          </a:prstGeom>
          <a:ln>
            <a:solidFill>
              <a:schemeClr val="tx2">
                <a:lumMod val="10000"/>
                <a:lumOff val="9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29053" y="671509"/>
            <a:ext cx="1487651" cy="369332"/>
          </a:xfrm>
          <a:prstGeom prst="rect">
            <a:avLst/>
          </a:prstGeom>
          <a:noFill/>
        </p:spPr>
        <p:txBody>
          <a:bodyPr wrap="none" rtlCol="0">
            <a:spAutoFit/>
          </a:bodyPr>
          <a:lstStyle/>
          <a:p>
            <a:r>
              <a:rPr lang="en-US" smtClean="0"/>
              <a:t>HTTP Request</a:t>
            </a:r>
            <a:endParaRPr lang="en-US"/>
          </a:p>
        </p:txBody>
      </p:sp>
      <p:sp>
        <p:nvSpPr>
          <p:cNvPr id="39" name="TextBox 38"/>
          <p:cNvSpPr txBox="1"/>
          <p:nvPr/>
        </p:nvSpPr>
        <p:spPr>
          <a:xfrm>
            <a:off x="3829053" y="3747219"/>
            <a:ext cx="1624868" cy="369332"/>
          </a:xfrm>
          <a:prstGeom prst="rect">
            <a:avLst/>
          </a:prstGeom>
          <a:noFill/>
        </p:spPr>
        <p:txBody>
          <a:bodyPr wrap="none" rtlCol="0">
            <a:spAutoFit/>
          </a:bodyPr>
          <a:lstStyle/>
          <a:p>
            <a:r>
              <a:rPr lang="en-US" dirty="0" smtClean="0"/>
              <a:t>HTTP Response</a:t>
            </a:r>
            <a:endParaRPr lang="en-US" dirty="0"/>
          </a:p>
        </p:txBody>
      </p:sp>
      <p:sp>
        <p:nvSpPr>
          <p:cNvPr id="20" name="TextBox 19"/>
          <p:cNvSpPr txBox="1"/>
          <p:nvPr/>
        </p:nvSpPr>
        <p:spPr>
          <a:xfrm>
            <a:off x="2886078" y="5043488"/>
            <a:ext cx="3365665" cy="1200329"/>
          </a:xfrm>
          <a:prstGeom prst="rect">
            <a:avLst/>
          </a:prstGeom>
          <a:noFill/>
        </p:spPr>
        <p:txBody>
          <a:bodyPr wrap="none" rtlCol="0">
            <a:spAutoFit/>
          </a:bodyPr>
          <a:lstStyle/>
          <a:p>
            <a:pPr algn="ctr"/>
            <a:r>
              <a:rPr lang="en-US" dirty="0" smtClean="0"/>
              <a:t>This will generate 2 or more</a:t>
            </a:r>
          </a:p>
          <a:p>
            <a:pPr algn="ctr"/>
            <a:r>
              <a:rPr lang="en-US" dirty="0"/>
              <a:t>p</a:t>
            </a:r>
            <a:r>
              <a:rPr lang="en-US" dirty="0" smtClean="0"/>
              <a:t>ackets and we need to ensure</a:t>
            </a:r>
          </a:p>
          <a:p>
            <a:pPr algn="ctr"/>
            <a:r>
              <a:rPr lang="en-US" dirty="0"/>
              <a:t>t</a:t>
            </a:r>
            <a:r>
              <a:rPr lang="en-US" dirty="0" smtClean="0"/>
              <a:t>hat the same snort instance sees</a:t>
            </a:r>
          </a:p>
          <a:p>
            <a:pPr algn="ctr"/>
            <a:r>
              <a:rPr lang="en-US" dirty="0" smtClean="0"/>
              <a:t>all of those packets</a:t>
            </a:r>
            <a:endParaRPr lang="en-US" dirty="0"/>
          </a:p>
        </p:txBody>
      </p:sp>
    </p:spTree>
    <p:extLst>
      <p:ext uri="{BB962C8B-B14F-4D97-AF65-F5344CB8AC3E}">
        <p14:creationId xmlns:p14="http://schemas.microsoft.com/office/powerpoint/2010/main" val="6504854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057404" y="755097"/>
            <a:ext cx="3057526" cy="28432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6000" dirty="0" err="1" smtClean="0"/>
              <a:t>CPacket</a:t>
            </a:r>
            <a:endParaRPr lang="en-US" sz="6000" dirty="0"/>
          </a:p>
        </p:txBody>
      </p:sp>
      <p:sp>
        <p:nvSpPr>
          <p:cNvPr id="8" name="Right Arrow 7"/>
          <p:cNvSpPr/>
          <p:nvPr/>
        </p:nvSpPr>
        <p:spPr>
          <a:xfrm>
            <a:off x="742954" y="2757491"/>
            <a:ext cx="1300162" cy="3286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71535" y="2388159"/>
            <a:ext cx="1114425" cy="461665"/>
          </a:xfrm>
          <a:prstGeom prst="rect">
            <a:avLst/>
          </a:prstGeom>
          <a:noFill/>
        </p:spPr>
        <p:txBody>
          <a:bodyPr wrap="square" rtlCol="0">
            <a:spAutoFit/>
          </a:bodyPr>
          <a:lstStyle/>
          <a:p>
            <a:r>
              <a:rPr lang="en-US" sz="2400" dirty="0" smtClean="0"/>
              <a:t>Span</a:t>
            </a:r>
            <a:endParaRPr lang="en-US" sz="2400" dirty="0"/>
          </a:p>
        </p:txBody>
      </p:sp>
      <p:sp>
        <p:nvSpPr>
          <p:cNvPr id="23" name="TextBox 22"/>
          <p:cNvSpPr txBox="1"/>
          <p:nvPr/>
        </p:nvSpPr>
        <p:spPr>
          <a:xfrm>
            <a:off x="842970" y="836365"/>
            <a:ext cx="1114425" cy="461665"/>
          </a:xfrm>
          <a:prstGeom prst="rect">
            <a:avLst/>
          </a:prstGeom>
          <a:noFill/>
        </p:spPr>
        <p:txBody>
          <a:bodyPr wrap="square" rtlCol="0">
            <a:spAutoFit/>
          </a:bodyPr>
          <a:lstStyle/>
          <a:p>
            <a:r>
              <a:rPr lang="en-US" sz="2400" dirty="0" smtClean="0"/>
              <a:t>Taps</a:t>
            </a:r>
            <a:endParaRPr lang="en-US" sz="2400" dirty="0"/>
          </a:p>
        </p:txBody>
      </p:sp>
      <p:cxnSp>
        <p:nvCxnSpPr>
          <p:cNvPr id="27" name="Straight Arrow Connector 26"/>
          <p:cNvCxnSpPr/>
          <p:nvPr/>
        </p:nvCxnSpPr>
        <p:spPr>
          <a:xfrm flipV="1">
            <a:off x="742954" y="1357316"/>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738187" y="1495428"/>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47707" y="1647828"/>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747707" y="1804996"/>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47709" y="1962164"/>
            <a:ext cx="1300162" cy="14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6596066" y="2273023"/>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3</a:t>
            </a:r>
          </a:p>
        </p:txBody>
      </p:sp>
      <p:sp>
        <p:nvSpPr>
          <p:cNvPr id="34" name="Rounded Rectangle 33"/>
          <p:cNvSpPr/>
          <p:nvPr/>
        </p:nvSpPr>
        <p:spPr>
          <a:xfrm>
            <a:off x="6596066" y="755097"/>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1</a:t>
            </a:r>
            <a:endParaRPr lang="en-US" dirty="0">
              <a:solidFill>
                <a:schemeClr val="tx2"/>
              </a:solidFill>
            </a:endParaRPr>
          </a:p>
        </p:txBody>
      </p:sp>
      <p:sp>
        <p:nvSpPr>
          <p:cNvPr id="35" name="Rounded Rectangle 34"/>
          <p:cNvSpPr/>
          <p:nvPr/>
        </p:nvSpPr>
        <p:spPr>
          <a:xfrm>
            <a:off x="6596066" y="1521203"/>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2</a:t>
            </a:r>
            <a:endParaRPr lang="en-US" dirty="0">
              <a:solidFill>
                <a:schemeClr val="tx2"/>
              </a:solidFill>
            </a:endParaRPr>
          </a:p>
        </p:txBody>
      </p:sp>
      <p:sp>
        <p:nvSpPr>
          <p:cNvPr id="36" name="Rounded Rectangle 35"/>
          <p:cNvSpPr/>
          <p:nvPr/>
        </p:nvSpPr>
        <p:spPr>
          <a:xfrm>
            <a:off x="6596066" y="3015968"/>
            <a:ext cx="742950" cy="5688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2"/>
                </a:solidFill>
              </a:rPr>
              <a:t>N</a:t>
            </a:r>
          </a:p>
        </p:txBody>
      </p:sp>
      <p:cxnSp>
        <p:nvCxnSpPr>
          <p:cNvPr id="38" name="Curved Connector 37"/>
          <p:cNvCxnSpPr>
            <a:stCxn id="4" idx="3"/>
            <a:endCxn id="34" idx="1"/>
          </p:cNvCxnSpPr>
          <p:nvPr/>
        </p:nvCxnSpPr>
        <p:spPr>
          <a:xfrm flipV="1">
            <a:off x="5114930" y="1039535"/>
            <a:ext cx="1481136" cy="113716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urved Connector 40"/>
          <p:cNvCxnSpPr>
            <a:stCxn id="4" idx="3"/>
            <a:endCxn id="35" idx="1"/>
          </p:cNvCxnSpPr>
          <p:nvPr/>
        </p:nvCxnSpPr>
        <p:spPr>
          <a:xfrm flipV="1">
            <a:off x="5114930" y="1805641"/>
            <a:ext cx="1481136" cy="37106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4" idx="3"/>
            <a:endCxn id="32" idx="1"/>
          </p:cNvCxnSpPr>
          <p:nvPr/>
        </p:nvCxnSpPr>
        <p:spPr>
          <a:xfrm>
            <a:off x="5114930" y="2176703"/>
            <a:ext cx="1481136" cy="380758"/>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4" idx="3"/>
            <a:endCxn id="36" idx="1"/>
          </p:cNvCxnSpPr>
          <p:nvPr/>
        </p:nvCxnSpPr>
        <p:spPr>
          <a:xfrm>
            <a:off x="5114930" y="2176703"/>
            <a:ext cx="1481136" cy="112370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329356" y="342902"/>
            <a:ext cx="1399679" cy="369332"/>
          </a:xfrm>
          <a:prstGeom prst="rect">
            <a:avLst/>
          </a:prstGeom>
          <a:noFill/>
        </p:spPr>
        <p:txBody>
          <a:bodyPr wrap="none" rtlCol="0">
            <a:spAutoFit/>
          </a:bodyPr>
          <a:lstStyle/>
          <a:p>
            <a:r>
              <a:rPr lang="en-US" dirty="0" smtClean="0"/>
              <a:t>Snort Cluster</a:t>
            </a:r>
            <a:endParaRPr lang="en-US" dirty="0"/>
          </a:p>
        </p:txBody>
      </p:sp>
      <p:sp>
        <p:nvSpPr>
          <p:cNvPr id="49" name="TextBox 48"/>
          <p:cNvSpPr txBox="1"/>
          <p:nvPr/>
        </p:nvSpPr>
        <p:spPr>
          <a:xfrm>
            <a:off x="3111165" y="3617359"/>
            <a:ext cx="950004" cy="369332"/>
          </a:xfrm>
          <a:prstGeom prst="rect">
            <a:avLst/>
          </a:prstGeom>
          <a:noFill/>
        </p:spPr>
        <p:txBody>
          <a:bodyPr wrap="none" rtlCol="0">
            <a:spAutoFit/>
          </a:bodyPr>
          <a:lstStyle/>
          <a:p>
            <a:r>
              <a:rPr lang="en-US" dirty="0" smtClean="0"/>
              <a:t>10 </a:t>
            </a:r>
            <a:r>
              <a:rPr lang="en-US" dirty="0" err="1" smtClean="0"/>
              <a:t>Gbps</a:t>
            </a:r>
            <a:endParaRPr lang="en-US" dirty="0"/>
          </a:p>
        </p:txBody>
      </p:sp>
      <p:sp>
        <p:nvSpPr>
          <p:cNvPr id="50" name="TextBox 49"/>
          <p:cNvSpPr txBox="1"/>
          <p:nvPr/>
        </p:nvSpPr>
        <p:spPr>
          <a:xfrm>
            <a:off x="7758115" y="3157550"/>
            <a:ext cx="671979" cy="369332"/>
          </a:xfrm>
          <a:prstGeom prst="rect">
            <a:avLst/>
          </a:prstGeom>
          <a:noFill/>
        </p:spPr>
        <p:txBody>
          <a:bodyPr wrap="none" rtlCol="0">
            <a:spAutoFit/>
          </a:bodyPr>
          <a:lstStyle/>
          <a:p>
            <a:r>
              <a:rPr lang="en-US" dirty="0" smtClean="0"/>
              <a:t>N = 5</a:t>
            </a:r>
            <a:endParaRPr lang="en-US" dirty="0"/>
          </a:p>
        </p:txBody>
      </p:sp>
      <p:sp>
        <p:nvSpPr>
          <p:cNvPr id="51" name="TextBox 50"/>
          <p:cNvSpPr txBox="1"/>
          <p:nvPr/>
        </p:nvSpPr>
        <p:spPr>
          <a:xfrm>
            <a:off x="1428749" y="5172079"/>
            <a:ext cx="6415539" cy="369332"/>
          </a:xfrm>
          <a:prstGeom prst="rect">
            <a:avLst/>
          </a:prstGeom>
          <a:noFill/>
        </p:spPr>
        <p:txBody>
          <a:bodyPr wrap="none" rtlCol="0">
            <a:spAutoFit/>
          </a:bodyPr>
          <a:lstStyle/>
          <a:p>
            <a:r>
              <a:rPr lang="en-US" dirty="0" err="1" smtClean="0"/>
              <a:t>CPacket</a:t>
            </a:r>
            <a:r>
              <a:rPr lang="en-US" dirty="0" smtClean="0"/>
              <a:t> is a packet broker.  Similar products exist: </a:t>
            </a:r>
            <a:r>
              <a:rPr lang="en-US" dirty="0" err="1" smtClean="0"/>
              <a:t>Gigamon</a:t>
            </a:r>
            <a:r>
              <a:rPr lang="en-US" dirty="0" smtClean="0"/>
              <a:t>, Arista </a:t>
            </a:r>
            <a:endParaRPr lang="en-US" dirty="0"/>
          </a:p>
        </p:txBody>
      </p:sp>
    </p:spTree>
    <p:extLst>
      <p:ext uri="{BB962C8B-B14F-4D97-AF65-F5344CB8AC3E}">
        <p14:creationId xmlns:p14="http://schemas.microsoft.com/office/powerpoint/2010/main" val="11494910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2128848" y="923266"/>
            <a:ext cx="4293392" cy="29146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471863" y="300033"/>
            <a:ext cx="1588512" cy="523220"/>
          </a:xfrm>
          <a:prstGeom prst="rect">
            <a:avLst/>
          </a:prstGeom>
          <a:noFill/>
        </p:spPr>
        <p:txBody>
          <a:bodyPr wrap="none" rtlCol="0">
            <a:spAutoFit/>
          </a:bodyPr>
          <a:lstStyle/>
          <a:p>
            <a:r>
              <a:rPr lang="en-US" sz="2800" dirty="0" smtClean="0"/>
              <a:t>Snort Box</a:t>
            </a:r>
            <a:endParaRPr lang="en-US" sz="2800" dirty="0"/>
          </a:p>
        </p:txBody>
      </p:sp>
      <p:sp>
        <p:nvSpPr>
          <p:cNvPr id="10" name="Rectangle 9"/>
          <p:cNvSpPr/>
          <p:nvPr/>
        </p:nvSpPr>
        <p:spPr>
          <a:xfrm>
            <a:off x="3957646" y="1257303"/>
            <a:ext cx="1928813" cy="300037"/>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Snort Instance (1)</a:t>
            </a:r>
            <a:endParaRPr lang="en-US" dirty="0"/>
          </a:p>
        </p:txBody>
      </p:sp>
      <p:sp>
        <p:nvSpPr>
          <p:cNvPr id="40" name="Rectangle 39"/>
          <p:cNvSpPr/>
          <p:nvPr/>
        </p:nvSpPr>
        <p:spPr>
          <a:xfrm>
            <a:off x="3957646" y="1723366"/>
            <a:ext cx="1928813" cy="27688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Snort Instance (2)</a:t>
            </a:r>
            <a:endParaRPr lang="en-US" dirty="0"/>
          </a:p>
        </p:txBody>
      </p:sp>
      <p:sp>
        <p:nvSpPr>
          <p:cNvPr id="42" name="Rectangle 41"/>
          <p:cNvSpPr/>
          <p:nvPr/>
        </p:nvSpPr>
        <p:spPr>
          <a:xfrm>
            <a:off x="3957646" y="2185990"/>
            <a:ext cx="1928813" cy="27688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Snort Instance (3)</a:t>
            </a:r>
            <a:endParaRPr lang="en-US" dirty="0"/>
          </a:p>
        </p:txBody>
      </p:sp>
      <p:sp>
        <p:nvSpPr>
          <p:cNvPr id="44" name="Rectangle 43"/>
          <p:cNvSpPr/>
          <p:nvPr/>
        </p:nvSpPr>
        <p:spPr>
          <a:xfrm>
            <a:off x="3957646" y="3086098"/>
            <a:ext cx="1928813" cy="27688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Snort Instance (N)</a:t>
            </a:r>
            <a:endParaRPr lang="en-US" dirty="0"/>
          </a:p>
        </p:txBody>
      </p:sp>
      <p:sp>
        <p:nvSpPr>
          <p:cNvPr id="46" name="Rectangle 45"/>
          <p:cNvSpPr/>
          <p:nvPr/>
        </p:nvSpPr>
        <p:spPr>
          <a:xfrm>
            <a:off x="3957646" y="2636044"/>
            <a:ext cx="1928813" cy="27688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Snort Instance (4)</a:t>
            </a:r>
            <a:endParaRPr lang="en-US" dirty="0"/>
          </a:p>
        </p:txBody>
      </p:sp>
      <p:sp>
        <p:nvSpPr>
          <p:cNvPr id="11" name="Rectangle 10"/>
          <p:cNvSpPr/>
          <p:nvPr/>
        </p:nvSpPr>
        <p:spPr>
          <a:xfrm>
            <a:off x="2371734" y="1828807"/>
            <a:ext cx="1243013" cy="1071562"/>
          </a:xfrm>
          <a:prstGeom prst="rect">
            <a:avLst/>
          </a:prstGeom>
          <a:gradFill>
            <a:gsLst>
              <a:gs pos="100000">
                <a:srgbClr val="B9D3B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solidFill>
                  <a:srgbClr val="000000"/>
                </a:solidFill>
              </a:rPr>
              <a:t>p</a:t>
            </a:r>
            <a:r>
              <a:rPr lang="en-US" sz="2800" dirty="0" err="1" smtClean="0">
                <a:solidFill>
                  <a:srgbClr val="000000"/>
                </a:solidFill>
              </a:rPr>
              <a:t>f_ring</a:t>
            </a:r>
            <a:endParaRPr lang="en-US" sz="2800" dirty="0">
              <a:solidFill>
                <a:srgbClr val="000000"/>
              </a:solidFill>
            </a:endParaRPr>
          </a:p>
        </p:txBody>
      </p:sp>
      <p:cxnSp>
        <p:nvCxnSpPr>
          <p:cNvPr id="13" name="Curved Connector 12"/>
          <p:cNvCxnSpPr>
            <a:stCxn id="11" idx="3"/>
            <a:endCxn id="10" idx="1"/>
          </p:cNvCxnSpPr>
          <p:nvPr/>
        </p:nvCxnSpPr>
        <p:spPr>
          <a:xfrm flipV="1">
            <a:off x="3614747" y="1407322"/>
            <a:ext cx="342899" cy="957266"/>
          </a:xfrm>
          <a:prstGeom prst="curvedConnector3">
            <a:avLst>
              <a:gd name="adj1" fmla="val 50000"/>
            </a:avLst>
          </a:prstGeom>
          <a:ln>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11" idx="3"/>
            <a:endCxn id="40" idx="1"/>
          </p:cNvCxnSpPr>
          <p:nvPr/>
        </p:nvCxnSpPr>
        <p:spPr>
          <a:xfrm flipV="1">
            <a:off x="3614747" y="1861809"/>
            <a:ext cx="342899" cy="502779"/>
          </a:xfrm>
          <a:prstGeom prst="curvedConnector3">
            <a:avLst>
              <a:gd name="adj1" fmla="val 50000"/>
            </a:avLst>
          </a:prstGeom>
          <a:ln>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11" idx="3"/>
            <a:endCxn id="42" idx="1"/>
          </p:cNvCxnSpPr>
          <p:nvPr/>
        </p:nvCxnSpPr>
        <p:spPr>
          <a:xfrm flipV="1">
            <a:off x="3614747" y="2324433"/>
            <a:ext cx="342899" cy="40155"/>
          </a:xfrm>
          <a:prstGeom prst="curvedConnector3">
            <a:avLst>
              <a:gd name="adj1" fmla="val 50000"/>
            </a:avLst>
          </a:prstGeom>
          <a:ln>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11" idx="3"/>
            <a:endCxn id="46" idx="1"/>
          </p:cNvCxnSpPr>
          <p:nvPr/>
        </p:nvCxnSpPr>
        <p:spPr>
          <a:xfrm>
            <a:off x="3614747" y="2364588"/>
            <a:ext cx="342899" cy="409899"/>
          </a:xfrm>
          <a:prstGeom prst="curvedConnector3">
            <a:avLst>
              <a:gd name="adj1" fmla="val 50000"/>
            </a:avLst>
          </a:prstGeom>
          <a:ln>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11" idx="3"/>
            <a:endCxn id="44" idx="1"/>
          </p:cNvCxnSpPr>
          <p:nvPr/>
        </p:nvCxnSpPr>
        <p:spPr>
          <a:xfrm>
            <a:off x="3614747" y="2364588"/>
            <a:ext cx="342899" cy="859953"/>
          </a:xfrm>
          <a:prstGeom prst="curvedConnector3">
            <a:avLst>
              <a:gd name="adj1" fmla="val 50000"/>
            </a:avLst>
          </a:prstGeom>
          <a:ln>
            <a:solidFill>
              <a:schemeClr val="tx2">
                <a:lumMod val="90000"/>
                <a:lumOff val="1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572255" y="3028959"/>
            <a:ext cx="788999" cy="369332"/>
          </a:xfrm>
          <a:prstGeom prst="rect">
            <a:avLst/>
          </a:prstGeom>
          <a:noFill/>
        </p:spPr>
        <p:txBody>
          <a:bodyPr wrap="none" rtlCol="0">
            <a:spAutoFit/>
          </a:bodyPr>
          <a:lstStyle/>
          <a:p>
            <a:r>
              <a:rPr lang="en-US" dirty="0" smtClean="0"/>
              <a:t>N = 10</a:t>
            </a:r>
            <a:endParaRPr lang="en-US" dirty="0"/>
          </a:p>
        </p:txBody>
      </p:sp>
      <p:sp>
        <p:nvSpPr>
          <p:cNvPr id="66" name="TextBox 65"/>
          <p:cNvSpPr txBox="1"/>
          <p:nvPr/>
        </p:nvSpPr>
        <p:spPr>
          <a:xfrm>
            <a:off x="1843084" y="4471988"/>
            <a:ext cx="5126147" cy="369332"/>
          </a:xfrm>
          <a:prstGeom prst="rect">
            <a:avLst/>
          </a:prstGeom>
          <a:noFill/>
        </p:spPr>
        <p:txBody>
          <a:bodyPr wrap="none" rtlCol="0">
            <a:spAutoFit/>
          </a:bodyPr>
          <a:lstStyle/>
          <a:p>
            <a:r>
              <a:rPr lang="en-US" dirty="0" err="1" smtClean="0"/>
              <a:t>pf_ring</a:t>
            </a:r>
            <a:r>
              <a:rPr lang="en-US" dirty="0" smtClean="0"/>
              <a:t>: load balances data between snort instances.</a:t>
            </a:r>
            <a:endParaRPr lang="en-US" dirty="0"/>
          </a:p>
        </p:txBody>
      </p:sp>
    </p:spTree>
    <p:extLst>
      <p:ext uri="{BB962C8B-B14F-4D97-AF65-F5344CB8AC3E}">
        <p14:creationId xmlns:p14="http://schemas.microsoft.com/office/powerpoint/2010/main" val="10647447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miley Face 1"/>
          <p:cNvSpPr/>
          <p:nvPr/>
        </p:nvSpPr>
        <p:spPr>
          <a:xfrm>
            <a:off x="2386012" y="1857375"/>
            <a:ext cx="1114425" cy="10287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3" name="Cloud 2"/>
          <p:cNvSpPr/>
          <p:nvPr/>
        </p:nvSpPr>
        <p:spPr>
          <a:xfrm>
            <a:off x="5100638" y="1857375"/>
            <a:ext cx="2043112"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Curved Connector 5"/>
          <p:cNvCxnSpPr>
            <a:stCxn id="2" idx="0"/>
            <a:endCxn id="3" idx="3"/>
          </p:cNvCxnSpPr>
          <p:nvPr/>
        </p:nvCxnSpPr>
        <p:spPr>
          <a:xfrm rot="16200000" flipH="1">
            <a:off x="4506568" y="294032"/>
            <a:ext cx="52282" cy="3178969"/>
          </a:xfrm>
          <a:prstGeom prst="curvedConnector3">
            <a:avLst>
              <a:gd name="adj1" fmla="val -1448374"/>
            </a:avLst>
          </a:prstGeom>
          <a:ln>
            <a:solidFill>
              <a:schemeClr val="tx2">
                <a:lumMod val="10000"/>
                <a:lumOff val="90000"/>
              </a:schemeClr>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3" idx="1"/>
            <a:endCxn id="2" idx="4"/>
          </p:cNvCxnSpPr>
          <p:nvPr/>
        </p:nvCxnSpPr>
        <p:spPr>
          <a:xfrm rot="5400000">
            <a:off x="4475073" y="1238954"/>
            <a:ext cx="115274" cy="3178969"/>
          </a:xfrm>
          <a:prstGeom prst="curvedConnector3">
            <a:avLst>
              <a:gd name="adj1" fmla="val 732113"/>
            </a:avLst>
          </a:prstGeom>
          <a:ln>
            <a:solidFill>
              <a:schemeClr val="tx2">
                <a:lumMod val="10000"/>
                <a:lumOff val="9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29053" y="671509"/>
            <a:ext cx="1487651" cy="369332"/>
          </a:xfrm>
          <a:prstGeom prst="rect">
            <a:avLst/>
          </a:prstGeom>
          <a:noFill/>
        </p:spPr>
        <p:txBody>
          <a:bodyPr wrap="none" rtlCol="0">
            <a:spAutoFit/>
          </a:bodyPr>
          <a:lstStyle/>
          <a:p>
            <a:r>
              <a:rPr lang="en-US" smtClean="0"/>
              <a:t>HTTP Request</a:t>
            </a:r>
            <a:endParaRPr lang="en-US"/>
          </a:p>
        </p:txBody>
      </p:sp>
      <p:sp>
        <p:nvSpPr>
          <p:cNvPr id="39" name="TextBox 38"/>
          <p:cNvSpPr txBox="1"/>
          <p:nvPr/>
        </p:nvSpPr>
        <p:spPr>
          <a:xfrm>
            <a:off x="3829053" y="3747219"/>
            <a:ext cx="1624868" cy="369332"/>
          </a:xfrm>
          <a:prstGeom prst="rect">
            <a:avLst/>
          </a:prstGeom>
          <a:noFill/>
        </p:spPr>
        <p:txBody>
          <a:bodyPr wrap="none" rtlCol="0">
            <a:spAutoFit/>
          </a:bodyPr>
          <a:lstStyle/>
          <a:p>
            <a:r>
              <a:rPr lang="en-US" dirty="0" smtClean="0"/>
              <a:t>HTTP Response</a:t>
            </a:r>
            <a:endParaRPr lang="en-US" dirty="0"/>
          </a:p>
        </p:txBody>
      </p:sp>
      <p:sp>
        <p:nvSpPr>
          <p:cNvPr id="20" name="TextBox 19"/>
          <p:cNvSpPr txBox="1"/>
          <p:nvPr/>
        </p:nvSpPr>
        <p:spPr>
          <a:xfrm>
            <a:off x="2886078" y="5043488"/>
            <a:ext cx="3365665" cy="1200329"/>
          </a:xfrm>
          <a:prstGeom prst="rect">
            <a:avLst/>
          </a:prstGeom>
          <a:noFill/>
        </p:spPr>
        <p:txBody>
          <a:bodyPr wrap="none" rtlCol="0">
            <a:spAutoFit/>
          </a:bodyPr>
          <a:lstStyle/>
          <a:p>
            <a:pPr algn="ctr"/>
            <a:r>
              <a:rPr lang="en-US" dirty="0" smtClean="0"/>
              <a:t>This will generate 2 or more</a:t>
            </a:r>
          </a:p>
          <a:p>
            <a:pPr algn="ctr"/>
            <a:r>
              <a:rPr lang="en-US" dirty="0"/>
              <a:t>p</a:t>
            </a:r>
            <a:r>
              <a:rPr lang="en-US" dirty="0" smtClean="0"/>
              <a:t>ackets and we need to ensure</a:t>
            </a:r>
          </a:p>
          <a:p>
            <a:pPr algn="ctr"/>
            <a:r>
              <a:rPr lang="en-US" dirty="0"/>
              <a:t>t</a:t>
            </a:r>
            <a:r>
              <a:rPr lang="en-US" dirty="0" smtClean="0"/>
              <a:t>hat the same snort instance sees</a:t>
            </a:r>
          </a:p>
          <a:p>
            <a:pPr algn="ctr"/>
            <a:r>
              <a:rPr lang="en-US" dirty="0" smtClean="0"/>
              <a:t>all of those packets</a:t>
            </a:r>
            <a:endParaRPr lang="en-US" dirty="0"/>
          </a:p>
        </p:txBody>
      </p:sp>
    </p:spTree>
    <p:extLst>
      <p:ext uri="{BB962C8B-B14F-4D97-AF65-F5344CB8AC3E}">
        <p14:creationId xmlns:p14="http://schemas.microsoft.com/office/powerpoint/2010/main" val="21396732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ight Arrow 4"/>
          <p:cNvSpPr/>
          <p:nvPr/>
        </p:nvSpPr>
        <p:spPr>
          <a:xfrm>
            <a:off x="2186005" y="728657"/>
            <a:ext cx="514350" cy="2928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572127" y="635810"/>
            <a:ext cx="2257425" cy="3636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215063" y="171449"/>
            <a:ext cx="1215397" cy="461665"/>
          </a:xfrm>
          <a:prstGeom prst="rect">
            <a:avLst/>
          </a:prstGeom>
          <a:noFill/>
        </p:spPr>
        <p:txBody>
          <a:bodyPr wrap="none" rtlCol="0">
            <a:spAutoFit/>
          </a:bodyPr>
          <a:lstStyle/>
          <a:p>
            <a:r>
              <a:rPr lang="en-US" sz="2400" dirty="0" smtClean="0"/>
              <a:t>unified2</a:t>
            </a:r>
            <a:endParaRPr lang="en-US" sz="2400" dirty="0"/>
          </a:p>
        </p:txBody>
      </p:sp>
      <p:sp>
        <p:nvSpPr>
          <p:cNvPr id="37" name="Right Arrow 36"/>
          <p:cNvSpPr/>
          <p:nvPr/>
        </p:nvSpPr>
        <p:spPr>
          <a:xfrm>
            <a:off x="4600585" y="682233"/>
            <a:ext cx="885808" cy="3393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765022" y="1485035"/>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t>packet </a:t>
            </a:r>
            <a:r>
              <a:rPr lang="en-US" sz="2000" dirty="0" smtClean="0"/>
              <a:t>1</a:t>
            </a:r>
            <a:endParaRPr lang="en-US" sz="2000" dirty="0"/>
          </a:p>
        </p:txBody>
      </p:sp>
      <p:sp>
        <p:nvSpPr>
          <p:cNvPr id="44" name="Rectangle 43"/>
          <p:cNvSpPr/>
          <p:nvPr/>
        </p:nvSpPr>
        <p:spPr>
          <a:xfrm>
            <a:off x="5765022" y="1976167"/>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packet </a:t>
            </a:r>
            <a:r>
              <a:rPr lang="en-US" sz="2000" dirty="0"/>
              <a:t>2</a:t>
            </a:r>
          </a:p>
        </p:txBody>
      </p:sp>
      <p:sp>
        <p:nvSpPr>
          <p:cNvPr id="46" name="Rectangle 45"/>
          <p:cNvSpPr/>
          <p:nvPr/>
        </p:nvSpPr>
        <p:spPr>
          <a:xfrm>
            <a:off x="5765022" y="2464661"/>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t>packet </a:t>
            </a:r>
            <a:r>
              <a:rPr lang="en-US" sz="2000" dirty="0" smtClean="0"/>
              <a:t>3</a:t>
            </a:r>
            <a:endParaRPr lang="en-US" sz="2000" dirty="0"/>
          </a:p>
        </p:txBody>
      </p:sp>
      <p:sp>
        <p:nvSpPr>
          <p:cNvPr id="48" name="Rectangle 47"/>
          <p:cNvSpPr/>
          <p:nvPr/>
        </p:nvSpPr>
        <p:spPr>
          <a:xfrm>
            <a:off x="5765022" y="2959377"/>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event </a:t>
            </a:r>
            <a:r>
              <a:rPr lang="en-US" sz="2000" dirty="0"/>
              <a:t>2</a:t>
            </a:r>
          </a:p>
        </p:txBody>
      </p:sp>
      <p:sp>
        <p:nvSpPr>
          <p:cNvPr id="52" name="Rectangle 51"/>
          <p:cNvSpPr/>
          <p:nvPr/>
        </p:nvSpPr>
        <p:spPr>
          <a:xfrm>
            <a:off x="5765022" y="3459497"/>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event 3</a:t>
            </a:r>
            <a:endParaRPr lang="en-US" sz="2000" dirty="0"/>
          </a:p>
        </p:txBody>
      </p:sp>
      <p:sp>
        <p:nvSpPr>
          <p:cNvPr id="53" name="Rectangle 52"/>
          <p:cNvSpPr/>
          <p:nvPr/>
        </p:nvSpPr>
        <p:spPr>
          <a:xfrm>
            <a:off x="5765022" y="984915"/>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event 1</a:t>
            </a:r>
            <a:endParaRPr lang="en-US" sz="2000" dirty="0"/>
          </a:p>
        </p:txBody>
      </p:sp>
      <p:sp>
        <p:nvSpPr>
          <p:cNvPr id="11" name="Rounded Rectangle 10"/>
          <p:cNvSpPr/>
          <p:nvPr/>
        </p:nvSpPr>
        <p:spPr>
          <a:xfrm>
            <a:off x="2878937" y="427699"/>
            <a:ext cx="1528772" cy="914400"/>
          </a:xfrm>
          <a:prstGeom prst="roundRect">
            <a:avLst/>
          </a:prstGeom>
          <a:gradFill>
            <a:gsLst>
              <a:gs pos="96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snort</a:t>
            </a:r>
            <a:endParaRPr lang="en-US" sz="2800" dirty="0"/>
          </a:p>
        </p:txBody>
      </p:sp>
      <p:sp>
        <p:nvSpPr>
          <p:cNvPr id="55" name="Rounded Rectangle 54"/>
          <p:cNvSpPr/>
          <p:nvPr/>
        </p:nvSpPr>
        <p:spPr>
          <a:xfrm>
            <a:off x="514351" y="394694"/>
            <a:ext cx="1478778" cy="914400"/>
          </a:xfrm>
          <a:prstGeom prst="roundRect">
            <a:avLst/>
          </a:prstGeom>
          <a:gradFill>
            <a:gsLst>
              <a:gs pos="96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t>p</a:t>
            </a:r>
            <a:r>
              <a:rPr lang="en-US" sz="2800" dirty="0" err="1" smtClean="0"/>
              <a:t>f_ring</a:t>
            </a:r>
            <a:endParaRPr lang="en-US" sz="2800" dirty="0"/>
          </a:p>
        </p:txBody>
      </p:sp>
      <p:sp>
        <p:nvSpPr>
          <p:cNvPr id="13" name="Rounded Rectangle 12"/>
          <p:cNvSpPr/>
          <p:nvPr/>
        </p:nvSpPr>
        <p:spPr>
          <a:xfrm>
            <a:off x="1671653" y="2677250"/>
            <a:ext cx="1971675" cy="1008932"/>
          </a:xfrm>
          <a:prstGeom prst="roundRect">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t>unifiedbeat</a:t>
            </a:r>
            <a:endParaRPr lang="en-US" sz="2800" dirty="0"/>
          </a:p>
        </p:txBody>
      </p:sp>
      <p:cxnSp>
        <p:nvCxnSpPr>
          <p:cNvPr id="19" name="Curved Connector 18"/>
          <p:cNvCxnSpPr/>
          <p:nvPr/>
        </p:nvCxnSpPr>
        <p:spPr>
          <a:xfrm>
            <a:off x="3643328" y="3459497"/>
            <a:ext cx="1928799" cy="417896"/>
          </a:xfrm>
          <a:prstGeom prst="curvedConnector3">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785986" y="2847770"/>
            <a:ext cx="1689693" cy="369332"/>
          </a:xfrm>
          <a:prstGeom prst="rect">
            <a:avLst/>
          </a:prstGeom>
          <a:noFill/>
        </p:spPr>
        <p:txBody>
          <a:bodyPr wrap="none" rtlCol="0">
            <a:spAutoFit/>
          </a:bodyPr>
          <a:lstStyle/>
          <a:p>
            <a:r>
              <a:rPr lang="en-US" smtClean="0"/>
              <a:t>Read new event</a:t>
            </a:r>
            <a:endParaRPr lang="en-US"/>
          </a:p>
        </p:txBody>
      </p:sp>
      <p:sp>
        <p:nvSpPr>
          <p:cNvPr id="56" name="Rounded Rectangle 55"/>
          <p:cNvSpPr/>
          <p:nvPr/>
        </p:nvSpPr>
        <p:spPr>
          <a:xfrm>
            <a:off x="1696658" y="5021333"/>
            <a:ext cx="1921663" cy="914400"/>
          </a:xfrm>
          <a:prstGeom prst="roundRect">
            <a:avLst/>
          </a:prstGeom>
          <a:gradFill>
            <a:gsLst>
              <a:gs pos="96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queue</a:t>
            </a:r>
            <a:endParaRPr lang="en-US" sz="2800" dirty="0"/>
          </a:p>
        </p:txBody>
      </p:sp>
      <p:cxnSp>
        <p:nvCxnSpPr>
          <p:cNvPr id="25" name="Curved Connector 24"/>
          <p:cNvCxnSpPr>
            <a:stCxn id="13" idx="2"/>
            <a:endCxn id="56" idx="0"/>
          </p:cNvCxnSpPr>
          <p:nvPr/>
        </p:nvCxnSpPr>
        <p:spPr>
          <a:xfrm rot="5400000">
            <a:off x="1989916" y="4353757"/>
            <a:ext cx="1335151" cy="1"/>
          </a:xfrm>
          <a:prstGeom prst="curvedConnector3">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828921" y="4171951"/>
            <a:ext cx="1257075" cy="369332"/>
          </a:xfrm>
          <a:prstGeom prst="rect">
            <a:avLst/>
          </a:prstGeom>
          <a:noFill/>
        </p:spPr>
        <p:txBody>
          <a:bodyPr wrap="none" rtlCol="0">
            <a:spAutoFit/>
          </a:bodyPr>
          <a:lstStyle/>
          <a:p>
            <a:r>
              <a:rPr lang="en-US" dirty="0" smtClean="0"/>
              <a:t>sends JSON</a:t>
            </a:r>
            <a:endParaRPr lang="en-US" dirty="0"/>
          </a:p>
        </p:txBody>
      </p:sp>
      <p:sp>
        <p:nvSpPr>
          <p:cNvPr id="58" name="TextBox 57"/>
          <p:cNvSpPr txBox="1"/>
          <p:nvPr/>
        </p:nvSpPr>
        <p:spPr>
          <a:xfrm>
            <a:off x="7986704" y="185736"/>
            <a:ext cx="1016625" cy="646331"/>
          </a:xfrm>
          <a:prstGeom prst="rect">
            <a:avLst/>
          </a:prstGeom>
          <a:noFill/>
        </p:spPr>
        <p:txBody>
          <a:bodyPr wrap="none" rtlCol="0">
            <a:spAutoFit/>
          </a:bodyPr>
          <a:lstStyle/>
          <a:p>
            <a:r>
              <a:rPr lang="en-US" dirty="0" smtClean="0"/>
              <a:t>1 file per</a:t>
            </a:r>
          </a:p>
          <a:p>
            <a:pPr algn="ctr"/>
            <a:r>
              <a:rPr lang="en-US" dirty="0" smtClean="0"/>
              <a:t>snort</a:t>
            </a:r>
            <a:endParaRPr lang="en-US" dirty="0"/>
          </a:p>
        </p:txBody>
      </p:sp>
      <p:sp>
        <p:nvSpPr>
          <p:cNvPr id="59" name="TextBox 58"/>
          <p:cNvSpPr txBox="1"/>
          <p:nvPr/>
        </p:nvSpPr>
        <p:spPr>
          <a:xfrm>
            <a:off x="5629260" y="4686290"/>
            <a:ext cx="2371098" cy="923330"/>
          </a:xfrm>
          <a:prstGeom prst="rect">
            <a:avLst/>
          </a:prstGeom>
          <a:noFill/>
        </p:spPr>
        <p:txBody>
          <a:bodyPr wrap="none" rtlCol="0">
            <a:spAutoFit/>
          </a:bodyPr>
          <a:lstStyle/>
          <a:p>
            <a:pPr algn="ctr"/>
            <a:r>
              <a:rPr lang="en-US" dirty="0" smtClean="0"/>
              <a:t>Each event’s data</a:t>
            </a:r>
          </a:p>
          <a:p>
            <a:pPr algn="ctr"/>
            <a:r>
              <a:rPr lang="en-US" dirty="0" smtClean="0"/>
              <a:t>Is packed binary similar</a:t>
            </a:r>
          </a:p>
          <a:p>
            <a:pPr algn="ctr"/>
            <a:r>
              <a:rPr lang="en-US" dirty="0" smtClean="0"/>
              <a:t>to a network packet</a:t>
            </a:r>
            <a:endParaRPr lang="en-US" dirty="0"/>
          </a:p>
        </p:txBody>
      </p:sp>
    </p:spTree>
    <p:extLst>
      <p:ext uri="{BB962C8B-B14F-4D97-AF65-F5344CB8AC3E}">
        <p14:creationId xmlns:p14="http://schemas.microsoft.com/office/powerpoint/2010/main" val="10810904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388" y="665163"/>
            <a:ext cx="6861175" cy="5327256"/>
          </a:xfrm>
          <a:prstGeom prst="rect">
            <a:avLst/>
          </a:prstGeom>
        </p:spPr>
      </p:pic>
      <p:sp>
        <p:nvSpPr>
          <p:cNvPr id="5" name="TextBox 4"/>
          <p:cNvSpPr txBox="1"/>
          <p:nvPr/>
        </p:nvSpPr>
        <p:spPr>
          <a:xfrm>
            <a:off x="3471866" y="100008"/>
            <a:ext cx="2062552" cy="584775"/>
          </a:xfrm>
          <a:prstGeom prst="rect">
            <a:avLst/>
          </a:prstGeom>
          <a:noFill/>
        </p:spPr>
        <p:txBody>
          <a:bodyPr wrap="none" rtlCol="0">
            <a:spAutoFit/>
          </a:bodyPr>
          <a:lstStyle/>
          <a:p>
            <a:r>
              <a:rPr lang="en-US" sz="3200" dirty="0" smtClean="0"/>
              <a:t>Event JSON</a:t>
            </a:r>
            <a:endParaRPr lang="en-US" sz="3200" dirty="0"/>
          </a:p>
        </p:txBody>
      </p:sp>
    </p:spTree>
    <p:extLst>
      <p:ext uri="{BB962C8B-B14F-4D97-AF65-F5344CB8AC3E}">
        <p14:creationId xmlns:p14="http://schemas.microsoft.com/office/powerpoint/2010/main" val="1925197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84"/>
            <a:ext cx="8229600" cy="1143000"/>
          </a:xfrm>
        </p:spPr>
        <p:txBody>
          <a:bodyPr>
            <a:normAutofit/>
          </a:bodyPr>
          <a:lstStyle/>
          <a:p>
            <a:r>
              <a:rPr lang="en-US" sz="3600" dirty="0" smtClean="0"/>
              <a:t>Information Security and Policy (ISP)</a:t>
            </a:r>
            <a:endParaRPr lang="en-US" sz="3600" dirty="0"/>
          </a:p>
        </p:txBody>
      </p:sp>
      <p:sp>
        <p:nvSpPr>
          <p:cNvPr id="3" name="Content Placeholder 2"/>
          <p:cNvSpPr>
            <a:spLocks noGrp="1"/>
          </p:cNvSpPr>
          <p:nvPr>
            <p:ph idx="1"/>
          </p:nvPr>
        </p:nvSpPr>
        <p:spPr>
          <a:xfrm>
            <a:off x="457199" y="1241258"/>
            <a:ext cx="8348133" cy="4784186"/>
          </a:xfrm>
        </p:spPr>
        <p:txBody>
          <a:bodyPr>
            <a:normAutofit lnSpcReduction="10000"/>
          </a:bodyPr>
          <a:lstStyle/>
          <a:p>
            <a:r>
              <a:rPr lang="en-US" sz="1800" dirty="0" smtClean="0"/>
              <a:t>Provides wide range of information security services for UC Berkeley</a:t>
            </a:r>
          </a:p>
          <a:p>
            <a:r>
              <a:rPr lang="en-US" sz="1800" dirty="0" smtClean="0"/>
              <a:t>Led by Paul Rivers, UC Berkeley CISO</a:t>
            </a:r>
            <a:endParaRPr lang="en-US" sz="1800" dirty="0"/>
          </a:p>
          <a:p>
            <a:pPr lvl="1"/>
            <a:r>
              <a:rPr lang="en-US" sz="1600" dirty="0" smtClean="0"/>
              <a:t>Security Operations</a:t>
            </a:r>
          </a:p>
          <a:p>
            <a:pPr lvl="1"/>
            <a:r>
              <a:rPr lang="en-US" sz="1600" dirty="0" smtClean="0"/>
              <a:t>Assessments and Compliance</a:t>
            </a:r>
          </a:p>
          <a:p>
            <a:pPr lvl="1"/>
            <a:r>
              <a:rPr lang="en-US" sz="1600" dirty="0" smtClean="0"/>
              <a:t>Contracts and Legal Services</a:t>
            </a:r>
          </a:p>
          <a:p>
            <a:pPr lvl="1"/>
            <a:r>
              <a:rPr lang="en-US" sz="1600" dirty="0" smtClean="0"/>
              <a:t>IT Policy</a:t>
            </a:r>
          </a:p>
          <a:p>
            <a:r>
              <a:rPr lang="en-US" sz="1800" dirty="0" smtClean="0"/>
              <a:t>Key services and capabilities</a:t>
            </a:r>
          </a:p>
          <a:p>
            <a:pPr lvl="1"/>
            <a:r>
              <a:rPr lang="en-US" sz="1600" dirty="0" smtClean="0"/>
              <a:t>Intrusion detection</a:t>
            </a:r>
          </a:p>
          <a:p>
            <a:pPr lvl="1"/>
            <a:r>
              <a:rPr lang="en-US" sz="1600" dirty="0" smtClean="0"/>
              <a:t>Vulnerability detection</a:t>
            </a:r>
          </a:p>
          <a:p>
            <a:pPr lvl="1"/>
            <a:r>
              <a:rPr lang="en-US" sz="1600" dirty="0" smtClean="0"/>
              <a:t>Incident and breach response</a:t>
            </a:r>
          </a:p>
          <a:p>
            <a:pPr lvl="1"/>
            <a:r>
              <a:rPr lang="en-US" sz="1600" dirty="0" smtClean="0"/>
              <a:t>Security assessments</a:t>
            </a:r>
          </a:p>
          <a:p>
            <a:pPr lvl="1"/>
            <a:r>
              <a:rPr lang="en-US" sz="1600" dirty="0" smtClean="0"/>
              <a:t>Application pen testing</a:t>
            </a:r>
          </a:p>
          <a:p>
            <a:pPr lvl="1"/>
            <a:r>
              <a:rPr lang="en-US" sz="1600" dirty="0" smtClean="0"/>
              <a:t>Data privacy and security in contracts</a:t>
            </a:r>
          </a:p>
          <a:p>
            <a:pPr lvl="1"/>
            <a:r>
              <a:rPr lang="en-US" sz="1600" dirty="0" smtClean="0"/>
              <a:t>Compliance support</a:t>
            </a:r>
          </a:p>
          <a:p>
            <a:pPr lvl="1"/>
            <a:r>
              <a:rPr lang="en-US" sz="1600" dirty="0" smtClean="0"/>
              <a:t>Policy support</a:t>
            </a:r>
          </a:p>
          <a:p>
            <a:pPr lvl="1"/>
            <a:r>
              <a:rPr lang="en-US" sz="1600" dirty="0" smtClean="0"/>
              <a:t>DMCA compliance</a:t>
            </a:r>
          </a:p>
          <a:p>
            <a:pPr lvl="1"/>
            <a:r>
              <a:rPr lang="en-US" sz="1600" dirty="0" smtClean="0"/>
              <a:t>Consulting and architecture reviews</a:t>
            </a:r>
          </a:p>
        </p:txBody>
      </p:sp>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7493189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8638" y="1014418"/>
            <a:ext cx="2628900" cy="39433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00133" y="471487"/>
            <a:ext cx="1608133" cy="523220"/>
          </a:xfrm>
          <a:prstGeom prst="rect">
            <a:avLst/>
          </a:prstGeom>
          <a:noFill/>
        </p:spPr>
        <p:txBody>
          <a:bodyPr wrap="none" rtlCol="0">
            <a:spAutoFit/>
          </a:bodyPr>
          <a:lstStyle/>
          <a:p>
            <a:r>
              <a:rPr lang="en-US" sz="2800" dirty="0" err="1" smtClean="0"/>
              <a:t>Rabbitmq</a:t>
            </a:r>
            <a:endParaRPr lang="en-US" sz="2800" dirty="0"/>
          </a:p>
        </p:txBody>
      </p:sp>
      <p:sp>
        <p:nvSpPr>
          <p:cNvPr id="26" name="Rectangle 25"/>
          <p:cNvSpPr/>
          <p:nvPr/>
        </p:nvSpPr>
        <p:spPr>
          <a:xfrm>
            <a:off x="907261" y="1356390"/>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event 1</a:t>
            </a:r>
            <a:endParaRPr lang="en-US" sz="2000" dirty="0"/>
          </a:p>
        </p:txBody>
      </p:sp>
      <p:sp>
        <p:nvSpPr>
          <p:cNvPr id="27" name="Rectangle 26"/>
          <p:cNvSpPr/>
          <p:nvPr/>
        </p:nvSpPr>
        <p:spPr>
          <a:xfrm>
            <a:off x="907261" y="1907310"/>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p</a:t>
            </a:r>
            <a:r>
              <a:rPr lang="en-US" sz="2000" dirty="0" smtClean="0"/>
              <a:t>acket 1</a:t>
            </a:r>
            <a:endParaRPr lang="en-US" sz="2000" dirty="0"/>
          </a:p>
        </p:txBody>
      </p:sp>
      <p:sp>
        <p:nvSpPr>
          <p:cNvPr id="28" name="Rectangle 27"/>
          <p:cNvSpPr/>
          <p:nvPr/>
        </p:nvSpPr>
        <p:spPr>
          <a:xfrm>
            <a:off x="907261" y="2458230"/>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packet 2</a:t>
            </a:r>
            <a:endParaRPr lang="en-US" sz="2000" dirty="0"/>
          </a:p>
        </p:txBody>
      </p:sp>
      <p:sp>
        <p:nvSpPr>
          <p:cNvPr id="29" name="Rectangle 28"/>
          <p:cNvSpPr/>
          <p:nvPr/>
        </p:nvSpPr>
        <p:spPr>
          <a:xfrm>
            <a:off x="907261" y="3020032"/>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packet 3</a:t>
            </a:r>
            <a:endParaRPr lang="en-US" sz="2000" dirty="0"/>
          </a:p>
        </p:txBody>
      </p:sp>
      <p:sp>
        <p:nvSpPr>
          <p:cNvPr id="30" name="Rectangle 29"/>
          <p:cNvSpPr/>
          <p:nvPr/>
        </p:nvSpPr>
        <p:spPr>
          <a:xfrm>
            <a:off x="907261" y="3581834"/>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event 2</a:t>
            </a:r>
            <a:endParaRPr lang="en-US" sz="2000" dirty="0"/>
          </a:p>
        </p:txBody>
      </p:sp>
      <p:sp>
        <p:nvSpPr>
          <p:cNvPr id="31" name="Rectangle 30"/>
          <p:cNvSpPr/>
          <p:nvPr/>
        </p:nvSpPr>
        <p:spPr>
          <a:xfrm>
            <a:off x="907261" y="4151019"/>
            <a:ext cx="1871654" cy="417896"/>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e</a:t>
            </a:r>
            <a:r>
              <a:rPr lang="en-US" sz="2000" dirty="0" smtClean="0"/>
              <a:t>vent 3</a:t>
            </a:r>
            <a:endParaRPr lang="en-US" sz="2000" dirty="0"/>
          </a:p>
        </p:txBody>
      </p:sp>
      <p:sp>
        <p:nvSpPr>
          <p:cNvPr id="8" name="Can 7"/>
          <p:cNvSpPr/>
          <p:nvPr/>
        </p:nvSpPr>
        <p:spPr>
          <a:xfrm>
            <a:off x="7164071" y="994707"/>
            <a:ext cx="1245216" cy="124574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DB</a:t>
            </a:r>
            <a:endParaRPr lang="en-US" sz="3600" dirty="0">
              <a:solidFill>
                <a:srgbClr val="000000"/>
              </a:solidFill>
            </a:endParaRPr>
          </a:p>
        </p:txBody>
      </p:sp>
      <p:sp>
        <p:nvSpPr>
          <p:cNvPr id="9" name="Rectangle 8"/>
          <p:cNvSpPr/>
          <p:nvPr/>
        </p:nvSpPr>
        <p:spPr>
          <a:xfrm>
            <a:off x="4582168" y="1014418"/>
            <a:ext cx="1585913" cy="2271707"/>
          </a:xfrm>
          <a:prstGeom prst="rect">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686300" y="485771"/>
            <a:ext cx="1393074" cy="523220"/>
          </a:xfrm>
          <a:prstGeom prst="rect">
            <a:avLst/>
          </a:prstGeom>
          <a:noFill/>
        </p:spPr>
        <p:txBody>
          <a:bodyPr wrap="none" rtlCol="0">
            <a:spAutoFit/>
          </a:bodyPr>
          <a:lstStyle/>
          <a:p>
            <a:r>
              <a:rPr lang="en-US" sz="2800" dirty="0" smtClean="0"/>
              <a:t>Workers</a:t>
            </a:r>
            <a:endParaRPr lang="en-US" sz="2800" dirty="0"/>
          </a:p>
        </p:txBody>
      </p:sp>
      <p:sp>
        <p:nvSpPr>
          <p:cNvPr id="34" name="Rectangle 33"/>
          <p:cNvSpPr/>
          <p:nvPr/>
        </p:nvSpPr>
        <p:spPr>
          <a:xfrm>
            <a:off x="4721471" y="1164552"/>
            <a:ext cx="1310342" cy="37147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t>worker </a:t>
            </a:r>
            <a:r>
              <a:rPr lang="en-US" sz="2000" dirty="0" smtClean="0"/>
              <a:t>1</a:t>
            </a:r>
            <a:endParaRPr lang="en-US" sz="2000" dirty="0"/>
          </a:p>
        </p:txBody>
      </p:sp>
      <p:sp>
        <p:nvSpPr>
          <p:cNvPr id="35" name="Rectangle 34"/>
          <p:cNvSpPr/>
          <p:nvPr/>
        </p:nvSpPr>
        <p:spPr>
          <a:xfrm>
            <a:off x="4719953" y="1696669"/>
            <a:ext cx="1310342" cy="37147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t>worker </a:t>
            </a:r>
            <a:r>
              <a:rPr lang="en-US" sz="2000" dirty="0"/>
              <a:t>2</a:t>
            </a:r>
          </a:p>
        </p:txBody>
      </p:sp>
      <p:sp>
        <p:nvSpPr>
          <p:cNvPr id="36" name="Rectangle 35"/>
          <p:cNvSpPr/>
          <p:nvPr/>
        </p:nvSpPr>
        <p:spPr>
          <a:xfrm>
            <a:off x="4719953" y="2241233"/>
            <a:ext cx="1310342" cy="37147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t>worker </a:t>
            </a:r>
            <a:r>
              <a:rPr lang="en-US" sz="2000" dirty="0" smtClean="0"/>
              <a:t>3</a:t>
            </a:r>
            <a:endParaRPr lang="en-US" sz="2000" dirty="0"/>
          </a:p>
        </p:txBody>
      </p:sp>
      <p:sp>
        <p:nvSpPr>
          <p:cNvPr id="38" name="Rectangle 37"/>
          <p:cNvSpPr/>
          <p:nvPr/>
        </p:nvSpPr>
        <p:spPr>
          <a:xfrm>
            <a:off x="4719953" y="2791166"/>
            <a:ext cx="1310342" cy="37147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worker </a:t>
            </a:r>
            <a:r>
              <a:rPr lang="en-US" sz="2000" dirty="0"/>
              <a:t>4</a:t>
            </a:r>
          </a:p>
        </p:txBody>
      </p:sp>
      <p:sp>
        <p:nvSpPr>
          <p:cNvPr id="12" name="Right Brace 11"/>
          <p:cNvSpPr/>
          <p:nvPr/>
        </p:nvSpPr>
        <p:spPr>
          <a:xfrm>
            <a:off x="3295323" y="1164551"/>
            <a:ext cx="576590" cy="3404363"/>
          </a:xfrm>
          <a:prstGeom prst="rightBrace">
            <a:avLst>
              <a:gd name="adj1" fmla="val 8333"/>
              <a:gd name="adj2" fmla="val 5084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Curved Connector 46"/>
          <p:cNvCxnSpPr/>
          <p:nvPr/>
        </p:nvCxnSpPr>
        <p:spPr>
          <a:xfrm rot="10800000" flipV="1">
            <a:off x="3886201" y="1350289"/>
            <a:ext cx="849558" cy="1545243"/>
          </a:xfrm>
          <a:prstGeom prst="curvedConnector5">
            <a:avLst>
              <a:gd name="adj1" fmla="val 50000"/>
              <a:gd name="adj2" fmla="val 75148"/>
              <a:gd name="adj3" fmla="val 49548"/>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34" idx="3"/>
          </p:cNvCxnSpPr>
          <p:nvPr/>
        </p:nvCxnSpPr>
        <p:spPr>
          <a:xfrm>
            <a:off x="6031813" y="1350290"/>
            <a:ext cx="1132258" cy="1130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4582168" y="4393030"/>
            <a:ext cx="1585913" cy="707607"/>
          </a:xfrm>
          <a:prstGeom prst="rect">
            <a:avLst/>
          </a:prstGeom>
          <a:gradFill>
            <a:gsLst>
              <a:gs pos="100000">
                <a:schemeClr val="accent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4951526" y="3878676"/>
            <a:ext cx="816442" cy="523220"/>
          </a:xfrm>
          <a:prstGeom prst="rect">
            <a:avLst/>
          </a:prstGeom>
          <a:noFill/>
        </p:spPr>
        <p:txBody>
          <a:bodyPr wrap="none" rtlCol="0">
            <a:spAutoFit/>
          </a:bodyPr>
          <a:lstStyle/>
          <a:p>
            <a:r>
              <a:rPr lang="en-US" sz="2800" dirty="0" smtClean="0"/>
              <a:t>Jobs</a:t>
            </a:r>
            <a:endParaRPr lang="en-US" sz="2800" dirty="0"/>
          </a:p>
        </p:txBody>
      </p:sp>
      <p:sp>
        <p:nvSpPr>
          <p:cNvPr id="88" name="Rectangle 87"/>
          <p:cNvSpPr/>
          <p:nvPr/>
        </p:nvSpPr>
        <p:spPr>
          <a:xfrm>
            <a:off x="4729513" y="4571740"/>
            <a:ext cx="1310342" cy="371475"/>
          </a:xfrm>
          <a:prstGeom prst="rect">
            <a:avLst/>
          </a:prstGeom>
          <a:gradFill>
            <a:gsLst>
              <a:gs pos="100000">
                <a:schemeClr val="bg1">
                  <a:lumMod val="50000"/>
                </a:schemeClr>
              </a:gs>
              <a:gs pos="100000">
                <a:srgbClr val="002060"/>
              </a:gs>
              <a:gs pos="100000">
                <a:schemeClr val="accent1">
                  <a:tint val="50000"/>
                  <a:shade val="100000"/>
                  <a:satMod val="350000"/>
                </a:schemeClr>
              </a:gs>
            </a:gsLst>
          </a:gra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metadata</a:t>
            </a:r>
            <a:endParaRPr lang="en-US" sz="2000" dirty="0"/>
          </a:p>
        </p:txBody>
      </p:sp>
      <p:cxnSp>
        <p:nvCxnSpPr>
          <p:cNvPr id="93" name="Curved Connector 92"/>
          <p:cNvCxnSpPr/>
          <p:nvPr/>
        </p:nvCxnSpPr>
        <p:spPr>
          <a:xfrm flipV="1">
            <a:off x="6200917" y="2240453"/>
            <a:ext cx="1618598" cy="2506381"/>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438905" y="3834479"/>
            <a:ext cx="1552926" cy="646331"/>
          </a:xfrm>
          <a:prstGeom prst="rect">
            <a:avLst/>
          </a:prstGeom>
          <a:noFill/>
        </p:spPr>
        <p:txBody>
          <a:bodyPr wrap="none" rtlCol="0">
            <a:spAutoFit/>
          </a:bodyPr>
          <a:lstStyle/>
          <a:p>
            <a:r>
              <a:rPr lang="en-US" dirty="0"/>
              <a:t>e</a:t>
            </a:r>
            <a:r>
              <a:rPr lang="en-US" dirty="0" smtClean="0"/>
              <a:t>nrich events </a:t>
            </a:r>
          </a:p>
          <a:p>
            <a:r>
              <a:rPr lang="en-US" dirty="0"/>
              <a:t>w</a:t>
            </a:r>
            <a:r>
              <a:rPr lang="en-US" dirty="0" smtClean="0"/>
              <a:t>ith metadata</a:t>
            </a:r>
            <a:endParaRPr lang="en-US" dirty="0"/>
          </a:p>
        </p:txBody>
      </p:sp>
    </p:spTree>
    <p:extLst>
      <p:ext uri="{BB962C8B-B14F-4D97-AF65-F5344CB8AC3E}">
        <p14:creationId xmlns:p14="http://schemas.microsoft.com/office/powerpoint/2010/main" val="18006209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43061" y="942974"/>
            <a:ext cx="6115051" cy="3016210"/>
          </a:xfrm>
          <a:prstGeom prst="rect">
            <a:avLst/>
          </a:prstGeom>
          <a:noFill/>
        </p:spPr>
        <p:txBody>
          <a:bodyPr wrap="square" rtlCol="0">
            <a:spAutoFit/>
          </a:bodyPr>
          <a:lstStyle/>
          <a:p>
            <a:r>
              <a:rPr lang="en-US" sz="3200" dirty="0" smtClean="0"/>
              <a:t>Metadata for each IP:</a:t>
            </a:r>
          </a:p>
          <a:p>
            <a:endParaRPr lang="en-US" dirty="0"/>
          </a:p>
          <a:p>
            <a:pPr marL="400050" indent="-400050">
              <a:buFont typeface="+mj-lt"/>
              <a:buAutoNum type="arabicParenR"/>
            </a:pPr>
            <a:r>
              <a:rPr lang="en-US" sz="2000" b="1" dirty="0" smtClean="0">
                <a:solidFill>
                  <a:schemeClr val="tx1">
                    <a:lumMod val="60000"/>
                    <a:lumOff val="40000"/>
                  </a:schemeClr>
                </a:solidFill>
              </a:rPr>
              <a:t>Host type</a:t>
            </a:r>
          </a:p>
          <a:p>
            <a:pPr marL="400050" indent="-400050">
              <a:buFont typeface="+mj-lt"/>
              <a:buAutoNum type="arabicParenR"/>
            </a:pPr>
            <a:r>
              <a:rPr lang="en-US" sz="2000" b="1" dirty="0" smtClean="0">
                <a:solidFill>
                  <a:schemeClr val="tx1">
                    <a:lumMod val="60000"/>
                    <a:lumOff val="40000"/>
                  </a:schemeClr>
                </a:solidFill>
              </a:rPr>
              <a:t>MAC address</a:t>
            </a:r>
          </a:p>
          <a:p>
            <a:pPr marL="400050" indent="-400050">
              <a:buFont typeface="+mj-lt"/>
              <a:buAutoNum type="arabicParenR"/>
            </a:pPr>
            <a:r>
              <a:rPr lang="en-US" sz="2000" b="1" dirty="0">
                <a:solidFill>
                  <a:schemeClr val="tx1">
                    <a:lumMod val="60000"/>
                    <a:lumOff val="40000"/>
                  </a:schemeClr>
                </a:solidFill>
              </a:rPr>
              <a:t>Security contact emails</a:t>
            </a:r>
          </a:p>
          <a:p>
            <a:pPr marL="400050" indent="-400050">
              <a:buFont typeface="+mj-lt"/>
              <a:buAutoNum type="arabicParenR"/>
            </a:pPr>
            <a:r>
              <a:rPr lang="en-US" sz="2000" b="1" dirty="0" smtClean="0">
                <a:solidFill>
                  <a:schemeClr val="tx1">
                    <a:lumMod val="60000"/>
                    <a:lumOff val="40000"/>
                  </a:schemeClr>
                </a:solidFill>
              </a:rPr>
              <a:t>Protection level</a:t>
            </a:r>
          </a:p>
          <a:p>
            <a:pPr marL="400050" indent="-400050">
              <a:buFont typeface="+mj-lt"/>
              <a:buAutoNum type="arabicParenR"/>
            </a:pPr>
            <a:r>
              <a:rPr lang="en-US" sz="2000" b="1" dirty="0" smtClean="0">
                <a:solidFill>
                  <a:schemeClr val="tx1">
                    <a:lumMod val="60000"/>
                    <a:lumOff val="40000"/>
                  </a:schemeClr>
                </a:solidFill>
              </a:rPr>
              <a:t>User email</a:t>
            </a:r>
          </a:p>
          <a:p>
            <a:pPr marL="400050" indent="-400050">
              <a:buFont typeface="+mj-lt"/>
              <a:buAutoNum type="arabicParenR"/>
            </a:pPr>
            <a:r>
              <a:rPr lang="en-US" sz="2000" b="1" dirty="0" err="1" smtClean="0">
                <a:solidFill>
                  <a:schemeClr val="tx1">
                    <a:lumMod val="60000"/>
                    <a:lumOff val="40000"/>
                  </a:schemeClr>
                </a:solidFill>
              </a:rPr>
              <a:t>Calnet</a:t>
            </a:r>
            <a:r>
              <a:rPr lang="en-US" sz="2000" b="1" dirty="0" smtClean="0">
                <a:solidFill>
                  <a:schemeClr val="tx1">
                    <a:lumMod val="60000"/>
                    <a:lumOff val="40000"/>
                  </a:schemeClr>
                </a:solidFill>
              </a:rPr>
              <a:t> UID</a:t>
            </a:r>
          </a:p>
          <a:p>
            <a:pPr marL="400050" indent="-400050">
              <a:buFont typeface="+mj-lt"/>
              <a:buAutoNum type="arabicParenR"/>
            </a:pPr>
            <a:r>
              <a:rPr lang="en-US" sz="2000" b="1" dirty="0" smtClean="0">
                <a:solidFill>
                  <a:schemeClr val="tx1">
                    <a:lumMod val="60000"/>
                    <a:lumOff val="40000"/>
                  </a:schemeClr>
                </a:solidFill>
              </a:rPr>
              <a:t>Reputational score</a:t>
            </a:r>
          </a:p>
        </p:txBody>
      </p: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3569777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999" y="871539"/>
            <a:ext cx="4657726" cy="3662541"/>
          </a:xfrm>
          <a:prstGeom prst="rect">
            <a:avLst/>
          </a:prstGeom>
          <a:noFill/>
        </p:spPr>
        <p:txBody>
          <a:bodyPr wrap="square" rtlCol="0">
            <a:spAutoFit/>
          </a:bodyPr>
          <a:lstStyle/>
          <a:p>
            <a:r>
              <a:rPr lang="en-US" sz="3600" dirty="0" smtClean="0"/>
              <a:t>1) Host Type</a:t>
            </a:r>
          </a:p>
          <a:p>
            <a:endParaRPr lang="en-US" sz="3600" dirty="0"/>
          </a:p>
          <a:p>
            <a:pPr marL="457200" indent="-457200">
              <a:buFont typeface="Arial" charset="0"/>
              <a:buChar char="•"/>
            </a:pPr>
            <a:r>
              <a:rPr lang="en-US" sz="3200" dirty="0" err="1"/>
              <a:t>d</a:t>
            </a:r>
            <a:r>
              <a:rPr lang="en-US" sz="3200" dirty="0" err="1" smtClean="0"/>
              <a:t>hcp</a:t>
            </a:r>
            <a:endParaRPr lang="en-US" sz="3200" dirty="0" smtClean="0"/>
          </a:p>
          <a:p>
            <a:pPr marL="457200" indent="-457200">
              <a:buFont typeface="Arial" charset="0"/>
              <a:buChar char="•"/>
            </a:pPr>
            <a:r>
              <a:rPr lang="en-US" sz="3200" dirty="0" smtClean="0"/>
              <a:t>static</a:t>
            </a:r>
          </a:p>
          <a:p>
            <a:pPr marL="457200" indent="-457200">
              <a:buFont typeface="Arial" charset="0"/>
              <a:buChar char="•"/>
            </a:pPr>
            <a:r>
              <a:rPr lang="en-US" sz="3200" dirty="0" err="1" smtClean="0"/>
              <a:t>vpn</a:t>
            </a:r>
            <a:endParaRPr lang="en-US" sz="3200" dirty="0" smtClean="0"/>
          </a:p>
          <a:p>
            <a:pPr marL="457200" indent="-457200">
              <a:buFont typeface="Arial" charset="0"/>
              <a:buChar char="•"/>
            </a:pPr>
            <a:r>
              <a:rPr lang="en-US" sz="3200" dirty="0"/>
              <a:t>w</a:t>
            </a:r>
            <a:r>
              <a:rPr lang="en-US" sz="3200" dirty="0" smtClean="0"/>
              <a:t>ireless</a:t>
            </a:r>
          </a:p>
          <a:p>
            <a:pPr marL="457200" indent="-457200">
              <a:buFont typeface="Arial" charset="0"/>
              <a:buChar char="•"/>
            </a:pPr>
            <a:r>
              <a:rPr lang="en-US" sz="3200" dirty="0" err="1"/>
              <a:t>e</a:t>
            </a:r>
            <a:r>
              <a:rPr lang="en-US" sz="3200" dirty="0" err="1" smtClean="0"/>
              <a:t>tc</a:t>
            </a:r>
            <a:r>
              <a:rPr lang="en-US" sz="3200" dirty="0" smtClean="0"/>
              <a:t> </a:t>
            </a:r>
            <a:r>
              <a:rPr lang="is-IS" sz="3200" dirty="0" smtClean="0"/>
              <a:t>…</a:t>
            </a:r>
            <a:r>
              <a:rPr lang="en-US" sz="3200" dirty="0" smtClean="0"/>
              <a:t> </a:t>
            </a:r>
            <a:endParaRPr lang="en-US" sz="3200" dirty="0"/>
          </a:p>
        </p:txBody>
      </p: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6567842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0100" y="1028701"/>
            <a:ext cx="7729537" cy="2492990"/>
          </a:xfrm>
          <a:prstGeom prst="rect">
            <a:avLst/>
          </a:prstGeom>
          <a:noFill/>
        </p:spPr>
        <p:txBody>
          <a:bodyPr wrap="square" rtlCol="0">
            <a:spAutoFit/>
          </a:bodyPr>
          <a:lstStyle/>
          <a:p>
            <a:r>
              <a:rPr lang="en-US" sz="3600" dirty="0" smtClean="0"/>
              <a:t>2) MAC Address</a:t>
            </a:r>
          </a:p>
          <a:p>
            <a:endParaRPr lang="en-US" sz="3600" dirty="0" smtClean="0"/>
          </a:p>
          <a:p>
            <a:r>
              <a:rPr lang="en-US" sz="2800" dirty="0"/>
              <a:t>U</a:t>
            </a:r>
            <a:r>
              <a:rPr lang="en-US" sz="2800" dirty="0" smtClean="0"/>
              <a:t>nique </a:t>
            </a:r>
            <a:r>
              <a:rPr lang="en-US" sz="2800" dirty="0"/>
              <a:t>identifier assigned to </a:t>
            </a:r>
            <a:r>
              <a:rPr lang="en-US" sz="2800" dirty="0" smtClean="0"/>
              <a:t>your computer’s network </a:t>
            </a:r>
            <a:r>
              <a:rPr lang="en-US" sz="2800" dirty="0"/>
              <a:t>interfaces for communications </a:t>
            </a:r>
            <a:r>
              <a:rPr lang="en-US" sz="2800" dirty="0" smtClean="0"/>
              <a:t>on the network.</a:t>
            </a:r>
            <a:endParaRPr lang="en-US" sz="2800" dirty="0"/>
          </a:p>
        </p:txBody>
      </p: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9186042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788" y="1028701"/>
            <a:ext cx="7943850" cy="2062103"/>
          </a:xfrm>
          <a:prstGeom prst="rect">
            <a:avLst/>
          </a:prstGeom>
          <a:noFill/>
        </p:spPr>
        <p:txBody>
          <a:bodyPr wrap="square" rtlCol="0">
            <a:spAutoFit/>
          </a:bodyPr>
          <a:lstStyle/>
          <a:p>
            <a:r>
              <a:rPr lang="en-US" sz="3600" dirty="0" smtClean="0"/>
              <a:t>3) Security Contact Emails</a:t>
            </a:r>
          </a:p>
          <a:p>
            <a:endParaRPr lang="en-US" sz="3600" dirty="0" smtClean="0"/>
          </a:p>
          <a:p>
            <a:r>
              <a:rPr lang="en-US" sz="2800" dirty="0" smtClean="0"/>
              <a:t>Email addresses of various parties that are responsible for a given IP address or MAC address.  </a:t>
            </a:r>
          </a:p>
        </p:txBody>
      </p: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3918450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3" y="114301"/>
            <a:ext cx="8129588" cy="2862322"/>
          </a:xfrm>
          <a:prstGeom prst="rect">
            <a:avLst/>
          </a:prstGeom>
          <a:noFill/>
        </p:spPr>
        <p:txBody>
          <a:bodyPr wrap="square" rtlCol="0">
            <a:spAutoFit/>
          </a:bodyPr>
          <a:lstStyle/>
          <a:p>
            <a:r>
              <a:rPr lang="en-US" sz="3600" dirty="0" smtClean="0"/>
              <a:t>4) Protection Level</a:t>
            </a:r>
          </a:p>
          <a:p>
            <a:endParaRPr lang="en-US" sz="2400" dirty="0" smtClean="0"/>
          </a:p>
          <a:p>
            <a:r>
              <a:rPr lang="en-US" sz="2400" dirty="0" smtClean="0"/>
              <a:t>Devices must register their PL with campus registry</a:t>
            </a:r>
          </a:p>
          <a:p>
            <a:r>
              <a:rPr lang="en-US" sz="2400" dirty="0" smtClean="0"/>
              <a:t>Data protection level of a given device ranges between 0 – 3</a:t>
            </a:r>
          </a:p>
          <a:p>
            <a:endParaRPr lang="en-US" sz="2400" dirty="0" smtClean="0"/>
          </a:p>
          <a:p>
            <a:r>
              <a:rPr lang="en-US" sz="2400" dirty="0" smtClean="0"/>
              <a:t>Ranges from data </a:t>
            </a:r>
            <a:r>
              <a:rPr lang="en-US" sz="2400" dirty="0"/>
              <a:t>intended for public </a:t>
            </a:r>
            <a:r>
              <a:rPr lang="en-US" sz="2400" dirty="0" smtClean="0"/>
              <a:t>access</a:t>
            </a:r>
            <a:r>
              <a:rPr lang="en-US" sz="2400" dirty="0"/>
              <a:t> </a:t>
            </a:r>
            <a:r>
              <a:rPr lang="en-US" sz="2400" dirty="0" smtClean="0"/>
              <a:t>to data </a:t>
            </a:r>
            <a:r>
              <a:rPr lang="en-US" sz="2400" dirty="0"/>
              <a:t>elements with a statutory requirement for notification </a:t>
            </a:r>
            <a:r>
              <a:rPr lang="en-US" sz="2400" dirty="0" smtClean="0"/>
              <a:t>in </a:t>
            </a:r>
            <a:r>
              <a:rPr lang="en-US" sz="2400" dirty="0"/>
              <a:t>case of a </a:t>
            </a:r>
            <a:r>
              <a:rPr lang="en-US" sz="2400" dirty="0" smtClean="0"/>
              <a:t>breach.</a:t>
            </a:r>
            <a:endParaRPr lang="en-US" sz="2400" dirty="0"/>
          </a:p>
        </p:txBody>
      </p:sp>
      <p:sp>
        <p:nvSpPr>
          <p:cNvPr id="2" name="TextBox 1"/>
          <p:cNvSpPr txBox="1"/>
          <p:nvPr/>
        </p:nvSpPr>
        <p:spPr>
          <a:xfrm>
            <a:off x="442913" y="4500563"/>
            <a:ext cx="5554085" cy="369332"/>
          </a:xfrm>
          <a:prstGeom prst="rect">
            <a:avLst/>
          </a:prstGeom>
          <a:noFill/>
        </p:spPr>
        <p:txBody>
          <a:bodyPr wrap="none" rtlCol="0">
            <a:spAutoFit/>
          </a:bodyPr>
          <a:lstStyle/>
          <a:p>
            <a:r>
              <a:rPr lang="en-US" dirty="0"/>
              <a:t>https://</a:t>
            </a:r>
            <a:r>
              <a:rPr lang="en-US" dirty="0" err="1"/>
              <a:t>security.berkeley.edu</a:t>
            </a:r>
            <a:r>
              <a:rPr lang="en-US" dirty="0"/>
              <a:t>/data-classification-standard</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125568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0075" y="1028701"/>
            <a:ext cx="8129588" cy="2123658"/>
          </a:xfrm>
          <a:prstGeom prst="rect">
            <a:avLst/>
          </a:prstGeom>
          <a:noFill/>
        </p:spPr>
        <p:txBody>
          <a:bodyPr wrap="square" rtlCol="0">
            <a:spAutoFit/>
          </a:bodyPr>
          <a:lstStyle/>
          <a:p>
            <a:r>
              <a:rPr lang="en-US" sz="3600" dirty="0" smtClean="0"/>
              <a:t>5) User’s Email and </a:t>
            </a:r>
          </a:p>
          <a:p>
            <a:r>
              <a:rPr lang="en-US" sz="3600" dirty="0" smtClean="0"/>
              <a:t>6) </a:t>
            </a:r>
            <a:r>
              <a:rPr lang="en-US" sz="3600" dirty="0" err="1" smtClean="0"/>
              <a:t>Calnet</a:t>
            </a:r>
            <a:r>
              <a:rPr lang="en-US" sz="3600" dirty="0" smtClean="0"/>
              <a:t> UID</a:t>
            </a:r>
          </a:p>
          <a:p>
            <a:endParaRPr lang="en-US" sz="3600" dirty="0" smtClean="0"/>
          </a:p>
          <a:p>
            <a:r>
              <a:rPr lang="en-US" sz="2400" dirty="0" smtClean="0"/>
              <a:t>User’s email address and the user’s unique single sign-on ID.</a:t>
            </a:r>
            <a:endParaRPr lang="en-US" sz="2400" dirty="0"/>
          </a:p>
        </p:txBody>
      </p: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5159903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0075" y="1028701"/>
            <a:ext cx="8129588" cy="2492990"/>
          </a:xfrm>
          <a:prstGeom prst="rect">
            <a:avLst/>
          </a:prstGeom>
          <a:noFill/>
        </p:spPr>
        <p:txBody>
          <a:bodyPr wrap="square" rtlCol="0">
            <a:spAutoFit/>
          </a:bodyPr>
          <a:lstStyle/>
          <a:p>
            <a:r>
              <a:rPr lang="en-US" sz="3600" dirty="0" smtClean="0"/>
              <a:t>7) Reputational Score</a:t>
            </a:r>
          </a:p>
          <a:p>
            <a:endParaRPr lang="en-US" sz="3600" dirty="0" smtClean="0"/>
          </a:p>
          <a:p>
            <a:r>
              <a:rPr lang="en-US" sz="2800" dirty="0" smtClean="0"/>
              <a:t>If the user was visiting a website that has a history of malicious activity: phishing attacks, hosting malware, aggressive scanning, etc</a:t>
            </a:r>
            <a:r>
              <a:rPr lang="en-US" sz="2800" dirty="0"/>
              <a:t>.</a:t>
            </a:r>
            <a:endParaRPr lang="en-US" sz="2800" dirty="0" smtClean="0"/>
          </a:p>
        </p:txBody>
      </p: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814240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957997" y="2593178"/>
            <a:ext cx="1743075" cy="914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dirty="0" smtClean="0">
                <a:solidFill>
                  <a:srgbClr val="002060"/>
                </a:solidFill>
              </a:rPr>
              <a:t>Metrics</a:t>
            </a:r>
            <a:endParaRPr lang="en-US" sz="3600" dirty="0">
              <a:solidFill>
                <a:srgbClr val="002060"/>
              </a:solidFill>
            </a:endParaRPr>
          </a:p>
        </p:txBody>
      </p:sp>
      <p:sp>
        <p:nvSpPr>
          <p:cNvPr id="11" name="Rounded Rectangle 10"/>
          <p:cNvSpPr/>
          <p:nvPr/>
        </p:nvSpPr>
        <p:spPr>
          <a:xfrm>
            <a:off x="4398164" y="2593178"/>
            <a:ext cx="2045503"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Incidents</a:t>
            </a:r>
            <a:endParaRPr lang="en-US" sz="3600" dirty="0">
              <a:solidFill>
                <a:srgbClr val="002060"/>
              </a:solidFill>
            </a:endParaRPr>
          </a:p>
        </p:txBody>
      </p:sp>
      <p:sp>
        <p:nvSpPr>
          <p:cNvPr id="12" name="Rounded Rectangle 11"/>
          <p:cNvSpPr/>
          <p:nvPr/>
        </p:nvSpPr>
        <p:spPr>
          <a:xfrm>
            <a:off x="2276469" y="2593178"/>
            <a:ext cx="1602590" cy="914400"/>
          </a:xfrm>
          <a:prstGeom prst="roundRect">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Alerts</a:t>
            </a:r>
            <a:endParaRPr lang="en-US" sz="3600" dirty="0">
              <a:solidFill>
                <a:srgbClr val="002060"/>
              </a:solidFill>
            </a:endParaRPr>
          </a:p>
        </p:txBody>
      </p:sp>
      <p:sp>
        <p:nvSpPr>
          <p:cNvPr id="13" name="Rounded Rectangle 12"/>
          <p:cNvSpPr/>
          <p:nvPr/>
        </p:nvSpPr>
        <p:spPr>
          <a:xfrm>
            <a:off x="221452" y="2605087"/>
            <a:ext cx="153709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Events</a:t>
            </a:r>
            <a:endParaRPr lang="en-US" sz="3600" dirty="0">
              <a:solidFill>
                <a:srgbClr val="002060"/>
              </a:solidFill>
            </a:endParaRPr>
          </a:p>
        </p:txBody>
      </p:sp>
      <p:sp>
        <p:nvSpPr>
          <p:cNvPr id="17" name="Right Arrow 16"/>
          <p:cNvSpPr/>
          <p:nvPr/>
        </p:nvSpPr>
        <p:spPr>
          <a:xfrm flipV="1">
            <a:off x="3937401"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19" name="Right Arrow 18"/>
          <p:cNvSpPr/>
          <p:nvPr/>
        </p:nvSpPr>
        <p:spPr>
          <a:xfrm flipV="1">
            <a:off x="6517474"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20" name="Right Arrow 19"/>
          <p:cNvSpPr/>
          <p:nvPr/>
        </p:nvSpPr>
        <p:spPr>
          <a:xfrm flipV="1">
            <a:off x="1822843"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956585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71549" y="1057288"/>
            <a:ext cx="3853075" cy="8429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Generate Alert Files</a:t>
            </a:r>
            <a:endParaRPr lang="en-US" sz="2800" dirty="0">
              <a:solidFill>
                <a:srgbClr val="000000"/>
              </a:solidFill>
            </a:endParaRPr>
          </a:p>
        </p:txBody>
      </p:sp>
      <p:sp>
        <p:nvSpPr>
          <p:cNvPr id="9" name="Can 8"/>
          <p:cNvSpPr/>
          <p:nvPr/>
        </p:nvSpPr>
        <p:spPr>
          <a:xfrm>
            <a:off x="6186478" y="942986"/>
            <a:ext cx="2286000" cy="107156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rgbClr val="000000"/>
                </a:solidFill>
              </a:rPr>
              <a:t>DB</a:t>
            </a:r>
            <a:endParaRPr lang="en-US" sz="4800" dirty="0">
              <a:solidFill>
                <a:srgbClr val="000000"/>
              </a:solidFill>
            </a:endParaRPr>
          </a:p>
        </p:txBody>
      </p:sp>
      <p:cxnSp>
        <p:nvCxnSpPr>
          <p:cNvPr id="11" name="Straight Arrow Connector 10"/>
          <p:cNvCxnSpPr>
            <a:stCxn id="8" idx="3"/>
            <a:endCxn id="9" idx="2"/>
          </p:cNvCxnSpPr>
          <p:nvPr/>
        </p:nvCxnSpPr>
        <p:spPr>
          <a:xfrm>
            <a:off x="4824624" y="1478767"/>
            <a:ext cx="1361854" cy="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2"/>
          </p:cNvCxnSpPr>
          <p:nvPr/>
        </p:nvCxnSpPr>
        <p:spPr>
          <a:xfrm flipH="1">
            <a:off x="2898086" y="1900246"/>
            <a:ext cx="1" cy="78581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971549" y="2657484"/>
            <a:ext cx="3853075" cy="8429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Analyst Review Alerts</a:t>
            </a:r>
            <a:endParaRPr lang="en-US" sz="2800" dirty="0">
              <a:solidFill>
                <a:srgbClr val="000000"/>
              </a:solidFill>
            </a:endParaRPr>
          </a:p>
        </p:txBody>
      </p:sp>
      <p:sp>
        <p:nvSpPr>
          <p:cNvPr id="20" name="Rounded Rectangle 19"/>
          <p:cNvSpPr/>
          <p:nvPr/>
        </p:nvSpPr>
        <p:spPr>
          <a:xfrm>
            <a:off x="971549" y="4257680"/>
            <a:ext cx="3853075" cy="8429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Analyst Creates Incidents</a:t>
            </a:r>
            <a:endParaRPr lang="en-US" sz="2800" dirty="0">
              <a:solidFill>
                <a:srgbClr val="000000"/>
              </a:solidFill>
            </a:endParaRPr>
          </a:p>
        </p:txBody>
      </p:sp>
      <p:cxnSp>
        <p:nvCxnSpPr>
          <p:cNvPr id="21" name="Straight Arrow Connector 20"/>
          <p:cNvCxnSpPr/>
          <p:nvPr/>
        </p:nvCxnSpPr>
        <p:spPr>
          <a:xfrm flipH="1">
            <a:off x="2898086" y="3486156"/>
            <a:ext cx="1" cy="78581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20" idx="3"/>
            <a:endCxn id="9" idx="3"/>
          </p:cNvCxnSpPr>
          <p:nvPr/>
        </p:nvCxnSpPr>
        <p:spPr>
          <a:xfrm flipV="1">
            <a:off x="4824624" y="2014549"/>
            <a:ext cx="2504854" cy="2664610"/>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0540890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95" y="4857036"/>
            <a:ext cx="5486400" cy="566738"/>
          </a:xfrm>
        </p:spPr>
        <p:txBody>
          <a:bodyPr>
            <a:normAutofit/>
          </a:bodyPr>
          <a:lstStyle/>
          <a:p>
            <a:r>
              <a:rPr lang="en-US" sz="2200" dirty="0" smtClean="0"/>
              <a:t>DIKW Pyramid</a:t>
            </a:r>
            <a:endParaRPr lang="en-US" sz="22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635802" y="268112"/>
            <a:ext cx="5617307" cy="4378691"/>
          </a:xfrm>
        </p:spPr>
      </p:pic>
      <p:sp>
        <p:nvSpPr>
          <p:cNvPr id="4" name="Text Placeholder 3"/>
          <p:cNvSpPr>
            <a:spLocks noGrp="1"/>
          </p:cNvSpPr>
          <p:nvPr>
            <p:ph type="body" sz="half" idx="2"/>
          </p:nvPr>
        </p:nvSpPr>
        <p:spPr>
          <a:xfrm>
            <a:off x="790391" y="5451998"/>
            <a:ext cx="8057275" cy="559334"/>
          </a:xfrm>
        </p:spPr>
        <p:txBody>
          <a:bodyPr>
            <a:normAutofit/>
          </a:bodyPr>
          <a:lstStyle/>
          <a:p>
            <a:r>
              <a:rPr lang="en-US" sz="1000" dirty="0"/>
              <a:t>https://</a:t>
            </a:r>
            <a:r>
              <a:rPr lang="en-US" sz="1000" dirty="0" err="1"/>
              <a:t>commons.wikimedia.org</a:t>
            </a:r>
            <a:r>
              <a:rPr lang="en-US" sz="1000" dirty="0"/>
              <a:t>/wiki/File%3ADIKW_Pyramid.svg</a:t>
            </a:r>
          </a:p>
          <a:p>
            <a:r>
              <a:rPr lang="en-US" sz="1000" dirty="0" smtClean="0"/>
              <a:t>By </a:t>
            </a:r>
            <a:r>
              <a:rPr lang="en-US" sz="1000" dirty="0" err="1"/>
              <a:t>Longlivetheux</a:t>
            </a:r>
            <a:r>
              <a:rPr lang="en-US" sz="1000" dirty="0"/>
              <a:t> (Own work) [CC BY-SA 4.0 (http://</a:t>
            </a:r>
            <a:r>
              <a:rPr lang="en-US" sz="1000" dirty="0" err="1"/>
              <a:t>creativecommons.org</a:t>
            </a:r>
            <a:r>
              <a:rPr lang="en-US" sz="1000" dirty="0"/>
              <a:t>/licenses/by-</a:t>
            </a:r>
            <a:r>
              <a:rPr lang="en-US" sz="1000" dirty="0" err="1"/>
              <a:t>sa</a:t>
            </a:r>
            <a:r>
              <a:rPr lang="en-US" sz="1000" dirty="0"/>
              <a:t>/4.0)], via Wikimedia Commons</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710481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6" y="603250"/>
            <a:ext cx="7301371" cy="3680691"/>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3140279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569912"/>
            <a:ext cx="8365086" cy="3101975"/>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6284964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24" y="571499"/>
            <a:ext cx="7708109" cy="1671638"/>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4971066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3" y="354012"/>
            <a:ext cx="7529513" cy="5224800"/>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8004007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72" y="354012"/>
            <a:ext cx="8760642" cy="1103314"/>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1649494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075" y="411163"/>
            <a:ext cx="8267700" cy="2451100"/>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700394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512761"/>
            <a:ext cx="7650638" cy="844551"/>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8068789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322264"/>
            <a:ext cx="8729663" cy="4696886"/>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834079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330200"/>
            <a:ext cx="8615362" cy="4955739"/>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9766310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406402"/>
            <a:ext cx="8577347" cy="4165599"/>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7152520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a:bodyPr>
          <a:lstStyle/>
          <a:p>
            <a:r>
              <a:rPr lang="en-US" sz="4200" dirty="0" smtClean="0"/>
              <a:t>DIKW Model</a:t>
            </a:r>
            <a:endParaRPr lang="en-US" sz="4200" dirty="0"/>
          </a:p>
        </p:txBody>
      </p:sp>
      <p:sp>
        <p:nvSpPr>
          <p:cNvPr id="5" name="Content Placeholder 2"/>
          <p:cNvSpPr>
            <a:spLocks noGrp="1"/>
          </p:cNvSpPr>
          <p:nvPr>
            <p:ph idx="1"/>
          </p:nvPr>
        </p:nvSpPr>
        <p:spPr>
          <a:xfrm>
            <a:off x="3657601" y="4955600"/>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DATA</a:t>
            </a:r>
            <a:endParaRPr lang="en-US" sz="1800" dirty="0"/>
          </a:p>
        </p:txBody>
      </p:sp>
      <p:sp>
        <p:nvSpPr>
          <p:cNvPr id="10" name="Content Placeholder 2"/>
          <p:cNvSpPr>
            <a:spLocks noGrp="1"/>
          </p:cNvSpPr>
          <p:nvPr>
            <p:ph idx="1"/>
          </p:nvPr>
        </p:nvSpPr>
        <p:spPr>
          <a:xfrm>
            <a:off x="3654779" y="3922666"/>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INFORMATION</a:t>
            </a:r>
            <a:endParaRPr lang="en-US" sz="1800" dirty="0"/>
          </a:p>
        </p:txBody>
      </p:sp>
      <p:sp>
        <p:nvSpPr>
          <p:cNvPr id="13" name="Content Placeholder 2"/>
          <p:cNvSpPr>
            <a:spLocks noGrp="1"/>
          </p:cNvSpPr>
          <p:nvPr>
            <p:ph idx="1"/>
          </p:nvPr>
        </p:nvSpPr>
        <p:spPr>
          <a:xfrm>
            <a:off x="3651957" y="2889733"/>
            <a:ext cx="1803401" cy="1035973"/>
          </a:xfrm>
          <a:solidFill>
            <a:srgbClr val="008000"/>
          </a:solidFill>
          <a:ln>
            <a:solidFill>
              <a:schemeClr val="bg1"/>
            </a:solidFill>
          </a:ln>
        </p:spPr>
        <p:txBody>
          <a:bodyPr anchor="ctr" anchorCtr="1">
            <a:normAutofit/>
          </a:bodyPr>
          <a:lstStyle/>
          <a:p>
            <a:pPr marL="0" indent="0" algn="ctr">
              <a:buNone/>
            </a:pPr>
            <a:r>
              <a:rPr lang="en-US" sz="1800" dirty="0"/>
              <a:t>KNOWLEDGE</a:t>
            </a:r>
          </a:p>
        </p:txBody>
      </p:sp>
      <p:sp>
        <p:nvSpPr>
          <p:cNvPr id="15" name="Content Placeholder 2"/>
          <p:cNvSpPr>
            <a:spLocks noGrp="1"/>
          </p:cNvSpPr>
          <p:nvPr>
            <p:ph idx="1"/>
          </p:nvPr>
        </p:nvSpPr>
        <p:spPr>
          <a:xfrm>
            <a:off x="3649135" y="1842688"/>
            <a:ext cx="1803401" cy="1035973"/>
          </a:xfrm>
          <a:solidFill>
            <a:srgbClr val="0000FF"/>
          </a:solidFill>
          <a:ln>
            <a:solidFill>
              <a:schemeClr val="bg1"/>
            </a:solidFill>
          </a:ln>
        </p:spPr>
        <p:txBody>
          <a:bodyPr anchor="ctr" anchorCtr="1">
            <a:normAutofit/>
          </a:bodyPr>
          <a:lstStyle/>
          <a:p>
            <a:pPr marL="0" indent="0" algn="ctr">
              <a:buNone/>
            </a:pPr>
            <a:r>
              <a:rPr lang="en-US" sz="1800" dirty="0"/>
              <a:t>WISDOM</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4761420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488950"/>
            <a:ext cx="8366021" cy="4011613"/>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5520979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404812"/>
            <a:ext cx="8448358" cy="4495801"/>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45893904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349251"/>
            <a:ext cx="8432566" cy="4508500"/>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76810561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97" y="409574"/>
            <a:ext cx="7986642" cy="1133475"/>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98110636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2" y="409574"/>
            <a:ext cx="8190922" cy="1304926"/>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55307832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4" y="442912"/>
            <a:ext cx="8366774" cy="600076"/>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05040127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72" y="128588"/>
            <a:ext cx="7527466" cy="5776893"/>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5768347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3" y="371474"/>
            <a:ext cx="8372475" cy="780179"/>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08748925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423864"/>
            <a:ext cx="8501063" cy="1837054"/>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3894948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957997" y="2593178"/>
            <a:ext cx="1743075" cy="914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3600" dirty="0" smtClean="0">
                <a:solidFill>
                  <a:srgbClr val="002060"/>
                </a:solidFill>
              </a:rPr>
              <a:t>Metrics</a:t>
            </a:r>
            <a:endParaRPr lang="en-US" sz="3600" dirty="0">
              <a:solidFill>
                <a:srgbClr val="002060"/>
              </a:solidFill>
            </a:endParaRPr>
          </a:p>
        </p:txBody>
      </p:sp>
      <p:sp>
        <p:nvSpPr>
          <p:cNvPr id="11" name="Rounded Rectangle 10"/>
          <p:cNvSpPr/>
          <p:nvPr/>
        </p:nvSpPr>
        <p:spPr>
          <a:xfrm>
            <a:off x="4398164" y="2593178"/>
            <a:ext cx="2045503" cy="914400"/>
          </a:xfrm>
          <a:prstGeom prst="roundRect">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Incidents</a:t>
            </a:r>
            <a:endParaRPr lang="en-US" sz="3600" dirty="0">
              <a:solidFill>
                <a:srgbClr val="002060"/>
              </a:solidFill>
            </a:endParaRPr>
          </a:p>
        </p:txBody>
      </p:sp>
      <p:sp>
        <p:nvSpPr>
          <p:cNvPr id="12" name="Rounded Rectangle 11"/>
          <p:cNvSpPr/>
          <p:nvPr/>
        </p:nvSpPr>
        <p:spPr>
          <a:xfrm>
            <a:off x="2276469" y="2593178"/>
            <a:ext cx="160259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Alerts</a:t>
            </a:r>
            <a:endParaRPr lang="en-US" sz="3600" dirty="0">
              <a:solidFill>
                <a:srgbClr val="002060"/>
              </a:solidFill>
            </a:endParaRPr>
          </a:p>
        </p:txBody>
      </p:sp>
      <p:sp>
        <p:nvSpPr>
          <p:cNvPr id="13" name="Rounded Rectangle 12"/>
          <p:cNvSpPr/>
          <p:nvPr/>
        </p:nvSpPr>
        <p:spPr>
          <a:xfrm>
            <a:off x="221452" y="2605087"/>
            <a:ext cx="153709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Events</a:t>
            </a:r>
            <a:endParaRPr lang="en-US" sz="3600" dirty="0">
              <a:solidFill>
                <a:srgbClr val="002060"/>
              </a:solidFill>
            </a:endParaRPr>
          </a:p>
        </p:txBody>
      </p:sp>
      <p:sp>
        <p:nvSpPr>
          <p:cNvPr id="17" name="Right Arrow 16"/>
          <p:cNvSpPr/>
          <p:nvPr/>
        </p:nvSpPr>
        <p:spPr>
          <a:xfrm flipV="1">
            <a:off x="3937401"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19" name="Right Arrow 18"/>
          <p:cNvSpPr/>
          <p:nvPr/>
        </p:nvSpPr>
        <p:spPr>
          <a:xfrm flipV="1">
            <a:off x="6517474"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20" name="Right Arrow 19"/>
          <p:cNvSpPr/>
          <p:nvPr/>
        </p:nvSpPr>
        <p:spPr>
          <a:xfrm flipV="1">
            <a:off x="1822843"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5387624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a:bodyPr>
          <a:lstStyle/>
          <a:p>
            <a:r>
              <a:rPr lang="en-US" sz="4200" dirty="0" smtClean="0"/>
              <a:t>DIKW Model</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DATA</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INFORMATION</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Fills disk and databases</a:t>
            </a:r>
          </a:p>
          <a:p>
            <a:r>
              <a:rPr lang="en-US" sz="1800" dirty="0"/>
              <a:t>Alone it has no meaning</a:t>
            </a:r>
          </a:p>
          <a:p>
            <a:r>
              <a:rPr lang="en-US" sz="1800" dirty="0"/>
              <a:t>Simply gathering data accomplishes nothing</a:t>
            </a:r>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a:t>KNOWLEDGE</a:t>
            </a:r>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a:t>WISDOM</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21035117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 y="144462"/>
            <a:ext cx="8783857" cy="4184651"/>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8965932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228601"/>
            <a:ext cx="8812901" cy="3743325"/>
          </a:xfrm>
          <a:prstGeom prst="rect">
            <a:avLst/>
          </a:prstGeom>
        </p:spPr>
      </p:pic>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13529325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063" y="242887"/>
            <a:ext cx="5245100" cy="5868945"/>
          </a:xfrm>
          <a:prstGeom prst="rect">
            <a:avLst/>
          </a:prstGeom>
        </p:spPr>
      </p:pic>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03970580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8863" y="400050"/>
            <a:ext cx="4057650" cy="7143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Incident Lifecycle</a:t>
            </a:r>
            <a:endParaRPr lang="en-US" sz="2800" dirty="0">
              <a:solidFill>
                <a:schemeClr val="tx2"/>
              </a:solidFill>
            </a:endParaRPr>
          </a:p>
        </p:txBody>
      </p:sp>
      <p:cxnSp>
        <p:nvCxnSpPr>
          <p:cNvPr id="5" name="Straight Arrow Connector 4"/>
          <p:cNvCxnSpPr>
            <a:stCxn id="3" idx="2"/>
            <a:endCxn id="7" idx="0"/>
          </p:cNvCxnSpPr>
          <p:nvPr/>
        </p:nvCxnSpPr>
        <p:spPr>
          <a:xfrm>
            <a:off x="4357688" y="1114425"/>
            <a:ext cx="0" cy="53577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2328863" y="1650196"/>
            <a:ext cx="4057650" cy="7858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Evaluate Incident Fields</a:t>
            </a:r>
            <a:endParaRPr lang="en-US" sz="2800" dirty="0">
              <a:solidFill>
                <a:schemeClr val="tx2"/>
              </a:solidFill>
            </a:endParaRPr>
          </a:p>
        </p:txBody>
      </p:sp>
      <p:cxnSp>
        <p:nvCxnSpPr>
          <p:cNvPr id="9" name="Straight Arrow Connector 8"/>
          <p:cNvCxnSpPr>
            <a:stCxn id="7" idx="2"/>
            <a:endCxn id="11" idx="0"/>
          </p:cNvCxnSpPr>
          <p:nvPr/>
        </p:nvCxnSpPr>
        <p:spPr>
          <a:xfrm>
            <a:off x="4357688" y="2436008"/>
            <a:ext cx="0" cy="50721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2328863" y="2943221"/>
            <a:ext cx="4057650" cy="7858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Trigger 1 or more actions</a:t>
            </a:r>
            <a:endParaRPr lang="en-US" sz="2800" dirty="0">
              <a:solidFill>
                <a:schemeClr val="tx2"/>
              </a:solidFill>
            </a:endParaRPr>
          </a:p>
        </p:txBody>
      </p:sp>
      <p:sp>
        <p:nvSpPr>
          <p:cNvPr id="12" name="Rounded Rectangle 11"/>
          <p:cNvSpPr/>
          <p:nvPr/>
        </p:nvSpPr>
        <p:spPr>
          <a:xfrm>
            <a:off x="2328863" y="4147683"/>
            <a:ext cx="4057650" cy="7100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Close Incident</a:t>
            </a:r>
            <a:endParaRPr lang="en-US" sz="2800" dirty="0">
              <a:solidFill>
                <a:schemeClr val="tx2"/>
              </a:solidFill>
            </a:endParaRPr>
          </a:p>
        </p:txBody>
      </p:sp>
      <p:cxnSp>
        <p:nvCxnSpPr>
          <p:cNvPr id="18" name="Straight Arrow Connector 17"/>
          <p:cNvCxnSpPr>
            <a:stCxn id="11" idx="2"/>
            <a:endCxn id="12" idx="0"/>
          </p:cNvCxnSpPr>
          <p:nvPr/>
        </p:nvCxnSpPr>
        <p:spPr>
          <a:xfrm>
            <a:off x="4357688" y="3729038"/>
            <a:ext cx="0" cy="41864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25114110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314324"/>
            <a:ext cx="8058149" cy="5078313"/>
          </a:xfrm>
          <a:prstGeom prst="rect">
            <a:avLst/>
          </a:prstGeom>
          <a:noFill/>
        </p:spPr>
        <p:txBody>
          <a:bodyPr wrap="square" rtlCol="0">
            <a:spAutoFit/>
          </a:bodyPr>
          <a:lstStyle/>
          <a:p>
            <a:r>
              <a:rPr lang="en-US" sz="3600" dirty="0" smtClean="0"/>
              <a:t>Possible Actions Include:</a:t>
            </a:r>
          </a:p>
          <a:p>
            <a:endParaRPr lang="en-US" sz="2400" dirty="0"/>
          </a:p>
          <a:p>
            <a:pPr marL="342900" indent="-342900">
              <a:buAutoNum type="arabicParenR"/>
            </a:pPr>
            <a:r>
              <a:rPr lang="en-US" sz="2400" dirty="0" smtClean="0"/>
              <a:t>Simple Notification: you visited a sketchy website</a:t>
            </a:r>
          </a:p>
          <a:p>
            <a:pPr marL="342900" indent="-342900">
              <a:buAutoNum type="arabicParenR"/>
            </a:pPr>
            <a:endParaRPr lang="en-US" sz="2400" dirty="0" smtClean="0"/>
          </a:p>
          <a:p>
            <a:pPr marL="342900" indent="-342900">
              <a:buAutoNum type="arabicParenR"/>
            </a:pPr>
            <a:r>
              <a:rPr lang="en-US" sz="2400" dirty="0" smtClean="0"/>
              <a:t>Notification which requires resolution: unsupported version of OSX</a:t>
            </a:r>
          </a:p>
          <a:p>
            <a:pPr marL="342900" indent="-342900">
              <a:buAutoNum type="arabicParenR"/>
            </a:pPr>
            <a:endParaRPr lang="en-US" sz="2400" dirty="0" smtClean="0"/>
          </a:p>
          <a:p>
            <a:pPr marL="342900" indent="-342900">
              <a:buAutoNum type="arabicParenR"/>
            </a:pPr>
            <a:r>
              <a:rPr lang="en-US" sz="2400" dirty="0" smtClean="0"/>
              <a:t>Notification which requires resolution otherwise user will be blocked off the network: hey your computer is participating in a DDoS attack.</a:t>
            </a:r>
          </a:p>
          <a:p>
            <a:pPr marL="342900" indent="-342900">
              <a:buAutoNum type="arabicParenR"/>
            </a:pPr>
            <a:endParaRPr lang="en-US" sz="2400" dirty="0" smtClean="0"/>
          </a:p>
          <a:p>
            <a:pPr marL="342900" indent="-342900">
              <a:buAutoNum type="arabicParenR"/>
            </a:pPr>
            <a:r>
              <a:rPr lang="en-US" sz="2400" dirty="0" smtClean="0"/>
              <a:t>Automatic block: user must resolve problem to get block removed</a:t>
            </a:r>
            <a:endParaRPr lang="en-US" sz="2400" dirty="0"/>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8773888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8863" y="400050"/>
            <a:ext cx="4057650" cy="7143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Incident Lifecycle</a:t>
            </a:r>
            <a:endParaRPr lang="en-US" sz="2800" dirty="0">
              <a:solidFill>
                <a:schemeClr val="tx2"/>
              </a:solidFill>
            </a:endParaRPr>
          </a:p>
        </p:txBody>
      </p:sp>
      <p:cxnSp>
        <p:nvCxnSpPr>
          <p:cNvPr id="5" name="Straight Arrow Connector 4"/>
          <p:cNvCxnSpPr>
            <a:stCxn id="3" idx="2"/>
            <a:endCxn id="7" idx="0"/>
          </p:cNvCxnSpPr>
          <p:nvPr/>
        </p:nvCxnSpPr>
        <p:spPr>
          <a:xfrm>
            <a:off x="4357688" y="1114425"/>
            <a:ext cx="0" cy="535771"/>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2328863" y="1650196"/>
            <a:ext cx="4057650" cy="7858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Evaluate Incident Fields</a:t>
            </a:r>
            <a:endParaRPr lang="en-US" sz="2800" dirty="0">
              <a:solidFill>
                <a:schemeClr val="tx2"/>
              </a:solidFill>
            </a:endParaRPr>
          </a:p>
        </p:txBody>
      </p:sp>
      <p:cxnSp>
        <p:nvCxnSpPr>
          <p:cNvPr id="9" name="Straight Arrow Connector 8"/>
          <p:cNvCxnSpPr>
            <a:stCxn id="7" idx="2"/>
            <a:endCxn id="11" idx="0"/>
          </p:cNvCxnSpPr>
          <p:nvPr/>
        </p:nvCxnSpPr>
        <p:spPr>
          <a:xfrm>
            <a:off x="4357688" y="2436008"/>
            <a:ext cx="0" cy="507213"/>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2328863" y="2943221"/>
            <a:ext cx="4057650" cy="7858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Trigger 1 or more actions</a:t>
            </a:r>
            <a:endParaRPr lang="en-US" sz="2800" dirty="0">
              <a:solidFill>
                <a:schemeClr val="tx2"/>
              </a:solidFill>
            </a:endParaRPr>
          </a:p>
        </p:txBody>
      </p:sp>
      <p:sp>
        <p:nvSpPr>
          <p:cNvPr id="12" name="Rounded Rectangle 11"/>
          <p:cNvSpPr/>
          <p:nvPr/>
        </p:nvSpPr>
        <p:spPr>
          <a:xfrm>
            <a:off x="2328863" y="4147683"/>
            <a:ext cx="4057650" cy="7100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solidFill>
              </a:rPr>
              <a:t>Close Incident</a:t>
            </a:r>
            <a:endParaRPr lang="en-US" sz="2800" dirty="0">
              <a:solidFill>
                <a:schemeClr val="tx2"/>
              </a:solidFill>
            </a:endParaRPr>
          </a:p>
        </p:txBody>
      </p:sp>
      <p:cxnSp>
        <p:nvCxnSpPr>
          <p:cNvPr id="18" name="Straight Arrow Connector 17"/>
          <p:cNvCxnSpPr>
            <a:stCxn id="11" idx="2"/>
            <a:endCxn id="12" idx="0"/>
          </p:cNvCxnSpPr>
          <p:nvPr/>
        </p:nvCxnSpPr>
        <p:spPr>
          <a:xfrm>
            <a:off x="4357688" y="3729038"/>
            <a:ext cx="0" cy="41864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40177266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957997" y="2593178"/>
            <a:ext cx="1743075" cy="914400"/>
          </a:xfrm>
          <a:prstGeom prst="roundRect">
            <a:avLst/>
          </a:prstGeom>
          <a:ln w="76200">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3600" dirty="0" smtClean="0">
                <a:solidFill>
                  <a:srgbClr val="002060"/>
                </a:solidFill>
              </a:rPr>
              <a:t>Metrics</a:t>
            </a:r>
            <a:endParaRPr lang="en-US" sz="3600" dirty="0">
              <a:solidFill>
                <a:srgbClr val="002060"/>
              </a:solidFill>
            </a:endParaRPr>
          </a:p>
        </p:txBody>
      </p:sp>
      <p:sp>
        <p:nvSpPr>
          <p:cNvPr id="11" name="Rounded Rectangle 10"/>
          <p:cNvSpPr/>
          <p:nvPr/>
        </p:nvSpPr>
        <p:spPr>
          <a:xfrm>
            <a:off x="4398164" y="2593178"/>
            <a:ext cx="2045503"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Incidents</a:t>
            </a:r>
            <a:endParaRPr lang="en-US" sz="3600" dirty="0">
              <a:solidFill>
                <a:srgbClr val="002060"/>
              </a:solidFill>
            </a:endParaRPr>
          </a:p>
        </p:txBody>
      </p:sp>
      <p:sp>
        <p:nvSpPr>
          <p:cNvPr id="12" name="Rounded Rectangle 11"/>
          <p:cNvSpPr/>
          <p:nvPr/>
        </p:nvSpPr>
        <p:spPr>
          <a:xfrm>
            <a:off x="2276469" y="2593178"/>
            <a:ext cx="160259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Alerts</a:t>
            </a:r>
            <a:endParaRPr lang="en-US" sz="3600" dirty="0">
              <a:solidFill>
                <a:srgbClr val="002060"/>
              </a:solidFill>
            </a:endParaRPr>
          </a:p>
        </p:txBody>
      </p:sp>
      <p:sp>
        <p:nvSpPr>
          <p:cNvPr id="13" name="Rounded Rectangle 12"/>
          <p:cNvSpPr/>
          <p:nvPr/>
        </p:nvSpPr>
        <p:spPr>
          <a:xfrm>
            <a:off x="221452" y="2605087"/>
            <a:ext cx="1537091"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2060"/>
                </a:solidFill>
              </a:rPr>
              <a:t>Events</a:t>
            </a:r>
            <a:endParaRPr lang="en-US" sz="3600" dirty="0">
              <a:solidFill>
                <a:srgbClr val="002060"/>
              </a:solidFill>
            </a:endParaRPr>
          </a:p>
        </p:txBody>
      </p:sp>
      <p:sp>
        <p:nvSpPr>
          <p:cNvPr id="17" name="Right Arrow 16"/>
          <p:cNvSpPr/>
          <p:nvPr/>
        </p:nvSpPr>
        <p:spPr>
          <a:xfrm flipV="1">
            <a:off x="3937401"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19" name="Right Arrow 18"/>
          <p:cNvSpPr/>
          <p:nvPr/>
        </p:nvSpPr>
        <p:spPr>
          <a:xfrm flipV="1">
            <a:off x="6517474"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20" name="Right Arrow 19"/>
          <p:cNvSpPr/>
          <p:nvPr/>
        </p:nvSpPr>
        <p:spPr>
          <a:xfrm flipV="1">
            <a:off x="1822843" y="2983703"/>
            <a:ext cx="388148" cy="3048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22112956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77" y="247296"/>
            <a:ext cx="8229600" cy="1143000"/>
          </a:xfrm>
        </p:spPr>
        <p:txBody>
          <a:bodyPr>
            <a:normAutofit/>
          </a:bodyPr>
          <a:lstStyle/>
          <a:p>
            <a:r>
              <a:rPr lang="en-US" sz="4200" dirty="0" smtClean="0"/>
              <a:t>Security Metrics</a:t>
            </a:r>
            <a:endParaRPr lang="en-US" sz="4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3702487"/>
              </p:ext>
            </p:extLst>
          </p:nvPr>
        </p:nvGraphicFramePr>
        <p:xfrm>
          <a:off x="400754" y="1283051"/>
          <a:ext cx="8305801" cy="4576975"/>
        </p:xfrm>
        <a:graphic>
          <a:graphicData uri="http://schemas.openxmlformats.org/drawingml/2006/table">
            <a:tbl>
              <a:tblPr firstRow="1" bandRow="1">
                <a:tableStyleId>{5C22544A-7EE6-4342-B048-85BDC9FD1C3A}</a:tableStyleId>
              </a:tblPr>
              <a:tblGrid>
                <a:gridCol w="2415798"/>
                <a:gridCol w="1180673"/>
                <a:gridCol w="1211208"/>
                <a:gridCol w="1136142"/>
                <a:gridCol w="1218981"/>
                <a:gridCol w="1142999"/>
              </a:tblGrid>
              <a:tr h="210213">
                <a:tc>
                  <a:txBody>
                    <a:bodyPr/>
                    <a:lstStyle/>
                    <a:p>
                      <a:pPr algn="l" fontAlgn="b"/>
                      <a:r>
                        <a:rPr lang="en-US" sz="1300" b="1" i="0" u="none" strike="noStrike" dirty="0">
                          <a:solidFill>
                            <a:srgbClr val="333333"/>
                          </a:solidFill>
                          <a:effectLst/>
                          <a:latin typeface="Arial"/>
                        </a:rPr>
                        <a:t>Description</a:t>
                      </a:r>
                    </a:p>
                  </a:txBody>
                  <a:tcPr marL="12700" marR="12700" marT="12700" marB="0" anchor="b"/>
                </a:tc>
                <a:tc>
                  <a:txBody>
                    <a:bodyPr/>
                    <a:lstStyle/>
                    <a:p>
                      <a:pPr algn="r" fontAlgn="b"/>
                      <a:r>
                        <a:rPr lang="en-US" sz="1300" b="1" i="0" u="none" strike="noStrike">
                          <a:solidFill>
                            <a:srgbClr val="333333"/>
                          </a:solidFill>
                          <a:effectLst/>
                          <a:latin typeface="Arial"/>
                        </a:rPr>
                        <a:t>15-Oct</a:t>
                      </a:r>
                    </a:p>
                  </a:txBody>
                  <a:tcPr marL="12700" marR="12700" marT="12700" marB="0" anchor="b"/>
                </a:tc>
                <a:tc>
                  <a:txBody>
                    <a:bodyPr/>
                    <a:lstStyle/>
                    <a:p>
                      <a:pPr algn="r" fontAlgn="b"/>
                      <a:r>
                        <a:rPr lang="hr-HR" sz="1300" b="1" i="0" u="none" strike="noStrike">
                          <a:solidFill>
                            <a:srgbClr val="333333"/>
                          </a:solidFill>
                          <a:effectLst/>
                          <a:latin typeface="Arial"/>
                        </a:rPr>
                        <a:t>15-Nov</a:t>
                      </a:r>
                    </a:p>
                  </a:txBody>
                  <a:tcPr marL="12700" marR="12700" marT="12700" marB="0" anchor="b"/>
                </a:tc>
                <a:tc>
                  <a:txBody>
                    <a:bodyPr/>
                    <a:lstStyle/>
                    <a:p>
                      <a:pPr algn="r" fontAlgn="b"/>
                      <a:r>
                        <a:rPr lang="de-DE" sz="1300" b="1" i="0" u="none" strike="noStrike">
                          <a:solidFill>
                            <a:srgbClr val="333333"/>
                          </a:solidFill>
                          <a:effectLst/>
                          <a:latin typeface="Arial"/>
                        </a:rPr>
                        <a:t>15-Dec</a:t>
                      </a:r>
                    </a:p>
                  </a:txBody>
                  <a:tcPr marL="12700" marR="12700" marT="12700" marB="0" anchor="b"/>
                </a:tc>
                <a:tc>
                  <a:txBody>
                    <a:bodyPr/>
                    <a:lstStyle/>
                    <a:p>
                      <a:pPr algn="r" fontAlgn="b"/>
                      <a:r>
                        <a:rPr lang="fi-FI" sz="1300" b="1" i="0" u="none" strike="noStrike">
                          <a:solidFill>
                            <a:srgbClr val="333333"/>
                          </a:solidFill>
                          <a:effectLst/>
                          <a:latin typeface="Arial"/>
                        </a:rPr>
                        <a:t>16-Jan</a:t>
                      </a:r>
                    </a:p>
                  </a:txBody>
                  <a:tcPr marL="12700" marR="12700" marT="12700" marB="0" anchor="b"/>
                </a:tc>
                <a:tc>
                  <a:txBody>
                    <a:bodyPr/>
                    <a:lstStyle/>
                    <a:p>
                      <a:pPr algn="r" fontAlgn="b"/>
                      <a:r>
                        <a:rPr lang="de-DE" sz="1300" b="1" i="0" u="none" strike="noStrike" dirty="0">
                          <a:solidFill>
                            <a:srgbClr val="333333"/>
                          </a:solidFill>
                          <a:effectLst/>
                          <a:latin typeface="Arial"/>
                        </a:rPr>
                        <a:t>16-Feb</a:t>
                      </a:r>
                    </a:p>
                  </a:txBody>
                  <a:tcPr marL="12700" marR="12700" marT="12700" marB="0" anchor="b"/>
                </a:tc>
              </a:tr>
              <a:tr h="643615">
                <a:tc>
                  <a:txBody>
                    <a:bodyPr/>
                    <a:lstStyle/>
                    <a:p>
                      <a:pPr algn="l" fontAlgn="b"/>
                      <a:r>
                        <a:rPr lang="en-US" sz="1300" b="0" i="0" u="none" strike="noStrike">
                          <a:solidFill>
                            <a:srgbClr val="333333"/>
                          </a:solidFill>
                          <a:effectLst/>
                          <a:latin typeface="Arial"/>
                        </a:rPr>
                        <a:t>Total number of notices for compromise hosts sent</a:t>
                      </a:r>
                    </a:p>
                  </a:txBody>
                  <a:tcPr marL="12700" marR="12700" marT="88900" marB="88900" anchor="b"/>
                </a:tc>
                <a:tc>
                  <a:txBody>
                    <a:bodyPr/>
                    <a:lstStyle/>
                    <a:p>
                      <a:pPr algn="r" fontAlgn="b"/>
                      <a:r>
                        <a:rPr lang="is-IS" sz="1300" b="0" i="0" u="none" strike="noStrike">
                          <a:solidFill>
                            <a:srgbClr val="333333"/>
                          </a:solidFill>
                          <a:effectLst/>
                          <a:latin typeface="Arial"/>
                        </a:rPr>
                        <a:t>152</a:t>
                      </a:r>
                    </a:p>
                  </a:txBody>
                  <a:tcPr marL="12700" marR="12700" marT="88900" marB="88900" anchor="b"/>
                </a:tc>
                <a:tc>
                  <a:txBody>
                    <a:bodyPr/>
                    <a:lstStyle/>
                    <a:p>
                      <a:pPr algn="r" fontAlgn="b"/>
                      <a:r>
                        <a:rPr lang="is-IS" sz="1300" b="0" i="0" u="none" strike="noStrike">
                          <a:solidFill>
                            <a:srgbClr val="333333"/>
                          </a:solidFill>
                          <a:effectLst/>
                          <a:latin typeface="Arial"/>
                        </a:rPr>
                        <a:t>266</a:t>
                      </a:r>
                    </a:p>
                  </a:txBody>
                  <a:tcPr marL="12700" marR="12700" marT="88900" marB="88900" anchor="b"/>
                </a:tc>
                <a:tc>
                  <a:txBody>
                    <a:bodyPr/>
                    <a:lstStyle/>
                    <a:p>
                      <a:pPr algn="r" fontAlgn="b"/>
                      <a:r>
                        <a:rPr lang="is-IS" sz="1300" b="0" i="0" u="none" strike="noStrike">
                          <a:solidFill>
                            <a:srgbClr val="333333"/>
                          </a:solidFill>
                          <a:effectLst/>
                          <a:latin typeface="Arial"/>
                        </a:rPr>
                        <a:t>120</a:t>
                      </a:r>
                    </a:p>
                  </a:txBody>
                  <a:tcPr marL="12700" marR="12700" marT="88900" marB="88900" anchor="b"/>
                </a:tc>
                <a:tc>
                  <a:txBody>
                    <a:bodyPr/>
                    <a:lstStyle/>
                    <a:p>
                      <a:pPr algn="r" fontAlgn="b"/>
                      <a:r>
                        <a:rPr lang="is-IS" sz="1300" b="0" i="0" u="none" strike="noStrike">
                          <a:solidFill>
                            <a:srgbClr val="333333"/>
                          </a:solidFill>
                          <a:effectLst/>
                          <a:latin typeface="Arial"/>
                        </a:rPr>
                        <a:t>142</a:t>
                      </a:r>
                    </a:p>
                  </a:txBody>
                  <a:tcPr marL="12700" marR="12700" marT="88900" marB="88900" anchor="b"/>
                </a:tc>
                <a:tc>
                  <a:txBody>
                    <a:bodyPr/>
                    <a:lstStyle/>
                    <a:p>
                      <a:pPr algn="r" fontAlgn="b"/>
                      <a:r>
                        <a:rPr lang="is-IS" sz="1300" b="0" i="0" u="none" strike="noStrike" dirty="0">
                          <a:solidFill>
                            <a:srgbClr val="333333"/>
                          </a:solidFill>
                          <a:effectLst/>
                          <a:latin typeface="Arial"/>
                        </a:rPr>
                        <a:t>130</a:t>
                      </a:r>
                    </a:p>
                  </a:txBody>
                  <a:tcPr marL="12700" marR="12700" marT="88900" marB="88900" anchor="b"/>
                </a:tc>
              </a:tr>
              <a:tr h="572386">
                <a:tc>
                  <a:txBody>
                    <a:bodyPr/>
                    <a:lstStyle/>
                    <a:p>
                      <a:pPr algn="l" fontAlgn="b"/>
                      <a:r>
                        <a:rPr lang="en-US" sz="1300" b="0" i="0" u="none" strike="noStrike">
                          <a:solidFill>
                            <a:srgbClr val="333333"/>
                          </a:solidFill>
                          <a:effectLst/>
                          <a:latin typeface="Arial"/>
                        </a:rPr>
                        <a:t>Total number of notices for vulnerabilities sent</a:t>
                      </a:r>
                    </a:p>
                  </a:txBody>
                  <a:tcPr marL="12700" marR="12700" marT="88900" marB="88900" anchor="b"/>
                </a:tc>
                <a:tc>
                  <a:txBody>
                    <a:bodyPr/>
                    <a:lstStyle/>
                    <a:p>
                      <a:pPr algn="r" fontAlgn="b"/>
                      <a:r>
                        <a:rPr lang="is-IS" sz="1300" b="0" i="0" u="none" strike="noStrike">
                          <a:solidFill>
                            <a:srgbClr val="333333"/>
                          </a:solidFill>
                          <a:effectLst/>
                          <a:latin typeface="Arial"/>
                        </a:rPr>
                        <a:t>375</a:t>
                      </a:r>
                    </a:p>
                  </a:txBody>
                  <a:tcPr marL="12700" marR="12700" marT="88900" marB="88900" anchor="b"/>
                </a:tc>
                <a:tc>
                  <a:txBody>
                    <a:bodyPr/>
                    <a:lstStyle/>
                    <a:p>
                      <a:pPr algn="r" fontAlgn="b"/>
                      <a:r>
                        <a:rPr lang="ru-RU" sz="1300" b="0" i="0" u="none" strike="noStrike">
                          <a:solidFill>
                            <a:srgbClr val="333333"/>
                          </a:solidFill>
                          <a:effectLst/>
                          <a:latin typeface="Arial"/>
                        </a:rPr>
                        <a:t>345</a:t>
                      </a:r>
                    </a:p>
                  </a:txBody>
                  <a:tcPr marL="12700" marR="12700" marT="88900" marB="88900" anchor="b"/>
                </a:tc>
                <a:tc>
                  <a:txBody>
                    <a:bodyPr/>
                    <a:lstStyle/>
                    <a:p>
                      <a:pPr algn="r" fontAlgn="b"/>
                      <a:r>
                        <a:rPr lang="is-IS" sz="1300" b="0" i="0" u="none" strike="noStrike">
                          <a:solidFill>
                            <a:srgbClr val="333333"/>
                          </a:solidFill>
                          <a:effectLst/>
                          <a:latin typeface="Arial"/>
                        </a:rPr>
                        <a:t>1270</a:t>
                      </a:r>
                    </a:p>
                  </a:txBody>
                  <a:tcPr marL="12700" marR="12700" marT="88900" marB="88900" anchor="b"/>
                </a:tc>
                <a:tc>
                  <a:txBody>
                    <a:bodyPr/>
                    <a:lstStyle/>
                    <a:p>
                      <a:pPr algn="r" fontAlgn="b"/>
                      <a:r>
                        <a:rPr lang="en-US" sz="1300" b="0" i="0" u="none" strike="noStrike" dirty="0">
                          <a:solidFill>
                            <a:srgbClr val="333333"/>
                          </a:solidFill>
                          <a:effectLst/>
                          <a:latin typeface="Arial"/>
                        </a:rPr>
                        <a:t>885</a:t>
                      </a:r>
                    </a:p>
                  </a:txBody>
                  <a:tcPr marL="12700" marR="12700" marT="88900" marB="88900" anchor="b"/>
                </a:tc>
                <a:tc>
                  <a:txBody>
                    <a:bodyPr/>
                    <a:lstStyle/>
                    <a:p>
                      <a:pPr algn="r" fontAlgn="b"/>
                      <a:r>
                        <a:rPr lang="is-IS" sz="1300" b="0" i="0" u="none" strike="noStrike">
                          <a:solidFill>
                            <a:srgbClr val="333333"/>
                          </a:solidFill>
                          <a:effectLst/>
                          <a:latin typeface="Arial"/>
                        </a:rPr>
                        <a:t>256</a:t>
                      </a:r>
                    </a:p>
                  </a:txBody>
                  <a:tcPr marL="12700" marR="12700" marT="88900" marB="88900" anchor="b"/>
                </a:tc>
              </a:tr>
              <a:tr h="643615">
                <a:tc>
                  <a:txBody>
                    <a:bodyPr/>
                    <a:lstStyle/>
                    <a:p>
                      <a:pPr algn="l" fontAlgn="b"/>
                      <a:r>
                        <a:rPr lang="en-US" sz="1300" b="0" i="0" u="none" strike="noStrike">
                          <a:solidFill>
                            <a:srgbClr val="333333"/>
                          </a:solidFill>
                          <a:effectLst/>
                          <a:latin typeface="Arial"/>
                        </a:rPr>
                        <a:t>Number of accounts known to have been compromised</a:t>
                      </a:r>
                    </a:p>
                  </a:txBody>
                  <a:tcPr marL="12700" marR="12700" marT="88900" marB="88900" anchor="b"/>
                </a:tc>
                <a:tc>
                  <a:txBody>
                    <a:bodyPr/>
                    <a:lstStyle/>
                    <a:p>
                      <a:pPr algn="r" fontAlgn="b"/>
                      <a:r>
                        <a:rPr lang="en-US" sz="1300" b="0" i="0" u="none" strike="noStrike">
                          <a:solidFill>
                            <a:srgbClr val="333333"/>
                          </a:solidFill>
                          <a:effectLst/>
                          <a:latin typeface="Arial"/>
                        </a:rPr>
                        <a:t>33</a:t>
                      </a:r>
                    </a:p>
                  </a:txBody>
                  <a:tcPr marL="12700" marR="12700" marT="88900" marB="88900" anchor="b"/>
                </a:tc>
                <a:tc>
                  <a:txBody>
                    <a:bodyPr/>
                    <a:lstStyle/>
                    <a:p>
                      <a:pPr algn="r" fontAlgn="b"/>
                      <a:r>
                        <a:rPr lang="en-US" sz="1300" b="0" i="0" u="none" strike="noStrike">
                          <a:solidFill>
                            <a:srgbClr val="333333"/>
                          </a:solidFill>
                          <a:effectLst/>
                          <a:latin typeface="Arial"/>
                        </a:rPr>
                        <a:t>14</a:t>
                      </a:r>
                    </a:p>
                  </a:txBody>
                  <a:tcPr marL="12700" marR="12700" marT="88900" marB="88900" anchor="b"/>
                </a:tc>
                <a:tc>
                  <a:txBody>
                    <a:bodyPr/>
                    <a:lstStyle/>
                    <a:p>
                      <a:pPr algn="r" fontAlgn="b"/>
                      <a:r>
                        <a:rPr lang="cs-CZ" sz="1300" b="0" i="0" u="none" strike="noStrike">
                          <a:solidFill>
                            <a:srgbClr val="333333"/>
                          </a:solidFill>
                          <a:effectLst/>
                          <a:latin typeface="Arial"/>
                        </a:rPr>
                        <a:t>110</a:t>
                      </a:r>
                    </a:p>
                  </a:txBody>
                  <a:tcPr marL="12700" marR="12700" marT="88900" marB="88900" anchor="b"/>
                </a:tc>
                <a:tc>
                  <a:txBody>
                    <a:bodyPr/>
                    <a:lstStyle/>
                    <a:p>
                      <a:pPr algn="r" fontAlgn="b"/>
                      <a:r>
                        <a:rPr lang="cs-CZ" sz="1300" b="0" i="0" u="none" strike="noStrike">
                          <a:solidFill>
                            <a:srgbClr val="333333"/>
                          </a:solidFill>
                          <a:effectLst/>
                          <a:latin typeface="Arial"/>
                        </a:rPr>
                        <a:t>36</a:t>
                      </a:r>
                    </a:p>
                  </a:txBody>
                  <a:tcPr marL="12700" marR="12700" marT="88900" marB="88900" anchor="b"/>
                </a:tc>
                <a:tc>
                  <a:txBody>
                    <a:bodyPr/>
                    <a:lstStyle/>
                    <a:p>
                      <a:pPr algn="r" fontAlgn="b"/>
                      <a:r>
                        <a:rPr lang="en-US" sz="1300" b="0" i="0" u="none" strike="noStrike" dirty="0">
                          <a:solidFill>
                            <a:srgbClr val="333333"/>
                          </a:solidFill>
                          <a:effectLst/>
                          <a:latin typeface="Arial"/>
                        </a:rPr>
                        <a:t>6</a:t>
                      </a:r>
                    </a:p>
                  </a:txBody>
                  <a:tcPr marL="12700" marR="12700" marT="88900" marB="88900" anchor="b"/>
                </a:tc>
              </a:tr>
              <a:tr h="572386">
                <a:tc>
                  <a:txBody>
                    <a:bodyPr/>
                    <a:lstStyle/>
                    <a:p>
                      <a:pPr algn="l" fontAlgn="b"/>
                      <a:r>
                        <a:rPr lang="en-US" sz="1300" b="0" i="0" u="none" strike="noStrike">
                          <a:solidFill>
                            <a:srgbClr val="333333"/>
                          </a:solidFill>
                          <a:effectLst/>
                          <a:latin typeface="Arial"/>
                        </a:rPr>
                        <a:t>Number of hosts blocked by ISP for security issues</a:t>
                      </a:r>
                    </a:p>
                  </a:txBody>
                  <a:tcPr marL="12700" marR="12700" marT="88900" marB="88900" anchor="b"/>
                </a:tc>
                <a:tc>
                  <a:txBody>
                    <a:bodyPr/>
                    <a:lstStyle/>
                    <a:p>
                      <a:pPr algn="r" fontAlgn="b"/>
                      <a:r>
                        <a:rPr lang="cs-CZ" sz="1300" b="0" i="0" u="none" strike="noStrike" dirty="0">
                          <a:solidFill>
                            <a:srgbClr val="333333"/>
                          </a:solidFill>
                          <a:effectLst/>
                          <a:latin typeface="Arial"/>
                        </a:rPr>
                        <a:t>97</a:t>
                      </a:r>
                    </a:p>
                  </a:txBody>
                  <a:tcPr marL="12700" marR="12700" marT="12700" marB="0" anchor="b"/>
                </a:tc>
                <a:tc>
                  <a:txBody>
                    <a:bodyPr/>
                    <a:lstStyle/>
                    <a:p>
                      <a:pPr algn="r" fontAlgn="b"/>
                      <a:r>
                        <a:rPr lang="en-US" sz="1300" b="0" i="0" u="none" strike="noStrike">
                          <a:solidFill>
                            <a:srgbClr val="333333"/>
                          </a:solidFill>
                          <a:effectLst/>
                          <a:latin typeface="Arial"/>
                        </a:rPr>
                        <a:t>84</a:t>
                      </a:r>
                    </a:p>
                  </a:txBody>
                  <a:tcPr marL="12700" marR="12700" marT="12700" marB="0" anchor="b"/>
                </a:tc>
                <a:tc>
                  <a:txBody>
                    <a:bodyPr/>
                    <a:lstStyle/>
                    <a:p>
                      <a:pPr algn="r" fontAlgn="b"/>
                      <a:r>
                        <a:rPr lang="en-US" sz="1300" b="0" i="0" u="none" strike="noStrike">
                          <a:solidFill>
                            <a:srgbClr val="333333"/>
                          </a:solidFill>
                          <a:effectLst/>
                          <a:latin typeface="Arial"/>
                        </a:rPr>
                        <a:t>64</a:t>
                      </a:r>
                    </a:p>
                  </a:txBody>
                  <a:tcPr marL="12700" marR="12700" marT="12700" marB="0" anchor="b"/>
                </a:tc>
                <a:tc>
                  <a:txBody>
                    <a:bodyPr/>
                    <a:lstStyle/>
                    <a:p>
                      <a:pPr algn="r" fontAlgn="b"/>
                      <a:r>
                        <a:rPr lang="en-US" sz="1300" b="0" i="0" u="none" strike="noStrike">
                          <a:solidFill>
                            <a:srgbClr val="333333"/>
                          </a:solidFill>
                          <a:effectLst/>
                          <a:latin typeface="Arial"/>
                        </a:rPr>
                        <a:t>90</a:t>
                      </a:r>
                    </a:p>
                  </a:txBody>
                  <a:tcPr marL="12700" marR="12700" marT="12700" marB="0" anchor="b"/>
                </a:tc>
                <a:tc>
                  <a:txBody>
                    <a:bodyPr/>
                    <a:lstStyle/>
                    <a:p>
                      <a:pPr algn="r" fontAlgn="b"/>
                      <a:r>
                        <a:rPr lang="ru-RU" sz="1300" b="0" i="0" u="none" strike="noStrike">
                          <a:solidFill>
                            <a:srgbClr val="333333"/>
                          </a:solidFill>
                          <a:effectLst/>
                          <a:latin typeface="Arial"/>
                        </a:rPr>
                        <a:t>74</a:t>
                      </a:r>
                    </a:p>
                  </a:txBody>
                  <a:tcPr marL="12700" marR="12700" marT="12700" marB="0" anchor="b"/>
                </a:tc>
              </a:tr>
              <a:tr h="643615">
                <a:tc>
                  <a:txBody>
                    <a:bodyPr/>
                    <a:lstStyle/>
                    <a:p>
                      <a:pPr algn="l" fontAlgn="b"/>
                      <a:r>
                        <a:rPr lang="en-US" sz="1300" b="0" i="0" u="none" strike="noStrike">
                          <a:solidFill>
                            <a:srgbClr val="333333"/>
                          </a:solidFill>
                          <a:effectLst/>
                          <a:latin typeface="Arial"/>
                        </a:rPr>
                        <a:t>Number of IDS alerts (lines of log) processed for analysis</a:t>
                      </a:r>
                    </a:p>
                  </a:txBody>
                  <a:tcPr marL="12700" marR="12700" marT="88900" marB="88900" anchor="b"/>
                </a:tc>
                <a:tc>
                  <a:txBody>
                    <a:bodyPr/>
                    <a:lstStyle/>
                    <a:p>
                      <a:pPr algn="r" fontAlgn="b"/>
                      <a:r>
                        <a:rPr lang="is-IS" sz="1300" b="0" i="0" u="none" strike="noStrike">
                          <a:solidFill>
                            <a:srgbClr val="333333"/>
                          </a:solidFill>
                          <a:effectLst/>
                          <a:latin typeface="Arial"/>
                        </a:rPr>
                        <a:t>192,316,195</a:t>
                      </a:r>
                    </a:p>
                  </a:txBody>
                  <a:tcPr marL="12700" marR="12700" marT="12700" marB="0" anchor="b"/>
                </a:tc>
                <a:tc>
                  <a:txBody>
                    <a:bodyPr/>
                    <a:lstStyle/>
                    <a:p>
                      <a:pPr algn="r" fontAlgn="b"/>
                      <a:r>
                        <a:rPr lang="is-IS" sz="1300" b="0" i="0" u="none" strike="noStrike">
                          <a:solidFill>
                            <a:srgbClr val="333333"/>
                          </a:solidFill>
                          <a:effectLst/>
                          <a:latin typeface="Arial"/>
                        </a:rPr>
                        <a:t>98,633,419</a:t>
                      </a:r>
                    </a:p>
                  </a:txBody>
                  <a:tcPr marL="12700" marR="12700" marT="12700" marB="0" anchor="b"/>
                </a:tc>
                <a:tc>
                  <a:txBody>
                    <a:bodyPr/>
                    <a:lstStyle/>
                    <a:p>
                      <a:pPr algn="r" fontAlgn="b"/>
                      <a:r>
                        <a:rPr lang="fi-FI" sz="1300" b="0" i="0" u="none" strike="noStrike">
                          <a:solidFill>
                            <a:srgbClr val="333333"/>
                          </a:solidFill>
                          <a:effectLst/>
                          <a:latin typeface="Arial"/>
                        </a:rPr>
                        <a:t>40,531,655</a:t>
                      </a:r>
                    </a:p>
                  </a:txBody>
                  <a:tcPr marL="12700" marR="12700" marT="12700" marB="0" anchor="b"/>
                </a:tc>
                <a:tc>
                  <a:txBody>
                    <a:bodyPr/>
                    <a:lstStyle/>
                    <a:p>
                      <a:pPr algn="r" fontAlgn="b"/>
                      <a:r>
                        <a:rPr lang="is-IS" sz="1300" b="0" i="0" u="none" strike="noStrike">
                          <a:solidFill>
                            <a:srgbClr val="333333"/>
                          </a:solidFill>
                          <a:effectLst/>
                          <a:latin typeface="Arial"/>
                        </a:rPr>
                        <a:t>29,200,946</a:t>
                      </a:r>
                    </a:p>
                  </a:txBody>
                  <a:tcPr marL="12700" marR="12700" marT="12700" marB="0" anchor="b"/>
                </a:tc>
                <a:tc>
                  <a:txBody>
                    <a:bodyPr/>
                    <a:lstStyle/>
                    <a:p>
                      <a:pPr algn="r" fontAlgn="b"/>
                      <a:r>
                        <a:rPr lang="fi-FI" sz="1300" b="0" i="0" u="none" strike="noStrike" dirty="0">
                          <a:solidFill>
                            <a:srgbClr val="333333"/>
                          </a:solidFill>
                          <a:effectLst/>
                          <a:latin typeface="Arial"/>
                        </a:rPr>
                        <a:t>20,922,823</a:t>
                      </a:r>
                    </a:p>
                  </a:txBody>
                  <a:tcPr marL="12700" marR="12700" marT="12700" marB="0" anchor="b"/>
                </a:tc>
              </a:tr>
              <a:tr h="643615">
                <a:tc>
                  <a:txBody>
                    <a:bodyPr/>
                    <a:lstStyle/>
                    <a:p>
                      <a:pPr algn="l" fontAlgn="b"/>
                      <a:r>
                        <a:rPr lang="en-US" sz="1300" b="0" i="0" u="none" strike="noStrike">
                          <a:solidFill>
                            <a:srgbClr val="333333"/>
                          </a:solidFill>
                          <a:effectLst/>
                          <a:latin typeface="Arial"/>
                        </a:rPr>
                        <a:t>Number of general host IDS cases reviewed by analyst</a:t>
                      </a:r>
                    </a:p>
                  </a:txBody>
                  <a:tcPr marL="12700" marR="12700" marT="88900" marB="88900" anchor="b"/>
                </a:tc>
                <a:tc>
                  <a:txBody>
                    <a:bodyPr/>
                    <a:lstStyle/>
                    <a:p>
                      <a:pPr algn="r" fontAlgn="b"/>
                      <a:r>
                        <a:rPr lang="is-IS" sz="1300" b="0" i="0" u="none" strike="noStrike">
                          <a:solidFill>
                            <a:srgbClr val="333333"/>
                          </a:solidFill>
                          <a:effectLst/>
                          <a:latin typeface="Arial"/>
                        </a:rPr>
                        <a:t>4,164</a:t>
                      </a:r>
                    </a:p>
                  </a:txBody>
                  <a:tcPr marL="12700" marR="12700" marT="88900" marB="88900" anchor="b"/>
                </a:tc>
                <a:tc>
                  <a:txBody>
                    <a:bodyPr/>
                    <a:lstStyle/>
                    <a:p>
                      <a:pPr algn="r" fontAlgn="b"/>
                      <a:r>
                        <a:rPr lang="fi-FI" sz="1300" b="0" i="0" u="none" strike="noStrike">
                          <a:solidFill>
                            <a:srgbClr val="333333"/>
                          </a:solidFill>
                          <a:effectLst/>
                          <a:latin typeface="Arial"/>
                        </a:rPr>
                        <a:t>8,764</a:t>
                      </a:r>
                    </a:p>
                  </a:txBody>
                  <a:tcPr marL="12700" marR="12700" marT="88900" marB="88900" anchor="b"/>
                </a:tc>
                <a:tc>
                  <a:txBody>
                    <a:bodyPr/>
                    <a:lstStyle/>
                    <a:p>
                      <a:pPr algn="r" fontAlgn="b"/>
                      <a:r>
                        <a:rPr lang="fi-FI" sz="1300" b="0" i="0" u="none" strike="noStrike">
                          <a:solidFill>
                            <a:srgbClr val="333333"/>
                          </a:solidFill>
                          <a:effectLst/>
                          <a:latin typeface="Arial"/>
                        </a:rPr>
                        <a:t>5,712</a:t>
                      </a:r>
                    </a:p>
                  </a:txBody>
                  <a:tcPr marL="12700" marR="12700" marT="88900" marB="88900" anchor="b"/>
                </a:tc>
                <a:tc>
                  <a:txBody>
                    <a:bodyPr/>
                    <a:lstStyle/>
                    <a:p>
                      <a:pPr algn="r" fontAlgn="b"/>
                      <a:r>
                        <a:rPr lang="fi-FI" sz="1300" b="0" i="0" u="none" strike="noStrike">
                          <a:solidFill>
                            <a:srgbClr val="333333"/>
                          </a:solidFill>
                          <a:effectLst/>
                          <a:latin typeface="Arial"/>
                        </a:rPr>
                        <a:t>9,029</a:t>
                      </a:r>
                    </a:p>
                  </a:txBody>
                  <a:tcPr marL="12700" marR="12700" marT="88900" marB="88900" anchor="b"/>
                </a:tc>
                <a:tc>
                  <a:txBody>
                    <a:bodyPr/>
                    <a:lstStyle/>
                    <a:p>
                      <a:pPr algn="r" fontAlgn="b"/>
                      <a:r>
                        <a:rPr lang="fi-FI" sz="1300" b="0" i="0" u="none" strike="noStrike" dirty="0">
                          <a:solidFill>
                            <a:srgbClr val="333333"/>
                          </a:solidFill>
                          <a:effectLst/>
                          <a:latin typeface="Arial"/>
                        </a:rPr>
                        <a:t>15,983</a:t>
                      </a:r>
                    </a:p>
                  </a:txBody>
                  <a:tcPr marL="12700" marR="12700" marT="88900" marB="88900" anchor="b"/>
                </a:tc>
              </a:tr>
              <a:tr h="643615">
                <a:tc>
                  <a:txBody>
                    <a:bodyPr/>
                    <a:lstStyle/>
                    <a:p>
                      <a:pPr algn="l" fontAlgn="b"/>
                      <a:r>
                        <a:rPr lang="en-US" sz="1300" b="0" i="0" u="none" strike="noStrike">
                          <a:solidFill>
                            <a:srgbClr val="333333"/>
                          </a:solidFill>
                          <a:effectLst/>
                          <a:latin typeface="Arial"/>
                        </a:rPr>
                        <a:t>Number of RDM host IDS cases reviewed by analyst</a:t>
                      </a:r>
                    </a:p>
                  </a:txBody>
                  <a:tcPr marL="12700" marR="12700" marT="88900" marB="88900" anchor="b"/>
                </a:tc>
                <a:tc>
                  <a:txBody>
                    <a:bodyPr/>
                    <a:lstStyle/>
                    <a:p>
                      <a:pPr algn="r" fontAlgn="b"/>
                      <a:r>
                        <a:rPr lang="fi-FI" sz="1300" b="0" i="0" u="none" strike="noStrike">
                          <a:solidFill>
                            <a:srgbClr val="333333"/>
                          </a:solidFill>
                          <a:effectLst/>
                          <a:latin typeface="Arial"/>
                        </a:rPr>
                        <a:t>4,784</a:t>
                      </a:r>
                    </a:p>
                  </a:txBody>
                  <a:tcPr marL="12700" marR="12700" marT="88900" marB="88900" anchor="b"/>
                </a:tc>
                <a:tc>
                  <a:txBody>
                    <a:bodyPr/>
                    <a:lstStyle/>
                    <a:p>
                      <a:pPr algn="r" fontAlgn="b"/>
                      <a:r>
                        <a:rPr lang="nb-NO" sz="1300" b="0" i="0" u="none" strike="noStrike">
                          <a:solidFill>
                            <a:srgbClr val="333333"/>
                          </a:solidFill>
                          <a:effectLst/>
                          <a:latin typeface="Arial"/>
                        </a:rPr>
                        <a:t>4,017</a:t>
                      </a:r>
                    </a:p>
                  </a:txBody>
                  <a:tcPr marL="12700" marR="12700" marT="88900" marB="88900" anchor="b"/>
                </a:tc>
                <a:tc>
                  <a:txBody>
                    <a:bodyPr/>
                    <a:lstStyle/>
                    <a:p>
                      <a:pPr algn="r" fontAlgn="b"/>
                      <a:r>
                        <a:rPr lang="is-IS" sz="1300" b="0" i="0" u="none" strike="noStrike">
                          <a:solidFill>
                            <a:srgbClr val="333333"/>
                          </a:solidFill>
                          <a:effectLst/>
                          <a:latin typeface="Arial"/>
                        </a:rPr>
                        <a:t>3,462</a:t>
                      </a:r>
                    </a:p>
                  </a:txBody>
                  <a:tcPr marL="12700" marR="12700" marT="88900" marB="88900" anchor="b"/>
                </a:tc>
                <a:tc>
                  <a:txBody>
                    <a:bodyPr/>
                    <a:lstStyle/>
                    <a:p>
                      <a:pPr algn="r" fontAlgn="b"/>
                      <a:r>
                        <a:rPr lang="is-IS" sz="1300" b="0" i="0" u="none" strike="noStrike">
                          <a:solidFill>
                            <a:srgbClr val="333333"/>
                          </a:solidFill>
                          <a:effectLst/>
                          <a:latin typeface="Arial"/>
                        </a:rPr>
                        <a:t>3,291</a:t>
                      </a:r>
                    </a:p>
                  </a:txBody>
                  <a:tcPr marL="12700" marR="12700" marT="88900" marB="88900" anchor="b"/>
                </a:tc>
                <a:tc>
                  <a:txBody>
                    <a:bodyPr/>
                    <a:lstStyle/>
                    <a:p>
                      <a:pPr algn="r" fontAlgn="b"/>
                      <a:r>
                        <a:rPr lang="fi-FI" sz="1300" b="0" i="0" u="none" strike="noStrike" dirty="0">
                          <a:solidFill>
                            <a:srgbClr val="333333"/>
                          </a:solidFill>
                          <a:effectLst/>
                          <a:latin typeface="Arial"/>
                        </a:rPr>
                        <a:t>2,951</a:t>
                      </a:r>
                    </a:p>
                  </a:txBody>
                  <a:tcPr marL="12700" marR="12700" marT="88900" marB="88900" anchor="b"/>
                </a:tc>
              </a:tr>
            </a:tbl>
          </a:graphicData>
        </a:graphic>
      </p:graphicFrame>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419904349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Key Takeaways</a:t>
            </a:r>
            <a:endParaRPr lang="en-US" sz="4200" dirty="0"/>
          </a:p>
        </p:txBody>
      </p:sp>
      <p:sp>
        <p:nvSpPr>
          <p:cNvPr id="3" name="Content Placeholder 2"/>
          <p:cNvSpPr>
            <a:spLocks noGrp="1"/>
          </p:cNvSpPr>
          <p:nvPr>
            <p:ph idx="1"/>
          </p:nvPr>
        </p:nvSpPr>
        <p:spPr>
          <a:xfrm>
            <a:off x="457200" y="2426583"/>
            <a:ext cx="8559800" cy="2639306"/>
          </a:xfrm>
        </p:spPr>
        <p:txBody>
          <a:bodyPr>
            <a:normAutofit/>
          </a:bodyPr>
          <a:lstStyle/>
          <a:p>
            <a:r>
              <a:rPr lang="en-US" dirty="0" smtClean="0"/>
              <a:t>Tools and data alone do not improve security</a:t>
            </a:r>
          </a:p>
          <a:p>
            <a:r>
              <a:rPr lang="en-US" dirty="0" smtClean="0"/>
              <a:t>Understand your processing pipeline</a:t>
            </a:r>
          </a:p>
          <a:p>
            <a:r>
              <a:rPr lang="en-US" dirty="0" smtClean="0"/>
              <a:t>Learn where you are rate-limited or resource constrained</a:t>
            </a:r>
            <a:endParaRPr lang="en-US" dirty="0"/>
          </a:p>
          <a:p>
            <a:r>
              <a:rPr lang="en-US" dirty="0" smtClean="0"/>
              <a:t>Invest in process improvements that have the most impact</a:t>
            </a:r>
            <a:endParaRPr lang="en-US" dirty="0"/>
          </a:p>
          <a:p>
            <a:r>
              <a:rPr lang="en-US" dirty="0" smtClean="0"/>
              <a:t>Share metrics as an effective motivator for change</a:t>
            </a:r>
          </a:p>
        </p:txBody>
      </p:sp>
      <p:sp>
        <p:nvSpPr>
          <p:cNvPr id="4" name="Footer Placeholder 3"/>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14479678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a:bodyPr>
          <a:lstStyle/>
          <a:p>
            <a:r>
              <a:rPr lang="en-US" sz="4200" dirty="0" smtClean="0"/>
              <a:t>DIKW Model</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DATA</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INFORMATION</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Fills disk and databases</a:t>
            </a:r>
          </a:p>
          <a:p>
            <a:r>
              <a:rPr lang="en-US" sz="1800" dirty="0"/>
              <a:t>Alone it has no meaning</a:t>
            </a:r>
          </a:p>
          <a:p>
            <a:r>
              <a:rPr lang="en-US" sz="1800" dirty="0"/>
              <a:t>Simply gathering data accomplishes nothing</a:t>
            </a:r>
          </a:p>
        </p:txBody>
      </p:sp>
      <p:sp>
        <p:nvSpPr>
          <p:cNvPr id="18" name="Content Placeholder 2"/>
          <p:cNvSpPr>
            <a:spLocks noGrp="1"/>
          </p:cNvSpPr>
          <p:nvPr>
            <p:ph idx="1"/>
          </p:nvPr>
        </p:nvSpPr>
        <p:spPr>
          <a:xfrm>
            <a:off x="2144890" y="3668671"/>
            <a:ext cx="6829776" cy="1035974"/>
          </a:xfrm>
          <a:ln>
            <a:solidFill>
              <a:schemeClr val="bg1"/>
            </a:solidFill>
          </a:ln>
        </p:spPr>
        <p:txBody>
          <a:bodyPr>
            <a:normAutofit/>
          </a:bodyPr>
          <a:lstStyle/>
          <a:p>
            <a:r>
              <a:rPr lang="en-US" sz="1800" dirty="0"/>
              <a:t>Data transformed through human interaction</a:t>
            </a:r>
          </a:p>
          <a:p>
            <a:r>
              <a:rPr lang="en-US" sz="1800" dirty="0"/>
              <a:t>A human understands what data represents</a:t>
            </a:r>
          </a:p>
          <a:p>
            <a:r>
              <a:rPr lang="en-US" sz="1800" dirty="0"/>
              <a:t>Unless shared or acted upon, information has no value</a:t>
            </a:r>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a:t>KNOWLEDGE</a:t>
            </a:r>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a:t>WISDOM</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2006347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a:bodyPr>
          <a:lstStyle/>
          <a:p>
            <a:r>
              <a:rPr lang="en-US" sz="4200" dirty="0" smtClean="0"/>
              <a:t>DIKW Model</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DATA</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INFORMATION</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Fills disk and databases</a:t>
            </a:r>
          </a:p>
          <a:p>
            <a:r>
              <a:rPr lang="en-US" sz="1800" dirty="0"/>
              <a:t>Alone it has no meaning</a:t>
            </a:r>
          </a:p>
          <a:p>
            <a:r>
              <a:rPr lang="en-US" sz="1800" dirty="0"/>
              <a:t>Simply gathering data accomplishes nothing</a:t>
            </a:r>
          </a:p>
        </p:txBody>
      </p:sp>
      <p:sp>
        <p:nvSpPr>
          <p:cNvPr id="18" name="Content Placeholder 2"/>
          <p:cNvSpPr>
            <a:spLocks noGrp="1"/>
          </p:cNvSpPr>
          <p:nvPr>
            <p:ph idx="1"/>
          </p:nvPr>
        </p:nvSpPr>
        <p:spPr>
          <a:xfrm>
            <a:off x="2144890" y="3668671"/>
            <a:ext cx="6829776" cy="1035974"/>
          </a:xfrm>
          <a:ln>
            <a:solidFill>
              <a:schemeClr val="bg1"/>
            </a:solidFill>
          </a:ln>
        </p:spPr>
        <p:txBody>
          <a:bodyPr>
            <a:normAutofit/>
          </a:bodyPr>
          <a:lstStyle/>
          <a:p>
            <a:r>
              <a:rPr lang="en-US" sz="1800" dirty="0"/>
              <a:t>Data transformed through human interaction</a:t>
            </a:r>
          </a:p>
          <a:p>
            <a:r>
              <a:rPr lang="en-US" sz="1800" dirty="0"/>
              <a:t>A human understands what data represents</a:t>
            </a:r>
          </a:p>
          <a:p>
            <a:r>
              <a:rPr lang="en-US" sz="1800" dirty="0"/>
              <a:t>Unless shared or acted upon, information has no value</a:t>
            </a:r>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a:t>KNOWLEDGE</a:t>
            </a:r>
          </a:p>
        </p:txBody>
      </p:sp>
      <p:sp>
        <p:nvSpPr>
          <p:cNvPr id="14" name="Content Placeholder 2"/>
          <p:cNvSpPr>
            <a:spLocks noGrp="1"/>
          </p:cNvSpPr>
          <p:nvPr>
            <p:ph idx="1"/>
          </p:nvPr>
        </p:nvSpPr>
        <p:spPr>
          <a:xfrm>
            <a:off x="2142068" y="2635738"/>
            <a:ext cx="6829776" cy="1035974"/>
          </a:xfrm>
          <a:ln>
            <a:solidFill>
              <a:schemeClr val="bg1"/>
            </a:solidFill>
          </a:ln>
        </p:spPr>
        <p:txBody>
          <a:bodyPr>
            <a:normAutofit fontScale="92500"/>
          </a:bodyPr>
          <a:lstStyle/>
          <a:p>
            <a:r>
              <a:rPr lang="en-US" sz="1800" dirty="0"/>
              <a:t>Information transformed through social interaction</a:t>
            </a:r>
          </a:p>
          <a:p>
            <a:r>
              <a:rPr lang="en-US" sz="1800" dirty="0"/>
              <a:t>Sharing information from multiple sources informs action</a:t>
            </a:r>
          </a:p>
          <a:p>
            <a:r>
              <a:rPr lang="en-US" sz="1800" dirty="0"/>
              <a:t>Knowledge = Action</a:t>
            </a:r>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a:t>WISDOM</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2103511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388408"/>
            <a:ext cx="8229600" cy="1143000"/>
          </a:xfrm>
        </p:spPr>
        <p:txBody>
          <a:bodyPr>
            <a:normAutofit/>
          </a:bodyPr>
          <a:lstStyle/>
          <a:p>
            <a:r>
              <a:rPr lang="en-US" sz="4200" dirty="0" smtClean="0"/>
              <a:t>DIKW Model</a:t>
            </a:r>
            <a:endParaRPr lang="en-US" sz="4200" dirty="0"/>
          </a:p>
        </p:txBody>
      </p:sp>
      <p:sp>
        <p:nvSpPr>
          <p:cNvPr id="5" name="Content Placeholder 2"/>
          <p:cNvSpPr>
            <a:spLocks noGrp="1"/>
          </p:cNvSpPr>
          <p:nvPr>
            <p:ph idx="1"/>
          </p:nvPr>
        </p:nvSpPr>
        <p:spPr>
          <a:xfrm>
            <a:off x="341490" y="4701604"/>
            <a:ext cx="1803401" cy="1035973"/>
          </a:xfrm>
          <a:solidFill>
            <a:srgbClr val="FF0000"/>
          </a:solidFill>
          <a:ln>
            <a:solidFill>
              <a:schemeClr val="bg1"/>
            </a:solidFill>
          </a:ln>
        </p:spPr>
        <p:txBody>
          <a:bodyPr anchor="ctr" anchorCtr="1">
            <a:normAutofit/>
          </a:bodyPr>
          <a:lstStyle/>
          <a:p>
            <a:pPr marL="0" indent="0" algn="ctr">
              <a:buNone/>
            </a:pPr>
            <a:r>
              <a:rPr lang="en-US" sz="1800" dirty="0" smtClean="0"/>
              <a:t>DATA</a:t>
            </a:r>
            <a:endParaRPr lang="en-US" sz="1800" dirty="0"/>
          </a:p>
        </p:txBody>
      </p:sp>
      <p:sp>
        <p:nvSpPr>
          <p:cNvPr id="10" name="Content Placeholder 2"/>
          <p:cNvSpPr>
            <a:spLocks noGrp="1"/>
          </p:cNvSpPr>
          <p:nvPr>
            <p:ph idx="1"/>
          </p:nvPr>
        </p:nvSpPr>
        <p:spPr>
          <a:xfrm>
            <a:off x="338668" y="3668670"/>
            <a:ext cx="1803401" cy="1035973"/>
          </a:xfrm>
          <a:solidFill>
            <a:srgbClr val="FF6600"/>
          </a:solidFill>
          <a:ln>
            <a:solidFill>
              <a:schemeClr val="bg1"/>
            </a:solidFill>
          </a:ln>
        </p:spPr>
        <p:txBody>
          <a:bodyPr anchor="ctr" anchorCtr="1">
            <a:normAutofit/>
          </a:bodyPr>
          <a:lstStyle/>
          <a:p>
            <a:pPr marL="0" indent="0" algn="ctr">
              <a:buNone/>
            </a:pPr>
            <a:r>
              <a:rPr lang="en-US" sz="1800" dirty="0" smtClean="0"/>
              <a:t>INFORMATION</a:t>
            </a:r>
            <a:endParaRPr lang="en-US" sz="1800" dirty="0"/>
          </a:p>
        </p:txBody>
      </p:sp>
      <p:sp>
        <p:nvSpPr>
          <p:cNvPr id="17" name="Content Placeholder 2"/>
          <p:cNvSpPr>
            <a:spLocks noGrp="1"/>
          </p:cNvSpPr>
          <p:nvPr>
            <p:ph idx="1"/>
          </p:nvPr>
        </p:nvSpPr>
        <p:spPr>
          <a:xfrm>
            <a:off x="2133602" y="4701603"/>
            <a:ext cx="6841602" cy="1033460"/>
          </a:xfrm>
          <a:ln>
            <a:solidFill>
              <a:schemeClr val="bg1"/>
            </a:solidFill>
          </a:ln>
        </p:spPr>
        <p:txBody>
          <a:bodyPr>
            <a:normAutofit/>
          </a:bodyPr>
          <a:lstStyle/>
          <a:p>
            <a:r>
              <a:rPr lang="en-US" sz="1800" dirty="0"/>
              <a:t>Fills disk and databases</a:t>
            </a:r>
          </a:p>
          <a:p>
            <a:r>
              <a:rPr lang="en-US" sz="1800" dirty="0"/>
              <a:t>Alone it has no meaning</a:t>
            </a:r>
          </a:p>
          <a:p>
            <a:r>
              <a:rPr lang="en-US" sz="1800" dirty="0"/>
              <a:t>Simply gathering data accomplishes nothing</a:t>
            </a:r>
          </a:p>
        </p:txBody>
      </p:sp>
      <p:sp>
        <p:nvSpPr>
          <p:cNvPr id="18" name="Content Placeholder 2"/>
          <p:cNvSpPr>
            <a:spLocks noGrp="1"/>
          </p:cNvSpPr>
          <p:nvPr>
            <p:ph idx="1"/>
          </p:nvPr>
        </p:nvSpPr>
        <p:spPr>
          <a:xfrm>
            <a:off x="2144890" y="3668671"/>
            <a:ext cx="6829776" cy="1035974"/>
          </a:xfrm>
          <a:ln>
            <a:solidFill>
              <a:schemeClr val="bg1"/>
            </a:solidFill>
          </a:ln>
        </p:spPr>
        <p:txBody>
          <a:bodyPr>
            <a:normAutofit/>
          </a:bodyPr>
          <a:lstStyle/>
          <a:p>
            <a:r>
              <a:rPr lang="en-US" sz="1800" dirty="0"/>
              <a:t>Data transformed through human interaction</a:t>
            </a:r>
          </a:p>
          <a:p>
            <a:r>
              <a:rPr lang="en-US" sz="1800" dirty="0"/>
              <a:t>A human understands what data represents</a:t>
            </a:r>
          </a:p>
          <a:p>
            <a:r>
              <a:rPr lang="en-US" sz="1800" dirty="0"/>
              <a:t>Unless shared or acted upon, information has no value</a:t>
            </a:r>
          </a:p>
        </p:txBody>
      </p:sp>
      <p:sp>
        <p:nvSpPr>
          <p:cNvPr id="13" name="Content Placeholder 2"/>
          <p:cNvSpPr>
            <a:spLocks noGrp="1"/>
          </p:cNvSpPr>
          <p:nvPr>
            <p:ph idx="1"/>
          </p:nvPr>
        </p:nvSpPr>
        <p:spPr>
          <a:xfrm>
            <a:off x="335846" y="2635737"/>
            <a:ext cx="1803401" cy="1035973"/>
          </a:xfrm>
          <a:solidFill>
            <a:srgbClr val="008000"/>
          </a:solidFill>
          <a:ln>
            <a:solidFill>
              <a:schemeClr val="bg1"/>
            </a:solidFill>
          </a:ln>
        </p:spPr>
        <p:txBody>
          <a:bodyPr anchor="ctr" anchorCtr="1">
            <a:normAutofit/>
          </a:bodyPr>
          <a:lstStyle/>
          <a:p>
            <a:pPr marL="0" indent="0" algn="ctr">
              <a:buNone/>
            </a:pPr>
            <a:r>
              <a:rPr lang="en-US" sz="1800" dirty="0"/>
              <a:t>KNOWLEDGE</a:t>
            </a:r>
          </a:p>
        </p:txBody>
      </p:sp>
      <p:sp>
        <p:nvSpPr>
          <p:cNvPr id="14" name="Content Placeholder 2"/>
          <p:cNvSpPr>
            <a:spLocks noGrp="1"/>
          </p:cNvSpPr>
          <p:nvPr>
            <p:ph idx="1"/>
          </p:nvPr>
        </p:nvSpPr>
        <p:spPr>
          <a:xfrm>
            <a:off x="2142068" y="2635738"/>
            <a:ext cx="6829776" cy="1035974"/>
          </a:xfrm>
          <a:ln>
            <a:solidFill>
              <a:schemeClr val="bg1"/>
            </a:solidFill>
          </a:ln>
        </p:spPr>
        <p:txBody>
          <a:bodyPr>
            <a:normAutofit fontScale="92500"/>
          </a:bodyPr>
          <a:lstStyle/>
          <a:p>
            <a:r>
              <a:rPr lang="en-US" sz="1800" dirty="0"/>
              <a:t>Information transformed through social interaction</a:t>
            </a:r>
          </a:p>
          <a:p>
            <a:r>
              <a:rPr lang="en-US" sz="1800" dirty="0"/>
              <a:t>Sharing information from multiple sources informs action</a:t>
            </a:r>
          </a:p>
          <a:p>
            <a:r>
              <a:rPr lang="en-US" sz="1800" dirty="0"/>
              <a:t>Knowledge = Action</a:t>
            </a:r>
          </a:p>
        </p:txBody>
      </p:sp>
      <p:sp>
        <p:nvSpPr>
          <p:cNvPr id="15" name="Content Placeholder 2"/>
          <p:cNvSpPr>
            <a:spLocks noGrp="1"/>
          </p:cNvSpPr>
          <p:nvPr>
            <p:ph idx="1"/>
          </p:nvPr>
        </p:nvSpPr>
        <p:spPr>
          <a:xfrm>
            <a:off x="333024" y="1588692"/>
            <a:ext cx="1803401" cy="1035973"/>
          </a:xfrm>
          <a:solidFill>
            <a:srgbClr val="0000FF"/>
          </a:solidFill>
          <a:ln>
            <a:solidFill>
              <a:schemeClr val="bg1"/>
            </a:solidFill>
          </a:ln>
        </p:spPr>
        <p:txBody>
          <a:bodyPr anchor="ctr" anchorCtr="1">
            <a:normAutofit/>
          </a:bodyPr>
          <a:lstStyle/>
          <a:p>
            <a:pPr marL="0" indent="0" algn="ctr">
              <a:buNone/>
            </a:pPr>
            <a:r>
              <a:rPr lang="en-US" sz="1800" dirty="0"/>
              <a:t>WISDOM</a:t>
            </a:r>
          </a:p>
        </p:txBody>
      </p:sp>
      <p:sp>
        <p:nvSpPr>
          <p:cNvPr id="16" name="Content Placeholder 2"/>
          <p:cNvSpPr>
            <a:spLocks noGrp="1"/>
          </p:cNvSpPr>
          <p:nvPr>
            <p:ph idx="1"/>
          </p:nvPr>
        </p:nvSpPr>
        <p:spPr>
          <a:xfrm>
            <a:off x="2139246" y="1588693"/>
            <a:ext cx="6829776" cy="1035974"/>
          </a:xfrm>
          <a:ln>
            <a:solidFill>
              <a:schemeClr val="bg1"/>
            </a:solidFill>
          </a:ln>
        </p:spPr>
        <p:txBody>
          <a:bodyPr>
            <a:normAutofit/>
          </a:bodyPr>
          <a:lstStyle/>
          <a:p>
            <a:r>
              <a:rPr lang="en-US" sz="1800" dirty="0"/>
              <a:t>Knowledge transformed through analysis</a:t>
            </a:r>
          </a:p>
          <a:p>
            <a:r>
              <a:rPr lang="en-US" sz="1800" dirty="0"/>
              <a:t>Synthesis of knowledge from multiple sources</a:t>
            </a:r>
          </a:p>
          <a:p>
            <a:r>
              <a:rPr lang="en-US" sz="1800" dirty="0"/>
              <a:t>Informs better decision making and future action</a:t>
            </a:r>
          </a:p>
        </p:txBody>
      </p:sp>
      <p:sp>
        <p:nvSpPr>
          <p:cNvPr id="3" name="Footer Placeholder 2"/>
          <p:cNvSpPr>
            <a:spLocks noGrp="1"/>
          </p:cNvSpPr>
          <p:nvPr>
            <p:ph type="ftr" sz="quarter" idx="3"/>
          </p:nvPr>
        </p:nvSpPr>
        <p:spPr/>
        <p:txBody>
          <a:bodyPr/>
          <a:lstStyle/>
          <a:p>
            <a:r>
              <a:rPr lang="en-US" smtClean="0"/>
              <a:t>Educause SPC | April 19, 2016</a:t>
            </a:r>
            <a:endParaRPr lang="en-US" dirty="0"/>
          </a:p>
        </p:txBody>
      </p:sp>
    </p:spTree>
    <p:extLst>
      <p:ext uri="{BB962C8B-B14F-4D97-AF65-F5344CB8AC3E}">
        <p14:creationId xmlns:p14="http://schemas.microsoft.com/office/powerpoint/2010/main" val="32103511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rkeley_Heritage_Apertures">
  <a:themeElements>
    <a:clrScheme name="Berkeley heritage">
      <a:dk1>
        <a:srgbClr val="FDB515"/>
      </a:dk1>
      <a:lt1>
        <a:sysClr val="window" lastClr="FFFFFF"/>
      </a:lt1>
      <a:dk2>
        <a:srgbClr val="003262"/>
      </a:dk2>
      <a:lt2>
        <a:srgbClr val="C2B9A7"/>
      </a:lt2>
      <a:accent1>
        <a:srgbClr val="FDB500"/>
      </a:accent1>
      <a:accent2>
        <a:srgbClr val="D8661F"/>
      </a:accent2>
      <a:accent3>
        <a:srgbClr val="B9D3B6"/>
      </a:accent3>
      <a:accent4>
        <a:srgbClr val="584F29"/>
      </a:accent4>
      <a:accent5>
        <a:srgbClr val="00B2A5"/>
      </a:accent5>
      <a:accent6>
        <a:srgbClr val="F79646"/>
      </a:accent6>
      <a:hlink>
        <a:srgbClr val="00B0DA"/>
      </a:hlink>
      <a:folHlink>
        <a:srgbClr val="EE1F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Berkeley_Heritage_Apertures.potx</Template>
  <TotalTime>1592</TotalTime>
  <Words>2761</Words>
  <Application>Microsoft Macintosh PowerPoint</Application>
  <PresentationFormat>On-screen Show (4:3)</PresentationFormat>
  <Paragraphs>454</Paragraphs>
  <Slides>68</Slides>
  <Notes>16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Berkeley_Heritage_Apertures</vt:lpstr>
      <vt:lpstr>From Data to Wisdom</vt:lpstr>
      <vt:lpstr>Presentation Outline</vt:lpstr>
      <vt:lpstr>Information Security and Policy (ISP)</vt:lpstr>
      <vt:lpstr>DIKW Pyramid</vt:lpstr>
      <vt:lpstr>DIKW Model</vt:lpstr>
      <vt:lpstr>DIKW Model</vt:lpstr>
      <vt:lpstr>DIKW Model</vt:lpstr>
      <vt:lpstr>DIKW Model</vt:lpstr>
      <vt:lpstr>DIKW Model</vt:lpstr>
      <vt:lpstr>DIKW Model for Security Operations</vt:lpstr>
      <vt:lpstr>DIKW Model for Security Operations</vt:lpstr>
      <vt:lpstr>DIKW Model for Security Operations</vt:lpstr>
      <vt:lpstr>DIKW Model for Security Operations</vt:lpstr>
      <vt:lpstr>DIKW Model for Security Operations</vt:lpstr>
      <vt:lpstr>DIKW Model – Intrusion Detection Example</vt:lpstr>
      <vt:lpstr>DIKW Model – Intrusion Detection Example</vt:lpstr>
      <vt:lpstr>DIKW Model – Intrusion Detection Example</vt:lpstr>
      <vt:lpstr>DIKW Model – Intrusion Detection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Metrics</vt:lpstr>
      <vt:lpstr>Key Takeaways</vt:lpstr>
    </vt:vector>
  </TitlesOfParts>
  <Manager>Paul Rivers, CISO</Manager>
  <Company>UC Berkeley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Data to Wisdom: Transforming Security Events into Actionable Incidents</dc:title>
  <dc:subject>SEC16</dc:subject>
  <dc:creator>Allison Henry and Steven Hansen</dc:creator>
  <cp:keywords/>
  <dc:description/>
  <cp:lastModifiedBy>Allison Henry</cp:lastModifiedBy>
  <cp:revision>119</cp:revision>
  <dcterms:created xsi:type="dcterms:W3CDTF">2013-01-04T23:59:15Z</dcterms:created>
  <dcterms:modified xsi:type="dcterms:W3CDTF">2016-04-20T06:32:32Z</dcterms:modified>
  <cp:category/>
</cp:coreProperties>
</file>