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78" r:id="rId4"/>
    <p:sldId id="273" r:id="rId5"/>
    <p:sldId id="281" r:id="rId6"/>
    <p:sldId id="280" r:id="rId7"/>
    <p:sldId id="277" r:id="rId8"/>
    <p:sldId id="275" r:id="rId9"/>
    <p:sldId id="282" r:id="rId10"/>
    <p:sldId id="274" r:id="rId11"/>
    <p:sldId id="276" r:id="rId12"/>
    <p:sldId id="279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1"/>
    <p:restoredTop sz="86327"/>
  </p:normalViewPr>
  <p:slideViewPr>
    <p:cSldViewPr>
      <p:cViewPr varScale="1">
        <p:scale>
          <a:sx n="52" d="100"/>
          <a:sy n="52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12826-9B9C-C649-9EA3-AF8FC400E60D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F9A5A-9F20-C040-9E05-DCDCC8F19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4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9A5A-9F20-C040-9E05-DCDCC8F19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6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 slide, go over why each won’t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9A5A-9F20-C040-9E05-DCDCC8F19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9A5A-9F20-C040-9E05-DCDCC8F19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0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Nick’s fault if this sucks!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F9A5A-9F20-C040-9E05-DCDCC8F195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1" y="2338648"/>
            <a:ext cx="7942810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0" y="45858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0595" y="1447800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9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956725"/>
          </a:xfrm>
          <a:prstGeom prst="rect">
            <a:avLst/>
          </a:prstGeom>
        </p:spPr>
        <p:txBody>
          <a:bodyPr anchor="ctr"/>
          <a:lstStyle>
            <a:lvl1pPr algn="l">
              <a:defRPr sz="4000" b="0" cap="none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676400" y="1905000"/>
            <a:ext cx="6952211" cy="38862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41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65018" y="44522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1590" y="2819400"/>
            <a:ext cx="77142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rgbClr val="1F497D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Section Title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2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 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rgbClr val="1F497D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End Title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Reminder to fill out session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43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22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60" r:id="rId4"/>
    <p:sldLayoutId id="214748365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lists.internet2.edu/sympa/info/shared-security-assessmen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Jon_Allen@baylor.edu" TargetMode="External"/><Relationship Id="rId3" Type="http://schemas.openxmlformats.org/officeDocument/2006/relationships/hyperlink" Target="mailto:nlewis@internet2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3pas.com/" TargetMode="External"/><Relationship Id="rId4" Type="http://schemas.openxmlformats.org/officeDocument/2006/relationships/hyperlink" Target="mailto:https://www.skyhighnetworks.com/product/skyhigh-for-shadow-it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cloudsecurityalliance.org/group/consensus-assessments/" TargetMode="External"/><Relationship Id="rId4" Type="http://schemas.openxmlformats.org/officeDocument/2006/relationships/hyperlink" Target="mailto:https://github.com/google/vsaq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Jon Allen, Baylor University and Nick Lewis, Internet2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April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Campus Cloud Security Shared Assessments </a:t>
            </a:r>
          </a:p>
        </p:txBody>
      </p:sp>
    </p:spTree>
    <p:extLst>
      <p:ext uri="{BB962C8B-B14F-4D97-AF65-F5344CB8AC3E}">
        <p14:creationId xmlns:p14="http://schemas.microsoft.com/office/powerpoint/2010/main" val="34799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1A1718"/>
                </a:solidFill>
              </a:rPr>
              <a:t>Does this need to be more than just some metadata and a pointer to a report</a:t>
            </a:r>
            <a:r>
              <a:rPr lang="en-US" sz="2800" dirty="0" smtClean="0">
                <a:solidFill>
                  <a:srgbClr val="1A1718"/>
                </a:solidFill>
              </a:rPr>
              <a:t>?</a:t>
            </a:r>
          </a:p>
          <a:p>
            <a:r>
              <a:rPr lang="en-US" sz="2800" dirty="0">
                <a:solidFill>
                  <a:srgbClr val="1A1718"/>
                </a:solidFill>
              </a:rPr>
              <a:t>Trying for low maintenance, but high </a:t>
            </a:r>
            <a:r>
              <a:rPr lang="en-US" sz="2800" dirty="0" smtClean="0">
                <a:solidFill>
                  <a:srgbClr val="1A1718"/>
                </a:solidFill>
              </a:rPr>
              <a:t>value (also free)</a:t>
            </a:r>
          </a:p>
          <a:p>
            <a:r>
              <a:rPr lang="en-US" sz="2800" dirty="0" smtClean="0">
                <a:solidFill>
                  <a:srgbClr val="1A1718"/>
                </a:solidFill>
              </a:rPr>
              <a:t>Can this be done in existing community activities?</a:t>
            </a:r>
          </a:p>
          <a:p>
            <a:r>
              <a:rPr lang="en-US" sz="2800" dirty="0" smtClean="0">
                <a:solidFill>
                  <a:srgbClr val="1A1718"/>
                </a:solidFill>
              </a:rPr>
              <a:t>Email list, Box folder, Internet2 forum, wiki, other?</a:t>
            </a:r>
            <a:endParaRPr lang="en-US" sz="2800" dirty="0">
              <a:solidFill>
                <a:srgbClr val="1A1718"/>
              </a:solidFill>
            </a:endParaRPr>
          </a:p>
          <a:p>
            <a:pPr lvl="0"/>
            <a:endParaRPr lang="en-US" sz="2800" dirty="0">
              <a:solidFill>
                <a:srgbClr val="1A171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Somewhere to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an Internet2 Working Group</a:t>
            </a:r>
          </a:p>
          <a:p>
            <a:pPr lvl="1"/>
            <a:r>
              <a:rPr lang="en-US" dirty="0" smtClean="0"/>
              <a:t>Start with mailing list - </a:t>
            </a:r>
            <a:r>
              <a:rPr lang="en-US" dirty="0">
                <a:hlinkClick r:id="rId2"/>
              </a:rPr>
              <a:t>shared-security-assessments@internet2.edu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Figure out if Box folder, Internet2 Forum, or Mailing list would meet the need</a:t>
            </a:r>
          </a:p>
          <a:p>
            <a:pPr lvl="1"/>
            <a:r>
              <a:rPr lang="en-US" dirty="0" smtClean="0"/>
              <a:t>Do we want to have a conference call?</a:t>
            </a:r>
            <a:endParaRPr lang="en-US" dirty="0"/>
          </a:p>
          <a:p>
            <a:r>
              <a:rPr lang="en-US" dirty="0" smtClean="0"/>
              <a:t>Develop a usage document explaining how to use, metadata required, and disclaimer</a:t>
            </a:r>
          </a:p>
          <a:p>
            <a:r>
              <a:rPr lang="en-US" dirty="0" smtClean="0"/>
              <a:t>Announce!</a:t>
            </a:r>
          </a:p>
        </p:txBody>
      </p:sp>
    </p:spTree>
    <p:extLst>
      <p:ext uri="{BB962C8B-B14F-4D97-AF65-F5344CB8AC3E}">
        <p14:creationId xmlns:p14="http://schemas.microsoft.com/office/powerpoint/2010/main" val="116746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1A1718"/>
                </a:solidFill>
              </a:rPr>
              <a:t>Is this of interest of you and your teams?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1A1718"/>
                </a:solidFill>
              </a:rPr>
              <a:t>Would you actually use it?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1A1718"/>
                </a:solidFill>
              </a:rPr>
              <a:t>Would you be willing to share your </a:t>
            </a:r>
            <a:r>
              <a:rPr lang="en-US" sz="2800" dirty="0" smtClean="0">
                <a:solidFill>
                  <a:srgbClr val="1A1718"/>
                </a:solidFill>
              </a:rPr>
              <a:t>assessments?</a:t>
            </a:r>
          </a:p>
          <a:p>
            <a:pPr marL="342900" lvl="0" indent="-3429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Do you want to help get this started?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5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for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any questions, please contact:</a:t>
            </a:r>
          </a:p>
          <a:p>
            <a:endParaRPr lang="en-US" dirty="0" smtClean="0"/>
          </a:p>
          <a:p>
            <a:r>
              <a:rPr lang="en-US" dirty="0"/>
              <a:t>Jon Allen, CISSP, </a:t>
            </a:r>
            <a:r>
              <a:rPr lang="en-US" dirty="0" err="1"/>
              <a:t>EnCE</a:t>
            </a:r>
            <a:endParaRPr lang="en-US" dirty="0"/>
          </a:p>
          <a:p>
            <a:r>
              <a:rPr lang="en-US" dirty="0"/>
              <a:t>Assistant Vice President </a:t>
            </a:r>
            <a:r>
              <a:rPr lang="en-US" dirty="0" smtClean="0"/>
              <a:t>&amp; CISO</a:t>
            </a:r>
            <a:endParaRPr lang="en-US" dirty="0"/>
          </a:p>
          <a:p>
            <a:r>
              <a:rPr lang="en-US" dirty="0" err="1" smtClean="0">
                <a:hlinkClick r:id="rId2"/>
              </a:rPr>
              <a:t>Jon_Allen@baylor.edu</a:t>
            </a:r>
            <a:endParaRPr lang="en-US" dirty="0"/>
          </a:p>
          <a:p>
            <a:r>
              <a:rPr lang="en-US" dirty="0"/>
              <a:t>Nick Lewis, </a:t>
            </a:r>
          </a:p>
          <a:p>
            <a:r>
              <a:rPr lang="en-US" dirty="0" smtClean="0"/>
              <a:t>Internet2 NET</a:t>
            </a:r>
            <a:r>
              <a:rPr lang="en-US" dirty="0"/>
              <a:t>+ Program Manager, Security and </a:t>
            </a:r>
            <a:r>
              <a:rPr lang="en-US" dirty="0" smtClean="0"/>
              <a:t>Identity</a:t>
            </a:r>
            <a:endParaRPr lang="en-US" dirty="0"/>
          </a:p>
          <a:p>
            <a:r>
              <a:rPr lang="en-US" u="sng" dirty="0">
                <a:hlinkClick r:id="rId3"/>
              </a:rPr>
              <a:t>nlewis@internet2.edu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Campus Cloud Security Shared Assessments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7866611" cy="457200"/>
          </a:xfrm>
        </p:spPr>
        <p:txBody>
          <a:bodyPr/>
          <a:lstStyle/>
          <a:p>
            <a:r>
              <a:rPr lang="en-US" dirty="0" smtClean="0"/>
              <a:t>Please remember to fill out your session evaluation!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Current State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Existing Solutions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Somewhere to Start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Campuses are rapidly adopting cloud services and deploying software systems</a:t>
            </a:r>
          </a:p>
          <a:p>
            <a:r>
              <a:rPr lang="en-US" dirty="0" smtClean="0"/>
              <a:t>Assessing the risk for cloud services and software systems as quickly as possible</a:t>
            </a:r>
          </a:p>
          <a:p>
            <a:r>
              <a:rPr lang="en-US" dirty="0" smtClean="0"/>
              <a:t>Developing vendor risk </a:t>
            </a:r>
            <a:r>
              <a:rPr lang="en-US" dirty="0" err="1" smtClean="0"/>
              <a:t>mgmt</a:t>
            </a:r>
            <a:r>
              <a:rPr lang="en-US" dirty="0" smtClean="0"/>
              <a:t> programs</a:t>
            </a:r>
          </a:p>
          <a:p>
            <a:r>
              <a:rPr lang="en-US" dirty="0" smtClean="0"/>
              <a:t>Developing enterprise risk </a:t>
            </a:r>
            <a:r>
              <a:rPr lang="en-US" dirty="0" err="1"/>
              <a:t>mgmt</a:t>
            </a:r>
            <a:r>
              <a:rPr lang="en-US" dirty="0"/>
              <a:t> </a:t>
            </a:r>
            <a:r>
              <a:rPr lang="en-US" dirty="0" smtClean="0"/>
              <a:t>programs</a:t>
            </a:r>
          </a:p>
          <a:p>
            <a:r>
              <a:rPr lang="en-US" dirty="0" smtClean="0"/>
              <a:t>Evolving information security programs as quickly as possible</a:t>
            </a:r>
          </a:p>
          <a:p>
            <a:r>
              <a:rPr lang="en-US" dirty="0" smtClean="0"/>
              <a:t>Too much to do to effectively do it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are you trying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as easily and quickly as reasonably possible share work done at one campus with other campuses</a:t>
            </a:r>
          </a:p>
          <a:p>
            <a:r>
              <a:rPr lang="en-US" dirty="0" smtClean="0"/>
              <a:t>Freeing </a:t>
            </a:r>
            <a:r>
              <a:rPr lang="en-US" dirty="0"/>
              <a:t>up time to dedicate back to critical information security functions </a:t>
            </a:r>
            <a:endParaRPr lang="en-US" dirty="0" smtClean="0"/>
          </a:p>
          <a:p>
            <a:r>
              <a:rPr lang="en-US" dirty="0" smtClean="0"/>
              <a:t>Create a forum/space to share and find existing shared assessments</a:t>
            </a:r>
          </a:p>
          <a:p>
            <a:r>
              <a:rPr lang="en-US" dirty="0" smtClean="0"/>
              <a:t>Build on the existing higher education information security community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Admissions wants to use Slate for applications </a:t>
            </a:r>
          </a:p>
          <a:p>
            <a:pPr lvl="1"/>
            <a:r>
              <a:rPr lang="en-US" dirty="0"/>
              <a:t>Add to risk assessment list to address ASAP</a:t>
            </a:r>
          </a:p>
          <a:p>
            <a:pPr lvl="1"/>
            <a:r>
              <a:rPr lang="en-US" dirty="0"/>
              <a:t>Could e-mail various security lists to see if anyone has used or assessed it</a:t>
            </a:r>
          </a:p>
          <a:p>
            <a:pPr lvl="1"/>
            <a:r>
              <a:rPr lang="en-US" dirty="0"/>
              <a:t>Could check external vendor, or NET+, to see if it has been assessed</a:t>
            </a:r>
          </a:p>
          <a:p>
            <a:pPr lvl="1"/>
            <a:r>
              <a:rPr lang="en-US" dirty="0"/>
              <a:t>Work with </a:t>
            </a:r>
            <a:r>
              <a:rPr lang="en-US" dirty="0" err="1"/>
              <a:t>dept</a:t>
            </a:r>
            <a:r>
              <a:rPr lang="en-US" dirty="0"/>
              <a:t> on assessment and contract</a:t>
            </a:r>
          </a:p>
          <a:p>
            <a:pPr lvl="1"/>
            <a:r>
              <a:rPr lang="en-US" dirty="0"/>
              <a:t>Potentially spend significant amount of time and slow down </a:t>
            </a:r>
            <a:r>
              <a:rPr lang="en-US" dirty="0" err="1"/>
              <a:t>dept</a:t>
            </a:r>
            <a:r>
              <a:rPr lang="en-US" dirty="0"/>
              <a:t> </a:t>
            </a:r>
            <a:r>
              <a:rPr lang="en-US" dirty="0" smtClean="0"/>
              <a:t>requestor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not proposing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Replacing your information security risk assessment programs</a:t>
            </a:r>
          </a:p>
          <a:p>
            <a:r>
              <a:rPr lang="en-US" dirty="0" smtClean="0"/>
              <a:t>Replace existing communities</a:t>
            </a:r>
          </a:p>
          <a:p>
            <a:r>
              <a:rPr lang="en-US" dirty="0" smtClean="0"/>
              <a:t>Approve the security of a cloud service or software</a:t>
            </a:r>
          </a:p>
          <a:p>
            <a:r>
              <a:rPr lang="en-US" dirty="0" smtClean="0"/>
              <a:t>Replace NET+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vendor management programs</a:t>
            </a:r>
          </a:p>
          <a:p>
            <a:r>
              <a:rPr lang="en-US" dirty="0" smtClean="0"/>
              <a:t>Existing commercial service providers like </a:t>
            </a:r>
            <a:r>
              <a:rPr lang="en-US" dirty="0" smtClean="0">
                <a:hlinkClick r:id="rId3"/>
              </a:rPr>
              <a:t>3PAS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Skyhigh</a:t>
            </a:r>
            <a:r>
              <a:rPr lang="en-US" dirty="0" smtClean="0">
                <a:hlinkClick r:id="rId4"/>
              </a:rPr>
              <a:t> Registry</a:t>
            </a:r>
            <a:r>
              <a:rPr lang="en-US" dirty="0" smtClean="0"/>
              <a:t>, and others</a:t>
            </a:r>
          </a:p>
          <a:p>
            <a:r>
              <a:rPr lang="en-US" dirty="0" smtClean="0"/>
              <a:t>Community service providers like Shared Assessments, CSA CSTAR, and others</a:t>
            </a:r>
          </a:p>
          <a:p>
            <a:r>
              <a:rPr lang="en-US" dirty="0" smtClean="0"/>
              <a:t>NET+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srgbClr val="1A1718"/>
                </a:solidFill>
              </a:rPr>
              <a:t>Intent is not for “approval”, but to help a campus save some time in managing their third party vendors and service </a:t>
            </a:r>
            <a:r>
              <a:rPr lang="en-US" sz="2800" dirty="0" smtClean="0">
                <a:solidFill>
                  <a:srgbClr val="1A1718"/>
                </a:solidFill>
              </a:rPr>
              <a:t>providers</a:t>
            </a:r>
          </a:p>
          <a:p>
            <a:pPr lvl="0"/>
            <a:r>
              <a:rPr lang="en-US" sz="2800" dirty="0" smtClean="0">
                <a:solidFill>
                  <a:srgbClr val="1A1718"/>
                </a:solidFill>
              </a:rPr>
              <a:t>Could provide insight into security operations on a campus</a:t>
            </a:r>
          </a:p>
          <a:p>
            <a:pPr lvl="0"/>
            <a:r>
              <a:rPr lang="en-US" sz="2800" dirty="0" smtClean="0">
                <a:solidFill>
                  <a:srgbClr val="1A1718"/>
                </a:solidFill>
              </a:rPr>
              <a:t>Providing access control to just higher </a:t>
            </a:r>
            <a:r>
              <a:rPr lang="en-US" sz="2800" dirty="0" err="1" smtClean="0">
                <a:solidFill>
                  <a:srgbClr val="1A1718"/>
                </a:solidFill>
              </a:rPr>
              <a:t>ed</a:t>
            </a:r>
            <a:endParaRPr lang="en-US" sz="2800" dirty="0" smtClean="0">
              <a:solidFill>
                <a:srgbClr val="1A1718"/>
              </a:solidFill>
            </a:endParaRPr>
          </a:p>
          <a:p>
            <a:pPr lvl="0"/>
            <a:r>
              <a:rPr lang="en-US" sz="2800" dirty="0" smtClean="0">
                <a:solidFill>
                  <a:srgbClr val="1A1718"/>
                </a:solidFill>
              </a:rPr>
              <a:t>Materials can’t be under NDA</a:t>
            </a:r>
          </a:p>
          <a:p>
            <a:pPr lvl="0"/>
            <a:r>
              <a:rPr lang="en-US" sz="2800" dirty="0" smtClean="0">
                <a:solidFill>
                  <a:srgbClr val="1A1718"/>
                </a:solidFill>
              </a:rPr>
              <a:t>How to incorporate into your information security programs</a:t>
            </a:r>
          </a:p>
          <a:p>
            <a:pPr lvl="0"/>
            <a:endParaRPr lang="en-US" sz="2800" dirty="0">
              <a:solidFill>
                <a:srgbClr val="1A171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Assessment Questionnaire?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security questionnaires </a:t>
            </a:r>
          </a:p>
          <a:p>
            <a:pPr lvl="1"/>
            <a:r>
              <a:rPr lang="en-US" u="sng" dirty="0">
                <a:hlinkClick r:id="rId3"/>
              </a:rPr>
              <a:t>CSA’s Consensus Assessments Initiative Questionnaire</a:t>
            </a:r>
            <a:r>
              <a:rPr lang="en-US" dirty="0"/>
              <a:t> </a:t>
            </a:r>
          </a:p>
          <a:p>
            <a:pPr lvl="1"/>
            <a:r>
              <a:rPr lang="en-US" u="sng" dirty="0">
                <a:hlinkClick r:id="rId4"/>
              </a:rPr>
              <a:t>Google’s Vendor Security Assessment </a:t>
            </a:r>
            <a:r>
              <a:rPr lang="en-US" u="sng" dirty="0" smtClean="0">
                <a:hlinkClick r:id="rId4"/>
              </a:rPr>
              <a:t>Questionnaire</a:t>
            </a:r>
            <a:endParaRPr lang="en-US" dirty="0"/>
          </a:p>
          <a:p>
            <a:pPr lvl="1"/>
            <a:r>
              <a:rPr lang="en-US" dirty="0"/>
              <a:t>NIST 800-53v4, ISO27001, and many others </a:t>
            </a:r>
          </a:p>
          <a:p>
            <a:r>
              <a:rPr lang="en-US" dirty="0" smtClean="0"/>
              <a:t>Develop something new – NO!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2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14_N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NC14_New_Template</Template>
  <TotalTime>9906</TotalTime>
  <Words>527</Words>
  <Application>Microsoft Macintosh PowerPoint</Application>
  <PresentationFormat>On-screen Show (4:3)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NC14_New_Template</vt:lpstr>
      <vt:lpstr>PowerPoint Presentation</vt:lpstr>
      <vt:lpstr>Agenda</vt:lpstr>
      <vt:lpstr>Current state</vt:lpstr>
      <vt:lpstr>What problem are you trying to solve?</vt:lpstr>
      <vt:lpstr>Example</vt:lpstr>
      <vt:lpstr>We’re not proposing….</vt:lpstr>
      <vt:lpstr>Existing Solutions?</vt:lpstr>
      <vt:lpstr>Potential Challenges</vt:lpstr>
      <vt:lpstr>What Assessment Questionnaire?</vt:lpstr>
      <vt:lpstr>Potential Solutions</vt:lpstr>
      <vt:lpstr>Somewhere to start</vt:lpstr>
      <vt:lpstr>Questions for you</vt:lpstr>
      <vt:lpstr>Questions for us?</vt:lpstr>
      <vt:lpstr>Campus Cloud Security Shared Assessments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Nick Lewis</cp:lastModifiedBy>
  <cp:revision>36</cp:revision>
  <dcterms:created xsi:type="dcterms:W3CDTF">2015-01-30T20:57:05Z</dcterms:created>
  <dcterms:modified xsi:type="dcterms:W3CDTF">2016-04-20T01:34:42Z</dcterms:modified>
</cp:coreProperties>
</file>