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1"/>
  </p:notesMasterIdLst>
  <p:handoutMasterIdLst>
    <p:handoutMasterId r:id="rId42"/>
  </p:handoutMasterIdLst>
  <p:sldIdLst>
    <p:sldId id="257" r:id="rId2"/>
    <p:sldId id="315" r:id="rId3"/>
    <p:sldId id="260" r:id="rId4"/>
    <p:sldId id="279" r:id="rId5"/>
    <p:sldId id="259" r:id="rId6"/>
    <p:sldId id="288" r:id="rId7"/>
    <p:sldId id="289" r:id="rId8"/>
    <p:sldId id="290" r:id="rId9"/>
    <p:sldId id="303" r:id="rId10"/>
    <p:sldId id="280" r:id="rId11"/>
    <p:sldId id="286" r:id="rId12"/>
    <p:sldId id="287" r:id="rId13"/>
    <p:sldId id="285" r:id="rId14"/>
    <p:sldId id="293" r:id="rId15"/>
    <p:sldId id="284" r:id="rId16"/>
    <p:sldId id="294" r:id="rId17"/>
    <p:sldId id="295" r:id="rId18"/>
    <p:sldId id="297" r:id="rId19"/>
    <p:sldId id="300" r:id="rId20"/>
    <p:sldId id="298" r:id="rId21"/>
    <p:sldId id="299" r:id="rId22"/>
    <p:sldId id="304" r:id="rId23"/>
    <p:sldId id="301" r:id="rId24"/>
    <p:sldId id="305" r:id="rId25"/>
    <p:sldId id="306" r:id="rId26"/>
    <p:sldId id="307" r:id="rId27"/>
    <p:sldId id="310" r:id="rId28"/>
    <p:sldId id="308" r:id="rId29"/>
    <p:sldId id="311" r:id="rId30"/>
    <p:sldId id="282" r:id="rId31"/>
    <p:sldId id="292" r:id="rId32"/>
    <p:sldId id="296" r:id="rId33"/>
    <p:sldId id="316" r:id="rId34"/>
    <p:sldId id="312" r:id="rId35"/>
    <p:sldId id="313" r:id="rId36"/>
    <p:sldId id="291" r:id="rId37"/>
    <p:sldId id="281" r:id="rId38"/>
    <p:sldId id="277" r:id="rId39"/>
    <p:sldId id="27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DF6885-93A8-41CE-8CD0-E7504C0CA2AD}" type="datetimeFigureOut">
              <a:rPr lang="en-US" smtClean="0"/>
              <a:pPr/>
              <a:t>5/28/2009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2CA945-A8AE-4490-B3B6-7EEEACF4E6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CD909-2450-4D1F-84BF-A251EDA56A6F}" type="datetimeFigureOut">
              <a:rPr lang="en-US" smtClean="0"/>
              <a:pPr/>
              <a:t>5/28/2009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E84C5-B5DA-415B-980A-F74FE1BB67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E84C5-B5DA-415B-980A-F74FE1BB67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D953C-70AD-48F3-A770-8E521C060F82}"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D953C-70AD-48F3-A770-8E521C060F82}" type="datetimeFigureOut">
              <a:rPr lang="en-US" smtClean="0"/>
              <a:pPr/>
              <a:t>5/28/2009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D953C-70AD-48F3-A770-8E521C060F82}" type="datetimeFigureOut">
              <a:rPr lang="en-US" smtClean="0"/>
              <a:pPr/>
              <a:t>5/28/2009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D953C-70AD-48F3-A770-8E521C060F82}" type="datetimeFigureOut">
              <a:rPr lang="en-US" smtClean="0"/>
              <a:pPr/>
              <a:t>5/28/2009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D953C-70AD-48F3-A770-8E521C060F82}" type="datetimeFigureOut">
              <a:rPr lang="en-US" smtClean="0"/>
              <a:pPr/>
              <a:t>5/28/2009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D953C-70AD-48F3-A770-8E521C060F82}" type="datetimeFigureOut">
              <a:rPr lang="en-US" smtClean="0"/>
              <a:pPr/>
              <a:t>5/28/2009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D953C-70AD-48F3-A770-8E521C060F82}" type="datetimeFigureOut">
              <a:rPr lang="en-US" smtClean="0"/>
              <a:pPr/>
              <a:t>5/28/2009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D953C-70AD-48F3-A770-8E521C060F82}" type="datetimeFigureOut">
              <a:rPr lang="en-US" smtClean="0"/>
              <a:pPr/>
              <a:t>5/28/2009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ABB5F-10FC-4A82-9909-C21675B122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rds.yahoo.com/_ylt=A0geu7lN8xpKqF4AyLlXNyoA;_ylu=X3oDMTBzZDUwY3MyBHNlYwNzYwRjb2xvA2FjMgR2dGlkA0RGUjVfODY-/SIG=1pfm6ko72/EXP=1243366605/**http:/images.search.yahoo.com/images/view?back=http://search.yahoo.com/search?ei=UTF-8&amp;p=picture+of+an+envelop+with+a+stamp&amp;w=500&amp;h=361&amp;imgurl=static.flickr.com/3384/3444919354_fd165c2bda.jpg&amp;size=167.6kB&amp;name=3444919354+fd165c2bda+jpg&amp;rcurl=http://www.flickr.com/photos/greenvelvet/3444919354/&amp;rurl=http://www.flickr.com/photos/greenvelvet/3444919354/&amp;p=envelope+with+stamp&amp;type=jpeg&amp;no=2&amp;tt=2,407&amp;oid=5e8d8543e808ab1c&amp;fusr=Green+Velvet&amp;hurl=http://www.flickr.com/photos/greenvelvet/&amp;tit=Envelope+with+stamps+and+embellishments&amp;sigr=11kp33549&amp;sigi=11g7137sg&amp;sigb=12c810nbe&amp;sigh=119n6l3u9"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mailto:sandy.schaeffer@memphi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_ylt=A0WTbx5TvhpKBpUAYmejzbkF/SIG=12ngisffk/EXP=1243353043/**http:/www.cedu.niu.edu/imi-web/images/intl-committee-meeting-1.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rds.yahoo.com/_ylt=A0geu9UOeBVKRmQAX0tXNyoA;_ylu=X3oDMTBscWN2ZnBjBHNlYwNzYwRjb2xvA2FjMgR2dGlkAw--/SIG=1mra2cc50/EXP=1243007374/**http:/images.search.yahoo.com/images/view?back=http://search.yahoo.com/search?ei=UTF-8&amp;p=plcture+of+a+question+mark&amp;w=500&amp;h=375&amp;imgurl=static.flickr.com/1413/924849406_3d4b9b2253.jpg&amp;size=77.6kB&amp;name=924849406+3d4b9b2253+jpg&amp;rcurl=http://www.flickr.com/photos/snipe/924849406/&amp;rurl=http://www.flickr.com/photos/snipe/924849406/&amp;p=question+mark&amp;type=jpeg&amp;no=2&amp;tt=97,759&amp;oid=55670595d01e2fc0&amp;fusr=DubSnipe&amp;hurl=http://www.flickr.com/photos/snipe/&amp;tit=Question+Mark&amp;sigr=11dufl5tj&amp;sigi=11fnoqnfg&amp;sigb=1240eknb9&amp;sigh=113oms4f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hyperlink" Target="http://rds.yahoo.com/_ylt=A9G_bDl_5hpKywsA_g6jzbkF/SIG=12394vrvg/EXP=1243363327/**http:/www.flickr.com/photos/eppstein/70448818/"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rds.yahoo.com/_ylt=A0geu4oV.BpKdFsBHDJXNyoA;_ylu=X3oDMTBzZDUwY3MyBHNlYwNzYwRjb2xvA2FjMgR2dGlkA0RGUjVfODY-/SIG=1n7747qe6/EXP=1243367829/**http:/images.search.yahoo.com/images/view?back=http://search.yahoo.com/search?ei=UTF-8&amp;p=picture+of+library+books&amp;w=500&amp;h=333&amp;imgurl=static.flickr.com/130/376152628_249e3630c0.jpg&amp;size=155.1kB&amp;name=376152628+249e3630c0+jpg&amp;rcurl=http://www.flickr.com/photos/timetrax/376152628/&amp;rurl=http://www.flickr.com/photos/timetrax/376152628/&amp;p=library+books&amp;type=jpeg&amp;no=2&amp;tt=1,397,874&amp;oid=0bcaaf13e17b2c50&amp;fusr=timetrax23&amp;hurl=http://www.flickr.com/photos/timetrax/&amp;tit=library+books&amp;sigr=11gvdb0d2&amp;sigi=11ejjthnh&amp;sigb=12223gq99&amp;sigh=116jc395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rds.yahoo.com/_ylt=A0geu9GyxRVKSzcAVLFXNyoA;_ylu=X3oDMTBscWN2ZnBjBHNlYwNzYwRjb2xvA2FjMgR2dGlkAw--/SIG=1kfqm8j71/EXP=1243027250/**http:/images.search.yahoo.com/images/view?back=http://search.yahoo.com/search?ei=UTF-8&amp;p=picture+of+a+list&amp;w=780&amp;h=1138&amp;imgurl=ceres.ca.gov/planning/conservation_guidebook/Modoc_list1.jpg&amp;size=171.1kB&amp;name=Modoc+list1+jpg&amp;rcurl=http://ceres.ca.gov/planning/conservation_guidebook/Modoc.html&amp;rurl=http://ceres.ca.gov/planning/conservation_guidebook/Modoc.html&amp;p=list&amp;type=jpeg&amp;no=2&amp;tt=32,210,366&amp;oid=bc1214a6017b059a&amp;tit=Modoc+list1+jpg&amp;sigr=11ui13dod&amp;sigi=11skm5hi2&amp;sigb=11ro2ghuv"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hyperlink" Target="http://rds.yahoo.com/_ylt=A0geu5D2xRVK0qAAD8pXNyoA;_ylu=X3oDMTBscWN2ZnBjBHNlYwNzYwRjb2xvA2FjMgR2dGlkAw--/SIG=1nrmu7g38/EXP=1243027318/**http:/images.search.yahoo.com/images/view?back=http://search.yahoo.com/search?ei=UTF-8&amp;p=picutre+of+a+stack+of+paper&amp;y=Search&amp;w=400&amp;h=500&amp;imgurl=static.flickr.com/131/382537262_72aaebb155.jpg&amp;size=108.9kB&amp;name=382537262+72aaebb155+jpg&amp;rcurl=http://www.flickr.com/photos/jhhwild/382537262/&amp;rurl=http://www.flickr.com/photos/jhhwild/382537262/&amp;p=stack+paper&amp;type=jpeg&amp;no=2&amp;tt=17,438&amp;oid=843d4718381e3414&amp;fusr=jhhwild&amp;hurl=http://www.flickr.com/photos/jhhwild/&amp;tit=Stack+of+Paper+2&amp;sigr=11fsf3fi0&amp;sigi=11eb9qgov&amp;sigb=12eh9agrp&amp;sigh=115ci329l"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workshop we will…</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Explore the value of effectively managing priorities and productivity.</a:t>
            </a:r>
          </a:p>
          <a:p>
            <a:pPr marL="514350" indent="-514350">
              <a:buFont typeface="+mj-lt"/>
              <a:buAutoNum type="arabicPeriod"/>
            </a:pPr>
            <a:r>
              <a:rPr lang="en-US" dirty="0" smtClean="0"/>
              <a:t>Indentify contexts where you can get the greatest benefit.</a:t>
            </a:r>
          </a:p>
          <a:p>
            <a:pPr marL="514350" indent="-514350">
              <a:buFont typeface="+mj-lt"/>
              <a:buAutoNum type="arabicPeriod"/>
            </a:pPr>
            <a:r>
              <a:rPr lang="en-US" dirty="0" smtClean="0"/>
              <a:t>Understand &amp; apply effective techniques that are useful in higher education contexts.</a:t>
            </a:r>
          </a:p>
          <a:p>
            <a:pPr marL="514350" indent="-514350">
              <a:buFont typeface="+mj-lt"/>
              <a:buAutoNum type="arabicPeriod"/>
            </a:pPr>
            <a:r>
              <a:rPr lang="en-US" dirty="0" smtClean="0"/>
              <a:t>Learn how to grow these skills into the future.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Learning Objectives #2 &amp; #3</a:t>
            </a:r>
            <a:endParaRPr lang="en-US" dirty="0"/>
          </a:p>
        </p:txBody>
      </p:sp>
      <p:sp>
        <p:nvSpPr>
          <p:cNvPr id="3" name="Subtitle 2"/>
          <p:cNvSpPr>
            <a:spLocks noGrp="1"/>
          </p:cNvSpPr>
          <p:nvPr>
            <p:ph type="subTitle" idx="1"/>
          </p:nvPr>
        </p:nvSpPr>
        <p:spPr>
          <a:xfrm>
            <a:off x="1371600" y="3279775"/>
            <a:ext cx="6400800" cy="1752600"/>
          </a:xfrm>
        </p:spPr>
        <p:txBody>
          <a:bodyPr>
            <a:normAutofit fontScale="92500" lnSpcReduction="10000"/>
          </a:bodyPr>
          <a:lstStyle/>
          <a:p>
            <a:r>
              <a:rPr lang="en-US" dirty="0" smtClean="0">
                <a:solidFill>
                  <a:schemeClr val="tx2"/>
                </a:solidFill>
              </a:rPr>
              <a:t>Identify contexts in which managing priorities can provide the most payback and explore techniques for improved productivity in those areas.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pPr algn="l"/>
            <a:r>
              <a:rPr lang="en-US" sz="3600" dirty="0" smtClean="0"/>
              <a:t>In this section we will:</a:t>
            </a:r>
            <a:endParaRPr lang="en-US" sz="3600" dirty="0"/>
          </a:p>
        </p:txBody>
      </p:sp>
      <p:sp>
        <p:nvSpPr>
          <p:cNvPr id="3" name="Content Placeholder 2"/>
          <p:cNvSpPr txBox="1">
            <a:spLocks/>
          </p:cNvSpPr>
          <p:nvPr/>
        </p:nvSpPr>
        <p:spPr>
          <a:xfrm>
            <a:off x="609600" y="1524000"/>
            <a:ext cx="7848600" cy="4876800"/>
          </a:xfrm>
          <a:prstGeom prst="rect">
            <a:avLst/>
          </a:prstGeom>
        </p:spPr>
        <p:style>
          <a:lnRef idx="2">
            <a:schemeClr val="accent2"/>
          </a:lnRef>
          <a:fillRef idx="1">
            <a:schemeClr val="lt1"/>
          </a:fillRef>
          <a:effectRef idx="0">
            <a:schemeClr val="accent2"/>
          </a:effectRef>
          <a:fontRef idx="minor">
            <a:schemeClr val="dk1"/>
          </a:fontRef>
        </p:style>
        <p:txBody>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dirty="0" smtClean="0"/>
              <a:t>Discuss practical tips &amp; techniques to help ensure you are giving maximum attention to the things that are most important.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Increase</a:t>
            </a:r>
            <a:r>
              <a:rPr kumimoji="0" lang="en-US" sz="2800" b="0" i="0" u="none" strike="noStrike" kern="1200" cap="none" spc="0" normalizeH="0" noProof="0" dirty="0" smtClean="0">
                <a:ln>
                  <a:noFill/>
                </a:ln>
                <a:solidFill>
                  <a:schemeClr val="tx1"/>
                </a:solidFill>
                <a:effectLst/>
                <a:uLnTx/>
                <a:uFillTx/>
                <a:latin typeface="+mn-lt"/>
                <a:ea typeface="+mn-ea"/>
                <a:cs typeface="+mn-cs"/>
              </a:rPr>
              <a:t> your overall productivity via simple and practical activities &amp; behavior changes.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baseline="0" dirty="0" smtClean="0"/>
              <a:t>In</a:t>
            </a:r>
            <a:r>
              <a:rPr lang="en-US" sz="2800" dirty="0" smtClean="0"/>
              <a:t>crease the productivity of others through improvements in communication.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dirty="0" smtClean="0"/>
              <a:t>Use meetings as a tool to increase productivity; not drain energy.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105400" cy="2133600"/>
          </a:xfrm>
        </p:spPr>
        <p:txBody>
          <a:bodyPr>
            <a:normAutofit/>
          </a:bodyPr>
          <a:lstStyle/>
          <a:p>
            <a:pPr indent="-914400" algn="l"/>
            <a:r>
              <a:rPr lang="en-US" dirty="0" smtClean="0"/>
              <a:t>Recalling/describing highly productive experiences.</a:t>
            </a:r>
            <a:endParaRPr lang="en-US" dirty="0"/>
          </a:p>
        </p:txBody>
      </p:sp>
      <p:sp>
        <p:nvSpPr>
          <p:cNvPr id="3" name="Content Placeholder 2"/>
          <p:cNvSpPr>
            <a:spLocks noGrp="1"/>
          </p:cNvSpPr>
          <p:nvPr>
            <p:ph idx="1"/>
          </p:nvPr>
        </p:nvSpPr>
        <p:spPr>
          <a:xfrm>
            <a:off x="381000" y="3124200"/>
            <a:ext cx="8229600" cy="3276600"/>
          </a:xfrm>
        </p:spPr>
        <p:txBody>
          <a:bodyPr>
            <a:normAutofit/>
          </a:bodyPr>
          <a:lstStyle/>
          <a:p>
            <a:r>
              <a:rPr lang="en-US" dirty="0" smtClean="0"/>
              <a:t>Describe a highly productive experience at your institution that you can recall:</a:t>
            </a:r>
          </a:p>
          <a:p>
            <a:pPr lvl="1"/>
            <a:r>
              <a:rPr lang="en-US" dirty="0" smtClean="0"/>
              <a:t>Why did it stand out as unusually productive?</a:t>
            </a:r>
          </a:p>
          <a:p>
            <a:pPr lvl="1"/>
            <a:r>
              <a:rPr lang="en-US" dirty="0" smtClean="0"/>
              <a:t>Who was coordinating the activity and how did they make it productive?</a:t>
            </a:r>
            <a:endParaRPr lang="en-US" dirty="0"/>
          </a:p>
        </p:txBody>
      </p:sp>
      <p:grpSp>
        <p:nvGrpSpPr>
          <p:cNvPr id="4" name="Group 3"/>
          <p:cNvGrpSpPr/>
          <p:nvPr/>
        </p:nvGrpSpPr>
        <p:grpSpPr>
          <a:xfrm>
            <a:off x="6172200" y="381000"/>
            <a:ext cx="2133600" cy="2323262"/>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pPr algn="l"/>
            <a:r>
              <a:rPr lang="en-US" sz="3600" dirty="0" smtClean="0"/>
              <a:t>Common contexts &amp; activities that can consume time and create inefficiencies in the IT organization at your campus.</a:t>
            </a:r>
            <a:endParaRPr lang="en-US" sz="3600" dirty="0"/>
          </a:p>
        </p:txBody>
      </p:sp>
      <p:sp>
        <p:nvSpPr>
          <p:cNvPr id="3" name="Content Placeholder 2"/>
          <p:cNvSpPr txBox="1">
            <a:spLocks/>
          </p:cNvSpPr>
          <p:nvPr/>
        </p:nvSpPr>
        <p:spPr>
          <a:xfrm>
            <a:off x="914400" y="2667000"/>
            <a:ext cx="7543800" cy="3886200"/>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 an </a:t>
            </a:r>
            <a:r>
              <a:rPr kumimoji="0" lang="en-US" sz="2800" b="0" i="0" u="sng" strike="noStrike" kern="1200" cap="none" spc="0" normalizeH="0" baseline="0" noProof="0" dirty="0" smtClean="0">
                <a:ln>
                  <a:noFill/>
                </a:ln>
                <a:solidFill>
                  <a:schemeClr val="tx1"/>
                </a:solidFill>
                <a:effectLst/>
                <a:uLnTx/>
                <a:uFillTx/>
                <a:latin typeface="+mn-lt"/>
                <a:ea typeface="+mn-ea"/>
                <a:cs typeface="+mn-cs"/>
              </a:rPr>
              <a:t>individual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you work very hard on things that are not really very important.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smtClean="0"/>
              <a:t>Being </a:t>
            </a:r>
            <a:r>
              <a:rPr lang="en-US" sz="2800" u="sng" smtClean="0"/>
              <a:t>disorganized</a:t>
            </a:r>
            <a:r>
              <a:rPr lang="en-US" sz="2800" smtClean="0"/>
              <a:t> in your personal work.</a:t>
            </a: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smtClean="0"/>
              <a:t>Working </a:t>
            </a:r>
            <a:r>
              <a:rPr lang="en-US" sz="2800" dirty="0" smtClean="0"/>
              <a:t>with </a:t>
            </a:r>
            <a:r>
              <a:rPr lang="en-US" sz="2800" u="sng" dirty="0" smtClean="0"/>
              <a:t>others</a:t>
            </a:r>
            <a:r>
              <a:rPr lang="en-US" sz="2800" dirty="0" smtClean="0"/>
              <a:t> in meetings and on projects in ways that are inefficient &amp; ineffective.</a:t>
            </a:r>
            <a:endParaRPr lang="en-US" sz="2800" dirty="0" smtClean="0">
              <a:solidFill>
                <a:srgbClr val="FF0000"/>
              </a:solidFill>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Getting caught in </a:t>
            </a:r>
            <a:r>
              <a:rPr kumimoji="0" lang="en-US" sz="2800" b="0" i="0" u="sng" strike="noStrike" kern="1200" cap="none" spc="0" normalizeH="0" noProof="0" dirty="0" smtClean="0">
                <a:ln>
                  <a:noFill/>
                </a:ln>
                <a:solidFill>
                  <a:schemeClr val="tx1"/>
                </a:solidFill>
                <a:effectLst/>
                <a:uLnTx/>
                <a:uFillTx/>
                <a:latin typeface="+mn-lt"/>
                <a:ea typeface="+mn-ea"/>
                <a:cs typeface="+mn-cs"/>
              </a:rPr>
              <a:t>common productivity mistakes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020762"/>
          </a:xfrm>
        </p:spPr>
        <p:txBody>
          <a:bodyPr>
            <a:normAutofit fontScale="90000"/>
          </a:bodyPr>
          <a:lstStyle/>
          <a:p>
            <a:pPr algn="l"/>
            <a:r>
              <a:rPr lang="en-US" dirty="0" smtClean="0"/>
              <a:t>Group Discussion</a:t>
            </a:r>
            <a:endParaRPr lang="en-US" dirty="0"/>
          </a:p>
        </p:txBody>
      </p:sp>
      <p:graphicFrame>
        <p:nvGraphicFramePr>
          <p:cNvPr id="6" name="Table 5"/>
          <p:cNvGraphicFramePr>
            <a:graphicFrameLocks noGrp="1"/>
          </p:cNvGraphicFramePr>
          <p:nvPr/>
        </p:nvGraphicFramePr>
        <p:xfrm>
          <a:off x="304800" y="1524000"/>
          <a:ext cx="7315200" cy="4607560"/>
        </p:xfrm>
        <a:graphic>
          <a:graphicData uri="http://schemas.openxmlformats.org/drawingml/2006/table">
            <a:tbl>
              <a:tblPr firstRow="1" bandRow="1">
                <a:tableStyleId>{5C22544A-7EE6-4342-B048-85BDC9FD1C3A}</a:tableStyleId>
              </a:tblPr>
              <a:tblGrid>
                <a:gridCol w="2286000"/>
                <a:gridCol w="2590800"/>
                <a:gridCol w="2438400"/>
              </a:tblGrid>
              <a:tr h="370840">
                <a:tc>
                  <a:txBody>
                    <a:bodyPr/>
                    <a:lstStyle/>
                    <a:p>
                      <a:r>
                        <a:rPr lang="en-US" dirty="0" smtClean="0"/>
                        <a:t>Activity</a:t>
                      </a:r>
                      <a:r>
                        <a:rPr lang="en-US" baseline="0" dirty="0" smtClean="0"/>
                        <a:t> Trap</a:t>
                      </a:r>
                      <a:endParaRPr lang="en-US" dirty="0"/>
                    </a:p>
                  </a:txBody>
                  <a:tcPr/>
                </a:tc>
                <a:tc>
                  <a:txBody>
                    <a:bodyPr/>
                    <a:lstStyle/>
                    <a:p>
                      <a:r>
                        <a:rPr lang="en-US" dirty="0" smtClean="0"/>
                        <a:t>Question</a:t>
                      </a:r>
                      <a:r>
                        <a:rPr lang="en-US" baseline="0" dirty="0" smtClean="0"/>
                        <a:t> to Address</a:t>
                      </a:r>
                      <a:endParaRPr lang="en-US" dirty="0"/>
                    </a:p>
                  </a:txBody>
                  <a:tcPr/>
                </a:tc>
                <a:tc>
                  <a:txBody>
                    <a:bodyPr/>
                    <a:lstStyle/>
                    <a:p>
                      <a:r>
                        <a:rPr lang="en-US" dirty="0" smtClean="0"/>
                        <a:t>Discussion</a:t>
                      </a:r>
                      <a:r>
                        <a:rPr lang="en-US" baseline="0" dirty="0" smtClean="0"/>
                        <a:t> </a:t>
                      </a:r>
                      <a:r>
                        <a:rPr lang="en-US" dirty="0" smtClean="0"/>
                        <a:t>Notes</a:t>
                      </a:r>
                      <a:endParaRPr lang="en-US" dirty="0"/>
                    </a:p>
                  </a:txBody>
                  <a:tcPr/>
                </a:tc>
              </a:tr>
              <a:tr h="370840">
                <a:tc>
                  <a:txBody>
                    <a:bodyPr/>
                    <a:lstStyle/>
                    <a:p>
                      <a:r>
                        <a:rPr lang="en-US" sz="2000" dirty="0" smtClean="0"/>
                        <a:t>As an individual, working hard on the wrong stuff</a:t>
                      </a:r>
                      <a:br>
                        <a:rPr lang="en-US" sz="2000" dirty="0" smtClean="0"/>
                      </a:br>
                      <a:endParaRPr lang="en-US" sz="2000" dirty="0"/>
                    </a:p>
                  </a:txBody>
                  <a:tcPr/>
                </a:tc>
                <a:tc>
                  <a:txBody>
                    <a:bodyPr/>
                    <a:lstStyle/>
                    <a:p>
                      <a:r>
                        <a:rPr lang="en-US" sz="2000" dirty="0" smtClean="0"/>
                        <a:t>Examples</a:t>
                      </a:r>
                      <a:r>
                        <a:rPr lang="en-US" sz="2000" baseline="0" dirty="0" smtClean="0"/>
                        <a:t> in your own work</a:t>
                      </a:r>
                      <a:endParaRPr lang="en-US" sz="2000" dirty="0"/>
                    </a:p>
                  </a:txBody>
                  <a:tcPr/>
                </a:tc>
                <a:tc>
                  <a:txBody>
                    <a:bodyPr/>
                    <a:lstStyle/>
                    <a:p>
                      <a:endParaRPr lang="en-US" dirty="0"/>
                    </a:p>
                  </a:txBody>
                  <a:tcPr/>
                </a:tc>
              </a:tr>
              <a:tr h="370840">
                <a:tc>
                  <a:txBody>
                    <a:bodyPr/>
                    <a:lstStyle/>
                    <a:p>
                      <a:r>
                        <a:rPr lang="en-US" sz="2000" dirty="0" smtClean="0"/>
                        <a:t>Inefficiency through disorganization</a:t>
                      </a:r>
                      <a:endParaRPr lang="en-US" sz="2000" dirty="0"/>
                    </a:p>
                  </a:txBody>
                  <a:tcPr/>
                </a:tc>
                <a:tc>
                  <a:txBody>
                    <a:bodyPr/>
                    <a:lstStyle/>
                    <a:p>
                      <a:r>
                        <a:rPr lang="en-US" sz="2000" dirty="0" smtClean="0"/>
                        <a:t>How does disorganization</a:t>
                      </a:r>
                      <a:r>
                        <a:rPr lang="en-US" sz="2000" baseline="0" dirty="0" smtClean="0"/>
                        <a:t> manifest itself in terms of lost productivity?</a:t>
                      </a:r>
                      <a:br>
                        <a:rPr lang="en-US" sz="2000" baseline="0" dirty="0" smtClean="0"/>
                      </a:br>
                      <a:endParaRPr lang="en-US" sz="2000" dirty="0"/>
                    </a:p>
                  </a:txBody>
                  <a:tcPr/>
                </a:tc>
                <a:tc>
                  <a:txBody>
                    <a:bodyPr/>
                    <a:lstStyle/>
                    <a:p>
                      <a:endParaRPr lang="en-US" dirty="0"/>
                    </a:p>
                  </a:txBody>
                  <a:tcPr/>
                </a:tc>
              </a:tr>
              <a:tr h="370840">
                <a:tc>
                  <a:txBody>
                    <a:bodyPr/>
                    <a:lstStyle/>
                    <a:p>
                      <a:r>
                        <a:rPr lang="en-US" sz="2000" dirty="0" smtClean="0"/>
                        <a:t>Inefficiency through poorly managed</a:t>
                      </a:r>
                      <a:r>
                        <a:rPr lang="en-US" sz="2000" baseline="0" dirty="0" smtClean="0"/>
                        <a:t> meetings  / projects</a:t>
                      </a:r>
                      <a:endParaRPr lang="en-US" sz="2000" dirty="0"/>
                    </a:p>
                  </a:txBody>
                  <a:tcPr/>
                </a:tc>
                <a:tc>
                  <a:txBody>
                    <a:bodyPr/>
                    <a:lstStyle/>
                    <a:p>
                      <a:r>
                        <a:rPr lang="en-US" sz="2000" dirty="0" smtClean="0"/>
                        <a:t>Symptoms</a:t>
                      </a:r>
                      <a:r>
                        <a:rPr lang="en-US" sz="2000" baseline="0" dirty="0" smtClean="0"/>
                        <a:t> of a poorly run meeting? …project?</a:t>
                      </a:r>
                      <a:br>
                        <a:rPr lang="en-US" sz="2000" baseline="0" dirty="0" smtClean="0"/>
                      </a:br>
                      <a:endParaRPr lang="en-US" sz="2000" dirty="0"/>
                    </a:p>
                  </a:txBody>
                  <a:tcPr/>
                </a:tc>
                <a:tc>
                  <a:txBody>
                    <a:bodyPr/>
                    <a:lstStyle/>
                    <a:p>
                      <a:endParaRPr lang="en-US" dirty="0"/>
                    </a:p>
                  </a:txBody>
                  <a:tcPr/>
                </a:tc>
              </a:tr>
            </a:tbl>
          </a:graphicData>
        </a:graphic>
      </p:graphicFrame>
      <p:grpSp>
        <p:nvGrpSpPr>
          <p:cNvPr id="4" name="Group 3"/>
          <p:cNvGrpSpPr/>
          <p:nvPr/>
        </p:nvGrpSpPr>
        <p:grpSpPr>
          <a:xfrm>
            <a:off x="7772400" y="304800"/>
            <a:ext cx="1189649" cy="1295400"/>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7" name="TextBox 6"/>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4724400" cy="1219200"/>
          </a:xfrm>
        </p:spPr>
        <p:txBody>
          <a:bodyPr anchor="t">
            <a:normAutofit/>
          </a:bodyPr>
          <a:lstStyle/>
          <a:p>
            <a:r>
              <a:rPr lang="en-US" sz="2400" dirty="0" smtClean="0"/>
              <a:t>Prioritization at the Personal Level:</a:t>
            </a:r>
            <a:r>
              <a:rPr lang="en-US" sz="2400" i="1" dirty="0" smtClean="0"/>
              <a:t/>
            </a:r>
            <a:br>
              <a:rPr lang="en-US" sz="2400" i="1" dirty="0" smtClean="0"/>
            </a:br>
            <a:r>
              <a:rPr lang="en-US" sz="2400" b="0" i="1" dirty="0" smtClean="0"/>
              <a:t>The 80/20 rule to personal productivity</a:t>
            </a:r>
            <a:endParaRPr lang="en-US" sz="2400" b="0" i="1" dirty="0"/>
          </a:p>
        </p:txBody>
      </p:sp>
      <p:sp>
        <p:nvSpPr>
          <p:cNvPr id="4" name="Text Placeholder 3"/>
          <p:cNvSpPr>
            <a:spLocks noGrp="1"/>
          </p:cNvSpPr>
          <p:nvPr>
            <p:ph type="body" sz="half" idx="2"/>
          </p:nvPr>
        </p:nvSpPr>
        <p:spPr>
          <a:xfrm>
            <a:off x="5410200" y="838200"/>
            <a:ext cx="3200400" cy="1905000"/>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000" i="1" dirty="0" smtClean="0"/>
              <a:t>“Generally speaking, only 20% of those things you spend your time doing produces 80% of the results you want to achieve.” </a:t>
            </a:r>
            <a:br>
              <a:rPr lang="en-US" sz="2000" i="1" dirty="0" smtClean="0"/>
            </a:br>
            <a:r>
              <a:rPr lang="en-US" sz="2000" i="1" dirty="0" smtClean="0"/>
              <a:t>(Allen – Dummies)</a:t>
            </a:r>
            <a:endParaRPr lang="en-US" sz="2000" dirty="0"/>
          </a:p>
        </p:txBody>
      </p:sp>
      <p:sp>
        <p:nvSpPr>
          <p:cNvPr id="5" name="TextBox 4"/>
          <p:cNvSpPr txBox="1"/>
          <p:nvPr/>
        </p:nvSpPr>
        <p:spPr>
          <a:xfrm>
            <a:off x="685800" y="3048000"/>
            <a:ext cx="7391400" cy="3215521"/>
          </a:xfrm>
          <a:prstGeom prst="rect">
            <a:avLst/>
          </a:prstGeom>
          <a:noFill/>
        </p:spPr>
        <p:txBody>
          <a:bodyPr wrap="square" rtlCol="0">
            <a:spAutoFit/>
          </a:bodyPr>
          <a:lstStyle/>
          <a:p>
            <a:r>
              <a:rPr lang="en-US" u="sng" dirty="0" smtClean="0"/>
              <a:t>Step 1:</a:t>
            </a:r>
            <a:r>
              <a:rPr lang="en-US" dirty="0" smtClean="0"/>
              <a:t> Size up your current situation – take a honest look at how you use your time.</a:t>
            </a:r>
          </a:p>
          <a:p>
            <a:pPr marL="342900" indent="-342900">
              <a:buFont typeface="Arial" pitchFamily="34" charset="0"/>
              <a:buChar char="•"/>
            </a:pPr>
            <a:r>
              <a:rPr lang="en-US" b="1" i="1" dirty="0" smtClean="0"/>
              <a:t>Observe how you currently use your time</a:t>
            </a:r>
            <a:r>
              <a:rPr lang="en-US" dirty="0" smtClean="0"/>
              <a:t>. (Self-observation of those activities, habits, &amp; skills that both positively and negatively affect your productivity. What consumes most of your day? How far through your ‘to-do’ list do you get each day?)</a:t>
            </a:r>
          </a:p>
          <a:p>
            <a:pPr marL="342900" indent="-342900">
              <a:buFont typeface="Arial" pitchFamily="34" charset="0"/>
              <a:buChar char="•"/>
            </a:pPr>
            <a:r>
              <a:rPr lang="en-US" b="1" i="1" dirty="0" smtClean="0"/>
              <a:t>Assess your personal productivity trends. </a:t>
            </a:r>
            <a:r>
              <a:rPr lang="en-US" dirty="0" smtClean="0"/>
              <a:t>(When during the day is your energy level the highest? What habits can you change to take advantage of this awareness?)</a:t>
            </a:r>
          </a:p>
          <a:p>
            <a:pPr marL="342900" indent="-342900">
              <a:buFont typeface="Arial" pitchFamily="34" charset="0"/>
              <a:buChar char="•"/>
            </a:pPr>
            <a:r>
              <a:rPr lang="en-US" b="1" i="1" dirty="0" smtClean="0"/>
              <a:t>Take a look at regular interruptions</a:t>
            </a:r>
            <a:r>
              <a:rPr lang="en-US" dirty="0" smtClean="0"/>
              <a:t>.  (When are you most likely to be interrupted? What/who/why?)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10400" cy="533400"/>
          </a:xfrm>
        </p:spPr>
        <p:txBody>
          <a:bodyPr anchor="t">
            <a:normAutofit fontScale="90000"/>
          </a:bodyPr>
          <a:lstStyle/>
          <a:p>
            <a:r>
              <a:rPr lang="en-US" sz="2400" i="1" dirty="0" smtClean="0"/>
              <a:t>Prioritization/Productivity at the Personal Level, cont…</a:t>
            </a:r>
            <a:endParaRPr lang="en-US" i="1" dirty="0"/>
          </a:p>
        </p:txBody>
      </p:sp>
      <p:sp>
        <p:nvSpPr>
          <p:cNvPr id="5" name="TextBox 4"/>
          <p:cNvSpPr txBox="1"/>
          <p:nvPr/>
        </p:nvSpPr>
        <p:spPr>
          <a:xfrm>
            <a:off x="533400" y="1371600"/>
            <a:ext cx="7391400" cy="2585323"/>
          </a:xfrm>
          <a:prstGeom prst="rect">
            <a:avLst/>
          </a:prstGeom>
          <a:noFill/>
        </p:spPr>
        <p:txBody>
          <a:bodyPr wrap="square" rtlCol="0">
            <a:spAutoFit/>
          </a:bodyPr>
          <a:lstStyle/>
          <a:p>
            <a:r>
              <a:rPr lang="en-US" u="sng" dirty="0" smtClean="0"/>
              <a:t>Step 2:</a:t>
            </a:r>
            <a:r>
              <a:rPr lang="en-US" dirty="0" smtClean="0"/>
              <a:t> Identify the top tasks that support your goals.</a:t>
            </a:r>
          </a:p>
          <a:p>
            <a:endParaRPr lang="en-US" dirty="0" smtClean="0"/>
          </a:p>
          <a:p>
            <a:pPr marL="342900" indent="-342900">
              <a:buFont typeface="Arial" pitchFamily="34" charset="0"/>
              <a:buChar char="•"/>
            </a:pPr>
            <a:r>
              <a:rPr lang="en-US" b="1" i="1" dirty="0" smtClean="0"/>
              <a:t>Most people try to accomplish too much overall and fall short</a:t>
            </a:r>
            <a:r>
              <a:rPr lang="en-US" i="1" dirty="0" smtClean="0"/>
              <a:t>.</a:t>
            </a:r>
            <a:br>
              <a:rPr lang="en-US" i="1" dirty="0" smtClean="0"/>
            </a:br>
            <a:r>
              <a:rPr lang="en-US" dirty="0" smtClean="0"/>
              <a:t>Try to identify your “80%”  - or those results over time that you really want to achieve. For example, create a list of the top 12 goals for the next three months.  Then, think about how much time you actually devote to activities related to those goals. Is it 20% of your time? Less? More?</a:t>
            </a:r>
            <a:br>
              <a:rPr lang="en-US" dirty="0" smtClean="0"/>
            </a:br>
            <a:r>
              <a:rPr lang="en-US" dirty="0" smtClean="0"/>
              <a:t/>
            </a:r>
            <a:br>
              <a:rPr lang="en-US" dirty="0" smtClean="0"/>
            </a:br>
            <a:r>
              <a:rPr lang="en-US" i="1" dirty="0" smtClean="0"/>
              <a:t>Be conscious of what you really need/want to get done!!</a:t>
            </a:r>
          </a:p>
        </p:txBody>
      </p:sp>
      <p:sp>
        <p:nvSpPr>
          <p:cNvPr id="7" name="TextBox 6"/>
          <p:cNvSpPr txBox="1"/>
          <p:nvPr/>
        </p:nvSpPr>
        <p:spPr>
          <a:xfrm>
            <a:off x="685800" y="4272677"/>
            <a:ext cx="7391400" cy="1477328"/>
          </a:xfrm>
          <a:prstGeom prst="rect">
            <a:avLst/>
          </a:prstGeom>
          <a:noFill/>
        </p:spPr>
        <p:txBody>
          <a:bodyPr wrap="square" rtlCol="0">
            <a:spAutoFit/>
          </a:bodyPr>
          <a:lstStyle/>
          <a:p>
            <a:r>
              <a:rPr lang="en-US" u="sng" dirty="0" smtClean="0"/>
              <a:t>Step 3:</a:t>
            </a:r>
            <a:r>
              <a:rPr lang="en-US" dirty="0" smtClean="0"/>
              <a:t> Prioritize your daily objectives.</a:t>
            </a:r>
          </a:p>
          <a:p>
            <a:endParaRPr lang="en-US" dirty="0" smtClean="0"/>
          </a:p>
          <a:p>
            <a:pPr marL="342900" indent="-342900">
              <a:buFont typeface="Arial" pitchFamily="34" charset="0"/>
              <a:buChar char="•"/>
            </a:pPr>
            <a:r>
              <a:rPr lang="en-US" b="1" i="1" dirty="0" smtClean="0"/>
              <a:t>After you know what your 80% priorities are, assign a value to each of them.  </a:t>
            </a:r>
            <a:r>
              <a:rPr lang="en-US" dirty="0" smtClean="0"/>
              <a:t>Then decide how to order your daily task list relative to those goals. Make sure those “80%“ items get your attention before the others.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pPr algn="l"/>
            <a:r>
              <a:rPr lang="en-US" dirty="0" smtClean="0"/>
              <a:t>Personal Prioritization Exercise </a:t>
            </a:r>
            <a:r>
              <a:rPr lang="en-US" sz="2200" dirty="0" smtClean="0"/>
              <a:t>(Allen / Dummies)</a:t>
            </a:r>
            <a:endParaRPr lang="en-US" sz="2200" dirty="0"/>
          </a:p>
        </p:txBody>
      </p:sp>
      <p:sp>
        <p:nvSpPr>
          <p:cNvPr id="3" name="Content Placeholder 2"/>
          <p:cNvSpPr>
            <a:spLocks noGrp="1"/>
          </p:cNvSpPr>
          <p:nvPr>
            <p:ph idx="1"/>
          </p:nvPr>
        </p:nvSpPr>
        <p:spPr>
          <a:xfrm>
            <a:off x="457200" y="1600200"/>
            <a:ext cx="6553200" cy="47244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spcAft>
                <a:spcPts val="600"/>
              </a:spcAft>
            </a:pPr>
            <a:r>
              <a:rPr lang="en-US" dirty="0" smtClean="0"/>
              <a:t>Step 1:  </a:t>
            </a:r>
            <a:r>
              <a:rPr lang="en-US" b="1" u="sng" dirty="0" smtClean="0"/>
              <a:t>Collect</a:t>
            </a:r>
            <a:r>
              <a:rPr lang="en-US" dirty="0" smtClean="0"/>
              <a:t> everything that is on your mind (big or small)</a:t>
            </a:r>
          </a:p>
          <a:p>
            <a:pPr>
              <a:spcAft>
                <a:spcPts val="600"/>
              </a:spcAft>
            </a:pPr>
            <a:r>
              <a:rPr lang="en-US" dirty="0" smtClean="0"/>
              <a:t>Step 2: </a:t>
            </a:r>
            <a:r>
              <a:rPr lang="en-US" b="1" u="sng" dirty="0" smtClean="0"/>
              <a:t>Process</a:t>
            </a:r>
            <a:r>
              <a:rPr lang="en-US" dirty="0" smtClean="0"/>
              <a:t> the “pile of stuff” and assess each item for being actionable. If it is “yes” then what would be the outcome of completing it? </a:t>
            </a:r>
            <a:br>
              <a:rPr lang="en-US" dirty="0" smtClean="0"/>
            </a:br>
            <a:r>
              <a:rPr lang="en-US" dirty="0" smtClean="0"/>
              <a:t>(1 = very important, 2 = useful, but not immediate, 3 = of marginal value)</a:t>
            </a:r>
          </a:p>
          <a:p>
            <a:pPr>
              <a:spcAft>
                <a:spcPts val="600"/>
              </a:spcAft>
            </a:pPr>
            <a:r>
              <a:rPr lang="en-US" dirty="0" smtClean="0"/>
              <a:t>Step 3: </a:t>
            </a:r>
            <a:r>
              <a:rPr lang="en-US" b="1" u="sng" dirty="0" smtClean="0"/>
              <a:t>Organize</a:t>
            </a:r>
            <a:r>
              <a:rPr lang="en-US" dirty="0" smtClean="0"/>
              <a:t> the list of actionable items into the three groups (1, 2, or 3)</a:t>
            </a:r>
          </a:p>
          <a:p>
            <a:r>
              <a:rPr lang="en-US" dirty="0" smtClean="0"/>
              <a:t>Step 4: </a:t>
            </a:r>
            <a:r>
              <a:rPr lang="en-US" b="1" u="sng" dirty="0" smtClean="0"/>
              <a:t>Do</a:t>
            </a:r>
            <a:r>
              <a:rPr lang="en-US" dirty="0" smtClean="0"/>
              <a:t>. Begin working on the “1” items.</a:t>
            </a:r>
          </a:p>
        </p:txBody>
      </p:sp>
      <p:grpSp>
        <p:nvGrpSpPr>
          <p:cNvPr id="4" name="Group 3"/>
          <p:cNvGrpSpPr/>
          <p:nvPr/>
        </p:nvGrpSpPr>
        <p:grpSpPr>
          <a:xfrm>
            <a:off x="7086600" y="1295400"/>
            <a:ext cx="1679504" cy="1828800"/>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Using the time of others</a:t>
            </a:r>
            <a:endParaRPr lang="en-US" dirty="0"/>
          </a:p>
        </p:txBody>
      </p:sp>
      <p:sp>
        <p:nvSpPr>
          <p:cNvPr id="3" name="Subtitle 2"/>
          <p:cNvSpPr>
            <a:spLocks noGrp="1"/>
          </p:cNvSpPr>
          <p:nvPr>
            <p:ph type="subTitle" idx="1"/>
          </p:nvPr>
        </p:nvSpPr>
        <p:spPr>
          <a:xfrm>
            <a:off x="1371600" y="3279775"/>
            <a:ext cx="6400800" cy="1752600"/>
          </a:xfrm>
        </p:spPr>
        <p:txBody>
          <a:bodyPr/>
          <a:lstStyle/>
          <a:p>
            <a:r>
              <a:rPr lang="en-US" dirty="0" smtClean="0">
                <a:solidFill>
                  <a:schemeClr val="tx2"/>
                </a:solidFill>
              </a:rPr>
              <a:t>Improving productivity through better communications and more effective meetings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6629400" cy="1706562"/>
          </a:xfrm>
        </p:spPr>
        <p:txBody>
          <a:bodyPr anchor="t">
            <a:noAutofit/>
          </a:bodyPr>
          <a:lstStyle/>
          <a:p>
            <a:pPr algn="l"/>
            <a:r>
              <a:rPr lang="en-US" sz="3200" b="1" i="1" dirty="0" smtClean="0"/>
              <a:t>Message processing: </a:t>
            </a:r>
            <a:r>
              <a:rPr lang="en-US" sz="3200" dirty="0" smtClean="0"/>
              <a:t> </a:t>
            </a:r>
            <a:br>
              <a:rPr lang="en-US" sz="3200" dirty="0" smtClean="0"/>
            </a:br>
            <a:r>
              <a:rPr lang="en-US" sz="3200" dirty="0" smtClean="0"/>
              <a:t>Non-verbal means of communicating are far more important than words:</a:t>
            </a:r>
            <a:br>
              <a:rPr lang="en-US" sz="3200" dirty="0" smtClean="0"/>
            </a:br>
            <a:r>
              <a:rPr lang="en-US" sz="3200" dirty="0" smtClean="0"/>
              <a:t/>
            </a:r>
            <a:br>
              <a:rPr lang="en-US" sz="3200" dirty="0" smtClean="0"/>
            </a:br>
            <a:endParaRPr lang="en-US" sz="3200" dirty="0"/>
          </a:p>
        </p:txBody>
      </p:sp>
      <p:sp>
        <p:nvSpPr>
          <p:cNvPr id="4" name="TextBox 3"/>
          <p:cNvSpPr txBox="1"/>
          <p:nvPr/>
        </p:nvSpPr>
        <p:spPr>
          <a:xfrm>
            <a:off x="762000" y="2514600"/>
            <a:ext cx="8077200" cy="2400657"/>
          </a:xfrm>
          <a:prstGeom prst="rect">
            <a:avLst/>
          </a:prstGeom>
          <a:noFill/>
        </p:spPr>
        <p:txBody>
          <a:bodyPr wrap="square" rtlCol="0">
            <a:spAutoFit/>
          </a:bodyPr>
          <a:lstStyle/>
          <a:p>
            <a:pPr indent="-457200">
              <a:spcAft>
                <a:spcPts val="600"/>
              </a:spcAft>
              <a:buFont typeface="Arial" pitchFamily="34" charset="0"/>
              <a:buChar char="•"/>
              <a:tabLst>
                <a:tab pos="463550" algn="l"/>
              </a:tabLst>
            </a:pPr>
            <a:r>
              <a:rPr lang="en-US" sz="2800" b="1" i="1" dirty="0" smtClean="0">
                <a:solidFill>
                  <a:schemeClr val="tx2"/>
                </a:solidFill>
                <a:latin typeface="+mj-lt"/>
                <a:ea typeface="+mj-ea"/>
                <a:cs typeface="+mj-cs"/>
              </a:rPr>
              <a:t>The words you choose deliver only 7% of 	your message.</a:t>
            </a:r>
          </a:p>
          <a:p>
            <a:pPr indent="-457200">
              <a:spcAft>
                <a:spcPts val="600"/>
              </a:spcAft>
              <a:buFont typeface="Arial" pitchFamily="34" charset="0"/>
              <a:buChar char="•"/>
              <a:tabLst>
                <a:tab pos="463550" algn="l"/>
              </a:tabLst>
            </a:pPr>
            <a:r>
              <a:rPr lang="en-US" sz="2800" b="1" i="1" dirty="0" smtClean="0">
                <a:solidFill>
                  <a:schemeClr val="tx2"/>
                </a:solidFill>
                <a:latin typeface="+mj-lt"/>
                <a:ea typeface="+mj-ea"/>
                <a:cs typeface="+mj-cs"/>
              </a:rPr>
              <a:t>Your tone of voice delivers 38% of your message.</a:t>
            </a:r>
          </a:p>
          <a:p>
            <a:pPr indent="-457200">
              <a:spcAft>
                <a:spcPts val="600"/>
              </a:spcAft>
              <a:buFont typeface="Arial" pitchFamily="34" charset="0"/>
              <a:buChar char="•"/>
              <a:tabLst>
                <a:tab pos="463550" algn="l"/>
              </a:tabLst>
            </a:pPr>
            <a:r>
              <a:rPr lang="en-US" sz="2800" b="1" i="1" dirty="0" smtClean="0">
                <a:solidFill>
                  <a:schemeClr val="tx2"/>
                </a:solidFill>
                <a:latin typeface="+mj-lt"/>
                <a:ea typeface="+mj-ea"/>
                <a:cs typeface="+mj-cs"/>
              </a:rPr>
              <a:t>Body language delivers the remaining 55% of 	what you want to convey.</a:t>
            </a:r>
          </a:p>
        </p:txBody>
      </p:sp>
      <p:sp>
        <p:nvSpPr>
          <p:cNvPr id="5" name="Title 1"/>
          <p:cNvSpPr txBox="1">
            <a:spLocks/>
          </p:cNvSpPr>
          <p:nvPr/>
        </p:nvSpPr>
        <p:spPr>
          <a:xfrm>
            <a:off x="609600" y="5181600"/>
            <a:ext cx="8229600" cy="11731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1" u="none" strike="noStrike" kern="1200" cap="none" spc="0" normalizeH="0" baseline="0" noProof="0" dirty="0" smtClean="0">
                <a:ln>
                  <a:noFill/>
                </a:ln>
                <a:solidFill>
                  <a:schemeClr val="tx1"/>
                </a:solidFill>
                <a:effectLst/>
                <a:uLnTx/>
                <a:uFillTx/>
                <a:latin typeface="+mj-lt"/>
                <a:ea typeface="+mj-ea"/>
                <a:cs typeface="+mj-cs"/>
              </a:rPr>
              <a:t>Therefore, when you use only words, your recipient</a:t>
            </a:r>
            <a:r>
              <a:rPr kumimoji="0" lang="en-US" sz="2400" i="1" u="none" strike="noStrike" kern="1200" cap="none" spc="0" normalizeH="0" noProof="0" dirty="0" smtClean="0">
                <a:ln>
                  <a:noFill/>
                </a:ln>
                <a:solidFill>
                  <a:schemeClr val="tx1"/>
                </a:solidFill>
                <a:effectLst/>
                <a:uLnTx/>
                <a:uFillTx/>
                <a:latin typeface="+mj-lt"/>
                <a:ea typeface="+mj-ea"/>
                <a:cs typeface="+mj-cs"/>
              </a:rPr>
              <a:t> is missing 93% of the message! How can you make that up when we are so dependent on email for work communications?</a:t>
            </a:r>
            <a:r>
              <a:rPr kumimoji="0" lang="en-US" sz="2400" i="0" u="none" strike="noStrike" kern="1200" cap="none" spc="0" normalizeH="0" baseline="0" noProof="0" dirty="0" smtClean="0">
                <a:ln>
                  <a:noFill/>
                </a:ln>
                <a:solidFill>
                  <a:schemeClr val="tx1"/>
                </a:solidFill>
                <a:effectLst/>
                <a:uLnTx/>
                <a:uFillTx/>
                <a:latin typeface="+mj-lt"/>
                <a:ea typeface="+mj-ea"/>
                <a:cs typeface="+mj-cs"/>
              </a:rPr>
              <a:t/>
            </a:r>
            <a:br>
              <a:rPr kumimoji="0" lang="en-US" sz="240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9938" name="Picture 2" descr="static.flickr.com/3384/3444919354_fd165c2bda.jpg">
            <a:hlinkClick r:id="rId3"/>
          </p:cNvPr>
          <p:cNvPicPr>
            <a:picLocks noChangeAspect="1" noChangeArrowheads="1"/>
          </p:cNvPicPr>
          <p:nvPr/>
        </p:nvPicPr>
        <p:blipFill>
          <a:blip r:embed="rId4"/>
          <a:srcRect/>
          <a:stretch>
            <a:fillRect/>
          </a:stretch>
        </p:blipFill>
        <p:spPr bwMode="auto">
          <a:xfrm>
            <a:off x="304800" y="762000"/>
            <a:ext cx="1382231" cy="990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About Your Instructor</a:t>
            </a:r>
            <a:endParaRPr lang="en-US" sz="2400" dirty="0"/>
          </a:p>
        </p:txBody>
      </p:sp>
      <p:sp>
        <p:nvSpPr>
          <p:cNvPr id="3" name="Content Placeholder 2"/>
          <p:cNvSpPr>
            <a:spLocks noGrp="1"/>
          </p:cNvSpPr>
          <p:nvPr>
            <p:ph idx="1"/>
          </p:nvPr>
        </p:nvSpPr>
        <p:spPr>
          <a:xfrm>
            <a:off x="381000" y="914400"/>
            <a:ext cx="8458200" cy="5638800"/>
          </a:xfrm>
        </p:spPr>
        <p:txBody>
          <a:bodyPr>
            <a:normAutofit fontScale="70000" lnSpcReduction="20000"/>
          </a:bodyPr>
          <a:lstStyle/>
          <a:p>
            <a:r>
              <a:rPr lang="en-US" dirty="0" smtClean="0"/>
              <a:t>S. J. (Sandy) Schaeffer, III</a:t>
            </a:r>
            <a:br>
              <a:rPr lang="en-US" dirty="0" smtClean="0"/>
            </a:br>
            <a:r>
              <a:rPr lang="en-US" dirty="0" smtClean="0"/>
              <a:t>Director, Advanced Learning Center - University of Memphis</a:t>
            </a:r>
            <a:br>
              <a:rPr lang="en-US" dirty="0" smtClean="0"/>
            </a:br>
            <a:r>
              <a:rPr lang="en-US" dirty="0" smtClean="0"/>
              <a:t>email: </a:t>
            </a:r>
            <a:r>
              <a:rPr lang="en-US" dirty="0" smtClean="0">
                <a:hlinkClick r:id="rId3"/>
              </a:rPr>
              <a:t>sandy.schaeffer@memphis.edu</a:t>
            </a:r>
            <a:r>
              <a:rPr lang="en-US" dirty="0" smtClean="0"/>
              <a:t> </a:t>
            </a:r>
            <a:br>
              <a:rPr lang="en-US" dirty="0" smtClean="0"/>
            </a:br>
            <a:endParaRPr lang="en-US" sz="2800" dirty="0" smtClean="0"/>
          </a:p>
          <a:p>
            <a:r>
              <a:rPr lang="en-US" dirty="0" smtClean="0"/>
              <a:t>Education &amp; Professional Experience:</a:t>
            </a:r>
            <a:endParaRPr lang="en-US" sz="2800" dirty="0" smtClean="0"/>
          </a:p>
          <a:p>
            <a:pPr lvl="1"/>
            <a:r>
              <a:rPr lang="en-US" dirty="0" smtClean="0"/>
              <a:t>MS in Computer Science</a:t>
            </a:r>
            <a:endParaRPr lang="en-US" sz="2400" dirty="0" smtClean="0"/>
          </a:p>
          <a:p>
            <a:pPr lvl="1"/>
            <a:r>
              <a:rPr lang="en-US" dirty="0" smtClean="0"/>
              <a:t>Doctoral Studies in Higher Education Leadership &amp; Adult Education (ABD)</a:t>
            </a:r>
            <a:endParaRPr lang="en-US" sz="2400" dirty="0" smtClean="0"/>
          </a:p>
          <a:p>
            <a:pPr lvl="1"/>
            <a:r>
              <a:rPr lang="en-US" dirty="0" smtClean="0"/>
              <a:t>27 years as an IT professional (20 in private industry in software development, sales, technical support, networking, project management)</a:t>
            </a:r>
            <a:endParaRPr lang="en-US" sz="2400" dirty="0" smtClean="0"/>
          </a:p>
          <a:p>
            <a:pPr lvl="1"/>
            <a:r>
              <a:rPr lang="en-US" dirty="0" smtClean="0"/>
              <a:t>IT experience in technology start-ups, large banks, healthcare, IBM, and launched a ‘dotcom’ before moving to higher education in 2002</a:t>
            </a:r>
            <a:br>
              <a:rPr lang="en-US" dirty="0" smtClean="0"/>
            </a:br>
            <a:endParaRPr lang="en-US" sz="2400" dirty="0" smtClean="0"/>
          </a:p>
          <a:p>
            <a:pPr lvl="0"/>
            <a:r>
              <a:rPr lang="en-US" dirty="0" smtClean="0"/>
              <a:t>Teaching Experience: </a:t>
            </a:r>
            <a:endParaRPr lang="en-US" sz="2800" dirty="0" smtClean="0"/>
          </a:p>
          <a:p>
            <a:pPr lvl="1"/>
            <a:r>
              <a:rPr lang="en-US" dirty="0" smtClean="0"/>
              <a:t>Managing Software Development Projects (TN Online Degree Program)</a:t>
            </a:r>
            <a:endParaRPr lang="en-US" sz="2400" dirty="0" smtClean="0"/>
          </a:p>
          <a:p>
            <a:pPr lvl="1"/>
            <a:r>
              <a:rPr lang="en-US" dirty="0" smtClean="0"/>
              <a:t>Senior projects for IT students (University of Memphis)</a:t>
            </a:r>
            <a:endParaRPr lang="en-US" sz="2400" dirty="0" smtClean="0"/>
          </a:p>
          <a:p>
            <a:pPr lvl="1"/>
            <a:r>
              <a:rPr lang="en-US" dirty="0" smtClean="0"/>
              <a:t>Certificate Program in College Teaching (University of Program)</a:t>
            </a:r>
            <a:endParaRPr lang="en-US" sz="2400" dirty="0" smtClean="0"/>
          </a:p>
          <a:p>
            <a:pPr lvl="1"/>
            <a:r>
              <a:rPr lang="en-US" dirty="0" smtClean="0"/>
              <a:t>Continuing Education in Technology Skills and Leadership (Industry)</a:t>
            </a:r>
            <a:endParaRPr lang="en-US" sz="2400"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638800" cy="1143000"/>
          </a:xfrm>
        </p:spPr>
        <p:txBody>
          <a:bodyPr/>
          <a:lstStyle/>
          <a:p>
            <a:r>
              <a:rPr lang="en-US" dirty="0" smtClean="0"/>
              <a:t>Making email work</a:t>
            </a:r>
            <a:endParaRPr lang="en-US" dirty="0"/>
          </a:p>
        </p:txBody>
      </p:sp>
      <p:sp>
        <p:nvSpPr>
          <p:cNvPr id="3" name="Content Placeholder 2"/>
          <p:cNvSpPr>
            <a:spLocks noGrp="1"/>
          </p:cNvSpPr>
          <p:nvPr>
            <p:ph idx="1"/>
          </p:nvPr>
        </p:nvSpPr>
        <p:spPr>
          <a:xfrm>
            <a:off x="457200" y="1905000"/>
            <a:ext cx="8229600" cy="4525963"/>
          </a:xfrm>
        </p:spPr>
        <p:txBody>
          <a:bodyPr>
            <a:normAutofit lnSpcReduction="10000"/>
          </a:bodyPr>
          <a:lstStyle/>
          <a:p>
            <a:r>
              <a:rPr lang="en-US" b="1" dirty="0" smtClean="0"/>
              <a:t>Goal</a:t>
            </a:r>
            <a:r>
              <a:rPr lang="en-US" dirty="0" smtClean="0"/>
              <a:t>:  Be effective in all communications and get </a:t>
            </a:r>
            <a:r>
              <a:rPr lang="en-US" u="sng" dirty="0" smtClean="0"/>
              <a:t>results</a:t>
            </a:r>
            <a:r>
              <a:rPr lang="en-US" dirty="0" smtClean="0"/>
              <a:t> (action) in a </a:t>
            </a:r>
            <a:r>
              <a:rPr lang="en-US" u="sng" dirty="0" smtClean="0"/>
              <a:t>timely</a:t>
            </a:r>
            <a:r>
              <a:rPr lang="en-US" dirty="0" smtClean="0"/>
              <a:t> manner.</a:t>
            </a:r>
          </a:p>
          <a:p>
            <a:r>
              <a:rPr lang="en-US" b="1" dirty="0" smtClean="0"/>
              <a:t>Method</a:t>
            </a:r>
            <a:r>
              <a:rPr lang="en-US" dirty="0" smtClean="0"/>
              <a:t>: Provide complete &amp; clear communications when engaging with others in order to generate a clear understanding of what is needed to induce quick action towards a desired action (or result).</a:t>
            </a:r>
          </a:p>
          <a:p>
            <a:r>
              <a:rPr lang="en-US" b="1" dirty="0" smtClean="0"/>
              <a:t>Technique</a:t>
            </a:r>
            <a:r>
              <a:rPr lang="en-US" dirty="0" smtClean="0"/>
              <a:t>:  Create a sense of urgency on the part of the recipient to take action.</a:t>
            </a:r>
            <a:endParaRPr lang="en-US" dirty="0"/>
          </a:p>
        </p:txBody>
      </p:sp>
      <p:pic>
        <p:nvPicPr>
          <p:cNvPr id="4" name="Picture 2"/>
          <p:cNvPicPr>
            <a:picLocks noChangeAspect="1" noChangeArrowheads="1"/>
          </p:cNvPicPr>
          <p:nvPr/>
        </p:nvPicPr>
        <p:blipFill>
          <a:blip r:embed="rId3"/>
          <a:srcRect l="25000" t="5556" r="20833" b="49074"/>
          <a:stretch>
            <a:fillRect/>
          </a:stretch>
        </p:blipFill>
        <p:spPr bwMode="auto">
          <a:xfrm>
            <a:off x="6248400" y="152400"/>
            <a:ext cx="2425959"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4112368" cy="1143000"/>
          </a:xfrm>
        </p:spPr>
        <p:txBody>
          <a:bodyPr>
            <a:normAutofit fontScale="90000"/>
          </a:bodyPr>
          <a:lstStyle/>
          <a:p>
            <a:r>
              <a:rPr lang="en-US" dirty="0" smtClean="0"/>
              <a:t>Pointers for More Effective Emails</a:t>
            </a:r>
            <a:endParaRPr lang="en-US" dirty="0"/>
          </a:p>
        </p:txBody>
      </p:sp>
      <p:sp>
        <p:nvSpPr>
          <p:cNvPr id="3" name="Content Placeholder 2"/>
          <p:cNvSpPr>
            <a:spLocks noGrp="1"/>
          </p:cNvSpPr>
          <p:nvPr>
            <p:ph idx="1"/>
          </p:nvPr>
        </p:nvSpPr>
        <p:spPr>
          <a:xfrm>
            <a:off x="1219200" y="1630362"/>
            <a:ext cx="6781800" cy="4525963"/>
          </a:xfrm>
        </p:spPr>
        <p:style>
          <a:lnRef idx="2">
            <a:schemeClr val="accent1"/>
          </a:lnRef>
          <a:fillRef idx="1">
            <a:schemeClr val="lt1"/>
          </a:fillRef>
          <a:effectRef idx="0">
            <a:schemeClr val="accent1"/>
          </a:effectRef>
          <a:fontRef idx="minor">
            <a:schemeClr val="dk1"/>
          </a:fontRef>
        </p:style>
        <p:txBody>
          <a:bodyPr/>
          <a:lstStyle/>
          <a:p>
            <a:r>
              <a:rPr lang="en-US" dirty="0" smtClean="0"/>
              <a:t>Write a meaningful subject line</a:t>
            </a:r>
          </a:p>
          <a:p>
            <a:pPr lvl="1"/>
            <a:r>
              <a:rPr lang="en-US" sz="1600" dirty="0" smtClean="0"/>
              <a:t>e.g., </a:t>
            </a:r>
            <a:r>
              <a:rPr lang="en-US" sz="1600" b="1" i="1" dirty="0" smtClean="0"/>
              <a:t>“Invitation to project meeting on 6/5: reply needed”</a:t>
            </a:r>
            <a:endParaRPr lang="en-US" sz="1600" dirty="0" smtClean="0"/>
          </a:p>
          <a:p>
            <a:r>
              <a:rPr lang="en-US" dirty="0" smtClean="0"/>
              <a:t>Make the message clear &amp; concise</a:t>
            </a:r>
          </a:p>
          <a:p>
            <a:pPr lvl="1"/>
            <a:r>
              <a:rPr lang="en-US" sz="1600" dirty="0" smtClean="0"/>
              <a:t>Keep it on one screen to avoid scrolling</a:t>
            </a:r>
          </a:p>
          <a:p>
            <a:pPr lvl="1"/>
            <a:r>
              <a:rPr lang="en-US" sz="1600" dirty="0" smtClean="0"/>
              <a:t>Write in active voice using direct language</a:t>
            </a:r>
          </a:p>
          <a:p>
            <a:pPr lvl="1"/>
            <a:r>
              <a:rPr lang="en-US" sz="1600" dirty="0" smtClean="0"/>
              <a:t>Immediately state the action required</a:t>
            </a:r>
          </a:p>
          <a:p>
            <a:r>
              <a:rPr lang="en-US" dirty="0" smtClean="0"/>
              <a:t>Avoid dependency on attachments</a:t>
            </a:r>
          </a:p>
          <a:p>
            <a:pPr lvl="1"/>
            <a:r>
              <a:rPr lang="en-US" sz="1600" dirty="0" smtClean="0"/>
              <a:t>Paste into body for short attachments</a:t>
            </a:r>
          </a:p>
          <a:p>
            <a:pPr lvl="1"/>
            <a:r>
              <a:rPr lang="en-US" sz="1600" dirty="0" smtClean="0"/>
              <a:t>If still needed, include summary points in body of message</a:t>
            </a:r>
          </a:p>
          <a:p>
            <a:r>
              <a:rPr lang="en-US" dirty="0" smtClean="0"/>
              <a:t>Clearly identify yourself</a:t>
            </a:r>
          </a:p>
          <a:p>
            <a:pPr lvl="1"/>
            <a:r>
              <a:rPr lang="en-US" sz="1600" dirty="0" smtClean="0"/>
              <a:t>Thorough signature line</a:t>
            </a:r>
          </a:p>
          <a:p>
            <a:pPr>
              <a:buNone/>
            </a:pPr>
            <a:endParaRPr lang="en-US" dirty="0"/>
          </a:p>
        </p:txBody>
      </p:sp>
      <p:sp>
        <p:nvSpPr>
          <p:cNvPr id="4" name="Down Arrow 3"/>
          <p:cNvSpPr/>
          <p:nvPr/>
        </p:nvSpPr>
        <p:spPr>
          <a:xfrm rot="2100000">
            <a:off x="7814267" y="465556"/>
            <a:ext cx="533400" cy="756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6420000">
            <a:off x="7401966" y="6127671"/>
            <a:ext cx="533400" cy="735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7679331">
            <a:off x="8156793" y="4161789"/>
            <a:ext cx="533400" cy="848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780878">
            <a:off x="537588" y="747480"/>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3842768">
            <a:off x="507381" y="5810631"/>
            <a:ext cx="533400" cy="776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ChangeAspect="1" noChangeArrowheads="1"/>
          </p:cNvPicPr>
          <p:nvPr/>
        </p:nvPicPr>
        <p:blipFill>
          <a:blip r:embed="rId3"/>
          <a:srcRect t="16667" r="32639" b="21296"/>
          <a:stretch>
            <a:fillRect/>
          </a:stretch>
        </p:blipFill>
        <p:spPr bwMode="auto">
          <a:xfrm>
            <a:off x="533399" y="609600"/>
            <a:ext cx="794299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Meetings – Friend or Foe?</a:t>
            </a:r>
            <a:endParaRPr lang="en-US"/>
          </a:p>
        </p:txBody>
      </p:sp>
      <p:pic>
        <p:nvPicPr>
          <p:cNvPr id="4" name="Picture 2" descr="View Image">
            <a:hlinkClick r:id="rId3"/>
          </p:cNvPr>
          <p:cNvPicPr>
            <a:picLocks noChangeAspect="1" noChangeArrowheads="1"/>
          </p:cNvPicPr>
          <p:nvPr/>
        </p:nvPicPr>
        <p:blipFill>
          <a:blip r:embed="rId4" cstate="print"/>
          <a:srcRect/>
          <a:stretch>
            <a:fillRect/>
          </a:stretch>
        </p:blipFill>
        <p:spPr bwMode="auto">
          <a:xfrm>
            <a:off x="1752600" y="1752600"/>
            <a:ext cx="5791200" cy="435498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dirty="0" smtClean="0"/>
              <a:t>Facts About Meetings </a:t>
            </a:r>
            <a:r>
              <a:rPr lang="en-US" sz="1800" dirty="0" smtClean="0"/>
              <a:t>(Allen, p. 206)</a:t>
            </a:r>
            <a:endParaRPr lang="en-US" sz="1800" dirty="0"/>
          </a:p>
        </p:txBody>
      </p:sp>
      <p:sp>
        <p:nvSpPr>
          <p:cNvPr id="3" name="Content Placeholder 2"/>
          <p:cNvSpPr>
            <a:spLocks noGrp="1"/>
          </p:cNvSpPr>
          <p:nvPr>
            <p:ph idx="1"/>
          </p:nvPr>
        </p:nvSpPr>
        <p:spPr>
          <a:xfrm>
            <a:off x="228600" y="1219201"/>
            <a:ext cx="8686800" cy="4038600"/>
          </a:xfrm>
        </p:spPr>
        <p:txBody>
          <a:bodyPr>
            <a:normAutofit/>
          </a:bodyPr>
          <a:lstStyle/>
          <a:p>
            <a:r>
              <a:rPr lang="en-US" sz="2800" dirty="0" smtClean="0"/>
              <a:t>The average professional worker in the US spends an average of 1.7 hours/day in meetings.</a:t>
            </a:r>
          </a:p>
          <a:p>
            <a:r>
              <a:rPr lang="en-US" sz="2800" dirty="0" smtClean="0"/>
              <a:t>Executives spend almost 50% of their time in meetings.</a:t>
            </a:r>
          </a:p>
          <a:p>
            <a:r>
              <a:rPr lang="en-US" sz="2800" dirty="0" smtClean="0"/>
              <a:t>The most productive meetings take less than 1 hour. (But the average meeting lasts almost 2 hours!)</a:t>
            </a:r>
          </a:p>
          <a:p>
            <a:r>
              <a:rPr lang="en-US" sz="2800" dirty="0" smtClean="0"/>
              <a:t>Surveys found that 91% admit to daydreaming during meetings; 39% have dozed off, and 71% bring other work to meetings.</a:t>
            </a:r>
            <a:endParaRPr lang="en-US" sz="2800" dirty="0"/>
          </a:p>
        </p:txBody>
      </p:sp>
      <p:pic>
        <p:nvPicPr>
          <p:cNvPr id="4" name="Picture 4" descr="http://cache.gawker.com/assets/images/gawker/2009/03/Picture_6_04.png"/>
          <p:cNvPicPr>
            <a:picLocks noChangeAspect="1" noChangeArrowheads="1"/>
          </p:cNvPicPr>
          <p:nvPr/>
        </p:nvPicPr>
        <p:blipFill>
          <a:blip r:embed="rId3"/>
          <a:srcRect r="20635" b="52593"/>
          <a:stretch>
            <a:fillRect/>
          </a:stretch>
        </p:blipFill>
        <p:spPr bwMode="auto">
          <a:xfrm>
            <a:off x="3340100" y="5410200"/>
            <a:ext cx="2222500" cy="1066800"/>
          </a:xfrm>
          <a:prstGeom prst="rect">
            <a:avLst/>
          </a:prstGeom>
          <a:noFill/>
        </p:spPr>
      </p:pic>
      <p:pic>
        <p:nvPicPr>
          <p:cNvPr id="90114" name="Picture 2" descr="boringmeeting-300x233.jpg"/>
          <p:cNvPicPr>
            <a:picLocks noChangeAspect="1" noChangeArrowheads="1"/>
          </p:cNvPicPr>
          <p:nvPr/>
        </p:nvPicPr>
        <p:blipFill>
          <a:blip r:embed="rId4"/>
          <a:srcRect/>
          <a:stretch>
            <a:fillRect/>
          </a:stretch>
        </p:blipFill>
        <p:spPr bwMode="auto">
          <a:xfrm>
            <a:off x="6489290" y="5029200"/>
            <a:ext cx="2045109" cy="158496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3916362"/>
          </a:xfrm>
        </p:spPr>
        <p:style>
          <a:lnRef idx="2">
            <a:schemeClr val="accent1"/>
          </a:lnRef>
          <a:fillRef idx="1">
            <a:schemeClr val="lt1"/>
          </a:fillRef>
          <a:effectRef idx="0">
            <a:schemeClr val="accent1"/>
          </a:effectRef>
          <a:fontRef idx="minor">
            <a:schemeClr val="dk1"/>
          </a:fontRef>
        </p:style>
        <p:txBody>
          <a:bodyPr>
            <a:normAutofit/>
          </a:bodyPr>
          <a:lstStyle/>
          <a:p>
            <a:r>
              <a:rPr lang="en-US" i="1" dirty="0" smtClean="0"/>
              <a:t>So - If they are so important, why don’t we do a better job at running effective meetings?</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5029200" cy="1143000"/>
          </a:xfrm>
        </p:spPr>
        <p:txBody>
          <a:bodyPr/>
          <a:lstStyle/>
          <a:p>
            <a:pPr algn="l"/>
            <a:r>
              <a:rPr lang="en-US" dirty="0" smtClean="0"/>
              <a:t>Good meetings: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Start on time &amp; end on time</a:t>
            </a:r>
          </a:p>
          <a:p>
            <a:r>
              <a:rPr lang="en-US" dirty="0" smtClean="0"/>
              <a:t>Are less than an hour in length</a:t>
            </a:r>
          </a:p>
          <a:p>
            <a:r>
              <a:rPr lang="en-US" dirty="0" smtClean="0"/>
              <a:t>Have a structure (e.g., agenda)</a:t>
            </a:r>
          </a:p>
          <a:p>
            <a:r>
              <a:rPr lang="en-US" dirty="0" smtClean="0"/>
              <a:t>Have someone who leads the meeting and ensures it stays on track</a:t>
            </a:r>
          </a:p>
          <a:p>
            <a:r>
              <a:rPr lang="en-US" dirty="0" smtClean="0"/>
              <a:t>Are clear &amp; realistic in scope</a:t>
            </a:r>
            <a:endParaRPr lang="en-US" dirty="0"/>
          </a:p>
        </p:txBody>
      </p:sp>
      <p:pic>
        <p:nvPicPr>
          <p:cNvPr id="94210" name="Picture 2" descr="16443034.jpeg"/>
          <p:cNvPicPr>
            <a:picLocks noChangeAspect="1" noChangeArrowheads="1"/>
          </p:cNvPicPr>
          <p:nvPr/>
        </p:nvPicPr>
        <p:blipFill>
          <a:blip r:embed="rId3"/>
          <a:srcRect/>
          <a:stretch>
            <a:fillRect/>
          </a:stretch>
        </p:blipFill>
        <p:spPr bwMode="auto">
          <a:xfrm>
            <a:off x="6629400" y="762000"/>
            <a:ext cx="1524000" cy="10096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5867400" cy="2819400"/>
          </a:xfrm>
        </p:spPr>
        <p:txBody>
          <a:bodyPr>
            <a:normAutofit fontScale="90000"/>
          </a:bodyPr>
          <a:lstStyle/>
          <a:p>
            <a:r>
              <a:rPr lang="en-US" dirty="0" smtClean="0"/>
              <a:t>Consider a</a:t>
            </a:r>
            <a:br>
              <a:rPr lang="en-US" dirty="0" smtClean="0"/>
            </a:br>
            <a:r>
              <a:rPr lang="en-US" sz="4900" b="1" dirty="0" smtClean="0"/>
              <a:t>Meeting “Style”</a:t>
            </a:r>
            <a:r>
              <a:rPr lang="en-US" sz="4800" b="1" dirty="0" smtClean="0"/>
              <a:t/>
            </a:r>
            <a:br>
              <a:rPr lang="en-US" sz="4800" b="1" dirty="0" smtClean="0"/>
            </a:br>
            <a:r>
              <a:rPr lang="en-US" dirty="0" smtClean="0"/>
              <a:t>for technical projects</a:t>
            </a:r>
            <a:br>
              <a:rPr lang="en-US" dirty="0" smtClean="0"/>
            </a:br>
            <a:r>
              <a:rPr lang="en-US" i="1" u="sng" dirty="0" smtClean="0"/>
              <a:t>Ideation</a:t>
            </a:r>
            <a:r>
              <a:rPr lang="en-US" dirty="0" smtClean="0"/>
              <a:t> v. </a:t>
            </a:r>
            <a:r>
              <a:rPr lang="en-US" i="1" u="sng" dirty="0" smtClean="0"/>
              <a:t>Execution</a:t>
            </a:r>
            <a:endParaRPr lang="en-US" i="1" u="sng" dirty="0"/>
          </a:p>
        </p:txBody>
      </p:sp>
      <p:pic>
        <p:nvPicPr>
          <p:cNvPr id="99330" name="Picture 2" descr="Police Officers on PT's"/>
          <p:cNvPicPr>
            <a:picLocks noChangeAspect="1" noChangeArrowheads="1"/>
          </p:cNvPicPr>
          <p:nvPr/>
        </p:nvPicPr>
        <p:blipFill>
          <a:blip r:embed="rId3"/>
          <a:srcRect/>
          <a:stretch>
            <a:fillRect/>
          </a:stretch>
        </p:blipFill>
        <p:spPr bwMode="auto">
          <a:xfrm>
            <a:off x="6477000" y="2438400"/>
            <a:ext cx="1828800" cy="2838450"/>
          </a:xfrm>
          <a:prstGeom prst="rect">
            <a:avLst/>
          </a:prstGeom>
          <a:noFill/>
        </p:spPr>
      </p:pic>
      <p:sp>
        <p:nvSpPr>
          <p:cNvPr id="4" name="Title 1"/>
          <p:cNvSpPr txBox="1">
            <a:spLocks/>
          </p:cNvSpPr>
          <p:nvPr/>
        </p:nvSpPr>
        <p:spPr>
          <a:xfrm>
            <a:off x="1066800" y="5105400"/>
            <a:ext cx="5257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2"/>
                </a:solidFill>
                <a:effectLst/>
                <a:uLnTx/>
                <a:uFillTx/>
                <a:latin typeface="+mj-lt"/>
                <a:ea typeface="+mj-ea"/>
                <a:cs typeface="+mj-cs"/>
              </a:rPr>
              <a:t>Segway</a:t>
            </a:r>
            <a:r>
              <a:rPr kumimoji="0" lang="en-US" sz="3200" b="0" i="0" u="none" strike="noStrike" kern="1200" cap="none" spc="0" normalizeH="0" noProof="0" dirty="0" smtClean="0">
                <a:ln>
                  <a:noFill/>
                </a:ln>
                <a:solidFill>
                  <a:schemeClr val="tx2"/>
                </a:solidFill>
                <a:effectLst/>
                <a:uLnTx/>
                <a:uFillTx/>
                <a:latin typeface="+mj-lt"/>
                <a:ea typeface="+mj-ea"/>
                <a:cs typeface="+mj-cs"/>
              </a:rPr>
              <a:t> Corporation CTO presentation in 2003</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6858000" cy="1143000"/>
          </a:xfrm>
        </p:spPr>
        <p:txBody>
          <a:bodyPr>
            <a:normAutofit/>
          </a:bodyPr>
          <a:lstStyle/>
          <a:p>
            <a:r>
              <a:rPr lang="en-US" dirty="0" smtClean="0"/>
              <a:t>Tips on Meeting Agendas</a:t>
            </a:r>
            <a:endParaRPr lang="en-US" dirty="0"/>
          </a:p>
        </p:txBody>
      </p:sp>
      <p:sp>
        <p:nvSpPr>
          <p:cNvPr id="3" name="Content Placeholder 2"/>
          <p:cNvSpPr>
            <a:spLocks noGrp="1"/>
          </p:cNvSpPr>
          <p:nvPr>
            <p:ph idx="1"/>
          </p:nvPr>
        </p:nvSpPr>
        <p:spPr>
          <a:xfrm>
            <a:off x="762000" y="2133600"/>
            <a:ext cx="7772400" cy="3992563"/>
          </a:xfrm>
        </p:spPr>
        <p:txBody>
          <a:bodyPr/>
          <a:lstStyle/>
          <a:p>
            <a:pPr>
              <a:buFont typeface="Wingdings" pitchFamily="2" charset="2"/>
              <a:buChar char="ü"/>
            </a:pPr>
            <a:r>
              <a:rPr lang="en-US" dirty="0" smtClean="0"/>
              <a:t>Logically organized.</a:t>
            </a:r>
          </a:p>
          <a:p>
            <a:pPr>
              <a:buFont typeface="Wingdings" pitchFamily="2" charset="2"/>
              <a:buChar char="ü"/>
            </a:pPr>
            <a:r>
              <a:rPr lang="en-US" dirty="0" smtClean="0"/>
              <a:t>Provide a clearly-stated purpose for the meeting.</a:t>
            </a:r>
          </a:p>
          <a:p>
            <a:pPr>
              <a:buFont typeface="Wingdings" pitchFamily="2" charset="2"/>
              <a:buChar char="ü"/>
            </a:pPr>
            <a:r>
              <a:rPr lang="en-US" dirty="0" smtClean="0"/>
              <a:t>Have specific time-blocks for items and assigned parties for items.</a:t>
            </a:r>
          </a:p>
          <a:p>
            <a:pPr>
              <a:buFont typeface="Wingdings" pitchFamily="2" charset="2"/>
              <a:buChar char="ü"/>
            </a:pPr>
            <a:r>
              <a:rPr lang="en-US" dirty="0" smtClean="0"/>
              <a:t>Ensure that action items are identified, captured, and distributed.</a:t>
            </a:r>
          </a:p>
          <a:p>
            <a:pPr>
              <a:buFont typeface="Wingdings" pitchFamily="2" charset="2"/>
              <a:buChar char="ü"/>
            </a:pPr>
            <a:endParaRPr lang="en-US" dirty="0" smtClean="0"/>
          </a:p>
          <a:p>
            <a:pPr>
              <a:buFont typeface="Wingdings" pitchFamily="2" charset="2"/>
              <a:buChar char="ü"/>
            </a:pPr>
            <a:endParaRPr lang="en-US" dirty="0"/>
          </a:p>
        </p:txBody>
      </p:sp>
      <p:pic>
        <p:nvPicPr>
          <p:cNvPr id="96258" name="Picture 2" descr="agenda.jpg"/>
          <p:cNvPicPr>
            <a:picLocks noChangeAspect="1" noChangeArrowheads="1"/>
          </p:cNvPicPr>
          <p:nvPr/>
        </p:nvPicPr>
        <p:blipFill>
          <a:blip r:embed="rId3"/>
          <a:srcRect/>
          <a:stretch>
            <a:fillRect/>
          </a:stretch>
        </p:blipFill>
        <p:spPr bwMode="auto">
          <a:xfrm>
            <a:off x="381000" y="381000"/>
            <a:ext cx="1219200" cy="130920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33400"/>
            <a:ext cx="4191000" cy="1173162"/>
          </a:xfrm>
        </p:spPr>
        <p:txBody>
          <a:bodyPr>
            <a:normAutofit fontScale="90000"/>
          </a:bodyPr>
          <a:lstStyle/>
          <a:p>
            <a:pPr algn="l"/>
            <a:r>
              <a:rPr lang="en-US" dirty="0" smtClean="0"/>
              <a:t>Meetings Exercise</a:t>
            </a:r>
            <a:endParaRPr lang="en-US" dirty="0"/>
          </a:p>
        </p:txBody>
      </p:sp>
      <p:sp>
        <p:nvSpPr>
          <p:cNvPr id="3" name="Text Placeholder 2"/>
          <p:cNvSpPr>
            <a:spLocks noGrp="1"/>
          </p:cNvSpPr>
          <p:nvPr>
            <p:ph type="body" idx="1"/>
          </p:nvPr>
        </p:nvSpPr>
        <p:spPr>
          <a:xfrm>
            <a:off x="381000" y="1752600"/>
            <a:ext cx="4040188" cy="639762"/>
          </a:xfrm>
        </p:spPr>
        <p:txBody>
          <a:bodyPr/>
          <a:lstStyle/>
          <a:p>
            <a:r>
              <a:rPr lang="en-US" dirty="0" smtClean="0"/>
              <a:t>Team A</a:t>
            </a:r>
            <a:endParaRPr lang="en-US" dirty="0"/>
          </a:p>
        </p:txBody>
      </p:sp>
      <p:sp>
        <p:nvSpPr>
          <p:cNvPr id="4" name="Content Placeholder 3"/>
          <p:cNvSpPr>
            <a:spLocks noGrp="1"/>
          </p:cNvSpPr>
          <p:nvPr>
            <p:ph sz="half" idx="2"/>
          </p:nvPr>
        </p:nvSpPr>
        <p:spPr>
          <a:xfrm>
            <a:off x="381000" y="2392362"/>
            <a:ext cx="4040188" cy="3951288"/>
          </a:xfrm>
        </p:spPr>
        <p:txBody>
          <a:bodyPr>
            <a:normAutofit fontScale="92500" lnSpcReduction="10000"/>
          </a:bodyPr>
          <a:lstStyle/>
          <a:p>
            <a:r>
              <a:rPr lang="en-US" dirty="0" smtClean="0"/>
              <a:t>Think about </a:t>
            </a:r>
            <a:r>
              <a:rPr lang="en-US" u="sng" dirty="0" smtClean="0"/>
              <a:t>good</a:t>
            </a:r>
            <a:r>
              <a:rPr lang="en-US" dirty="0" smtClean="0"/>
              <a:t> meetings you have attended. Describe them. What made them effective? Who organized and led the meeting? What were the outcomes of the meeting? What are the characteristics of a “productive” or “good” meeting? What are some descriptive terms you’d associate with a productive meeting?</a:t>
            </a:r>
            <a:endParaRPr lang="en-US" dirty="0"/>
          </a:p>
        </p:txBody>
      </p:sp>
      <p:sp>
        <p:nvSpPr>
          <p:cNvPr id="5" name="Text Placeholder 4"/>
          <p:cNvSpPr>
            <a:spLocks noGrp="1"/>
          </p:cNvSpPr>
          <p:nvPr>
            <p:ph type="body" sz="quarter" idx="3"/>
          </p:nvPr>
        </p:nvSpPr>
        <p:spPr>
          <a:xfrm>
            <a:off x="4568825" y="1752600"/>
            <a:ext cx="4041775" cy="639762"/>
          </a:xfrm>
        </p:spPr>
        <p:txBody>
          <a:bodyPr/>
          <a:lstStyle/>
          <a:p>
            <a:r>
              <a:rPr lang="en-US" dirty="0" smtClean="0"/>
              <a:t>Team B</a:t>
            </a:r>
            <a:endParaRPr lang="en-US" dirty="0"/>
          </a:p>
        </p:txBody>
      </p:sp>
      <p:sp>
        <p:nvSpPr>
          <p:cNvPr id="6" name="Content Placeholder 5"/>
          <p:cNvSpPr>
            <a:spLocks noGrp="1"/>
          </p:cNvSpPr>
          <p:nvPr>
            <p:ph sz="quarter" idx="4"/>
          </p:nvPr>
        </p:nvSpPr>
        <p:spPr>
          <a:xfrm>
            <a:off x="4568825" y="2392362"/>
            <a:ext cx="4041775" cy="3951288"/>
          </a:xfrm>
        </p:spPr>
        <p:txBody>
          <a:bodyPr>
            <a:normAutofit fontScale="92500"/>
          </a:bodyPr>
          <a:lstStyle/>
          <a:p>
            <a:r>
              <a:rPr lang="en-US" dirty="0" smtClean="0"/>
              <a:t>Think about </a:t>
            </a:r>
            <a:r>
              <a:rPr lang="en-US" u="sng" dirty="0" smtClean="0"/>
              <a:t>bad</a:t>
            </a:r>
            <a:r>
              <a:rPr lang="en-US" dirty="0" smtClean="0"/>
              <a:t> meetings you have attended. What made them not effective? How were they organized and led? What were the outcomes of these meetings? What could have been done to make them effective and productive? Why do we so often celebrate a cancelled meeting?</a:t>
            </a:r>
            <a:endParaRPr lang="en-US" dirty="0"/>
          </a:p>
        </p:txBody>
      </p:sp>
      <p:grpSp>
        <p:nvGrpSpPr>
          <p:cNvPr id="8" name="Group 7"/>
          <p:cNvGrpSpPr/>
          <p:nvPr/>
        </p:nvGrpSpPr>
        <p:grpSpPr>
          <a:xfrm>
            <a:off x="1524000" y="152400"/>
            <a:ext cx="1506890" cy="1640842"/>
            <a:chOff x="6019800" y="533400"/>
            <a:chExt cx="2133600" cy="2323262"/>
          </a:xfrm>
        </p:grpSpPr>
        <p:pic>
          <p:nvPicPr>
            <p:cNvPr id="9" name="Picture 8"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10" name="TextBox 9"/>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pPr algn="l"/>
            <a:r>
              <a:rPr lang="en-US" dirty="0" smtClean="0"/>
              <a:t>Why are you here?</a:t>
            </a:r>
            <a:endParaRPr lang="en-US" dirty="0"/>
          </a:p>
        </p:txBody>
      </p:sp>
      <p:sp>
        <p:nvSpPr>
          <p:cNvPr id="3" name="Content Placeholder 2"/>
          <p:cNvSpPr>
            <a:spLocks noGrp="1"/>
          </p:cNvSpPr>
          <p:nvPr>
            <p:ph idx="1"/>
          </p:nvPr>
        </p:nvSpPr>
        <p:spPr>
          <a:xfrm>
            <a:off x="914400" y="1600200"/>
            <a:ext cx="6019800" cy="4525963"/>
          </a:xfrm>
        </p:spPr>
        <p:txBody>
          <a:bodyPr>
            <a:normAutofit/>
          </a:bodyPr>
          <a:lstStyle/>
          <a:p>
            <a:r>
              <a:rPr lang="en-US" dirty="0" smtClean="0"/>
              <a:t>How effective do you believe you are in managing priorities &amp; productivity? Your organization?</a:t>
            </a:r>
            <a:br>
              <a:rPr lang="en-US" dirty="0" smtClean="0"/>
            </a:br>
            <a:endParaRPr lang="en-US" dirty="0" smtClean="0"/>
          </a:p>
          <a:p>
            <a:r>
              <a:rPr lang="en-US" dirty="0" smtClean="0"/>
              <a:t>What would you like to accomplish in this session?</a:t>
            </a:r>
          </a:p>
          <a:p>
            <a:endParaRPr lang="en-US" dirty="0"/>
          </a:p>
        </p:txBody>
      </p:sp>
      <p:pic>
        <p:nvPicPr>
          <p:cNvPr id="23554" name="Picture 2" descr="static.flickr.com/1413/924849406_3d4b9b2253.jpg">
            <a:hlinkClick r:id="rId3"/>
          </p:cNvPr>
          <p:cNvPicPr>
            <a:picLocks noChangeAspect="1" noChangeArrowheads="1"/>
          </p:cNvPicPr>
          <p:nvPr/>
        </p:nvPicPr>
        <p:blipFill>
          <a:blip r:embed="rId4"/>
          <a:srcRect/>
          <a:stretch>
            <a:fillRect/>
          </a:stretch>
        </p:blipFill>
        <p:spPr bwMode="auto">
          <a:xfrm>
            <a:off x="7086600" y="4038600"/>
            <a:ext cx="1095375" cy="1619250"/>
          </a:xfrm>
          <a:prstGeom prst="rect">
            <a:avLst/>
          </a:prstGeom>
          <a:noFill/>
        </p:spPr>
      </p:pic>
      <p:sp>
        <p:nvSpPr>
          <p:cNvPr id="7" name="TextBox 6"/>
          <p:cNvSpPr txBox="1"/>
          <p:nvPr/>
        </p:nvSpPr>
        <p:spPr>
          <a:xfrm>
            <a:off x="6248400" y="457200"/>
            <a:ext cx="2286000" cy="707886"/>
          </a:xfrm>
          <a:prstGeom prst="rect">
            <a:avLst/>
          </a:prstGeom>
          <a:noFill/>
          <a:effectLst/>
        </p:spPr>
        <p:txBody>
          <a:bodyPr wrap="square" rtlCol="0">
            <a:spAutoFit/>
          </a:bodyPr>
          <a:lstStyle/>
          <a:p>
            <a:pPr algn="ctr"/>
            <a:r>
              <a:rPr lang="en-US" sz="4000" b="1" i="1" dirty="0" smtClean="0">
                <a:solidFill>
                  <a:schemeClr val="accent6">
                    <a:lumMod val="75000"/>
                  </a:schemeClr>
                </a:solidFill>
              </a:rPr>
              <a:t>? ? ? ?</a:t>
            </a:r>
            <a:endParaRPr lang="en-US" sz="4000" b="1" i="1" dirty="0">
              <a:solidFill>
                <a:schemeClr val="accent6">
                  <a:lumMod val="75000"/>
                </a:schemeClr>
              </a:solidFill>
            </a:endParaRPr>
          </a:p>
        </p:txBody>
      </p:sp>
      <p:sp>
        <p:nvSpPr>
          <p:cNvPr id="8" name="TextBox 7"/>
          <p:cNvSpPr txBox="1"/>
          <p:nvPr/>
        </p:nvSpPr>
        <p:spPr>
          <a:xfrm>
            <a:off x="1600200" y="5257800"/>
            <a:ext cx="2286000" cy="707886"/>
          </a:xfrm>
          <a:prstGeom prst="rect">
            <a:avLst/>
          </a:prstGeom>
          <a:noFill/>
          <a:effectLst/>
        </p:spPr>
        <p:txBody>
          <a:bodyPr wrap="square" rtlCol="0">
            <a:spAutoFit/>
          </a:bodyPr>
          <a:lstStyle/>
          <a:p>
            <a:pPr algn="ctr"/>
            <a:r>
              <a:rPr lang="en-US" sz="4000" b="1" i="1" dirty="0" smtClean="0">
                <a:solidFill>
                  <a:schemeClr val="accent6">
                    <a:lumMod val="75000"/>
                  </a:schemeClr>
                </a:solidFill>
              </a:rPr>
              <a:t>? ? ? ?</a:t>
            </a:r>
            <a:endParaRPr lang="en-US" sz="4000" b="1"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1"/>
            <a:ext cx="7772400" cy="1066800"/>
          </a:xfrm>
        </p:spPr>
        <p:txBody>
          <a:bodyPr/>
          <a:lstStyle/>
          <a:p>
            <a:pPr algn="l"/>
            <a:r>
              <a:rPr lang="en-US" dirty="0" smtClean="0"/>
              <a:t>Quick Tips &amp; Techniques</a:t>
            </a:r>
            <a:endParaRPr lang="en-US" dirty="0"/>
          </a:p>
        </p:txBody>
      </p:sp>
      <p:sp>
        <p:nvSpPr>
          <p:cNvPr id="3" name="Subtitle 2"/>
          <p:cNvSpPr>
            <a:spLocks noGrp="1"/>
          </p:cNvSpPr>
          <p:nvPr>
            <p:ph type="subTitle" idx="1"/>
          </p:nvPr>
        </p:nvSpPr>
        <p:spPr>
          <a:xfrm>
            <a:off x="1143000" y="1524000"/>
            <a:ext cx="4267200" cy="1368425"/>
          </a:xfrm>
        </p:spPr>
        <p:txBody>
          <a:bodyPr>
            <a:normAutofit/>
          </a:bodyPr>
          <a:lstStyle/>
          <a:p>
            <a:pPr algn="l"/>
            <a:r>
              <a:rPr lang="en-US" dirty="0" smtClean="0">
                <a:solidFill>
                  <a:schemeClr val="tx2"/>
                </a:solidFill>
              </a:rPr>
              <a:t>Simple &amp; quick ways</a:t>
            </a:r>
            <a:br>
              <a:rPr lang="en-US" dirty="0" smtClean="0">
                <a:solidFill>
                  <a:schemeClr val="tx2"/>
                </a:solidFill>
              </a:rPr>
            </a:br>
            <a:r>
              <a:rPr lang="en-US" dirty="0" smtClean="0">
                <a:solidFill>
                  <a:schemeClr val="tx2"/>
                </a:solidFill>
              </a:rPr>
              <a:t>to increase  productivity</a:t>
            </a:r>
            <a:endParaRPr lang="en-US" dirty="0">
              <a:solidFill>
                <a:schemeClr val="tx2"/>
              </a:solidFill>
            </a:endParaRPr>
          </a:p>
        </p:txBody>
      </p:sp>
      <p:pic>
        <p:nvPicPr>
          <p:cNvPr id="31748" name="Picture 4" descr="View Image">
            <a:hlinkClick r:id="rId3"/>
          </p:cNvPr>
          <p:cNvPicPr>
            <a:picLocks noChangeAspect="1" noChangeArrowheads="1"/>
          </p:cNvPicPr>
          <p:nvPr/>
        </p:nvPicPr>
        <p:blipFill>
          <a:blip r:embed="rId4"/>
          <a:srcRect/>
          <a:stretch>
            <a:fillRect/>
          </a:stretch>
        </p:blipFill>
        <p:spPr bwMode="auto">
          <a:xfrm>
            <a:off x="3545354" y="2895600"/>
            <a:ext cx="4905089" cy="3276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4-D Solution </a:t>
            </a:r>
            <a:r>
              <a:rPr lang="en-US" sz="2000" dirty="0" smtClean="0"/>
              <a:t>(Canfield et al)</a:t>
            </a:r>
            <a:endParaRPr lang="en-US" sz="2000" dirty="0"/>
          </a:p>
        </p:txBody>
      </p:sp>
      <p:sp>
        <p:nvSpPr>
          <p:cNvPr id="3" name="Content Placeholder 2"/>
          <p:cNvSpPr>
            <a:spLocks noGrp="1"/>
          </p:cNvSpPr>
          <p:nvPr>
            <p:ph idx="1"/>
          </p:nvPr>
        </p:nvSpPr>
        <p:spPr/>
        <p:txBody>
          <a:bodyPr/>
          <a:lstStyle/>
          <a:p>
            <a:r>
              <a:rPr lang="en-US" b="1" u="sng" dirty="0" smtClean="0"/>
              <a:t>Dump it </a:t>
            </a:r>
            <a:r>
              <a:rPr lang="en-US" dirty="0" smtClean="0"/>
              <a:t>–</a:t>
            </a:r>
            <a:r>
              <a:rPr lang="en-US" b="1" dirty="0" smtClean="0"/>
              <a:t> </a:t>
            </a:r>
            <a:r>
              <a:rPr lang="en-US" dirty="0" smtClean="0"/>
              <a:t>Learn to say “No – I choose not to do this.”</a:t>
            </a:r>
          </a:p>
          <a:p>
            <a:r>
              <a:rPr lang="en-US" b="1" u="sng" dirty="0" smtClean="0"/>
              <a:t>Delegate it </a:t>
            </a:r>
            <a:r>
              <a:rPr lang="en-US" dirty="0" smtClean="0"/>
              <a:t>– This needs to be done, but you are not the right person. Hand it off.</a:t>
            </a:r>
          </a:p>
          <a:p>
            <a:r>
              <a:rPr lang="en-US" b="1" u="sng" dirty="0" smtClean="0"/>
              <a:t>Defer it </a:t>
            </a:r>
            <a:r>
              <a:rPr lang="en-US" dirty="0" smtClean="0"/>
              <a:t>– This is needed, but no right away. Schedule a time later to handle it.</a:t>
            </a:r>
          </a:p>
          <a:p>
            <a:r>
              <a:rPr lang="en-US" b="1" u="sng" dirty="0" smtClean="0"/>
              <a:t>Do it</a:t>
            </a:r>
            <a:r>
              <a:rPr lang="en-US" dirty="0" smtClean="0"/>
              <a:t> – Do it now. This is important – now, not later.  Move forward &amp; complete.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“11am Rule”</a:t>
            </a:r>
            <a:endParaRPr lang="en-US" sz="2000" dirty="0"/>
          </a:p>
        </p:txBody>
      </p:sp>
      <p:sp>
        <p:nvSpPr>
          <p:cNvPr id="3" name="Content Placeholder 2"/>
          <p:cNvSpPr>
            <a:spLocks noGrp="1"/>
          </p:cNvSpPr>
          <p:nvPr>
            <p:ph idx="1"/>
          </p:nvPr>
        </p:nvSpPr>
        <p:spPr>
          <a:xfrm>
            <a:off x="304800" y="1676400"/>
            <a:ext cx="8686800" cy="4953000"/>
          </a:xfrm>
        </p:spPr>
        <p:txBody>
          <a:bodyPr>
            <a:normAutofit/>
          </a:bodyPr>
          <a:lstStyle/>
          <a:p>
            <a:r>
              <a:rPr lang="en-US" sz="2800" dirty="0" smtClean="0"/>
              <a:t>Most employees report that they are the most productive before 11am. Thus, you should work on the most critical &amp; complex activities before 11am each day.</a:t>
            </a:r>
          </a:p>
          <a:p>
            <a:r>
              <a:rPr lang="en-US" sz="2800" dirty="0" smtClean="0"/>
              <a:t>Before 11am:</a:t>
            </a:r>
          </a:p>
          <a:p>
            <a:pPr lvl="1"/>
            <a:r>
              <a:rPr lang="en-US" sz="2400" i="1" dirty="0" smtClean="0"/>
              <a:t>Focus on “80%” items</a:t>
            </a:r>
            <a:r>
              <a:rPr lang="en-US" sz="2400" dirty="0" smtClean="0"/>
              <a:t>.</a:t>
            </a:r>
          </a:p>
          <a:p>
            <a:pPr lvl="1"/>
            <a:r>
              <a:rPr lang="en-US" sz="2400" i="1" dirty="0" smtClean="0"/>
              <a:t>Avoid “general” meetings in AM. </a:t>
            </a:r>
            <a:r>
              <a:rPr lang="en-US" sz="2400" dirty="0" smtClean="0"/>
              <a:t>(Instead, use AM for project or task-specific work.)</a:t>
            </a:r>
          </a:p>
          <a:p>
            <a:pPr lvl="1"/>
            <a:r>
              <a:rPr lang="en-US" sz="2400" dirty="0" smtClean="0"/>
              <a:t>Do not do low-value tasks like cleaning up email. (Instead, move them to last thing in the day.)</a:t>
            </a:r>
          </a:p>
          <a:p>
            <a:pPr lvl="1"/>
            <a:r>
              <a:rPr lang="en-US" sz="2400" dirty="0" smtClean="0"/>
              <a:t>Work on ‘cream puff’ items only if getting them off the list frees up significant time to focus on high-value activities.</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 Start-Time for Meetings</a:t>
            </a:r>
            <a:endParaRPr lang="en-US" sz="2000" dirty="0"/>
          </a:p>
        </p:txBody>
      </p:sp>
      <p:sp>
        <p:nvSpPr>
          <p:cNvPr id="3" name="Content Placeholder 2"/>
          <p:cNvSpPr>
            <a:spLocks noGrp="1"/>
          </p:cNvSpPr>
          <p:nvPr>
            <p:ph idx="1"/>
          </p:nvPr>
        </p:nvSpPr>
        <p:spPr>
          <a:xfrm>
            <a:off x="304800" y="1447800"/>
            <a:ext cx="7620000" cy="4267200"/>
          </a:xfrm>
        </p:spPr>
        <p:txBody>
          <a:bodyPr>
            <a:normAutofit/>
          </a:bodyPr>
          <a:lstStyle/>
          <a:p>
            <a:r>
              <a:rPr lang="en-US" sz="2800" dirty="0" smtClean="0"/>
              <a:t>Consider starting meetings at odd hour intervals, but end on-the-hour to shave off time.</a:t>
            </a:r>
            <a:br>
              <a:rPr lang="en-US" sz="2800" dirty="0" smtClean="0"/>
            </a:br>
            <a:r>
              <a:rPr lang="en-US" sz="2800" dirty="0" smtClean="0"/>
              <a:t/>
            </a:r>
            <a:br>
              <a:rPr lang="en-US" sz="2800" dirty="0" smtClean="0"/>
            </a:br>
            <a:r>
              <a:rPr lang="en-US" sz="2800" u="sng" dirty="0" smtClean="0"/>
              <a:t>Example:</a:t>
            </a:r>
            <a:r>
              <a:rPr lang="en-US" sz="2800" dirty="0" smtClean="0"/>
              <a:t/>
            </a:r>
            <a:br>
              <a:rPr lang="en-US" sz="2800" dirty="0" smtClean="0"/>
            </a:br>
            <a:r>
              <a:rPr lang="en-US" sz="2800" dirty="0" smtClean="0"/>
              <a:t>Instead of a 9:00-10:00am meeting that requires 60 minutes, start at 9:15, but still end at 10:00 to grab an additional 15 minutes of your day.</a:t>
            </a:r>
          </a:p>
        </p:txBody>
      </p:sp>
      <p:pic>
        <p:nvPicPr>
          <p:cNvPr id="2050" name="Picture 2" descr="Aluminium Wall Clock(China)"/>
          <p:cNvPicPr>
            <a:picLocks noChangeAspect="1" noChangeArrowheads="1"/>
          </p:cNvPicPr>
          <p:nvPr/>
        </p:nvPicPr>
        <p:blipFill>
          <a:blip r:embed="rId3"/>
          <a:srcRect b="21053"/>
          <a:stretch>
            <a:fillRect/>
          </a:stretch>
        </p:blipFill>
        <p:spPr bwMode="auto">
          <a:xfrm>
            <a:off x="6019800" y="5029200"/>
            <a:ext cx="1371600" cy="125911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610600" cy="1143000"/>
          </a:xfrm>
        </p:spPr>
        <p:txBody>
          <a:bodyPr>
            <a:normAutofit/>
          </a:bodyPr>
          <a:lstStyle/>
          <a:p>
            <a:pPr algn="l"/>
            <a:r>
              <a:rPr lang="en-US" sz="2000" i="1" dirty="0" smtClean="0"/>
              <a:t>“</a:t>
            </a:r>
            <a:r>
              <a:rPr lang="en-US" sz="2000" i="1" u="sng" dirty="0" smtClean="0"/>
              <a:t>Highly productive people</a:t>
            </a:r>
            <a:r>
              <a:rPr lang="en-US" sz="2000" b="1" i="1" dirty="0" smtClean="0"/>
              <a:t> </a:t>
            </a:r>
            <a:r>
              <a:rPr lang="en-US" sz="2000" i="1" dirty="0" smtClean="0"/>
              <a:t>know exactly what they should be working on during their discretionary time.”    - </a:t>
            </a:r>
            <a:r>
              <a:rPr lang="en-US" sz="1600" i="1" dirty="0" smtClean="0"/>
              <a:t>Laura Stack, Leave the Office Earlier</a:t>
            </a:r>
            <a:endParaRPr lang="en-US" sz="1600" i="1" dirty="0"/>
          </a:p>
        </p:txBody>
      </p:sp>
      <p:sp>
        <p:nvSpPr>
          <p:cNvPr id="3" name="Content Placeholder 2"/>
          <p:cNvSpPr>
            <a:spLocks noGrp="1"/>
          </p:cNvSpPr>
          <p:nvPr>
            <p:ph idx="1"/>
          </p:nvPr>
        </p:nvSpPr>
        <p:spPr>
          <a:xfrm>
            <a:off x="457200" y="1371600"/>
            <a:ext cx="8229600" cy="4343400"/>
          </a:xfrm>
        </p:spPr>
        <p:txBody>
          <a:bodyPr>
            <a:normAutofit fontScale="70000" lnSpcReduction="20000"/>
          </a:bodyPr>
          <a:lstStyle/>
          <a:p>
            <a:pPr marL="514350" lvl="0" indent="-514350">
              <a:spcAft>
                <a:spcPts val="200"/>
              </a:spcAft>
              <a:buFont typeface="+mj-lt"/>
              <a:buAutoNum type="arabicPeriod"/>
            </a:pPr>
            <a:r>
              <a:rPr lang="en-US" dirty="0" smtClean="0"/>
              <a:t>Be enthusiastic about what you are working on. You will get it done better &amp; faster; plus you will enjoy the work more.</a:t>
            </a:r>
          </a:p>
          <a:p>
            <a:pPr marL="514350" lvl="0" indent="-514350">
              <a:spcAft>
                <a:spcPts val="200"/>
              </a:spcAft>
              <a:buFont typeface="+mj-lt"/>
              <a:buAutoNum type="arabicPeriod"/>
            </a:pPr>
            <a:r>
              <a:rPr lang="en-US" dirty="0" smtClean="0"/>
              <a:t>Tackle the hardest items first – every day. (Corollary: Don’t procrastinate – particularly on the toughest items)</a:t>
            </a:r>
          </a:p>
          <a:p>
            <a:pPr marL="514350" lvl="0" indent="-514350">
              <a:spcAft>
                <a:spcPts val="200"/>
              </a:spcAft>
              <a:buFont typeface="+mj-lt"/>
              <a:buAutoNum type="arabicPeriod"/>
            </a:pPr>
            <a:r>
              <a:rPr lang="en-US" dirty="0" smtClean="0"/>
              <a:t>Avoid accumulation of incomplete tasks. (Corollary: Complete what you start and then move on to the next item.)</a:t>
            </a:r>
          </a:p>
          <a:p>
            <a:pPr marL="514350" lvl="0" indent="-514350">
              <a:spcAft>
                <a:spcPts val="200"/>
              </a:spcAft>
              <a:buFont typeface="+mj-lt"/>
              <a:buAutoNum type="arabicPeriod"/>
            </a:pPr>
            <a:r>
              <a:rPr lang="en-US" dirty="0" smtClean="0"/>
              <a:t>Build in time for unforeseen catastrophes.</a:t>
            </a:r>
          </a:p>
          <a:p>
            <a:pPr marL="514350" lvl="0" indent="-514350">
              <a:spcAft>
                <a:spcPts val="200"/>
              </a:spcAft>
              <a:buFont typeface="+mj-lt"/>
              <a:buAutoNum type="arabicPeriod"/>
            </a:pPr>
            <a:r>
              <a:rPr lang="en-US" dirty="0" smtClean="0"/>
              <a:t>Use your calendar to block out explicit time for high priority items. (Treat them as a meeting on your schedule.)</a:t>
            </a:r>
          </a:p>
          <a:p>
            <a:pPr marL="514350" lvl="0" indent="-514350">
              <a:spcAft>
                <a:spcPts val="200"/>
              </a:spcAft>
              <a:buFont typeface="+mj-lt"/>
              <a:buAutoNum type="arabicPeriod"/>
            </a:pPr>
            <a:r>
              <a:rPr lang="en-US" dirty="0" smtClean="0"/>
              <a:t>Compartmentalize email: Work off-line, then schedule specific blocks of time for email work each day.</a:t>
            </a:r>
          </a:p>
          <a:p>
            <a:pPr marL="514350" lvl="0" indent="-514350">
              <a:buFont typeface="+mj-lt"/>
              <a:buAutoNum type="arabicPeriod"/>
            </a:pPr>
            <a:r>
              <a:rPr lang="en-US" dirty="0" smtClean="0"/>
              <a:t>Don’t be afraid to say “No – I don’t have time to chat right now.”</a:t>
            </a:r>
          </a:p>
        </p:txBody>
      </p:sp>
      <p:sp>
        <p:nvSpPr>
          <p:cNvPr id="4" name="Title 1"/>
          <p:cNvSpPr txBox="1">
            <a:spLocks/>
          </p:cNvSpPr>
          <p:nvPr/>
        </p:nvSpPr>
        <p:spPr>
          <a:xfrm>
            <a:off x="381000" y="228600"/>
            <a:ext cx="7467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u="sng" strike="noStrike" kern="1200" cap="none" spc="0" normalizeH="0" baseline="0" noProof="0" dirty="0" smtClean="0">
                <a:ln>
                  <a:noFill/>
                </a:ln>
                <a:solidFill>
                  <a:schemeClr val="tx1"/>
                </a:solidFill>
                <a:effectLst/>
                <a:uLnTx/>
                <a:uFillTx/>
                <a:latin typeface="+mj-lt"/>
                <a:ea typeface="+mj-ea"/>
                <a:cs typeface="+mj-cs"/>
              </a:rPr>
              <a:t>Closing Thoughts on Maximizing Productivity</a:t>
            </a:r>
            <a:endParaRPr kumimoji="0" lang="en-US" sz="2800" b="1" u="sng"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Learning Objective #4</a:t>
            </a:r>
            <a:endParaRPr lang="en-US" dirty="0"/>
          </a:p>
        </p:txBody>
      </p:sp>
      <p:sp>
        <p:nvSpPr>
          <p:cNvPr id="3" name="Subtitle 2"/>
          <p:cNvSpPr>
            <a:spLocks noGrp="1"/>
          </p:cNvSpPr>
          <p:nvPr>
            <p:ph type="subTitle" idx="1"/>
          </p:nvPr>
        </p:nvSpPr>
        <p:spPr>
          <a:xfrm>
            <a:off x="1371600" y="3279775"/>
            <a:ext cx="6400800" cy="1752600"/>
          </a:xfrm>
        </p:spPr>
        <p:txBody>
          <a:bodyPr/>
          <a:lstStyle/>
          <a:p>
            <a:r>
              <a:rPr lang="en-US" dirty="0" smtClean="0">
                <a:solidFill>
                  <a:schemeClr val="tx2"/>
                </a:solidFill>
              </a:rPr>
              <a:t>Continue applying &amp; growing your productivity skills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5943600" cy="1143000"/>
          </a:xfrm>
        </p:spPr>
        <p:txBody>
          <a:bodyPr/>
          <a:lstStyle/>
          <a:p>
            <a:pPr algn="l"/>
            <a:r>
              <a:rPr lang="en-US" dirty="0" smtClean="0"/>
              <a:t>Discussion Exercise:</a:t>
            </a:r>
            <a:endParaRPr lang="en-US" dirty="0"/>
          </a:p>
        </p:txBody>
      </p:sp>
      <p:sp>
        <p:nvSpPr>
          <p:cNvPr id="3" name="Content Placeholder 2"/>
          <p:cNvSpPr>
            <a:spLocks noGrp="1"/>
          </p:cNvSpPr>
          <p:nvPr>
            <p:ph idx="1"/>
          </p:nvPr>
        </p:nvSpPr>
        <p:spPr>
          <a:xfrm>
            <a:off x="381000" y="2895600"/>
            <a:ext cx="8229600" cy="1524000"/>
          </a:xfrm>
        </p:spPr>
        <p:style>
          <a:lnRef idx="2">
            <a:schemeClr val="dk1"/>
          </a:lnRef>
          <a:fillRef idx="1">
            <a:schemeClr val="lt1"/>
          </a:fillRef>
          <a:effectRef idx="0">
            <a:schemeClr val="dk1"/>
          </a:effectRef>
          <a:fontRef idx="minor">
            <a:schemeClr val="dk1"/>
          </a:fontRef>
        </p:style>
        <p:txBody>
          <a:bodyPr/>
          <a:lstStyle/>
          <a:p>
            <a:r>
              <a:rPr lang="en-US" dirty="0" smtClean="0"/>
              <a:t>How can your campus adequately measure the value of productivity improvements?</a:t>
            </a:r>
            <a:endParaRPr lang="en-US" dirty="0"/>
          </a:p>
        </p:txBody>
      </p:sp>
      <p:grpSp>
        <p:nvGrpSpPr>
          <p:cNvPr id="4" name="Group 3"/>
          <p:cNvGrpSpPr/>
          <p:nvPr/>
        </p:nvGrpSpPr>
        <p:grpSpPr>
          <a:xfrm>
            <a:off x="6705600" y="342062"/>
            <a:ext cx="1676400" cy="2096338"/>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Application of Learning</a:t>
            </a:r>
            <a:endParaRPr lang="en-US" dirty="0"/>
          </a:p>
        </p:txBody>
      </p:sp>
      <p:sp>
        <p:nvSpPr>
          <p:cNvPr id="3" name="Content Placeholder 2"/>
          <p:cNvSpPr>
            <a:spLocks noGrp="1"/>
          </p:cNvSpPr>
          <p:nvPr>
            <p:ph idx="1"/>
          </p:nvPr>
        </p:nvSpPr>
        <p:spPr>
          <a:xfrm>
            <a:off x="457200" y="1600200"/>
            <a:ext cx="6248400" cy="48006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dirty="0" smtClean="0"/>
              <a:t>Write down </a:t>
            </a:r>
            <a:r>
              <a:rPr lang="en-US" u="sng" dirty="0" smtClean="0"/>
              <a:t>one new idea</a:t>
            </a:r>
            <a:r>
              <a:rPr lang="en-US" dirty="0" smtClean="0"/>
              <a:t> that you gained from today’s session that you will go back and try on your campus.</a:t>
            </a:r>
          </a:p>
          <a:p>
            <a:r>
              <a:rPr lang="en-US" dirty="0" smtClean="0"/>
              <a:t>Also consider:</a:t>
            </a:r>
          </a:p>
          <a:p>
            <a:pPr lvl="1"/>
            <a:r>
              <a:rPr lang="en-US" dirty="0" smtClean="0"/>
              <a:t>What are some impediments to pursuing the change?</a:t>
            </a:r>
          </a:p>
          <a:p>
            <a:pPr lvl="1"/>
            <a:r>
              <a:rPr lang="en-US" dirty="0" smtClean="0"/>
              <a:t>What will be the gain to you? To your organization?</a:t>
            </a:r>
          </a:p>
          <a:p>
            <a:pPr lvl="1"/>
            <a:r>
              <a:rPr lang="en-US" dirty="0" smtClean="0"/>
              <a:t>How soon and in what context will you try it?</a:t>
            </a:r>
            <a:endParaRPr lang="en-US" dirty="0"/>
          </a:p>
        </p:txBody>
      </p:sp>
      <p:grpSp>
        <p:nvGrpSpPr>
          <p:cNvPr id="4" name="Group 3"/>
          <p:cNvGrpSpPr/>
          <p:nvPr/>
        </p:nvGrpSpPr>
        <p:grpSpPr>
          <a:xfrm>
            <a:off x="6705600" y="2743200"/>
            <a:ext cx="2133600" cy="2323262"/>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Self-Development Ideas</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Make productivity a priority in your work.</a:t>
            </a:r>
          </a:p>
          <a:p>
            <a:r>
              <a:rPr lang="en-US" dirty="0" smtClean="0"/>
              <a:t>Join a project management professional organization (e.g., PMI).</a:t>
            </a:r>
          </a:p>
          <a:p>
            <a:r>
              <a:rPr lang="en-US" dirty="0" smtClean="0"/>
              <a:t>Try some of the ideas covered in this workshop.</a:t>
            </a:r>
          </a:p>
          <a:p>
            <a:r>
              <a:rPr lang="en-US" dirty="0" smtClean="0"/>
              <a:t>Pick up a book (see: References)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pPr algn="l"/>
            <a:r>
              <a:rPr lang="en-US" dirty="0" smtClean="0"/>
              <a:t>References</a:t>
            </a:r>
            <a:endParaRPr lang="en-US" dirty="0"/>
          </a:p>
        </p:txBody>
      </p:sp>
      <p:sp>
        <p:nvSpPr>
          <p:cNvPr id="3" name="Content Placeholder 2"/>
          <p:cNvSpPr>
            <a:spLocks noGrp="1"/>
          </p:cNvSpPr>
          <p:nvPr>
            <p:ph idx="1"/>
          </p:nvPr>
        </p:nvSpPr>
        <p:spPr>
          <a:xfrm>
            <a:off x="457200" y="2057400"/>
            <a:ext cx="6781800" cy="4343400"/>
          </a:xfrm>
        </p:spPr>
        <p:txBody>
          <a:bodyPr>
            <a:normAutofit/>
          </a:bodyPr>
          <a:lstStyle/>
          <a:p>
            <a:r>
              <a:rPr lang="en-US" sz="2000" dirty="0" smtClean="0"/>
              <a:t>Allen, David (2003). </a:t>
            </a:r>
            <a:r>
              <a:rPr lang="en-US" sz="2000" i="1" u="sng" dirty="0" smtClean="0"/>
              <a:t>Ready for Anything</a:t>
            </a:r>
            <a:r>
              <a:rPr lang="en-US" sz="2000" i="1" dirty="0" smtClean="0"/>
              <a:t>.</a:t>
            </a:r>
            <a:r>
              <a:rPr lang="en-US" sz="2000" dirty="0" smtClean="0"/>
              <a:t> (Penguin)</a:t>
            </a:r>
            <a:br>
              <a:rPr lang="en-US" sz="2000" dirty="0" smtClean="0"/>
            </a:br>
            <a:endParaRPr lang="en-US" sz="2000" dirty="0" smtClean="0"/>
          </a:p>
          <a:p>
            <a:r>
              <a:rPr lang="en-US" sz="2000" dirty="0" smtClean="0"/>
              <a:t>Canfield, Hansen &amp; Hewitt (2000). </a:t>
            </a:r>
            <a:r>
              <a:rPr lang="en-US" sz="2000" i="1" u="sng" dirty="0" smtClean="0"/>
              <a:t>The Power of Focus: What the World’s Greatest Achievers Know about the Secret to Financial Freedom &amp; Success</a:t>
            </a:r>
            <a:r>
              <a:rPr lang="en-US" sz="2000" i="1" dirty="0" smtClean="0"/>
              <a:t>. </a:t>
            </a:r>
            <a:r>
              <a:rPr lang="en-US" sz="2000" dirty="0" smtClean="0"/>
              <a:t>(Health Communications)</a:t>
            </a:r>
            <a:br>
              <a:rPr lang="en-US" sz="2000" dirty="0" smtClean="0"/>
            </a:br>
            <a:endParaRPr lang="en-US" sz="2000" dirty="0" smtClean="0"/>
          </a:p>
          <a:p>
            <a:r>
              <a:rPr lang="en-US" sz="2000" dirty="0" smtClean="0"/>
              <a:t>Hoover, John (2007). </a:t>
            </a:r>
            <a:r>
              <a:rPr lang="en-US" sz="2000" i="1" u="sng" dirty="0" smtClean="0"/>
              <a:t>Time Management: Set Priorities to Get the Right Things Done</a:t>
            </a:r>
            <a:r>
              <a:rPr lang="en-US" sz="2000" i="1" dirty="0" smtClean="0"/>
              <a:t>. </a:t>
            </a:r>
            <a:r>
              <a:rPr lang="en-US" sz="2000" dirty="0" smtClean="0"/>
              <a:t>(HarperCollins)</a:t>
            </a:r>
            <a:br>
              <a:rPr lang="en-US" sz="2000" dirty="0" smtClean="0"/>
            </a:br>
            <a:endParaRPr lang="en-US" sz="2000" dirty="0" smtClean="0"/>
          </a:p>
          <a:p>
            <a:r>
              <a:rPr lang="en-US" sz="2000" dirty="0" smtClean="0"/>
              <a:t>Zeller, Dirk (2009). </a:t>
            </a:r>
            <a:r>
              <a:rPr lang="en-US" sz="2000" i="1" u="sng" dirty="0" smtClean="0"/>
              <a:t>Successful Time Management for Dummies</a:t>
            </a:r>
            <a:r>
              <a:rPr lang="en-US" sz="2000" dirty="0" smtClean="0"/>
              <a:t>. (Wiley)</a:t>
            </a:r>
            <a:br>
              <a:rPr lang="en-US" sz="2000" dirty="0" smtClean="0"/>
            </a:br>
            <a:endParaRPr lang="en-US" sz="2000" dirty="0" smtClean="0"/>
          </a:p>
          <a:p>
            <a:pPr>
              <a:buNone/>
            </a:pPr>
            <a:endParaRPr lang="en-US" sz="2000" dirty="0"/>
          </a:p>
        </p:txBody>
      </p:sp>
      <p:pic>
        <p:nvPicPr>
          <p:cNvPr id="17410" name="Picture 2" descr="static.flickr.com/130/376152628_249e3630c0.jpg">
            <a:hlinkClick r:id="rId3"/>
          </p:cNvPr>
          <p:cNvPicPr>
            <a:picLocks noChangeAspect="1" noChangeArrowheads="1"/>
          </p:cNvPicPr>
          <p:nvPr/>
        </p:nvPicPr>
        <p:blipFill>
          <a:blip r:embed="rId4"/>
          <a:srcRect/>
          <a:stretch>
            <a:fillRect/>
          </a:stretch>
        </p:blipFill>
        <p:spPr bwMode="auto">
          <a:xfrm>
            <a:off x="6934200" y="304800"/>
            <a:ext cx="1612602" cy="1066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Learning Objective #1</a:t>
            </a:r>
            <a:endParaRPr lang="en-US" dirty="0"/>
          </a:p>
        </p:txBody>
      </p:sp>
      <p:sp>
        <p:nvSpPr>
          <p:cNvPr id="3" name="Subtitle 2"/>
          <p:cNvSpPr>
            <a:spLocks noGrp="1"/>
          </p:cNvSpPr>
          <p:nvPr>
            <p:ph type="subTitle" idx="1"/>
          </p:nvPr>
        </p:nvSpPr>
        <p:spPr>
          <a:xfrm>
            <a:off x="1371600" y="3279775"/>
            <a:ext cx="6400800" cy="1752600"/>
          </a:xfrm>
        </p:spPr>
        <p:txBody>
          <a:bodyPr/>
          <a:lstStyle/>
          <a:p>
            <a:r>
              <a:rPr lang="en-US" dirty="0" smtClean="0">
                <a:solidFill>
                  <a:schemeClr val="tx2"/>
                </a:solidFill>
              </a:rPr>
              <a:t>Increase awareness of the value of effectively managing priorities &amp; productivity.</a:t>
            </a:r>
            <a:endParaRPr lang="en-US"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4800600" cy="2209800"/>
          </a:xfrm>
        </p:spPr>
        <p:txBody>
          <a:bodyPr anchor="t">
            <a:normAutofit fontScale="90000"/>
          </a:bodyPr>
          <a:lstStyle/>
          <a:p>
            <a:r>
              <a:rPr lang="en-US" sz="2400" i="1" dirty="0" smtClean="0"/>
              <a:t>Sometimes the biggest gains in productive energy will come from cleaning the cobwebs, dealing with old business, and…cutting loose debris that’s impeding forward motion.</a:t>
            </a:r>
            <a:br>
              <a:rPr lang="en-US" sz="2400" i="1" dirty="0" smtClean="0"/>
            </a:br>
            <a:r>
              <a:rPr lang="en-US" sz="2400" b="0" dirty="0" smtClean="0"/>
              <a:t>(David Allen - Ready for Anything)</a:t>
            </a:r>
            <a:endParaRPr lang="en-US" b="0" dirty="0"/>
          </a:p>
        </p:txBody>
      </p:sp>
      <p:sp>
        <p:nvSpPr>
          <p:cNvPr id="4" name="Text Placeholder 3"/>
          <p:cNvSpPr>
            <a:spLocks noGrp="1"/>
          </p:cNvSpPr>
          <p:nvPr>
            <p:ph type="body" sz="half" idx="2"/>
          </p:nvPr>
        </p:nvSpPr>
        <p:spPr>
          <a:xfrm>
            <a:off x="3124200" y="3656470"/>
            <a:ext cx="5562600" cy="2590800"/>
          </a:xfrm>
        </p:spPr>
        <p:txBody>
          <a:bodyPr>
            <a:noAutofit/>
          </a:bodyPr>
          <a:lstStyle/>
          <a:p>
            <a:pPr algn="ctr"/>
            <a:r>
              <a:rPr lang="en-US" sz="2000" b="1" i="1" dirty="0" smtClean="0"/>
              <a:t>It’s OK to not get everything done. What is critical is making sure the important things get done.</a:t>
            </a:r>
            <a:r>
              <a:rPr lang="en-US" sz="2000" i="1" dirty="0" smtClean="0"/>
              <a:t> </a:t>
            </a:r>
            <a:br>
              <a:rPr lang="en-US" sz="2000" i="1" dirty="0" smtClean="0"/>
            </a:br>
            <a:r>
              <a:rPr lang="en-US" sz="2000" b="1" i="1" dirty="0" smtClean="0"/>
              <a:t>…and…</a:t>
            </a:r>
          </a:p>
          <a:p>
            <a:pPr algn="ctr"/>
            <a:r>
              <a:rPr lang="en-US" sz="2000" b="1" i="1" dirty="0" smtClean="0"/>
              <a:t>What you do with your time is more important than how much time you have.</a:t>
            </a:r>
            <a:endParaRPr lang="en-US" sz="2000" b="1" i="1" dirty="0"/>
          </a:p>
          <a:p>
            <a:pPr algn="ctr"/>
            <a:r>
              <a:rPr lang="en-US" sz="2000" i="1" dirty="0" smtClean="0"/>
              <a:t/>
            </a:r>
            <a:br>
              <a:rPr lang="en-US" sz="2000" i="1" dirty="0" smtClean="0"/>
            </a:br>
            <a:r>
              <a:rPr lang="en-US" sz="2000" dirty="0" smtClean="0"/>
              <a:t>(David Zeller – Time Management for Dummies)</a:t>
            </a:r>
            <a:endParaRPr lang="en-US" sz="2000" dirty="0"/>
          </a:p>
        </p:txBody>
      </p:sp>
      <p:sp>
        <p:nvSpPr>
          <p:cNvPr id="5" name="TextBox 4"/>
          <p:cNvSpPr txBox="1"/>
          <p:nvPr/>
        </p:nvSpPr>
        <p:spPr>
          <a:xfrm>
            <a:off x="685800" y="457200"/>
            <a:ext cx="7620000" cy="461665"/>
          </a:xfrm>
          <a:prstGeom prst="rect">
            <a:avLst/>
          </a:prstGeom>
          <a:noFill/>
        </p:spPr>
        <p:txBody>
          <a:bodyPr wrap="square" rtlCol="0">
            <a:spAutoFit/>
          </a:bodyPr>
          <a:lstStyle/>
          <a:p>
            <a:r>
              <a:rPr lang="en-US" sz="2400" dirty="0" smtClean="0">
                <a:effectLst>
                  <a:outerShdw blurRad="50800" dist="38100" dir="2700000" algn="tl" rotWithShape="0">
                    <a:prstClr val="black">
                      <a:alpha val="40000"/>
                    </a:prstClr>
                  </a:outerShdw>
                </a:effectLst>
              </a:rPr>
              <a:t>Why is it important to manage priorities and productivity?</a:t>
            </a:r>
            <a:endParaRPr lang="en-US" sz="2400" dirty="0">
              <a:effectLst>
                <a:outerShdw blurRad="50800" dist="38100" dir="2700000" algn="tl" rotWithShape="0">
                  <a:prstClr val="black">
                    <a:alpha val="40000"/>
                  </a:prstClr>
                </a:outerShdw>
              </a:effectLst>
            </a:endParaRPr>
          </a:p>
        </p:txBody>
      </p:sp>
      <p:pic>
        <p:nvPicPr>
          <p:cNvPr id="45058" name="Picture 2" descr="ceres.ca.gov/planning/conservation_guidebook/Modoc_list1.jpg">
            <a:hlinkClick r:id="rId3"/>
          </p:cNvPr>
          <p:cNvPicPr>
            <a:picLocks noChangeAspect="1" noChangeArrowheads="1"/>
          </p:cNvPicPr>
          <p:nvPr/>
        </p:nvPicPr>
        <p:blipFill>
          <a:blip r:embed="rId4"/>
          <a:srcRect/>
          <a:stretch>
            <a:fillRect/>
          </a:stretch>
        </p:blipFill>
        <p:spPr bwMode="auto">
          <a:xfrm>
            <a:off x="838199" y="3617240"/>
            <a:ext cx="1831235" cy="2669260"/>
          </a:xfrm>
          <a:prstGeom prst="rect">
            <a:avLst/>
          </a:prstGeom>
          <a:noFill/>
        </p:spPr>
      </p:pic>
      <p:pic>
        <p:nvPicPr>
          <p:cNvPr id="45060" name="Picture 4" descr="static.flickr.com/131/382537262_72aaebb155.jpg">
            <a:hlinkClick r:id="rId5"/>
          </p:cNvPr>
          <p:cNvPicPr>
            <a:picLocks noChangeAspect="1" noChangeArrowheads="1"/>
          </p:cNvPicPr>
          <p:nvPr/>
        </p:nvPicPr>
        <p:blipFill>
          <a:blip r:embed="rId6"/>
          <a:srcRect/>
          <a:stretch>
            <a:fillRect/>
          </a:stretch>
        </p:blipFill>
        <p:spPr bwMode="auto">
          <a:xfrm>
            <a:off x="6248400" y="1306857"/>
            <a:ext cx="1632318" cy="20344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3400" y="1219200"/>
            <a:ext cx="7696200" cy="2401907"/>
            <a:chOff x="609600" y="914400"/>
            <a:chExt cx="7696200" cy="2401907"/>
          </a:xfrm>
        </p:grpSpPr>
        <p:grpSp>
          <p:nvGrpSpPr>
            <p:cNvPr id="7" name="Group 6"/>
            <p:cNvGrpSpPr/>
            <p:nvPr/>
          </p:nvGrpSpPr>
          <p:grpSpPr>
            <a:xfrm>
              <a:off x="609600" y="914400"/>
              <a:ext cx="7696200" cy="954107"/>
              <a:chOff x="762000" y="1600200"/>
              <a:chExt cx="7696200" cy="954107"/>
            </a:xfrm>
          </p:grpSpPr>
          <p:sp>
            <p:nvSpPr>
              <p:cNvPr id="2" name="TextBox 1"/>
              <p:cNvSpPr txBox="1"/>
              <p:nvPr/>
            </p:nvSpPr>
            <p:spPr>
              <a:xfrm>
                <a:off x="1447800" y="1600200"/>
                <a:ext cx="7010400" cy="954107"/>
              </a:xfrm>
              <a:prstGeom prst="rect">
                <a:avLst/>
              </a:prstGeom>
              <a:noFill/>
            </p:spPr>
            <p:txBody>
              <a:bodyPr wrap="square" rtlCol="0">
                <a:spAutoFit/>
              </a:bodyPr>
              <a:lstStyle/>
              <a:p>
                <a:r>
                  <a:rPr lang="en-US" sz="2800" dirty="0" smtClean="0">
                    <a:effectLst>
                      <a:outerShdw blurRad="50800" dist="38100" dir="2700000" algn="tl" rotWithShape="0">
                        <a:prstClr val="black">
                          <a:alpha val="40000"/>
                        </a:prstClr>
                      </a:outerShdw>
                    </a:effectLst>
                  </a:rPr>
                  <a:t>Good prioritization leads to working on the right things at the right time.</a:t>
                </a:r>
                <a:endParaRPr lang="en-US" sz="2800" dirty="0">
                  <a:effectLst>
                    <a:outerShdw blurRad="50800" dist="38100" dir="2700000" algn="tl" rotWithShape="0">
                      <a:prstClr val="black">
                        <a:alpha val="40000"/>
                      </a:prstClr>
                    </a:outerShdw>
                  </a:effectLst>
                </a:endParaRPr>
              </a:p>
            </p:txBody>
          </p:sp>
          <p:sp>
            <p:nvSpPr>
              <p:cNvPr id="4" name="Right Arrow 3"/>
              <p:cNvSpPr/>
              <p:nvPr/>
            </p:nvSpPr>
            <p:spPr>
              <a:xfrm>
                <a:off x="762000" y="1772453"/>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09600" y="2362200"/>
              <a:ext cx="7696200" cy="954107"/>
              <a:chOff x="914400" y="3048000"/>
              <a:chExt cx="7696200" cy="954107"/>
            </a:xfrm>
          </p:grpSpPr>
          <p:sp>
            <p:nvSpPr>
              <p:cNvPr id="5" name="TextBox 4"/>
              <p:cNvSpPr txBox="1"/>
              <p:nvPr/>
            </p:nvSpPr>
            <p:spPr>
              <a:xfrm>
                <a:off x="1600200" y="3048000"/>
                <a:ext cx="7010400" cy="954107"/>
              </a:xfrm>
              <a:prstGeom prst="rect">
                <a:avLst/>
              </a:prstGeom>
              <a:noFill/>
            </p:spPr>
            <p:txBody>
              <a:bodyPr wrap="square" rtlCol="0">
                <a:spAutoFit/>
              </a:bodyPr>
              <a:lstStyle/>
              <a:p>
                <a:r>
                  <a:rPr lang="en-US" sz="2800" dirty="0" smtClean="0">
                    <a:effectLst>
                      <a:outerShdw blurRad="50800" dist="38100" dir="2700000" algn="tl" rotWithShape="0">
                        <a:prstClr val="black">
                          <a:alpha val="40000"/>
                        </a:prstClr>
                      </a:outerShdw>
                    </a:effectLst>
                  </a:rPr>
                  <a:t>Working on the right things at the right time, leads to increased productivity.</a:t>
                </a:r>
                <a:endParaRPr lang="en-US" sz="2800" dirty="0">
                  <a:effectLst>
                    <a:outerShdw blurRad="50800" dist="38100" dir="2700000" algn="tl" rotWithShape="0">
                      <a:prstClr val="black">
                        <a:alpha val="40000"/>
                      </a:prstClr>
                    </a:outerShdw>
                  </a:effectLst>
                </a:endParaRPr>
              </a:p>
            </p:txBody>
          </p:sp>
          <p:sp>
            <p:nvSpPr>
              <p:cNvPr id="6" name="Right Arrow 5"/>
              <p:cNvSpPr/>
              <p:nvPr/>
            </p:nvSpPr>
            <p:spPr>
              <a:xfrm>
                <a:off x="914400" y="3220253"/>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p:cNvSpPr txBox="1"/>
          <p:nvPr/>
        </p:nvSpPr>
        <p:spPr>
          <a:xfrm>
            <a:off x="685800" y="4267200"/>
            <a:ext cx="8077200" cy="1077218"/>
          </a:xfrm>
          <a:prstGeom prst="rect">
            <a:avLst/>
          </a:prstGeom>
          <a:noFill/>
        </p:spPr>
        <p:txBody>
          <a:bodyPr wrap="square" rtlCol="0">
            <a:spAutoFit/>
          </a:bodyPr>
          <a:lstStyle/>
          <a:p>
            <a:r>
              <a:rPr lang="en-US" sz="3200" b="1" i="1" dirty="0" smtClean="0"/>
              <a:t>So…prioritization is not an end in itself; rather it is a means to an end…Productivity!!</a:t>
            </a:r>
            <a:endParaRPr lang="en-US" sz="32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Potential Value</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Moderate State University:</a:t>
            </a:r>
          </a:p>
          <a:p>
            <a:pPr lvl="1"/>
            <a:r>
              <a:rPr lang="en-US" dirty="0" smtClean="0"/>
              <a:t>18,000 students</a:t>
            </a:r>
          </a:p>
          <a:p>
            <a:pPr lvl="1"/>
            <a:r>
              <a:rPr lang="en-US" dirty="0" smtClean="0"/>
              <a:t>Annual E&amp;G budget of $150-million</a:t>
            </a:r>
          </a:p>
          <a:p>
            <a:pPr lvl="1"/>
            <a:r>
              <a:rPr lang="en-US" dirty="0" smtClean="0"/>
              <a:t>IT division operating budget of $10-million</a:t>
            </a:r>
          </a:p>
          <a:p>
            <a:pPr lvl="1"/>
            <a:r>
              <a:rPr lang="en-US" dirty="0" smtClean="0"/>
              <a:t>70% of budget goes to personnel costs</a:t>
            </a:r>
            <a:br>
              <a:rPr lang="en-US" dirty="0" smtClean="0"/>
            </a:br>
            <a:r>
              <a:rPr lang="en-US" dirty="0" smtClean="0"/>
              <a:t>(Thus, $7M of IT budget goes to labor)</a:t>
            </a:r>
            <a:br>
              <a:rPr lang="en-US" dirty="0" smtClean="0"/>
            </a:br>
            <a:endParaRPr lang="en-US" dirty="0" smtClean="0"/>
          </a:p>
          <a:p>
            <a:r>
              <a:rPr lang="en-US" b="1" i="1" u="sng" dirty="0" smtClean="0"/>
              <a:t>Question</a:t>
            </a:r>
            <a:r>
              <a:rPr lang="en-US" b="1" i="1" dirty="0" smtClean="0"/>
              <a:t>: What is a 1% increase in productivity worth to the IT budget? </a:t>
            </a:r>
            <a:br>
              <a:rPr lang="en-US" b="1" i="1" dirty="0" smtClean="0"/>
            </a:br>
            <a:r>
              <a:rPr lang="en-US" b="1" i="1" dirty="0" smtClean="0"/>
              <a:t>…a 3% improvement?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Moderate State U.</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pPr marL="342900" lvl="1" indent="-342900">
              <a:buFont typeface="Arial" pitchFamily="34" charset="0"/>
              <a:buChar char="•"/>
            </a:pPr>
            <a:r>
              <a:rPr lang="en-US" dirty="0" smtClean="0"/>
              <a:t>Question: What is a 1% improvement in productivity worth to the IT budget? …a 3% improvement?</a:t>
            </a:r>
            <a:br>
              <a:rPr lang="en-US" dirty="0" smtClean="0"/>
            </a:br>
            <a:endParaRPr lang="en-US" dirty="0" smtClean="0"/>
          </a:p>
          <a:p>
            <a:r>
              <a:rPr lang="en-US" dirty="0" smtClean="0"/>
              <a:t>Answer:  </a:t>
            </a:r>
          </a:p>
          <a:p>
            <a:pPr lvl="1" indent="0">
              <a:buNone/>
            </a:pPr>
            <a:r>
              <a:rPr lang="en-US" sz="2400" dirty="0" smtClean="0"/>
              <a:t>$7M   x   1% =   $70,000 per year  ($350,000 in 5 yrs)</a:t>
            </a:r>
            <a:endParaRPr lang="en-US" sz="2400" dirty="0"/>
          </a:p>
          <a:p>
            <a:pPr lvl="1" indent="0">
              <a:buNone/>
            </a:pPr>
            <a:r>
              <a:rPr lang="en-US" sz="2400" b="1" i="1" dirty="0" smtClean="0"/>
              <a:t>Thus, a 3% gain would be worth ~$210K/yr or &gt;$1M over 5 years.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2163762"/>
          </a:xfrm>
        </p:spPr>
        <p:txBody>
          <a:bodyPr>
            <a:normAutofit/>
          </a:bodyPr>
          <a:lstStyle/>
          <a:p>
            <a:pPr algn="l"/>
            <a:r>
              <a:rPr lang="en-US" dirty="0" smtClean="0"/>
              <a:t>Productivity benefit at your institution</a:t>
            </a:r>
            <a:endParaRPr lang="en-US" dirty="0"/>
          </a:p>
        </p:txBody>
      </p:sp>
      <p:grpSp>
        <p:nvGrpSpPr>
          <p:cNvPr id="5" name="Group 4"/>
          <p:cNvGrpSpPr/>
          <p:nvPr/>
        </p:nvGrpSpPr>
        <p:grpSpPr>
          <a:xfrm>
            <a:off x="6400800" y="533400"/>
            <a:ext cx="2133600" cy="2323262"/>
            <a:chOff x="6019800" y="533400"/>
            <a:chExt cx="2133600" cy="2323262"/>
          </a:xfrm>
        </p:grpSpPr>
        <p:pic>
          <p:nvPicPr>
            <p:cNvPr id="3" name="Picture 2"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4" name="TextBox 3"/>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
        <p:nvSpPr>
          <p:cNvPr id="6" name="TextBox 5"/>
          <p:cNvSpPr txBox="1"/>
          <p:nvPr/>
        </p:nvSpPr>
        <p:spPr>
          <a:xfrm>
            <a:off x="609600" y="2286000"/>
            <a:ext cx="5867400" cy="3785652"/>
          </a:xfrm>
          <a:prstGeom prst="rect">
            <a:avLst/>
          </a:prstGeom>
          <a:noFill/>
        </p:spPr>
        <p:txBody>
          <a:bodyPr wrap="square" rtlCol="0">
            <a:spAutoFit/>
          </a:bodyPr>
          <a:lstStyle/>
          <a:p>
            <a:pPr marL="342900" indent="-342900">
              <a:buFont typeface="+mj-lt"/>
              <a:buAutoNum type="arabicPeriod"/>
            </a:pPr>
            <a:r>
              <a:rPr lang="en-US" sz="2400" dirty="0" smtClean="0"/>
              <a:t>Estimate the total personnel costs in the IT organization at your institution using an average labor cost of $50,000 per professional and calculate the value of:</a:t>
            </a:r>
          </a:p>
          <a:p>
            <a:pPr marL="800100" lvl="1" indent="-342900">
              <a:buFont typeface="Arial" pitchFamily="34" charset="0"/>
              <a:buChar char="•"/>
            </a:pPr>
            <a:r>
              <a:rPr lang="en-US" sz="2400" dirty="0" smtClean="0"/>
              <a:t>2% boost in productivity</a:t>
            </a:r>
          </a:p>
          <a:p>
            <a:pPr marL="800100" lvl="1" indent="-342900">
              <a:buFont typeface="Arial" pitchFamily="34" charset="0"/>
              <a:buChar char="•"/>
            </a:pPr>
            <a:r>
              <a:rPr lang="en-US" sz="2400" dirty="0" smtClean="0"/>
              <a:t>5% boost in productivity</a:t>
            </a:r>
          </a:p>
          <a:p>
            <a:pPr marL="342900" indent="-342900">
              <a:buFont typeface="+mj-lt"/>
              <a:buAutoNum type="arabicPeriod"/>
            </a:pPr>
            <a:endParaRPr lang="en-US" sz="2400" dirty="0" smtClean="0"/>
          </a:p>
          <a:p>
            <a:pPr marL="342900" indent="-342900">
              <a:buFont typeface="+mj-lt"/>
              <a:buAutoNum type="arabicPeriod" startAt="2"/>
            </a:pPr>
            <a:r>
              <a:rPr lang="en-US" sz="2400" dirty="0" smtClean="0"/>
              <a:t>Discuss as a group how your institution could benefit from such a boost in productivity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Words>1969</Words>
  <Application>Microsoft Office PowerPoint</Application>
  <PresentationFormat>On-screen Show (4:3)</PresentationFormat>
  <Paragraphs>233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 this workshop we will…</vt:lpstr>
      <vt:lpstr>About Your Instructor</vt:lpstr>
      <vt:lpstr>Why are you here?</vt:lpstr>
      <vt:lpstr>Learning Objective #1</vt:lpstr>
      <vt:lpstr>Sometimes the biggest gains in productive energy will come from cleaning the cobwebs, dealing with old business, and…cutting loose debris that’s impeding forward motion. (David Allen - Ready for Anything)</vt:lpstr>
      <vt:lpstr>Slide 6</vt:lpstr>
      <vt:lpstr>Case Study: Potential Value</vt:lpstr>
      <vt:lpstr>Case Study: Moderate State U.</vt:lpstr>
      <vt:lpstr>Productivity benefit at your institution</vt:lpstr>
      <vt:lpstr>Learning Objectives #2 &amp; #3</vt:lpstr>
      <vt:lpstr>In this section we will:</vt:lpstr>
      <vt:lpstr>Recalling/describing highly productive experiences.</vt:lpstr>
      <vt:lpstr>Common contexts &amp; activities that can consume time and create inefficiencies in the IT organization at your campus.</vt:lpstr>
      <vt:lpstr>Group Discussion</vt:lpstr>
      <vt:lpstr>Prioritization at the Personal Level: The 80/20 rule to personal productivity</vt:lpstr>
      <vt:lpstr>Prioritization/Productivity at the Personal Level, cont…</vt:lpstr>
      <vt:lpstr>Personal Prioritization Exercise (Allen / Dummies)</vt:lpstr>
      <vt:lpstr>Using the time of others</vt:lpstr>
      <vt:lpstr>Message processing:   Non-verbal means of communicating are far more important than words:  </vt:lpstr>
      <vt:lpstr>Making email work</vt:lpstr>
      <vt:lpstr>Pointers for More Effective Emails</vt:lpstr>
      <vt:lpstr>Slide 22</vt:lpstr>
      <vt:lpstr>Meetings – Friend or Foe?</vt:lpstr>
      <vt:lpstr>Facts About Meetings (Allen, p. 206)</vt:lpstr>
      <vt:lpstr>So - If they are so important, why don’t we do a better job at running effective meetings?</vt:lpstr>
      <vt:lpstr>Good meetings:</vt:lpstr>
      <vt:lpstr>Consider a Meeting “Style” for technical projects Ideation v. Execution</vt:lpstr>
      <vt:lpstr>Tips on Meeting Agendas</vt:lpstr>
      <vt:lpstr>Meetings Exercise</vt:lpstr>
      <vt:lpstr>Quick Tips &amp; Techniques</vt:lpstr>
      <vt:lpstr>The 4-D Solution (Canfield et al)</vt:lpstr>
      <vt:lpstr>The “11am Rule”</vt:lpstr>
      <vt:lpstr>Odd Start-Time for Meetings</vt:lpstr>
      <vt:lpstr>“Highly productive people know exactly what they should be working on during their discretionary time.”    - Laura Stack, Leave the Office Earlier</vt:lpstr>
      <vt:lpstr>Learning Objective #4</vt:lpstr>
      <vt:lpstr>Discussion Exercise:</vt:lpstr>
      <vt:lpstr>Application of Learning</vt:lpstr>
      <vt:lpstr>Self-Development Ideas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Functioning as a Leader When You’re Not at the Top (Leadership skills for IT professionals in higher education)</dc:title>
  <dc:creator>Sandeford Schaeffer</dc:creator>
  <cp:lastModifiedBy>Sandeford Schaeffer</cp:lastModifiedBy>
  <cp:revision>89</cp:revision>
  <dcterms:created xsi:type="dcterms:W3CDTF">2009-05-21T15:14:13Z</dcterms:created>
  <dcterms:modified xsi:type="dcterms:W3CDTF">2009-05-29T01:28:23Z</dcterms:modified>
</cp:coreProperties>
</file>