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9" r:id="rId6"/>
    <p:sldId id="263" r:id="rId7"/>
    <p:sldId id="280" r:id="rId8"/>
    <p:sldId id="261" r:id="rId9"/>
    <p:sldId id="266" r:id="rId10"/>
    <p:sldId id="267" r:id="rId11"/>
    <p:sldId id="269" r:id="rId12"/>
    <p:sldId id="270" r:id="rId13"/>
    <p:sldId id="282" r:id="rId14"/>
    <p:sldId id="271" r:id="rId15"/>
    <p:sldId id="274" r:id="rId16"/>
    <p:sldId id="281" r:id="rId17"/>
    <p:sldId id="275" r:id="rId18"/>
    <p:sldId id="277" r:id="rId19"/>
    <p:sldId id="276" r:id="rId20"/>
    <p:sldId id="285" r:id="rId21"/>
    <p:sldId id="272" r:id="rId22"/>
    <p:sldId id="283" r:id="rId23"/>
    <p:sldId id="284" r:id="rId24"/>
    <p:sldId id="286" r:id="rId25"/>
    <p:sldId id="278" r:id="rId26"/>
  </p:sldIdLst>
  <p:sldSz cx="9144000" cy="6858000" type="screen4x3"/>
  <p:notesSz cx="7023100" cy="93091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p:normalViewPr>
  <p:slideViewPr>
    <p:cSldViewPr>
      <p:cViewPr varScale="1">
        <p:scale>
          <a:sx n="70" d="100"/>
          <a:sy n="70" d="100"/>
        </p:scale>
        <p:origin x="-13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85\Desktop\Projects\Vlab\Vlab_Log_Analysis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Temp\Vlab\Spring2010_Log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b="1" i="0" baseline="0"/>
              <a:t>Frequency Histogram of the Vlab session usages for Fall 2009</a:t>
            </a:r>
            <a:endParaRPr lang="en-US" sz="1400"/>
          </a:p>
          <a:p>
            <a:pPr>
              <a:defRPr sz="1400"/>
            </a:pPr>
            <a:r>
              <a:rPr lang="en-US" sz="1400" b="1" i="0" baseline="0"/>
              <a:t>(</a:t>
            </a:r>
            <a:r>
              <a:rPr lang="en-US" sz="1400" b="1" i="0" u="none" strike="noStrike" baseline="0"/>
              <a:t>For a total population of </a:t>
            </a:r>
            <a:r>
              <a:rPr lang="en-US" sz="1400" b="1" i="0" baseline="0"/>
              <a:t>2496 unique students)</a:t>
            </a:r>
            <a:endParaRPr lang="en-US" sz="1400"/>
          </a:p>
        </c:rich>
      </c:tx>
    </c:title>
    <c:plotArea>
      <c:layout/>
      <c:barChart>
        <c:barDir val="col"/>
        <c:grouping val="clustered"/>
        <c:ser>
          <c:idx val="0"/>
          <c:order val="0"/>
          <c:tx>
            <c:v># of sessions per student</c:v>
          </c:tx>
          <c:dLbls>
            <c:dLbl>
              <c:idx val="0"/>
              <c:layout>
                <c:manualLayout>
                  <c:x val="4.3103448275862068E-3"/>
                  <c:y val="4.1936415877928731E-3"/>
                </c:manualLayout>
              </c:layout>
              <c:showVal val="1"/>
            </c:dLbl>
            <c:dLbl>
              <c:idx val="1"/>
              <c:layout>
                <c:manualLayout>
                  <c:x val="5.7471264367816143E-3"/>
                  <c:y val="1.4273837796559235E-2"/>
                </c:manualLayout>
              </c:layout>
              <c:showVal val="1"/>
            </c:dLbl>
            <c:dLbl>
              <c:idx val="2"/>
              <c:layout>
                <c:manualLayout>
                  <c:x val="-1.3104127070323122E-3"/>
                  <c:y val="-1.5993830772438726E-3"/>
                </c:manualLayout>
              </c:layout>
              <c:showVal val="1"/>
            </c:dLbl>
            <c:dLbl>
              <c:idx val="3"/>
              <c:layout>
                <c:manualLayout>
                  <c:x val="0"/>
                  <c:y val="-1.5991747699923428E-3"/>
                </c:manualLayout>
              </c:layout>
              <c:showVal val="1"/>
            </c:dLbl>
            <c:dLbl>
              <c:idx val="4"/>
              <c:layout>
                <c:manualLayout>
                  <c:x val="4.6893317702227525E-3"/>
                  <c:y val="0"/>
                </c:manualLayout>
              </c:layout>
              <c:showVal val="1"/>
            </c:dLbl>
            <c:showVal val="1"/>
          </c:dLbls>
          <c:cat>
            <c:strRef>
              <c:f>Sheet2!$A$2:$A$7</c:f>
              <c:strCache>
                <c:ptCount val="6"/>
                <c:pt idx="0">
                  <c:v>[1 - 2]</c:v>
                </c:pt>
                <c:pt idx="1">
                  <c:v>[3 - 5]</c:v>
                </c:pt>
                <c:pt idx="2">
                  <c:v>[6 - 10]</c:v>
                </c:pt>
                <c:pt idx="3">
                  <c:v>[11 - 50]</c:v>
                </c:pt>
                <c:pt idx="4">
                  <c:v>[51 - 100]</c:v>
                </c:pt>
                <c:pt idx="5">
                  <c:v>[ &gt; 100]</c:v>
                </c:pt>
              </c:strCache>
            </c:strRef>
          </c:cat>
          <c:val>
            <c:numRef>
              <c:f>Sheet2!$B$2:$B$7</c:f>
              <c:numCache>
                <c:formatCode>General</c:formatCode>
                <c:ptCount val="6"/>
                <c:pt idx="0">
                  <c:v>988</c:v>
                </c:pt>
                <c:pt idx="1">
                  <c:v>530</c:v>
                </c:pt>
                <c:pt idx="2">
                  <c:v>429</c:v>
                </c:pt>
                <c:pt idx="3">
                  <c:v>507</c:v>
                </c:pt>
                <c:pt idx="4">
                  <c:v>40</c:v>
                </c:pt>
                <c:pt idx="5">
                  <c:v>2</c:v>
                </c:pt>
              </c:numCache>
            </c:numRef>
          </c:val>
        </c:ser>
        <c:axId val="66917888"/>
        <c:axId val="66919808"/>
      </c:barChart>
      <c:lineChart>
        <c:grouping val="standard"/>
        <c:ser>
          <c:idx val="1"/>
          <c:order val="1"/>
          <c:tx>
            <c:v>Cumulative %</c:v>
          </c:tx>
          <c:spPr>
            <a:ln>
              <a:solidFill>
                <a:srgbClr val="FF0000"/>
              </a:solidFill>
            </a:ln>
          </c:spPr>
          <c:marker>
            <c:spPr>
              <a:solidFill>
                <a:srgbClr val="FF0000"/>
              </a:solidFill>
              <a:ln>
                <a:solidFill>
                  <a:srgbClr val="FF0000"/>
                </a:solidFill>
              </a:ln>
            </c:spPr>
          </c:marker>
          <c:dLbls>
            <c:dLbl>
              <c:idx val="0"/>
              <c:layout>
                <c:manualLayout>
                  <c:x val="1.2931034482758621E-2"/>
                  <c:y val="-1.5873012566551558E-2"/>
                </c:manualLayout>
              </c:layout>
              <c:showVal val="1"/>
            </c:dLbl>
            <c:dLbl>
              <c:idx val="1"/>
              <c:layout>
                <c:manualLayout>
                  <c:x val="-6.1781609195402334E-2"/>
                  <c:y val="-3.1746233440354689E-2"/>
                </c:manualLayout>
              </c:layout>
              <c:showVal val="1"/>
            </c:dLbl>
            <c:dLbl>
              <c:idx val="3"/>
              <c:layout>
                <c:manualLayout>
                  <c:x val="-4.6893317702227525E-3"/>
                  <c:y val="2.5723472668810358E-2"/>
                </c:manualLayout>
              </c:layout>
              <c:showVal val="1"/>
            </c:dLbl>
            <c:dLbl>
              <c:idx val="4"/>
              <c:layout>
                <c:manualLayout>
                  <c:x val="-2.6572880031262212E-2"/>
                  <c:y val="-3.0010718113612059E-2"/>
                </c:manualLayout>
              </c:layout>
              <c:showVal val="1"/>
            </c:dLbl>
            <c:dLbl>
              <c:idx val="5"/>
              <c:layout>
                <c:manualLayout>
                  <c:x val="-4.0640875341930408E-2"/>
                  <c:y val="-3.2154340836012894E-2"/>
                </c:manualLayout>
              </c:layout>
              <c:showVal val="1"/>
            </c:dLbl>
            <c:showVal val="1"/>
          </c:dLbls>
          <c:cat>
            <c:strRef>
              <c:f>Sheet2!$A$2:$A$7</c:f>
              <c:strCache>
                <c:ptCount val="6"/>
                <c:pt idx="0">
                  <c:v>[1 - 2]</c:v>
                </c:pt>
                <c:pt idx="1">
                  <c:v>[3 - 5]</c:v>
                </c:pt>
                <c:pt idx="2">
                  <c:v>[6 - 10]</c:v>
                </c:pt>
                <c:pt idx="3">
                  <c:v>[11 - 50]</c:v>
                </c:pt>
                <c:pt idx="4">
                  <c:v>[51 - 100]</c:v>
                </c:pt>
                <c:pt idx="5">
                  <c:v>[ &gt; 100]</c:v>
                </c:pt>
              </c:strCache>
            </c:strRef>
          </c:cat>
          <c:val>
            <c:numRef>
              <c:f>Sheet2!$C$2:$C$7</c:f>
              <c:numCache>
                <c:formatCode>0.00%</c:formatCode>
                <c:ptCount val="6"/>
                <c:pt idx="0">
                  <c:v>0.39583333333333331</c:v>
                </c:pt>
                <c:pt idx="1">
                  <c:v>0.60817307692307843</c:v>
                </c:pt>
                <c:pt idx="2">
                  <c:v>0.78004807692307843</c:v>
                </c:pt>
                <c:pt idx="3">
                  <c:v>0.98317307692307765</c:v>
                </c:pt>
                <c:pt idx="4">
                  <c:v>0.99919871794871795</c:v>
                </c:pt>
                <c:pt idx="5">
                  <c:v>1</c:v>
                </c:pt>
              </c:numCache>
            </c:numRef>
          </c:val>
        </c:ser>
        <c:marker val="1"/>
        <c:axId val="66993152"/>
        <c:axId val="66991616"/>
      </c:lineChart>
      <c:catAx>
        <c:axId val="66917888"/>
        <c:scaling>
          <c:orientation val="minMax"/>
        </c:scaling>
        <c:axPos val="b"/>
        <c:title>
          <c:tx>
            <c:rich>
              <a:bodyPr/>
              <a:lstStyle/>
              <a:p>
                <a:pPr>
                  <a:defRPr sz="1400"/>
                </a:pPr>
                <a:r>
                  <a:rPr lang="en-US" sz="1000" b="1" i="0" baseline="0">
                    <a:latin typeface="+mn-lt"/>
                  </a:rPr>
                  <a:t>Total # of sessions per end users</a:t>
                </a:r>
              </a:p>
            </c:rich>
          </c:tx>
        </c:title>
        <c:tickLblPos val="nextTo"/>
        <c:crossAx val="66919808"/>
        <c:crosses val="autoZero"/>
        <c:auto val="1"/>
        <c:lblAlgn val="ctr"/>
        <c:lblOffset val="100"/>
      </c:catAx>
      <c:valAx>
        <c:axId val="66919808"/>
        <c:scaling>
          <c:orientation val="minMax"/>
        </c:scaling>
        <c:axPos val="l"/>
        <c:title>
          <c:tx>
            <c:rich>
              <a:bodyPr/>
              <a:lstStyle/>
              <a:p>
                <a:pPr>
                  <a:defRPr/>
                </a:pPr>
                <a:r>
                  <a:rPr lang="en-US"/>
                  <a:t>Frequency</a:t>
                </a:r>
              </a:p>
            </c:rich>
          </c:tx>
        </c:title>
        <c:numFmt formatCode="General" sourceLinked="1"/>
        <c:tickLblPos val="nextTo"/>
        <c:crossAx val="66917888"/>
        <c:crosses val="autoZero"/>
        <c:crossBetween val="between"/>
      </c:valAx>
      <c:valAx>
        <c:axId val="66991616"/>
        <c:scaling>
          <c:orientation val="minMax"/>
        </c:scaling>
        <c:axPos val="r"/>
        <c:numFmt formatCode="0.00%" sourceLinked="1"/>
        <c:tickLblPos val="nextTo"/>
        <c:crossAx val="66993152"/>
        <c:crosses val="max"/>
        <c:crossBetween val="between"/>
      </c:valAx>
      <c:catAx>
        <c:axId val="66993152"/>
        <c:scaling>
          <c:orientation val="minMax"/>
        </c:scaling>
        <c:delete val="1"/>
        <c:axPos val="b"/>
        <c:tickLblPos val="none"/>
        <c:crossAx val="66991616"/>
        <c:crosses val="autoZero"/>
        <c:lblAlgn val="ctr"/>
        <c:lblOffset val="100"/>
      </c:cat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Frequency Histogram</a:t>
            </a:r>
            <a:r>
              <a:rPr lang="en-US" sz="1400" baseline="0"/>
              <a:t> of the Vlab session usages for Spring 2010</a:t>
            </a:r>
          </a:p>
          <a:p>
            <a:pPr>
              <a:defRPr sz="1400"/>
            </a:pPr>
            <a:r>
              <a:rPr lang="en-US" sz="1400" baseline="0"/>
              <a:t>(For a total population of 3051 unique students)</a:t>
            </a:r>
          </a:p>
        </c:rich>
      </c:tx>
    </c:title>
    <c:plotArea>
      <c:layout/>
      <c:barChart>
        <c:barDir val="col"/>
        <c:grouping val="clustered"/>
        <c:ser>
          <c:idx val="0"/>
          <c:order val="0"/>
          <c:tx>
            <c:v># of sessions per student</c:v>
          </c:tx>
          <c:dLbls>
            <c:showVal val="1"/>
          </c:dLbls>
          <c:cat>
            <c:strRef>
              <c:f>Sheet1!$A$3:$A$8</c:f>
              <c:strCache>
                <c:ptCount val="6"/>
                <c:pt idx="0">
                  <c:v>[1 - 2]</c:v>
                </c:pt>
                <c:pt idx="1">
                  <c:v>[3 - 5]</c:v>
                </c:pt>
                <c:pt idx="2">
                  <c:v>[6 - 10]</c:v>
                </c:pt>
                <c:pt idx="3">
                  <c:v>[11 - 50]</c:v>
                </c:pt>
                <c:pt idx="4">
                  <c:v>[51 - 100]</c:v>
                </c:pt>
                <c:pt idx="5">
                  <c:v>[ &gt; 100]</c:v>
                </c:pt>
              </c:strCache>
            </c:strRef>
          </c:cat>
          <c:val>
            <c:numRef>
              <c:f>Sheet1!$B$3:$B$8</c:f>
              <c:numCache>
                <c:formatCode>General</c:formatCode>
                <c:ptCount val="6"/>
                <c:pt idx="0">
                  <c:v>1003</c:v>
                </c:pt>
                <c:pt idx="1">
                  <c:v>605</c:v>
                </c:pt>
                <c:pt idx="2">
                  <c:v>506</c:v>
                </c:pt>
                <c:pt idx="3">
                  <c:v>829</c:v>
                </c:pt>
                <c:pt idx="4">
                  <c:v>99</c:v>
                </c:pt>
                <c:pt idx="5">
                  <c:v>9</c:v>
                </c:pt>
              </c:numCache>
            </c:numRef>
          </c:val>
        </c:ser>
        <c:axId val="67381120"/>
        <c:axId val="67399680"/>
      </c:barChart>
      <c:lineChart>
        <c:grouping val="standard"/>
        <c:ser>
          <c:idx val="1"/>
          <c:order val="1"/>
          <c:tx>
            <c:v>Cumulative %</c:v>
          </c:tx>
          <c:spPr>
            <a:ln>
              <a:solidFill>
                <a:srgbClr val="FF0000"/>
              </a:solidFill>
            </a:ln>
          </c:spPr>
          <c:marker>
            <c:spPr>
              <a:solidFill>
                <a:srgbClr val="FF0000"/>
              </a:solidFill>
              <a:ln>
                <a:solidFill>
                  <a:srgbClr val="FF0000"/>
                </a:solidFill>
              </a:ln>
            </c:spPr>
          </c:marker>
          <c:dLbls>
            <c:dLbl>
              <c:idx val="0"/>
              <c:layout>
                <c:manualLayout>
                  <c:x val="1.2931034482758621E-2"/>
                  <c:y val="-2.6092628832354858E-3"/>
                </c:manualLayout>
              </c:layout>
              <c:showVal val="1"/>
            </c:dLbl>
            <c:dLbl>
              <c:idx val="1"/>
              <c:layout>
                <c:manualLayout>
                  <c:x val="1.329373698977283E-2"/>
                  <c:y val="5.2185257664709717E-3"/>
                </c:manualLayout>
              </c:layout>
              <c:showVal val="1"/>
            </c:dLbl>
            <c:dLbl>
              <c:idx val="3"/>
              <c:layout>
                <c:manualLayout>
                  <c:x val="-3.3241356683862806E-2"/>
                  <c:y val="-2.2852006512884555E-2"/>
                </c:manualLayout>
              </c:layout>
              <c:showVal val="1"/>
            </c:dLbl>
            <c:dLbl>
              <c:idx val="4"/>
              <c:layout>
                <c:manualLayout>
                  <c:x val="-1.9417475728155404E-2"/>
                  <c:y val="2.6284348864994141E-2"/>
                </c:manualLayout>
              </c:layout>
              <c:showVal val="1"/>
            </c:dLbl>
            <c:dLbl>
              <c:idx val="5"/>
              <c:layout>
                <c:manualLayout>
                  <c:x val="-2.5889967637540538E-2"/>
                  <c:y val="2.3894862604540032E-2"/>
                </c:manualLayout>
              </c:layout>
              <c:showVal val="1"/>
            </c:dLbl>
            <c:showVal val="1"/>
          </c:dLbls>
          <c:cat>
            <c:strRef>
              <c:f>Sheet1!$A$3:$A$8</c:f>
              <c:strCache>
                <c:ptCount val="6"/>
                <c:pt idx="0">
                  <c:v>[1 - 2]</c:v>
                </c:pt>
                <c:pt idx="1">
                  <c:v>[3 - 5]</c:v>
                </c:pt>
                <c:pt idx="2">
                  <c:v>[6 - 10]</c:v>
                </c:pt>
                <c:pt idx="3">
                  <c:v>[11 - 50]</c:v>
                </c:pt>
                <c:pt idx="4">
                  <c:v>[51 - 100]</c:v>
                </c:pt>
                <c:pt idx="5">
                  <c:v>[ &gt; 100]</c:v>
                </c:pt>
              </c:strCache>
            </c:strRef>
          </c:cat>
          <c:val>
            <c:numRef>
              <c:f>Sheet1!$C$3:$C$8</c:f>
              <c:numCache>
                <c:formatCode>0.00%</c:formatCode>
                <c:ptCount val="6"/>
                <c:pt idx="0">
                  <c:v>0.32874467387741796</c:v>
                </c:pt>
                <c:pt idx="1">
                  <c:v>0.52704031465093415</c:v>
                </c:pt>
                <c:pt idx="2">
                  <c:v>0.6928875778433301</c:v>
                </c:pt>
                <c:pt idx="3">
                  <c:v>0.9646017699115047</c:v>
                </c:pt>
                <c:pt idx="4">
                  <c:v>0.99705014749262477</c:v>
                </c:pt>
                <c:pt idx="5">
                  <c:v>1</c:v>
                </c:pt>
              </c:numCache>
            </c:numRef>
          </c:val>
        </c:ser>
        <c:marker val="1"/>
        <c:axId val="67403136"/>
        <c:axId val="67401600"/>
      </c:lineChart>
      <c:catAx>
        <c:axId val="67381120"/>
        <c:scaling>
          <c:orientation val="minMax"/>
        </c:scaling>
        <c:axPos val="b"/>
        <c:title>
          <c:tx>
            <c:rich>
              <a:bodyPr/>
              <a:lstStyle/>
              <a:p>
                <a:pPr>
                  <a:defRPr/>
                </a:pPr>
                <a:r>
                  <a:rPr lang="en-US"/>
                  <a:t>Total</a:t>
                </a:r>
                <a:r>
                  <a:rPr lang="en-US" baseline="0"/>
                  <a:t> # of s</a:t>
                </a:r>
                <a:r>
                  <a:rPr lang="en-US"/>
                  <a:t>essions</a:t>
                </a:r>
                <a:r>
                  <a:rPr lang="en-US" baseline="0"/>
                  <a:t> per end users</a:t>
                </a:r>
                <a:endParaRPr lang="en-US"/>
              </a:p>
            </c:rich>
          </c:tx>
        </c:title>
        <c:tickLblPos val="nextTo"/>
        <c:crossAx val="67399680"/>
        <c:crosses val="autoZero"/>
        <c:auto val="1"/>
        <c:lblAlgn val="ctr"/>
        <c:lblOffset val="100"/>
      </c:catAx>
      <c:valAx>
        <c:axId val="67399680"/>
        <c:scaling>
          <c:orientation val="minMax"/>
        </c:scaling>
        <c:axPos val="l"/>
        <c:title>
          <c:tx>
            <c:rich>
              <a:bodyPr/>
              <a:lstStyle/>
              <a:p>
                <a:pPr>
                  <a:defRPr/>
                </a:pPr>
                <a:r>
                  <a:rPr lang="en-US"/>
                  <a:t>Frequency</a:t>
                </a:r>
              </a:p>
            </c:rich>
          </c:tx>
        </c:title>
        <c:numFmt formatCode="General" sourceLinked="1"/>
        <c:tickLblPos val="nextTo"/>
        <c:crossAx val="67381120"/>
        <c:crosses val="autoZero"/>
        <c:crossBetween val="between"/>
      </c:valAx>
      <c:valAx>
        <c:axId val="67401600"/>
        <c:scaling>
          <c:orientation val="minMax"/>
        </c:scaling>
        <c:axPos val="r"/>
        <c:numFmt formatCode="0.00%" sourceLinked="1"/>
        <c:tickLblPos val="nextTo"/>
        <c:crossAx val="67403136"/>
        <c:crosses val="max"/>
        <c:crossBetween val="between"/>
      </c:valAx>
      <c:catAx>
        <c:axId val="67403136"/>
        <c:scaling>
          <c:orientation val="minMax"/>
        </c:scaling>
        <c:delete val="1"/>
        <c:axPos val="b"/>
        <c:tickLblPos val="none"/>
        <c:crossAx val="67401600"/>
        <c:crosses val="autoZero"/>
        <c:auto val="1"/>
        <c:lblAlgn val="ctr"/>
        <c:lblOffset val="100"/>
      </c:catAx>
    </c:plotArea>
    <c:legend>
      <c:legendPos val="r"/>
    </c:legend>
    <c:plotVisOnly val="1"/>
    <c:dispBlanksAs val="gap"/>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471863" y="1077913"/>
            <a:ext cx="5653087" cy="1470025"/>
          </a:xfrm>
          <a:effectLst/>
        </p:spPr>
        <p:txBody>
          <a:bodyPr/>
          <a:lstStyle>
            <a:lvl1pPr algn="ctr">
              <a:defRPr sz="3800">
                <a:latin typeface="Calibri" pitchFamily="34" charset="0"/>
              </a:defRPr>
            </a:lvl1pPr>
          </a:lstStyle>
          <a:p>
            <a:r>
              <a:rPr lang="en-US" dirty="0"/>
              <a:t>Click to edit Master title style</a:t>
            </a:r>
          </a:p>
        </p:txBody>
      </p:sp>
      <p:sp>
        <p:nvSpPr>
          <p:cNvPr id="6147" name="Rectangle 3"/>
          <p:cNvSpPr>
            <a:spLocks noGrp="1" noChangeArrowheads="1"/>
          </p:cNvSpPr>
          <p:nvPr>
            <p:ph type="subTitle" idx="1"/>
          </p:nvPr>
        </p:nvSpPr>
        <p:spPr>
          <a:xfrm>
            <a:off x="3970338" y="3019425"/>
            <a:ext cx="4654550" cy="1016000"/>
          </a:xfrm>
        </p:spPr>
        <p:txBody>
          <a:bodyPr/>
          <a:lstStyle>
            <a:lvl1pPr marL="0" indent="0" algn="ctr">
              <a:buFontTx/>
              <a:buNone/>
              <a:defRPr sz="2400">
                <a:latin typeface="Calibri" pitchFamily="34" charset="0"/>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90750" cy="6230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419850" cy="6230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98563"/>
            <a:ext cx="4305300"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98563"/>
            <a:ext cx="4305300"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87630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28600" y="1198563"/>
            <a:ext cx="8763000" cy="5032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Text Box 7"/>
          <p:cNvSpPr txBox="1">
            <a:spLocks noChangeArrowheads="1"/>
          </p:cNvSpPr>
          <p:nvPr userDrawn="1"/>
        </p:nvSpPr>
        <p:spPr bwMode="auto">
          <a:xfrm>
            <a:off x="17463" y="6543675"/>
            <a:ext cx="403225" cy="244475"/>
          </a:xfrm>
          <a:prstGeom prst="rect">
            <a:avLst/>
          </a:prstGeom>
          <a:noFill/>
          <a:ln w="9525">
            <a:noFill/>
            <a:miter lim="800000"/>
            <a:headEnd/>
            <a:tailEnd/>
          </a:ln>
          <a:effectLst/>
        </p:spPr>
        <p:txBody>
          <a:bodyPr lIns="0" rIns="0">
            <a:spAutoFit/>
          </a:bodyPr>
          <a:lstStyle/>
          <a:p>
            <a:pPr algn="ctr">
              <a:spcBef>
                <a:spcPct val="50000"/>
              </a:spcBef>
            </a:pPr>
            <a:fld id="{638695FE-6360-45D7-9465-70BB7F9BE153}" type="slidenum">
              <a:rPr lang="en-US" sz="1000"/>
              <a:pPr algn="ctr">
                <a:spcBef>
                  <a:spcPct val="50000"/>
                </a:spcBef>
              </a:pPr>
              <a:t>‹#›</a:t>
            </a:fld>
            <a:endParaRPr lang="en-US" sz="100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400" b="1">
          <a:solidFill>
            <a:schemeClr val="tx1"/>
          </a:solidFill>
          <a:latin typeface="Calibri" pitchFamily="34" charset="0"/>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fontAlgn="base">
        <a:spcBef>
          <a:spcPct val="20000"/>
        </a:spcBef>
        <a:spcAft>
          <a:spcPct val="0"/>
        </a:spcAft>
        <a:buClr>
          <a:schemeClr val="accent1"/>
        </a:buClr>
        <a:buChar char="•"/>
        <a:defRPr sz="2800">
          <a:solidFill>
            <a:schemeClr val="tx1"/>
          </a:solidFill>
          <a:latin typeface="Calibri" pitchFamily="34" charset="0"/>
          <a:ea typeface="+mn-ea"/>
          <a:cs typeface="+mn-cs"/>
        </a:defRPr>
      </a:lvl1pPr>
      <a:lvl2pPr marL="742950" indent="-285750" algn="l" rtl="0" fontAlgn="base">
        <a:spcBef>
          <a:spcPct val="20000"/>
        </a:spcBef>
        <a:spcAft>
          <a:spcPct val="0"/>
        </a:spcAft>
        <a:buClr>
          <a:schemeClr val="accent1"/>
        </a:buClr>
        <a:buChar char="–"/>
        <a:defRPr sz="2600">
          <a:solidFill>
            <a:schemeClr val="tx1"/>
          </a:solidFill>
          <a:latin typeface="Calibri" pitchFamily="34" charset="0"/>
        </a:defRPr>
      </a:lvl2pPr>
      <a:lvl3pPr marL="1143000" indent="-228600" algn="l" rtl="0" fontAlgn="base">
        <a:spcBef>
          <a:spcPct val="20000"/>
        </a:spcBef>
        <a:spcAft>
          <a:spcPct val="0"/>
        </a:spcAft>
        <a:buClr>
          <a:schemeClr val="accent1"/>
        </a:buClr>
        <a:buChar char="•"/>
        <a:defRPr sz="2400">
          <a:solidFill>
            <a:schemeClr val="tx1"/>
          </a:solidFill>
          <a:latin typeface="Calibri" pitchFamily="34" charset="0"/>
        </a:defRPr>
      </a:lvl3pPr>
      <a:lvl4pPr marL="1600200" indent="-228600" algn="l" rtl="0" fontAlgn="base">
        <a:spcBef>
          <a:spcPct val="20000"/>
        </a:spcBef>
        <a:spcAft>
          <a:spcPct val="0"/>
        </a:spcAft>
        <a:buClr>
          <a:schemeClr val="accent1"/>
        </a:buClr>
        <a:buChar char="–"/>
        <a:defRPr sz="2200">
          <a:solidFill>
            <a:schemeClr val="tx1"/>
          </a:solidFill>
          <a:latin typeface="Calibri" pitchFamily="34" charset="0"/>
        </a:defRPr>
      </a:lvl4pPr>
      <a:lvl5pPr marL="2057400" indent="-228600" algn="l" rtl="0" fontAlgn="base">
        <a:spcBef>
          <a:spcPct val="20000"/>
        </a:spcBef>
        <a:spcAft>
          <a:spcPct val="0"/>
        </a:spcAft>
        <a:buClr>
          <a:schemeClr val="accent1"/>
        </a:buClr>
        <a:buChar char="»"/>
        <a:defRPr sz="2000">
          <a:solidFill>
            <a:schemeClr val="tx1"/>
          </a:solidFill>
          <a:latin typeface="Calibri" pitchFamily="34" charset="0"/>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90913" y="1295400"/>
            <a:ext cx="5653087" cy="1470025"/>
          </a:xfrm>
        </p:spPr>
        <p:txBody>
          <a:bodyPr/>
          <a:lstStyle/>
          <a:p>
            <a:r>
              <a:rPr lang="en-US" sz="2800" dirty="0" smtClean="0"/>
              <a:t>Overview of the COE </a:t>
            </a:r>
            <a:br>
              <a:rPr lang="en-US" sz="2800" dirty="0" smtClean="0"/>
            </a:br>
            <a:r>
              <a:rPr lang="en-US" sz="2800" dirty="0" smtClean="0"/>
              <a:t>Virtual Lab Project</a:t>
            </a:r>
            <a:endParaRPr lang="en-US" sz="2800" dirty="0"/>
          </a:p>
        </p:txBody>
      </p:sp>
      <p:sp>
        <p:nvSpPr>
          <p:cNvPr id="2051" name="Rectangle 3"/>
          <p:cNvSpPr>
            <a:spLocks noGrp="1" noChangeArrowheads="1"/>
          </p:cNvSpPr>
          <p:nvPr>
            <p:ph type="subTitle" idx="1"/>
          </p:nvPr>
        </p:nvSpPr>
        <p:spPr>
          <a:xfrm>
            <a:off x="4038600" y="3886200"/>
            <a:ext cx="4654550" cy="1016000"/>
          </a:xfrm>
        </p:spPr>
        <p:txBody>
          <a:bodyPr/>
          <a:lstStyle/>
          <a:p>
            <a:r>
              <a:rPr lang="en-US" dirty="0" smtClean="0"/>
              <a:t>EDUCAUSE Southeast Regional Conference 2010</a:t>
            </a:r>
            <a:endParaRPr lang="en-US" dirty="0"/>
          </a:p>
        </p:txBody>
      </p:sp>
      <p:sp>
        <p:nvSpPr>
          <p:cNvPr id="4" name="Rectangle 3"/>
          <p:cNvSpPr txBox="1">
            <a:spLocks noChangeArrowheads="1"/>
          </p:cNvSpPr>
          <p:nvPr/>
        </p:nvSpPr>
        <p:spPr bwMode="auto">
          <a:xfrm>
            <a:off x="4191000" y="2743200"/>
            <a:ext cx="4654550" cy="10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kumimoji="0" lang="en-US" sz="2000" b="0" i="1" u="none" strike="noStrike" kern="0" cap="none" spc="0" normalizeH="0" baseline="0" noProof="0" dirty="0" smtClean="0">
                <a:ln>
                  <a:noFill/>
                </a:ln>
                <a:solidFill>
                  <a:schemeClr val="tx1"/>
                </a:solidFill>
                <a:effectLst/>
                <a:uLnTx/>
                <a:uFillTx/>
                <a:latin typeface="Calibri" pitchFamily="34" charset="0"/>
                <a:ea typeface="+mn-ea"/>
                <a:cs typeface="+mn-cs"/>
              </a:rPr>
              <a:t>Didier Contis</a:t>
            </a:r>
          </a:p>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US" sz="2000" b="0" i="1" kern="0" dirty="0" smtClean="0">
                <a:latin typeface="Calibri" pitchFamily="34" charset="0"/>
              </a:rPr>
              <a:t>didier.contis@coe.gatech.edu</a:t>
            </a:r>
            <a:endParaRPr kumimoji="0" lang="en-US" sz="2000" b="0" i="1"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1027" name="Picture 3"/>
          <p:cNvPicPr>
            <a:picLocks noChangeAspect="1" noChangeArrowheads="1"/>
          </p:cNvPicPr>
          <p:nvPr/>
        </p:nvPicPr>
        <p:blipFill>
          <a:blip r:embed="rId2" cstate="print"/>
          <a:srcRect/>
          <a:stretch>
            <a:fillRect/>
          </a:stretch>
        </p:blipFill>
        <p:spPr bwMode="auto">
          <a:xfrm>
            <a:off x="3514725" y="152400"/>
            <a:ext cx="5553075"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Data for Spring 2010</a:t>
            </a:r>
            <a:endParaRPr lang="en-US" dirty="0"/>
          </a:p>
        </p:txBody>
      </p:sp>
      <p:graphicFrame>
        <p:nvGraphicFramePr>
          <p:cNvPr id="3" name="Chart 2"/>
          <p:cNvGraphicFramePr/>
          <p:nvPr/>
        </p:nvGraphicFramePr>
        <p:xfrm>
          <a:off x="152400" y="1219199"/>
          <a:ext cx="8839200" cy="48672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172200"/>
            <a:ext cx="6718506" cy="307777"/>
          </a:xfrm>
          <a:prstGeom prst="rect">
            <a:avLst/>
          </a:prstGeom>
          <a:noFill/>
        </p:spPr>
        <p:txBody>
          <a:bodyPr wrap="none" rtlCol="0">
            <a:spAutoFit/>
          </a:bodyPr>
          <a:lstStyle/>
          <a:p>
            <a:r>
              <a:rPr lang="en-US" sz="1400" i="1" dirty="0" smtClean="0"/>
              <a:t>Note: a session can last up to 12 – 24 hours based on access desktop group.</a:t>
            </a:r>
            <a:endParaRPr lang="en-US" sz="1400" i="1" dirty="0"/>
          </a:p>
        </p:txBody>
      </p:sp>
      <p:sp>
        <p:nvSpPr>
          <p:cNvPr id="4" name="Oval 3"/>
          <p:cNvSpPr/>
          <p:nvPr/>
        </p:nvSpPr>
        <p:spPr bwMode="auto">
          <a:xfrm>
            <a:off x="2590800" y="2209800"/>
            <a:ext cx="3124200" cy="42672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 – the good</a:t>
            </a:r>
            <a:endParaRPr lang="en-US" dirty="0"/>
          </a:p>
        </p:txBody>
      </p:sp>
      <p:sp>
        <p:nvSpPr>
          <p:cNvPr id="3" name="Content Placeholder 2"/>
          <p:cNvSpPr>
            <a:spLocks noGrp="1"/>
          </p:cNvSpPr>
          <p:nvPr>
            <p:ph idx="1"/>
          </p:nvPr>
        </p:nvSpPr>
        <p:spPr/>
        <p:txBody>
          <a:bodyPr/>
          <a:lstStyle/>
          <a:p>
            <a:pPr>
              <a:spcBef>
                <a:spcPts val="1200"/>
              </a:spcBef>
            </a:pPr>
            <a:r>
              <a:rPr lang="en-US" sz="2400" i="1" dirty="0" smtClean="0"/>
              <a:t>“This is very useful for grad students like myself who have struggled to access costly applications while off-campus. Thanks to you and your team for making this happen, Frank”</a:t>
            </a:r>
          </a:p>
          <a:p>
            <a:pPr>
              <a:spcBef>
                <a:spcPts val="1800"/>
              </a:spcBef>
            </a:pPr>
            <a:r>
              <a:rPr lang="en-US" sz="2400" dirty="0" smtClean="0"/>
              <a:t>“</a:t>
            </a:r>
            <a:r>
              <a:rPr lang="en-US" sz="2400" i="1" dirty="0" smtClean="0"/>
              <a:t>As far as speed/performance, it's a tiny bit slower than being at the lab, but really not that noticeable (which is much better than last summer--then, it seemed I was always getting kicked out of the program or freezing it or something and it was very frustrating. Now, it's GREAT!)”</a:t>
            </a:r>
          </a:p>
          <a:p>
            <a:pPr>
              <a:spcBef>
                <a:spcPts val="1800"/>
              </a:spcBef>
            </a:pPr>
            <a:r>
              <a:rPr lang="en-US" sz="2400" i="1" dirty="0" smtClean="0"/>
              <a:t>“One suggestion, spread the word. This is great, especially for non-windows users (</a:t>
            </a:r>
            <a:r>
              <a:rPr lang="en-US" sz="2400" i="1" dirty="0" err="1" smtClean="0"/>
              <a:t>Im</a:t>
            </a:r>
            <a:r>
              <a:rPr lang="en-US" sz="2400" i="1" dirty="0" smtClean="0"/>
              <a:t> on Linux). Unfortunately I did not discover this until my Junior year, but then I forgot all about it.”</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 – the bad</a:t>
            </a:r>
            <a:endParaRPr lang="en-US" dirty="0"/>
          </a:p>
        </p:txBody>
      </p:sp>
      <p:sp>
        <p:nvSpPr>
          <p:cNvPr id="3" name="Content Placeholder 2"/>
          <p:cNvSpPr>
            <a:spLocks noGrp="1"/>
          </p:cNvSpPr>
          <p:nvPr>
            <p:ph idx="1"/>
          </p:nvPr>
        </p:nvSpPr>
        <p:spPr/>
        <p:txBody>
          <a:bodyPr/>
          <a:lstStyle/>
          <a:p>
            <a:pPr>
              <a:spcBef>
                <a:spcPts val="1200"/>
              </a:spcBef>
            </a:pPr>
            <a:r>
              <a:rPr lang="en-US" sz="2400" i="1" dirty="0" smtClean="0"/>
              <a:t>“I do not like it. It is too slow to work with the 3D modeling program.”</a:t>
            </a:r>
          </a:p>
          <a:p>
            <a:pPr>
              <a:spcBef>
                <a:spcPts val="1200"/>
              </a:spcBef>
            </a:pPr>
            <a:endParaRPr lang="en-US" sz="2400" i="1" dirty="0" smtClean="0"/>
          </a:p>
          <a:p>
            <a:pPr>
              <a:spcBef>
                <a:spcPts val="1200"/>
              </a:spcBef>
            </a:pPr>
            <a:r>
              <a:rPr lang="en-US" sz="2400" i="1" dirty="0" smtClean="0"/>
              <a:t>“I'm using this from my laptop in the student center over wireless and the performance is horrible. Latency with the mouse, total lock ups, trying to use arena on this is almost impossible. I used this a while back and it was much more responsive. Hope this feedback helps, let me know if there's anything specifically you guys need to know in order to troubleshoot. The idea behind the system is awesome, just needs tweaking.”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elements to note</a:t>
            </a:r>
            <a:endParaRPr lang="en-US" dirty="0"/>
          </a:p>
        </p:txBody>
      </p:sp>
      <p:sp>
        <p:nvSpPr>
          <p:cNvPr id="3" name="Content Placeholder 2"/>
          <p:cNvSpPr>
            <a:spLocks noGrp="1"/>
          </p:cNvSpPr>
          <p:nvPr>
            <p:ph idx="1"/>
          </p:nvPr>
        </p:nvSpPr>
        <p:spPr/>
        <p:txBody>
          <a:bodyPr/>
          <a:lstStyle/>
          <a:p>
            <a:r>
              <a:rPr lang="en-US" sz="2300" dirty="0" smtClean="0"/>
              <a:t>The Georgia Tech Library is using Citrix Provisioning Server to stream a base image (</a:t>
            </a:r>
            <a:r>
              <a:rPr lang="en-US" sz="2300" dirty="0" err="1" smtClean="0"/>
              <a:t>WinXP</a:t>
            </a:r>
            <a:r>
              <a:rPr lang="en-US" sz="2300" dirty="0" smtClean="0"/>
              <a:t> + Office + base tools) to 24 x Dell </a:t>
            </a:r>
            <a:r>
              <a:rPr lang="en-US" sz="2300" dirty="0" err="1" smtClean="0"/>
              <a:t>Optiplex</a:t>
            </a:r>
            <a:r>
              <a:rPr lang="en-US" sz="2300" dirty="0" smtClean="0"/>
              <a:t> 160 in its 24 x 7 computer lab.</a:t>
            </a:r>
          </a:p>
          <a:p>
            <a:pPr lvl="1">
              <a:buFont typeface="Wingdings" pitchFamily="2" charset="2"/>
              <a:buChar char="Ø"/>
            </a:pPr>
            <a:r>
              <a:rPr lang="en-US" sz="2300" dirty="0" smtClean="0">
                <a:sym typeface="Wingdings" pitchFamily="2" charset="2"/>
              </a:rPr>
              <a:t>Good alternative to Thin Clients to preserve server resources for engineering apps while focusing on ease of management.</a:t>
            </a:r>
          </a:p>
          <a:p>
            <a:pPr>
              <a:spcBef>
                <a:spcPts val="1200"/>
              </a:spcBef>
            </a:pPr>
            <a:r>
              <a:rPr lang="en-US" sz="2300" dirty="0" smtClean="0">
                <a:sym typeface="Wingdings" pitchFamily="2" charset="2"/>
              </a:rPr>
              <a:t>Still working on deploying a pool of HDX 3D workstation. Primarily lack of time. </a:t>
            </a:r>
          </a:p>
          <a:p>
            <a:pPr lvl="1">
              <a:buFont typeface="Wingdings" pitchFamily="2" charset="2"/>
              <a:buChar char="Ø"/>
            </a:pPr>
            <a:r>
              <a:rPr lang="en-US" sz="2300" dirty="0" smtClean="0">
                <a:sym typeface="Wingdings" pitchFamily="2" charset="2"/>
              </a:rPr>
              <a:t>Surprisingly several CAD programs are running fine in our current VMs (with small to medium models).</a:t>
            </a:r>
          </a:p>
          <a:p>
            <a:pPr>
              <a:spcBef>
                <a:spcPts val="1200"/>
              </a:spcBef>
            </a:pPr>
            <a:r>
              <a:rPr lang="en-US" sz="2300" b="1" dirty="0" smtClean="0">
                <a:solidFill>
                  <a:schemeClr val="accent1"/>
                </a:solidFill>
              </a:rPr>
              <a:t>Research licensing implications (Microsoft VECD / VSA but also with your application software vendors) !!! *</a:t>
            </a:r>
          </a:p>
          <a:p>
            <a:pPr>
              <a:spcBef>
                <a:spcPts val="0"/>
              </a:spcBef>
              <a:buNone/>
            </a:pPr>
            <a:r>
              <a:rPr lang="en-US" sz="2400" b="1" dirty="0" smtClean="0">
                <a:solidFill>
                  <a:schemeClr val="accent1"/>
                </a:solidFill>
              </a:rPr>
              <a:t>*</a:t>
            </a:r>
            <a:r>
              <a:rPr lang="en-US" sz="1600" dirty="0" smtClean="0"/>
              <a:t>[Microsoft has indicated possible plans to modify their educational licensing starting on July 1 that may favorable impact Virtual Desktop licensing. To be confirmed.]</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362075"/>
          </a:xfrm>
        </p:spPr>
        <p:txBody>
          <a:bodyPr/>
          <a:lstStyle/>
          <a:p>
            <a:r>
              <a:rPr lang="en-US" dirty="0" smtClean="0"/>
              <a:t>SOME LESSONS LEARNED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I say we need more memory???</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09600" y="3829050"/>
            <a:ext cx="6096000" cy="28765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895600" y="1219200"/>
            <a:ext cx="6076950" cy="2657475"/>
          </a:xfrm>
          <a:prstGeom prst="rect">
            <a:avLst/>
          </a:prstGeom>
          <a:noFill/>
          <a:ln w="9525">
            <a:noFill/>
            <a:miter lim="800000"/>
            <a:headEnd/>
            <a:tailEnd/>
          </a:ln>
        </p:spPr>
      </p:pic>
      <p:sp>
        <p:nvSpPr>
          <p:cNvPr id="6" name="TextBox 5"/>
          <p:cNvSpPr txBox="1"/>
          <p:nvPr/>
        </p:nvSpPr>
        <p:spPr>
          <a:xfrm>
            <a:off x="762000" y="1828800"/>
            <a:ext cx="1300356" cy="923330"/>
          </a:xfrm>
          <a:prstGeom prst="rect">
            <a:avLst/>
          </a:prstGeom>
          <a:noFill/>
        </p:spPr>
        <p:txBody>
          <a:bodyPr wrap="none" rtlCol="0">
            <a:spAutoFit/>
          </a:bodyPr>
          <a:lstStyle/>
          <a:p>
            <a:r>
              <a:rPr lang="en-US" dirty="0" smtClean="0"/>
              <a:t>Snapshot </a:t>
            </a:r>
          </a:p>
          <a:p>
            <a:r>
              <a:rPr lang="en-US" dirty="0" smtClean="0"/>
              <a:t>1/26/2010</a:t>
            </a:r>
            <a:br>
              <a:rPr lang="en-US" dirty="0" smtClean="0"/>
            </a:br>
            <a:r>
              <a:rPr lang="en-US" dirty="0" smtClean="0"/>
              <a:t>10:56PM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and Storage</a:t>
            </a:r>
            <a:endParaRPr lang="en-US" dirty="0"/>
          </a:p>
        </p:txBody>
      </p:sp>
      <p:sp>
        <p:nvSpPr>
          <p:cNvPr id="3" name="Content Placeholder 2"/>
          <p:cNvSpPr>
            <a:spLocks noGrp="1"/>
          </p:cNvSpPr>
          <p:nvPr>
            <p:ph idx="1"/>
          </p:nvPr>
        </p:nvSpPr>
        <p:spPr/>
        <p:txBody>
          <a:bodyPr/>
          <a:lstStyle/>
          <a:p>
            <a:r>
              <a:rPr lang="en-US" sz="2400" dirty="0" smtClean="0"/>
              <a:t>You will consume memory faster than </a:t>
            </a:r>
            <a:r>
              <a:rPr lang="en-US" sz="2400" dirty="0" err="1" smtClean="0"/>
              <a:t>cpu</a:t>
            </a:r>
            <a:r>
              <a:rPr lang="en-US" sz="2400" dirty="0" smtClean="0"/>
              <a:t> ! (Our upcoming nodes will have 96GB of memory for 12 cores).</a:t>
            </a:r>
          </a:p>
          <a:p>
            <a:pPr>
              <a:spcBef>
                <a:spcPts val="1200"/>
              </a:spcBef>
            </a:pPr>
            <a:r>
              <a:rPr lang="en-US" sz="2400" dirty="0" smtClean="0"/>
              <a:t>Our current VMs are running Win XP with ~2GB of memory. We expect to run VMs with 3GB or more under Win 7.</a:t>
            </a:r>
          </a:p>
          <a:p>
            <a:pPr>
              <a:spcBef>
                <a:spcPts val="1200"/>
              </a:spcBef>
            </a:pPr>
            <a:r>
              <a:rPr lang="en-US" sz="2400" dirty="0" smtClean="0"/>
              <a:t>Do not under-estimate storage:</a:t>
            </a:r>
          </a:p>
          <a:p>
            <a:pPr lvl="1"/>
            <a:r>
              <a:rPr lang="en-US" sz="2400" dirty="0" smtClean="0"/>
              <a:t>Use Citrix Provisioning Server whenever you can.</a:t>
            </a:r>
          </a:p>
          <a:p>
            <a:pPr lvl="1"/>
            <a:r>
              <a:rPr lang="en-US" sz="2400" dirty="0" smtClean="0"/>
              <a:t>Configure your storage for small random IOPS. Expect more write than read IOPS.</a:t>
            </a:r>
          </a:p>
          <a:p>
            <a:pPr lvl="1"/>
            <a:r>
              <a:rPr lang="en-US" sz="2400" dirty="0" smtClean="0"/>
              <a:t>Ask storage vendors for their NDA roadmap… </a:t>
            </a:r>
          </a:p>
          <a:p>
            <a:pPr lvl="1"/>
            <a:r>
              <a:rPr lang="en-US" sz="2400" dirty="0" smtClean="0"/>
              <a:t>Watch for a tighter integration in the future between storage and hypervisors.</a:t>
            </a:r>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Trend Analysis</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4267200" y="1295400"/>
            <a:ext cx="4829175" cy="336232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52400" y="3276600"/>
            <a:ext cx="4514850" cy="3267075"/>
          </a:xfrm>
          <a:prstGeom prst="rect">
            <a:avLst/>
          </a:prstGeom>
          <a:noFill/>
          <a:ln w="9525">
            <a:noFill/>
            <a:miter lim="800000"/>
            <a:headEnd/>
            <a:tailEnd/>
          </a:ln>
        </p:spPr>
      </p:pic>
      <p:sp>
        <p:nvSpPr>
          <p:cNvPr id="6" name="TextBox 5"/>
          <p:cNvSpPr txBox="1"/>
          <p:nvPr/>
        </p:nvSpPr>
        <p:spPr>
          <a:xfrm>
            <a:off x="381000" y="1828800"/>
            <a:ext cx="3657600" cy="646331"/>
          </a:xfrm>
          <a:prstGeom prst="rect">
            <a:avLst/>
          </a:prstGeom>
          <a:noFill/>
        </p:spPr>
        <p:txBody>
          <a:bodyPr wrap="square" rtlCol="0">
            <a:spAutoFit/>
          </a:bodyPr>
          <a:lstStyle/>
          <a:p>
            <a:r>
              <a:rPr lang="en-US" dirty="0" smtClean="0">
                <a:sym typeface="Wingdings" pitchFamily="2" charset="2"/>
              </a:rPr>
              <a:t> Students work during the evening / night.</a:t>
            </a:r>
            <a:endParaRPr lang="en-US" dirty="0"/>
          </a:p>
        </p:txBody>
      </p:sp>
      <p:sp>
        <p:nvSpPr>
          <p:cNvPr id="7" name="TextBox 6"/>
          <p:cNvSpPr txBox="1"/>
          <p:nvPr/>
        </p:nvSpPr>
        <p:spPr>
          <a:xfrm>
            <a:off x="4953000" y="4800600"/>
            <a:ext cx="3657600" cy="646331"/>
          </a:xfrm>
          <a:prstGeom prst="rect">
            <a:avLst/>
          </a:prstGeom>
          <a:noFill/>
        </p:spPr>
        <p:txBody>
          <a:bodyPr wrap="square" rtlCol="0">
            <a:spAutoFit/>
          </a:bodyPr>
          <a:lstStyle/>
          <a:p>
            <a:r>
              <a:rPr lang="en-US" dirty="0" smtClean="0">
                <a:sym typeface="Wingdings" pitchFamily="2" charset="2"/>
              </a:rPr>
              <a:t> Interesting optimization problem !!!</a:t>
            </a:r>
            <a:endParaRPr lang="en-US" dirty="0"/>
          </a:p>
        </p:txBody>
      </p:sp>
      <p:cxnSp>
        <p:nvCxnSpPr>
          <p:cNvPr id="9" name="Straight Connector 8"/>
          <p:cNvCxnSpPr/>
          <p:nvPr/>
        </p:nvCxnSpPr>
        <p:spPr bwMode="auto">
          <a:xfrm>
            <a:off x="0" y="4267200"/>
            <a:ext cx="4724400" cy="0"/>
          </a:xfrm>
          <a:prstGeom prst="line">
            <a:avLst/>
          </a:prstGeom>
          <a:solidFill>
            <a:schemeClr val="accent1"/>
          </a:solidFill>
          <a:ln w="25400" cap="flat" cmpd="sng" algn="ctr">
            <a:solidFill>
              <a:srgbClr val="FF0000"/>
            </a:solidFill>
            <a:prstDash val="dash"/>
            <a:round/>
            <a:headEnd type="none" w="med" len="med"/>
            <a:tailEnd type="none" w="med" len="med"/>
          </a:ln>
          <a:effectLst/>
        </p:spPr>
      </p:cxnSp>
      <p:cxnSp>
        <p:nvCxnSpPr>
          <p:cNvPr id="13" name="Straight Connector 12"/>
          <p:cNvCxnSpPr/>
          <p:nvPr/>
        </p:nvCxnSpPr>
        <p:spPr bwMode="auto">
          <a:xfrm>
            <a:off x="4419600" y="2438400"/>
            <a:ext cx="4724400" cy="0"/>
          </a:xfrm>
          <a:prstGeom prst="line">
            <a:avLst/>
          </a:prstGeom>
          <a:solidFill>
            <a:schemeClr val="accent1"/>
          </a:solidFill>
          <a:ln w="25400" cap="flat" cmpd="sng" algn="ctr">
            <a:solidFill>
              <a:srgbClr val="FF0000"/>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 to give access from any devices… </a:t>
            </a:r>
            <a:endParaRPr lang="en-US" dirty="0"/>
          </a:p>
        </p:txBody>
      </p:sp>
      <p:sp>
        <p:nvSpPr>
          <p:cNvPr id="3" name="Content Placeholder 2"/>
          <p:cNvSpPr>
            <a:spLocks noGrp="1"/>
          </p:cNvSpPr>
          <p:nvPr>
            <p:ph idx="1"/>
          </p:nvPr>
        </p:nvSpPr>
        <p:spPr/>
        <p:txBody>
          <a:bodyPr/>
          <a:lstStyle/>
          <a:p>
            <a:pPr marL="0" indent="0">
              <a:buNone/>
            </a:pPr>
            <a:r>
              <a:rPr lang="en-US" sz="2000" dirty="0" smtClean="0"/>
              <a:t>Sunday 4/4/2010 – 11:20am. </a:t>
            </a:r>
            <a:r>
              <a:rPr lang="en-US" sz="2000" i="1" dirty="0" smtClean="0"/>
              <a:t>“I see that there is a </a:t>
            </a:r>
            <a:r>
              <a:rPr lang="en-US" sz="2000" i="1" dirty="0" err="1" smtClean="0"/>
              <a:t>citrix</a:t>
            </a:r>
            <a:r>
              <a:rPr lang="en-US" sz="2000" i="1" dirty="0" smtClean="0"/>
              <a:t> app for the </a:t>
            </a:r>
            <a:r>
              <a:rPr lang="en-US" sz="2000" i="1" dirty="0" err="1" smtClean="0"/>
              <a:t>iPad</a:t>
            </a:r>
            <a:r>
              <a:rPr lang="en-US" sz="2000" i="1" dirty="0" smtClean="0"/>
              <a:t> and I was wondering how I need to configure it to work with the </a:t>
            </a:r>
            <a:r>
              <a:rPr lang="en-US" sz="2000" i="1" dirty="0" err="1" smtClean="0"/>
              <a:t>citrix</a:t>
            </a:r>
            <a:r>
              <a:rPr lang="en-US" sz="2000" i="1" dirty="0" smtClean="0"/>
              <a:t> servers hosted here.”</a:t>
            </a:r>
            <a:endParaRPr lang="en-US" sz="2000" i="1" dirty="0"/>
          </a:p>
        </p:txBody>
      </p:sp>
      <p:pic>
        <p:nvPicPr>
          <p:cNvPr id="2050" name="Picture 2"/>
          <p:cNvPicPr>
            <a:picLocks noChangeAspect="1" noChangeArrowheads="1"/>
          </p:cNvPicPr>
          <p:nvPr/>
        </p:nvPicPr>
        <p:blipFill>
          <a:blip r:embed="rId2" cstate="print"/>
          <a:srcRect/>
          <a:stretch>
            <a:fillRect/>
          </a:stretch>
        </p:blipFill>
        <p:spPr bwMode="auto">
          <a:xfrm>
            <a:off x="2133600" y="1143000"/>
            <a:ext cx="4191000" cy="558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from any devices…. </a:t>
            </a:r>
            <a:r>
              <a:rPr lang="en-US" dirty="0" err="1" smtClean="0"/>
              <a:t>iPad</a:t>
            </a:r>
            <a:r>
              <a:rPr lang="en-US" dirty="0" smtClean="0"/>
              <a:t> example</a:t>
            </a:r>
            <a:endParaRPr lang="en-US" dirty="0"/>
          </a:p>
        </p:txBody>
      </p:sp>
      <p:sp>
        <p:nvSpPr>
          <p:cNvPr id="3" name="Content Placeholder 2"/>
          <p:cNvSpPr>
            <a:spLocks noGrp="1"/>
          </p:cNvSpPr>
          <p:nvPr>
            <p:ph idx="1"/>
          </p:nvPr>
        </p:nvSpPr>
        <p:spPr/>
        <p:txBody>
          <a:bodyPr/>
          <a:lstStyle/>
          <a:p>
            <a:pPr marL="0" indent="0">
              <a:buNone/>
            </a:pPr>
            <a:r>
              <a:rPr lang="en-US" sz="2000" dirty="0" smtClean="0"/>
              <a:t>Sunday 4/4/2010 – 11:20am. </a:t>
            </a:r>
            <a:r>
              <a:rPr lang="en-US" sz="2000" i="1" dirty="0" smtClean="0"/>
              <a:t>“I see that there is a </a:t>
            </a:r>
            <a:r>
              <a:rPr lang="en-US" sz="2000" i="1" dirty="0" err="1" smtClean="0"/>
              <a:t>citrix</a:t>
            </a:r>
            <a:r>
              <a:rPr lang="en-US" sz="2000" i="1" dirty="0" smtClean="0"/>
              <a:t> app for the </a:t>
            </a:r>
            <a:r>
              <a:rPr lang="en-US" sz="2000" i="1" dirty="0" err="1" smtClean="0"/>
              <a:t>iPad</a:t>
            </a:r>
            <a:r>
              <a:rPr lang="en-US" sz="2000" i="1" dirty="0" smtClean="0"/>
              <a:t> and I was wondering how I need to configure it to work with the </a:t>
            </a:r>
            <a:r>
              <a:rPr lang="en-US" sz="2000" i="1" dirty="0" err="1" smtClean="0"/>
              <a:t>citrix</a:t>
            </a:r>
            <a:r>
              <a:rPr lang="en-US" sz="2000" i="1" dirty="0" smtClean="0"/>
              <a:t> servers hosted here.”</a:t>
            </a:r>
            <a:endParaRPr lang="en-US" sz="2000" i="1" dirty="0"/>
          </a:p>
        </p:txBody>
      </p:sp>
      <p:pic>
        <p:nvPicPr>
          <p:cNvPr id="1026" name="Picture 2"/>
          <p:cNvPicPr>
            <a:picLocks noChangeAspect="1" noChangeArrowheads="1"/>
          </p:cNvPicPr>
          <p:nvPr/>
        </p:nvPicPr>
        <p:blipFill>
          <a:blip r:embed="rId2" cstate="print"/>
          <a:srcRect/>
          <a:stretch>
            <a:fillRect/>
          </a:stretch>
        </p:blipFill>
        <p:spPr bwMode="auto">
          <a:xfrm>
            <a:off x="914400" y="1905000"/>
            <a:ext cx="6604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problems are we trying to solve?</a:t>
            </a:r>
            <a:endParaRPr lang="en-US" dirty="0"/>
          </a:p>
        </p:txBody>
      </p:sp>
      <p:sp>
        <p:nvSpPr>
          <p:cNvPr id="3" name="Content Placeholder 2"/>
          <p:cNvSpPr>
            <a:spLocks noGrp="1"/>
          </p:cNvSpPr>
          <p:nvPr>
            <p:ph idx="1"/>
          </p:nvPr>
        </p:nvSpPr>
        <p:spPr/>
        <p:txBody>
          <a:bodyPr/>
          <a:lstStyle/>
          <a:p>
            <a:pPr>
              <a:spcBef>
                <a:spcPts val="1200"/>
              </a:spcBef>
            </a:pPr>
            <a:r>
              <a:rPr lang="en-US" sz="2400" dirty="0" smtClean="0">
                <a:sym typeface="Wingdings" pitchFamily="2" charset="2"/>
              </a:rPr>
              <a:t>Getting funding for computer labs is becoming more challenging every year but is necessary due to growing enrollment.</a:t>
            </a:r>
          </a:p>
          <a:p>
            <a:pPr>
              <a:spcBef>
                <a:spcPts val="1200"/>
              </a:spcBef>
            </a:pPr>
            <a:r>
              <a:rPr lang="en-US" sz="2400" dirty="0" smtClean="0">
                <a:sym typeface="Wingdings" pitchFamily="2" charset="2"/>
              </a:rPr>
              <a:t>Computer lab usage is increasingly inefficient (low usage during summer, lack of capacity during end of Fall semester).</a:t>
            </a:r>
          </a:p>
          <a:p>
            <a:pPr>
              <a:spcBef>
                <a:spcPts val="1200"/>
              </a:spcBef>
            </a:pPr>
            <a:r>
              <a:rPr lang="en-US" sz="2400" dirty="0" smtClean="0">
                <a:sym typeface="Wingdings" pitchFamily="2" charset="2"/>
              </a:rPr>
              <a:t>Accommodating a more and more mobile student population is daunting…</a:t>
            </a:r>
          </a:p>
          <a:p>
            <a:pPr>
              <a:spcBef>
                <a:spcPts val="1200"/>
              </a:spcBef>
            </a:pPr>
            <a:r>
              <a:rPr lang="en-US" sz="2400" dirty="0" smtClean="0">
                <a:sym typeface="Wingdings" pitchFamily="2" charset="2"/>
              </a:rPr>
              <a:t>Students are required to purchase a laptop, but still need to use computer labs because of licensing issues, defeating the approach to BYOC (Bring Your Own Computer).</a:t>
            </a:r>
          </a:p>
          <a:p>
            <a:pPr>
              <a:spcBef>
                <a:spcPts val="1200"/>
              </a:spcBef>
            </a:pPr>
            <a:r>
              <a:rPr lang="en-US" sz="2400" dirty="0" smtClean="0">
                <a:sym typeface="Wingdings" pitchFamily="2" charset="2"/>
              </a:rPr>
              <a:t>Increased demand from the students for 24x7 access generates issues from a physical security, support point of view.</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service provider is not easy…</a:t>
            </a:r>
            <a:endParaRPr lang="en-US" dirty="0"/>
          </a:p>
        </p:txBody>
      </p:sp>
      <p:sp>
        <p:nvSpPr>
          <p:cNvPr id="3" name="Content Placeholder 2"/>
          <p:cNvSpPr>
            <a:spLocks noGrp="1"/>
          </p:cNvSpPr>
          <p:nvPr>
            <p:ph idx="1"/>
          </p:nvPr>
        </p:nvSpPr>
        <p:spPr/>
        <p:txBody>
          <a:bodyPr/>
          <a:lstStyle/>
          <a:p>
            <a:r>
              <a:rPr lang="en-US" sz="2400" dirty="0" smtClean="0"/>
              <a:t>Implementing a “from anywhere, at anytime and from any devices” vision is not simple.</a:t>
            </a:r>
          </a:p>
          <a:p>
            <a:pPr>
              <a:spcBef>
                <a:spcPts val="1200"/>
              </a:spcBef>
            </a:pPr>
            <a:r>
              <a:rPr lang="en-US" sz="2400" dirty="0" smtClean="0"/>
              <a:t>Like providing remote access to e-mail, offering web hosting…. We are being blamed when something is not working </a:t>
            </a:r>
            <a:r>
              <a:rPr lang="en-US" sz="2400" dirty="0" smtClean="0">
                <a:sym typeface="Wingdings" pitchFamily="2" charset="2"/>
              </a:rPr>
              <a:t></a:t>
            </a:r>
          </a:p>
          <a:p>
            <a:pPr>
              <a:spcBef>
                <a:spcPts val="1200"/>
              </a:spcBef>
            </a:pPr>
            <a:r>
              <a:rPr lang="en-US" sz="2400" dirty="0" smtClean="0"/>
              <a:t>Some thoughts:</a:t>
            </a:r>
          </a:p>
          <a:p>
            <a:pPr lvl="1"/>
            <a:r>
              <a:rPr lang="en-US" sz="2200" dirty="0" smtClean="0"/>
              <a:t>Work with your backbone network team to understand current peering with “local Internet providers”;</a:t>
            </a:r>
          </a:p>
          <a:p>
            <a:pPr lvl="1"/>
            <a:r>
              <a:rPr lang="en-US" sz="2200" dirty="0" smtClean="0"/>
              <a:t>Talk with the team in charge of your campus wireless network;</a:t>
            </a:r>
          </a:p>
          <a:p>
            <a:pPr lvl="1"/>
            <a:r>
              <a:rPr lang="en-US" sz="2200" dirty="0" smtClean="0"/>
              <a:t>Install at a minimum HDX monitor in your virtual desktops.</a:t>
            </a:r>
          </a:p>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1447800" y="5105400"/>
            <a:ext cx="54483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362075"/>
          </a:xfrm>
        </p:spPr>
        <p:txBody>
          <a:bodyPr/>
          <a:lstStyle/>
          <a:p>
            <a:r>
              <a:rPr lang="en-US" dirty="0" smtClean="0"/>
              <a:t>FUTURE DIRECTIONS…..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next 6 months</a:t>
            </a:r>
            <a:endParaRPr lang="en-US" dirty="0"/>
          </a:p>
        </p:txBody>
      </p:sp>
      <p:sp>
        <p:nvSpPr>
          <p:cNvPr id="3" name="Content Placeholder 2"/>
          <p:cNvSpPr>
            <a:spLocks noGrp="1"/>
          </p:cNvSpPr>
          <p:nvPr>
            <p:ph idx="1"/>
          </p:nvPr>
        </p:nvSpPr>
        <p:spPr/>
        <p:txBody>
          <a:bodyPr/>
          <a:lstStyle/>
          <a:p>
            <a:r>
              <a:rPr lang="en-US" sz="2400" dirty="0" smtClean="0"/>
              <a:t>Deploy new pool of servers (Intel </a:t>
            </a:r>
            <a:r>
              <a:rPr lang="en-US" sz="2400" dirty="0" err="1" smtClean="0"/>
              <a:t>Westmere</a:t>
            </a:r>
            <a:r>
              <a:rPr lang="en-US" sz="2400" dirty="0" smtClean="0"/>
              <a:t>) and storage with latest available technologies </a:t>
            </a:r>
            <a:r>
              <a:rPr lang="en-US" sz="1600" dirty="0" smtClean="0"/>
              <a:t>(96 cores / 768GB memory / 34 TB EMC SAN Storage)</a:t>
            </a:r>
            <a:r>
              <a:rPr lang="en-US" sz="2400" dirty="0" smtClean="0"/>
              <a:t>.</a:t>
            </a:r>
          </a:p>
          <a:p>
            <a:r>
              <a:rPr lang="en-US" sz="2400" dirty="0" smtClean="0"/>
              <a:t>New desktop groups for Fall 2010 to be using Win 7 x64.</a:t>
            </a:r>
          </a:p>
          <a:p>
            <a:r>
              <a:rPr lang="en-US" sz="2400" dirty="0" smtClean="0"/>
              <a:t>Evaluate Hyper-V 2008 R2 SP1 and deploy when it reaches GA. Investigate potential benefits of Remote FX with CAD applications.</a:t>
            </a:r>
          </a:p>
          <a:p>
            <a:r>
              <a:rPr lang="en-US" sz="2400" dirty="0" smtClean="0"/>
              <a:t>Strengthen infrastructure:</a:t>
            </a:r>
          </a:p>
          <a:p>
            <a:pPr lvl="1"/>
            <a:r>
              <a:rPr lang="en-US" sz="2200" dirty="0" smtClean="0"/>
              <a:t>Address single point(s) of failure (dual fabric network for example)</a:t>
            </a:r>
          </a:p>
          <a:p>
            <a:pPr lvl="1"/>
            <a:r>
              <a:rPr lang="en-US" sz="2200" dirty="0" smtClean="0"/>
              <a:t>Deploy Citrix </a:t>
            </a:r>
            <a:r>
              <a:rPr lang="en-US" sz="2200" dirty="0" err="1" smtClean="0"/>
              <a:t>NetScalers</a:t>
            </a:r>
            <a:r>
              <a:rPr lang="en-US" sz="2200" dirty="0" smtClean="0"/>
              <a:t> to gain greater flexibility / scalability (potentially multi-farms distributed geographically in the future)</a:t>
            </a:r>
          </a:p>
          <a:p>
            <a:r>
              <a:rPr lang="en-US" sz="2400" dirty="0" smtClean="0"/>
              <a:t>Deploy hosted and streamed Applications (</a:t>
            </a:r>
            <a:r>
              <a:rPr lang="en-US" sz="2400" dirty="0" err="1" smtClean="0"/>
              <a:t>XenApp</a:t>
            </a:r>
            <a:r>
              <a:rPr lang="en-US" sz="2400" dirty="0" smtClean="0"/>
              <a:t> 6.0 ).</a:t>
            </a:r>
          </a:p>
          <a:p>
            <a:r>
              <a:rPr lang="en-US" sz="2400" dirty="0" err="1" smtClean="0"/>
              <a:t>XenClient</a:t>
            </a:r>
            <a:r>
              <a:rPr lang="en-US" sz="2400" dirty="0" smtClean="0"/>
              <a:t> + </a:t>
            </a:r>
            <a:r>
              <a:rPr lang="en-US" sz="2400" dirty="0" err="1" smtClean="0"/>
              <a:t>XenDesktop</a:t>
            </a:r>
            <a:r>
              <a:rPr lang="en-US" sz="2400" dirty="0" smtClean="0"/>
              <a:t> synchronizer….. </a:t>
            </a:r>
          </a:p>
          <a:p>
            <a:r>
              <a:rPr lang="en-US" sz="2400" dirty="0" smtClean="0"/>
              <a:t>Address students windows profile to improve overall experience.</a:t>
            </a:r>
          </a:p>
          <a:p>
            <a:pPr lvl="1"/>
            <a:endParaRPr lang="en-US" sz="2200" dirty="0" smtClean="0"/>
          </a:p>
          <a:p>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next 12 to 18 months….</a:t>
            </a:r>
            <a:endParaRPr lang="en-US" dirty="0"/>
          </a:p>
        </p:txBody>
      </p:sp>
      <p:sp>
        <p:nvSpPr>
          <p:cNvPr id="3" name="Content Placeholder 2"/>
          <p:cNvSpPr>
            <a:spLocks noGrp="1"/>
          </p:cNvSpPr>
          <p:nvPr>
            <p:ph idx="1"/>
          </p:nvPr>
        </p:nvSpPr>
        <p:spPr/>
        <p:txBody>
          <a:bodyPr/>
          <a:lstStyle/>
          <a:p>
            <a:r>
              <a:rPr lang="en-US" sz="2400" dirty="0" smtClean="0"/>
              <a:t>Desktop virtualization is moving very quickly. Hard to make long term plans.</a:t>
            </a:r>
          </a:p>
          <a:p>
            <a:r>
              <a:rPr lang="en-US" sz="2400" dirty="0" smtClean="0"/>
              <a:t>Prepared to run multiple Hypervisors…. (KVM / Hyper-V / </a:t>
            </a:r>
            <a:r>
              <a:rPr lang="en-US" sz="2400" dirty="0" err="1" smtClean="0"/>
              <a:t>vSphere</a:t>
            </a:r>
            <a:r>
              <a:rPr lang="en-US" sz="2400" dirty="0" smtClean="0"/>
              <a:t>….).</a:t>
            </a:r>
          </a:p>
          <a:p>
            <a:r>
              <a:rPr lang="en-US" sz="2400" dirty="0" smtClean="0"/>
              <a:t>Investigate possible convergence of HPC / Desktop Virtualization farms (10GB / </a:t>
            </a:r>
            <a:r>
              <a:rPr lang="en-US" sz="2400" dirty="0" err="1" smtClean="0"/>
              <a:t>Infiniband</a:t>
            </a:r>
            <a:r>
              <a:rPr lang="en-US" sz="2400" dirty="0" smtClean="0"/>
              <a:t> support &amp; debate).</a:t>
            </a:r>
          </a:p>
          <a:p>
            <a:r>
              <a:rPr lang="en-US" sz="2400" dirty="0" smtClean="0"/>
              <a:t>Re-use unused resources of hypervisor farm to support multiple desktop virtualization projects (staff / grad students / research…).</a:t>
            </a:r>
          </a:p>
          <a:p>
            <a:r>
              <a:rPr lang="en-US" sz="2400" dirty="0" smtClean="0"/>
              <a:t>Provide dedicated virtual desktops to each students?</a:t>
            </a:r>
          </a:p>
          <a:p>
            <a:r>
              <a:rPr lang="en-US" sz="2400" dirty="0" smtClean="0"/>
              <a:t>Investigate self-serving provisioning of virtual desktops.</a:t>
            </a:r>
          </a:p>
          <a:p>
            <a:r>
              <a:rPr lang="en-US" sz="2400" dirty="0" smtClean="0"/>
              <a:t>Investigate dynamic elasticity of public / private clouds.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closing thoughts</a:t>
            </a:r>
            <a:endParaRPr lang="en-US" dirty="0"/>
          </a:p>
        </p:txBody>
      </p:sp>
      <p:sp>
        <p:nvSpPr>
          <p:cNvPr id="3" name="Content Placeholder 2"/>
          <p:cNvSpPr>
            <a:spLocks noGrp="1"/>
          </p:cNvSpPr>
          <p:nvPr>
            <p:ph idx="1"/>
          </p:nvPr>
        </p:nvSpPr>
        <p:spPr/>
        <p:txBody>
          <a:bodyPr/>
          <a:lstStyle/>
          <a:p>
            <a:r>
              <a:rPr lang="en-US" sz="2400" dirty="0" smtClean="0"/>
              <a:t>A computer lab desktop virtualization project is different from </a:t>
            </a:r>
            <a:r>
              <a:rPr lang="en-US" sz="2400" dirty="0" err="1" smtClean="0"/>
              <a:t>virtualizing</a:t>
            </a:r>
            <a:r>
              <a:rPr lang="en-US" sz="2400" dirty="0" smtClean="0"/>
              <a:t> administrative desktops.</a:t>
            </a:r>
          </a:p>
          <a:p>
            <a:pPr>
              <a:spcBef>
                <a:spcPts val="1200"/>
              </a:spcBef>
            </a:pPr>
            <a:r>
              <a:rPr lang="en-US" sz="2400" dirty="0" smtClean="0"/>
              <a:t>We introduced </a:t>
            </a:r>
            <a:r>
              <a:rPr lang="en-US" sz="2400" dirty="0" err="1" smtClean="0"/>
              <a:t>Vlab</a:t>
            </a:r>
            <a:r>
              <a:rPr lang="en-US" sz="2400" dirty="0" smtClean="0"/>
              <a:t> as a complement to existing COE computer labs, bringing additional resources and flexibility.</a:t>
            </a:r>
          </a:p>
          <a:p>
            <a:pPr lvl="1">
              <a:spcBef>
                <a:spcPts val="1200"/>
              </a:spcBef>
              <a:buFont typeface="Wingdings" pitchFamily="2" charset="2"/>
              <a:buChar char="Ø"/>
            </a:pPr>
            <a:r>
              <a:rPr lang="en-US" sz="2200" dirty="0" smtClean="0">
                <a:sym typeface="Wingdings" pitchFamily="2" charset="2"/>
              </a:rPr>
              <a:t>We will start closing some computer labs this year starting progressively with a couple of older labs.</a:t>
            </a:r>
            <a:endParaRPr lang="en-US" sz="2200" dirty="0" smtClean="0"/>
          </a:p>
          <a:p>
            <a:pPr>
              <a:spcBef>
                <a:spcPts val="1200"/>
              </a:spcBef>
            </a:pPr>
            <a:r>
              <a:rPr lang="en-US" sz="2400" dirty="0" smtClean="0"/>
              <a:t>Do not confuse virtual desktops and desktop virtualization.</a:t>
            </a:r>
          </a:p>
          <a:p>
            <a:pPr>
              <a:spcBef>
                <a:spcPts val="1200"/>
              </a:spcBef>
            </a:pPr>
            <a:r>
              <a:rPr lang="en-US" sz="2400" dirty="0" smtClean="0"/>
              <a:t>Do not forget about leveraging the computing power of endpoints whenever possible…. Especially when the endpoints are student laptops.</a:t>
            </a:r>
          </a:p>
          <a:p>
            <a:pPr>
              <a:spcBef>
                <a:spcPts val="1200"/>
              </a:spcBef>
            </a:pPr>
            <a:endParaRPr lang="en-US" sz="2400" dirty="0" smtClean="0"/>
          </a:p>
          <a:p>
            <a:pPr>
              <a:spcBef>
                <a:spcPts val="1200"/>
              </a:spcBef>
            </a:pP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362075"/>
          </a:xfrm>
        </p:spPr>
        <p:txBody>
          <a:bodyPr/>
          <a:lstStyle/>
          <a:p>
            <a:r>
              <a:rPr lang="en-US" dirty="0" smtClean="0"/>
              <a:t>DISCUSSIONS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our requirements</a:t>
            </a:r>
            <a:endParaRPr lang="en-US" dirty="0"/>
          </a:p>
        </p:txBody>
      </p:sp>
      <p:sp>
        <p:nvSpPr>
          <p:cNvPr id="3" name="Content Placeholder 2"/>
          <p:cNvSpPr>
            <a:spLocks noGrp="1"/>
          </p:cNvSpPr>
          <p:nvPr>
            <p:ph idx="1"/>
          </p:nvPr>
        </p:nvSpPr>
        <p:spPr/>
        <p:txBody>
          <a:bodyPr/>
          <a:lstStyle/>
          <a:p>
            <a:pPr>
              <a:spcBef>
                <a:spcPts val="1200"/>
              </a:spcBef>
            </a:pPr>
            <a:r>
              <a:rPr lang="en-US" sz="2400" dirty="0" smtClean="0"/>
              <a:t>The focus must be on cost </a:t>
            </a:r>
            <a:r>
              <a:rPr lang="en-US" sz="2400" b="1" dirty="0" smtClean="0">
                <a:solidFill>
                  <a:schemeClr val="accent1"/>
                </a:solidFill>
              </a:rPr>
              <a:t>efficiency</a:t>
            </a:r>
            <a:r>
              <a:rPr lang="en-US" sz="2400" dirty="0" smtClean="0"/>
              <a:t>  and a </a:t>
            </a:r>
            <a:r>
              <a:rPr lang="en-US" sz="2400" b="1" dirty="0" smtClean="0">
                <a:solidFill>
                  <a:schemeClr val="accent1"/>
                </a:solidFill>
              </a:rPr>
              <a:t>sustainability</a:t>
            </a:r>
            <a:r>
              <a:rPr lang="en-US" sz="2400" b="1" dirty="0" smtClean="0"/>
              <a:t> </a:t>
            </a:r>
            <a:r>
              <a:rPr lang="en-US" sz="2400" dirty="0" smtClean="0"/>
              <a:t>(even 1,000 blades have to be replaced at some point).</a:t>
            </a:r>
          </a:p>
          <a:p>
            <a:pPr>
              <a:spcBef>
                <a:spcPts val="1200"/>
              </a:spcBef>
            </a:pPr>
            <a:r>
              <a:rPr lang="en-US" sz="2400" dirty="0" smtClean="0"/>
              <a:t>One solution: to make use of </a:t>
            </a:r>
            <a:r>
              <a:rPr lang="en-US" sz="2400" b="1" dirty="0" smtClean="0">
                <a:solidFill>
                  <a:schemeClr val="accent1"/>
                </a:solidFill>
              </a:rPr>
              <a:t>virtualization</a:t>
            </a:r>
            <a:r>
              <a:rPr lang="en-US" sz="2400" dirty="0" smtClean="0">
                <a:solidFill>
                  <a:schemeClr val="accent1"/>
                </a:solidFill>
              </a:rPr>
              <a:t> </a:t>
            </a:r>
            <a:r>
              <a:rPr lang="en-US" sz="2400" dirty="0" smtClean="0"/>
              <a:t>and </a:t>
            </a:r>
            <a:r>
              <a:rPr lang="en-US" sz="2400" b="1" dirty="0" smtClean="0">
                <a:solidFill>
                  <a:schemeClr val="accent1"/>
                </a:solidFill>
              </a:rPr>
              <a:t>other technologies</a:t>
            </a:r>
            <a:r>
              <a:rPr lang="en-US" sz="2400" dirty="0" smtClean="0">
                <a:solidFill>
                  <a:schemeClr val="accent1"/>
                </a:solidFill>
              </a:rPr>
              <a:t> </a:t>
            </a:r>
            <a:r>
              <a:rPr lang="en-US" sz="2400" dirty="0" smtClean="0"/>
              <a:t>to maximize hardware usage.</a:t>
            </a:r>
          </a:p>
          <a:p>
            <a:pPr>
              <a:spcBef>
                <a:spcPts val="1200"/>
              </a:spcBef>
            </a:pPr>
            <a:r>
              <a:rPr lang="en-US" sz="2400" dirty="0" smtClean="0"/>
              <a:t>Access must be </a:t>
            </a:r>
            <a:r>
              <a:rPr lang="en-US" sz="2400" b="1" dirty="0" smtClean="0">
                <a:solidFill>
                  <a:schemeClr val="accent1"/>
                </a:solidFill>
              </a:rPr>
              <a:t>reliable</a:t>
            </a:r>
            <a:r>
              <a:rPr lang="en-US" sz="2400" dirty="0" smtClean="0"/>
              <a:t> and </a:t>
            </a:r>
            <a:r>
              <a:rPr lang="en-US" sz="2400" b="1" dirty="0" smtClean="0">
                <a:solidFill>
                  <a:schemeClr val="accent1"/>
                </a:solidFill>
              </a:rPr>
              <a:t>secure</a:t>
            </a:r>
            <a:r>
              <a:rPr lang="en-US" sz="2400" dirty="0" smtClean="0"/>
              <a:t>, and must </a:t>
            </a:r>
            <a:r>
              <a:rPr lang="en-US" sz="2400" b="1" dirty="0" smtClean="0">
                <a:solidFill>
                  <a:schemeClr val="accent1"/>
                </a:solidFill>
              </a:rPr>
              <a:t>integrate</a:t>
            </a:r>
            <a:r>
              <a:rPr lang="en-US" sz="2400" dirty="0" smtClean="0"/>
              <a:t> with the campus authentication and authorization framework.</a:t>
            </a:r>
            <a:endParaRPr lang="en-US" sz="2400" b="1" dirty="0" smtClean="0"/>
          </a:p>
          <a:p>
            <a:pPr>
              <a:spcBef>
                <a:spcPts val="1200"/>
              </a:spcBef>
            </a:pPr>
            <a:r>
              <a:rPr lang="en-US" sz="2400" dirty="0" smtClean="0"/>
              <a:t>Students need to have access to the </a:t>
            </a:r>
            <a:r>
              <a:rPr lang="en-US" sz="2400" b="1" dirty="0" smtClean="0">
                <a:solidFill>
                  <a:schemeClr val="accent1"/>
                </a:solidFill>
              </a:rPr>
              <a:t>right resource when they need it</a:t>
            </a:r>
            <a:r>
              <a:rPr lang="en-US" sz="2400" b="1" dirty="0" smtClean="0"/>
              <a:t> </a:t>
            </a:r>
            <a:r>
              <a:rPr lang="en-US" sz="2400" dirty="0" smtClean="0"/>
              <a:t>(no wait time / no need to reserve a resource).</a:t>
            </a:r>
          </a:p>
          <a:p>
            <a:pPr algn="ctr">
              <a:spcBef>
                <a:spcPts val="1200"/>
              </a:spcBef>
              <a:buNone/>
            </a:pPr>
            <a:r>
              <a:rPr lang="en-US" sz="3200" i="1" dirty="0" smtClean="0">
                <a:solidFill>
                  <a:schemeClr val="accent1"/>
                </a:solidFill>
              </a:rPr>
              <a:t>System must be accessible from anywhere, at anytime and from any devices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success ??</a:t>
            </a:r>
            <a:endParaRPr lang="en-US" dirty="0"/>
          </a:p>
        </p:txBody>
      </p:sp>
      <p:sp>
        <p:nvSpPr>
          <p:cNvPr id="3" name="Content Placeholder 2"/>
          <p:cNvSpPr>
            <a:spLocks noGrp="1"/>
          </p:cNvSpPr>
          <p:nvPr>
            <p:ph idx="1"/>
          </p:nvPr>
        </p:nvSpPr>
        <p:spPr/>
        <p:txBody>
          <a:bodyPr/>
          <a:lstStyle/>
          <a:p>
            <a:pPr>
              <a:spcBef>
                <a:spcPts val="1200"/>
              </a:spcBef>
            </a:pPr>
            <a:r>
              <a:rPr lang="en-US" sz="2400" dirty="0" smtClean="0"/>
              <a:t>Ability to support multiple virtual computer labs (one for each of the nine Schools in the College of Engineering).</a:t>
            </a:r>
          </a:p>
          <a:p>
            <a:pPr>
              <a:spcBef>
                <a:spcPts val="1200"/>
              </a:spcBef>
            </a:pPr>
            <a:r>
              <a:rPr lang="en-US" sz="2400" dirty="0" smtClean="0"/>
              <a:t>System resources can be accessed from different platforms (MAC / Linux / Windows) and different devices.</a:t>
            </a:r>
          </a:p>
          <a:p>
            <a:pPr>
              <a:spcBef>
                <a:spcPts val="1200"/>
              </a:spcBef>
            </a:pPr>
            <a:r>
              <a:rPr lang="en-US" sz="2400" dirty="0" smtClean="0"/>
              <a:t>Perception of ease of use, reliability.</a:t>
            </a:r>
          </a:p>
          <a:p>
            <a:pPr>
              <a:spcBef>
                <a:spcPts val="1200"/>
              </a:spcBef>
            </a:pPr>
            <a:r>
              <a:rPr lang="en-US" sz="2400" dirty="0" smtClean="0"/>
              <a:t>End user experience similar to traditional brick and mortar computer labs wherever possible.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5" name="TextBox 4"/>
          <p:cNvSpPr txBox="1"/>
          <p:nvPr/>
        </p:nvSpPr>
        <p:spPr>
          <a:xfrm>
            <a:off x="762000" y="1490246"/>
            <a:ext cx="5357108" cy="338554"/>
          </a:xfrm>
          <a:prstGeom prst="rect">
            <a:avLst/>
          </a:prstGeom>
          <a:noFill/>
        </p:spPr>
        <p:txBody>
          <a:bodyPr wrap="none" rtlCol="0">
            <a:spAutoFit/>
          </a:bodyPr>
          <a:lstStyle/>
          <a:p>
            <a:r>
              <a:rPr lang="en-US" sz="1600" dirty="0" smtClean="0"/>
              <a:t>December 2006:  Technology Fee Proposal Approved</a:t>
            </a:r>
            <a:endParaRPr lang="en-US" sz="1600" dirty="0"/>
          </a:p>
        </p:txBody>
      </p:sp>
      <p:sp>
        <p:nvSpPr>
          <p:cNvPr id="6" name="TextBox 5"/>
          <p:cNvSpPr txBox="1"/>
          <p:nvPr/>
        </p:nvSpPr>
        <p:spPr>
          <a:xfrm>
            <a:off x="762000" y="1981200"/>
            <a:ext cx="6508513" cy="584775"/>
          </a:xfrm>
          <a:prstGeom prst="rect">
            <a:avLst/>
          </a:prstGeom>
          <a:noFill/>
        </p:spPr>
        <p:txBody>
          <a:bodyPr wrap="none" rtlCol="0">
            <a:spAutoFit/>
          </a:bodyPr>
          <a:lstStyle/>
          <a:p>
            <a:r>
              <a:rPr lang="en-US" sz="1600" dirty="0" smtClean="0"/>
              <a:t>Fall 2007: First small deployment using Citrix Desktop Server 1.0</a:t>
            </a:r>
          </a:p>
          <a:p>
            <a:r>
              <a:rPr lang="en-US" sz="1600" dirty="0" smtClean="0"/>
              <a:t>Phase 0 limited success</a:t>
            </a:r>
            <a:endParaRPr lang="en-US" sz="1600" dirty="0"/>
          </a:p>
        </p:txBody>
      </p:sp>
      <p:sp>
        <p:nvSpPr>
          <p:cNvPr id="7" name="TextBox 6"/>
          <p:cNvSpPr txBox="1"/>
          <p:nvPr/>
        </p:nvSpPr>
        <p:spPr>
          <a:xfrm>
            <a:off x="762000" y="2743200"/>
            <a:ext cx="4810099" cy="338554"/>
          </a:xfrm>
          <a:prstGeom prst="rect">
            <a:avLst/>
          </a:prstGeom>
          <a:noFill/>
        </p:spPr>
        <p:txBody>
          <a:bodyPr wrap="none" rtlCol="0">
            <a:spAutoFit/>
          </a:bodyPr>
          <a:lstStyle/>
          <a:p>
            <a:r>
              <a:rPr lang="en-US" sz="1600" dirty="0" smtClean="0"/>
              <a:t>Spring 2008: Start Beta-Testing </a:t>
            </a:r>
            <a:r>
              <a:rPr lang="en-US" sz="1600" dirty="0" err="1" smtClean="0"/>
              <a:t>XenDesktop</a:t>
            </a:r>
            <a:r>
              <a:rPr lang="en-US" sz="1600" dirty="0" smtClean="0"/>
              <a:t> 2.0</a:t>
            </a:r>
            <a:endParaRPr lang="en-US" sz="1600" dirty="0"/>
          </a:p>
        </p:txBody>
      </p:sp>
      <p:cxnSp>
        <p:nvCxnSpPr>
          <p:cNvPr id="9" name="Straight Arrow Connector 8"/>
          <p:cNvCxnSpPr/>
          <p:nvPr/>
        </p:nvCxnSpPr>
        <p:spPr bwMode="auto">
          <a:xfrm rot="5400000">
            <a:off x="-2057400" y="3886200"/>
            <a:ext cx="5181600" cy="1588"/>
          </a:xfrm>
          <a:prstGeom prst="straightConnector1">
            <a:avLst/>
          </a:prstGeom>
          <a:solidFill>
            <a:schemeClr val="accent1"/>
          </a:solidFill>
          <a:ln w="44450" cap="flat" cmpd="sng" algn="ctr">
            <a:solidFill>
              <a:schemeClr val="accent1"/>
            </a:solidFill>
            <a:prstDash val="solid"/>
            <a:round/>
            <a:headEnd type="oval" w="med" len="med"/>
            <a:tailEnd type="stealth" w="lg" len="lg"/>
          </a:ln>
          <a:effectLst/>
        </p:spPr>
      </p:cxnSp>
      <p:cxnSp>
        <p:nvCxnSpPr>
          <p:cNvPr id="11" name="Straight Connector 10"/>
          <p:cNvCxnSpPr/>
          <p:nvPr/>
        </p:nvCxnSpPr>
        <p:spPr bwMode="auto">
          <a:xfrm>
            <a:off x="304800" y="16764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cxnSp>
        <p:nvCxnSpPr>
          <p:cNvPr id="14" name="Straight Connector 13"/>
          <p:cNvCxnSpPr/>
          <p:nvPr/>
        </p:nvCxnSpPr>
        <p:spPr bwMode="auto">
          <a:xfrm>
            <a:off x="304800" y="22098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cxnSp>
        <p:nvCxnSpPr>
          <p:cNvPr id="15" name="Straight Connector 14"/>
          <p:cNvCxnSpPr/>
          <p:nvPr/>
        </p:nvCxnSpPr>
        <p:spPr bwMode="auto">
          <a:xfrm>
            <a:off x="304800" y="2929354"/>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16" name="TextBox 15"/>
          <p:cNvSpPr txBox="1"/>
          <p:nvPr/>
        </p:nvSpPr>
        <p:spPr>
          <a:xfrm>
            <a:off x="762000" y="3242846"/>
            <a:ext cx="6602257" cy="338554"/>
          </a:xfrm>
          <a:prstGeom prst="rect">
            <a:avLst/>
          </a:prstGeom>
          <a:noFill/>
        </p:spPr>
        <p:txBody>
          <a:bodyPr wrap="none" rtlCol="0">
            <a:spAutoFit/>
          </a:bodyPr>
          <a:lstStyle/>
          <a:p>
            <a:r>
              <a:rPr lang="en-US" sz="1600" dirty="0" smtClean="0"/>
              <a:t>Fall 2008: Two desktop groups are launched with </a:t>
            </a:r>
            <a:r>
              <a:rPr lang="en-US" sz="1600" dirty="0" err="1" smtClean="0"/>
              <a:t>XenDesktop</a:t>
            </a:r>
            <a:r>
              <a:rPr lang="en-US" sz="1600" dirty="0" smtClean="0"/>
              <a:t> 2.1 </a:t>
            </a:r>
            <a:endParaRPr lang="en-US" sz="1600" dirty="0"/>
          </a:p>
        </p:txBody>
      </p:sp>
      <p:cxnSp>
        <p:nvCxnSpPr>
          <p:cNvPr id="17" name="Straight Connector 16"/>
          <p:cNvCxnSpPr/>
          <p:nvPr/>
        </p:nvCxnSpPr>
        <p:spPr bwMode="auto">
          <a:xfrm>
            <a:off x="304800" y="34290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18" name="TextBox 17"/>
          <p:cNvSpPr txBox="1"/>
          <p:nvPr/>
        </p:nvSpPr>
        <p:spPr>
          <a:xfrm>
            <a:off x="762000" y="3776246"/>
            <a:ext cx="5308633" cy="338554"/>
          </a:xfrm>
          <a:prstGeom prst="rect">
            <a:avLst/>
          </a:prstGeom>
          <a:noFill/>
        </p:spPr>
        <p:txBody>
          <a:bodyPr wrap="none" rtlCol="0">
            <a:spAutoFit/>
          </a:bodyPr>
          <a:lstStyle/>
          <a:p>
            <a:r>
              <a:rPr lang="en-US" sz="1600" dirty="0" smtClean="0"/>
              <a:t>December 2008: Phase 2 Tech Fee funding approved</a:t>
            </a:r>
            <a:endParaRPr lang="en-US" sz="1600" dirty="0"/>
          </a:p>
        </p:txBody>
      </p:sp>
      <p:cxnSp>
        <p:nvCxnSpPr>
          <p:cNvPr id="19" name="Straight Connector 18"/>
          <p:cNvCxnSpPr/>
          <p:nvPr/>
        </p:nvCxnSpPr>
        <p:spPr bwMode="auto">
          <a:xfrm>
            <a:off x="304800" y="39624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20" name="TextBox 19"/>
          <p:cNvSpPr txBox="1"/>
          <p:nvPr/>
        </p:nvSpPr>
        <p:spPr>
          <a:xfrm>
            <a:off x="762000" y="4233446"/>
            <a:ext cx="4139275" cy="338554"/>
          </a:xfrm>
          <a:prstGeom prst="rect">
            <a:avLst/>
          </a:prstGeom>
          <a:noFill/>
        </p:spPr>
        <p:txBody>
          <a:bodyPr wrap="none" rtlCol="0">
            <a:spAutoFit/>
          </a:bodyPr>
          <a:lstStyle/>
          <a:p>
            <a:r>
              <a:rPr lang="en-US" sz="1600" dirty="0" smtClean="0"/>
              <a:t>Spring 2009: Upgrade to </a:t>
            </a:r>
            <a:r>
              <a:rPr lang="en-US" sz="1600" dirty="0" err="1" smtClean="0"/>
              <a:t>XenDesktop</a:t>
            </a:r>
            <a:r>
              <a:rPr lang="en-US" sz="1600" dirty="0" smtClean="0"/>
              <a:t> 3.0</a:t>
            </a:r>
            <a:endParaRPr lang="en-US" sz="1600" dirty="0"/>
          </a:p>
        </p:txBody>
      </p:sp>
      <p:cxnSp>
        <p:nvCxnSpPr>
          <p:cNvPr id="21" name="Straight Connector 20"/>
          <p:cNvCxnSpPr/>
          <p:nvPr/>
        </p:nvCxnSpPr>
        <p:spPr bwMode="auto">
          <a:xfrm>
            <a:off x="304800" y="44196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22" name="TextBox 21"/>
          <p:cNvSpPr txBox="1"/>
          <p:nvPr/>
        </p:nvSpPr>
        <p:spPr>
          <a:xfrm>
            <a:off x="762000" y="4766846"/>
            <a:ext cx="8505855" cy="338554"/>
          </a:xfrm>
          <a:prstGeom prst="rect">
            <a:avLst/>
          </a:prstGeom>
          <a:noFill/>
        </p:spPr>
        <p:txBody>
          <a:bodyPr wrap="none" rtlCol="0">
            <a:spAutoFit/>
          </a:bodyPr>
          <a:lstStyle/>
          <a:p>
            <a:r>
              <a:rPr lang="en-US" sz="1600" dirty="0" smtClean="0"/>
              <a:t>Fall 2009: Run 6 large Desktop groups under XD 3.0 FP1 / add 80 cores + 480GB </a:t>
            </a:r>
            <a:r>
              <a:rPr lang="en-US" sz="1600" dirty="0" err="1" smtClean="0"/>
              <a:t>mem</a:t>
            </a:r>
            <a:endParaRPr lang="en-US" sz="1600" dirty="0"/>
          </a:p>
        </p:txBody>
      </p:sp>
      <p:cxnSp>
        <p:nvCxnSpPr>
          <p:cNvPr id="23" name="Straight Connector 22"/>
          <p:cNvCxnSpPr/>
          <p:nvPr/>
        </p:nvCxnSpPr>
        <p:spPr bwMode="auto">
          <a:xfrm>
            <a:off x="304800" y="49530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24" name="TextBox 23"/>
          <p:cNvSpPr txBox="1"/>
          <p:nvPr/>
        </p:nvSpPr>
        <p:spPr>
          <a:xfrm>
            <a:off x="762000" y="5300246"/>
            <a:ext cx="5308633" cy="338554"/>
          </a:xfrm>
          <a:prstGeom prst="rect">
            <a:avLst/>
          </a:prstGeom>
          <a:noFill/>
        </p:spPr>
        <p:txBody>
          <a:bodyPr wrap="none" rtlCol="0">
            <a:spAutoFit/>
          </a:bodyPr>
          <a:lstStyle/>
          <a:p>
            <a:r>
              <a:rPr lang="en-US" sz="1600" dirty="0" smtClean="0"/>
              <a:t>December 2009: Phase 3 Tech Fee funding approved</a:t>
            </a:r>
            <a:endParaRPr lang="en-US" sz="1600" dirty="0"/>
          </a:p>
        </p:txBody>
      </p:sp>
      <p:cxnSp>
        <p:nvCxnSpPr>
          <p:cNvPr id="25" name="Straight Connector 24"/>
          <p:cNvCxnSpPr/>
          <p:nvPr/>
        </p:nvCxnSpPr>
        <p:spPr bwMode="auto">
          <a:xfrm>
            <a:off x="304800" y="54864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26" name="TextBox 25"/>
          <p:cNvSpPr txBox="1"/>
          <p:nvPr/>
        </p:nvSpPr>
        <p:spPr>
          <a:xfrm>
            <a:off x="762000" y="5757446"/>
            <a:ext cx="5432898" cy="338554"/>
          </a:xfrm>
          <a:prstGeom prst="rect">
            <a:avLst/>
          </a:prstGeom>
          <a:noFill/>
        </p:spPr>
        <p:txBody>
          <a:bodyPr wrap="none" rtlCol="0">
            <a:spAutoFit/>
          </a:bodyPr>
          <a:lstStyle/>
          <a:p>
            <a:r>
              <a:rPr lang="en-US" sz="1600" dirty="0" smtClean="0"/>
              <a:t>Present: Execution of Phase 3. Hardware acquisition.</a:t>
            </a:r>
            <a:endParaRPr lang="en-US" sz="1600" dirty="0"/>
          </a:p>
        </p:txBody>
      </p:sp>
      <p:cxnSp>
        <p:nvCxnSpPr>
          <p:cNvPr id="27" name="Straight Connector 26"/>
          <p:cNvCxnSpPr/>
          <p:nvPr/>
        </p:nvCxnSpPr>
        <p:spPr bwMode="auto">
          <a:xfrm>
            <a:off x="304800" y="5943600"/>
            <a:ext cx="457200"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362075"/>
          </a:xfrm>
        </p:spPr>
        <p:txBody>
          <a:bodyPr/>
          <a:lstStyle/>
          <a:p>
            <a:r>
              <a:rPr lang="en-US" dirty="0" smtClean="0"/>
              <a:t>WHERE ARE WE TODAY?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screenshots of what our students see…</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16972" y="1198563"/>
            <a:ext cx="3928555" cy="5032375"/>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930749" y="1198563"/>
            <a:ext cx="3816401" cy="503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as of June 2010</a:t>
            </a:r>
            <a:endParaRPr lang="en-US" dirty="0"/>
          </a:p>
        </p:txBody>
      </p:sp>
      <p:pic>
        <p:nvPicPr>
          <p:cNvPr id="2052" name="Picture 4"/>
          <p:cNvPicPr>
            <a:picLocks noGrp="1" noChangeAspect="1" noChangeArrowheads="1"/>
          </p:cNvPicPr>
          <p:nvPr>
            <p:ph idx="1"/>
          </p:nvPr>
        </p:nvPicPr>
        <p:blipFill>
          <a:blip r:embed="rId2" cstate="print"/>
          <a:srcRect/>
          <a:stretch>
            <a:fillRect/>
          </a:stretch>
        </p:blipFill>
        <p:spPr bwMode="auto">
          <a:xfrm>
            <a:off x="495673" y="1257301"/>
            <a:ext cx="8228854"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Data for Fall 2009</a:t>
            </a:r>
            <a:endParaRPr lang="en-US" dirty="0"/>
          </a:p>
        </p:txBody>
      </p:sp>
      <p:graphicFrame>
        <p:nvGraphicFramePr>
          <p:cNvPr id="3" name="Chart 2"/>
          <p:cNvGraphicFramePr/>
          <p:nvPr/>
        </p:nvGraphicFramePr>
        <p:xfrm>
          <a:off x="152400" y="1295399"/>
          <a:ext cx="8839200" cy="48006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 y="6172200"/>
            <a:ext cx="6718506" cy="307777"/>
          </a:xfrm>
          <a:prstGeom prst="rect">
            <a:avLst/>
          </a:prstGeom>
          <a:noFill/>
        </p:spPr>
        <p:txBody>
          <a:bodyPr wrap="none" rtlCol="0">
            <a:spAutoFit/>
          </a:bodyPr>
          <a:lstStyle/>
          <a:p>
            <a:r>
              <a:rPr lang="en-US" sz="1400" i="1" dirty="0" smtClean="0"/>
              <a:t>Note: a session can last up to 12 – 24 hours based on access desktop group.</a:t>
            </a:r>
            <a:endParaRPr lang="en-US" sz="14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08080"/>
      </a:dk1>
      <a:lt1>
        <a:srgbClr val="FFFFFF"/>
      </a:lt1>
      <a:dk2>
        <a:srgbClr val="000000"/>
      </a:dk2>
      <a:lt2>
        <a:srgbClr val="EECD74"/>
      </a:lt2>
      <a:accent1>
        <a:srgbClr val="EEB211"/>
      </a:accent1>
      <a:accent2>
        <a:srgbClr val="002B54"/>
      </a:accent2>
      <a:accent3>
        <a:srgbClr val="AAAAAA"/>
      </a:accent3>
      <a:accent4>
        <a:srgbClr val="DADADA"/>
      </a:accent4>
      <a:accent5>
        <a:srgbClr val="F5D5AA"/>
      </a:accent5>
      <a:accent6>
        <a:srgbClr val="00264B"/>
      </a:accent6>
      <a:hlink>
        <a:srgbClr val="BC9B6A"/>
      </a:hlink>
      <a:folHlink>
        <a:srgbClr val="C5D6E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BC9B6A"/>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BC9B6A"/>
        </a:dk2>
        <a:lt2>
          <a:srgbClr val="808080"/>
        </a:lt2>
        <a:accent1>
          <a:srgbClr val="EEB211"/>
        </a:accent1>
        <a:accent2>
          <a:srgbClr val="002B54"/>
        </a:accent2>
        <a:accent3>
          <a:srgbClr val="FFFFFF"/>
        </a:accent3>
        <a:accent4>
          <a:srgbClr val="DADADA"/>
        </a:accent4>
        <a:accent5>
          <a:srgbClr val="F5D5AA"/>
        </a:accent5>
        <a:accent6>
          <a:srgbClr val="00264B"/>
        </a:accent6>
        <a:hlink>
          <a:srgbClr val="EEDFB5"/>
        </a:hlink>
        <a:folHlink>
          <a:srgbClr val="C5D6E7"/>
        </a:folHlink>
      </a:clrScheme>
      <a:clrMap bg1="lt1" tx1="dk1" bg2="lt2" tx2="dk2" accent1="accent1" accent2="accent2" accent3="accent3" accent4="accent4" accent5="accent5" accent6="accent6" hlink="hlink" folHlink="folHlink"/>
    </a:extraClrScheme>
    <a:extraClrScheme>
      <a:clrScheme name="Default Design 15">
        <a:dk1>
          <a:srgbClr val="808080"/>
        </a:dk1>
        <a:lt1>
          <a:srgbClr val="FFFFFF"/>
        </a:lt1>
        <a:dk2>
          <a:srgbClr val="000000"/>
        </a:dk2>
        <a:lt2>
          <a:srgbClr val="BC9B6A"/>
        </a:lt2>
        <a:accent1>
          <a:srgbClr val="EEB211"/>
        </a:accent1>
        <a:accent2>
          <a:srgbClr val="002B54"/>
        </a:accent2>
        <a:accent3>
          <a:srgbClr val="AAAAAA"/>
        </a:accent3>
        <a:accent4>
          <a:srgbClr val="DADADA"/>
        </a:accent4>
        <a:accent5>
          <a:srgbClr val="F5D5AA"/>
        </a:accent5>
        <a:accent6>
          <a:srgbClr val="00264B"/>
        </a:accent6>
        <a:hlink>
          <a:srgbClr val="EEDFB5"/>
        </a:hlink>
        <a:folHlink>
          <a:srgbClr val="C5D6E7"/>
        </a:folHlink>
      </a:clrScheme>
      <a:clrMap bg1="dk2" tx1="lt1" bg2="dk1" tx2="lt2" accent1="accent1" accent2="accent2" accent3="accent3" accent4="accent4" accent5="accent5" accent6="accent6" hlink="hlink" folHlink="folHlink"/>
    </a:extraClrScheme>
    <a:extraClrScheme>
      <a:clrScheme name="Default Design 16">
        <a:dk1>
          <a:srgbClr val="808080"/>
        </a:dk1>
        <a:lt1>
          <a:srgbClr val="FFFFFF"/>
        </a:lt1>
        <a:dk2>
          <a:srgbClr val="000000"/>
        </a:dk2>
        <a:lt2>
          <a:srgbClr val="EEDFB5"/>
        </a:lt2>
        <a:accent1>
          <a:srgbClr val="EEB211"/>
        </a:accent1>
        <a:accent2>
          <a:srgbClr val="002B54"/>
        </a:accent2>
        <a:accent3>
          <a:srgbClr val="AAAAAA"/>
        </a:accent3>
        <a:accent4>
          <a:srgbClr val="DADADA"/>
        </a:accent4>
        <a:accent5>
          <a:srgbClr val="F5D5AA"/>
        </a:accent5>
        <a:accent6>
          <a:srgbClr val="00264B"/>
        </a:accent6>
        <a:hlink>
          <a:srgbClr val="BC9B6A"/>
        </a:hlink>
        <a:folHlink>
          <a:srgbClr val="C5D6E7"/>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549</TotalTime>
  <Words>1504</Words>
  <Application>Microsoft Office PowerPoint</Application>
  <PresentationFormat>On-screen Show (4:3)</PresentationFormat>
  <Paragraphs>114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Overview of the COE  Virtual Lab Project</vt:lpstr>
      <vt:lpstr>What problems are we trying to solve?</vt:lpstr>
      <vt:lpstr>Some of our requirements</vt:lpstr>
      <vt:lpstr>How do we measure success ??</vt:lpstr>
      <vt:lpstr>Project Timeline</vt:lpstr>
      <vt:lpstr>WHERE ARE WE TODAY?</vt:lpstr>
      <vt:lpstr>Some screenshots of what our students see…</vt:lpstr>
      <vt:lpstr>Architecture as of June 2010</vt:lpstr>
      <vt:lpstr>Usage Data for Fall 2009</vt:lpstr>
      <vt:lpstr>Usage Data for Spring 2010</vt:lpstr>
      <vt:lpstr>Students feedback – the good</vt:lpstr>
      <vt:lpstr>Students feedback – the bad</vt:lpstr>
      <vt:lpstr>Other elements to note</vt:lpstr>
      <vt:lpstr>SOME LESSONS LEARNED</vt:lpstr>
      <vt:lpstr>Did I say we need more memory???</vt:lpstr>
      <vt:lpstr>Memory and Storage</vt:lpstr>
      <vt:lpstr>Early Trend Analysis</vt:lpstr>
      <vt:lpstr>Be prepared to give access from any devices… </vt:lpstr>
      <vt:lpstr>Access from any devices…. iPad example</vt:lpstr>
      <vt:lpstr>Becoming a service provider is not easy…</vt:lpstr>
      <vt:lpstr>FUTURE DIRECTIONS…..</vt:lpstr>
      <vt:lpstr>Short Term… next 6 months</vt:lpstr>
      <vt:lpstr>Long Term… next 12 to 18 months….</vt:lpstr>
      <vt:lpstr>Some closing thoughts</vt:lpstr>
      <vt:lpstr>DISCUSSIONS</vt:lpstr>
    </vt:vector>
  </TitlesOfParts>
  <Company>Susan Thesing Graphic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Virtual Lab</dc:title>
  <dc:creator>Didier Contis</dc:creator>
  <cp:lastModifiedBy>jb85</cp:lastModifiedBy>
  <cp:revision>91</cp:revision>
  <dcterms:created xsi:type="dcterms:W3CDTF">2007-11-12T20:44:08Z</dcterms:created>
  <dcterms:modified xsi:type="dcterms:W3CDTF">2010-06-11T21:06:55Z</dcterms:modified>
</cp:coreProperties>
</file>