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5"/>
  </p:notesMasterIdLst>
  <p:sldIdLst>
    <p:sldId id="256" r:id="rId2"/>
    <p:sldId id="276" r:id="rId3"/>
    <p:sldId id="283" r:id="rId4"/>
    <p:sldId id="257" r:id="rId5"/>
    <p:sldId id="272" r:id="rId6"/>
    <p:sldId id="258" r:id="rId7"/>
    <p:sldId id="275" r:id="rId8"/>
    <p:sldId id="274" r:id="rId9"/>
    <p:sldId id="259" r:id="rId10"/>
    <p:sldId id="260" r:id="rId11"/>
    <p:sldId id="262" r:id="rId12"/>
    <p:sldId id="261" r:id="rId13"/>
    <p:sldId id="273" r:id="rId14"/>
    <p:sldId id="263" r:id="rId15"/>
    <p:sldId id="284" r:id="rId16"/>
    <p:sldId id="264" r:id="rId17"/>
    <p:sldId id="265" r:id="rId18"/>
    <p:sldId id="266" r:id="rId19"/>
    <p:sldId id="277" r:id="rId20"/>
    <p:sldId id="268" r:id="rId21"/>
    <p:sldId id="286" r:id="rId22"/>
    <p:sldId id="269" r:id="rId23"/>
    <p:sldId id="271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107" d="100"/>
          <a:sy n="10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F2BDE-9B43-4CE5-8EAD-EDB58738C10C}" type="datetimeFigureOut">
              <a:rPr lang="en-US" smtClean="0"/>
              <a:pPr/>
              <a:t>5/28/2010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A8FDC-303A-40E5-887A-D0629579C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Distribute http://www.eiconsortium.org/reports/emotional_competence_framework.html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A8FDC-303A-40E5-887A-D0629579CA5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 will development questions and activity</a:t>
            </a:r>
            <a:r>
              <a:rPr lang="en-US" baseline="0" dirty="0" smtClean="0"/>
              <a:t> follow-up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A8FDC-303A-40E5-887A-D0629579CA5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Handout is http://www.eiconsortium.org/reports/emotional_competence_framework.html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A8FDC-303A-40E5-887A-D0629579CA5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2536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1371600" y="6400800"/>
            <a:ext cx="670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en-US" sz="1200" dirty="0">
                <a:solidFill>
                  <a:schemeClr val="tx2"/>
                </a:solidFill>
              </a:rPr>
              <a:t>Emotional Intelligence: </a:t>
            </a:r>
            <a:r>
              <a:rPr lang="en-US" sz="1200" baseline="0" dirty="0" smtClean="0">
                <a:solidFill>
                  <a:schemeClr val="tx2"/>
                </a:solidFill>
              </a:rPr>
              <a:t> Using Emotions Intelligently</a:t>
            </a:r>
            <a:r>
              <a:rPr lang="en-US" sz="1200" dirty="0" smtClean="0">
                <a:solidFill>
                  <a:schemeClr val="tx2"/>
                </a:solidFill>
              </a:rPr>
              <a:t> </a:t>
            </a:r>
            <a:r>
              <a:rPr lang="en-US" sz="1200" dirty="0">
                <a:solidFill>
                  <a:schemeClr val="tx2"/>
                </a:solidFill>
              </a:rPr>
              <a:t>-  </a:t>
            </a:r>
            <a:r>
              <a:rPr lang="en-US" sz="1200" dirty="0" smtClean="0">
                <a:solidFill>
                  <a:schemeClr val="tx2"/>
                </a:solidFill>
              </a:rPr>
              <a:t>EDUCAUSE</a:t>
            </a:r>
            <a:r>
              <a:rPr lang="en-US" sz="1200" baseline="0" dirty="0" smtClean="0">
                <a:solidFill>
                  <a:schemeClr val="tx2"/>
                </a:solidFill>
              </a:rPr>
              <a:t>  East  June, 2010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Emotional Intelligence: Implications for Information Technology -  UNC CAUSE November, 2006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Emotional Intelligence: Implications for Information Technology -  UNC CAUSE November, 2006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400800"/>
            <a:ext cx="6705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Emotional Intelligence: Implications for Information Technology -  UNC CAUSE November, 2006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 algn="ctr"/>
            <a:r>
              <a:rPr lang="en-US" dirty="0" smtClean="0"/>
              <a:t>Emotional Intelligence:  Using Emotions Intelligently -  EDUCAUSE  East  June,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 algn="ctr"/>
            <a:r>
              <a:rPr lang="en-US" dirty="0" smtClean="0"/>
              <a:t>Emotional Intelligence:  Using Emotions Intelligently -  EDUCAUSE  East  June,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 algn="ctr"/>
            <a:r>
              <a:rPr lang="en-US" dirty="0" smtClean="0"/>
              <a:t>Emotional Intelligence:  Using Emotions Intelligently -  EDUCAUSE  East  June,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Emotional Intelligence: Implications for Information Technology -  UNC CAUSE November, 2006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 algn="ctr"/>
            <a:r>
              <a:rPr lang="en-US" dirty="0" smtClean="0"/>
              <a:t>Emotional Intelligence:  Using Emotions Intelligently -  EDUCAUSE  East  June,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Emotional Intelligence: Implications for Information Technology -  UNC CAUSE November, 2006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Emotional Intelligence: Implications for Information Technology -  UNC CAUSE November, 2006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Emotional Intelligence: Implications for Information Technology -  UNC CAUSE November, 2006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51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26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400800"/>
            <a:ext cx="670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 algn="ctr"/>
            <a:r>
              <a:rPr lang="en-US" dirty="0" smtClean="0"/>
              <a:t>Emotional Intelligence:  Using Emotions Intelligently -  EDUCAUSE  East  June, 2010</a:t>
            </a: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0800" y="914400"/>
            <a:ext cx="6248400" cy="3200400"/>
          </a:xfrm>
        </p:spPr>
        <p:txBody>
          <a:bodyPr/>
          <a:lstStyle/>
          <a:p>
            <a:r>
              <a:rPr lang="en-US" sz="4100" dirty="0"/>
              <a:t>Emotional Intelligence: </a:t>
            </a:r>
            <a:r>
              <a:rPr lang="en-US" sz="4100" dirty="0" smtClean="0"/>
              <a:t>Making a difference where you are</a:t>
            </a:r>
            <a:br>
              <a:rPr lang="en-US" sz="4100" dirty="0" smtClean="0"/>
            </a:br>
            <a:r>
              <a:rPr lang="en-US" sz="4100" dirty="0" smtClean="0"/>
              <a:t>“</a:t>
            </a:r>
            <a:r>
              <a:rPr lang="en-US" sz="3600" dirty="0" smtClean="0"/>
              <a:t>Using Emotions Intelligently”</a:t>
            </a:r>
            <a:endParaRPr lang="en-US" sz="41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4267200"/>
            <a:ext cx="7620000" cy="1447800"/>
          </a:xfrm>
        </p:spPr>
        <p:txBody>
          <a:bodyPr/>
          <a:lstStyle/>
          <a:p>
            <a:r>
              <a:rPr lang="en-US" dirty="0"/>
              <a:t>Dr. John </a:t>
            </a:r>
            <a:r>
              <a:rPr lang="en-US" dirty="0" smtClean="0"/>
              <a:t>Sherlock</a:t>
            </a:r>
          </a:p>
          <a:p>
            <a:r>
              <a:rPr lang="en-US" dirty="0" smtClean="0"/>
              <a:t>Western Carolina University</a:t>
            </a:r>
            <a:endParaRPr lang="en-US" dirty="0"/>
          </a:p>
          <a:p>
            <a:r>
              <a:rPr lang="en-US" dirty="0"/>
              <a:t>Robert Orr</a:t>
            </a:r>
          </a:p>
          <a:p>
            <a:r>
              <a:rPr lang="en-US" dirty="0" smtClean="0"/>
              <a:t>University of North Carolina at Pembroke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/>
              <a:t>Emotional Intelligence:  Using Emotions Intelligently -  EDUCAUSE  East  June, 2010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Self-Awareness </a:t>
            </a:r>
            <a:r>
              <a:rPr lang="en-US" dirty="0"/>
              <a:t>domain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Emotional Self-awareness – recognizing one’s own feelings and how they impact one’s performance</a:t>
            </a:r>
          </a:p>
          <a:p>
            <a:r>
              <a:rPr lang="en-US" sz="2000"/>
              <a:t>Accurate self-assessment - recognizing one’s strengths and weaknesses</a:t>
            </a:r>
          </a:p>
          <a:p>
            <a:r>
              <a:rPr lang="en-US" sz="2000"/>
              <a:t>Self-confidence </a:t>
            </a:r>
          </a:p>
          <a:p>
            <a:pPr>
              <a:buFont typeface="Wingdings" pitchFamily="2" charset="2"/>
              <a:buNone/>
            </a:pPr>
            <a:endParaRPr lang="en-US" sz="2000"/>
          </a:p>
          <a:p>
            <a:pPr algn="ctr">
              <a:buFont typeface="Wingdings" pitchFamily="2" charset="2"/>
              <a:buNone/>
            </a:pPr>
            <a:r>
              <a:rPr lang="en-US" sz="2000"/>
              <a:t>“Accurate self-assessment was a hallmark of superior performance in a study of several hundred managers from twelve difference organization” (Boyatzis, 1982)</a:t>
            </a:r>
          </a:p>
          <a:p>
            <a:endParaRPr lang="en-US" sz="200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10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/>
              <a:t>Emotional Intelligence:  Using Emotions Intelligently -  EDUCAUSE  East  June, 2010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Social-Awareness </a:t>
            </a:r>
            <a:r>
              <a:rPr lang="en-US" dirty="0"/>
              <a:t>domain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r>
              <a:rPr lang="en-US" sz="2400" dirty="0"/>
              <a:t>Empathy – aware of others emotions, concerns</a:t>
            </a:r>
          </a:p>
          <a:p>
            <a:r>
              <a:rPr lang="en-US" sz="2400" dirty="0"/>
              <a:t>Service orientation – recognized customers unstated needs and </a:t>
            </a:r>
            <a:r>
              <a:rPr lang="en-US" sz="2400" dirty="0" smtClean="0"/>
              <a:t>concerns</a:t>
            </a:r>
          </a:p>
          <a:p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Developing others - </a:t>
            </a:r>
            <a:r>
              <a:rPr lang="en-US" sz="2400" dirty="0"/>
              <a:t>s</a:t>
            </a:r>
            <a:r>
              <a:rPr lang="en-US" sz="2400" dirty="0" smtClean="0"/>
              <a:t>ensing what others need in order to develop, and bolster their abilities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  <a:p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Leveraging diversity - </a:t>
            </a:r>
            <a:r>
              <a:rPr lang="en-US" sz="2400" dirty="0"/>
              <a:t>c</a:t>
            </a:r>
            <a:r>
              <a:rPr lang="en-US" sz="2400" dirty="0" smtClean="0"/>
              <a:t>ultivating opportunities through diverse people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  <a:p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Political awareness - </a:t>
            </a:r>
            <a:r>
              <a:rPr lang="en-US" sz="2400" dirty="0"/>
              <a:t>r</a:t>
            </a:r>
            <a:r>
              <a:rPr lang="en-US" sz="2400" dirty="0" smtClean="0"/>
              <a:t>eading a group’s emotional currents and power relationships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11</a:t>
            </a:r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/>
              <a:t>Emotional Intelligence:  Using Emotions Intelligently -  EDUCAUSE  East  June, 2010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Self–Regulation </a:t>
            </a:r>
            <a:r>
              <a:rPr lang="en-US" dirty="0"/>
              <a:t>domain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676400"/>
            <a:ext cx="7010400" cy="4114800"/>
          </a:xfrm>
        </p:spPr>
        <p:txBody>
          <a:bodyPr/>
          <a:lstStyle/>
          <a:p>
            <a:r>
              <a:rPr lang="en-US" sz="2400" dirty="0"/>
              <a:t>S</a:t>
            </a:r>
            <a:r>
              <a:rPr lang="en-US" sz="2400" dirty="0" smtClean="0"/>
              <a:t>elf-control - controlling anger, stress</a:t>
            </a:r>
          </a:p>
          <a:p>
            <a:r>
              <a:rPr lang="en-US" sz="2400" dirty="0" smtClean="0"/>
              <a:t>Trustworthiness </a:t>
            </a:r>
            <a:r>
              <a:rPr lang="en-US" sz="2400" dirty="0"/>
              <a:t>- letting others know one’s values, principles, intentions and acting consistently</a:t>
            </a:r>
          </a:p>
          <a:p>
            <a:r>
              <a:rPr lang="en-US" sz="2400" dirty="0"/>
              <a:t>Conscientiousness - careful, self-disciplined, attending to responsibilities</a:t>
            </a:r>
          </a:p>
          <a:p>
            <a:r>
              <a:rPr lang="en-US" sz="2400" dirty="0" smtClean="0"/>
              <a:t>Adaptability </a:t>
            </a:r>
            <a:r>
              <a:rPr lang="en-US" sz="2400" dirty="0"/>
              <a:t>– open to information, willing to change </a:t>
            </a:r>
            <a:r>
              <a:rPr lang="en-US" sz="2400" dirty="0" smtClean="0"/>
              <a:t>assumptions</a:t>
            </a:r>
          </a:p>
          <a:p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Innovativeness - </a:t>
            </a:r>
            <a:r>
              <a:rPr lang="en-US" sz="2400" dirty="0" smtClean="0"/>
              <a:t>being comfortable with and open to novel ideas and new information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12</a:t>
            </a:r>
            <a:endParaRPr 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Self-Motivation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Achievement Drive - </a:t>
            </a:r>
            <a:r>
              <a:rPr lang="en-US" dirty="0"/>
              <a:t>s</a:t>
            </a:r>
            <a:r>
              <a:rPr lang="en-US" dirty="0" smtClean="0"/>
              <a:t>triving to improve or meet a standard of excellence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  <a:p>
            <a:pPr lvl="0"/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Commitment - </a:t>
            </a:r>
            <a:r>
              <a:rPr lang="en-US" dirty="0"/>
              <a:t>a</a:t>
            </a:r>
            <a:r>
              <a:rPr lang="en-US" dirty="0" smtClean="0"/>
              <a:t>ligning with the goals of the group or organization</a:t>
            </a:r>
            <a:endParaRPr lang="en-US" dirty="0">
              <a:latin typeface="Arial" charset="0"/>
            </a:endParaRPr>
          </a:p>
          <a:p>
            <a:pPr lvl="0"/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Initiative - </a:t>
            </a:r>
            <a:r>
              <a:rPr lang="en-US" dirty="0"/>
              <a:t>r</a:t>
            </a:r>
            <a:r>
              <a:rPr lang="en-US" dirty="0" smtClean="0"/>
              <a:t>eadiness to act on opportunities</a:t>
            </a:r>
            <a:endParaRPr lang="en-US" dirty="0">
              <a:latin typeface="Arial" charset="0"/>
            </a:endParaRPr>
          </a:p>
          <a:p>
            <a:pPr lvl="0"/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Optimism - </a:t>
            </a:r>
            <a:r>
              <a:rPr lang="en-US" dirty="0"/>
              <a:t>p</a:t>
            </a:r>
            <a:r>
              <a:rPr lang="en-US" dirty="0" smtClean="0"/>
              <a:t>ersistence in pursuing goals despite obstacles and setbacks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Emotional Intelligence: Implications for Information Technology -  UNC CAUSE November, 2006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13</a:t>
            </a:r>
            <a:endParaRPr lang="en-US" sz="11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/>
              <a:t>Emotional Intelligence:  Using Emotions Intelligently -  EDUCAUSE  East  June, 2010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Skills domain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77200" cy="4114800"/>
          </a:xfrm>
        </p:spPr>
        <p:txBody>
          <a:bodyPr/>
          <a:lstStyle/>
          <a:p>
            <a:r>
              <a:rPr lang="en-US" sz="2000" dirty="0" smtClean="0"/>
              <a:t>Influence </a:t>
            </a:r>
            <a:r>
              <a:rPr lang="en-US" sz="2000" dirty="0"/>
              <a:t>– handle and manage emotions in other people</a:t>
            </a:r>
          </a:p>
          <a:p>
            <a:r>
              <a:rPr lang="en-US" sz="2000" dirty="0"/>
              <a:t>Communication – creating an atmosphere of openness, fostering dialog</a:t>
            </a:r>
          </a:p>
          <a:p>
            <a:r>
              <a:rPr lang="en-US" sz="2000" dirty="0" smtClean="0"/>
              <a:t>Leadership - inspiring and guiding groups and people</a:t>
            </a:r>
          </a:p>
          <a:p>
            <a:r>
              <a:rPr lang="en-US" sz="2000" dirty="0" smtClean="0"/>
              <a:t>Change catalyst - Initiating or managing change</a:t>
            </a:r>
          </a:p>
          <a:p>
            <a:r>
              <a:rPr lang="en-US" sz="2000" dirty="0" smtClean="0"/>
              <a:t>Conflict </a:t>
            </a:r>
            <a:r>
              <a:rPr lang="en-US" sz="2000" dirty="0"/>
              <a:t>Management – </a:t>
            </a:r>
            <a:r>
              <a:rPr lang="en-US" sz="2000" dirty="0" smtClean="0"/>
              <a:t> Negotiating and resolving disagreements</a:t>
            </a:r>
            <a:endParaRPr lang="en-US" sz="2000" dirty="0"/>
          </a:p>
          <a:p>
            <a:r>
              <a:rPr lang="en-US" sz="2000" dirty="0" smtClean="0"/>
              <a:t>Building </a:t>
            </a:r>
            <a:r>
              <a:rPr lang="en-US" sz="2000" dirty="0"/>
              <a:t>bonds – networking, knowledge frameworks, resources</a:t>
            </a:r>
          </a:p>
          <a:p>
            <a:r>
              <a:rPr lang="en-US" sz="2000" dirty="0" smtClean="0"/>
              <a:t>Collaboration and cooperation </a:t>
            </a:r>
            <a:r>
              <a:rPr lang="en-US" sz="2000" dirty="0"/>
              <a:t>– w</a:t>
            </a:r>
            <a:r>
              <a:rPr lang="en-US" sz="2000" dirty="0" smtClean="0"/>
              <a:t>orking with others toward shared goals</a:t>
            </a:r>
          </a:p>
          <a:p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Team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 capabilities - </a:t>
            </a:r>
            <a:r>
              <a:rPr lang="en-US" sz="2000" dirty="0"/>
              <a:t>c</a:t>
            </a:r>
            <a:r>
              <a:rPr lang="en-US" sz="2000" dirty="0" smtClean="0"/>
              <a:t>reating group synergy in pursuing collective goals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14</a:t>
            </a:r>
            <a:endParaRPr lang="en-US" sz="11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971800"/>
            <a:ext cx="7010400" cy="1371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5-Minute Self-awareness Exercise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Emotional Intelligence:  Using Emotions Intelligently -  EDUCAUSE  East  June, 2010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15</a:t>
            </a:r>
            <a:endParaRPr lang="en-US" sz="11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/>
              <a:t>Emotional Intelligence:  Using Emotions Intelligently -  EDUCAUSE  East  June, 2010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EI – the business case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191000"/>
          </a:xfrm>
        </p:spPr>
        <p:txBody>
          <a:bodyPr/>
          <a:lstStyle/>
          <a:p>
            <a:r>
              <a:rPr lang="en-US" sz="2400" dirty="0"/>
              <a:t>After supervisors received training in EI, lost-time accidents were reduced 50%, formal grievances were reduced by 66%, another study found production increases of 17%</a:t>
            </a:r>
          </a:p>
          <a:p>
            <a:r>
              <a:rPr lang="en-US" sz="2400" dirty="0"/>
              <a:t>Sales reps hired on EI principles were 90% more likely to complete training</a:t>
            </a:r>
          </a:p>
          <a:p>
            <a:r>
              <a:rPr lang="en-US" sz="2400" dirty="0"/>
              <a:t>National furniture company reduced dropout rate of new sales people by 50%</a:t>
            </a:r>
          </a:p>
          <a:p>
            <a:r>
              <a:rPr lang="en-US" sz="2400" dirty="0"/>
              <a:t>An international firm found that 74% of executive success related to EI </a:t>
            </a:r>
            <a:r>
              <a:rPr lang="en-US" sz="2400" dirty="0" smtClean="0"/>
              <a:t>competencies</a:t>
            </a:r>
          </a:p>
          <a:p>
            <a:r>
              <a:rPr lang="en-US" sz="2400" dirty="0" smtClean="0"/>
              <a:t>Collins’ </a:t>
            </a:r>
            <a:r>
              <a:rPr lang="en-US" sz="2400" i="1" u="sng" dirty="0" smtClean="0"/>
              <a:t>Good to Great </a:t>
            </a:r>
            <a:r>
              <a:rPr lang="en-US" sz="2400" dirty="0" smtClean="0"/>
              <a:t>– Right people on the bus in the right seat, i.e. EI could help determine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16</a:t>
            </a:r>
            <a:endParaRPr lang="en-US" sz="11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/>
              <a:t>Emotional Intelligence:  Using Emotions Intelligently -  EDUCAUSE  East  June, 2010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Why EI for </a:t>
            </a:r>
            <a:r>
              <a:rPr lang="en-US" sz="3200" dirty="0" smtClean="0"/>
              <a:t>IT: It’s not about technology, it’s about relationships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543800" cy="4191000"/>
          </a:xfrm>
        </p:spPr>
        <p:txBody>
          <a:bodyPr/>
          <a:lstStyle/>
          <a:p>
            <a:pPr>
              <a:buNone/>
            </a:pPr>
            <a:r>
              <a:rPr lang="en-US" sz="3200" dirty="0" smtClean="0"/>
              <a:t>IT professionals are being called on now “to be partners in addressing campus issues, not just campus IT issues. . . . Our profession has evolved and our experience has deepened. It is time to engage in higher education’s grand challenges.” (EDUCAUSE Executive Team, 2006)</a:t>
            </a:r>
          </a:p>
          <a:p>
            <a:pPr>
              <a:lnSpc>
                <a:spcPct val="90000"/>
              </a:lnSpc>
              <a:buNone/>
            </a:pP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17</a:t>
            </a:r>
            <a:endParaRPr lang="en-US" sz="1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/>
              <a:t>Emotional Intelligence:  Using Emotions Intelligently -  EDUCAUSE  East  June, 2010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52400"/>
            <a:ext cx="7010400" cy="1295400"/>
          </a:xfrm>
        </p:spPr>
        <p:txBody>
          <a:bodyPr/>
          <a:lstStyle/>
          <a:p>
            <a:r>
              <a:rPr lang="en-US" dirty="0"/>
              <a:t>IT is about Relationships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447800"/>
            <a:ext cx="7010400" cy="4114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EDUCAUSE 2009 Top issues </a:t>
            </a:r>
            <a:r>
              <a:rPr lang="en-US" sz="1400" dirty="0" smtClean="0"/>
              <a:t>– </a:t>
            </a:r>
            <a:r>
              <a:rPr lang="en-US" sz="1400" i="1" dirty="0" smtClean="0"/>
              <a:t>EDUCAUSE Review,</a:t>
            </a:r>
            <a:r>
              <a:rPr lang="en-US" sz="1400" dirty="0" smtClean="0"/>
              <a:t> vol. 44, no. 4 (July/August 2009): 44–59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1. Funding IT</a:t>
            </a:r>
          </a:p>
          <a:p>
            <a:pPr>
              <a:buNone/>
            </a:pPr>
            <a:r>
              <a:rPr lang="en-US" sz="2000" b="1" dirty="0" smtClean="0"/>
              <a:t>2.</a:t>
            </a:r>
            <a:r>
              <a:rPr lang="en-US" sz="2000" dirty="0" smtClean="0"/>
              <a:t> Administrative/ERP Information Systems</a:t>
            </a:r>
          </a:p>
          <a:p>
            <a:pPr>
              <a:buNone/>
            </a:pPr>
            <a:r>
              <a:rPr lang="en-US" sz="2000" b="1" dirty="0" smtClean="0"/>
              <a:t>3.</a:t>
            </a:r>
            <a:r>
              <a:rPr lang="en-US" sz="2000" dirty="0" smtClean="0"/>
              <a:t> Security</a:t>
            </a:r>
          </a:p>
          <a:p>
            <a:pPr>
              <a:buNone/>
            </a:pPr>
            <a:r>
              <a:rPr lang="en-US" sz="2000" b="1" dirty="0" smtClean="0"/>
              <a:t>4.</a:t>
            </a:r>
            <a:r>
              <a:rPr lang="en-US" sz="2000" dirty="0" smtClean="0"/>
              <a:t> Infrastructure/</a:t>
            </a:r>
            <a:r>
              <a:rPr lang="en-US" sz="2000" dirty="0" err="1" smtClean="0"/>
              <a:t>Cyberinfrastructure</a:t>
            </a: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5.</a:t>
            </a:r>
            <a:r>
              <a:rPr lang="en-US" sz="2000" dirty="0" smtClean="0"/>
              <a:t> Teaching and Learning with Technology</a:t>
            </a:r>
          </a:p>
          <a:p>
            <a:pPr>
              <a:buNone/>
            </a:pPr>
            <a:r>
              <a:rPr lang="en-US" sz="2000" b="1" dirty="0" smtClean="0"/>
              <a:t>6.</a:t>
            </a:r>
            <a:r>
              <a:rPr lang="en-US" sz="2000" dirty="0" smtClean="0"/>
              <a:t> Identity/Access Management</a:t>
            </a:r>
          </a:p>
          <a:p>
            <a:pPr>
              <a:buNone/>
            </a:pPr>
            <a:r>
              <a:rPr lang="en-US" sz="2000" b="1" dirty="0" smtClean="0"/>
              <a:t>7.</a:t>
            </a:r>
            <a:r>
              <a:rPr lang="en-US" sz="2000" dirty="0" smtClean="0"/>
              <a:t> Governance, Organization, and Leadership</a:t>
            </a:r>
          </a:p>
          <a:p>
            <a:pPr>
              <a:buNone/>
            </a:pPr>
            <a:r>
              <a:rPr lang="en-US" sz="2000" b="1" dirty="0" smtClean="0"/>
              <a:t>8.</a:t>
            </a:r>
            <a:r>
              <a:rPr lang="en-US" sz="2000" dirty="0" smtClean="0"/>
              <a:t> Disaster Recovery / Business Continuity</a:t>
            </a:r>
          </a:p>
          <a:p>
            <a:pPr>
              <a:buNone/>
            </a:pPr>
            <a:r>
              <a:rPr lang="en-US" sz="2000" b="1" dirty="0" smtClean="0"/>
              <a:t>9.</a:t>
            </a:r>
            <a:r>
              <a:rPr lang="en-US" sz="2000" dirty="0" smtClean="0"/>
              <a:t> Agility, Adaptability, and Responsiveness</a:t>
            </a:r>
          </a:p>
          <a:p>
            <a:pPr>
              <a:buNone/>
            </a:pPr>
            <a:r>
              <a:rPr lang="en-US" sz="2000" b="1" dirty="0" smtClean="0"/>
              <a:t>10.</a:t>
            </a:r>
            <a:r>
              <a:rPr lang="en-US" sz="2000" dirty="0" smtClean="0"/>
              <a:t> Learning Management Systems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18</a:t>
            </a:r>
            <a:endParaRPr lang="en-US" sz="1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 Match-ups 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Working with handouts, for your assigned domain, share examples i.e. role play, anecdotes, experiences, indicative of the attribute for the domain.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Does that attribute apply to information technology?  If so, how?</a:t>
            </a:r>
          </a:p>
          <a:p>
            <a:pPr lvl="1"/>
            <a:endParaRPr lang="en-US" sz="2100" dirty="0" smtClean="0"/>
          </a:p>
          <a:p>
            <a:pPr lvl="1"/>
            <a:endParaRPr lang="en-US" sz="21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Emotional Intelligence:  Using Emotions Intelligently -  EDUCAUSE  East  June, 2010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19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 this happened to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Talking/briefing/collaborating with a colleague and you got a response totally opposite of what you were expecting</a:t>
            </a:r>
          </a:p>
          <a:p>
            <a:r>
              <a:rPr lang="en-US" dirty="0" smtClean="0"/>
              <a:t>Trying to help a subordinate and the response was less than desirable</a:t>
            </a:r>
          </a:p>
          <a:p>
            <a:r>
              <a:rPr lang="en-US" dirty="0" smtClean="0"/>
              <a:t>Hired an individual with great skill-set but couldn’t get the job done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Emotional Intelligence:  Using Emotions Intelligently -  EDUCAUSE  East  June, 2010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/>
              <a:t>Emotional Intelligence:  Using Emotions Intelligently -  EDUCAUSE  East  June, 2010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Emotional Intelligence testing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Lots of assessments available, most have an associated fee:</a:t>
            </a:r>
          </a:p>
          <a:p>
            <a:pPr lvl="1"/>
            <a:r>
              <a:rPr lang="en-US" dirty="0" smtClean="0"/>
              <a:t>Bar-on</a:t>
            </a:r>
            <a:endParaRPr lang="en-US" dirty="0"/>
          </a:p>
          <a:p>
            <a:pPr lvl="1"/>
            <a:r>
              <a:rPr lang="en-US" dirty="0"/>
              <a:t>Mayer-</a:t>
            </a:r>
            <a:r>
              <a:rPr lang="en-US" dirty="0" err="1"/>
              <a:t>Salovey</a:t>
            </a:r>
            <a:r>
              <a:rPr lang="en-US" dirty="0"/>
              <a:t>-Caruso </a:t>
            </a:r>
          </a:p>
          <a:p>
            <a:pPr lvl="1"/>
            <a:r>
              <a:rPr lang="en-US" dirty="0"/>
              <a:t>EVI </a:t>
            </a:r>
            <a:r>
              <a:rPr lang="en-US" dirty="0" smtClean="0"/>
              <a:t>360</a:t>
            </a:r>
          </a:p>
          <a:p>
            <a:r>
              <a:rPr lang="en-US" dirty="0" smtClean="0"/>
              <a:t>Most involve EI self-assessment and assessment of your EI by others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20</a:t>
            </a:r>
            <a:endParaRPr lang="en-US" sz="11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/>
              <a:t>Emotional Intelligence:  Using Emotions Intelligently -  EDUCAUSE  East  June, 2010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Emotional </a:t>
            </a:r>
            <a:r>
              <a:rPr lang="en-US" dirty="0" smtClean="0"/>
              <a:t>Intelligence: Recap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Shared a general understanding of EI concepts</a:t>
            </a:r>
          </a:p>
          <a:p>
            <a:r>
              <a:rPr lang="en-US" sz="2000" dirty="0" smtClean="0"/>
              <a:t>Recognize EI’s potential for enhancing performance</a:t>
            </a:r>
          </a:p>
          <a:p>
            <a:r>
              <a:rPr lang="en-US" sz="2000" dirty="0" smtClean="0"/>
              <a:t>The next step is yours…</a:t>
            </a:r>
          </a:p>
          <a:p>
            <a:pPr lvl="1"/>
            <a:r>
              <a:rPr lang="en-US" sz="2000" dirty="0" smtClean="0"/>
              <a:t>Now equipped to build EI in everyday interactions – paying attention to and managing emotions</a:t>
            </a:r>
          </a:p>
          <a:p>
            <a:pPr lvl="1"/>
            <a:r>
              <a:rPr lang="en-US" sz="2000" dirty="0" smtClean="0"/>
              <a:t>Increased awareness of emotions of those around you</a:t>
            </a:r>
          </a:p>
          <a:p>
            <a:pPr lvl="1"/>
            <a:r>
              <a:rPr lang="en-US" sz="2000" dirty="0" smtClean="0"/>
              <a:t>Using EI to build more productive relationships</a:t>
            </a:r>
          </a:p>
          <a:p>
            <a:pPr lvl="1"/>
            <a:r>
              <a:rPr lang="en-US" sz="2000" dirty="0" smtClean="0"/>
              <a:t>Resources shared to learn more, nothing more required to “get started”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21</a:t>
            </a:r>
            <a:endParaRPr lang="en-US" sz="11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/>
              <a:t>Emotional Intelligence:  Using Emotions Intelligently -  EDUCAUSE  East  June, 2010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Emotional Intelligence:  What it is and Why it Matters – </a:t>
            </a:r>
            <a:r>
              <a:rPr lang="en-US" dirty="0" err="1"/>
              <a:t>Cherniss</a:t>
            </a:r>
            <a:r>
              <a:rPr lang="en-US" dirty="0"/>
              <a:t>, 2000</a:t>
            </a:r>
          </a:p>
          <a:p>
            <a:r>
              <a:rPr lang="en-US" dirty="0"/>
              <a:t>The Business Case for Emotional Intelligence – </a:t>
            </a:r>
            <a:r>
              <a:rPr lang="en-US" dirty="0" err="1"/>
              <a:t>Cherniss</a:t>
            </a:r>
            <a:r>
              <a:rPr lang="en-US" dirty="0"/>
              <a:t> </a:t>
            </a:r>
          </a:p>
          <a:p>
            <a:r>
              <a:rPr lang="en-US" dirty="0"/>
              <a:t>An EI-Based Theory of Performance from the book The Emotionally Intelligent Workplace – </a:t>
            </a:r>
            <a:r>
              <a:rPr lang="en-US" dirty="0" err="1"/>
              <a:t>Cherniss</a:t>
            </a:r>
            <a:r>
              <a:rPr lang="en-US" dirty="0"/>
              <a:t> and </a:t>
            </a:r>
            <a:r>
              <a:rPr lang="en-US" dirty="0" err="1"/>
              <a:t>Goleman</a:t>
            </a:r>
            <a:endParaRPr lang="en-US" dirty="0"/>
          </a:p>
          <a:p>
            <a:r>
              <a:rPr lang="en-US" dirty="0"/>
              <a:t>www.eiconsortium.org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22</a:t>
            </a:r>
            <a:endParaRPr lang="en-US" sz="11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2209800"/>
            <a:ext cx="6248400" cy="2286000"/>
          </a:xfrm>
        </p:spPr>
        <p:txBody>
          <a:bodyPr/>
          <a:lstStyle/>
          <a:p>
            <a:r>
              <a:rPr lang="en-US" sz="2800" dirty="0"/>
              <a:t>Emotional Intelligence: </a:t>
            </a:r>
            <a:r>
              <a:rPr lang="en-US" sz="2800" dirty="0" smtClean="0"/>
              <a:t>Using Emotions Intelligently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267200"/>
            <a:ext cx="5791200" cy="1447800"/>
          </a:xfrm>
        </p:spPr>
        <p:txBody>
          <a:bodyPr/>
          <a:lstStyle/>
          <a:p>
            <a:r>
              <a:rPr lang="en-US" sz="2400" b="0" dirty="0"/>
              <a:t>Dr. John </a:t>
            </a:r>
            <a:r>
              <a:rPr lang="en-US" sz="2400" b="0" dirty="0" smtClean="0"/>
              <a:t>Sherlock</a:t>
            </a:r>
          </a:p>
          <a:p>
            <a:r>
              <a:rPr lang="en-US" sz="2400" b="0" dirty="0" smtClean="0"/>
              <a:t>Western Carolina University</a:t>
            </a:r>
            <a:endParaRPr lang="en-US" sz="2400" b="0" dirty="0"/>
          </a:p>
          <a:p>
            <a:r>
              <a:rPr lang="en-US" sz="2400" b="0" dirty="0"/>
              <a:t>Robert Orr</a:t>
            </a:r>
          </a:p>
          <a:p>
            <a:r>
              <a:rPr lang="en-US" sz="2400" b="0" dirty="0" smtClean="0"/>
              <a:t>University of North Carolina at Pembroke</a:t>
            </a:r>
            <a:endParaRPr lang="en-US" sz="2400" b="0" dirty="0"/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3962400" y="1600200"/>
            <a:ext cx="304121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23</a:t>
            </a:r>
            <a:endParaRPr 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Intelligence: What to expect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828800"/>
            <a:ext cx="7010400" cy="4114800"/>
          </a:xfrm>
        </p:spPr>
        <p:txBody>
          <a:bodyPr/>
          <a:lstStyle/>
          <a:p>
            <a:r>
              <a:rPr lang="en-US" dirty="0" smtClean="0"/>
              <a:t>“De-mystify” the concept of EI</a:t>
            </a:r>
          </a:p>
          <a:p>
            <a:r>
              <a:rPr lang="en-US" dirty="0" smtClean="0"/>
              <a:t>EI is not about “warm and fuzzy” or  “touchy/feely” </a:t>
            </a:r>
          </a:p>
          <a:p>
            <a:r>
              <a:rPr lang="en-US" dirty="0" smtClean="0"/>
              <a:t>Share EI domains and associated attributes</a:t>
            </a:r>
          </a:p>
          <a:p>
            <a:r>
              <a:rPr lang="en-US" dirty="0" smtClean="0"/>
              <a:t>Do some quick personal analysis</a:t>
            </a:r>
          </a:p>
          <a:p>
            <a:r>
              <a:rPr lang="en-US" dirty="0" smtClean="0"/>
              <a:t>How does EI fit in the workplace</a:t>
            </a:r>
          </a:p>
          <a:p>
            <a:r>
              <a:rPr lang="en-US" dirty="0" smtClean="0"/>
              <a:t>Group work to discover elements of EI domain as applied to IT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Emotional Intelligence:  Using Emotions Intelligently -  EDUCAUSE  East  June, 2010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3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Emotional Intelligence:  </a:t>
            </a:r>
            <a:r>
              <a:rPr lang="en-US" dirty="0" smtClean="0"/>
              <a:t>Using  Emotions Intelligently – EDUCAUSE East  June,  2010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Emotional Intelligence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343400"/>
          </a:xfrm>
        </p:spPr>
        <p:txBody>
          <a:bodyPr/>
          <a:lstStyle/>
          <a:p>
            <a:r>
              <a:rPr lang="en-US" sz="2000" dirty="0"/>
              <a:t>What is it?</a:t>
            </a:r>
          </a:p>
          <a:p>
            <a:pPr lvl="1">
              <a:buFont typeface="Wingdings" pitchFamily="2" charset="2"/>
              <a:buNone/>
            </a:pPr>
            <a:r>
              <a:rPr lang="en-US" sz="2000" dirty="0"/>
              <a:t>S</a:t>
            </a:r>
            <a:r>
              <a:rPr lang="en-US" sz="2000" dirty="0" smtClean="0"/>
              <a:t>ocial </a:t>
            </a:r>
            <a:r>
              <a:rPr lang="en-US" sz="2000" dirty="0"/>
              <a:t>intelligence that involves the ability to monitor one’s own and other’s feelings and emotions, to discriminate among them, and to use this information to guide one’s thinking and action.  (</a:t>
            </a:r>
            <a:r>
              <a:rPr lang="en-US" sz="2000" dirty="0" err="1"/>
              <a:t>Salovey</a:t>
            </a:r>
            <a:r>
              <a:rPr lang="en-US" sz="2000" dirty="0"/>
              <a:t> &amp; Mayer, 1990)</a:t>
            </a:r>
          </a:p>
          <a:p>
            <a:r>
              <a:rPr lang="en-US" sz="2000" dirty="0"/>
              <a:t>Daniel </a:t>
            </a:r>
            <a:r>
              <a:rPr lang="en-US" sz="2000" dirty="0" err="1"/>
              <a:t>Goleman</a:t>
            </a:r>
            <a:r>
              <a:rPr lang="en-US" sz="2000" dirty="0"/>
              <a:t>, science writer on brain and behavior for New York Times popularized research (</a:t>
            </a:r>
            <a:r>
              <a:rPr lang="en-US" sz="2000" dirty="0" err="1"/>
              <a:t>Cherniss</a:t>
            </a:r>
            <a:r>
              <a:rPr lang="en-US" sz="2000" dirty="0"/>
              <a:t>, 2000)</a:t>
            </a:r>
          </a:p>
          <a:p>
            <a:r>
              <a:rPr lang="en-US" sz="2000" i="1" dirty="0"/>
              <a:t>Emotional Intelligence</a:t>
            </a:r>
            <a:r>
              <a:rPr lang="en-US" sz="2000" dirty="0"/>
              <a:t>, </a:t>
            </a:r>
            <a:r>
              <a:rPr lang="en-US" sz="2000" dirty="0" err="1" smtClean="0"/>
              <a:t>Goleman</a:t>
            </a:r>
            <a:r>
              <a:rPr lang="en-US" sz="2000" dirty="0" smtClean="0"/>
              <a:t>, 1995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Emotional intelligence is the ability of a person to use their emotions in intelligent ways as a guiding tool for interpersonal effectiveness--and goal attainment</a:t>
            </a:r>
          </a:p>
          <a:p>
            <a:r>
              <a:rPr lang="en-US" sz="2000" dirty="0" smtClean="0"/>
              <a:t>You have practiced EI since childhood</a:t>
            </a:r>
            <a:endParaRPr lang="en-US" sz="20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4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Intelligence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305800" cy="3886200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2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If </a:t>
            </a:r>
            <a:r>
              <a:rPr lang="en-US" sz="2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 mgr. addresses a staff member from the intellect alone, the staff member's reaction will likely also come from the intellect--ignoring the presence and power of the emotions which clearly are relevant to the situation and solving the problem (</a:t>
            </a:r>
            <a:r>
              <a:rPr lang="en-US" sz="24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Kaluzniacky</a:t>
            </a:r>
            <a:r>
              <a:rPr lang="en-US" sz="2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, 2004).</a:t>
            </a:r>
          </a:p>
          <a:p>
            <a:r>
              <a:rPr lang="en-US" sz="2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2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EI </a:t>
            </a:r>
            <a:r>
              <a:rPr lang="en-US" sz="2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is NOT superficial smiling, expounding optimistic phrases, and being "bubbly" no matter what the conditions.  It's about knowing "how" to make one's emotions work intelligently to achieve desired outcomes.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Emotional Intelligence: Implications for Information Technology -  UNC CAUSE November, 2006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5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Emotional Intelligence: Implications for Information Technology -  UNC CAUSE November, 2006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Emotional Intelligence Background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924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The contribution of emotional intelligence to effective performance at work is as much as 66% for all jobs and 85 percent for leadership jobs (</a:t>
            </a:r>
            <a:r>
              <a:rPr lang="en-US" sz="2400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Goleman</a:t>
            </a:r>
            <a:r>
              <a:rPr lang="en-US" sz="2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, 1995)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Study </a:t>
            </a:r>
            <a:r>
              <a:rPr lang="en-US" sz="2400" dirty="0"/>
              <a:t>found the ability to manage feelings and stress for store managers directly related to net profits, sales per sq ft, sales per employee, etc..(</a:t>
            </a:r>
            <a:r>
              <a:rPr lang="en-US" sz="2400" dirty="0" err="1"/>
              <a:t>Lusch</a:t>
            </a:r>
            <a:r>
              <a:rPr lang="en-US" sz="2400" dirty="0"/>
              <a:t> &amp; </a:t>
            </a:r>
            <a:r>
              <a:rPr lang="en-US" sz="2400" dirty="0" err="1"/>
              <a:t>Serpkenci</a:t>
            </a:r>
            <a:r>
              <a:rPr lang="en-US" sz="2400" dirty="0"/>
              <a:t>, 1990)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US Navy found most effective leaders were warmer, more outgoing, emotionally expressive, dramatic and sociable (Bachman, 1988)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Intelligence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3886200"/>
          </a:xfrm>
        </p:spPr>
        <p:txBody>
          <a:bodyPr/>
          <a:lstStyle/>
          <a:p>
            <a:r>
              <a:rPr lang="en-US" sz="2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 emotionally intelligent individuals, the mind is able to detect the "emotional game" being played by the emotional side of the brain (</a:t>
            </a:r>
            <a:r>
              <a:rPr lang="en-US" sz="2400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amygdala</a:t>
            </a:r>
            <a:r>
              <a:rPr lang="en-US" sz="2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along with other limbic structures) to suppress the rational brain (</a:t>
            </a:r>
            <a:r>
              <a:rPr lang="en-US" sz="2400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neocortex</a:t>
            </a:r>
            <a:r>
              <a:rPr lang="en-US" sz="2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)--which, can often exaggerate perceptions of things (as a result, the individuals feel angry, threatened, hurt, etc.).  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Individuals with high levels of EI can "pull back" and recognize what is happening inside them and the capacities of the mind are "tuned" for controlled emotional involvement (</a:t>
            </a:r>
            <a:r>
              <a:rPr lang="en-US" sz="2400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Kunnanatt</a:t>
            </a:r>
            <a:r>
              <a:rPr lang="en-US" sz="2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, 2004).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Emotional Intelligence: Implications for Information Technology -  UNC CAUSE November, 2006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686800" y="64008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7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Intelligence Background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981200"/>
            <a:ext cx="8382000" cy="4114800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EI </a:t>
            </a:r>
            <a:r>
              <a: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can be learned!  While EI training programs </a:t>
            </a: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vary, each typically has </a:t>
            </a:r>
            <a:r>
              <a: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activities designed around the primary EI elements (</a:t>
            </a: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self-awareness</a:t>
            </a:r>
            <a:r>
              <a: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, self-regulation, self-motivation, social awareness (empathy), and social </a:t>
            </a: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skills </a:t>
            </a:r>
            <a:r>
              <a: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(influence); </a:t>
            </a:r>
            <a:endParaRPr lang="en-US" sz="20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Activities </a:t>
            </a:r>
            <a:r>
              <a: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include emotional mapping (being able to name the primary emotion you feel in a given situation), journaling, emotional pattern diagnosis (knowing your own emotional triggers), empathy building (not sympathy-building--but recognizing and appropriately responding to the emotions of others), and influence building (</a:t>
            </a:r>
            <a:r>
              <a:rPr lang="en-US" sz="20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Kunnanatt</a:t>
            </a:r>
            <a:r>
              <a: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, 2004).</a:t>
            </a:r>
          </a:p>
          <a:p>
            <a:r>
              <a: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Most </a:t>
            </a:r>
            <a:r>
              <a: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of us have actively worked on developing our abilities of the rational side of the brain through 10+ years of math classes, science, etc.--but probably very limited time invested in learning how to use our emotions in intelligent ways.</a:t>
            </a:r>
          </a:p>
          <a:p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/>
              <a:t>Emotional Intelligence:  Using Emotions Intelligently -  EDUCAUSE  East  June, 2010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86800" y="64008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8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/>
              <a:t>Emotional Intelligence:  Using Emotions Intelligently -  EDUCAUSE  East  June, 2010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74638"/>
            <a:ext cx="7391400" cy="1143000"/>
          </a:xfrm>
        </p:spPr>
        <p:txBody>
          <a:bodyPr/>
          <a:lstStyle/>
          <a:p>
            <a:r>
              <a:rPr lang="en-US" sz="3500"/>
              <a:t>Emotional Intelligence Competencies</a:t>
            </a:r>
          </a:p>
        </p:txBody>
      </p:sp>
      <p:graphicFrame>
        <p:nvGraphicFramePr>
          <p:cNvPr id="5166" name="Group 46"/>
          <p:cNvGraphicFramePr>
            <a:graphicFrameLocks noGrp="1"/>
          </p:cNvGraphicFramePr>
          <p:nvPr>
            <p:ph sz="half" idx="2"/>
          </p:nvPr>
        </p:nvGraphicFramePr>
        <p:xfrm>
          <a:off x="838200" y="1347255"/>
          <a:ext cx="7696200" cy="4824945"/>
        </p:xfrm>
        <a:graphic>
          <a:graphicData uri="http://schemas.openxmlformats.org/drawingml/2006/table">
            <a:tbl>
              <a:tblPr/>
              <a:tblGrid>
                <a:gridCol w="2316332"/>
                <a:gridCol w="2764654"/>
                <a:gridCol w="2615214"/>
              </a:tblGrid>
              <a:tr h="692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Self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Personal competence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Other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Social competence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20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Recognition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Self-Awareness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o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Emotional Self-awareness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o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Accurate self-assessment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o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Self-confidence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Social Awareness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Empathy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Service orientation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Developing  others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Leveraging diversity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Political awareness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200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Regulation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Self-Regulation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Self-control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Trustworthiness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Conscientiousness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Adaptability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Innovativeness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Social Skills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Influence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Communication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Leadership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Change catalyst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Conflict management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Building bonds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Collaboration and cooperation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Team capabilities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755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Self-Motivation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Achievement Drive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Commitment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Initiative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Optimism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Char char="q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86800" y="64008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9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721</TotalTime>
  <Words>1604</Words>
  <Application>Microsoft Office PowerPoint</Application>
  <PresentationFormat>On-screen Show (4:3)</PresentationFormat>
  <Paragraphs>209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Cascade</vt:lpstr>
      <vt:lpstr>Emotional Intelligence: Making a difference where you are “Using Emotions Intelligently”</vt:lpstr>
      <vt:lpstr>Has this happened to you?</vt:lpstr>
      <vt:lpstr>Emotional Intelligence: What to expect today</vt:lpstr>
      <vt:lpstr>Emotional Intelligence</vt:lpstr>
      <vt:lpstr>Emotional Intelligence Background</vt:lpstr>
      <vt:lpstr>Emotional Intelligence Background</vt:lpstr>
      <vt:lpstr>Emotional Intelligence Background</vt:lpstr>
      <vt:lpstr>Emotional Intelligence Background</vt:lpstr>
      <vt:lpstr>Emotional Intelligence Competencies</vt:lpstr>
      <vt:lpstr>Self-Awareness domain</vt:lpstr>
      <vt:lpstr>Social-Awareness domain</vt:lpstr>
      <vt:lpstr>Self–Regulation domain</vt:lpstr>
      <vt:lpstr>Self-Motivation domain</vt:lpstr>
      <vt:lpstr>Social Skills domain</vt:lpstr>
      <vt:lpstr>Emotional Intelligence</vt:lpstr>
      <vt:lpstr>Why EI – the business case</vt:lpstr>
      <vt:lpstr>Why EI for IT: It’s not about technology, it’s about relationships</vt:lpstr>
      <vt:lpstr>IT is about Relationships</vt:lpstr>
      <vt:lpstr>EI Match-ups Group work</vt:lpstr>
      <vt:lpstr>Emotional Intelligence testing</vt:lpstr>
      <vt:lpstr>Emotional Intelligence: Recap</vt:lpstr>
      <vt:lpstr>Resources</vt:lpstr>
      <vt:lpstr>Emotional Intelligence: Using Emotions Intelligently</vt:lpstr>
    </vt:vector>
  </TitlesOfParts>
  <Company>Western Carolina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Intelligence: Implications for Information Technology </dc:title>
  <dc:creator>Robert Orr</dc:creator>
  <cp:lastModifiedBy>UNCP</cp:lastModifiedBy>
  <cp:revision>53</cp:revision>
  <dcterms:created xsi:type="dcterms:W3CDTF">2006-11-03T13:49:10Z</dcterms:created>
  <dcterms:modified xsi:type="dcterms:W3CDTF">2010-05-28T21:09:44Z</dcterms:modified>
</cp:coreProperties>
</file>