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rawings/drawing1.xml" ContentType="application/vnd.openxmlformats-officedocument.drawingml.chartshapes+xml"/>
  <Override PartName="/ppt/notesSlides/notesSlide19.xml" ContentType="application/vnd.openxmlformats-officedocument.presentationml.notesSlide+xml"/>
  <Override PartName="/ppt/diagrams/drawing1.xml" ContentType="application/vnd.ms-office.drawingml.diagramDrawing+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notesSlides/notesSlide37.xml" ContentType="application/vnd.openxmlformats-officedocument.presentationml.notesSlide+xml"/>
  <Override PartName="/ppt/diagrams/quickStyle1.xml" ContentType="application/vnd.openxmlformats-officedocument.drawingml.diagramStyl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4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1" r:id="rId1"/>
  </p:sldMasterIdLst>
  <p:notesMasterIdLst>
    <p:notesMasterId r:id="rId66"/>
  </p:notesMasterIdLst>
  <p:handoutMasterIdLst>
    <p:handoutMasterId r:id="rId67"/>
  </p:handoutMasterIdLst>
  <p:sldIdLst>
    <p:sldId id="256" r:id="rId2"/>
    <p:sldId id="494" r:id="rId3"/>
    <p:sldId id="604" r:id="rId4"/>
    <p:sldId id="532" r:id="rId5"/>
    <p:sldId id="582" r:id="rId6"/>
    <p:sldId id="586" r:id="rId7"/>
    <p:sldId id="583" r:id="rId8"/>
    <p:sldId id="605" r:id="rId9"/>
    <p:sldId id="520" r:id="rId10"/>
    <p:sldId id="503" r:id="rId11"/>
    <p:sldId id="589" r:id="rId12"/>
    <p:sldId id="504" r:id="rId13"/>
    <p:sldId id="593" r:id="rId14"/>
    <p:sldId id="590" r:id="rId15"/>
    <p:sldId id="591" r:id="rId16"/>
    <p:sldId id="592" r:id="rId17"/>
    <p:sldId id="606" r:id="rId18"/>
    <p:sldId id="600" r:id="rId19"/>
    <p:sldId id="509" r:id="rId20"/>
    <p:sldId id="422" r:id="rId21"/>
    <p:sldId id="506" r:id="rId22"/>
    <p:sldId id="507" r:id="rId23"/>
    <p:sldId id="594" r:id="rId24"/>
    <p:sldId id="598" r:id="rId25"/>
    <p:sldId id="587" r:id="rId26"/>
    <p:sldId id="510" r:id="rId27"/>
    <p:sldId id="498" r:id="rId28"/>
    <p:sldId id="585" r:id="rId29"/>
    <p:sldId id="569" r:id="rId30"/>
    <p:sldId id="602" r:id="rId31"/>
    <p:sldId id="543" r:id="rId32"/>
    <p:sldId id="537" r:id="rId33"/>
    <p:sldId id="540" r:id="rId34"/>
    <p:sldId id="541" r:id="rId35"/>
    <p:sldId id="588" r:id="rId36"/>
    <p:sldId id="535" r:id="rId37"/>
    <p:sldId id="547" r:id="rId38"/>
    <p:sldId id="548" r:id="rId39"/>
    <p:sldId id="603" r:id="rId40"/>
    <p:sldId id="549" r:id="rId41"/>
    <p:sldId id="550" r:id="rId42"/>
    <p:sldId id="551" r:id="rId43"/>
    <p:sldId id="552" r:id="rId44"/>
    <p:sldId id="553" r:id="rId45"/>
    <p:sldId id="554" r:id="rId46"/>
    <p:sldId id="429" r:id="rId47"/>
    <p:sldId id="555" r:id="rId48"/>
    <p:sldId id="557" r:id="rId49"/>
    <p:sldId id="558" r:id="rId50"/>
    <p:sldId id="559" r:id="rId51"/>
    <p:sldId id="560" r:id="rId52"/>
    <p:sldId id="584" r:id="rId53"/>
    <p:sldId id="561" r:id="rId54"/>
    <p:sldId id="576" r:id="rId55"/>
    <p:sldId id="575" r:id="rId56"/>
    <p:sldId id="570" r:id="rId57"/>
    <p:sldId id="571" r:id="rId58"/>
    <p:sldId id="572" r:id="rId59"/>
    <p:sldId id="573" r:id="rId60"/>
    <p:sldId id="574" r:id="rId61"/>
    <p:sldId id="577" r:id="rId62"/>
    <p:sldId id="530" r:id="rId63"/>
    <p:sldId id="492" r:id="rId64"/>
    <p:sldId id="568" r:id="rId65"/>
  </p:sldIdLst>
  <p:sldSz cx="9144000" cy="6858000" type="screen4x3"/>
  <p:notesSz cx="6858000" cy="9144000"/>
  <p:custDataLst>
    <p:tags r:id="rId68"/>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6F00"/>
    <a:srgbClr val="26099F"/>
    <a:srgbClr val="000000"/>
    <a:srgbClr val="5B2D1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68" autoAdjust="0"/>
    <p:restoredTop sz="92757" autoAdjust="0"/>
  </p:normalViewPr>
  <p:slideViewPr>
    <p:cSldViewPr snapToGrid="0" snapToObjects="1">
      <p:cViewPr>
        <p:scale>
          <a:sx n="66" d="100"/>
          <a:sy n="66" d="100"/>
        </p:scale>
        <p:origin x="-972" y="-96"/>
      </p:cViewPr>
      <p:guideLst>
        <p:guide orient="horz" pos="2160"/>
        <p:guide pos="2880"/>
      </p:guideLst>
    </p:cSldViewPr>
  </p:slideViewPr>
  <p:outlineViewPr>
    <p:cViewPr>
      <p:scale>
        <a:sx n="33" d="100"/>
        <a:sy n="33" d="100"/>
      </p:scale>
      <p:origin x="0" y="7656"/>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1" d="100"/>
          <a:sy n="61" d="100"/>
        </p:scale>
        <p:origin x="-1680" y="-8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jeffrey_layton\My%20Documents\Company\Presentations\uOttawa\GPU_performance.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jeffrey_layton\My%20Documents\Company\Presentations\uOttawa\GPU_performance.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smtClean="0"/>
              <a:t>Funding</a:t>
            </a:r>
            <a:r>
              <a:rPr lang="en-US" baseline="0" dirty="0" smtClean="0"/>
              <a:t> Sources</a:t>
            </a:r>
            <a:endParaRPr lang="en-US" dirty="0"/>
          </a:p>
        </c:rich>
      </c:tx>
      <c:layout/>
    </c:title>
    <c:plotArea>
      <c:layout>
        <c:manualLayout>
          <c:layoutTarget val="inner"/>
          <c:xMode val="edge"/>
          <c:yMode val="edge"/>
          <c:x val="0.15994671367373131"/>
          <c:y val="0.1558550654705767"/>
          <c:w val="0.84005325896762906"/>
          <c:h val="0.59941510826771605"/>
        </c:manualLayout>
      </c:layout>
      <c:lineChart>
        <c:grouping val="standard"/>
        <c:ser>
          <c:idx val="0"/>
          <c:order val="0"/>
          <c:tx>
            <c:strRef>
              <c:f>Sheet1!$B$1</c:f>
              <c:strCache>
                <c:ptCount val="1"/>
                <c:pt idx="0">
                  <c:v>Core E&amp;G</c:v>
                </c:pt>
              </c:strCache>
            </c:strRef>
          </c:tx>
          <c:spPr>
            <a:ln>
              <a:solidFill>
                <a:schemeClr val="accent1">
                  <a:lumMod val="75000"/>
                </a:schemeClr>
              </a:solidFill>
            </a:ln>
          </c:spPr>
          <c:marker>
            <c:symbol val="square"/>
            <c:size val="7"/>
            <c:spPr>
              <a:solidFill>
                <a:schemeClr val="accent2">
                  <a:lumMod val="75000"/>
                </a:schemeClr>
              </a:solidFill>
              <a:ln>
                <a:solidFill>
                  <a:schemeClr val="accent1">
                    <a:lumMod val="75000"/>
                  </a:schemeClr>
                </a:solidFill>
              </a:ln>
            </c:spPr>
          </c:marker>
          <c:cat>
            <c:strRef>
              <c:f>Sheet1!$A$2:$A$5</c:f>
              <c:strCache>
                <c:ptCount val="4"/>
                <c:pt idx="0">
                  <c:v>FY07</c:v>
                </c:pt>
                <c:pt idx="1">
                  <c:v>FY08</c:v>
                </c:pt>
                <c:pt idx="2">
                  <c:v>FY09</c:v>
                </c:pt>
                <c:pt idx="3">
                  <c:v>FY10</c:v>
                </c:pt>
              </c:strCache>
            </c:strRef>
          </c:cat>
          <c:val>
            <c:numRef>
              <c:f>Sheet1!$B$2:$B$5</c:f>
              <c:numCache>
                <c:formatCode>"$"#,##0.0</c:formatCode>
                <c:ptCount val="4"/>
                <c:pt idx="0">
                  <c:v>11.5</c:v>
                </c:pt>
                <c:pt idx="1">
                  <c:v>16.7</c:v>
                </c:pt>
                <c:pt idx="2">
                  <c:v>19.100000000000001</c:v>
                </c:pt>
                <c:pt idx="3">
                  <c:v>17.100000000000001</c:v>
                </c:pt>
              </c:numCache>
            </c:numRef>
          </c:val>
        </c:ser>
        <c:ser>
          <c:idx val="1"/>
          <c:order val="1"/>
          <c:tx>
            <c:strRef>
              <c:f>Sheet1!$C$1</c:f>
              <c:strCache>
                <c:ptCount val="1"/>
                <c:pt idx="0">
                  <c:v>Fees</c:v>
                </c:pt>
              </c:strCache>
            </c:strRef>
          </c:tx>
          <c:spPr>
            <a:ln>
              <a:solidFill>
                <a:srgbClr val="7030A0"/>
              </a:solidFill>
            </a:ln>
          </c:spPr>
          <c:marker>
            <c:symbol val="circle"/>
            <c:size val="7"/>
            <c:spPr>
              <a:solidFill>
                <a:srgbClr val="7030A0"/>
              </a:solidFill>
              <a:ln>
                <a:solidFill>
                  <a:srgbClr val="7030A0"/>
                </a:solidFill>
              </a:ln>
            </c:spPr>
          </c:marker>
          <c:cat>
            <c:strRef>
              <c:f>Sheet1!$A$2:$A$5</c:f>
              <c:strCache>
                <c:ptCount val="4"/>
                <c:pt idx="0">
                  <c:v>FY07</c:v>
                </c:pt>
                <c:pt idx="1">
                  <c:v>FY08</c:v>
                </c:pt>
                <c:pt idx="2">
                  <c:v>FY09</c:v>
                </c:pt>
                <c:pt idx="3">
                  <c:v>FY10</c:v>
                </c:pt>
              </c:strCache>
            </c:strRef>
          </c:cat>
          <c:val>
            <c:numRef>
              <c:f>Sheet1!$C$2:$C$5</c:f>
              <c:numCache>
                <c:formatCode>"$"#,##0.0</c:formatCode>
                <c:ptCount val="4"/>
                <c:pt idx="0">
                  <c:v>1.9000000000000001</c:v>
                </c:pt>
                <c:pt idx="1">
                  <c:v>1.9000000000000001</c:v>
                </c:pt>
                <c:pt idx="2">
                  <c:v>2.8</c:v>
                </c:pt>
                <c:pt idx="3">
                  <c:v>4.0999999999999996</c:v>
                </c:pt>
              </c:numCache>
            </c:numRef>
          </c:val>
        </c:ser>
        <c:ser>
          <c:idx val="2"/>
          <c:order val="2"/>
          <c:tx>
            <c:strRef>
              <c:f>Sheet1!$D$1</c:f>
              <c:strCache>
                <c:ptCount val="1"/>
                <c:pt idx="0">
                  <c:v>Services</c:v>
                </c:pt>
              </c:strCache>
            </c:strRef>
          </c:tx>
          <c:spPr>
            <a:ln>
              <a:solidFill>
                <a:schemeClr val="accent3">
                  <a:lumMod val="75000"/>
                </a:schemeClr>
              </a:solidFill>
            </a:ln>
          </c:spPr>
          <c:marker>
            <c:symbol val="triangle"/>
            <c:size val="7"/>
            <c:spPr>
              <a:solidFill>
                <a:schemeClr val="accent3">
                  <a:lumMod val="75000"/>
                </a:schemeClr>
              </a:solidFill>
              <a:ln>
                <a:solidFill>
                  <a:schemeClr val="accent3">
                    <a:lumMod val="75000"/>
                  </a:schemeClr>
                </a:solidFill>
              </a:ln>
            </c:spPr>
          </c:marker>
          <c:cat>
            <c:strRef>
              <c:f>Sheet1!$A$2:$A$5</c:f>
              <c:strCache>
                <c:ptCount val="4"/>
                <c:pt idx="0">
                  <c:v>FY07</c:v>
                </c:pt>
                <c:pt idx="1">
                  <c:v>FY08</c:v>
                </c:pt>
                <c:pt idx="2">
                  <c:v>FY09</c:v>
                </c:pt>
                <c:pt idx="3">
                  <c:v>FY10</c:v>
                </c:pt>
              </c:strCache>
            </c:strRef>
          </c:cat>
          <c:val>
            <c:numRef>
              <c:f>Sheet1!$D$2:$D$5</c:f>
              <c:numCache>
                <c:formatCode>"$"#,##0.0</c:formatCode>
                <c:ptCount val="4"/>
                <c:pt idx="0">
                  <c:v>6</c:v>
                </c:pt>
                <c:pt idx="1">
                  <c:v>6.4</c:v>
                </c:pt>
                <c:pt idx="2">
                  <c:v>9</c:v>
                </c:pt>
                <c:pt idx="3">
                  <c:v>9.9</c:v>
                </c:pt>
              </c:numCache>
            </c:numRef>
          </c:val>
        </c:ser>
        <c:ser>
          <c:idx val="3"/>
          <c:order val="3"/>
          <c:tx>
            <c:strRef>
              <c:f>Sheet1!$E$1</c:f>
              <c:strCache>
                <c:ptCount val="1"/>
                <c:pt idx="0">
                  <c:v>Grants, Gifts, Contracts</c:v>
                </c:pt>
              </c:strCache>
            </c:strRef>
          </c:tx>
          <c:spPr>
            <a:ln>
              <a:solidFill>
                <a:schemeClr val="accent4">
                  <a:lumMod val="75000"/>
                </a:schemeClr>
              </a:solidFill>
            </a:ln>
          </c:spPr>
          <c:marker>
            <c:symbol val="diamond"/>
            <c:size val="7"/>
            <c:spPr>
              <a:solidFill>
                <a:schemeClr val="accent4">
                  <a:lumMod val="75000"/>
                </a:schemeClr>
              </a:solidFill>
              <a:ln>
                <a:solidFill>
                  <a:schemeClr val="accent4">
                    <a:lumMod val="75000"/>
                  </a:schemeClr>
                </a:solidFill>
              </a:ln>
            </c:spPr>
          </c:marker>
          <c:cat>
            <c:strRef>
              <c:f>Sheet1!$A$2:$A$5</c:f>
              <c:strCache>
                <c:ptCount val="4"/>
                <c:pt idx="0">
                  <c:v>FY07</c:v>
                </c:pt>
                <c:pt idx="1">
                  <c:v>FY08</c:v>
                </c:pt>
                <c:pt idx="2">
                  <c:v>FY09</c:v>
                </c:pt>
                <c:pt idx="3">
                  <c:v>FY10</c:v>
                </c:pt>
              </c:strCache>
            </c:strRef>
          </c:cat>
          <c:val>
            <c:numRef>
              <c:f>Sheet1!$E$2:$E$5</c:f>
              <c:numCache>
                <c:formatCode>"$"#,##0.0</c:formatCode>
                <c:ptCount val="4"/>
                <c:pt idx="0">
                  <c:v>11.5</c:v>
                </c:pt>
                <c:pt idx="1">
                  <c:v>12.4</c:v>
                </c:pt>
                <c:pt idx="2">
                  <c:v>16</c:v>
                </c:pt>
                <c:pt idx="3">
                  <c:v>19.5</c:v>
                </c:pt>
              </c:numCache>
            </c:numRef>
          </c:val>
        </c:ser>
        <c:marker val="1"/>
        <c:axId val="66619264"/>
        <c:axId val="66629632"/>
      </c:lineChart>
      <c:catAx>
        <c:axId val="66619264"/>
        <c:scaling>
          <c:orientation val="minMax"/>
        </c:scaling>
        <c:axPos val="b"/>
        <c:majorTickMark val="none"/>
        <c:tickLblPos val="nextTo"/>
        <c:crossAx val="66629632"/>
        <c:crosses val="autoZero"/>
        <c:auto val="1"/>
        <c:lblAlgn val="ctr"/>
        <c:lblOffset val="100"/>
      </c:catAx>
      <c:valAx>
        <c:axId val="66629632"/>
        <c:scaling>
          <c:orientation val="minMax"/>
        </c:scaling>
        <c:axPos val="l"/>
        <c:majorGridlines/>
        <c:title>
          <c:tx>
            <c:rich>
              <a:bodyPr rot="-5400000" vert="horz"/>
              <a:lstStyle/>
              <a:p>
                <a:pPr>
                  <a:defRPr/>
                </a:pPr>
                <a:r>
                  <a:rPr lang="en-US"/>
                  <a:t>Millions</a:t>
                </a:r>
              </a:p>
            </c:rich>
          </c:tx>
          <c:layout/>
        </c:title>
        <c:numFmt formatCode="&quot;$&quot;#,##0.0" sourceLinked="1"/>
        <c:majorTickMark val="none"/>
        <c:tickLblPos val="nextTo"/>
        <c:crossAx val="66619264"/>
        <c:crosses val="autoZero"/>
        <c:crossBetween val="between"/>
      </c:valAx>
    </c:plotArea>
    <c:legend>
      <c:legendPos val="b"/>
      <c:layout/>
    </c:legend>
    <c:plotVisOnly val="1"/>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scatterChart>
        <c:scatterStyle val="lineMarker"/>
        <c:ser>
          <c:idx val="0"/>
          <c:order val="0"/>
          <c:tx>
            <c:v>CPUs</c:v>
          </c:tx>
          <c:spPr>
            <a:ln>
              <a:solidFill>
                <a:schemeClr val="accent1">
                  <a:lumMod val="75000"/>
                </a:schemeClr>
              </a:solidFill>
            </a:ln>
          </c:spPr>
          <c:marker>
            <c:spPr>
              <a:solidFill>
                <a:schemeClr val="accent2">
                  <a:lumMod val="75000"/>
                </a:schemeClr>
              </a:solidFill>
              <a:ln>
                <a:solidFill>
                  <a:schemeClr val="accent1">
                    <a:lumMod val="75000"/>
                  </a:schemeClr>
                </a:solidFill>
              </a:ln>
            </c:spPr>
          </c:marker>
          <c:xVal>
            <c:numRef>
              <c:f>'Current_and_Next-gen'!$A$4:$A$11</c:f>
              <c:numCache>
                <c:formatCode>mmm\-yy</c:formatCode>
                <c:ptCount val="8"/>
                <c:pt idx="0">
                  <c:v>37622</c:v>
                </c:pt>
                <c:pt idx="1">
                  <c:v>37773</c:v>
                </c:pt>
                <c:pt idx="2">
                  <c:v>38078</c:v>
                </c:pt>
                <c:pt idx="3">
                  <c:v>38504</c:v>
                </c:pt>
                <c:pt idx="4">
                  <c:v>38777</c:v>
                </c:pt>
                <c:pt idx="5">
                  <c:v>39022</c:v>
                </c:pt>
                <c:pt idx="6">
                  <c:v>39600</c:v>
                </c:pt>
                <c:pt idx="7">
                  <c:v>40269</c:v>
                </c:pt>
              </c:numCache>
            </c:numRef>
          </c:xVal>
          <c:yVal>
            <c:numRef>
              <c:f>'Current_and_Next-gen'!$C$4:$C$11</c:f>
              <c:numCache>
                <c:formatCode>General</c:formatCode>
                <c:ptCount val="8"/>
                <c:pt idx="0">
                  <c:v>13.39</c:v>
                </c:pt>
                <c:pt idx="1">
                  <c:v>15.1785</c:v>
                </c:pt>
                <c:pt idx="2">
                  <c:v>14.2857</c:v>
                </c:pt>
                <c:pt idx="3">
                  <c:v>25</c:v>
                </c:pt>
                <c:pt idx="4">
                  <c:v>31.2499</c:v>
                </c:pt>
                <c:pt idx="5">
                  <c:v>46.428500000000092</c:v>
                </c:pt>
                <c:pt idx="6">
                  <c:v>69.599999999999994</c:v>
                </c:pt>
                <c:pt idx="7">
                  <c:v>110.4</c:v>
                </c:pt>
              </c:numCache>
            </c:numRef>
          </c:yVal>
        </c:ser>
        <c:ser>
          <c:idx val="1"/>
          <c:order val="1"/>
          <c:tx>
            <c:v>Nvidia DP</c:v>
          </c:tx>
          <c:spPr>
            <a:ln>
              <a:solidFill>
                <a:schemeClr val="accent3"/>
              </a:solidFill>
            </a:ln>
          </c:spPr>
          <c:marker>
            <c:spPr>
              <a:solidFill>
                <a:schemeClr val="accent3"/>
              </a:solidFill>
              <a:ln>
                <a:solidFill>
                  <a:schemeClr val="accent3"/>
                </a:solidFill>
              </a:ln>
            </c:spPr>
          </c:marker>
          <c:xVal>
            <c:numRef>
              <c:f>'Current_and_Next-gen'!$G$14:$G$15</c:f>
              <c:numCache>
                <c:formatCode>mmm\-yy</c:formatCode>
                <c:ptCount val="2"/>
                <c:pt idx="0">
                  <c:v>39600</c:v>
                </c:pt>
                <c:pt idx="1">
                  <c:v>40269</c:v>
                </c:pt>
              </c:numCache>
            </c:numRef>
          </c:xVal>
          <c:yVal>
            <c:numRef>
              <c:f>'Current_and_Next-gen'!$H$14:$H$15</c:f>
              <c:numCache>
                <c:formatCode>General</c:formatCode>
                <c:ptCount val="2"/>
                <c:pt idx="0">
                  <c:v>140</c:v>
                </c:pt>
                <c:pt idx="1">
                  <c:v>515</c:v>
                </c:pt>
              </c:numCache>
            </c:numRef>
          </c:yVal>
        </c:ser>
        <c:ser>
          <c:idx val="3"/>
          <c:order val="2"/>
          <c:tx>
            <c:v>ATI DP</c:v>
          </c:tx>
          <c:spPr>
            <a:ln>
              <a:solidFill>
                <a:schemeClr val="bg2"/>
              </a:solidFill>
            </a:ln>
          </c:spPr>
          <c:marker>
            <c:spPr>
              <a:solidFill>
                <a:schemeClr val="bg2"/>
              </a:solidFill>
              <a:ln>
                <a:solidFill>
                  <a:schemeClr val="bg2"/>
                </a:solidFill>
              </a:ln>
            </c:spPr>
          </c:marker>
          <c:xVal>
            <c:numRef>
              <c:f>'Current_and_Next-gen'!$M$14:$M$15</c:f>
              <c:numCache>
                <c:formatCode>mmm\-yy</c:formatCode>
                <c:ptCount val="2"/>
                <c:pt idx="0" formatCode="m/d/yyyy">
                  <c:v>39600</c:v>
                </c:pt>
                <c:pt idx="1">
                  <c:v>40269</c:v>
                </c:pt>
              </c:numCache>
            </c:numRef>
          </c:xVal>
          <c:yVal>
            <c:numRef>
              <c:f>'Current_and_Next-gen'!$N$14:$N$15</c:f>
              <c:numCache>
                <c:formatCode>General</c:formatCode>
                <c:ptCount val="2"/>
                <c:pt idx="0">
                  <c:v>240</c:v>
                </c:pt>
                <c:pt idx="1">
                  <c:v>564</c:v>
                </c:pt>
              </c:numCache>
            </c:numRef>
          </c:yVal>
        </c:ser>
        <c:axId val="82608896"/>
        <c:axId val="82610816"/>
      </c:scatterChart>
      <c:valAx>
        <c:axId val="82608896"/>
        <c:scaling>
          <c:orientation val="minMax"/>
          <c:max val="40481"/>
          <c:min val="37622"/>
        </c:scaling>
        <c:axPos val="b"/>
        <c:numFmt formatCode="mmm\-yy" sourceLinked="1"/>
        <c:tickLblPos val="nextTo"/>
        <c:txPr>
          <a:bodyPr rot="-1860000"/>
          <a:lstStyle/>
          <a:p>
            <a:pPr>
              <a:defRPr/>
            </a:pPr>
            <a:endParaRPr lang="en-US"/>
          </a:p>
        </c:txPr>
        <c:crossAx val="82610816"/>
        <c:crosses val="autoZero"/>
        <c:crossBetween val="midCat"/>
        <c:majorUnit val="151"/>
      </c:valAx>
      <c:valAx>
        <c:axId val="82610816"/>
        <c:scaling>
          <c:orientation val="minMax"/>
          <c:max val="900"/>
        </c:scaling>
        <c:axPos val="l"/>
        <c:majorGridlines/>
        <c:title>
          <c:tx>
            <c:rich>
              <a:bodyPr rot="-5400000" vert="horz"/>
              <a:lstStyle/>
              <a:p>
                <a:pPr>
                  <a:defRPr/>
                </a:pPr>
                <a:r>
                  <a:rPr lang="en-US" b="1" dirty="0">
                    <a:latin typeface="+mn-lt"/>
                  </a:rPr>
                  <a:t>Peak Double Precision GFLOP/S</a:t>
                </a:r>
              </a:p>
            </c:rich>
          </c:tx>
          <c:layout/>
        </c:title>
        <c:numFmt formatCode="General" sourceLinked="1"/>
        <c:tickLblPos val="nextTo"/>
        <c:crossAx val="82608896"/>
        <c:crosses val="autoZero"/>
        <c:crossBetween val="midCat"/>
      </c:valAx>
    </c:plotArea>
    <c:plotVisOnly val="1"/>
  </c:chart>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9.6522867301768567E-2"/>
          <c:y val="1.4592167370557629E-2"/>
          <c:w val="0.87222398840585735"/>
          <c:h val="0.88004589485046369"/>
        </c:manualLayout>
      </c:layout>
      <c:scatterChart>
        <c:scatterStyle val="lineMarker"/>
        <c:ser>
          <c:idx val="0"/>
          <c:order val="0"/>
          <c:tx>
            <c:v>CPUs</c:v>
          </c:tx>
          <c:spPr>
            <a:ln>
              <a:solidFill>
                <a:schemeClr val="accent1">
                  <a:lumMod val="75000"/>
                </a:schemeClr>
              </a:solidFill>
            </a:ln>
          </c:spPr>
          <c:marker>
            <c:spPr>
              <a:solidFill>
                <a:schemeClr val="accent1">
                  <a:lumMod val="75000"/>
                </a:schemeClr>
              </a:solidFill>
              <a:ln>
                <a:solidFill>
                  <a:schemeClr val="accent1">
                    <a:lumMod val="75000"/>
                  </a:schemeClr>
                </a:solidFill>
              </a:ln>
            </c:spPr>
          </c:marker>
          <c:xVal>
            <c:numRef>
              <c:f>'Current_and_Next-gen'!$A$4:$A$11</c:f>
              <c:numCache>
                <c:formatCode>mmm\-yy</c:formatCode>
                <c:ptCount val="8"/>
                <c:pt idx="0">
                  <c:v>37622</c:v>
                </c:pt>
                <c:pt idx="1">
                  <c:v>37773</c:v>
                </c:pt>
                <c:pt idx="2">
                  <c:v>38078</c:v>
                </c:pt>
                <c:pt idx="3">
                  <c:v>38504</c:v>
                </c:pt>
                <c:pt idx="4">
                  <c:v>38777</c:v>
                </c:pt>
                <c:pt idx="5">
                  <c:v>39022</c:v>
                </c:pt>
                <c:pt idx="6">
                  <c:v>39600</c:v>
                </c:pt>
                <c:pt idx="7">
                  <c:v>40269</c:v>
                </c:pt>
              </c:numCache>
            </c:numRef>
          </c:xVal>
          <c:yVal>
            <c:numRef>
              <c:f>'Current_and_Next-gen'!$B$4:$B$11</c:f>
              <c:numCache>
                <c:formatCode>General</c:formatCode>
                <c:ptCount val="8"/>
                <c:pt idx="0">
                  <c:v>13.39</c:v>
                </c:pt>
                <c:pt idx="1">
                  <c:v>15.1785</c:v>
                </c:pt>
                <c:pt idx="2">
                  <c:v>14.2857</c:v>
                </c:pt>
                <c:pt idx="3">
                  <c:v>25</c:v>
                </c:pt>
                <c:pt idx="4">
                  <c:v>31.2499</c:v>
                </c:pt>
                <c:pt idx="5">
                  <c:v>46.428500000000071</c:v>
                </c:pt>
                <c:pt idx="6" formatCode="#,##0">
                  <c:v>105.3569</c:v>
                </c:pt>
                <c:pt idx="7">
                  <c:v>220.8</c:v>
                </c:pt>
              </c:numCache>
            </c:numRef>
          </c:yVal>
        </c:ser>
        <c:ser>
          <c:idx val="1"/>
          <c:order val="1"/>
          <c:tx>
            <c:v>Nvidia SP</c:v>
          </c:tx>
          <c:spPr>
            <a:ln>
              <a:solidFill>
                <a:schemeClr val="accent3"/>
              </a:solidFill>
            </a:ln>
          </c:spPr>
          <c:marker>
            <c:spPr>
              <a:solidFill>
                <a:schemeClr val="accent3"/>
              </a:solidFill>
              <a:ln>
                <a:solidFill>
                  <a:schemeClr val="accent3"/>
                </a:solidFill>
              </a:ln>
            </c:spPr>
          </c:marker>
          <c:xVal>
            <c:numRef>
              <c:f>'Current_and_Next-gen'!$D$4:$D$15</c:f>
              <c:numCache>
                <c:formatCode>mmm\-yy</c:formatCode>
                <c:ptCount val="12"/>
                <c:pt idx="0">
                  <c:v>37622</c:v>
                </c:pt>
                <c:pt idx="1">
                  <c:v>37773</c:v>
                </c:pt>
                <c:pt idx="2">
                  <c:v>38078</c:v>
                </c:pt>
                <c:pt idx="3">
                  <c:v>38504</c:v>
                </c:pt>
                <c:pt idx="4">
                  <c:v>38687</c:v>
                </c:pt>
                <c:pt idx="5">
                  <c:v>38808</c:v>
                </c:pt>
                <c:pt idx="6">
                  <c:v>39022</c:v>
                </c:pt>
                <c:pt idx="7">
                  <c:v>39203</c:v>
                </c:pt>
                <c:pt idx="8">
                  <c:v>39417</c:v>
                </c:pt>
                <c:pt idx="9">
                  <c:v>39508</c:v>
                </c:pt>
                <c:pt idx="10">
                  <c:v>39600</c:v>
                </c:pt>
                <c:pt idx="11">
                  <c:v>40269</c:v>
                </c:pt>
              </c:numCache>
            </c:numRef>
          </c:xVal>
          <c:yVal>
            <c:numRef>
              <c:f>'Current_and_Next-gen'!$E$4:$E$15</c:f>
              <c:numCache>
                <c:formatCode>General</c:formatCode>
                <c:ptCount val="12"/>
                <c:pt idx="0">
                  <c:v>26.785699999999917</c:v>
                </c:pt>
                <c:pt idx="1">
                  <c:v>49.107000000000006</c:v>
                </c:pt>
                <c:pt idx="2">
                  <c:v>71.428399999999982</c:v>
                </c:pt>
                <c:pt idx="3">
                  <c:v>160.71449999999996</c:v>
                </c:pt>
                <c:pt idx="4">
                  <c:v>214.28579999999999</c:v>
                </c:pt>
                <c:pt idx="5">
                  <c:v>250</c:v>
                </c:pt>
                <c:pt idx="6">
                  <c:v>517.85709999999813</c:v>
                </c:pt>
                <c:pt idx="7">
                  <c:v>571.42840000000001</c:v>
                </c:pt>
                <c:pt idx="8">
                  <c:v>616.07119999999998</c:v>
                </c:pt>
                <c:pt idx="9">
                  <c:v>642.85679999999888</c:v>
                </c:pt>
                <c:pt idx="10">
                  <c:v>928.57</c:v>
                </c:pt>
                <c:pt idx="11">
                  <c:v>1030</c:v>
                </c:pt>
              </c:numCache>
            </c:numRef>
          </c:yVal>
        </c:ser>
        <c:ser>
          <c:idx val="3"/>
          <c:order val="2"/>
          <c:tx>
            <c:v>ATI SP</c:v>
          </c:tx>
          <c:spPr>
            <a:ln>
              <a:solidFill>
                <a:schemeClr val="bg2"/>
              </a:solidFill>
            </a:ln>
          </c:spPr>
          <c:marker>
            <c:spPr>
              <a:solidFill>
                <a:schemeClr val="bg2"/>
              </a:solidFill>
              <a:ln>
                <a:solidFill>
                  <a:schemeClr val="bg2"/>
                </a:solidFill>
              </a:ln>
            </c:spPr>
          </c:marker>
          <c:xVal>
            <c:numRef>
              <c:f>'Current_and_Next-gen'!$J$14:$J$15</c:f>
              <c:numCache>
                <c:formatCode>mmm\-yy</c:formatCode>
                <c:ptCount val="2"/>
                <c:pt idx="0" formatCode="m/d/yyyy">
                  <c:v>39600</c:v>
                </c:pt>
                <c:pt idx="1">
                  <c:v>40269</c:v>
                </c:pt>
              </c:numCache>
            </c:numRef>
          </c:xVal>
          <c:yVal>
            <c:numRef>
              <c:f>'Current_and_Next-gen'!$K$14:$K$15</c:f>
              <c:numCache>
                <c:formatCode>General</c:formatCode>
                <c:ptCount val="2"/>
                <c:pt idx="0">
                  <c:v>1200</c:v>
                </c:pt>
                <c:pt idx="1">
                  <c:v>2720</c:v>
                </c:pt>
              </c:numCache>
            </c:numRef>
          </c:yVal>
        </c:ser>
        <c:axId val="83043072"/>
        <c:axId val="83044992"/>
      </c:scatterChart>
      <c:valAx>
        <c:axId val="83043072"/>
        <c:scaling>
          <c:orientation val="minMax"/>
          <c:max val="40481"/>
          <c:min val="37622"/>
        </c:scaling>
        <c:axPos val="b"/>
        <c:numFmt formatCode="mmm\-yy" sourceLinked="1"/>
        <c:tickLblPos val="nextTo"/>
        <c:txPr>
          <a:bodyPr rot="-1800000" vert="horz"/>
          <a:lstStyle/>
          <a:p>
            <a:pPr>
              <a:defRPr/>
            </a:pPr>
            <a:endParaRPr lang="en-US"/>
          </a:p>
        </c:txPr>
        <c:crossAx val="83044992"/>
        <c:crosses val="autoZero"/>
        <c:crossBetween val="midCat"/>
        <c:majorUnit val="151"/>
      </c:valAx>
      <c:valAx>
        <c:axId val="83044992"/>
        <c:scaling>
          <c:orientation val="minMax"/>
        </c:scaling>
        <c:axPos val="l"/>
        <c:majorGridlines/>
        <c:title>
          <c:tx>
            <c:rich>
              <a:bodyPr rot="-5400000" vert="horz"/>
              <a:lstStyle/>
              <a:p>
                <a:pPr>
                  <a:defRPr/>
                </a:pPr>
                <a:r>
                  <a:rPr lang="en-US" sz="1200" dirty="0"/>
                  <a:t>Peak GFLOP/S</a:t>
                </a:r>
              </a:p>
            </c:rich>
          </c:tx>
          <c:layout/>
        </c:title>
        <c:numFmt formatCode="General" sourceLinked="1"/>
        <c:tickLblPos val="nextTo"/>
        <c:crossAx val="83043072"/>
        <c:crosses val="autoZero"/>
        <c:crossBetween val="midCat"/>
      </c:valAx>
    </c:plotArea>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view3D>
      <c:rotX val="0"/>
      <c:rotY val="0"/>
      <c:perspective val="30"/>
    </c:view3D>
    <c:plotArea>
      <c:layout/>
      <c:bar3DChart>
        <c:barDir val="col"/>
        <c:grouping val="standard"/>
        <c:ser>
          <c:idx val="0"/>
          <c:order val="0"/>
          <c:tx>
            <c:strRef>
              <c:f>Sheet1!$B$1</c:f>
              <c:strCache>
                <c:ptCount val="1"/>
                <c:pt idx="0">
                  <c:v>Teraflops</c:v>
                </c:pt>
              </c:strCache>
            </c:strRef>
          </c:tx>
          <c:spPr>
            <a:solidFill>
              <a:schemeClr val="tx1">
                <a:lumMod val="75000"/>
              </a:schemeClr>
            </a:solidFill>
          </c:spPr>
          <c:dLbls>
            <c:txPr>
              <a:bodyPr/>
              <a:lstStyle/>
              <a:p>
                <a:pPr>
                  <a:defRPr sz="1400">
                    <a:solidFill>
                      <a:schemeClr val="tx1">
                        <a:lumMod val="50000"/>
                      </a:schemeClr>
                    </a:solidFill>
                    <a:latin typeface="+mj-lt"/>
                  </a:defRPr>
                </a:pPr>
                <a:endParaRPr lang="en-US"/>
              </a:p>
            </c:txPr>
            <c:showVal val="1"/>
          </c:dLbls>
          <c:cat>
            <c:strRef>
              <c:f>Sheet1!$A$2:$A$7</c:f>
              <c:strCache>
                <c:ptCount val="6"/>
                <c:pt idx="0">
                  <c:v>10/1/2007</c:v>
                </c:pt>
                <c:pt idx="1">
                  <c:v>12/13/2007 (258 nodes)</c:v>
                </c:pt>
                <c:pt idx="2">
                  <c:v>5/2/2008 (512 nodes)</c:v>
                </c:pt>
                <c:pt idx="3">
                  <c:v>10/24/2008 (765 nodes)</c:v>
                </c:pt>
                <c:pt idx="4">
                  <c:v>10/21/2009 (1015 nodes)</c:v>
                </c:pt>
                <c:pt idx="5">
                  <c:v>4/5/2010 (1107 nodes)</c:v>
                </c:pt>
              </c:strCache>
            </c:strRef>
          </c:cat>
          <c:val>
            <c:numRef>
              <c:f>Sheet1!$B$2:$B$7</c:f>
              <c:numCache>
                <c:formatCode>General</c:formatCode>
                <c:ptCount val="6"/>
                <c:pt idx="0">
                  <c:v>0</c:v>
                </c:pt>
                <c:pt idx="1">
                  <c:v>15.42</c:v>
                </c:pt>
                <c:pt idx="2">
                  <c:v>31.06</c:v>
                </c:pt>
                <c:pt idx="3">
                  <c:v>45.61</c:v>
                </c:pt>
                <c:pt idx="4">
                  <c:v>60.67</c:v>
                </c:pt>
                <c:pt idx="5">
                  <c:v>66.179999999999978</c:v>
                </c:pt>
              </c:numCache>
            </c:numRef>
          </c:val>
        </c:ser>
        <c:ser>
          <c:idx val="1"/>
          <c:order val="1"/>
          <c:tx>
            <c:strRef>
              <c:f>Sheet1!$C$1</c:f>
              <c:strCache>
                <c:ptCount val="1"/>
                <c:pt idx="0">
                  <c:v>Kilowatts</c:v>
                </c:pt>
              </c:strCache>
            </c:strRef>
          </c:tx>
          <c:dLbls>
            <c:txPr>
              <a:bodyPr/>
              <a:lstStyle/>
              <a:p>
                <a:pPr>
                  <a:defRPr sz="1800">
                    <a:solidFill>
                      <a:schemeClr val="tx1">
                        <a:lumMod val="50000"/>
                      </a:schemeClr>
                    </a:solidFill>
                    <a:latin typeface="+mj-lt"/>
                  </a:defRPr>
                </a:pPr>
                <a:endParaRPr lang="en-US"/>
              </a:p>
            </c:txPr>
            <c:showVal val="1"/>
          </c:dLbls>
          <c:cat>
            <c:strRef>
              <c:f>Sheet1!$A$2:$A$7</c:f>
              <c:strCache>
                <c:ptCount val="6"/>
                <c:pt idx="0">
                  <c:v>10/1/2007</c:v>
                </c:pt>
                <c:pt idx="1">
                  <c:v>12/13/2007 (258 nodes)</c:v>
                </c:pt>
                <c:pt idx="2">
                  <c:v>5/2/2008 (512 nodes)</c:v>
                </c:pt>
                <c:pt idx="3">
                  <c:v>10/24/2008 (765 nodes)</c:v>
                </c:pt>
                <c:pt idx="4">
                  <c:v>10/21/2009 (1015 nodes)</c:v>
                </c:pt>
                <c:pt idx="5">
                  <c:v>4/5/2010 (1107 nodes)</c:v>
                </c:pt>
              </c:strCache>
            </c:strRef>
          </c:cat>
          <c:val>
            <c:numRef>
              <c:f>Sheet1!$C$2:$C$7</c:f>
              <c:numCache>
                <c:formatCode>General</c:formatCode>
                <c:ptCount val="6"/>
                <c:pt idx="0">
                  <c:v>0</c:v>
                </c:pt>
                <c:pt idx="1">
                  <c:v>64</c:v>
                </c:pt>
                <c:pt idx="2">
                  <c:v>130</c:v>
                </c:pt>
                <c:pt idx="3">
                  <c:v>202</c:v>
                </c:pt>
                <c:pt idx="4">
                  <c:v>260</c:v>
                </c:pt>
                <c:pt idx="5">
                  <c:v>308</c:v>
                </c:pt>
              </c:numCache>
            </c:numRef>
          </c:val>
        </c:ser>
        <c:dLbls>
          <c:showVal val="1"/>
        </c:dLbls>
        <c:shape val="box"/>
        <c:axId val="68851584"/>
        <c:axId val="68853120"/>
        <c:axId val="68651648"/>
      </c:bar3DChart>
      <c:catAx>
        <c:axId val="68851584"/>
        <c:scaling>
          <c:orientation val="minMax"/>
        </c:scaling>
        <c:axPos val="b"/>
        <c:tickLblPos val="nextTo"/>
        <c:txPr>
          <a:bodyPr/>
          <a:lstStyle/>
          <a:p>
            <a:pPr>
              <a:defRPr sz="1400" baseline="0">
                <a:latin typeface="+mj-lt"/>
              </a:defRPr>
            </a:pPr>
            <a:endParaRPr lang="en-US"/>
          </a:p>
        </c:txPr>
        <c:crossAx val="68853120"/>
        <c:crosses val="autoZero"/>
        <c:auto val="1"/>
        <c:lblAlgn val="ctr"/>
        <c:lblOffset val="100"/>
      </c:catAx>
      <c:valAx>
        <c:axId val="68853120"/>
        <c:scaling>
          <c:orientation val="minMax"/>
        </c:scaling>
        <c:axPos val="l"/>
        <c:majorGridlines/>
        <c:numFmt formatCode="General" sourceLinked="1"/>
        <c:tickLblPos val="nextTo"/>
        <c:txPr>
          <a:bodyPr/>
          <a:lstStyle/>
          <a:p>
            <a:pPr>
              <a:defRPr sz="1400">
                <a:latin typeface="+mj-lt"/>
              </a:defRPr>
            </a:pPr>
            <a:endParaRPr lang="en-US"/>
          </a:p>
        </c:txPr>
        <c:crossAx val="68851584"/>
        <c:crosses val="autoZero"/>
        <c:crossBetween val="between"/>
      </c:valAx>
      <c:serAx>
        <c:axId val="68651648"/>
        <c:scaling>
          <c:orientation val="minMax"/>
        </c:scaling>
        <c:delete val="1"/>
        <c:axPos val="b"/>
        <c:tickLblPos val="none"/>
        <c:crossAx val="68853120"/>
        <c:crosses val="autoZero"/>
      </c:serAx>
    </c:plotArea>
    <c:legend>
      <c:legendPos val="r"/>
      <c:layout/>
      <c:txPr>
        <a:bodyPr/>
        <a:lstStyle/>
        <a:p>
          <a:pPr>
            <a:defRPr>
              <a:latin typeface="+mj-lt"/>
            </a:defRPr>
          </a:pPr>
          <a:endParaRPr lang="en-US"/>
        </a:p>
      </c:txPr>
    </c:legend>
    <c:plotVisOnly val="1"/>
  </c:chart>
  <c:txPr>
    <a:bodyPr/>
    <a:lstStyle/>
    <a:p>
      <a:pPr>
        <a:defRPr sz="1800"/>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smtClean="0"/>
              <a:t>Funding</a:t>
            </a:r>
            <a:r>
              <a:rPr lang="en-US" baseline="0" dirty="0" smtClean="0"/>
              <a:t> Sources</a:t>
            </a:r>
            <a:endParaRPr lang="en-US" dirty="0"/>
          </a:p>
        </c:rich>
      </c:tx>
      <c:layout/>
    </c:title>
    <c:plotArea>
      <c:layout>
        <c:manualLayout>
          <c:layoutTarget val="inner"/>
          <c:xMode val="edge"/>
          <c:yMode val="edge"/>
          <c:x val="0.15994671367373126"/>
          <c:y val="0.15585506547057668"/>
          <c:w val="0.84005325896762906"/>
          <c:h val="0.59941510826771627"/>
        </c:manualLayout>
      </c:layout>
      <c:lineChart>
        <c:grouping val="standard"/>
        <c:ser>
          <c:idx val="0"/>
          <c:order val="0"/>
          <c:tx>
            <c:strRef>
              <c:f>Sheet1!$B$1</c:f>
              <c:strCache>
                <c:ptCount val="1"/>
                <c:pt idx="0">
                  <c:v>Core E&amp;G</c:v>
                </c:pt>
              </c:strCache>
            </c:strRef>
          </c:tx>
          <c:spPr>
            <a:ln>
              <a:solidFill>
                <a:schemeClr val="accent1">
                  <a:lumMod val="75000"/>
                </a:schemeClr>
              </a:solidFill>
            </a:ln>
          </c:spPr>
          <c:marker>
            <c:symbol val="square"/>
            <c:size val="7"/>
            <c:spPr>
              <a:solidFill>
                <a:schemeClr val="accent2">
                  <a:lumMod val="75000"/>
                </a:schemeClr>
              </a:solidFill>
              <a:ln>
                <a:solidFill>
                  <a:schemeClr val="accent1">
                    <a:lumMod val="75000"/>
                  </a:schemeClr>
                </a:solidFill>
              </a:ln>
            </c:spPr>
          </c:marker>
          <c:cat>
            <c:strRef>
              <c:f>Sheet1!$A$2:$A$5</c:f>
              <c:strCache>
                <c:ptCount val="4"/>
                <c:pt idx="0">
                  <c:v>FY07</c:v>
                </c:pt>
                <c:pt idx="1">
                  <c:v>FY08</c:v>
                </c:pt>
                <c:pt idx="2">
                  <c:v>FY09</c:v>
                </c:pt>
                <c:pt idx="3">
                  <c:v>FY10</c:v>
                </c:pt>
              </c:strCache>
            </c:strRef>
          </c:cat>
          <c:val>
            <c:numRef>
              <c:f>Sheet1!$B$2:$B$5</c:f>
              <c:numCache>
                <c:formatCode>"$"#,##0.0</c:formatCode>
                <c:ptCount val="4"/>
                <c:pt idx="0">
                  <c:v>11.5</c:v>
                </c:pt>
                <c:pt idx="1">
                  <c:v>16.7</c:v>
                </c:pt>
                <c:pt idx="2">
                  <c:v>19.100000000000001</c:v>
                </c:pt>
                <c:pt idx="3">
                  <c:v>17.100000000000001</c:v>
                </c:pt>
              </c:numCache>
            </c:numRef>
          </c:val>
        </c:ser>
        <c:ser>
          <c:idx val="1"/>
          <c:order val="1"/>
          <c:tx>
            <c:strRef>
              <c:f>Sheet1!$C$1</c:f>
              <c:strCache>
                <c:ptCount val="1"/>
                <c:pt idx="0">
                  <c:v>Fees</c:v>
                </c:pt>
              </c:strCache>
            </c:strRef>
          </c:tx>
          <c:spPr>
            <a:ln>
              <a:solidFill>
                <a:srgbClr val="7030A0"/>
              </a:solidFill>
            </a:ln>
          </c:spPr>
          <c:marker>
            <c:symbol val="circle"/>
            <c:size val="7"/>
            <c:spPr>
              <a:solidFill>
                <a:srgbClr val="7030A0"/>
              </a:solidFill>
              <a:ln>
                <a:solidFill>
                  <a:srgbClr val="7030A0"/>
                </a:solidFill>
              </a:ln>
            </c:spPr>
          </c:marker>
          <c:cat>
            <c:strRef>
              <c:f>Sheet1!$A$2:$A$5</c:f>
              <c:strCache>
                <c:ptCount val="4"/>
                <c:pt idx="0">
                  <c:v>FY07</c:v>
                </c:pt>
                <c:pt idx="1">
                  <c:v>FY08</c:v>
                </c:pt>
                <c:pt idx="2">
                  <c:v>FY09</c:v>
                </c:pt>
                <c:pt idx="3">
                  <c:v>FY10</c:v>
                </c:pt>
              </c:strCache>
            </c:strRef>
          </c:cat>
          <c:val>
            <c:numRef>
              <c:f>Sheet1!$C$2:$C$5</c:f>
              <c:numCache>
                <c:formatCode>"$"#,##0.0</c:formatCode>
                <c:ptCount val="4"/>
                <c:pt idx="0">
                  <c:v>1.9000000000000001</c:v>
                </c:pt>
                <c:pt idx="1">
                  <c:v>1.9000000000000001</c:v>
                </c:pt>
                <c:pt idx="2">
                  <c:v>2.8</c:v>
                </c:pt>
                <c:pt idx="3">
                  <c:v>4.0999999999999996</c:v>
                </c:pt>
              </c:numCache>
            </c:numRef>
          </c:val>
        </c:ser>
        <c:ser>
          <c:idx val="2"/>
          <c:order val="2"/>
          <c:tx>
            <c:strRef>
              <c:f>Sheet1!$D$1</c:f>
              <c:strCache>
                <c:ptCount val="1"/>
                <c:pt idx="0">
                  <c:v>Services</c:v>
                </c:pt>
              </c:strCache>
            </c:strRef>
          </c:tx>
          <c:spPr>
            <a:ln>
              <a:solidFill>
                <a:schemeClr val="accent3">
                  <a:lumMod val="75000"/>
                </a:schemeClr>
              </a:solidFill>
            </a:ln>
          </c:spPr>
          <c:marker>
            <c:symbol val="triangle"/>
            <c:size val="7"/>
            <c:spPr>
              <a:solidFill>
                <a:schemeClr val="accent3">
                  <a:lumMod val="75000"/>
                </a:schemeClr>
              </a:solidFill>
              <a:ln>
                <a:solidFill>
                  <a:schemeClr val="accent3">
                    <a:lumMod val="75000"/>
                  </a:schemeClr>
                </a:solidFill>
              </a:ln>
            </c:spPr>
          </c:marker>
          <c:cat>
            <c:strRef>
              <c:f>Sheet1!$A$2:$A$5</c:f>
              <c:strCache>
                <c:ptCount val="4"/>
                <c:pt idx="0">
                  <c:v>FY07</c:v>
                </c:pt>
                <c:pt idx="1">
                  <c:v>FY08</c:v>
                </c:pt>
                <c:pt idx="2">
                  <c:v>FY09</c:v>
                </c:pt>
                <c:pt idx="3">
                  <c:v>FY10</c:v>
                </c:pt>
              </c:strCache>
            </c:strRef>
          </c:cat>
          <c:val>
            <c:numRef>
              <c:f>Sheet1!$D$2:$D$5</c:f>
              <c:numCache>
                <c:formatCode>"$"#,##0.0</c:formatCode>
                <c:ptCount val="4"/>
                <c:pt idx="0">
                  <c:v>6</c:v>
                </c:pt>
                <c:pt idx="1">
                  <c:v>6.4</c:v>
                </c:pt>
                <c:pt idx="2">
                  <c:v>9</c:v>
                </c:pt>
                <c:pt idx="3">
                  <c:v>9.9</c:v>
                </c:pt>
              </c:numCache>
            </c:numRef>
          </c:val>
        </c:ser>
        <c:ser>
          <c:idx val="3"/>
          <c:order val="3"/>
          <c:tx>
            <c:strRef>
              <c:f>Sheet1!$E$1</c:f>
              <c:strCache>
                <c:ptCount val="1"/>
                <c:pt idx="0">
                  <c:v>Grants, Gifts, Contracts</c:v>
                </c:pt>
              </c:strCache>
            </c:strRef>
          </c:tx>
          <c:spPr>
            <a:ln>
              <a:solidFill>
                <a:schemeClr val="accent4">
                  <a:lumMod val="75000"/>
                </a:schemeClr>
              </a:solidFill>
            </a:ln>
          </c:spPr>
          <c:marker>
            <c:symbol val="diamond"/>
            <c:size val="7"/>
            <c:spPr>
              <a:solidFill>
                <a:schemeClr val="accent4">
                  <a:lumMod val="75000"/>
                </a:schemeClr>
              </a:solidFill>
              <a:ln>
                <a:solidFill>
                  <a:schemeClr val="accent4">
                    <a:lumMod val="75000"/>
                  </a:schemeClr>
                </a:solidFill>
              </a:ln>
            </c:spPr>
          </c:marker>
          <c:cat>
            <c:strRef>
              <c:f>Sheet1!$A$2:$A$5</c:f>
              <c:strCache>
                <c:ptCount val="4"/>
                <c:pt idx="0">
                  <c:v>FY07</c:v>
                </c:pt>
                <c:pt idx="1">
                  <c:v>FY08</c:v>
                </c:pt>
                <c:pt idx="2">
                  <c:v>FY09</c:v>
                </c:pt>
                <c:pt idx="3">
                  <c:v>FY10</c:v>
                </c:pt>
              </c:strCache>
            </c:strRef>
          </c:cat>
          <c:val>
            <c:numRef>
              <c:f>Sheet1!$E$2:$E$5</c:f>
              <c:numCache>
                <c:formatCode>"$"#,##0.0</c:formatCode>
                <c:ptCount val="4"/>
                <c:pt idx="0">
                  <c:v>11.5</c:v>
                </c:pt>
                <c:pt idx="1">
                  <c:v>12.4</c:v>
                </c:pt>
                <c:pt idx="2">
                  <c:v>16</c:v>
                </c:pt>
                <c:pt idx="3">
                  <c:v>19.5</c:v>
                </c:pt>
              </c:numCache>
            </c:numRef>
          </c:val>
        </c:ser>
        <c:marker val="1"/>
        <c:axId val="84620800"/>
        <c:axId val="84622720"/>
      </c:lineChart>
      <c:catAx>
        <c:axId val="84620800"/>
        <c:scaling>
          <c:orientation val="minMax"/>
        </c:scaling>
        <c:axPos val="b"/>
        <c:majorTickMark val="none"/>
        <c:tickLblPos val="nextTo"/>
        <c:crossAx val="84622720"/>
        <c:crosses val="autoZero"/>
        <c:auto val="1"/>
        <c:lblAlgn val="ctr"/>
        <c:lblOffset val="100"/>
      </c:catAx>
      <c:valAx>
        <c:axId val="84622720"/>
        <c:scaling>
          <c:orientation val="minMax"/>
        </c:scaling>
        <c:axPos val="l"/>
        <c:majorGridlines/>
        <c:title>
          <c:tx>
            <c:rich>
              <a:bodyPr rot="-5400000" vert="horz"/>
              <a:lstStyle/>
              <a:p>
                <a:pPr>
                  <a:defRPr/>
                </a:pPr>
                <a:r>
                  <a:rPr lang="en-US"/>
                  <a:t>Millions</a:t>
                </a:r>
              </a:p>
            </c:rich>
          </c:tx>
          <c:layout/>
        </c:title>
        <c:numFmt formatCode="&quot;$&quot;#,##0.0" sourceLinked="1"/>
        <c:majorTickMark val="none"/>
        <c:tickLblPos val="nextTo"/>
        <c:crossAx val="84620800"/>
        <c:crosses val="autoZero"/>
        <c:crossBetween val="between"/>
      </c:valAx>
    </c:plotArea>
    <c:legend>
      <c:legendPos val="b"/>
      <c:layout/>
    </c:legend>
    <c:plotVisOnly val="1"/>
  </c:chart>
  <c:txPr>
    <a:bodyPr/>
    <a:lstStyle/>
    <a:p>
      <a:pPr>
        <a:defRPr sz="1800"/>
      </a:pPr>
      <a:endParaRPr lang="en-US"/>
    </a:p>
  </c:txPr>
  <c:externalData r:id="rId1"/>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05E49F-973D-4E32-B964-03371C9F8F15}" type="doc">
      <dgm:prSet loTypeId="urn:microsoft.com/office/officeart/2005/8/layout/vList6" loCatId="list" qsTypeId="urn:microsoft.com/office/officeart/2005/8/quickstyle/simple2" qsCatId="simple" csTypeId="urn:microsoft.com/office/officeart/2005/8/colors/colorful1" csCatId="colorful" phldr="1"/>
      <dgm:spPr/>
      <dgm:t>
        <a:bodyPr/>
        <a:lstStyle/>
        <a:p>
          <a:endParaRPr lang="en-US"/>
        </a:p>
      </dgm:t>
    </dgm:pt>
    <dgm:pt modelId="{3BC66CF4-0BB8-4FDB-951D-27BD5440583F}">
      <dgm:prSet phldrT="[Text]"/>
      <dgm:spPr/>
      <dgm:t>
        <a:bodyPr/>
        <a:lstStyle/>
        <a:p>
          <a:r>
            <a:rPr lang="en-US" smtClean="0"/>
            <a:t>1985</a:t>
          </a:r>
          <a:endParaRPr lang="en-US" dirty="0"/>
        </a:p>
      </dgm:t>
    </dgm:pt>
    <dgm:pt modelId="{BAF202FB-9289-4215-88B6-179EBF11FBEF}" type="parTrans" cxnId="{FC5219EF-6114-4E74-B983-9CFAEB69FAFE}">
      <dgm:prSet/>
      <dgm:spPr/>
      <dgm:t>
        <a:bodyPr/>
        <a:lstStyle/>
        <a:p>
          <a:endParaRPr lang="en-US"/>
        </a:p>
      </dgm:t>
    </dgm:pt>
    <dgm:pt modelId="{024F2B82-58BA-47DE-A466-88C4A0205F70}" type="sibTrans" cxnId="{FC5219EF-6114-4E74-B983-9CFAEB69FAFE}">
      <dgm:prSet/>
      <dgm:spPr/>
      <dgm:t>
        <a:bodyPr/>
        <a:lstStyle/>
        <a:p>
          <a:endParaRPr lang="en-US"/>
        </a:p>
      </dgm:t>
    </dgm:pt>
    <dgm:pt modelId="{9BC8EF51-FF26-46B2-AA8C-BD6AB3DFF004}">
      <dgm:prSet phldrT="[Text]" custT="1"/>
      <dgm:spPr/>
      <dgm:t>
        <a:bodyPr/>
        <a:lstStyle/>
        <a:p>
          <a:pPr>
            <a:lnSpc>
              <a:spcPct val="100000"/>
            </a:lnSpc>
            <a:spcAft>
              <a:spcPts val="0"/>
            </a:spcAft>
          </a:pPr>
          <a:r>
            <a:rPr lang="en-US" sz="1350" dirty="0" smtClean="0">
              <a:latin typeface="+mj-lt"/>
            </a:rPr>
            <a:t>Two user communities</a:t>
          </a:r>
          <a:endParaRPr lang="en-US" sz="1350" dirty="0">
            <a:latin typeface="+mj-lt"/>
          </a:endParaRPr>
        </a:p>
      </dgm:t>
    </dgm:pt>
    <dgm:pt modelId="{8C87B1E7-054C-4E73-9FA0-D7E08426C220}" type="parTrans" cxnId="{B411BF2C-1B87-4E0C-8B86-8EC63D26105F}">
      <dgm:prSet/>
      <dgm:spPr/>
      <dgm:t>
        <a:bodyPr/>
        <a:lstStyle/>
        <a:p>
          <a:endParaRPr lang="en-US"/>
        </a:p>
      </dgm:t>
    </dgm:pt>
    <dgm:pt modelId="{FD7147C4-8EF9-4AD8-AB33-460AC5972F7C}" type="sibTrans" cxnId="{B411BF2C-1B87-4E0C-8B86-8EC63D26105F}">
      <dgm:prSet/>
      <dgm:spPr/>
      <dgm:t>
        <a:bodyPr/>
        <a:lstStyle/>
        <a:p>
          <a:endParaRPr lang="en-US"/>
        </a:p>
      </dgm:t>
    </dgm:pt>
    <dgm:pt modelId="{41C6BB26-ACAE-41C4-B829-0881FCDF6176}">
      <dgm:prSet phldrT="[Text]" custT="1"/>
      <dgm:spPr/>
      <dgm:t>
        <a:bodyPr/>
        <a:lstStyle/>
        <a:p>
          <a:pPr>
            <a:lnSpc>
              <a:spcPct val="100000"/>
            </a:lnSpc>
            <a:spcAft>
              <a:spcPts val="0"/>
            </a:spcAft>
          </a:pPr>
          <a:r>
            <a:rPr lang="en-US" sz="1350" dirty="0" smtClean="0">
              <a:latin typeface="+mj-lt"/>
            </a:rPr>
            <a:t>Funding:  </a:t>
          </a:r>
          <a:r>
            <a:rPr lang="en-US" sz="1350" b="1" dirty="0" smtClean="0">
              <a:solidFill>
                <a:schemeClr val="tx1">
                  <a:lumMod val="60000"/>
                  <a:lumOff val="40000"/>
                </a:schemeClr>
              </a:solidFill>
              <a:latin typeface="+mj-lt"/>
            </a:rPr>
            <a:t>95%+ from single source</a:t>
          </a:r>
          <a:endParaRPr lang="en-US" sz="1350" b="1" dirty="0">
            <a:solidFill>
              <a:schemeClr val="tx1">
                <a:lumMod val="60000"/>
                <a:lumOff val="40000"/>
              </a:schemeClr>
            </a:solidFill>
            <a:latin typeface="+mj-lt"/>
          </a:endParaRPr>
        </a:p>
      </dgm:t>
    </dgm:pt>
    <dgm:pt modelId="{9DF95CD7-DE9D-4386-821F-ED9DDAE0BAC2}" type="parTrans" cxnId="{0401B647-FA3A-4378-ACD8-32D51BB34582}">
      <dgm:prSet/>
      <dgm:spPr/>
      <dgm:t>
        <a:bodyPr/>
        <a:lstStyle/>
        <a:p>
          <a:endParaRPr lang="en-US"/>
        </a:p>
      </dgm:t>
    </dgm:pt>
    <dgm:pt modelId="{191003A0-8697-43D4-A2D0-9A18042AF4E2}" type="sibTrans" cxnId="{0401B647-FA3A-4378-ACD8-32D51BB34582}">
      <dgm:prSet/>
      <dgm:spPr/>
      <dgm:t>
        <a:bodyPr/>
        <a:lstStyle/>
        <a:p>
          <a:endParaRPr lang="en-US"/>
        </a:p>
      </dgm:t>
    </dgm:pt>
    <dgm:pt modelId="{F2AC734C-25CF-4BB3-904C-53651ECC4743}">
      <dgm:prSet phldrT="[Text]"/>
      <dgm:spPr/>
      <dgm:t>
        <a:bodyPr/>
        <a:lstStyle/>
        <a:p>
          <a:r>
            <a:rPr lang="en-US" smtClean="0"/>
            <a:t>1990</a:t>
          </a:r>
          <a:endParaRPr lang="en-US" dirty="0"/>
        </a:p>
      </dgm:t>
    </dgm:pt>
    <dgm:pt modelId="{0DE75C1E-F8DD-485C-BAB6-1D629E203E81}" type="parTrans" cxnId="{675730A6-3A57-4AE6-BD6A-B6471257739D}">
      <dgm:prSet/>
      <dgm:spPr/>
      <dgm:t>
        <a:bodyPr/>
        <a:lstStyle/>
        <a:p>
          <a:endParaRPr lang="en-US"/>
        </a:p>
      </dgm:t>
    </dgm:pt>
    <dgm:pt modelId="{C72AD3EA-E1B4-456F-8D07-D0F2FFD8461E}" type="sibTrans" cxnId="{675730A6-3A57-4AE6-BD6A-B6471257739D}">
      <dgm:prSet/>
      <dgm:spPr/>
      <dgm:t>
        <a:bodyPr/>
        <a:lstStyle/>
        <a:p>
          <a:endParaRPr lang="en-US"/>
        </a:p>
      </dgm:t>
    </dgm:pt>
    <dgm:pt modelId="{B37D35F7-8B81-4622-8D2E-2A2EA4552910}">
      <dgm:prSet phldrT="[Text]" custT="1"/>
      <dgm:spPr/>
      <dgm:t>
        <a:bodyPr/>
        <a:lstStyle/>
        <a:p>
          <a:pPr>
            <a:lnSpc>
              <a:spcPct val="100000"/>
            </a:lnSpc>
            <a:spcAft>
              <a:spcPts val="0"/>
            </a:spcAft>
          </a:pPr>
          <a:r>
            <a:rPr lang="en-US" sz="1350" dirty="0" smtClean="0">
              <a:latin typeface="+mj-lt"/>
            </a:rPr>
            <a:t>Early MPP (R&amp;D); </a:t>
          </a:r>
          <a:r>
            <a:rPr lang="en-US" sz="1350" dirty="0" err="1" smtClean="0">
              <a:latin typeface="+mj-lt"/>
            </a:rPr>
            <a:t>viz</a:t>
          </a:r>
          <a:r>
            <a:rPr lang="en-US" sz="1350" dirty="0" smtClean="0">
              <a:latin typeface="+mj-lt"/>
            </a:rPr>
            <a:t>; industry; network; software tools</a:t>
          </a:r>
          <a:endParaRPr lang="en-US" sz="1350" dirty="0">
            <a:latin typeface="+mj-lt"/>
          </a:endParaRPr>
        </a:p>
      </dgm:t>
    </dgm:pt>
    <dgm:pt modelId="{A016F6D7-46C3-42BB-83E0-0870D3F51FC9}" type="parTrans" cxnId="{672609FB-0909-425B-941E-4F2243B1822C}">
      <dgm:prSet/>
      <dgm:spPr/>
      <dgm:t>
        <a:bodyPr/>
        <a:lstStyle/>
        <a:p>
          <a:endParaRPr lang="en-US"/>
        </a:p>
      </dgm:t>
    </dgm:pt>
    <dgm:pt modelId="{6305B24A-C94E-4960-A0F8-9A2E20CED913}" type="sibTrans" cxnId="{672609FB-0909-425B-941E-4F2243B1822C}">
      <dgm:prSet/>
      <dgm:spPr/>
      <dgm:t>
        <a:bodyPr/>
        <a:lstStyle/>
        <a:p>
          <a:endParaRPr lang="en-US"/>
        </a:p>
      </dgm:t>
    </dgm:pt>
    <dgm:pt modelId="{A106C7DD-4520-41EF-A140-D9C0556F939F}">
      <dgm:prSet/>
      <dgm:spPr/>
      <dgm:t>
        <a:bodyPr/>
        <a:lstStyle/>
        <a:p>
          <a:r>
            <a:rPr lang="en-US" smtClean="0"/>
            <a:t>1995</a:t>
          </a:r>
          <a:endParaRPr lang="en-US" dirty="0"/>
        </a:p>
      </dgm:t>
    </dgm:pt>
    <dgm:pt modelId="{AAE411A7-D1D3-4A0C-8D6C-0C1DF6831AD9}" type="parTrans" cxnId="{29C4C698-740C-414F-BB52-7784A061D55A}">
      <dgm:prSet/>
      <dgm:spPr/>
      <dgm:t>
        <a:bodyPr/>
        <a:lstStyle/>
        <a:p>
          <a:endParaRPr lang="en-US"/>
        </a:p>
      </dgm:t>
    </dgm:pt>
    <dgm:pt modelId="{F131433A-F90E-4EFE-B87A-2A4B1F41EE96}" type="sibTrans" cxnId="{29C4C698-740C-414F-BB52-7784A061D55A}">
      <dgm:prSet/>
      <dgm:spPr/>
      <dgm:t>
        <a:bodyPr/>
        <a:lstStyle/>
        <a:p>
          <a:endParaRPr lang="en-US"/>
        </a:p>
      </dgm:t>
    </dgm:pt>
    <dgm:pt modelId="{B0065434-60BD-41F9-ADC2-C78A53D2B95C}">
      <dgm:prSet/>
      <dgm:spPr/>
      <dgm:t>
        <a:bodyPr/>
        <a:lstStyle/>
        <a:p>
          <a:r>
            <a:rPr lang="en-US" smtClean="0"/>
            <a:t>2000</a:t>
          </a:r>
          <a:endParaRPr lang="en-US" dirty="0"/>
        </a:p>
      </dgm:t>
    </dgm:pt>
    <dgm:pt modelId="{446DDE84-1D4E-470B-B462-9FDD3E10AA55}" type="parTrans" cxnId="{C52DC3DF-EDD3-4D4D-9F6E-38E0D6BA6D2E}">
      <dgm:prSet/>
      <dgm:spPr/>
      <dgm:t>
        <a:bodyPr/>
        <a:lstStyle/>
        <a:p>
          <a:endParaRPr lang="en-US"/>
        </a:p>
      </dgm:t>
    </dgm:pt>
    <dgm:pt modelId="{FB227EFE-06FC-4B30-BFE1-D6802EA964C4}" type="sibTrans" cxnId="{C52DC3DF-EDD3-4D4D-9F6E-38E0D6BA6D2E}">
      <dgm:prSet/>
      <dgm:spPr/>
      <dgm:t>
        <a:bodyPr/>
        <a:lstStyle/>
        <a:p>
          <a:endParaRPr lang="en-US"/>
        </a:p>
      </dgm:t>
    </dgm:pt>
    <dgm:pt modelId="{3CE81DE0-88BA-4CDF-8A48-A228E7E29CDA}">
      <dgm:prSet phldrT="[Text]" custT="1"/>
      <dgm:spPr/>
      <dgm:t>
        <a:bodyPr/>
        <a:lstStyle/>
        <a:p>
          <a:pPr>
            <a:lnSpc>
              <a:spcPct val="100000"/>
            </a:lnSpc>
            <a:spcAft>
              <a:spcPts val="0"/>
            </a:spcAft>
          </a:pPr>
          <a:r>
            <a:rPr lang="en-US" sz="1350" dirty="0" smtClean="0">
              <a:latin typeface="+mj-lt"/>
            </a:rPr>
            <a:t>No network; 4 processors</a:t>
          </a:r>
          <a:endParaRPr lang="en-US" sz="1350" dirty="0">
            <a:latin typeface="+mj-lt"/>
          </a:endParaRPr>
        </a:p>
      </dgm:t>
    </dgm:pt>
    <dgm:pt modelId="{AB4B33A2-3CC2-4DCE-B14D-AD7894F4E88D}" type="parTrans" cxnId="{5CE3CE55-62E8-471A-B232-99C79EC4932E}">
      <dgm:prSet/>
      <dgm:spPr/>
      <dgm:t>
        <a:bodyPr/>
        <a:lstStyle/>
        <a:p>
          <a:endParaRPr lang="en-US"/>
        </a:p>
      </dgm:t>
    </dgm:pt>
    <dgm:pt modelId="{FC5F18AC-BB73-45D3-8696-9131CB938D0B}" type="sibTrans" cxnId="{5CE3CE55-62E8-471A-B232-99C79EC4932E}">
      <dgm:prSet/>
      <dgm:spPr/>
      <dgm:t>
        <a:bodyPr/>
        <a:lstStyle/>
        <a:p>
          <a:endParaRPr lang="en-US"/>
        </a:p>
      </dgm:t>
    </dgm:pt>
    <dgm:pt modelId="{F9A2D8F9-CF9B-477B-9094-07752B2CC180}">
      <dgm:prSet phldrT="[Text]" custT="1"/>
      <dgm:spPr/>
      <dgm:t>
        <a:bodyPr/>
        <a:lstStyle/>
        <a:p>
          <a:pPr>
            <a:lnSpc>
              <a:spcPct val="100000"/>
            </a:lnSpc>
            <a:spcAft>
              <a:spcPts val="0"/>
            </a:spcAft>
          </a:pPr>
          <a:r>
            <a:rPr lang="en-US" sz="1350" dirty="0" smtClean="0">
              <a:latin typeface="+mj-lt"/>
            </a:rPr>
            <a:t>Dozen+ user communities</a:t>
          </a:r>
          <a:endParaRPr lang="en-US" sz="1350" dirty="0">
            <a:latin typeface="+mj-lt"/>
          </a:endParaRPr>
        </a:p>
      </dgm:t>
    </dgm:pt>
    <dgm:pt modelId="{A2A57404-0839-4C7E-89C2-35C946F33838}" type="parTrans" cxnId="{F2A0D732-E6BA-4B80-AA0F-F67BF589BE77}">
      <dgm:prSet/>
      <dgm:spPr/>
      <dgm:t>
        <a:bodyPr/>
        <a:lstStyle/>
        <a:p>
          <a:endParaRPr lang="en-US"/>
        </a:p>
      </dgm:t>
    </dgm:pt>
    <dgm:pt modelId="{231F0D8B-374F-4809-893C-C0853DE52B81}" type="sibTrans" cxnId="{F2A0D732-E6BA-4B80-AA0F-F67BF589BE77}">
      <dgm:prSet/>
      <dgm:spPr/>
      <dgm:t>
        <a:bodyPr/>
        <a:lstStyle/>
        <a:p>
          <a:endParaRPr lang="en-US"/>
        </a:p>
      </dgm:t>
    </dgm:pt>
    <dgm:pt modelId="{C98B8C23-9400-4E0E-B89E-69708D8483D1}">
      <dgm:prSet phldrT="[Text]" custT="1"/>
      <dgm:spPr/>
      <dgm:t>
        <a:bodyPr/>
        <a:lstStyle/>
        <a:p>
          <a:pPr>
            <a:lnSpc>
              <a:spcPct val="100000"/>
            </a:lnSpc>
            <a:spcAft>
              <a:spcPts val="0"/>
            </a:spcAft>
          </a:pPr>
          <a:r>
            <a:rPr lang="en-US" sz="1350" dirty="0" smtClean="0">
              <a:latin typeface="+mj-lt"/>
            </a:rPr>
            <a:t>Funding:  </a:t>
          </a:r>
          <a:r>
            <a:rPr lang="en-US" sz="1350" b="1" dirty="0" smtClean="0">
              <a:solidFill>
                <a:schemeClr val="tx1">
                  <a:lumMod val="60000"/>
                  <a:lumOff val="40000"/>
                </a:schemeClr>
              </a:solidFill>
              <a:latin typeface="+mj-lt"/>
            </a:rPr>
            <a:t>70/30</a:t>
          </a:r>
          <a:endParaRPr lang="en-US" sz="1350" b="1" dirty="0">
            <a:solidFill>
              <a:schemeClr val="tx1">
                <a:lumMod val="60000"/>
                <a:lumOff val="40000"/>
              </a:schemeClr>
            </a:solidFill>
            <a:latin typeface="+mj-lt"/>
          </a:endParaRPr>
        </a:p>
      </dgm:t>
    </dgm:pt>
    <dgm:pt modelId="{E8A9E2F7-7C60-4508-A58F-2D130AFF25D8}" type="parTrans" cxnId="{043D3DE3-396D-4016-8B6F-C9A918E0399E}">
      <dgm:prSet/>
      <dgm:spPr/>
      <dgm:t>
        <a:bodyPr/>
        <a:lstStyle/>
        <a:p>
          <a:endParaRPr lang="en-US"/>
        </a:p>
      </dgm:t>
    </dgm:pt>
    <dgm:pt modelId="{ADCEDE81-71E7-4273-80D0-CA93FFF31D82}" type="sibTrans" cxnId="{043D3DE3-396D-4016-8B6F-C9A918E0399E}">
      <dgm:prSet/>
      <dgm:spPr/>
      <dgm:t>
        <a:bodyPr/>
        <a:lstStyle/>
        <a:p>
          <a:endParaRPr lang="en-US"/>
        </a:p>
      </dgm:t>
    </dgm:pt>
    <dgm:pt modelId="{E4DEDF53-7E56-4B6C-B9E3-BB58D3F8EE4C}">
      <dgm:prSet phldrT="[Text]" custT="1"/>
      <dgm:spPr/>
      <dgm:t>
        <a:bodyPr/>
        <a:lstStyle/>
        <a:p>
          <a:pPr>
            <a:lnSpc>
              <a:spcPct val="100000"/>
            </a:lnSpc>
            <a:spcAft>
              <a:spcPts val="0"/>
            </a:spcAft>
          </a:pPr>
          <a:r>
            <a:rPr lang="en-US" sz="1350" dirty="0" smtClean="0">
              <a:latin typeface="+mj-lt"/>
            </a:rPr>
            <a:t>User communities growing</a:t>
          </a:r>
          <a:endParaRPr lang="en-US" sz="1350" dirty="0">
            <a:latin typeface="+mj-lt"/>
          </a:endParaRPr>
        </a:p>
      </dgm:t>
    </dgm:pt>
    <dgm:pt modelId="{0926F279-6E23-42F1-98C8-070EDF010755}" type="parTrans" cxnId="{AE8385E1-1FB3-489F-B9F6-5723788EDDC0}">
      <dgm:prSet/>
      <dgm:spPr/>
      <dgm:t>
        <a:bodyPr/>
        <a:lstStyle/>
        <a:p>
          <a:endParaRPr lang="en-US"/>
        </a:p>
      </dgm:t>
    </dgm:pt>
    <dgm:pt modelId="{68E5B65F-F710-49E2-B0F8-15FB6C2647BA}" type="sibTrans" cxnId="{AE8385E1-1FB3-489F-B9F6-5723788EDDC0}">
      <dgm:prSet/>
      <dgm:spPr/>
      <dgm:t>
        <a:bodyPr/>
        <a:lstStyle/>
        <a:p>
          <a:endParaRPr lang="en-US"/>
        </a:p>
      </dgm:t>
    </dgm:pt>
    <dgm:pt modelId="{47C56E8C-305D-4022-B1D0-F3E4846F5107}">
      <dgm:prSet phldrT="[Text]" custT="1"/>
      <dgm:spPr/>
      <dgm:t>
        <a:bodyPr/>
        <a:lstStyle/>
        <a:p>
          <a:pPr>
            <a:lnSpc>
              <a:spcPct val="100000"/>
            </a:lnSpc>
            <a:spcAft>
              <a:spcPts val="0"/>
            </a:spcAft>
          </a:pPr>
          <a:r>
            <a:rPr lang="en-US" sz="1350" dirty="0" smtClean="0">
              <a:latin typeface="+mj-lt"/>
            </a:rPr>
            <a:t>Early clusters; WWW; Internet2; centers “mission creep” </a:t>
          </a:r>
          <a:r>
            <a:rPr lang="en-US" sz="1400" dirty="0" smtClean="0">
              <a:latin typeface="+mj-lt"/>
            </a:rPr>
            <a:t>- </a:t>
          </a:r>
          <a:r>
            <a:rPr lang="en-US" sz="1200" dirty="0" smtClean="0">
              <a:latin typeface="+mj-lt"/>
            </a:rPr>
            <a:t>NSF cancels centers; PACI created  </a:t>
          </a:r>
          <a:endParaRPr lang="en-US" sz="1200" dirty="0">
            <a:latin typeface="+mj-lt"/>
          </a:endParaRPr>
        </a:p>
      </dgm:t>
    </dgm:pt>
    <dgm:pt modelId="{5EEA5283-213A-4B70-958B-3276B349B503}" type="parTrans" cxnId="{8FABE3F8-2B67-48F6-8F4E-A152EDAF8A79}">
      <dgm:prSet/>
      <dgm:spPr/>
      <dgm:t>
        <a:bodyPr/>
        <a:lstStyle/>
        <a:p>
          <a:endParaRPr lang="en-US"/>
        </a:p>
      </dgm:t>
    </dgm:pt>
    <dgm:pt modelId="{8F8DEA49-EF8C-446A-A520-0B2EC3B5AF4F}" type="sibTrans" cxnId="{8FABE3F8-2B67-48F6-8F4E-A152EDAF8A79}">
      <dgm:prSet/>
      <dgm:spPr/>
      <dgm:t>
        <a:bodyPr/>
        <a:lstStyle/>
        <a:p>
          <a:endParaRPr lang="en-US"/>
        </a:p>
      </dgm:t>
    </dgm:pt>
    <dgm:pt modelId="{A4824C1A-3D8E-4693-8508-83C4256B97FD}">
      <dgm:prSet phldrT="[Text]" custT="1"/>
      <dgm:spPr/>
      <dgm:t>
        <a:bodyPr/>
        <a:lstStyle/>
        <a:p>
          <a:pPr>
            <a:lnSpc>
              <a:spcPct val="100000"/>
            </a:lnSpc>
            <a:spcAft>
              <a:spcPts val="0"/>
            </a:spcAft>
          </a:pPr>
          <a:r>
            <a:rPr lang="en-US" sz="1350" dirty="0" smtClean="0">
              <a:latin typeface="+mj-lt"/>
            </a:rPr>
            <a:t>Funding:  </a:t>
          </a:r>
          <a:r>
            <a:rPr lang="en-US" sz="1350" b="1" dirty="0" smtClean="0">
              <a:solidFill>
                <a:schemeClr val="tx1">
                  <a:lumMod val="60000"/>
                  <a:lumOff val="40000"/>
                </a:schemeClr>
              </a:solidFill>
              <a:latin typeface="+mj-lt"/>
            </a:rPr>
            <a:t>50/50</a:t>
          </a:r>
          <a:r>
            <a:rPr lang="en-US" sz="1350" dirty="0" smtClean="0">
              <a:latin typeface="+mj-lt"/>
            </a:rPr>
            <a:t>; PACI hubs as funding agencies</a:t>
          </a:r>
          <a:endParaRPr lang="en-US" sz="1350" dirty="0">
            <a:latin typeface="+mj-lt"/>
          </a:endParaRPr>
        </a:p>
      </dgm:t>
    </dgm:pt>
    <dgm:pt modelId="{4106870B-FEB0-4640-9DA1-2AC2089D1E9F}" type="parTrans" cxnId="{E8524E36-0898-47C5-9828-E99BEB77736B}">
      <dgm:prSet/>
      <dgm:spPr/>
      <dgm:t>
        <a:bodyPr/>
        <a:lstStyle/>
        <a:p>
          <a:endParaRPr lang="en-US"/>
        </a:p>
      </dgm:t>
    </dgm:pt>
    <dgm:pt modelId="{A3998399-46E9-4A0A-ADFE-C7A4F1B65F02}" type="sibTrans" cxnId="{E8524E36-0898-47C5-9828-E99BEB77736B}">
      <dgm:prSet/>
      <dgm:spPr/>
      <dgm:t>
        <a:bodyPr/>
        <a:lstStyle/>
        <a:p>
          <a:endParaRPr lang="en-US"/>
        </a:p>
      </dgm:t>
    </dgm:pt>
    <dgm:pt modelId="{174B87D6-9F15-45DA-A5A7-A97B3433DDD5}">
      <dgm:prSet phldrT="[Text]" custT="1"/>
      <dgm:spPr/>
      <dgm:t>
        <a:bodyPr/>
        <a:lstStyle/>
        <a:p>
          <a:pPr>
            <a:lnSpc>
              <a:spcPct val="100000"/>
            </a:lnSpc>
            <a:spcAft>
              <a:spcPts val="0"/>
            </a:spcAft>
          </a:pPr>
          <a:r>
            <a:rPr lang="en-US" sz="1350" dirty="0" smtClean="0">
              <a:latin typeface="+mj-lt"/>
            </a:rPr>
            <a:t>PACI phased  out;  Terascale - TeraGrid beginning</a:t>
          </a:r>
          <a:endParaRPr lang="en-US" sz="1350" dirty="0">
            <a:latin typeface="+mj-lt"/>
          </a:endParaRPr>
        </a:p>
      </dgm:t>
    </dgm:pt>
    <dgm:pt modelId="{BCF759C6-187A-4FB5-8B0A-31B96DA8D3F0}" type="parTrans" cxnId="{66540E7C-5286-41BC-8657-3570400F2D49}">
      <dgm:prSet/>
      <dgm:spPr/>
      <dgm:t>
        <a:bodyPr/>
        <a:lstStyle/>
        <a:p>
          <a:endParaRPr lang="en-US"/>
        </a:p>
      </dgm:t>
    </dgm:pt>
    <dgm:pt modelId="{800B75E0-C82E-4067-A7A1-BCC3ED1EE1F6}" type="sibTrans" cxnId="{66540E7C-5286-41BC-8657-3570400F2D49}">
      <dgm:prSet/>
      <dgm:spPr/>
      <dgm:t>
        <a:bodyPr/>
        <a:lstStyle/>
        <a:p>
          <a:endParaRPr lang="en-US"/>
        </a:p>
      </dgm:t>
    </dgm:pt>
    <dgm:pt modelId="{2069E8B1-FD77-4EC9-9655-CF5762B61510}">
      <dgm:prSet phldrT="[Text]" custT="1"/>
      <dgm:spPr/>
      <dgm:t>
        <a:bodyPr/>
        <a:lstStyle/>
        <a:p>
          <a:pPr>
            <a:lnSpc>
              <a:spcPct val="100000"/>
            </a:lnSpc>
            <a:spcAft>
              <a:spcPts val="0"/>
            </a:spcAft>
          </a:pPr>
          <a:r>
            <a:rPr lang="en-US" sz="1350" dirty="0" smtClean="0">
              <a:latin typeface="+mj-lt"/>
            </a:rPr>
            <a:t>Funding: </a:t>
          </a:r>
          <a:r>
            <a:rPr lang="en-US" sz="1350" b="1" dirty="0" smtClean="0">
              <a:solidFill>
                <a:schemeClr val="tx1">
                  <a:lumMod val="60000"/>
                  <a:lumOff val="40000"/>
                </a:schemeClr>
              </a:solidFill>
              <a:latin typeface="+mj-lt"/>
            </a:rPr>
            <a:t>40/60</a:t>
          </a:r>
          <a:r>
            <a:rPr lang="en-US" sz="1350" dirty="0" smtClean="0">
              <a:latin typeface="+mj-lt"/>
            </a:rPr>
            <a:t> center funding fading</a:t>
          </a:r>
          <a:endParaRPr lang="en-US" sz="1350" dirty="0">
            <a:latin typeface="+mj-lt"/>
          </a:endParaRPr>
        </a:p>
      </dgm:t>
    </dgm:pt>
    <dgm:pt modelId="{B82F333D-E8F7-4F05-8AAD-7C9E12ED9F28}" type="parTrans" cxnId="{44974A40-40A0-40BD-984C-F4EC5E46F5FA}">
      <dgm:prSet/>
      <dgm:spPr/>
      <dgm:t>
        <a:bodyPr/>
        <a:lstStyle/>
        <a:p>
          <a:endParaRPr lang="en-US"/>
        </a:p>
      </dgm:t>
    </dgm:pt>
    <dgm:pt modelId="{BD538C2A-4220-4939-BE9D-0B7C8BC4637B}" type="sibTrans" cxnId="{44974A40-40A0-40BD-984C-F4EC5E46F5FA}">
      <dgm:prSet/>
      <dgm:spPr/>
      <dgm:t>
        <a:bodyPr/>
        <a:lstStyle/>
        <a:p>
          <a:endParaRPr lang="en-US"/>
        </a:p>
      </dgm:t>
    </dgm:pt>
    <dgm:pt modelId="{2B4A20D4-D0C7-4D9D-A1C1-FA39C3EEE9B5}">
      <dgm:prSet phldrT="[Text]" custT="1"/>
      <dgm:spPr/>
      <dgm:t>
        <a:bodyPr/>
        <a:lstStyle/>
        <a:p>
          <a:pPr>
            <a:lnSpc>
              <a:spcPct val="100000"/>
            </a:lnSpc>
            <a:spcAft>
              <a:spcPts val="0"/>
            </a:spcAft>
          </a:pPr>
          <a:r>
            <a:rPr lang="en-US" sz="1350" dirty="0" smtClean="0">
              <a:latin typeface="+mj-lt"/>
            </a:rPr>
            <a:t>Staffing: 75+</a:t>
          </a:r>
          <a:endParaRPr lang="en-US" sz="1350" dirty="0">
            <a:latin typeface="+mj-lt"/>
          </a:endParaRPr>
        </a:p>
      </dgm:t>
    </dgm:pt>
    <dgm:pt modelId="{2C2BC3C1-8160-4FE3-953C-243D5168B3ED}" type="parTrans" cxnId="{4ACDA405-6FF0-4DE8-AB1B-914797D84137}">
      <dgm:prSet/>
      <dgm:spPr/>
      <dgm:t>
        <a:bodyPr/>
        <a:lstStyle/>
        <a:p>
          <a:endParaRPr lang="en-US"/>
        </a:p>
      </dgm:t>
    </dgm:pt>
    <dgm:pt modelId="{AF14658E-43D2-46BE-839B-D0EC08EB539C}" type="sibTrans" cxnId="{4ACDA405-6FF0-4DE8-AB1B-914797D84137}">
      <dgm:prSet/>
      <dgm:spPr/>
      <dgm:t>
        <a:bodyPr/>
        <a:lstStyle/>
        <a:p>
          <a:endParaRPr lang="en-US"/>
        </a:p>
      </dgm:t>
    </dgm:pt>
    <dgm:pt modelId="{E504C126-3851-4E88-9888-2EB5B2C207A3}">
      <dgm:prSet phldrT="[Text]" custT="1"/>
      <dgm:spPr/>
      <dgm:t>
        <a:bodyPr/>
        <a:lstStyle/>
        <a:p>
          <a:pPr>
            <a:lnSpc>
              <a:spcPct val="100000"/>
            </a:lnSpc>
            <a:spcAft>
              <a:spcPts val="0"/>
            </a:spcAft>
          </a:pPr>
          <a:r>
            <a:rPr lang="en-US" sz="1350" dirty="0" smtClean="0">
              <a:latin typeface="+mj-lt"/>
            </a:rPr>
            <a:t>Staffing:  175+</a:t>
          </a:r>
          <a:endParaRPr lang="en-US" sz="1350" dirty="0">
            <a:latin typeface="+mj-lt"/>
          </a:endParaRPr>
        </a:p>
      </dgm:t>
    </dgm:pt>
    <dgm:pt modelId="{D0C74636-8BD3-418E-B339-0D4F5D923BD7}" type="parTrans" cxnId="{17F815C8-C920-465D-BD73-5E6D903580F1}">
      <dgm:prSet/>
      <dgm:spPr/>
      <dgm:t>
        <a:bodyPr/>
        <a:lstStyle/>
        <a:p>
          <a:endParaRPr lang="en-US"/>
        </a:p>
      </dgm:t>
    </dgm:pt>
    <dgm:pt modelId="{E5EE0F70-8059-499B-A4AB-15F4EE78EE6F}" type="sibTrans" cxnId="{17F815C8-C920-465D-BD73-5E6D903580F1}">
      <dgm:prSet/>
      <dgm:spPr/>
      <dgm:t>
        <a:bodyPr/>
        <a:lstStyle/>
        <a:p>
          <a:endParaRPr lang="en-US"/>
        </a:p>
      </dgm:t>
    </dgm:pt>
    <dgm:pt modelId="{73D16C87-A2B0-4972-8696-408CE78B99B4}">
      <dgm:prSet phldrT="[Text]" custT="1"/>
      <dgm:spPr/>
      <dgm:t>
        <a:bodyPr/>
        <a:lstStyle/>
        <a:p>
          <a:pPr>
            <a:lnSpc>
              <a:spcPct val="100000"/>
            </a:lnSpc>
            <a:spcAft>
              <a:spcPts val="0"/>
            </a:spcAft>
          </a:pPr>
          <a:r>
            <a:rPr lang="en-US" sz="1200" dirty="0" smtClean="0">
              <a:latin typeface="+mj-lt"/>
            </a:rPr>
            <a:t>Diversification growing</a:t>
          </a:r>
          <a:endParaRPr lang="en-US" sz="1200" dirty="0">
            <a:latin typeface="+mj-lt"/>
          </a:endParaRPr>
        </a:p>
      </dgm:t>
    </dgm:pt>
    <dgm:pt modelId="{BD6F32B0-74A4-4233-80C1-82F800D60019}" type="parTrans" cxnId="{452E2755-11EE-41D5-AE47-8F2AE76F269F}">
      <dgm:prSet/>
      <dgm:spPr/>
      <dgm:t>
        <a:bodyPr/>
        <a:lstStyle/>
        <a:p>
          <a:endParaRPr lang="en-US"/>
        </a:p>
      </dgm:t>
    </dgm:pt>
    <dgm:pt modelId="{06F037FA-B552-4E5B-8648-009ACF59DCC2}" type="sibTrans" cxnId="{452E2755-11EE-41D5-AE47-8F2AE76F269F}">
      <dgm:prSet/>
      <dgm:spPr/>
      <dgm:t>
        <a:bodyPr/>
        <a:lstStyle/>
        <a:p>
          <a:endParaRPr lang="en-US"/>
        </a:p>
      </dgm:t>
    </dgm:pt>
    <dgm:pt modelId="{AFE58E98-7DA0-497F-8B72-FA773769F273}">
      <dgm:prSet phldrT="[Text]" custT="1"/>
      <dgm:spPr/>
      <dgm:t>
        <a:bodyPr/>
        <a:lstStyle/>
        <a:p>
          <a:pPr>
            <a:lnSpc>
              <a:spcPct val="100000"/>
            </a:lnSpc>
            <a:spcAft>
              <a:spcPts val="0"/>
            </a:spcAft>
          </a:pPr>
          <a:r>
            <a:rPr lang="en-US" sz="1350" dirty="0" smtClean="0">
              <a:latin typeface="+mj-lt"/>
            </a:rPr>
            <a:t>Staffing: 400+ (center)  PACI partners</a:t>
          </a:r>
          <a:endParaRPr lang="en-US" sz="1350" dirty="0">
            <a:latin typeface="+mj-lt"/>
          </a:endParaRPr>
        </a:p>
      </dgm:t>
    </dgm:pt>
    <dgm:pt modelId="{059CCA11-83B7-4B10-9891-BF00E2C9BC33}" type="parTrans" cxnId="{738CB3AE-87F8-4887-930D-AF2DFAE8073F}">
      <dgm:prSet/>
      <dgm:spPr/>
      <dgm:t>
        <a:bodyPr/>
        <a:lstStyle/>
        <a:p>
          <a:endParaRPr lang="en-US"/>
        </a:p>
      </dgm:t>
    </dgm:pt>
    <dgm:pt modelId="{FC176803-2383-4F0F-A350-A81A8F391D6D}" type="sibTrans" cxnId="{738CB3AE-87F8-4887-930D-AF2DFAE8073F}">
      <dgm:prSet/>
      <dgm:spPr/>
      <dgm:t>
        <a:bodyPr/>
        <a:lstStyle/>
        <a:p>
          <a:endParaRPr lang="en-US"/>
        </a:p>
      </dgm:t>
    </dgm:pt>
    <dgm:pt modelId="{93F14DA4-DB63-41CC-B3CB-2C9C40C43033}">
      <dgm:prSet phldrT="[Text]" custT="1"/>
      <dgm:spPr/>
      <dgm:t>
        <a:bodyPr/>
        <a:lstStyle/>
        <a:p>
          <a:pPr>
            <a:lnSpc>
              <a:spcPct val="100000"/>
            </a:lnSpc>
            <a:spcAft>
              <a:spcPts val="0"/>
            </a:spcAft>
          </a:pPr>
          <a:r>
            <a:rPr lang="en-US" sz="1350" dirty="0" smtClean="0">
              <a:latin typeface="+mj-lt"/>
            </a:rPr>
            <a:t>Capability computing at centers</a:t>
          </a:r>
          <a:endParaRPr lang="en-US" sz="1350" dirty="0">
            <a:latin typeface="+mj-lt"/>
          </a:endParaRPr>
        </a:p>
      </dgm:t>
    </dgm:pt>
    <dgm:pt modelId="{E1DF0FBF-86F0-48E6-9048-397BAD896FC3}" type="parTrans" cxnId="{698D85EB-A4B9-4C60-93CF-F91CA83F363D}">
      <dgm:prSet/>
      <dgm:spPr/>
      <dgm:t>
        <a:bodyPr/>
        <a:lstStyle/>
        <a:p>
          <a:endParaRPr lang="en-US"/>
        </a:p>
      </dgm:t>
    </dgm:pt>
    <dgm:pt modelId="{8E7CD3E9-76E0-408E-933D-01C27C69A7EF}" type="sibTrans" cxnId="{698D85EB-A4B9-4C60-93CF-F91CA83F363D}">
      <dgm:prSet/>
      <dgm:spPr/>
      <dgm:t>
        <a:bodyPr/>
        <a:lstStyle/>
        <a:p>
          <a:endParaRPr lang="en-US"/>
        </a:p>
      </dgm:t>
    </dgm:pt>
    <dgm:pt modelId="{10DAEAA1-8DB3-4A85-9D27-C9394E32A053}">
      <dgm:prSet phldrT="[Text]" custT="1"/>
      <dgm:spPr/>
      <dgm:t>
        <a:bodyPr/>
        <a:lstStyle/>
        <a:p>
          <a:pPr>
            <a:lnSpc>
              <a:spcPct val="100000"/>
            </a:lnSpc>
            <a:spcAft>
              <a:spcPts val="0"/>
            </a:spcAft>
          </a:pPr>
          <a:r>
            <a:rPr lang="en-US" sz="1350" dirty="0" smtClean="0">
              <a:latin typeface="+mj-lt"/>
            </a:rPr>
            <a:t>Campuses picking up users</a:t>
          </a:r>
          <a:endParaRPr lang="en-US" sz="1350" dirty="0">
            <a:latin typeface="+mj-lt"/>
          </a:endParaRPr>
        </a:p>
      </dgm:t>
    </dgm:pt>
    <dgm:pt modelId="{E22AF5BC-0E58-4D9A-9E2F-C78F3D7353FD}" type="parTrans" cxnId="{E8E59A71-EE7A-4E79-B592-942F7DAF99E5}">
      <dgm:prSet/>
      <dgm:spPr/>
      <dgm:t>
        <a:bodyPr/>
        <a:lstStyle/>
        <a:p>
          <a:endParaRPr lang="en-US"/>
        </a:p>
      </dgm:t>
    </dgm:pt>
    <dgm:pt modelId="{14280FE7-6E5F-4DC5-9A66-6CB4A1AABAAB}" type="sibTrans" cxnId="{E8E59A71-EE7A-4E79-B592-942F7DAF99E5}">
      <dgm:prSet/>
      <dgm:spPr/>
      <dgm:t>
        <a:bodyPr/>
        <a:lstStyle/>
        <a:p>
          <a:endParaRPr lang="en-US"/>
        </a:p>
      </dgm:t>
    </dgm:pt>
    <dgm:pt modelId="{7438467E-5AC4-4335-9A49-E99668C7ABB3}" type="pres">
      <dgm:prSet presAssocID="{1205E49F-973D-4E32-B964-03371C9F8F15}" presName="Name0" presStyleCnt="0">
        <dgm:presLayoutVars>
          <dgm:dir/>
          <dgm:animLvl val="lvl"/>
          <dgm:resizeHandles/>
        </dgm:presLayoutVars>
      </dgm:prSet>
      <dgm:spPr/>
      <dgm:t>
        <a:bodyPr/>
        <a:lstStyle/>
        <a:p>
          <a:endParaRPr lang="en-US"/>
        </a:p>
      </dgm:t>
    </dgm:pt>
    <dgm:pt modelId="{A28C1521-0D79-42C7-AFF9-1C56B55D750E}" type="pres">
      <dgm:prSet presAssocID="{3BC66CF4-0BB8-4FDB-951D-27BD5440583F}" presName="linNode" presStyleCnt="0"/>
      <dgm:spPr/>
      <dgm:t>
        <a:bodyPr/>
        <a:lstStyle/>
        <a:p>
          <a:endParaRPr lang="en-US"/>
        </a:p>
      </dgm:t>
    </dgm:pt>
    <dgm:pt modelId="{1BF24D43-A994-4190-BF5B-7C5EF2D509C7}" type="pres">
      <dgm:prSet presAssocID="{3BC66CF4-0BB8-4FDB-951D-27BD5440583F}" presName="parentShp" presStyleLbl="node1" presStyleIdx="0" presStyleCnt="4" custLinFactNeighborX="-29266" custLinFactNeighborY="-185">
        <dgm:presLayoutVars>
          <dgm:bulletEnabled val="1"/>
        </dgm:presLayoutVars>
      </dgm:prSet>
      <dgm:spPr/>
      <dgm:t>
        <a:bodyPr/>
        <a:lstStyle/>
        <a:p>
          <a:endParaRPr lang="en-US"/>
        </a:p>
      </dgm:t>
    </dgm:pt>
    <dgm:pt modelId="{38C0B2E5-3C23-43A8-A616-CCC0C1C00B9E}" type="pres">
      <dgm:prSet presAssocID="{3BC66CF4-0BB8-4FDB-951D-27BD5440583F}" presName="childShp" presStyleLbl="bgAccFollowNode1" presStyleIdx="0" presStyleCnt="4" custScaleX="100756" custLinFactNeighborX="34" custLinFactNeighborY="-126">
        <dgm:presLayoutVars>
          <dgm:bulletEnabled val="1"/>
        </dgm:presLayoutVars>
      </dgm:prSet>
      <dgm:spPr/>
      <dgm:t>
        <a:bodyPr/>
        <a:lstStyle/>
        <a:p>
          <a:endParaRPr lang="en-US"/>
        </a:p>
      </dgm:t>
    </dgm:pt>
    <dgm:pt modelId="{163A61CA-4D29-4043-98C9-66BF518EADE2}" type="pres">
      <dgm:prSet presAssocID="{024F2B82-58BA-47DE-A466-88C4A0205F70}" presName="spacing" presStyleCnt="0"/>
      <dgm:spPr/>
      <dgm:t>
        <a:bodyPr/>
        <a:lstStyle/>
        <a:p>
          <a:endParaRPr lang="en-US"/>
        </a:p>
      </dgm:t>
    </dgm:pt>
    <dgm:pt modelId="{715EA7EE-F2B9-447F-8554-4FBA00EEB566}" type="pres">
      <dgm:prSet presAssocID="{F2AC734C-25CF-4BB3-904C-53651ECC4743}" presName="linNode" presStyleCnt="0"/>
      <dgm:spPr/>
      <dgm:t>
        <a:bodyPr/>
        <a:lstStyle/>
        <a:p>
          <a:endParaRPr lang="en-US"/>
        </a:p>
      </dgm:t>
    </dgm:pt>
    <dgm:pt modelId="{500D0D66-8CEE-461F-B1B2-E1A680C960DE}" type="pres">
      <dgm:prSet presAssocID="{F2AC734C-25CF-4BB3-904C-53651ECC4743}" presName="parentShp" presStyleLbl="node1" presStyleIdx="1" presStyleCnt="4">
        <dgm:presLayoutVars>
          <dgm:bulletEnabled val="1"/>
        </dgm:presLayoutVars>
      </dgm:prSet>
      <dgm:spPr/>
      <dgm:t>
        <a:bodyPr/>
        <a:lstStyle/>
        <a:p>
          <a:endParaRPr lang="en-US"/>
        </a:p>
      </dgm:t>
    </dgm:pt>
    <dgm:pt modelId="{7012F1C8-049B-477B-8CAF-041372233D95}" type="pres">
      <dgm:prSet presAssocID="{F2AC734C-25CF-4BB3-904C-53651ECC4743}" presName="childShp" presStyleLbl="bgAccFollowNode1" presStyleIdx="1" presStyleCnt="4">
        <dgm:presLayoutVars>
          <dgm:bulletEnabled val="1"/>
        </dgm:presLayoutVars>
      </dgm:prSet>
      <dgm:spPr/>
      <dgm:t>
        <a:bodyPr/>
        <a:lstStyle/>
        <a:p>
          <a:endParaRPr lang="en-US"/>
        </a:p>
      </dgm:t>
    </dgm:pt>
    <dgm:pt modelId="{0CAD6DD3-1588-4610-82FE-410E89A958FF}" type="pres">
      <dgm:prSet presAssocID="{C72AD3EA-E1B4-456F-8D07-D0F2FFD8461E}" presName="spacing" presStyleCnt="0"/>
      <dgm:spPr/>
      <dgm:t>
        <a:bodyPr/>
        <a:lstStyle/>
        <a:p>
          <a:endParaRPr lang="en-US"/>
        </a:p>
      </dgm:t>
    </dgm:pt>
    <dgm:pt modelId="{791D9C6C-5C9A-455B-B6AE-7747F6AC0C0F}" type="pres">
      <dgm:prSet presAssocID="{A106C7DD-4520-41EF-A140-D9C0556F939F}" presName="linNode" presStyleCnt="0"/>
      <dgm:spPr/>
      <dgm:t>
        <a:bodyPr/>
        <a:lstStyle/>
        <a:p>
          <a:endParaRPr lang="en-US"/>
        </a:p>
      </dgm:t>
    </dgm:pt>
    <dgm:pt modelId="{F861865B-AC69-4965-9B93-102303B0168C}" type="pres">
      <dgm:prSet presAssocID="{A106C7DD-4520-41EF-A140-D9C0556F939F}" presName="parentShp" presStyleLbl="node1" presStyleIdx="2" presStyleCnt="4">
        <dgm:presLayoutVars>
          <dgm:bulletEnabled val="1"/>
        </dgm:presLayoutVars>
      </dgm:prSet>
      <dgm:spPr/>
      <dgm:t>
        <a:bodyPr/>
        <a:lstStyle/>
        <a:p>
          <a:endParaRPr lang="en-US"/>
        </a:p>
      </dgm:t>
    </dgm:pt>
    <dgm:pt modelId="{29E05903-88EE-449A-9EC6-3ACBDC19A95F}" type="pres">
      <dgm:prSet presAssocID="{A106C7DD-4520-41EF-A140-D9C0556F939F}" presName="childShp" presStyleLbl="bgAccFollowNode1" presStyleIdx="2" presStyleCnt="4" custLinFactNeighborX="446" custLinFactNeighborY="-4037">
        <dgm:presLayoutVars>
          <dgm:bulletEnabled val="1"/>
        </dgm:presLayoutVars>
      </dgm:prSet>
      <dgm:spPr/>
      <dgm:t>
        <a:bodyPr/>
        <a:lstStyle/>
        <a:p>
          <a:endParaRPr lang="en-US"/>
        </a:p>
      </dgm:t>
    </dgm:pt>
    <dgm:pt modelId="{4DD3831C-5CDB-4DEA-A52A-4D61AA9FED6F}" type="pres">
      <dgm:prSet presAssocID="{F131433A-F90E-4EFE-B87A-2A4B1F41EE96}" presName="spacing" presStyleCnt="0"/>
      <dgm:spPr/>
      <dgm:t>
        <a:bodyPr/>
        <a:lstStyle/>
        <a:p>
          <a:endParaRPr lang="en-US"/>
        </a:p>
      </dgm:t>
    </dgm:pt>
    <dgm:pt modelId="{5AB87478-DE94-4143-B789-B8E0CC90745B}" type="pres">
      <dgm:prSet presAssocID="{B0065434-60BD-41F9-ADC2-C78A53D2B95C}" presName="linNode" presStyleCnt="0"/>
      <dgm:spPr/>
      <dgm:t>
        <a:bodyPr/>
        <a:lstStyle/>
        <a:p>
          <a:endParaRPr lang="en-US"/>
        </a:p>
      </dgm:t>
    </dgm:pt>
    <dgm:pt modelId="{DC61A898-E7C7-4859-A0B7-E56CE1E3783B}" type="pres">
      <dgm:prSet presAssocID="{B0065434-60BD-41F9-ADC2-C78A53D2B95C}" presName="parentShp" presStyleLbl="node1" presStyleIdx="3" presStyleCnt="4">
        <dgm:presLayoutVars>
          <dgm:bulletEnabled val="1"/>
        </dgm:presLayoutVars>
      </dgm:prSet>
      <dgm:spPr/>
      <dgm:t>
        <a:bodyPr/>
        <a:lstStyle/>
        <a:p>
          <a:endParaRPr lang="en-US"/>
        </a:p>
      </dgm:t>
    </dgm:pt>
    <dgm:pt modelId="{25683617-EE5C-409E-9386-D1CCC6469F9C}" type="pres">
      <dgm:prSet presAssocID="{B0065434-60BD-41F9-ADC2-C78A53D2B95C}" presName="childShp" presStyleLbl="bgAccFollowNode1" presStyleIdx="3" presStyleCnt="4">
        <dgm:presLayoutVars>
          <dgm:bulletEnabled val="1"/>
        </dgm:presLayoutVars>
      </dgm:prSet>
      <dgm:spPr/>
      <dgm:t>
        <a:bodyPr/>
        <a:lstStyle/>
        <a:p>
          <a:endParaRPr lang="en-US"/>
        </a:p>
      </dgm:t>
    </dgm:pt>
  </dgm:ptLst>
  <dgm:cxnLst>
    <dgm:cxn modelId="{E8524E36-0898-47C5-9828-E99BEB77736B}" srcId="{A106C7DD-4520-41EF-A140-D9C0556F939F}" destId="{A4824C1A-3D8E-4693-8508-83C4256B97FD}" srcOrd="2" destOrd="0" parTransId="{4106870B-FEB0-4640-9DA1-2AC2089D1E9F}" sibTransId="{A3998399-46E9-4A0A-ADFE-C7A4F1B65F02}"/>
    <dgm:cxn modelId="{8BA096C4-4670-4449-9918-DB575034E934}" type="presOf" srcId="{3BC66CF4-0BB8-4FDB-951D-27BD5440583F}" destId="{1BF24D43-A994-4190-BF5B-7C5EF2D509C7}" srcOrd="0" destOrd="0" presId="urn:microsoft.com/office/officeart/2005/8/layout/vList6"/>
    <dgm:cxn modelId="{FC5219EF-6114-4E74-B983-9CFAEB69FAFE}" srcId="{1205E49F-973D-4E32-B964-03371C9F8F15}" destId="{3BC66CF4-0BB8-4FDB-951D-27BD5440583F}" srcOrd="0" destOrd="0" parTransId="{BAF202FB-9289-4215-88B6-179EBF11FBEF}" sibTransId="{024F2B82-58BA-47DE-A466-88C4A0205F70}"/>
    <dgm:cxn modelId="{28041A34-E825-4B1D-95BE-F9E890F22C9A}" type="presOf" srcId="{B37D35F7-8B81-4622-8D2E-2A2EA4552910}" destId="{7012F1C8-049B-477B-8CAF-041372233D95}" srcOrd="0" destOrd="1" presId="urn:microsoft.com/office/officeart/2005/8/layout/vList6"/>
    <dgm:cxn modelId="{4ACDA405-6FF0-4DE8-AB1B-914797D84137}" srcId="{3BC66CF4-0BB8-4FDB-951D-27BD5440583F}" destId="{2B4A20D4-D0C7-4D9D-A1C1-FA39C3EEE9B5}" srcOrd="3" destOrd="0" parTransId="{2C2BC3C1-8160-4FE3-953C-243D5168B3ED}" sibTransId="{AF14658E-43D2-46BE-839B-D0EC08EB539C}"/>
    <dgm:cxn modelId="{D502012A-F596-44B1-8CC7-BE92623F015F}" type="presOf" srcId="{9BC8EF51-FF26-46B2-AA8C-BD6AB3DFF004}" destId="{38C0B2E5-3C23-43A8-A616-CCC0C1C00B9E}" srcOrd="0" destOrd="0" presId="urn:microsoft.com/office/officeart/2005/8/layout/vList6"/>
    <dgm:cxn modelId="{8234065F-D3A3-4B27-9C33-07CE29B80E35}" type="presOf" srcId="{3CE81DE0-88BA-4CDF-8A48-A228E7E29CDA}" destId="{38C0B2E5-3C23-43A8-A616-CCC0C1C00B9E}" srcOrd="0" destOrd="1" presId="urn:microsoft.com/office/officeart/2005/8/layout/vList6"/>
    <dgm:cxn modelId="{B411BF2C-1B87-4E0C-8B86-8EC63D26105F}" srcId="{3BC66CF4-0BB8-4FDB-951D-27BD5440583F}" destId="{9BC8EF51-FF26-46B2-AA8C-BD6AB3DFF004}" srcOrd="0" destOrd="0" parTransId="{8C87B1E7-054C-4E73-9FA0-D7E08426C220}" sibTransId="{FD7147C4-8EF9-4AD8-AB33-460AC5972F7C}"/>
    <dgm:cxn modelId="{C35B3564-03E3-49CE-A0D2-DA9C9DC5A796}" type="presOf" srcId="{F9A2D8F9-CF9B-477B-9094-07752B2CC180}" destId="{7012F1C8-049B-477B-8CAF-041372233D95}" srcOrd="0" destOrd="0" presId="urn:microsoft.com/office/officeart/2005/8/layout/vList6"/>
    <dgm:cxn modelId="{0B7F3B3A-98ED-4359-BBCA-060776D07633}" type="presOf" srcId="{73D16C87-A2B0-4972-8696-408CE78B99B4}" destId="{7012F1C8-049B-477B-8CAF-041372233D95}" srcOrd="0" destOrd="2" presId="urn:microsoft.com/office/officeart/2005/8/layout/vList6"/>
    <dgm:cxn modelId="{66E59820-4A30-489B-86B4-D5B3CB4B2641}" type="presOf" srcId="{B0065434-60BD-41F9-ADC2-C78A53D2B95C}" destId="{DC61A898-E7C7-4859-A0B7-E56CE1E3783B}" srcOrd="0" destOrd="0" presId="urn:microsoft.com/office/officeart/2005/8/layout/vList6"/>
    <dgm:cxn modelId="{6050D218-E0B4-4869-9884-6C250E276D09}" type="presOf" srcId="{174B87D6-9F15-45DA-A5A7-A97B3433DDD5}" destId="{25683617-EE5C-409E-9386-D1CCC6469F9C}" srcOrd="0" destOrd="0" presId="urn:microsoft.com/office/officeart/2005/8/layout/vList6"/>
    <dgm:cxn modelId="{452E2755-11EE-41D5-AE47-8F2AE76F269F}" srcId="{B37D35F7-8B81-4622-8D2E-2A2EA4552910}" destId="{73D16C87-A2B0-4972-8696-408CE78B99B4}" srcOrd="0" destOrd="0" parTransId="{BD6F32B0-74A4-4233-80C1-82F800D60019}" sibTransId="{06F037FA-B552-4E5B-8648-009ACF59DCC2}"/>
    <dgm:cxn modelId="{0E909553-A692-46A9-A729-867C36DC375E}" type="presOf" srcId="{C98B8C23-9400-4E0E-B89E-69708D8483D1}" destId="{7012F1C8-049B-477B-8CAF-041372233D95}" srcOrd="0" destOrd="3" presId="urn:microsoft.com/office/officeart/2005/8/layout/vList6"/>
    <dgm:cxn modelId="{C52DC3DF-EDD3-4D4D-9F6E-38E0D6BA6D2E}" srcId="{1205E49F-973D-4E32-B964-03371C9F8F15}" destId="{B0065434-60BD-41F9-ADC2-C78A53D2B95C}" srcOrd="3" destOrd="0" parTransId="{446DDE84-1D4E-470B-B462-9FDD3E10AA55}" sibTransId="{FB227EFE-06FC-4B30-BFE1-D6802EA964C4}"/>
    <dgm:cxn modelId="{0401B647-FA3A-4378-ACD8-32D51BB34582}" srcId="{3BC66CF4-0BB8-4FDB-951D-27BD5440583F}" destId="{41C6BB26-ACAE-41C4-B829-0881FCDF6176}" srcOrd="2" destOrd="0" parTransId="{9DF95CD7-DE9D-4386-821F-ED9DDAE0BAC2}" sibTransId="{191003A0-8697-43D4-A2D0-9A18042AF4E2}"/>
    <dgm:cxn modelId="{E8F4E12B-6C45-45AE-BBBA-2EED91C8887F}" type="presOf" srcId="{93F14DA4-DB63-41CC-B3CB-2C9C40C43033}" destId="{25683617-EE5C-409E-9386-D1CCC6469F9C}" srcOrd="0" destOrd="1" presId="urn:microsoft.com/office/officeart/2005/8/layout/vList6"/>
    <dgm:cxn modelId="{8AB76E17-C784-46B5-94AD-EA4E78010809}" type="presOf" srcId="{47C56E8C-305D-4022-B1D0-F3E4846F5107}" destId="{29E05903-88EE-449A-9EC6-3ACBDC19A95F}" srcOrd="0" destOrd="1" presId="urn:microsoft.com/office/officeart/2005/8/layout/vList6"/>
    <dgm:cxn modelId="{2A08FA68-7E82-4BEB-98EB-260BC6E84E61}" type="presOf" srcId="{E504C126-3851-4E88-9888-2EB5B2C207A3}" destId="{7012F1C8-049B-477B-8CAF-041372233D95}" srcOrd="0" destOrd="4" presId="urn:microsoft.com/office/officeart/2005/8/layout/vList6"/>
    <dgm:cxn modelId="{44974A40-40A0-40BD-984C-F4EC5E46F5FA}" srcId="{B0065434-60BD-41F9-ADC2-C78A53D2B95C}" destId="{2069E8B1-FD77-4EC9-9655-CF5762B61510}" srcOrd="3" destOrd="0" parTransId="{B82F333D-E8F7-4F05-8AAD-7C9E12ED9F28}" sibTransId="{BD538C2A-4220-4939-BE9D-0B7C8BC4637B}"/>
    <dgm:cxn modelId="{043D3DE3-396D-4016-8B6F-C9A918E0399E}" srcId="{F2AC734C-25CF-4BB3-904C-53651ECC4743}" destId="{C98B8C23-9400-4E0E-B89E-69708D8483D1}" srcOrd="2" destOrd="0" parTransId="{E8A9E2F7-7C60-4508-A58F-2D130AFF25D8}" sibTransId="{ADCEDE81-71E7-4273-80D0-CA93FFF31D82}"/>
    <dgm:cxn modelId="{F2A0D732-E6BA-4B80-AA0F-F67BF589BE77}" srcId="{F2AC734C-25CF-4BB3-904C-53651ECC4743}" destId="{F9A2D8F9-CF9B-477B-9094-07752B2CC180}" srcOrd="0" destOrd="0" parTransId="{A2A57404-0839-4C7E-89C2-35C946F33838}" sibTransId="{231F0D8B-374F-4809-893C-C0853DE52B81}"/>
    <dgm:cxn modelId="{692C2073-8173-4763-858F-AF77C3DB247C}" type="presOf" srcId="{F2AC734C-25CF-4BB3-904C-53651ECC4743}" destId="{500D0D66-8CEE-461F-B1B2-E1A680C960DE}" srcOrd="0" destOrd="0" presId="urn:microsoft.com/office/officeart/2005/8/layout/vList6"/>
    <dgm:cxn modelId="{738CB3AE-87F8-4887-930D-AF2DFAE8073F}" srcId="{A106C7DD-4520-41EF-A140-D9C0556F939F}" destId="{AFE58E98-7DA0-497F-8B72-FA773769F273}" srcOrd="3" destOrd="0" parTransId="{059CCA11-83B7-4B10-9891-BF00E2C9BC33}" sibTransId="{FC176803-2383-4F0F-A350-A81A8F391D6D}"/>
    <dgm:cxn modelId="{5CE3CE55-62E8-471A-B232-99C79EC4932E}" srcId="{3BC66CF4-0BB8-4FDB-951D-27BD5440583F}" destId="{3CE81DE0-88BA-4CDF-8A48-A228E7E29CDA}" srcOrd="1" destOrd="0" parTransId="{AB4B33A2-3CC2-4DCE-B14D-AD7894F4E88D}" sibTransId="{FC5F18AC-BB73-45D3-8696-9131CB938D0B}"/>
    <dgm:cxn modelId="{AE8385E1-1FB3-489F-B9F6-5723788EDDC0}" srcId="{A106C7DD-4520-41EF-A140-D9C0556F939F}" destId="{E4DEDF53-7E56-4B6C-B9E3-BB58D3F8EE4C}" srcOrd="0" destOrd="0" parTransId="{0926F279-6E23-42F1-98C8-070EDF010755}" sibTransId="{68E5B65F-F710-49E2-B0F8-15FB6C2647BA}"/>
    <dgm:cxn modelId="{F39B782C-C9C8-4852-8DB9-69AA136D6BFD}" type="presOf" srcId="{2069E8B1-FD77-4EC9-9655-CF5762B61510}" destId="{25683617-EE5C-409E-9386-D1CCC6469F9C}" srcOrd="0" destOrd="3" presId="urn:microsoft.com/office/officeart/2005/8/layout/vList6"/>
    <dgm:cxn modelId="{301C1EEC-AF38-4199-A328-0D60877947F8}" type="presOf" srcId="{10DAEAA1-8DB3-4A85-9D27-C9394E32A053}" destId="{25683617-EE5C-409E-9386-D1CCC6469F9C}" srcOrd="0" destOrd="2" presId="urn:microsoft.com/office/officeart/2005/8/layout/vList6"/>
    <dgm:cxn modelId="{698D85EB-A4B9-4C60-93CF-F91CA83F363D}" srcId="{B0065434-60BD-41F9-ADC2-C78A53D2B95C}" destId="{93F14DA4-DB63-41CC-B3CB-2C9C40C43033}" srcOrd="1" destOrd="0" parTransId="{E1DF0FBF-86F0-48E6-9048-397BAD896FC3}" sibTransId="{8E7CD3E9-76E0-408E-933D-01C27C69A7EF}"/>
    <dgm:cxn modelId="{9C9C6737-D2C5-49E7-8031-9246D90003A2}" type="presOf" srcId="{2B4A20D4-D0C7-4D9D-A1C1-FA39C3EEE9B5}" destId="{38C0B2E5-3C23-43A8-A616-CCC0C1C00B9E}" srcOrd="0" destOrd="3" presId="urn:microsoft.com/office/officeart/2005/8/layout/vList6"/>
    <dgm:cxn modelId="{960A725B-A9DF-41EB-98C9-5E9F37151474}" type="presOf" srcId="{A4824C1A-3D8E-4693-8508-83C4256B97FD}" destId="{29E05903-88EE-449A-9EC6-3ACBDC19A95F}" srcOrd="0" destOrd="2" presId="urn:microsoft.com/office/officeart/2005/8/layout/vList6"/>
    <dgm:cxn modelId="{66540E7C-5286-41BC-8657-3570400F2D49}" srcId="{B0065434-60BD-41F9-ADC2-C78A53D2B95C}" destId="{174B87D6-9F15-45DA-A5A7-A97B3433DDD5}" srcOrd="0" destOrd="0" parTransId="{BCF759C6-187A-4FB5-8B0A-31B96DA8D3F0}" sibTransId="{800B75E0-C82E-4067-A7A1-BCC3ED1EE1F6}"/>
    <dgm:cxn modelId="{EEF09AAA-AB56-4DC2-92B8-60061EF35DF3}" type="presOf" srcId="{41C6BB26-ACAE-41C4-B829-0881FCDF6176}" destId="{38C0B2E5-3C23-43A8-A616-CCC0C1C00B9E}" srcOrd="0" destOrd="2" presId="urn:microsoft.com/office/officeart/2005/8/layout/vList6"/>
    <dgm:cxn modelId="{672609FB-0909-425B-941E-4F2243B1822C}" srcId="{F2AC734C-25CF-4BB3-904C-53651ECC4743}" destId="{B37D35F7-8B81-4622-8D2E-2A2EA4552910}" srcOrd="1" destOrd="0" parTransId="{A016F6D7-46C3-42BB-83E0-0870D3F51FC9}" sibTransId="{6305B24A-C94E-4960-A0F8-9A2E20CED913}"/>
    <dgm:cxn modelId="{17F815C8-C920-465D-BD73-5E6D903580F1}" srcId="{F2AC734C-25CF-4BB3-904C-53651ECC4743}" destId="{E504C126-3851-4E88-9888-2EB5B2C207A3}" srcOrd="3" destOrd="0" parTransId="{D0C74636-8BD3-418E-B339-0D4F5D923BD7}" sibTransId="{E5EE0F70-8059-499B-A4AB-15F4EE78EE6F}"/>
    <dgm:cxn modelId="{A55F0AC5-44F8-4416-9E4D-8901C45DDE29}" type="presOf" srcId="{E4DEDF53-7E56-4B6C-B9E3-BB58D3F8EE4C}" destId="{29E05903-88EE-449A-9EC6-3ACBDC19A95F}" srcOrd="0" destOrd="0" presId="urn:microsoft.com/office/officeart/2005/8/layout/vList6"/>
    <dgm:cxn modelId="{E8E59A71-EE7A-4E79-B592-942F7DAF99E5}" srcId="{B0065434-60BD-41F9-ADC2-C78A53D2B95C}" destId="{10DAEAA1-8DB3-4A85-9D27-C9394E32A053}" srcOrd="2" destOrd="0" parTransId="{E22AF5BC-0E58-4D9A-9E2F-C78F3D7353FD}" sibTransId="{14280FE7-6E5F-4DC5-9A66-6CB4A1AABAAB}"/>
    <dgm:cxn modelId="{8FABE3F8-2B67-48F6-8F4E-A152EDAF8A79}" srcId="{A106C7DD-4520-41EF-A140-D9C0556F939F}" destId="{47C56E8C-305D-4022-B1D0-F3E4846F5107}" srcOrd="1" destOrd="0" parTransId="{5EEA5283-213A-4B70-958B-3276B349B503}" sibTransId="{8F8DEA49-EF8C-446A-A520-0B2EC3B5AF4F}"/>
    <dgm:cxn modelId="{25966E75-EF94-4A1F-AD06-A5C004B1B297}" type="presOf" srcId="{AFE58E98-7DA0-497F-8B72-FA773769F273}" destId="{29E05903-88EE-449A-9EC6-3ACBDC19A95F}" srcOrd="0" destOrd="3" presId="urn:microsoft.com/office/officeart/2005/8/layout/vList6"/>
    <dgm:cxn modelId="{93349032-92A2-4044-A9E6-2AE3283B28B7}" type="presOf" srcId="{A106C7DD-4520-41EF-A140-D9C0556F939F}" destId="{F861865B-AC69-4965-9B93-102303B0168C}" srcOrd="0" destOrd="0" presId="urn:microsoft.com/office/officeart/2005/8/layout/vList6"/>
    <dgm:cxn modelId="{7DD05E96-4112-477E-B04F-895FFD6E4192}" type="presOf" srcId="{1205E49F-973D-4E32-B964-03371C9F8F15}" destId="{7438467E-5AC4-4335-9A49-E99668C7ABB3}" srcOrd="0" destOrd="0" presId="urn:microsoft.com/office/officeart/2005/8/layout/vList6"/>
    <dgm:cxn modelId="{29C4C698-740C-414F-BB52-7784A061D55A}" srcId="{1205E49F-973D-4E32-B964-03371C9F8F15}" destId="{A106C7DD-4520-41EF-A140-D9C0556F939F}" srcOrd="2" destOrd="0" parTransId="{AAE411A7-D1D3-4A0C-8D6C-0C1DF6831AD9}" sibTransId="{F131433A-F90E-4EFE-B87A-2A4B1F41EE96}"/>
    <dgm:cxn modelId="{675730A6-3A57-4AE6-BD6A-B6471257739D}" srcId="{1205E49F-973D-4E32-B964-03371C9F8F15}" destId="{F2AC734C-25CF-4BB3-904C-53651ECC4743}" srcOrd="1" destOrd="0" parTransId="{0DE75C1E-F8DD-485C-BAB6-1D629E203E81}" sibTransId="{C72AD3EA-E1B4-456F-8D07-D0F2FFD8461E}"/>
    <dgm:cxn modelId="{968CAA3B-B862-4C28-B1CE-FB13F9836E45}" type="presParOf" srcId="{7438467E-5AC4-4335-9A49-E99668C7ABB3}" destId="{A28C1521-0D79-42C7-AFF9-1C56B55D750E}" srcOrd="0" destOrd="0" presId="urn:microsoft.com/office/officeart/2005/8/layout/vList6"/>
    <dgm:cxn modelId="{C3496CB4-83C9-4E97-B864-B1CA9F2F45D7}" type="presParOf" srcId="{A28C1521-0D79-42C7-AFF9-1C56B55D750E}" destId="{1BF24D43-A994-4190-BF5B-7C5EF2D509C7}" srcOrd="0" destOrd="0" presId="urn:microsoft.com/office/officeart/2005/8/layout/vList6"/>
    <dgm:cxn modelId="{A8FBF7EF-4409-49BB-95DC-D5BEAAE21882}" type="presParOf" srcId="{A28C1521-0D79-42C7-AFF9-1C56B55D750E}" destId="{38C0B2E5-3C23-43A8-A616-CCC0C1C00B9E}" srcOrd="1" destOrd="0" presId="urn:microsoft.com/office/officeart/2005/8/layout/vList6"/>
    <dgm:cxn modelId="{33A6A417-44A7-46AF-BEDF-6559DBECC584}" type="presParOf" srcId="{7438467E-5AC4-4335-9A49-E99668C7ABB3}" destId="{163A61CA-4D29-4043-98C9-66BF518EADE2}" srcOrd="1" destOrd="0" presId="urn:microsoft.com/office/officeart/2005/8/layout/vList6"/>
    <dgm:cxn modelId="{BE485CE1-C1D3-4B55-AC78-E105475C10D1}" type="presParOf" srcId="{7438467E-5AC4-4335-9A49-E99668C7ABB3}" destId="{715EA7EE-F2B9-447F-8554-4FBA00EEB566}" srcOrd="2" destOrd="0" presId="urn:microsoft.com/office/officeart/2005/8/layout/vList6"/>
    <dgm:cxn modelId="{FBE70C6A-3CC5-4753-9673-50FACBB3AD3D}" type="presParOf" srcId="{715EA7EE-F2B9-447F-8554-4FBA00EEB566}" destId="{500D0D66-8CEE-461F-B1B2-E1A680C960DE}" srcOrd="0" destOrd="0" presId="urn:microsoft.com/office/officeart/2005/8/layout/vList6"/>
    <dgm:cxn modelId="{7F7834C4-E265-4D4C-B06C-26AB9B35332A}" type="presParOf" srcId="{715EA7EE-F2B9-447F-8554-4FBA00EEB566}" destId="{7012F1C8-049B-477B-8CAF-041372233D95}" srcOrd="1" destOrd="0" presId="urn:microsoft.com/office/officeart/2005/8/layout/vList6"/>
    <dgm:cxn modelId="{8F42D0C2-BA47-4192-873A-54550CDDE750}" type="presParOf" srcId="{7438467E-5AC4-4335-9A49-E99668C7ABB3}" destId="{0CAD6DD3-1588-4610-82FE-410E89A958FF}" srcOrd="3" destOrd="0" presId="urn:microsoft.com/office/officeart/2005/8/layout/vList6"/>
    <dgm:cxn modelId="{BE304492-D0DE-4BA6-BD06-4BAEE101845B}" type="presParOf" srcId="{7438467E-5AC4-4335-9A49-E99668C7ABB3}" destId="{791D9C6C-5C9A-455B-B6AE-7747F6AC0C0F}" srcOrd="4" destOrd="0" presId="urn:microsoft.com/office/officeart/2005/8/layout/vList6"/>
    <dgm:cxn modelId="{824B2B58-06A3-4746-863D-0F0CC933F558}" type="presParOf" srcId="{791D9C6C-5C9A-455B-B6AE-7747F6AC0C0F}" destId="{F861865B-AC69-4965-9B93-102303B0168C}" srcOrd="0" destOrd="0" presId="urn:microsoft.com/office/officeart/2005/8/layout/vList6"/>
    <dgm:cxn modelId="{049CEDB5-1CA2-4E1D-A9B4-8BD6282E5D38}" type="presParOf" srcId="{791D9C6C-5C9A-455B-B6AE-7747F6AC0C0F}" destId="{29E05903-88EE-449A-9EC6-3ACBDC19A95F}" srcOrd="1" destOrd="0" presId="urn:microsoft.com/office/officeart/2005/8/layout/vList6"/>
    <dgm:cxn modelId="{092BDA58-A1E9-442E-884B-191B6FFD14AC}" type="presParOf" srcId="{7438467E-5AC4-4335-9A49-E99668C7ABB3}" destId="{4DD3831C-5CDB-4DEA-A52A-4D61AA9FED6F}" srcOrd="5" destOrd="0" presId="urn:microsoft.com/office/officeart/2005/8/layout/vList6"/>
    <dgm:cxn modelId="{A0AEB276-F55F-43C1-BA3E-136903D99F3F}" type="presParOf" srcId="{7438467E-5AC4-4335-9A49-E99668C7ABB3}" destId="{5AB87478-DE94-4143-B789-B8E0CC90745B}" srcOrd="6" destOrd="0" presId="urn:microsoft.com/office/officeart/2005/8/layout/vList6"/>
    <dgm:cxn modelId="{D5A3E6AF-C353-4BF8-81A1-F5717ECFC689}" type="presParOf" srcId="{5AB87478-DE94-4143-B789-B8E0CC90745B}" destId="{DC61A898-E7C7-4859-A0B7-E56CE1E3783B}" srcOrd="0" destOrd="0" presId="urn:microsoft.com/office/officeart/2005/8/layout/vList6"/>
    <dgm:cxn modelId="{62B96481-B720-4052-8D80-F1E11029A19D}" type="presParOf" srcId="{5AB87478-DE94-4143-B789-B8E0CC90745B}" destId="{25683617-EE5C-409E-9386-D1CCC6469F9C}" srcOrd="1" destOrd="0" presId="urn:microsoft.com/office/officeart/2005/8/layout/v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8C0B2E5-3C23-43A8-A616-CCC0C1C00B9E}">
      <dsp:nvSpPr>
        <dsp:cNvPr id="0" name=""/>
        <dsp:cNvSpPr/>
      </dsp:nvSpPr>
      <dsp:spPr>
        <a:xfrm>
          <a:off x="3505712" y="0"/>
          <a:ext cx="5294069" cy="1275159"/>
        </a:xfrm>
        <a:prstGeom prst="rightArrow">
          <a:avLst>
            <a:gd name="adj1" fmla="val 75000"/>
            <a:gd name="adj2" fmla="val 50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00075">
            <a:lnSpc>
              <a:spcPct val="100000"/>
            </a:lnSpc>
            <a:spcBef>
              <a:spcPct val="0"/>
            </a:spcBef>
            <a:spcAft>
              <a:spcPts val="0"/>
            </a:spcAft>
            <a:buChar char="••"/>
          </a:pPr>
          <a:r>
            <a:rPr lang="en-US" sz="1350" kern="1200" dirty="0" smtClean="0">
              <a:latin typeface="+mj-lt"/>
            </a:rPr>
            <a:t>Two user communities</a:t>
          </a:r>
          <a:endParaRPr lang="en-US" sz="1350" kern="1200" dirty="0">
            <a:latin typeface="+mj-lt"/>
          </a:endParaRPr>
        </a:p>
        <a:p>
          <a:pPr marL="114300" lvl="1" indent="-114300" algn="l" defTabSz="600075">
            <a:lnSpc>
              <a:spcPct val="100000"/>
            </a:lnSpc>
            <a:spcBef>
              <a:spcPct val="0"/>
            </a:spcBef>
            <a:spcAft>
              <a:spcPts val="0"/>
            </a:spcAft>
            <a:buChar char="••"/>
          </a:pPr>
          <a:r>
            <a:rPr lang="en-US" sz="1350" kern="1200" dirty="0" smtClean="0">
              <a:latin typeface="+mj-lt"/>
            </a:rPr>
            <a:t>No network; 4 processors</a:t>
          </a:r>
          <a:endParaRPr lang="en-US" sz="1350" kern="1200" dirty="0">
            <a:latin typeface="+mj-lt"/>
          </a:endParaRPr>
        </a:p>
        <a:p>
          <a:pPr marL="114300" lvl="1" indent="-114300" algn="l" defTabSz="600075">
            <a:lnSpc>
              <a:spcPct val="100000"/>
            </a:lnSpc>
            <a:spcBef>
              <a:spcPct val="0"/>
            </a:spcBef>
            <a:spcAft>
              <a:spcPts val="0"/>
            </a:spcAft>
            <a:buChar char="••"/>
          </a:pPr>
          <a:r>
            <a:rPr lang="en-US" sz="1350" kern="1200" dirty="0" smtClean="0">
              <a:latin typeface="+mj-lt"/>
            </a:rPr>
            <a:t>Funding:  </a:t>
          </a:r>
          <a:r>
            <a:rPr lang="en-US" sz="1350" b="1" kern="1200" dirty="0" smtClean="0">
              <a:solidFill>
                <a:schemeClr val="tx1">
                  <a:lumMod val="60000"/>
                  <a:lumOff val="40000"/>
                </a:schemeClr>
              </a:solidFill>
              <a:latin typeface="+mj-lt"/>
            </a:rPr>
            <a:t>95%+ from single source</a:t>
          </a:r>
          <a:endParaRPr lang="en-US" sz="1350" b="1" kern="1200" dirty="0">
            <a:solidFill>
              <a:schemeClr val="tx1">
                <a:lumMod val="60000"/>
                <a:lumOff val="40000"/>
              </a:schemeClr>
            </a:solidFill>
            <a:latin typeface="+mj-lt"/>
          </a:endParaRPr>
        </a:p>
        <a:p>
          <a:pPr marL="114300" lvl="1" indent="-114300" algn="l" defTabSz="600075">
            <a:lnSpc>
              <a:spcPct val="100000"/>
            </a:lnSpc>
            <a:spcBef>
              <a:spcPct val="0"/>
            </a:spcBef>
            <a:spcAft>
              <a:spcPts val="0"/>
            </a:spcAft>
            <a:buChar char="••"/>
          </a:pPr>
          <a:r>
            <a:rPr lang="en-US" sz="1350" kern="1200" dirty="0" smtClean="0">
              <a:latin typeface="+mj-lt"/>
            </a:rPr>
            <a:t>Staffing: 75+</a:t>
          </a:r>
          <a:endParaRPr lang="en-US" sz="1350" kern="1200" dirty="0">
            <a:latin typeface="+mj-lt"/>
          </a:endParaRPr>
        </a:p>
      </dsp:txBody>
      <dsp:txXfrm>
        <a:off x="3505712" y="0"/>
        <a:ext cx="5294069" cy="1275159"/>
      </dsp:txXfrm>
    </dsp:sp>
    <dsp:sp modelId="{1BF24D43-A994-4190-BF5B-7C5EF2D509C7}">
      <dsp:nvSpPr>
        <dsp:cNvPr id="0" name=""/>
        <dsp:cNvSpPr/>
      </dsp:nvSpPr>
      <dsp:spPr>
        <a:xfrm>
          <a:off x="0" y="0"/>
          <a:ext cx="3502897" cy="1275159"/>
        </a:xfrm>
        <a:prstGeom prst="roundRect">
          <a:avLst/>
        </a:prstGeom>
        <a:solidFill>
          <a:schemeClr val="accent2">
            <a:hueOff val="0"/>
            <a:satOff val="0"/>
            <a:lumOff val="0"/>
            <a:alphaOff val="0"/>
          </a:schemeClr>
        </a:solidFill>
        <a:ln w="31750" cap="flat" cmpd="sng" algn="ctr">
          <a:solidFill>
            <a:schemeClr val="lt1">
              <a:hueOff val="0"/>
              <a:satOff val="0"/>
              <a:lumOff val="0"/>
              <a:alphaOff val="0"/>
            </a:schemeClr>
          </a:solidFill>
          <a:prstDash val="solid"/>
        </a:ln>
        <a:effectLst>
          <a:outerShdw blurRad="515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US" sz="6500" kern="1200" smtClean="0"/>
            <a:t>1985</a:t>
          </a:r>
          <a:endParaRPr lang="en-US" sz="6500" kern="1200" dirty="0"/>
        </a:p>
      </dsp:txBody>
      <dsp:txXfrm>
        <a:off x="0" y="0"/>
        <a:ext cx="3502897" cy="1275159"/>
      </dsp:txXfrm>
    </dsp:sp>
    <dsp:sp modelId="{7012F1C8-049B-477B-8CAF-041372233D95}">
      <dsp:nvSpPr>
        <dsp:cNvPr id="0" name=""/>
        <dsp:cNvSpPr/>
      </dsp:nvSpPr>
      <dsp:spPr>
        <a:xfrm>
          <a:off x="3520085" y="1404282"/>
          <a:ext cx="5280128" cy="1275159"/>
        </a:xfrm>
        <a:prstGeom prst="rightArrow">
          <a:avLst>
            <a:gd name="adj1" fmla="val 75000"/>
            <a:gd name="adj2" fmla="val 50000"/>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00075">
            <a:lnSpc>
              <a:spcPct val="100000"/>
            </a:lnSpc>
            <a:spcBef>
              <a:spcPct val="0"/>
            </a:spcBef>
            <a:spcAft>
              <a:spcPts val="0"/>
            </a:spcAft>
            <a:buChar char="••"/>
          </a:pPr>
          <a:r>
            <a:rPr lang="en-US" sz="1350" kern="1200" dirty="0" smtClean="0">
              <a:latin typeface="+mj-lt"/>
            </a:rPr>
            <a:t>Dozen+ user communities</a:t>
          </a:r>
          <a:endParaRPr lang="en-US" sz="1350" kern="1200" dirty="0">
            <a:latin typeface="+mj-lt"/>
          </a:endParaRPr>
        </a:p>
        <a:p>
          <a:pPr marL="114300" lvl="1" indent="-114300" algn="l" defTabSz="600075">
            <a:lnSpc>
              <a:spcPct val="100000"/>
            </a:lnSpc>
            <a:spcBef>
              <a:spcPct val="0"/>
            </a:spcBef>
            <a:spcAft>
              <a:spcPts val="0"/>
            </a:spcAft>
            <a:buChar char="••"/>
          </a:pPr>
          <a:r>
            <a:rPr lang="en-US" sz="1350" kern="1200" dirty="0" smtClean="0">
              <a:latin typeface="+mj-lt"/>
            </a:rPr>
            <a:t>Early MPP (R&amp;D); </a:t>
          </a:r>
          <a:r>
            <a:rPr lang="en-US" sz="1350" kern="1200" dirty="0" err="1" smtClean="0">
              <a:latin typeface="+mj-lt"/>
            </a:rPr>
            <a:t>viz</a:t>
          </a:r>
          <a:r>
            <a:rPr lang="en-US" sz="1350" kern="1200" dirty="0" smtClean="0">
              <a:latin typeface="+mj-lt"/>
            </a:rPr>
            <a:t>; industry; network; software tools</a:t>
          </a:r>
          <a:endParaRPr lang="en-US" sz="1350" kern="1200" dirty="0">
            <a:latin typeface="+mj-lt"/>
          </a:endParaRPr>
        </a:p>
        <a:p>
          <a:pPr marL="228600" lvl="2" indent="-114300" algn="l" defTabSz="533400">
            <a:lnSpc>
              <a:spcPct val="100000"/>
            </a:lnSpc>
            <a:spcBef>
              <a:spcPct val="0"/>
            </a:spcBef>
            <a:spcAft>
              <a:spcPts val="0"/>
            </a:spcAft>
            <a:buChar char="••"/>
          </a:pPr>
          <a:r>
            <a:rPr lang="en-US" sz="1200" kern="1200" dirty="0" smtClean="0">
              <a:latin typeface="+mj-lt"/>
            </a:rPr>
            <a:t>Diversification growing</a:t>
          </a:r>
          <a:endParaRPr lang="en-US" sz="1200" kern="1200" dirty="0">
            <a:latin typeface="+mj-lt"/>
          </a:endParaRPr>
        </a:p>
        <a:p>
          <a:pPr marL="114300" lvl="1" indent="-114300" algn="l" defTabSz="600075">
            <a:lnSpc>
              <a:spcPct val="100000"/>
            </a:lnSpc>
            <a:spcBef>
              <a:spcPct val="0"/>
            </a:spcBef>
            <a:spcAft>
              <a:spcPts val="0"/>
            </a:spcAft>
            <a:buChar char="••"/>
          </a:pPr>
          <a:r>
            <a:rPr lang="en-US" sz="1350" kern="1200" dirty="0" smtClean="0">
              <a:latin typeface="+mj-lt"/>
            </a:rPr>
            <a:t>Funding:  </a:t>
          </a:r>
          <a:r>
            <a:rPr lang="en-US" sz="1350" b="1" kern="1200" dirty="0" smtClean="0">
              <a:solidFill>
                <a:schemeClr val="tx1">
                  <a:lumMod val="60000"/>
                  <a:lumOff val="40000"/>
                </a:schemeClr>
              </a:solidFill>
              <a:latin typeface="+mj-lt"/>
            </a:rPr>
            <a:t>70/30</a:t>
          </a:r>
          <a:endParaRPr lang="en-US" sz="1350" b="1" kern="1200" dirty="0">
            <a:solidFill>
              <a:schemeClr val="tx1">
                <a:lumMod val="60000"/>
                <a:lumOff val="40000"/>
              </a:schemeClr>
            </a:solidFill>
            <a:latin typeface="+mj-lt"/>
          </a:endParaRPr>
        </a:p>
        <a:p>
          <a:pPr marL="114300" lvl="1" indent="-114300" algn="l" defTabSz="600075">
            <a:lnSpc>
              <a:spcPct val="100000"/>
            </a:lnSpc>
            <a:spcBef>
              <a:spcPct val="0"/>
            </a:spcBef>
            <a:spcAft>
              <a:spcPts val="0"/>
            </a:spcAft>
            <a:buChar char="••"/>
          </a:pPr>
          <a:r>
            <a:rPr lang="en-US" sz="1350" kern="1200" dirty="0" smtClean="0">
              <a:latin typeface="+mj-lt"/>
            </a:rPr>
            <a:t>Staffing:  175+</a:t>
          </a:r>
          <a:endParaRPr lang="en-US" sz="1350" kern="1200" dirty="0">
            <a:latin typeface="+mj-lt"/>
          </a:endParaRPr>
        </a:p>
      </dsp:txBody>
      <dsp:txXfrm>
        <a:off x="3520085" y="1404282"/>
        <a:ext cx="5280128" cy="1275159"/>
      </dsp:txXfrm>
    </dsp:sp>
    <dsp:sp modelId="{500D0D66-8CEE-461F-B1B2-E1A680C960DE}">
      <dsp:nvSpPr>
        <dsp:cNvPr id="0" name=""/>
        <dsp:cNvSpPr/>
      </dsp:nvSpPr>
      <dsp:spPr>
        <a:xfrm>
          <a:off x="0" y="1404282"/>
          <a:ext cx="3520085" cy="1275159"/>
        </a:xfrm>
        <a:prstGeom prst="roundRect">
          <a:avLst/>
        </a:prstGeom>
        <a:solidFill>
          <a:schemeClr val="accent3">
            <a:hueOff val="0"/>
            <a:satOff val="0"/>
            <a:lumOff val="0"/>
            <a:alphaOff val="0"/>
          </a:schemeClr>
        </a:solidFill>
        <a:ln w="31750" cap="flat" cmpd="sng" algn="ctr">
          <a:solidFill>
            <a:schemeClr val="lt1">
              <a:hueOff val="0"/>
              <a:satOff val="0"/>
              <a:lumOff val="0"/>
              <a:alphaOff val="0"/>
            </a:schemeClr>
          </a:solidFill>
          <a:prstDash val="solid"/>
        </a:ln>
        <a:effectLst>
          <a:outerShdw blurRad="515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US" sz="6500" kern="1200" smtClean="0"/>
            <a:t>1990</a:t>
          </a:r>
          <a:endParaRPr lang="en-US" sz="6500" kern="1200" dirty="0"/>
        </a:p>
      </dsp:txBody>
      <dsp:txXfrm>
        <a:off x="0" y="1404282"/>
        <a:ext cx="3520085" cy="1275159"/>
      </dsp:txXfrm>
    </dsp:sp>
    <dsp:sp modelId="{29E05903-88EE-449A-9EC6-3ACBDC19A95F}">
      <dsp:nvSpPr>
        <dsp:cNvPr id="0" name=""/>
        <dsp:cNvSpPr/>
      </dsp:nvSpPr>
      <dsp:spPr>
        <a:xfrm>
          <a:off x="3520085" y="2755479"/>
          <a:ext cx="5280128" cy="1275159"/>
        </a:xfrm>
        <a:prstGeom prst="rightArrow">
          <a:avLst>
            <a:gd name="adj1" fmla="val 75000"/>
            <a:gd name="adj2" fmla="val 50000"/>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00075">
            <a:lnSpc>
              <a:spcPct val="100000"/>
            </a:lnSpc>
            <a:spcBef>
              <a:spcPct val="0"/>
            </a:spcBef>
            <a:spcAft>
              <a:spcPts val="0"/>
            </a:spcAft>
            <a:buChar char="••"/>
          </a:pPr>
          <a:r>
            <a:rPr lang="en-US" sz="1350" kern="1200" dirty="0" smtClean="0">
              <a:latin typeface="+mj-lt"/>
            </a:rPr>
            <a:t>User communities growing</a:t>
          </a:r>
          <a:endParaRPr lang="en-US" sz="1350" kern="1200" dirty="0">
            <a:latin typeface="+mj-lt"/>
          </a:endParaRPr>
        </a:p>
        <a:p>
          <a:pPr marL="114300" lvl="1" indent="-114300" algn="l" defTabSz="600075">
            <a:lnSpc>
              <a:spcPct val="100000"/>
            </a:lnSpc>
            <a:spcBef>
              <a:spcPct val="0"/>
            </a:spcBef>
            <a:spcAft>
              <a:spcPts val="0"/>
            </a:spcAft>
            <a:buChar char="••"/>
          </a:pPr>
          <a:r>
            <a:rPr lang="en-US" sz="1350" kern="1200" dirty="0" smtClean="0">
              <a:latin typeface="+mj-lt"/>
            </a:rPr>
            <a:t>Early clusters; WWW; Internet2; centers “mission creep” </a:t>
          </a:r>
          <a:r>
            <a:rPr lang="en-US" sz="1400" kern="1200" dirty="0" smtClean="0">
              <a:latin typeface="+mj-lt"/>
            </a:rPr>
            <a:t>- </a:t>
          </a:r>
          <a:r>
            <a:rPr lang="en-US" sz="1200" kern="1200" dirty="0" smtClean="0">
              <a:latin typeface="+mj-lt"/>
            </a:rPr>
            <a:t>NSF cancels centers; PACI created  </a:t>
          </a:r>
          <a:endParaRPr lang="en-US" sz="1200" kern="1200" dirty="0">
            <a:latin typeface="+mj-lt"/>
          </a:endParaRPr>
        </a:p>
        <a:p>
          <a:pPr marL="114300" lvl="1" indent="-114300" algn="l" defTabSz="600075">
            <a:lnSpc>
              <a:spcPct val="100000"/>
            </a:lnSpc>
            <a:spcBef>
              <a:spcPct val="0"/>
            </a:spcBef>
            <a:spcAft>
              <a:spcPts val="0"/>
            </a:spcAft>
            <a:buChar char="••"/>
          </a:pPr>
          <a:r>
            <a:rPr lang="en-US" sz="1350" kern="1200" dirty="0" smtClean="0">
              <a:latin typeface="+mj-lt"/>
            </a:rPr>
            <a:t>Funding:  </a:t>
          </a:r>
          <a:r>
            <a:rPr lang="en-US" sz="1350" b="1" kern="1200" dirty="0" smtClean="0">
              <a:solidFill>
                <a:schemeClr val="tx1">
                  <a:lumMod val="60000"/>
                  <a:lumOff val="40000"/>
                </a:schemeClr>
              </a:solidFill>
              <a:latin typeface="+mj-lt"/>
            </a:rPr>
            <a:t>50/50</a:t>
          </a:r>
          <a:r>
            <a:rPr lang="en-US" sz="1350" kern="1200" dirty="0" smtClean="0">
              <a:latin typeface="+mj-lt"/>
            </a:rPr>
            <a:t>; PACI hubs as funding agencies</a:t>
          </a:r>
          <a:endParaRPr lang="en-US" sz="1350" kern="1200" dirty="0">
            <a:latin typeface="+mj-lt"/>
          </a:endParaRPr>
        </a:p>
        <a:p>
          <a:pPr marL="114300" lvl="1" indent="-114300" algn="l" defTabSz="600075">
            <a:lnSpc>
              <a:spcPct val="100000"/>
            </a:lnSpc>
            <a:spcBef>
              <a:spcPct val="0"/>
            </a:spcBef>
            <a:spcAft>
              <a:spcPts val="0"/>
            </a:spcAft>
            <a:buChar char="••"/>
          </a:pPr>
          <a:r>
            <a:rPr lang="en-US" sz="1350" kern="1200" dirty="0" smtClean="0">
              <a:latin typeface="+mj-lt"/>
            </a:rPr>
            <a:t>Staffing: 400+ (center)  PACI partners</a:t>
          </a:r>
          <a:endParaRPr lang="en-US" sz="1350" kern="1200" dirty="0">
            <a:latin typeface="+mj-lt"/>
          </a:endParaRPr>
        </a:p>
      </dsp:txBody>
      <dsp:txXfrm>
        <a:off x="3520085" y="2755479"/>
        <a:ext cx="5280128" cy="1275159"/>
      </dsp:txXfrm>
    </dsp:sp>
    <dsp:sp modelId="{F861865B-AC69-4965-9B93-102303B0168C}">
      <dsp:nvSpPr>
        <dsp:cNvPr id="0" name=""/>
        <dsp:cNvSpPr/>
      </dsp:nvSpPr>
      <dsp:spPr>
        <a:xfrm>
          <a:off x="0" y="2806957"/>
          <a:ext cx="3520085" cy="1275159"/>
        </a:xfrm>
        <a:prstGeom prst="roundRect">
          <a:avLst/>
        </a:prstGeom>
        <a:solidFill>
          <a:schemeClr val="accent4">
            <a:hueOff val="0"/>
            <a:satOff val="0"/>
            <a:lumOff val="0"/>
            <a:alphaOff val="0"/>
          </a:schemeClr>
        </a:solidFill>
        <a:ln w="31750" cap="flat" cmpd="sng" algn="ctr">
          <a:solidFill>
            <a:schemeClr val="lt1">
              <a:hueOff val="0"/>
              <a:satOff val="0"/>
              <a:lumOff val="0"/>
              <a:alphaOff val="0"/>
            </a:schemeClr>
          </a:solidFill>
          <a:prstDash val="solid"/>
        </a:ln>
        <a:effectLst>
          <a:outerShdw blurRad="515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US" sz="6500" kern="1200" smtClean="0"/>
            <a:t>1995</a:t>
          </a:r>
          <a:endParaRPr lang="en-US" sz="6500" kern="1200" dirty="0"/>
        </a:p>
      </dsp:txBody>
      <dsp:txXfrm>
        <a:off x="0" y="2806957"/>
        <a:ext cx="3520085" cy="1275159"/>
      </dsp:txXfrm>
    </dsp:sp>
    <dsp:sp modelId="{25683617-EE5C-409E-9386-D1CCC6469F9C}">
      <dsp:nvSpPr>
        <dsp:cNvPr id="0" name=""/>
        <dsp:cNvSpPr/>
      </dsp:nvSpPr>
      <dsp:spPr>
        <a:xfrm>
          <a:off x="3520085" y="4209633"/>
          <a:ext cx="5280128" cy="1275159"/>
        </a:xfrm>
        <a:prstGeom prst="rightArrow">
          <a:avLst>
            <a:gd name="adj1" fmla="val 75000"/>
            <a:gd name="adj2" fmla="val 50000"/>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00075">
            <a:lnSpc>
              <a:spcPct val="100000"/>
            </a:lnSpc>
            <a:spcBef>
              <a:spcPct val="0"/>
            </a:spcBef>
            <a:spcAft>
              <a:spcPts val="0"/>
            </a:spcAft>
            <a:buChar char="••"/>
          </a:pPr>
          <a:r>
            <a:rPr lang="en-US" sz="1350" kern="1200" dirty="0" smtClean="0">
              <a:latin typeface="+mj-lt"/>
            </a:rPr>
            <a:t>PACI phased  out;  Terascale - TeraGrid beginning</a:t>
          </a:r>
          <a:endParaRPr lang="en-US" sz="1350" kern="1200" dirty="0">
            <a:latin typeface="+mj-lt"/>
          </a:endParaRPr>
        </a:p>
        <a:p>
          <a:pPr marL="114300" lvl="1" indent="-114300" algn="l" defTabSz="600075">
            <a:lnSpc>
              <a:spcPct val="100000"/>
            </a:lnSpc>
            <a:spcBef>
              <a:spcPct val="0"/>
            </a:spcBef>
            <a:spcAft>
              <a:spcPts val="0"/>
            </a:spcAft>
            <a:buChar char="••"/>
          </a:pPr>
          <a:r>
            <a:rPr lang="en-US" sz="1350" kern="1200" dirty="0" smtClean="0">
              <a:latin typeface="+mj-lt"/>
            </a:rPr>
            <a:t>Capability computing at centers</a:t>
          </a:r>
          <a:endParaRPr lang="en-US" sz="1350" kern="1200" dirty="0">
            <a:latin typeface="+mj-lt"/>
          </a:endParaRPr>
        </a:p>
        <a:p>
          <a:pPr marL="114300" lvl="1" indent="-114300" algn="l" defTabSz="600075">
            <a:lnSpc>
              <a:spcPct val="100000"/>
            </a:lnSpc>
            <a:spcBef>
              <a:spcPct val="0"/>
            </a:spcBef>
            <a:spcAft>
              <a:spcPts val="0"/>
            </a:spcAft>
            <a:buChar char="••"/>
          </a:pPr>
          <a:r>
            <a:rPr lang="en-US" sz="1350" kern="1200" dirty="0" smtClean="0">
              <a:latin typeface="+mj-lt"/>
            </a:rPr>
            <a:t>Campuses picking up users</a:t>
          </a:r>
          <a:endParaRPr lang="en-US" sz="1350" kern="1200" dirty="0">
            <a:latin typeface="+mj-lt"/>
          </a:endParaRPr>
        </a:p>
        <a:p>
          <a:pPr marL="114300" lvl="1" indent="-114300" algn="l" defTabSz="600075">
            <a:lnSpc>
              <a:spcPct val="100000"/>
            </a:lnSpc>
            <a:spcBef>
              <a:spcPct val="0"/>
            </a:spcBef>
            <a:spcAft>
              <a:spcPts val="0"/>
            </a:spcAft>
            <a:buChar char="••"/>
          </a:pPr>
          <a:r>
            <a:rPr lang="en-US" sz="1350" kern="1200" dirty="0" smtClean="0">
              <a:latin typeface="+mj-lt"/>
            </a:rPr>
            <a:t>Funding: </a:t>
          </a:r>
          <a:r>
            <a:rPr lang="en-US" sz="1350" b="1" kern="1200" dirty="0" smtClean="0">
              <a:solidFill>
                <a:schemeClr val="tx1">
                  <a:lumMod val="60000"/>
                  <a:lumOff val="40000"/>
                </a:schemeClr>
              </a:solidFill>
              <a:latin typeface="+mj-lt"/>
            </a:rPr>
            <a:t>40/60</a:t>
          </a:r>
          <a:r>
            <a:rPr lang="en-US" sz="1350" kern="1200" dirty="0" smtClean="0">
              <a:latin typeface="+mj-lt"/>
            </a:rPr>
            <a:t> center funding fading</a:t>
          </a:r>
          <a:endParaRPr lang="en-US" sz="1350" kern="1200" dirty="0">
            <a:latin typeface="+mj-lt"/>
          </a:endParaRPr>
        </a:p>
      </dsp:txBody>
      <dsp:txXfrm>
        <a:off x="3520085" y="4209633"/>
        <a:ext cx="5280128" cy="1275159"/>
      </dsp:txXfrm>
    </dsp:sp>
    <dsp:sp modelId="{DC61A898-E7C7-4859-A0B7-E56CE1E3783B}">
      <dsp:nvSpPr>
        <dsp:cNvPr id="0" name=""/>
        <dsp:cNvSpPr/>
      </dsp:nvSpPr>
      <dsp:spPr>
        <a:xfrm>
          <a:off x="0" y="4209633"/>
          <a:ext cx="3520085" cy="1275159"/>
        </a:xfrm>
        <a:prstGeom prst="roundRect">
          <a:avLst/>
        </a:prstGeom>
        <a:solidFill>
          <a:schemeClr val="accent5">
            <a:hueOff val="0"/>
            <a:satOff val="0"/>
            <a:lumOff val="0"/>
            <a:alphaOff val="0"/>
          </a:schemeClr>
        </a:solidFill>
        <a:ln w="31750" cap="flat" cmpd="sng" algn="ctr">
          <a:solidFill>
            <a:schemeClr val="lt1">
              <a:hueOff val="0"/>
              <a:satOff val="0"/>
              <a:lumOff val="0"/>
              <a:alphaOff val="0"/>
            </a:schemeClr>
          </a:solidFill>
          <a:prstDash val="solid"/>
        </a:ln>
        <a:effectLst>
          <a:outerShdw blurRad="515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US" sz="6500" kern="1200" smtClean="0"/>
            <a:t>2000</a:t>
          </a:r>
          <a:endParaRPr lang="en-US" sz="6500" kern="1200" dirty="0"/>
        </a:p>
      </dsp:txBody>
      <dsp:txXfrm>
        <a:off x="0" y="4209633"/>
        <a:ext cx="3520085" cy="1275159"/>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0.89342</cdr:x>
      <cdr:y>0.40344</cdr:y>
    </cdr:from>
    <cdr:to>
      <cdr:x>0.95692</cdr:x>
      <cdr:y>0.47992</cdr:y>
    </cdr:to>
    <cdr:sp macro="" textlink="">
      <cdr:nvSpPr>
        <cdr:cNvPr id="2" name="TextBox 1"/>
        <cdr:cNvSpPr txBox="1">
          <a:spLocks xmlns:a="http://schemas.openxmlformats.org/drawingml/2006/main" noChangeArrowheads="1"/>
        </cdr:cNvSpPr>
      </cdr:nvSpPr>
      <cdr:spPr bwMode="auto">
        <a:xfrm xmlns:a="http://schemas.openxmlformats.org/drawingml/2006/main">
          <a:off x="7505700" y="2009775"/>
          <a:ext cx="533400" cy="38100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a:lstStyle xmlns:a="http://schemas.openxmlformats.org/drawingml/2006/main">
          <a:defPPr>
            <a:defRPr lang="en-US"/>
          </a:defPPr>
          <a:lvl1pPr algn="l" rtl="0" fontAlgn="base">
            <a:spcBef>
              <a:spcPct val="0"/>
            </a:spcBef>
            <a:spcAft>
              <a:spcPct val="0"/>
            </a:spcAft>
            <a:defRPr sz="2400" kern="1200">
              <a:solidFill>
                <a:srgbClr val="444444"/>
              </a:solidFill>
              <a:latin typeface="Arial" charset="0"/>
            </a:defRPr>
          </a:lvl1pPr>
          <a:lvl2pPr marL="457200" algn="l" rtl="0" fontAlgn="base">
            <a:spcBef>
              <a:spcPct val="0"/>
            </a:spcBef>
            <a:spcAft>
              <a:spcPct val="0"/>
            </a:spcAft>
            <a:defRPr sz="2400" kern="1200">
              <a:solidFill>
                <a:srgbClr val="444444"/>
              </a:solidFill>
              <a:latin typeface="Arial" charset="0"/>
            </a:defRPr>
          </a:lvl2pPr>
          <a:lvl3pPr marL="914400" algn="l" rtl="0" fontAlgn="base">
            <a:spcBef>
              <a:spcPct val="0"/>
            </a:spcBef>
            <a:spcAft>
              <a:spcPct val="0"/>
            </a:spcAft>
            <a:defRPr sz="2400" kern="1200">
              <a:solidFill>
                <a:srgbClr val="444444"/>
              </a:solidFill>
              <a:latin typeface="Arial" charset="0"/>
            </a:defRPr>
          </a:lvl3pPr>
          <a:lvl4pPr marL="1371600" algn="l" rtl="0" fontAlgn="base">
            <a:spcBef>
              <a:spcPct val="0"/>
            </a:spcBef>
            <a:spcAft>
              <a:spcPct val="0"/>
            </a:spcAft>
            <a:defRPr sz="2400" kern="1200">
              <a:solidFill>
                <a:srgbClr val="444444"/>
              </a:solidFill>
              <a:latin typeface="Arial" charset="0"/>
            </a:defRPr>
          </a:lvl4pPr>
          <a:lvl5pPr marL="1828800" algn="l" rtl="0" fontAlgn="base">
            <a:spcBef>
              <a:spcPct val="0"/>
            </a:spcBef>
            <a:spcAft>
              <a:spcPct val="0"/>
            </a:spcAft>
            <a:defRPr sz="2400" kern="1200">
              <a:solidFill>
                <a:srgbClr val="444444"/>
              </a:solidFill>
              <a:latin typeface="Arial" charset="0"/>
            </a:defRPr>
          </a:lvl5pPr>
          <a:lvl6pPr marL="2286000" algn="l" defTabSz="914400" rtl="0" eaLnBrk="1" latinLnBrk="0" hangingPunct="1">
            <a:defRPr sz="2400" kern="1200">
              <a:solidFill>
                <a:srgbClr val="444444"/>
              </a:solidFill>
              <a:latin typeface="Arial" charset="0"/>
            </a:defRPr>
          </a:lvl6pPr>
          <a:lvl7pPr marL="2743200" algn="l" defTabSz="914400" rtl="0" eaLnBrk="1" latinLnBrk="0" hangingPunct="1">
            <a:defRPr sz="2400" kern="1200">
              <a:solidFill>
                <a:srgbClr val="444444"/>
              </a:solidFill>
              <a:latin typeface="Arial" charset="0"/>
            </a:defRPr>
          </a:lvl7pPr>
          <a:lvl8pPr marL="3200400" algn="l" defTabSz="914400" rtl="0" eaLnBrk="1" latinLnBrk="0" hangingPunct="1">
            <a:defRPr sz="2400" kern="1200">
              <a:solidFill>
                <a:srgbClr val="444444"/>
              </a:solidFill>
              <a:latin typeface="Arial" charset="0"/>
            </a:defRPr>
          </a:lvl8pPr>
          <a:lvl9pPr marL="3657600" algn="l" defTabSz="914400" rtl="0" eaLnBrk="1" latinLnBrk="0" hangingPunct="1">
            <a:defRPr sz="2400" kern="1200">
              <a:solidFill>
                <a:srgbClr val="444444"/>
              </a:solidFill>
              <a:latin typeface="Arial" charset="0"/>
            </a:defRPr>
          </a:lvl9pPr>
        </a:lstStyle>
        <a:p xmlns:a="http://schemas.openxmlformats.org/drawingml/2006/main">
          <a:pPr algn="ctr">
            <a:spcBef>
              <a:spcPct val="0"/>
            </a:spcBef>
          </a:pPr>
          <a:r>
            <a:rPr lang="en-US" sz="900" b="1" dirty="0" smtClean="0"/>
            <a:t>M2050</a:t>
          </a:r>
        </a:p>
        <a:p xmlns:a="http://schemas.openxmlformats.org/drawingml/2006/main">
          <a:pPr algn="ctr">
            <a:spcBef>
              <a:spcPct val="0"/>
            </a:spcBef>
          </a:pPr>
          <a:r>
            <a:rPr lang="en-US" sz="900" b="1" dirty="0" smtClean="0"/>
            <a:t>(Fermi)</a:t>
          </a:r>
          <a:endParaRPr lang="en-US" sz="9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9677AB2-F0F1-4A4D-B567-8C6ECDD35656}" type="datetimeFigureOut">
              <a:rPr lang="en-US" smtClean="0"/>
              <a:pPr/>
              <a:t>5/31/2010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D82D329-A90A-4A17-98CB-2366CA1BD05A}"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56775687-D103-4975-B677-8022C38E94BD}" type="datetime1">
              <a:rPr lang="en-US"/>
              <a:pPr>
                <a:defRPr/>
              </a:pPr>
              <a:t>5/31/2010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7C117E19-AB1F-4D24-ACA0-F8F13E0B8AD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0964" name="Slide Number Placeholder 3"/>
          <p:cNvSpPr>
            <a:spLocks noGrp="1"/>
          </p:cNvSpPr>
          <p:nvPr>
            <p:ph type="sldNum" sz="quarter" idx="5"/>
          </p:nvPr>
        </p:nvSpPr>
        <p:spPr bwMode="auto">
          <a:noFill/>
          <a:ln>
            <a:miter lim="800000"/>
            <a:headEnd/>
            <a:tailEnd/>
          </a:ln>
        </p:spPr>
        <p:txBody>
          <a:bodyPr/>
          <a:lstStyle/>
          <a:p>
            <a:fld id="{F1FD0E2E-202D-4D86-BE7C-775AB5E10793}"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61F4C0-7CB5-449B-A570-71DDCB56303D}"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C117E19-AB1F-4D24-ACA0-F8F13E0B8ADF}"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61F4C0-7CB5-449B-A570-71DDCB56303D}"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A5F199-1D60-45B9-BE00-2DB701DBFBB7}" type="slidenum">
              <a:rPr lang="en-US"/>
              <a:pPr/>
              <a:t>13</a:t>
            </a:fld>
            <a:endParaRPr lang="en-US"/>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A04BB6B-BEDE-48E4-970F-8DFC0D4B5AE7}"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C117E19-AB1F-4D24-ACA0-F8F13E0B8ADF}"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C117E19-AB1F-4D24-ACA0-F8F13E0B8ADF}"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A04BB6B-BEDE-48E4-970F-8DFC0D4B5AE7}"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A04BB6B-BEDE-48E4-970F-8DFC0D4B5AE7}"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61F4C0-7CB5-449B-A570-71DDCB56303D}"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C117E19-AB1F-4D24-ACA0-F8F13E0B8ADF}"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61F4C0-7CB5-449B-A570-71DDCB56303D}"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61F4C0-7CB5-449B-A570-71DDCB56303D}"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61F4C0-7CB5-449B-A570-71DDCB56303D}"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a:lstStyle/>
          <a:p>
            <a:endParaRPr lang="en-US" smtClean="0">
              <a:ea typeface="ＭＳ Ｐゴシック" pitchFamily="34" charset="-128"/>
            </a:endParaRPr>
          </a:p>
        </p:txBody>
      </p:sp>
      <p:sp>
        <p:nvSpPr>
          <p:cNvPr id="66564" name="Slide Number Placeholder 3"/>
          <p:cNvSpPr>
            <a:spLocks noGrp="1"/>
          </p:cNvSpPr>
          <p:nvPr>
            <p:ph type="sldNum" sz="quarter" idx="5"/>
          </p:nvPr>
        </p:nvSpPr>
        <p:spPr bwMode="auto">
          <a:noFill/>
          <a:ln>
            <a:miter lim="800000"/>
            <a:headEnd/>
            <a:tailEnd/>
          </a:ln>
        </p:spPr>
        <p:txBody>
          <a:bodyPr/>
          <a:lstStyle/>
          <a:p>
            <a:fld id="{E5F31153-EBFD-4EC9-8537-596628B5B954}" type="slidenum">
              <a:rPr lang="en-US"/>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C117E19-AB1F-4D24-ACA0-F8F13E0B8ADF}"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C117E19-AB1F-4D24-ACA0-F8F13E0B8ADF}"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61F4C0-7CB5-449B-A570-71DDCB56303D}"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61F4C0-7CB5-449B-A570-71DDCB56303D}"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C117E19-AB1F-4D24-ACA0-F8F13E0B8ADF}"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C117E19-AB1F-4D24-ACA0-F8F13E0B8ADF}"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C117E19-AB1F-4D24-ACA0-F8F13E0B8ADF}"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C117E19-AB1F-4D24-ACA0-F8F13E0B8ADF}"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C117E19-AB1F-4D24-ACA0-F8F13E0B8ADF}"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a:ea typeface="ＭＳ Ｐゴシック" charset="-128"/>
                <a:cs typeface="ＭＳ Ｐゴシック" charset="-128"/>
              </a:rPr>
              <a:t>TeraGrid'06</a:t>
            </a:r>
          </a:p>
        </p:txBody>
      </p:sp>
      <p:sp>
        <p:nvSpPr>
          <p:cNvPr id="41987" name="Rectangle 3"/>
          <p:cNvSpPr>
            <a:spLocks noGrp="1" noChangeArrowheads="1"/>
          </p:cNvSpPr>
          <p:nvPr>
            <p:ph type="dt" sz="quarter" idx="1"/>
          </p:nvPr>
        </p:nvSpPr>
        <p:spPr bwMode="auto">
          <a:ln>
            <a:miter lim="800000"/>
            <a:headEnd/>
            <a:tailEnd/>
          </a:ln>
        </p:spPr>
        <p:txBody>
          <a:bodyPr rtlCol="0"/>
          <a:lstStyle/>
          <a:p>
            <a:pPr>
              <a:defRPr/>
            </a:pPr>
            <a:r>
              <a:rPr lang="en-US">
                <a:latin typeface="+mn-lt"/>
                <a:cs typeface="ＭＳ Ｐゴシック" charset="-128"/>
              </a:rPr>
              <a:t>June 2006</a:t>
            </a:r>
          </a:p>
        </p:txBody>
      </p:sp>
      <p:sp>
        <p:nvSpPr>
          <p:cNvPr id="41988"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ea typeface="ＭＳ Ｐゴシック" charset="-128"/>
                <a:cs typeface="ＭＳ Ｐゴシック" charset="-128"/>
              </a:rPr>
              <a:t>Charlie Catlett (cec@uchicago.edu)</a:t>
            </a:r>
          </a:p>
        </p:txBody>
      </p:sp>
      <p:sp>
        <p:nvSpPr>
          <p:cNvPr id="57349" name="Rectangle 7"/>
          <p:cNvSpPr>
            <a:spLocks noGrp="1" noChangeArrowheads="1"/>
          </p:cNvSpPr>
          <p:nvPr>
            <p:ph type="sldNum" sz="quarter" idx="5"/>
          </p:nvPr>
        </p:nvSpPr>
        <p:spPr bwMode="auto">
          <a:noFill/>
          <a:ln>
            <a:miter lim="800000"/>
            <a:headEnd/>
            <a:tailEnd/>
          </a:ln>
        </p:spPr>
        <p:txBody>
          <a:bodyPr/>
          <a:lstStyle/>
          <a:p>
            <a:fld id="{66DF9732-1D1C-4EDB-A02C-752C4A18911A}" type="slidenum">
              <a:rPr lang="en-US" smtClean="0"/>
              <a:pPr/>
              <a:t>32</a:t>
            </a:fld>
            <a:endParaRPr lang="en-US" smtClean="0"/>
          </a:p>
        </p:txBody>
      </p:sp>
      <p:sp>
        <p:nvSpPr>
          <p:cNvPr id="57350" name="Rectangle 2"/>
          <p:cNvSpPr>
            <a:spLocks noGrp="1" noRot="1" noChangeAspect="1" noChangeArrowheads="1" noTextEdit="1"/>
          </p:cNvSpPr>
          <p:nvPr>
            <p:ph type="sldImg"/>
          </p:nvPr>
        </p:nvSpPr>
        <p:spPr bwMode="auto">
          <a:xfrm>
            <a:off x="1146175" y="687388"/>
            <a:ext cx="4567238" cy="3425825"/>
          </a:xfrm>
          <a:noFill/>
          <a:ln>
            <a:solidFill>
              <a:srgbClr val="000000"/>
            </a:solidFill>
            <a:miter lim="800000"/>
            <a:headEnd/>
            <a:tailEnd/>
          </a:ln>
        </p:spPr>
      </p:sp>
      <p:sp>
        <p:nvSpPr>
          <p:cNvPr id="57351" name="Rectangle 3"/>
          <p:cNvSpPr>
            <a:spLocks noGrp="1" noChangeArrowheads="1"/>
          </p:cNvSpPr>
          <p:nvPr>
            <p:ph type="body" idx="1"/>
          </p:nvPr>
        </p:nvSpPr>
        <p:spPr bwMode="auto">
          <a:xfrm>
            <a:off x="912813" y="4343400"/>
            <a:ext cx="5032375" cy="4113213"/>
          </a:xfrm>
          <a:noFill/>
        </p:spPr>
        <p:txBody>
          <a:bodyPr wrap="square" numCol="1" anchor="t" anchorCtr="0" compatLnSpc="1">
            <a:prstTxWarp prst="textNoShape">
              <a:avLst/>
            </a:prstTxWarp>
          </a:bodyPr>
          <a:lstStyle/>
          <a:p>
            <a:pPr eaLnBrk="1" hangingPunct="1">
              <a:spcBef>
                <a:spcPct val="0"/>
              </a:spcBef>
            </a:pPr>
            <a:r>
              <a:rPr lang="en-US" smtClean="0"/>
              <a:t>Used with our BoT along with the “4 legged stool” to explain strategy,  timing and investments and progress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C117E19-AB1F-4D24-ACA0-F8F13E0B8ADF}"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lvl="1" indent="-342900"/>
            <a:r>
              <a:rPr lang="en-US" b="1" i="1" dirty="0" smtClean="0"/>
              <a:t>NCSA</a:t>
            </a:r>
          </a:p>
          <a:p>
            <a:pPr marL="342900" lvl="1" indent="-342900"/>
            <a:r>
              <a:rPr lang="en-US" sz="1000" dirty="0" smtClean="0"/>
              <a:t>Started in 1985 with 90-95% NSF </a:t>
            </a:r>
          </a:p>
          <a:p>
            <a:pPr marL="342900" lvl="1" indent="-342900"/>
            <a:r>
              <a:rPr lang="en-US" sz="1000" dirty="0" smtClean="0"/>
              <a:t>State – created a “funding principle”</a:t>
            </a:r>
          </a:p>
          <a:p>
            <a:pPr marL="342900" lvl="1" indent="-342900"/>
            <a:r>
              <a:rPr lang="en-US" sz="1000" dirty="0" smtClean="0"/>
              <a:t>“Bloch doctrine”</a:t>
            </a:r>
          </a:p>
          <a:p>
            <a:pPr marL="342900" lvl="1" indent="-342900"/>
            <a:r>
              <a:rPr lang="en-US" sz="1000" dirty="0" smtClean="0"/>
              <a:t>4</a:t>
            </a:r>
            <a:r>
              <a:rPr lang="en-US" sz="1000" baseline="30000" dirty="0" smtClean="0"/>
              <a:t>th</a:t>
            </a:r>
            <a:r>
              <a:rPr lang="en-US" sz="1000" dirty="0" smtClean="0"/>
              <a:t> leg is “other” funding sources</a:t>
            </a:r>
          </a:p>
          <a:p>
            <a:pPr marL="342900" lvl="1" indent="-342900"/>
            <a:r>
              <a:rPr lang="en-US" sz="1000" dirty="0" smtClean="0"/>
              <a:t>Result  balanced portfolio</a:t>
            </a:r>
          </a:p>
          <a:p>
            <a:pPr marL="342900" lvl="1" indent="-342900"/>
            <a:r>
              <a:rPr lang="en-US" sz="1000" dirty="0" smtClean="0"/>
              <a:t>focus </a:t>
            </a:r>
          </a:p>
          <a:p>
            <a:pPr marL="342900" lvl="1" indent="-342900"/>
            <a:endParaRPr lang="en-US" sz="1000" dirty="0" smtClean="0"/>
          </a:p>
          <a:p>
            <a:pPr marL="342900" lvl="1" indent="-342900"/>
            <a:r>
              <a:rPr lang="en-US" b="1" i="1" dirty="0" smtClean="0"/>
              <a:t>Clemson</a:t>
            </a:r>
          </a:p>
          <a:p>
            <a:r>
              <a:rPr lang="en-US" sz="1000" dirty="0" smtClean="0"/>
              <a:t>Institutional strategy</a:t>
            </a:r>
          </a:p>
          <a:p>
            <a:r>
              <a:rPr lang="en-US" sz="1000" dirty="0" smtClean="0"/>
              <a:t>Research partnerships</a:t>
            </a:r>
          </a:p>
          <a:p>
            <a:r>
              <a:rPr lang="en-US" sz="1000" dirty="0" smtClean="0"/>
              <a:t>External partnerships</a:t>
            </a:r>
          </a:p>
          <a:p>
            <a:pPr lvl="1"/>
            <a:r>
              <a:rPr lang="en-US" sz="1000" dirty="0" smtClean="0"/>
              <a:t>Public </a:t>
            </a:r>
          </a:p>
          <a:p>
            <a:pPr lvl="1"/>
            <a:r>
              <a:rPr lang="en-US" sz="1000" dirty="0" smtClean="0"/>
              <a:t>private</a:t>
            </a:r>
          </a:p>
          <a:p>
            <a:endParaRPr lang="en-US" dirty="0" smtClean="0"/>
          </a:p>
          <a:p>
            <a:pPr marL="342900" lvl="1" indent="-342900"/>
            <a:endParaRPr lang="en-US" b="1" i="1" dirty="0" smtClean="0"/>
          </a:p>
          <a:p>
            <a:pPr marL="342900" lvl="1" indent="-342900"/>
            <a:endParaRPr lang="en-US" sz="1000" dirty="0" smtClean="0"/>
          </a:p>
        </p:txBody>
      </p:sp>
      <p:sp>
        <p:nvSpPr>
          <p:cNvPr id="4" name="Slide Number Placeholder 3"/>
          <p:cNvSpPr>
            <a:spLocks noGrp="1"/>
          </p:cNvSpPr>
          <p:nvPr>
            <p:ph type="sldNum" sz="quarter" idx="10"/>
          </p:nvPr>
        </p:nvSpPr>
        <p:spPr/>
        <p:txBody>
          <a:bodyPr/>
          <a:lstStyle/>
          <a:p>
            <a:pPr>
              <a:defRPr/>
            </a:pPr>
            <a:fld id="{7C117E19-AB1F-4D24-ACA0-F8F13E0B8ADF}"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C117E19-AB1F-4D24-ACA0-F8F13E0B8ADF}"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C117E19-AB1F-4D24-ACA0-F8F13E0B8ADF}"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0" hangingPunct="0">
              <a:lnSpc>
                <a:spcPct val="80000"/>
              </a:lnSpc>
            </a:pPr>
            <a:r>
              <a:rPr lang="en-US" sz="2000" dirty="0" smtClean="0">
                <a:solidFill>
                  <a:srgbClr val="FF0000"/>
                </a:solidFill>
              </a:rPr>
              <a:t>What I got from Stan was that they really wanted to hear some history from me…</a:t>
            </a:r>
            <a:br>
              <a:rPr lang="en-US" sz="2000" dirty="0" smtClean="0">
                <a:solidFill>
                  <a:srgbClr val="FF0000"/>
                </a:solidFill>
              </a:rPr>
            </a:br>
            <a:r>
              <a:rPr lang="en-US" sz="2000" dirty="0" smtClean="0">
                <a:solidFill>
                  <a:srgbClr val="FF0000"/>
                </a:solidFill>
              </a:rPr>
              <a:t>be nice to have some old pictures here ….I have two and will look for more</a:t>
            </a:r>
          </a:p>
          <a:p>
            <a:pPr>
              <a:lnSpc>
                <a:spcPct val="80000"/>
              </a:lnSpc>
              <a:spcBef>
                <a:spcPct val="0"/>
              </a:spcBef>
            </a:pPr>
            <a:endParaRPr lang="en-US" sz="2000" dirty="0" smtClean="0"/>
          </a:p>
          <a:p>
            <a:pPr>
              <a:lnSpc>
                <a:spcPct val="80000"/>
              </a:lnSpc>
              <a:spcBef>
                <a:spcPct val="0"/>
              </a:spcBef>
            </a:pPr>
            <a:r>
              <a:rPr lang="en-US" sz="2000" dirty="0" smtClean="0"/>
              <a:t>NSF HPC Center  </a:t>
            </a:r>
          </a:p>
          <a:p>
            <a:pPr lvl="1">
              <a:lnSpc>
                <a:spcPct val="80000"/>
              </a:lnSpc>
              <a:spcBef>
                <a:spcPct val="0"/>
              </a:spcBef>
            </a:pPr>
            <a:r>
              <a:rPr lang="en-US" sz="2000" dirty="0" smtClean="0"/>
              <a:t>1985 - 4 processors; 2 user communities; no network; 90+% funding from one source</a:t>
            </a:r>
          </a:p>
          <a:p>
            <a:pPr lvl="1">
              <a:lnSpc>
                <a:spcPct val="80000"/>
              </a:lnSpc>
              <a:spcBef>
                <a:spcPct val="0"/>
              </a:spcBef>
            </a:pPr>
            <a:r>
              <a:rPr lang="en-US" sz="2000" dirty="0" smtClean="0"/>
              <a:t>1990 - early MPP; </a:t>
            </a:r>
            <a:r>
              <a:rPr lang="en-US" sz="2000" dirty="0" err="1" smtClean="0"/>
              <a:t>viz</a:t>
            </a:r>
            <a:r>
              <a:rPr lang="en-US" sz="2000" dirty="0" smtClean="0"/>
              <a:t>; industry; dozen+ user communities; network 70/30 funding</a:t>
            </a:r>
          </a:p>
          <a:p>
            <a:pPr lvl="1">
              <a:lnSpc>
                <a:spcPct val="80000"/>
              </a:lnSpc>
              <a:spcBef>
                <a:spcPct val="0"/>
              </a:spcBef>
            </a:pPr>
            <a:r>
              <a:rPr lang="en-US" sz="2000" dirty="0" smtClean="0"/>
              <a:t>1995 – early clusters; user communities growing; 40/60 funding; WWW; I2; centers “mission creep”; NSF declares success, cancels centers program and creates PACI – begins trend toward more of a distributed notion of centers</a:t>
            </a:r>
          </a:p>
          <a:p>
            <a:pPr lvl="1">
              <a:lnSpc>
                <a:spcPct val="80000"/>
              </a:lnSpc>
              <a:spcBef>
                <a:spcPct val="0"/>
              </a:spcBef>
            </a:pPr>
            <a:r>
              <a:rPr lang="en-US" sz="2000" dirty="0" smtClean="0"/>
              <a:t>2000 – PACI on way out and TeraGrid on way in; concept of an NSF center </a:t>
            </a:r>
          </a:p>
          <a:p>
            <a:pPr lvl="1">
              <a:lnSpc>
                <a:spcPct val="80000"/>
              </a:lnSpc>
              <a:spcBef>
                <a:spcPct val="0"/>
              </a:spcBef>
            </a:pPr>
            <a:r>
              <a:rPr lang="en-US" sz="2000" dirty="0" smtClean="0"/>
              <a:t>2010 - past decade – what is a center</a:t>
            </a:r>
          </a:p>
          <a:p>
            <a:pPr>
              <a:lnSpc>
                <a:spcPct val="80000"/>
              </a:lnSpc>
              <a:spcBef>
                <a:spcPct val="0"/>
              </a:spcBef>
            </a:pPr>
            <a:endParaRPr lang="en-US" sz="1000" dirty="0" smtClean="0"/>
          </a:p>
        </p:txBody>
      </p:sp>
      <p:sp>
        <p:nvSpPr>
          <p:cNvPr id="22532" name="Slide Number Placeholder 3"/>
          <p:cNvSpPr>
            <a:spLocks noGrp="1"/>
          </p:cNvSpPr>
          <p:nvPr>
            <p:ph type="sldNum" sz="quarter" idx="5"/>
          </p:nvPr>
        </p:nvSpPr>
        <p:spPr bwMode="auto">
          <a:noFill/>
          <a:ln>
            <a:miter lim="800000"/>
            <a:headEnd/>
            <a:tailEnd/>
          </a:ln>
        </p:spPr>
        <p:txBody>
          <a:bodyPr/>
          <a:lstStyle/>
          <a:p>
            <a:fld id="{79EB0B3A-1FB4-40B1-8955-BF3036F8B781}" type="slidenum">
              <a:rPr lang="en-US"/>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Problems with being “too focused”</a:t>
            </a:r>
          </a:p>
        </p:txBody>
      </p:sp>
      <p:sp>
        <p:nvSpPr>
          <p:cNvPr id="56324" name="Slide Number Placeholder 3"/>
          <p:cNvSpPr>
            <a:spLocks noGrp="1"/>
          </p:cNvSpPr>
          <p:nvPr>
            <p:ph type="sldNum" sz="quarter" idx="5"/>
          </p:nvPr>
        </p:nvSpPr>
        <p:spPr bwMode="auto">
          <a:noFill/>
          <a:ln>
            <a:miter lim="800000"/>
            <a:headEnd/>
            <a:tailEnd/>
          </a:ln>
        </p:spPr>
        <p:txBody>
          <a:bodyPr/>
          <a:lstStyle/>
          <a:p>
            <a:fld id="{BFCA33BF-5548-4F2D-A473-FCA10A9705EB}" type="slidenum">
              <a:rPr lang="en-US" smtClean="0"/>
              <a:pPr/>
              <a:t>38</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C117E19-AB1F-4D24-ACA0-F8F13E0B8ADF}"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C117E19-AB1F-4D24-ACA0-F8F13E0B8ADF}"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ln>
            <a:miter lim="800000"/>
            <a:headEnd/>
            <a:tailEnd/>
          </a:ln>
        </p:spPr>
        <p:txBody>
          <a:bodyPr/>
          <a:lstStyle/>
          <a:p>
            <a:fld id="{B7F0C703-7D2F-4BE5-8363-CD103A9CC55B}" type="slidenum">
              <a:rPr lang="en-US"/>
              <a:pPr/>
              <a:t>40</a:t>
            </a:fld>
            <a:endParaRPr lang="en-US"/>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2" name="Rectangle 3"/>
          <p:cNvSpPr>
            <a:spLocks noGrp="1" noChangeArrowheads="1"/>
          </p:cNvSpPr>
          <p:nvPr>
            <p:ph type="body" idx="1"/>
          </p:nvPr>
        </p:nvSpPr>
        <p:spPr bwMode="auto">
          <a:noFill/>
        </p:spPr>
        <p:txBody>
          <a:bodyPr/>
          <a:lstStyle/>
          <a:p>
            <a:pPr marL="228600" indent="-228600" eaLnBrk="1" hangingPunct="1">
              <a:spcBef>
                <a:spcPct val="0"/>
              </a:spcBef>
              <a:buFontTx/>
              <a:buAutoNum type="arabicPeriod"/>
            </a:pPr>
            <a:r>
              <a:rPr lang="en-US" sz="1600" smtClean="0">
                <a:latin typeface="Arial" charset="0"/>
                <a:ea typeface="ＭＳ Ｐゴシック" pitchFamily="28" charset="-128"/>
              </a:rPr>
              <a:t>Will this collaboration provide MUSC researchers better access to resources and faster turnaround?</a:t>
            </a:r>
          </a:p>
          <a:p>
            <a:pPr marL="228600" indent="-228600" eaLnBrk="1" hangingPunct="1">
              <a:spcBef>
                <a:spcPct val="0"/>
              </a:spcBef>
              <a:buFontTx/>
              <a:buAutoNum type="arabicPeriod"/>
            </a:pPr>
            <a:endParaRPr lang="en-US" sz="1600" smtClean="0">
              <a:latin typeface="Arial" charset="0"/>
              <a:ea typeface="ＭＳ Ｐゴシック" pitchFamily="28" charset="-128"/>
            </a:endParaRPr>
          </a:p>
          <a:p>
            <a:pPr marL="228600" indent="-228600" eaLnBrk="1" hangingPunct="1">
              <a:spcBef>
                <a:spcPct val="0"/>
              </a:spcBef>
              <a:buFontTx/>
              <a:buAutoNum type="arabicPeriod"/>
            </a:pPr>
            <a:r>
              <a:rPr lang="en-US" sz="1600" smtClean="0">
                <a:latin typeface="Arial" charset="0"/>
                <a:ea typeface="ＭＳ Ｐゴシック" pitchFamily="28" charset="-128"/>
              </a:rPr>
              <a:t>Will high speed single application processors be made available through this collaboration? </a:t>
            </a:r>
          </a:p>
          <a:p>
            <a:pPr marL="228600" indent="-228600" eaLnBrk="1" hangingPunct="1">
              <a:spcBef>
                <a:spcPct val="0"/>
              </a:spcBef>
              <a:buFontTx/>
              <a:buAutoNum type="arabicPeriod"/>
            </a:pPr>
            <a:endParaRPr lang="en-US" sz="2000" smtClean="0">
              <a:latin typeface="Arial" charset="0"/>
              <a:ea typeface="ＭＳ Ｐゴシック" pitchFamily="28" charset="-128"/>
            </a:endParaRPr>
          </a:p>
          <a:p>
            <a:pPr marL="228600" indent="-228600" eaLnBrk="1" hangingPunct="1">
              <a:spcBef>
                <a:spcPct val="0"/>
              </a:spcBef>
            </a:pPr>
            <a:endParaRPr lang="en-US" sz="1600" smtClean="0">
              <a:latin typeface="Arial" charset="0"/>
              <a:ea typeface="ＭＳ Ｐゴシック" pitchFamily="28"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DBC735-536F-478A-BA5F-456873A79BD2}"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DBC735-536F-478A-BA5F-456873A79BD2}"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ln>
            <a:miter lim="800000"/>
            <a:headEnd/>
            <a:tailEnd/>
          </a:ln>
        </p:spPr>
        <p:txBody>
          <a:bodyPr/>
          <a:lstStyle/>
          <a:p>
            <a:fld id="{5BDB4D98-DEA1-4EFF-8016-FB965CB71D6D}" type="slidenum">
              <a:rPr lang="en-US"/>
              <a:pPr/>
              <a:t>43</a:t>
            </a:fld>
            <a:endParaRPr lang="en-US"/>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2" name="Rectangle 3"/>
          <p:cNvSpPr>
            <a:spLocks noGrp="1" noChangeArrowheads="1"/>
          </p:cNvSpPr>
          <p:nvPr>
            <p:ph type="body" idx="1"/>
          </p:nvPr>
        </p:nvSpPr>
        <p:spPr bwMode="auto">
          <a:noFill/>
        </p:spPr>
        <p:txBody>
          <a:bodyPr/>
          <a:lstStyle/>
          <a:p>
            <a:pPr eaLnBrk="1" hangingPunct="1">
              <a:spcBef>
                <a:spcPct val="0"/>
              </a:spcBef>
            </a:pPr>
            <a:endParaRPr lang="en-US" sz="1600" dirty="0" smtClean="0">
              <a:ea typeface="ＭＳ Ｐゴシック" pitchFamily="28" charset="-128"/>
            </a:endParaRPr>
          </a:p>
          <a:p>
            <a:pPr eaLnBrk="1" hangingPunct="1">
              <a:lnSpc>
                <a:spcPct val="80000"/>
              </a:lnSpc>
              <a:spcBef>
                <a:spcPct val="0"/>
              </a:spcBef>
            </a:pPr>
            <a:r>
              <a:rPr lang="en-US" sz="2900" dirty="0" smtClean="0">
                <a:ea typeface="ＭＳ Ｐゴシック" pitchFamily="28" charset="-128"/>
              </a:rPr>
              <a:t>Goal of Top 20</a:t>
            </a:r>
          </a:p>
          <a:p>
            <a:pPr eaLnBrk="1" hangingPunct="1">
              <a:lnSpc>
                <a:spcPct val="80000"/>
              </a:lnSpc>
              <a:spcBef>
                <a:spcPct val="0"/>
              </a:spcBef>
            </a:pPr>
            <a:r>
              <a:rPr lang="en-US" sz="2900" dirty="0" smtClean="0">
                <a:ea typeface="ＭＳ Ｐゴシック" pitchFamily="28" charset="-128"/>
              </a:rPr>
              <a:t>Growing research base </a:t>
            </a:r>
          </a:p>
          <a:p>
            <a:pPr eaLnBrk="1" hangingPunct="1">
              <a:lnSpc>
                <a:spcPct val="80000"/>
              </a:lnSpc>
              <a:spcBef>
                <a:spcPct val="0"/>
              </a:spcBef>
            </a:pPr>
            <a:r>
              <a:rPr lang="en-US" sz="2900" dirty="0" smtClean="0">
                <a:ea typeface="ＭＳ Ｐゴシック" pitchFamily="28" charset="-128"/>
              </a:rPr>
              <a:t>Growing industrial involvement</a:t>
            </a:r>
          </a:p>
          <a:p>
            <a:pPr lvl="1" eaLnBrk="1" hangingPunct="1">
              <a:lnSpc>
                <a:spcPct val="80000"/>
              </a:lnSpc>
              <a:spcBef>
                <a:spcPct val="0"/>
              </a:spcBef>
            </a:pPr>
            <a:r>
              <a:rPr lang="en-US" sz="2500" dirty="0" smtClean="0">
                <a:ea typeface="ＭＳ Ｐゴシック" pitchFamily="28" charset="-128"/>
              </a:rPr>
              <a:t>CU-ICAR with BMW </a:t>
            </a:r>
          </a:p>
          <a:p>
            <a:pPr eaLnBrk="1" hangingPunct="1">
              <a:lnSpc>
                <a:spcPct val="80000"/>
              </a:lnSpc>
              <a:spcBef>
                <a:spcPct val="0"/>
              </a:spcBef>
            </a:pPr>
            <a:r>
              <a:rPr lang="en-US" sz="2900" dirty="0" smtClean="0">
                <a:ea typeface="ＭＳ Ｐゴシック" pitchFamily="28" charset="-128"/>
              </a:rPr>
              <a:t>Emphasis on cyberinfrastructure as a strategic advantage</a:t>
            </a:r>
          </a:p>
          <a:p>
            <a:pPr eaLnBrk="1" hangingPunct="1">
              <a:lnSpc>
                <a:spcPct val="80000"/>
              </a:lnSpc>
              <a:spcBef>
                <a:spcPct val="0"/>
              </a:spcBef>
            </a:pPr>
            <a:r>
              <a:rPr lang="en-US" sz="2900" dirty="0" smtClean="0">
                <a:ea typeface="ＭＳ Ｐゴシック" pitchFamily="28" charset="-128"/>
              </a:rPr>
              <a:t>50%+ faculty turnover - state early retirement</a:t>
            </a:r>
          </a:p>
          <a:p>
            <a:pPr eaLnBrk="1" hangingPunct="1">
              <a:lnSpc>
                <a:spcPct val="80000"/>
              </a:lnSpc>
              <a:spcBef>
                <a:spcPct val="0"/>
              </a:spcBef>
            </a:pPr>
            <a:r>
              <a:rPr lang="en-US" sz="2900" dirty="0" smtClean="0">
                <a:ea typeface="ＭＳ Ｐゴシック" pitchFamily="28" charset="-128"/>
              </a:rPr>
              <a:t>New faculty are increasingly data &amp; computationally driven</a:t>
            </a:r>
          </a:p>
          <a:p>
            <a:pPr eaLnBrk="1" hangingPunct="1">
              <a:lnSpc>
                <a:spcPct val="80000"/>
              </a:lnSpc>
              <a:spcBef>
                <a:spcPct val="0"/>
              </a:spcBef>
            </a:pPr>
            <a:r>
              <a:rPr lang="en-US" sz="2900" dirty="0" smtClean="0">
                <a:ea typeface="ＭＳ Ｐゴシック" pitchFamily="28" charset="-128"/>
              </a:rPr>
              <a:t>Creative Inquiry</a:t>
            </a:r>
          </a:p>
          <a:p>
            <a:pPr eaLnBrk="1" hangingPunct="1">
              <a:spcBef>
                <a:spcPct val="0"/>
              </a:spcBef>
            </a:pPr>
            <a:endParaRPr lang="en-US" sz="1600" dirty="0" smtClean="0">
              <a:ea typeface="ＭＳ Ｐゴシック" pitchFamily="28" charset="-128"/>
            </a:endParaRPr>
          </a:p>
          <a:p>
            <a:pPr eaLnBrk="1" hangingPunct="1">
              <a:spcBef>
                <a:spcPct val="0"/>
              </a:spcBef>
            </a:pPr>
            <a:r>
              <a:rPr lang="en-US" sz="1600" dirty="0" smtClean="0">
                <a:ea typeface="ＭＳ Ｐゴシック" pitchFamily="28" charset="-128"/>
              </a:rPr>
              <a:t>Jim </a:t>
            </a:r>
            <a:r>
              <a:rPr lang="en-US" sz="1600" dirty="0" err="1" smtClean="0">
                <a:ea typeface="ＭＳ Ｐゴシック" pitchFamily="28" charset="-128"/>
              </a:rPr>
              <a:t>Leylek</a:t>
            </a:r>
            <a:r>
              <a:rPr lang="en-US" sz="1600" dirty="0" smtClean="0">
                <a:ea typeface="ＭＳ Ｐゴシック" pitchFamily="28" charset="-128"/>
              </a:rPr>
              <a:t>, a Clemson engineering professor who will be director of the computing center, said its system will be able to perform 10 million millions calculations per second, making it "one of the most powerful university-based systems in the country.“</a:t>
            </a:r>
          </a:p>
          <a:p>
            <a:pPr eaLnBrk="1" hangingPunct="1">
              <a:spcBef>
                <a:spcPct val="0"/>
              </a:spcBef>
            </a:pPr>
            <a:endParaRPr lang="en-US" sz="1600" dirty="0" smtClean="0">
              <a:ea typeface="ＭＳ Ｐゴシック" pitchFamily="28" charset="-128"/>
            </a:endParaRPr>
          </a:p>
          <a:p>
            <a:pPr eaLnBrk="1" hangingPunct="1">
              <a:spcBef>
                <a:spcPct val="0"/>
              </a:spcBef>
            </a:pPr>
            <a:r>
              <a:rPr lang="en-US" sz="1600" dirty="0" smtClean="0">
                <a:ea typeface="ＭＳ Ｐゴシック" pitchFamily="28" charset="-128"/>
              </a:rPr>
              <a:t>http://greenvilleonline.com/apps/pbcs.dll/article?AID=/20070111/NEWS01/701110323/1004</a:t>
            </a:r>
          </a:p>
          <a:p>
            <a:pPr eaLnBrk="1" hangingPunct="1">
              <a:spcBef>
                <a:spcPct val="0"/>
              </a:spcBef>
            </a:pPr>
            <a:endParaRPr lang="en-US" sz="1600" dirty="0" smtClean="0">
              <a:ea typeface="ＭＳ Ｐゴシック" pitchFamily="28" charset="-128"/>
            </a:endParaRPr>
          </a:p>
          <a:p>
            <a:pPr eaLnBrk="1" hangingPunct="1">
              <a:spcBef>
                <a:spcPct val="0"/>
              </a:spcBef>
            </a:pPr>
            <a:r>
              <a:rPr lang="en-US" sz="1600" dirty="0" smtClean="0">
                <a:ea typeface="ＭＳ Ｐゴシック" pitchFamily="28" charset="-128"/>
              </a:rPr>
              <a:t>CU Computational Center for Mobility Systems (</a:t>
            </a:r>
            <a:r>
              <a:rPr lang="en-US" sz="1600" b="1" dirty="0" smtClean="0">
                <a:ea typeface="ＭＳ Ｐゴシック" pitchFamily="28" charset="-128"/>
              </a:rPr>
              <a:t>CU-CCMS</a:t>
            </a:r>
            <a:r>
              <a:rPr lang="en-US" sz="1600" dirty="0" smtClean="0">
                <a:ea typeface="ＭＳ Ｐゴシック" pitchFamily="28" charset="-128"/>
              </a:rPr>
              <a:t>)</a:t>
            </a:r>
          </a:p>
          <a:p>
            <a:pPr eaLnBrk="1" hangingPunct="1">
              <a:spcBef>
                <a:spcPct val="0"/>
              </a:spcBef>
            </a:pPr>
            <a:endParaRPr lang="en-US" sz="1600" dirty="0" smtClean="0">
              <a:ea typeface="ＭＳ Ｐゴシック" pitchFamily="28" charset="-128"/>
            </a:endParaRPr>
          </a:p>
          <a:p>
            <a:pPr eaLnBrk="1" hangingPunct="1">
              <a:spcBef>
                <a:spcPct val="0"/>
              </a:spcBef>
            </a:pPr>
            <a:endParaRPr lang="en-US" sz="1600" dirty="0" smtClean="0">
              <a:ea typeface="ＭＳ Ｐゴシック" pitchFamily="28"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a:lstStyle/>
          <a:p>
            <a:pPr eaLnBrk="1" hangingPunct="1">
              <a:spcBef>
                <a:spcPct val="0"/>
              </a:spcBef>
            </a:pPr>
            <a:endParaRPr lang="en-US" smtClean="0">
              <a:ea typeface="ＭＳ Ｐゴシック" pitchFamily="28" charset="-128"/>
            </a:endParaRPr>
          </a:p>
        </p:txBody>
      </p:sp>
      <p:sp>
        <p:nvSpPr>
          <p:cNvPr id="52228" name="Slide Number Placeholder 3"/>
          <p:cNvSpPr>
            <a:spLocks noGrp="1"/>
          </p:cNvSpPr>
          <p:nvPr>
            <p:ph type="sldNum" sz="quarter" idx="5"/>
          </p:nvPr>
        </p:nvSpPr>
        <p:spPr bwMode="auto">
          <a:noFill/>
          <a:ln>
            <a:miter lim="800000"/>
            <a:headEnd/>
            <a:tailEnd/>
          </a:ln>
        </p:spPr>
        <p:txBody>
          <a:bodyPr/>
          <a:lstStyle/>
          <a:p>
            <a:fld id="{CE4284E8-3B99-4A2C-9AF8-FEB35D0BA25D}" type="slidenum">
              <a:rPr lang="en-US"/>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ln>
            <a:miter lim="800000"/>
            <a:headEnd/>
            <a:tailEnd/>
          </a:ln>
        </p:spPr>
        <p:txBody>
          <a:bodyPr/>
          <a:lstStyle/>
          <a:p>
            <a:fld id="{6FCBBB0D-3322-4D1F-90BA-5FCF4E8BEB28}" type="slidenum">
              <a:rPr lang="en-US"/>
              <a:pPr/>
              <a:t>45</a:t>
            </a:fld>
            <a:endParaRPr lang="en-US"/>
          </a:p>
        </p:txBody>
      </p:sp>
      <p:sp>
        <p:nvSpPr>
          <p:cNvPr id="75779" name="Slide Image Placeholder 1"/>
          <p:cNvSpPr>
            <a:spLocks noGrp="1" noRot="1" noChangeAspect="1" noTextEdit="1"/>
          </p:cNvSpPr>
          <p:nvPr>
            <p:ph type="sldImg"/>
          </p:nvPr>
        </p:nvSpPr>
        <p:spPr bwMode="auto">
          <a:noFill/>
          <a:ln>
            <a:solidFill>
              <a:srgbClr val="000000"/>
            </a:solidFill>
            <a:miter lim="800000"/>
            <a:headEnd/>
            <a:tailEnd/>
          </a:ln>
        </p:spPr>
      </p:sp>
      <p:sp>
        <p:nvSpPr>
          <p:cNvPr id="75780" name="Notes Placeholder 2"/>
          <p:cNvSpPr>
            <a:spLocks noGrp="1"/>
          </p:cNvSpPr>
          <p:nvPr>
            <p:ph type="body" idx="1"/>
          </p:nvPr>
        </p:nvSpPr>
        <p:spPr bwMode="auto">
          <a:noFill/>
        </p:spPr>
        <p:txBody>
          <a:bodyPr lIns="92953" tIns="46477" rIns="92953" bIns="46477"/>
          <a:lstStyle/>
          <a:p>
            <a:pPr eaLnBrk="1" hangingPunct="1">
              <a:spcBef>
                <a:spcPct val="0"/>
              </a:spcBef>
            </a:pPr>
            <a:r>
              <a:rPr lang="en-US" b="1" smtClean="0">
                <a:latin typeface="Arial" charset="0"/>
                <a:ea typeface="ＭＳ Ｐゴシック" pitchFamily="28" charset="-128"/>
              </a:rPr>
              <a:t>Much effort, but no enforced standards.</a:t>
            </a:r>
            <a:endParaRPr lang="en-US" smtClean="0">
              <a:latin typeface="Arial" charset="0"/>
              <a:ea typeface="ＭＳ Ｐゴシック" pitchFamily="28" charset="-128"/>
            </a:endParaRPr>
          </a:p>
          <a:p>
            <a:pPr eaLnBrk="1" hangingPunct="1">
              <a:spcBef>
                <a:spcPct val="0"/>
              </a:spcBef>
            </a:pPr>
            <a:r>
              <a:rPr lang="en-US" smtClean="0">
                <a:latin typeface="Arial" charset="0"/>
                <a:ea typeface="ＭＳ Ｐゴシック" pitchFamily="28" charset="-128"/>
              </a:rPr>
              <a:t>The problems we’ve encountered in the ITC were in no way a lack of effort by CCIT staff.  Many practices such as labeling, change control and system identification have long been in place.</a:t>
            </a:r>
          </a:p>
          <a:p>
            <a:pPr eaLnBrk="1" hangingPunct="1">
              <a:spcBef>
                <a:spcPct val="0"/>
              </a:spcBef>
            </a:pPr>
            <a:r>
              <a:rPr lang="en-US" smtClean="0">
                <a:latin typeface="Arial" charset="0"/>
                <a:ea typeface="ＭＳ Ｐゴシック" pitchFamily="28" charset="-128"/>
              </a:rPr>
              <a:t>Our shortfall has been in the area of documented standards in the areas of space usage</a:t>
            </a:r>
          </a:p>
          <a:p>
            <a:pPr eaLnBrk="1" hangingPunct="1">
              <a:spcBef>
                <a:spcPct val="0"/>
              </a:spcBef>
            </a:pPr>
            <a:r>
              <a:rPr lang="en-US" b="1" smtClean="0">
                <a:solidFill>
                  <a:srgbClr val="FF0000"/>
                </a:solidFill>
                <a:latin typeface="Arial" charset="0"/>
                <a:ea typeface="ＭＳ Ｐゴシック" pitchFamily="28" charset="-128"/>
              </a:rPr>
              <a:t>(Click)</a:t>
            </a:r>
          </a:p>
          <a:p>
            <a:pPr eaLnBrk="1" hangingPunct="1">
              <a:spcBef>
                <a:spcPct val="0"/>
              </a:spcBef>
            </a:pPr>
            <a:r>
              <a:rPr lang="en-US" smtClean="0">
                <a:latin typeface="Arial" charset="0"/>
                <a:ea typeface="ＭＳ Ｐゴシック" pitchFamily="28" charset="-128"/>
              </a:rPr>
              <a:t>cabling practices</a:t>
            </a:r>
          </a:p>
          <a:p>
            <a:pPr eaLnBrk="1" hangingPunct="1">
              <a:spcBef>
                <a:spcPct val="0"/>
              </a:spcBef>
            </a:pPr>
            <a:r>
              <a:rPr lang="en-US" b="1" smtClean="0">
                <a:solidFill>
                  <a:srgbClr val="FF0000"/>
                </a:solidFill>
                <a:latin typeface="Arial" charset="0"/>
                <a:ea typeface="ＭＳ Ｐゴシック" pitchFamily="28" charset="-128"/>
              </a:rPr>
              <a:t>(Click)</a:t>
            </a:r>
          </a:p>
          <a:p>
            <a:pPr eaLnBrk="1" hangingPunct="1">
              <a:spcBef>
                <a:spcPct val="0"/>
              </a:spcBef>
            </a:pPr>
            <a:r>
              <a:rPr lang="en-US" smtClean="0">
                <a:latin typeface="Arial" charset="0"/>
                <a:ea typeface="ＭＳ Ｐゴシック" pitchFamily="28" charset="-128"/>
              </a:rPr>
              <a:t> and rack utilization. </a:t>
            </a:r>
          </a:p>
          <a:p>
            <a:pPr eaLnBrk="1" hangingPunct="1">
              <a:spcBef>
                <a:spcPct val="0"/>
              </a:spcBef>
            </a:pPr>
            <a:r>
              <a:rPr lang="en-US" smtClean="0">
                <a:latin typeface="Arial" charset="0"/>
                <a:ea typeface="ＭＳ Ｐゴシック" pitchFamily="28" charset="-128"/>
              </a:rPr>
              <a:t> 	</a:t>
            </a:r>
          </a:p>
        </p:txBody>
      </p:sp>
      <p:sp>
        <p:nvSpPr>
          <p:cNvPr id="75781" name="Slide Number Placeholder 3"/>
          <p:cNvSpPr txBox="1">
            <a:spLocks noGrp="1"/>
          </p:cNvSpPr>
          <p:nvPr/>
        </p:nvSpPr>
        <p:spPr bwMode="auto">
          <a:xfrm>
            <a:off x="3883025" y="8684926"/>
            <a:ext cx="2973388" cy="457513"/>
          </a:xfrm>
          <a:prstGeom prst="rect">
            <a:avLst/>
          </a:prstGeom>
          <a:noFill/>
          <a:ln w="9525">
            <a:noFill/>
            <a:miter lim="800000"/>
            <a:headEnd/>
            <a:tailEnd/>
          </a:ln>
        </p:spPr>
        <p:txBody>
          <a:bodyPr lIns="92953" tIns="46477" rIns="92953" bIns="46477" anchor="b"/>
          <a:lstStyle/>
          <a:p>
            <a:pPr algn="r" defTabSz="930275"/>
            <a:fld id="{65C1AC10-AE6D-40C2-ADB7-4FF65C0A9B2F}" type="slidenum">
              <a:rPr lang="en-US" sz="1200">
                <a:latin typeface="Calibri" pitchFamily="34" charset="0"/>
              </a:rPr>
              <a:pPr algn="r" defTabSz="930275"/>
              <a:t>45</a:t>
            </a:fld>
            <a:endParaRPr lang="en-US" sz="1200">
              <a:latin typeface="Calibri"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$245823</a:t>
            </a:r>
            <a:r>
              <a:rPr lang="en-US" baseline="0" dirty="0" smtClean="0"/>
              <a:t> CCIT</a:t>
            </a:r>
          </a:p>
          <a:p>
            <a:r>
              <a:rPr lang="en-US" baseline="0" dirty="0" smtClean="0"/>
              <a:t>$368734 Faculty</a:t>
            </a:r>
            <a:endParaRPr lang="en-US" dirty="0"/>
          </a:p>
        </p:txBody>
      </p:sp>
      <p:sp>
        <p:nvSpPr>
          <p:cNvPr id="4" name="Slide Number Placeholder 3"/>
          <p:cNvSpPr>
            <a:spLocks noGrp="1"/>
          </p:cNvSpPr>
          <p:nvPr>
            <p:ph type="sldNum" sz="quarter" idx="10"/>
          </p:nvPr>
        </p:nvSpPr>
        <p:spPr/>
        <p:txBody>
          <a:bodyPr/>
          <a:lstStyle/>
          <a:p>
            <a:fld id="{E261F4C0-7CB5-449B-A570-71DDCB56303D}"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a:lstStyle/>
          <a:p>
            <a:pPr eaLnBrk="1" hangingPunct="1">
              <a:spcBef>
                <a:spcPct val="0"/>
              </a:spcBef>
            </a:pPr>
            <a:endParaRPr lang="en-US" smtClean="0">
              <a:ea typeface="ＭＳ Ｐゴシック" pitchFamily="28" charset="-128"/>
            </a:endParaRPr>
          </a:p>
        </p:txBody>
      </p:sp>
      <p:sp>
        <p:nvSpPr>
          <p:cNvPr id="68612" name="Slide Number Placeholder 3"/>
          <p:cNvSpPr>
            <a:spLocks noGrp="1"/>
          </p:cNvSpPr>
          <p:nvPr>
            <p:ph type="sldNum" sz="quarter" idx="5"/>
          </p:nvPr>
        </p:nvSpPr>
        <p:spPr bwMode="auto">
          <a:noFill/>
          <a:ln>
            <a:miter lim="800000"/>
            <a:headEnd/>
            <a:tailEnd/>
          </a:ln>
        </p:spPr>
        <p:txBody>
          <a:bodyPr/>
          <a:lstStyle/>
          <a:p>
            <a:fld id="{F301FDF2-DCB2-4D6F-9F79-BF6AEDF027C5}" type="slidenum">
              <a:rPr lang="en-US"/>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61F4C0-7CB5-449B-A570-71DDCB56303D}"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32674F9-F4FE-4919-99B6-E0E6023FC020}" type="slidenum">
              <a:rPr lang="en-US" smtClean="0"/>
              <a:pPr>
                <a:defRPr/>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C117E19-AB1F-4D24-ACA0-F8F13E0B8ADF}"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a:lstStyle/>
          <a:p>
            <a:pPr eaLnBrk="1" hangingPunct="1">
              <a:spcBef>
                <a:spcPct val="0"/>
              </a:spcBef>
            </a:pPr>
            <a:endParaRPr lang="en-US" smtClean="0">
              <a:ea typeface="ＭＳ Ｐゴシック" pitchFamily="28" charset="-128"/>
            </a:endParaRPr>
          </a:p>
        </p:txBody>
      </p:sp>
      <p:sp>
        <p:nvSpPr>
          <p:cNvPr id="50180" name="Slide Number Placeholder 3"/>
          <p:cNvSpPr>
            <a:spLocks noGrp="1"/>
          </p:cNvSpPr>
          <p:nvPr>
            <p:ph type="sldNum" sz="quarter" idx="5"/>
          </p:nvPr>
        </p:nvSpPr>
        <p:spPr bwMode="auto">
          <a:noFill/>
          <a:ln>
            <a:miter lim="800000"/>
            <a:headEnd/>
            <a:tailEnd/>
          </a:ln>
        </p:spPr>
        <p:txBody>
          <a:bodyPr/>
          <a:lstStyle/>
          <a:p>
            <a:fld id="{2400E74D-BB2E-49BF-866A-6E1B008E877E}" type="slidenum">
              <a:rPr lang="en-US"/>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a:lstStyle/>
          <a:p>
            <a:pPr eaLnBrk="1" hangingPunct="1">
              <a:spcBef>
                <a:spcPct val="0"/>
              </a:spcBef>
            </a:pPr>
            <a:endParaRPr lang="en-US" smtClean="0">
              <a:ea typeface="ＭＳ Ｐゴシック" pitchFamily="28" charset="-128"/>
            </a:endParaRPr>
          </a:p>
        </p:txBody>
      </p:sp>
      <p:sp>
        <p:nvSpPr>
          <p:cNvPr id="83972" name="Slide Number Placeholder 3"/>
          <p:cNvSpPr>
            <a:spLocks noGrp="1"/>
          </p:cNvSpPr>
          <p:nvPr>
            <p:ph type="sldNum" sz="quarter" idx="5"/>
          </p:nvPr>
        </p:nvSpPr>
        <p:spPr bwMode="auto">
          <a:noFill/>
          <a:ln>
            <a:miter lim="800000"/>
            <a:headEnd/>
            <a:tailEnd/>
          </a:ln>
        </p:spPr>
        <p:txBody>
          <a:bodyPr/>
          <a:lstStyle/>
          <a:p>
            <a:fld id="{BC8E5966-4F3D-430B-AA56-BBC8BC006EFD}" type="slidenum">
              <a:rPr lang="en-US"/>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61F4C0-7CB5-449B-A570-71DDCB56303D}"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61F4C0-7CB5-449B-A570-71DDCB56303D}"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a:lstStyle/>
          <a:p>
            <a:endParaRPr lang="en-US" smtClean="0">
              <a:ea typeface="ＭＳ Ｐゴシック" pitchFamily="34" charset="-128"/>
            </a:endParaRPr>
          </a:p>
        </p:txBody>
      </p:sp>
      <p:sp>
        <p:nvSpPr>
          <p:cNvPr id="96260" name="Slide Number Placeholder 3"/>
          <p:cNvSpPr>
            <a:spLocks noGrp="1"/>
          </p:cNvSpPr>
          <p:nvPr>
            <p:ph type="sldNum" sz="quarter" idx="5"/>
          </p:nvPr>
        </p:nvSpPr>
        <p:spPr bwMode="auto">
          <a:noFill/>
          <a:ln>
            <a:miter lim="800000"/>
            <a:headEnd/>
            <a:tailEnd/>
          </a:ln>
        </p:spPr>
        <p:txBody>
          <a:bodyPr/>
          <a:lstStyle/>
          <a:p>
            <a:fld id="{6B7F100E-BE57-4E0D-8B60-22E42098374A}" type="slidenum">
              <a:rPr lang="en-US"/>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C117E19-AB1F-4D24-ACA0-F8F13E0B8ADF}"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61F4C0-7CB5-449B-A570-71DDCB56303D}"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61F4C0-7CB5-449B-A570-71DDCB56303D}"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61F4C0-7CB5-449B-A570-71DDCB56303D}"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61F4C0-7CB5-449B-A570-71DDCB56303D}"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C117E19-AB1F-4D24-ACA0-F8F13E0B8ADF}"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61F4C0-7CB5-449B-A570-71DDCB56303D}"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C117E19-AB1F-4D24-ACA0-F8F13E0B8ADF}"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C117E19-AB1F-4D24-ACA0-F8F13E0B8ADF}"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F54BC3-FAF9-49CB-A333-AA4F878669C4}"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C117E19-AB1F-4D24-ACA0-F8F13E0B8ADF}" type="slidenum">
              <a:rPr lang="en-US" smtClean="0"/>
              <a:pPr>
                <a:defRPr/>
              </a:pPr>
              <a:t>64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C117E19-AB1F-4D24-ACA0-F8F13E0B8ADF}"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C117E19-AB1F-4D24-ACA0-F8F13E0B8ADF}"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C117E19-AB1F-4D24-ACA0-F8F13E0B8ADF}"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pPr>
              <a:defRPr/>
            </a:pPr>
            <a:fld id="{33EF97F0-20B2-4683-A3DC-3C0642A40B71}" type="datetime1">
              <a:rPr lang="en-US" smtClean="0"/>
              <a:pPr>
                <a:defRPr/>
              </a:pPr>
              <a:t>5/31/2010</a:t>
            </a:fld>
            <a:endParaRPr lang="en-US"/>
          </a:p>
        </p:txBody>
      </p:sp>
      <p:sp>
        <p:nvSpPr>
          <p:cNvPr id="17" name="Footer Placeholder 16"/>
          <p:cNvSpPr>
            <a:spLocks noGrp="1"/>
          </p:cNvSpPr>
          <p:nvPr>
            <p:ph type="ftr" sz="quarter" idx="11"/>
          </p:nvPr>
        </p:nvSpPr>
        <p:spPr>
          <a:xfrm>
            <a:off x="5410200" y="4205288"/>
            <a:ext cx="1295400" cy="457200"/>
          </a:xfrm>
        </p:spPr>
        <p:txBody>
          <a:bodyPr/>
          <a:lstStyle/>
          <a:p>
            <a:pPr>
              <a:defRPr/>
            </a:pPr>
            <a:endParaRPr lang="en-US"/>
          </a:p>
        </p:txBody>
      </p:sp>
      <p:sp>
        <p:nvSpPr>
          <p:cNvPr id="29" name="Slide Number Placeholder 28"/>
          <p:cNvSpPr>
            <a:spLocks noGrp="1"/>
          </p:cNvSpPr>
          <p:nvPr>
            <p:ph type="sldNum" sz="quarter" idx="12"/>
          </p:nvPr>
        </p:nvSpPr>
        <p:spPr>
          <a:xfrm>
            <a:off x="8320088" y="1136"/>
            <a:ext cx="747712" cy="365760"/>
          </a:xfrm>
          <a:prstGeom prst="rect">
            <a:avLst/>
          </a:prstGeom>
        </p:spPr>
        <p:txBody>
          <a:bodyPr/>
          <a:lstStyle>
            <a:lvl1pPr algn="r">
              <a:defRPr sz="1800">
                <a:solidFill>
                  <a:schemeClr val="bg1"/>
                </a:solidFill>
              </a:defRPr>
            </a:lvl1pPr>
          </a:lstStyle>
          <a:p>
            <a:pPr algn="r" eaLnBrk="1" latinLnBrk="0" hangingPunct="1"/>
            <a:fld id="{96652B35-718D-4E28-AFEB-B694A3B357E8}" type="slidenum">
              <a:rPr kumimoji="0" lang="en-US" smtClean="0"/>
              <a:pPr algn="r" eaLnBrk="1" latinLnBrk="0" hangingPunct="1"/>
              <a:t>‹#›</a:t>
            </a:fld>
            <a:endParaRPr kumimoji="0" lang="en-US" sz="1800" dirty="0">
              <a:solidFill>
                <a:schemeClr val="bg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775D77C9-D52B-4D37-8CC3-5A627CE63F85}" type="datetime1">
              <a:rPr lang="en-US" smtClean="0"/>
              <a:pPr>
                <a:defRPr/>
              </a:pPr>
              <a:t>5/31/2010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8174736" y="2272"/>
            <a:ext cx="762000" cy="365760"/>
          </a:xfrm>
          <a:prstGeom prst="rect">
            <a:avLst/>
          </a:prstGeom>
        </p:spPr>
        <p:txBody>
          <a:bodyPr/>
          <a:lstStyle/>
          <a:p>
            <a:pPr>
              <a:defRPr/>
            </a:pPr>
            <a:fld id="{131CC0A3-8C23-4070-848B-F1C65D34B399}"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B1F02AE7-8B02-442C-B253-5F7648AD701F}" type="datetime1">
              <a:rPr lang="en-US" smtClean="0"/>
              <a:pPr>
                <a:defRPr/>
              </a:pPr>
              <a:t>5/31/2010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8174736" y="2272"/>
            <a:ext cx="762000" cy="365760"/>
          </a:xfrm>
          <a:prstGeom prst="rect">
            <a:avLst/>
          </a:prstGeom>
        </p:spPr>
        <p:txBody>
          <a:bodyPr/>
          <a:lstStyle/>
          <a:p>
            <a:pPr>
              <a:defRPr/>
            </a:pPr>
            <a:fld id="{E526D49C-6106-4CBA-B977-6802AE8EA532}"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400800"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954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195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5791200" y="6248400"/>
            <a:ext cx="2895600" cy="476250"/>
          </a:xfrm>
          <a:prstGeom prst="rect">
            <a:avLst/>
          </a:prstGeom>
        </p:spPr>
        <p:txBody>
          <a:bodyPr vert="horz" wrap="square" lIns="91440" tIns="45720" rIns="91440" bIns="45720" numCol="1" anchor="t" anchorCtr="0" compatLnSpc="1">
            <a:prstTxWarp prst="textNoShape">
              <a:avLst/>
            </a:prstTxWarp>
          </a:bodyPr>
          <a:lstStyle>
            <a:lvl1pPr>
              <a:defRPr sz="1800"/>
            </a:lvl1pPr>
          </a:lstStyle>
          <a:p>
            <a:endParaRPr lang="en-US"/>
          </a:p>
        </p:txBody>
      </p:sp>
      <p:sp>
        <p:nvSpPr>
          <p:cNvPr id="7" name="Slide Number Placeholder 6"/>
          <p:cNvSpPr>
            <a:spLocks noGrp="1"/>
          </p:cNvSpPr>
          <p:nvPr>
            <p:ph type="sldNum" sz="quarter" idx="11"/>
          </p:nvPr>
        </p:nvSpPr>
        <p:spPr>
          <a:xfrm>
            <a:off x="8174736" y="2272"/>
            <a:ext cx="762000" cy="365760"/>
          </a:xfrm>
          <a:prstGeom prst="rect">
            <a:avLst/>
          </a:prstGeom>
        </p:spPr>
        <p:txBody>
          <a:bodyPr/>
          <a:lstStyle>
            <a:lvl1pPr>
              <a:defRPr/>
            </a:lvl1pPr>
          </a:lstStyle>
          <a:p>
            <a:fld id="{AFDC6C7A-1560-4433-AA16-3772DBC06779}"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3D3A77B-3FAB-CF44-9069-AFB140EEBBA2}" type="datetime1">
              <a:rPr lang="en-US"/>
              <a:pPr>
                <a:defRPr/>
              </a:pPr>
              <a:t>5/31/2010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8174736" y="2272"/>
            <a:ext cx="762000" cy="365760"/>
          </a:xfrm>
          <a:prstGeom prst="rect">
            <a:avLst/>
          </a:prstGeom>
        </p:spPr>
        <p:txBody>
          <a:bodyPr/>
          <a:lstStyle>
            <a:lvl1pPr>
              <a:defRPr/>
            </a:lvl1pPr>
          </a:lstStyle>
          <a:p>
            <a:pPr>
              <a:defRPr/>
            </a:pPr>
            <a:fld id="{23820860-03FD-AC4E-A729-90AC652FCDB8}"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752600" y="228600"/>
            <a:ext cx="6324600"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295400"/>
            <a:ext cx="38100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95400"/>
            <a:ext cx="38100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924300"/>
            <a:ext cx="38100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24300"/>
            <a:ext cx="38100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fld id="{F870B8B6-C5B4-4A61-8A72-ECD8B7EF4B20}"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_Only">
    <p:spTree>
      <p:nvGrpSpPr>
        <p:cNvPr id="1" name=""/>
        <p:cNvGrpSpPr/>
        <p:nvPr/>
      </p:nvGrpSpPr>
      <p:grpSpPr>
        <a:xfrm>
          <a:off x="0" y="0"/>
          <a:ext cx="0" cy="0"/>
          <a:chOff x="0" y="0"/>
          <a:chExt cx="0" cy="0"/>
        </a:xfrm>
      </p:grpSpPr>
      <p:sp>
        <p:nvSpPr>
          <p:cNvPr id="2" name="Title 1"/>
          <p:cNvSpPr>
            <a:spLocks noGrp="1"/>
          </p:cNvSpPr>
          <p:nvPr>
            <p:ph type="title"/>
          </p:nvPr>
        </p:nvSpPr>
        <p:spPr>
          <a:xfrm>
            <a:off x="428625" y="38100"/>
            <a:ext cx="8258175" cy="960120"/>
          </a:xfrm>
        </p:spPr>
        <p:txBody>
          <a:bodyPr anchor="b"/>
          <a:lstStyle>
            <a:lvl1pPr>
              <a:defRPr sz="3000" b="0">
                <a:solidFill>
                  <a:schemeClr val="bg1"/>
                </a:solidFill>
                <a:latin typeface="Museo For Dell" pitchFamily="2" charset="0"/>
              </a:defRPr>
            </a:lvl1pPr>
          </a:lstStyle>
          <a:p>
            <a:r>
              <a:rPr lang="en-US" smtClean="0"/>
              <a:t>Click to edit Master title style</a:t>
            </a:r>
            <a:endParaRPr lang="en-US" dirty="0"/>
          </a:p>
        </p:txBody>
      </p:sp>
      <p:cxnSp>
        <p:nvCxnSpPr>
          <p:cNvPr id="18" name="Straight Connector 17"/>
          <p:cNvCxnSpPr>
            <a:cxnSpLocks noChangeShapeType="1"/>
          </p:cNvCxnSpPr>
          <p:nvPr userDrawn="1"/>
        </p:nvCxnSpPr>
        <p:spPr bwMode="auto">
          <a:xfrm>
            <a:off x="457200" y="6172200"/>
            <a:ext cx="8229600" cy="0"/>
          </a:xfrm>
          <a:prstGeom prst="line">
            <a:avLst/>
          </a:prstGeom>
          <a:noFill/>
          <a:ln w="9525">
            <a:solidFill>
              <a:srgbClr val="AAAAAA"/>
            </a:solidFill>
            <a:round/>
            <a:headEnd/>
            <a:tailEnd/>
          </a:ln>
        </p:spPr>
      </p:cxnSp>
      <p:pic>
        <p:nvPicPr>
          <p:cNvPr id="16" name="Picture 15" descr="dell_gray_logo.png"/>
          <p:cNvPicPr>
            <a:picLocks noChangeAspect="1"/>
          </p:cNvPicPr>
          <p:nvPr userDrawn="1"/>
        </p:nvPicPr>
        <p:blipFill>
          <a:blip r:embed="rId2" cstate="screen"/>
          <a:stretch>
            <a:fillRect/>
          </a:stretch>
        </p:blipFill>
        <p:spPr>
          <a:xfrm>
            <a:off x="8193024" y="6226683"/>
            <a:ext cx="573025" cy="573025"/>
          </a:xfrm>
          <a:prstGeom prst="rect">
            <a:avLst/>
          </a:prstGeom>
        </p:spPr>
      </p:pic>
      <p:sp>
        <p:nvSpPr>
          <p:cNvPr id="9" name="Slide Number Placeholder 5"/>
          <p:cNvSpPr>
            <a:spLocks noGrp="1"/>
          </p:cNvSpPr>
          <p:nvPr>
            <p:ph type="sldNum" sz="quarter" idx="4"/>
          </p:nvPr>
        </p:nvSpPr>
        <p:spPr>
          <a:xfrm>
            <a:off x="444501" y="6440492"/>
            <a:ext cx="260349" cy="152399"/>
          </a:xfrm>
          <a:prstGeom prst="rect">
            <a:avLst/>
          </a:prstGeom>
        </p:spPr>
        <p:txBody>
          <a:bodyPr vert="horz" lIns="0" tIns="0" rIns="91440" bIns="0" rtlCol="0" anchor="ctr"/>
          <a:lstStyle>
            <a:lvl1pPr algn="l">
              <a:defRPr sz="900">
                <a:solidFill>
                  <a:schemeClr val="accent4"/>
                </a:solidFill>
                <a:latin typeface="Museo Sans For Dell" pitchFamily="2" charset="0"/>
              </a:defRPr>
            </a:lvl1pPr>
          </a:lstStyle>
          <a:p>
            <a:fld id="{DBD5246C-868F-410A-AE52-FE248EDADC46}" type="slidenum">
              <a:rPr lang="en-US" smtClean="0"/>
              <a:pPr/>
              <a:t>‹#›</a:t>
            </a:fld>
            <a:endParaRPr lang="en-US" dirty="0"/>
          </a:p>
        </p:txBody>
      </p:sp>
    </p:spTree>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4972"/>
            <a:ext cx="8229600" cy="1066800"/>
          </a:xfrm>
        </p:spPr>
        <p:txBody>
          <a:bodyPr/>
          <a:lstStyle/>
          <a:p>
            <a:r>
              <a:rPr kumimoji="0" lang="en-US" dirty="0" smtClean="0"/>
              <a:t>Click to edit Master title style</a:t>
            </a:r>
            <a:endParaRPr kumimoji="0" lang="en-US" dirty="0"/>
          </a:p>
        </p:txBody>
      </p:sp>
      <p:sp>
        <p:nvSpPr>
          <p:cNvPr id="3" name="Content Placeholder 2"/>
          <p:cNvSpPr>
            <a:spLocks noGrp="1"/>
          </p:cNvSpPr>
          <p:nvPr>
            <p:ph idx="1"/>
          </p:nvPr>
        </p:nvSpPr>
        <p:spPr/>
        <p:txBody>
          <a:bodyPr/>
          <a:lstStyle>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pPr>
              <a:defRPr/>
            </a:pPr>
            <a:fld id="{4F6C8CB3-E83C-463D-953E-367DCF7D31E5}" type="datetime1">
              <a:rPr lang="en-US" smtClean="0"/>
              <a:pPr>
                <a:defRPr/>
              </a:pPr>
              <a:t>5/31/2010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8174736" y="2272"/>
            <a:ext cx="762000" cy="365760"/>
          </a:xfrm>
          <a:prstGeom prst="rect">
            <a:avLst/>
          </a:prstGeom>
        </p:spPr>
        <p:txBody>
          <a:bodyPr/>
          <a:lstStyle/>
          <a:p>
            <a:pPr>
              <a:defRPr/>
            </a:pPr>
            <a:fld id="{ADC4C28E-9BE7-4E98-A44C-06EB9F2DF44C}"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3F416CD-67A3-4CF0-A210-F6AF31AC147F}" type="datetimeFigureOut">
              <a:rPr lang="en-US" smtClean="0"/>
              <a:pPr/>
              <a:t>5/31/2010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a:xfrm>
            <a:off x="8174736" y="2272"/>
            <a:ext cx="762000" cy="365760"/>
          </a:xfrm>
          <a:prstGeom prst="rect">
            <a:avLst/>
          </a:prstGeom>
        </p:spPr>
        <p:txBody>
          <a:bodyPr/>
          <a:lstStyle/>
          <a:p>
            <a:fld id="{96652B35-718D-4E28-AFEB-B694A3B357E8}" type="slidenum">
              <a:rPr kumimoji="0" lang="en-US" smtClean="0"/>
              <a:pPr/>
              <a:t>‹#›</a:t>
            </a:fld>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B7A3F1CD-5C70-4E1B-9924-B18C76385BF8}" type="datetime1">
              <a:rPr lang="en-US" smtClean="0"/>
              <a:pPr>
                <a:defRPr/>
              </a:pPr>
              <a:t>5/31/2010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8174736" y="2272"/>
            <a:ext cx="762000" cy="365760"/>
          </a:xfrm>
          <a:prstGeom prst="rect">
            <a:avLst/>
          </a:prstGeom>
        </p:spPr>
        <p:txBody>
          <a:bodyPr/>
          <a:lstStyle/>
          <a:p>
            <a:pPr>
              <a:defRPr/>
            </a:pPr>
            <a:fld id="{E3E12371-D4CE-4C4D-AA07-0DD6D3BB3E50}"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pPr>
              <a:defRPr/>
            </a:pPr>
            <a:fld id="{C069C5DA-C2B4-4658-86D1-A98FF20983CC}" type="datetime1">
              <a:rPr lang="en-US" smtClean="0"/>
              <a:pPr>
                <a:defRPr/>
              </a:pPr>
              <a:t>5/31/2010</a:t>
            </a:fld>
            <a:endParaRPr lang="en-US"/>
          </a:p>
        </p:txBody>
      </p:sp>
      <p:sp>
        <p:nvSpPr>
          <p:cNvPr id="27" name="Slide Number Placeholder 26"/>
          <p:cNvSpPr>
            <a:spLocks noGrp="1"/>
          </p:cNvSpPr>
          <p:nvPr>
            <p:ph type="sldNum" sz="quarter" idx="11"/>
          </p:nvPr>
        </p:nvSpPr>
        <p:spPr>
          <a:xfrm>
            <a:off x="8174736" y="2272"/>
            <a:ext cx="762000" cy="365760"/>
          </a:xfrm>
          <a:prstGeom prst="rect">
            <a:avLst/>
          </a:prstGeom>
        </p:spPr>
        <p:txBody>
          <a:bodyPr rtlCol="0"/>
          <a:lstStyle/>
          <a:p>
            <a:pPr>
              <a:defRPr/>
            </a:pPr>
            <a:fld id="{075E7B00-289E-45A9-880C-C48E5C664F1A}" type="slidenum">
              <a:rPr lang="en-US" smtClean="0"/>
              <a:pPr>
                <a:defRPr/>
              </a:pPr>
              <a:t>‹#›</a:t>
            </a:fld>
            <a:endParaRPr lang="en-US"/>
          </a:p>
        </p:txBody>
      </p:sp>
      <p:sp>
        <p:nvSpPr>
          <p:cNvPr id="28" name="Footer Placeholder 27"/>
          <p:cNvSpPr>
            <a:spLocks noGrp="1"/>
          </p:cNvSpPr>
          <p:nvPr>
            <p:ph type="ftr" sz="quarter" idx="12"/>
          </p:nvPr>
        </p:nvSpPr>
        <p:spPr/>
        <p:txBody>
          <a:bodyPr rtlCol="0"/>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pPr>
              <a:defRPr/>
            </a:pPr>
            <a:fld id="{6FDF25FE-F54F-49F6-8DC8-377825E60221}" type="datetime1">
              <a:rPr lang="en-US" smtClean="0"/>
              <a:pPr>
                <a:defRPr/>
              </a:pPr>
              <a:t>5/31/2010</a:t>
            </a:fld>
            <a:endParaRPr lang="en-US"/>
          </a:p>
        </p:txBody>
      </p:sp>
      <p:sp>
        <p:nvSpPr>
          <p:cNvPr id="4" name="Footer Placeholder 3"/>
          <p:cNvSpPr>
            <a:spLocks noGrp="1"/>
          </p:cNvSpPr>
          <p:nvPr>
            <p:ph type="ftr" sz="quarter" idx="11"/>
          </p:nvPr>
        </p:nvSpPr>
        <p:spPr>
          <a:xfrm>
            <a:off x="5257800" y="612648"/>
            <a:ext cx="1325880" cy="457200"/>
          </a:xfrm>
        </p:spPr>
        <p:txBody>
          <a:bodyPr/>
          <a:lstStyle/>
          <a:p>
            <a:pPr>
              <a:defRPr/>
            </a:pPr>
            <a:endParaRPr lang="en-US"/>
          </a:p>
        </p:txBody>
      </p:sp>
      <p:sp>
        <p:nvSpPr>
          <p:cNvPr id="5" name="Slide Number Placeholder 4"/>
          <p:cNvSpPr>
            <a:spLocks noGrp="1"/>
          </p:cNvSpPr>
          <p:nvPr>
            <p:ph type="sldNum" sz="quarter" idx="12"/>
          </p:nvPr>
        </p:nvSpPr>
        <p:spPr>
          <a:xfrm>
            <a:off x="8174736" y="2272"/>
            <a:ext cx="762000" cy="365760"/>
          </a:xfrm>
          <a:prstGeom prst="rect">
            <a:avLst/>
          </a:prstGeom>
        </p:spPr>
        <p:txBody>
          <a:bodyPr/>
          <a:lstStyle/>
          <a:p>
            <a:pPr>
              <a:defRPr/>
            </a:pPr>
            <a:fld id="{5998850B-431B-46DF-95BB-DCE81B83B0CC}"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ED33BE2-2B9A-4BE2-80E5-21F0ED388913}" type="datetime1">
              <a:rPr lang="en-US" smtClean="0"/>
              <a:pPr>
                <a:defRPr/>
              </a:pPr>
              <a:t>5/31/2010</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a:xfrm>
            <a:off x="8174736" y="2272"/>
            <a:ext cx="762000" cy="365760"/>
          </a:xfrm>
          <a:prstGeom prst="rect">
            <a:avLst/>
          </a:prstGeom>
        </p:spPr>
        <p:txBody>
          <a:bodyPr/>
          <a:lstStyle/>
          <a:p>
            <a:pPr>
              <a:defRPr/>
            </a:pPr>
            <a:fld id="{1EF8972B-6612-478B-9E5A-9C2DF6464BE9}"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9D33113A-B2C2-4960-AE82-B737B2B7F9E8}" type="datetime1">
              <a:rPr lang="en-US" smtClean="0"/>
              <a:pPr>
                <a:defRPr/>
              </a:pPr>
              <a:t>5/31/2010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8174736" y="2272"/>
            <a:ext cx="762000" cy="365760"/>
          </a:xfrm>
          <a:prstGeom prst="rect">
            <a:avLst/>
          </a:prstGeom>
        </p:spPr>
        <p:txBody>
          <a:bodyPr/>
          <a:lstStyle/>
          <a:p>
            <a:pPr>
              <a:defRPr/>
            </a:pPr>
            <a:fld id="{B78DD126-14A8-4DDA-8DA4-D9D1013888BB}"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fld id="{5AB88D2E-7F2B-4006-9168-1392E19DB5BF}" type="datetime1">
              <a:rPr lang="en-US" smtClean="0"/>
              <a:pPr>
                <a:defRPr/>
              </a:pPr>
              <a:t>5/31/2010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8174736" y="2272"/>
            <a:ext cx="762000" cy="365760"/>
          </a:xfrm>
          <a:prstGeom prst="rect">
            <a:avLst/>
          </a:prstGeom>
        </p:spPr>
        <p:txBody>
          <a:bodyPr/>
          <a:lstStyle/>
          <a:p>
            <a:pPr>
              <a:defRPr/>
            </a:pPr>
            <a:fld id="{AD562614-8D14-4E5A-93BD-4E890C824F6C}"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a:defRPr/>
            </a:pPr>
            <a:fld id="{85195379-FE6F-41B4-ADDB-29DE38902177}" type="datetime1">
              <a:rPr lang="en-US" smtClean="0"/>
              <a:pPr>
                <a:defRPr/>
              </a:pPr>
              <a:t>5/31/2010</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6" r:id="rId12"/>
    <p:sldLayoutId id="2147483907" r:id="rId13"/>
    <p:sldLayoutId id="2147483909" r:id="rId14"/>
    <p:sldLayoutId id="2147483910" r:id="rId15"/>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tx1">
            <a:lumMod val="50000"/>
          </a:schemeClr>
        </a:buClr>
        <a:buSzPct val="75000"/>
        <a:buFont typeface="Times New Roman" pitchFamily="18" charset="0"/>
        <a:buChar char="●"/>
        <a:defRPr kumimoji="0" sz="2800" kern="1200" baseline="0">
          <a:solidFill>
            <a:schemeClr val="tx1">
              <a:lumMod val="50000"/>
            </a:schemeClr>
          </a:solidFill>
          <a:latin typeface="+mn-lt"/>
          <a:ea typeface="+mn-ea"/>
          <a:cs typeface="+mn-cs"/>
        </a:defRPr>
      </a:lvl1pPr>
      <a:lvl2pPr marL="658368" indent="-246888" algn="l" rtl="0" eaLnBrk="1" latinLnBrk="0" hangingPunct="1">
        <a:spcBef>
          <a:spcPts val="300"/>
        </a:spcBef>
        <a:buClr>
          <a:schemeClr val="tx1">
            <a:lumMod val="50000"/>
          </a:schemeClr>
        </a:buClr>
        <a:buFont typeface="Wingdings" pitchFamily="2" charset="2"/>
        <a:buChar char="§"/>
        <a:defRPr kumimoji="0" sz="2600" kern="1200" baseline="0">
          <a:solidFill>
            <a:schemeClr val="tx1">
              <a:lumMod val="75000"/>
            </a:schemeClr>
          </a:solidFill>
          <a:latin typeface="+mn-lt"/>
          <a:ea typeface="+mn-ea"/>
          <a:cs typeface="+mn-cs"/>
        </a:defRPr>
      </a:lvl2pPr>
      <a:lvl3pPr marL="923544" indent="-219456" algn="l" rtl="0" eaLnBrk="1" latinLnBrk="0" hangingPunct="1">
        <a:spcBef>
          <a:spcPts val="300"/>
        </a:spcBef>
        <a:buClr>
          <a:schemeClr val="tx1">
            <a:lumMod val="50000"/>
          </a:schemeClr>
        </a:buClr>
        <a:buFont typeface="Arial" pitchFamily="34" charset="0"/>
        <a:buChar char="•"/>
        <a:defRPr kumimoji="0" sz="2400" kern="1200" baseline="0">
          <a:solidFill>
            <a:schemeClr val="tx1">
              <a:lumMod val="75000"/>
            </a:schemeClr>
          </a:solidFill>
          <a:latin typeface="+mn-lt"/>
          <a:ea typeface="+mn-ea"/>
          <a:cs typeface="+mn-cs"/>
        </a:defRPr>
      </a:lvl3pPr>
      <a:lvl4pPr marL="1179576" indent="-201168" algn="l" rtl="0" eaLnBrk="1" latinLnBrk="0" hangingPunct="1">
        <a:spcBef>
          <a:spcPts val="300"/>
        </a:spcBef>
        <a:buClr>
          <a:schemeClr val="tx1">
            <a:lumMod val="50000"/>
          </a:schemeClr>
        </a:buClr>
        <a:buFont typeface="Wingdings" pitchFamily="2" charset="2"/>
        <a:buChar char="§"/>
        <a:defRPr kumimoji="0" sz="2200" kern="1200" baseline="0">
          <a:solidFill>
            <a:schemeClr val="tx1">
              <a:lumMod val="75000"/>
            </a:schemeClr>
          </a:solidFill>
          <a:latin typeface="+mn-lt"/>
          <a:ea typeface="+mn-ea"/>
          <a:cs typeface="+mn-cs"/>
        </a:defRPr>
      </a:lvl4pPr>
      <a:lvl5pPr marL="1389888" indent="-182880" algn="l" rtl="0" eaLnBrk="1" latinLnBrk="0" hangingPunct="1">
        <a:spcBef>
          <a:spcPts val="300"/>
        </a:spcBef>
        <a:buClr>
          <a:schemeClr val="tx1">
            <a:lumMod val="50000"/>
          </a:schemeClr>
        </a:buClr>
        <a:buFont typeface="Arial" pitchFamily="34" charset="0"/>
        <a:buChar char="•"/>
        <a:defRPr kumimoji="0" sz="2000" kern="1200">
          <a:solidFill>
            <a:schemeClr val="tx1">
              <a:lumMod val="75000"/>
            </a:schemeClr>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en.wikipedia.org/wiki/Petabyte#cite_note-8" TargetMode="External"/><Relationship Id="rId3" Type="http://schemas.openxmlformats.org/officeDocument/2006/relationships/hyperlink" Target="http://en.wikipedia.org/wiki/Terabyte#cite_note-3" TargetMode="External"/><Relationship Id="rId7" Type="http://schemas.openxmlformats.org/officeDocument/2006/relationships/hyperlink" Target="http://en.wikipedia.org/wiki/Facebook"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hyperlink" Target="http://en.wikipedia.org/wiki/Petabyte#cite_note-7" TargetMode="External"/><Relationship Id="rId5" Type="http://schemas.openxmlformats.org/officeDocument/2006/relationships/hyperlink" Target="http://en.wikipedia.org/wiki/Petabyte#cite_note-3" TargetMode="External"/><Relationship Id="rId4" Type="http://schemas.openxmlformats.org/officeDocument/2006/relationships/hyperlink" Target="http://en.wikipedia.org/wiki/Zettabyte" TargetMode="External"/><Relationship Id="rId9" Type="http://schemas.openxmlformats.org/officeDocument/2006/relationships/hyperlink" Target="http://en.wikipedia.org/wiki/Petabyte#cite_note-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1.emf"/><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itsmwatch.com/itil/article.php/11700_3607926_1"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wmf"/><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notesSlide" Target="../notesSlides/notesSlide41.xml"/><Relationship Id="rId16"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jpeg"/><Relationship Id="rId14" Type="http://schemas.openxmlformats.org/officeDocument/2006/relationships/image" Target="../media/image57.wmf"/></Relationships>
</file>

<file path=ppt/slides/_rels/slide4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77.emf"/><Relationship Id="rId4" Type="http://schemas.openxmlformats.org/officeDocument/2006/relationships/image" Target="../media/image76.jpeg"/></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4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jpeg"/><Relationship Id="rId3" Type="http://schemas.openxmlformats.org/officeDocument/2006/relationships/image" Target="../media/image90.jpeg"/><Relationship Id="rId7" Type="http://schemas.openxmlformats.org/officeDocument/2006/relationships/image" Target="../media/image94.png"/><Relationship Id="rId12" Type="http://schemas.openxmlformats.org/officeDocument/2006/relationships/image" Target="../media/image99.jpe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53.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101.png"/><Relationship Id="rId7" Type="http://schemas.openxmlformats.org/officeDocument/2006/relationships/hyperlink" Target="http://www.energy.gov/index.htm"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hyperlink" Target="http://rds.yahoo.com/_ylt=A0WTefPIvcxKzGAAXNWJzbkF;_ylu=X3oDMTBqaTFoaGxvBHBvcwMxNwRzZWMDc3IEdnRpZAM-/SIG=1hjfl9t69/EXP=1255018312/**http:/images.search.yahoo.com/images/view?back=http://images.search.yahoo.com/search/images?p=national+science+foundation+logo&amp;rs=0ni=21&amp;fr=yfp-t-154&amp;w=100&amp;h=100&amp;imgurl=4hwildlifestewards.org/images/nsf4d.jpg&amp;rurl=http://4hwildlifestewards.org/about%20us/sponsors.htm&amp;size=16k&amp;name=nsf4d+jpg&amp;p=national+science+foundation+logo&amp;oid=eb29ef9323feaf3a&amp;fr2=&amp;no=17&amp;tt=392&amp;sigr=11ln2tt88&amp;sigi=117rrkg7m&amp;sigb=138d2noih"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58.xml.rels><?xml version="1.0" encoding="UTF-8" standalone="yes"?>
<Relationships xmlns="http://schemas.openxmlformats.org/package/2006/relationships"><Relationship Id="rId3" Type="http://schemas.openxmlformats.org/officeDocument/2006/relationships/hyperlink" Target="http://www.accessgrid.org/node/645"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jpeg"/></Relationships>
</file>

<file path=ppt/slides/_rels/slide59.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20.png"/><Relationship Id="rId3" Type="http://schemas.openxmlformats.org/officeDocument/2006/relationships/image" Target="../media/image118.jpeg"/><Relationship Id="rId7" Type="http://schemas.openxmlformats.org/officeDocument/2006/relationships/image" Target="../media/image94.png"/><Relationship Id="rId12" Type="http://schemas.openxmlformats.org/officeDocument/2006/relationships/image" Target="../media/image119.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6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ctr"/>
            <a:r>
              <a:rPr lang="en-US" sz="4800" dirty="0" smtClean="0"/>
              <a:t>IT and the New Normal</a:t>
            </a:r>
          </a:p>
        </p:txBody>
      </p:sp>
      <p:sp>
        <p:nvSpPr>
          <p:cNvPr id="3" name="Subtitle 2"/>
          <p:cNvSpPr>
            <a:spLocks noGrp="1"/>
          </p:cNvSpPr>
          <p:nvPr>
            <p:ph type="subTitle" idx="1"/>
          </p:nvPr>
        </p:nvSpPr>
        <p:spPr>
          <a:xfrm>
            <a:off x="142875" y="4080913"/>
            <a:ext cx="5667375" cy="1752600"/>
          </a:xfrm>
        </p:spPr>
        <p:txBody>
          <a:bodyPr>
            <a:noAutofit/>
          </a:bodyPr>
          <a:lstStyle/>
          <a:p>
            <a:r>
              <a:rPr lang="en-US" sz="1800" b="1" dirty="0" smtClean="0"/>
              <a:t>EDUCAUSE Southeast Regional Conference</a:t>
            </a:r>
          </a:p>
          <a:p>
            <a:r>
              <a:rPr lang="en-US" sz="1800" b="1" dirty="0" smtClean="0"/>
              <a:t>Atlanta, GA</a:t>
            </a:r>
          </a:p>
          <a:p>
            <a:r>
              <a:rPr lang="en-US" sz="1800" b="1" dirty="0" smtClean="0"/>
              <a:t>June 3, 2010</a:t>
            </a:r>
          </a:p>
          <a:p>
            <a:endParaRPr lang="en-US" sz="1800" b="1" dirty="0" smtClean="0"/>
          </a:p>
          <a:p>
            <a:r>
              <a:rPr lang="en-US" sz="1800" b="1" dirty="0" smtClean="0"/>
              <a:t>Jim Bottum, CIO</a:t>
            </a:r>
          </a:p>
          <a:p>
            <a:r>
              <a:rPr lang="en-US" sz="1800" b="1" dirty="0" smtClean="0"/>
              <a:t>Clemson University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orizontal Scroll 9"/>
          <p:cNvSpPr/>
          <p:nvPr/>
        </p:nvSpPr>
        <p:spPr>
          <a:xfrm>
            <a:off x="765242" y="1524000"/>
            <a:ext cx="7461115" cy="1478604"/>
          </a:xfrm>
          <a:prstGeom prst="horizontalScroll">
            <a:avLst/>
          </a:prstGeom>
        </p:spPr>
        <p:style>
          <a:lnRef idx="2">
            <a:schemeClr val="accent2"/>
          </a:lnRef>
          <a:fillRef idx="1">
            <a:schemeClr val="lt1"/>
          </a:fillRef>
          <a:effectRef idx="0">
            <a:schemeClr val="accent2"/>
          </a:effectRef>
          <a:fontRef idx="minor">
            <a:schemeClr val="dk1"/>
          </a:fontRef>
        </p:style>
        <p:txBody>
          <a:bodyPr rtlCol="0" anchor="ctr"/>
          <a:lstStyle/>
          <a:p>
            <a:r>
              <a:rPr lang="en-US" i="1" dirty="0" smtClean="0">
                <a:solidFill>
                  <a:schemeClr val="tx1">
                    <a:lumMod val="50000"/>
                  </a:schemeClr>
                </a:solidFill>
              </a:rPr>
              <a:t>Our technological environment is continually being redefined and a “new normal” frequently occurs for various reasons with varying impact: one constant is change.</a:t>
            </a:r>
            <a:endParaRPr lang="en-US" dirty="0">
              <a:solidFill>
                <a:schemeClr val="tx1">
                  <a:lumMod val="50000"/>
                </a:schemeClr>
              </a:solidFill>
            </a:endParaRPr>
          </a:p>
        </p:txBody>
      </p:sp>
      <p:sp>
        <p:nvSpPr>
          <p:cNvPr id="4" name="Title 2"/>
          <p:cNvSpPr>
            <a:spLocks noGrp="1"/>
          </p:cNvSpPr>
          <p:nvPr>
            <p:ph type="title"/>
          </p:nvPr>
        </p:nvSpPr>
        <p:spPr/>
        <p:txBody>
          <a:bodyPr>
            <a:normAutofit/>
          </a:bodyPr>
          <a:lstStyle/>
          <a:p>
            <a:r>
              <a:rPr lang="en-US" b="1" dirty="0" smtClean="0">
                <a:solidFill>
                  <a:srgbClr val="002060"/>
                </a:solidFill>
              </a:rPr>
              <a:t>Change Drivers:</a:t>
            </a:r>
          </a:p>
        </p:txBody>
      </p:sp>
      <p:sp>
        <p:nvSpPr>
          <p:cNvPr id="2" name="Content Placeholder 1"/>
          <p:cNvSpPr>
            <a:spLocks noGrp="1"/>
          </p:cNvSpPr>
          <p:nvPr>
            <p:ph sz="half" idx="1"/>
          </p:nvPr>
        </p:nvSpPr>
        <p:spPr>
          <a:xfrm>
            <a:off x="457200" y="3365500"/>
            <a:ext cx="4038600" cy="3409887"/>
          </a:xfrm>
        </p:spPr>
        <p:txBody>
          <a:bodyPr>
            <a:noAutofit/>
          </a:bodyPr>
          <a:lstStyle/>
          <a:p>
            <a:pPr>
              <a:spcBef>
                <a:spcPts val="1200"/>
              </a:spcBef>
            </a:pPr>
            <a:r>
              <a:rPr lang="en-US" dirty="0" smtClean="0"/>
              <a:t>“Natural” Evolution</a:t>
            </a:r>
          </a:p>
          <a:p>
            <a:pPr lvl="1"/>
            <a:r>
              <a:rPr lang="en-US" sz="1600" dirty="0" smtClean="0">
                <a:solidFill>
                  <a:schemeClr val="tx1">
                    <a:lumMod val="50000"/>
                  </a:schemeClr>
                </a:solidFill>
              </a:rPr>
              <a:t>Moore’s law:  </a:t>
            </a:r>
            <a:r>
              <a:rPr lang="en-US" sz="1600" i="1" dirty="0" smtClean="0">
                <a:solidFill>
                  <a:schemeClr val="tx1">
                    <a:lumMod val="50000"/>
                  </a:schemeClr>
                </a:solidFill>
              </a:rPr>
              <a:t>compute power doubles every two years</a:t>
            </a:r>
          </a:p>
          <a:p>
            <a:pPr>
              <a:spcBef>
                <a:spcPts val="1200"/>
              </a:spcBef>
            </a:pPr>
            <a:r>
              <a:rPr lang="en-US" dirty="0" smtClean="0"/>
              <a:t>Disruptive Change</a:t>
            </a:r>
          </a:p>
          <a:p>
            <a:pPr lvl="1"/>
            <a:r>
              <a:rPr lang="en-US" sz="1600" dirty="0" smtClean="0">
                <a:solidFill>
                  <a:schemeClr val="tx1">
                    <a:lumMod val="50000"/>
                  </a:schemeClr>
                </a:solidFill>
              </a:rPr>
              <a:t>Mosaic and WWW, Hackers, Economy</a:t>
            </a:r>
          </a:p>
          <a:p>
            <a:pPr>
              <a:spcBef>
                <a:spcPts val="1200"/>
              </a:spcBef>
            </a:pPr>
            <a:r>
              <a:rPr lang="en-US" dirty="0" smtClean="0"/>
              <a:t>Administrative Mandates – aka “unfunded”</a:t>
            </a:r>
          </a:p>
        </p:txBody>
      </p:sp>
      <p:sp>
        <p:nvSpPr>
          <p:cNvPr id="7" name="Content Placeholder 6"/>
          <p:cNvSpPr>
            <a:spLocks noGrp="1"/>
          </p:cNvSpPr>
          <p:nvPr>
            <p:ph sz="half" idx="2"/>
          </p:nvPr>
        </p:nvSpPr>
        <p:spPr>
          <a:xfrm>
            <a:off x="4648200" y="3365500"/>
            <a:ext cx="4038600" cy="3409887"/>
          </a:xfrm>
        </p:spPr>
        <p:txBody>
          <a:bodyPr>
            <a:normAutofit/>
          </a:bodyPr>
          <a:lstStyle/>
          <a:p>
            <a:pPr>
              <a:spcBef>
                <a:spcPts val="1200"/>
              </a:spcBef>
            </a:pPr>
            <a:r>
              <a:rPr lang="en-US" dirty="0" smtClean="0"/>
              <a:t>Economics – “central vs. distributed”</a:t>
            </a:r>
          </a:p>
          <a:p>
            <a:pPr>
              <a:spcBef>
                <a:spcPts val="1200"/>
              </a:spcBef>
            </a:pPr>
            <a:r>
              <a:rPr lang="en-US" dirty="0" smtClean="0"/>
              <a:t>Competitiveness – Top 20</a:t>
            </a:r>
          </a:p>
          <a:p>
            <a:pPr>
              <a:spcBef>
                <a:spcPts val="1200"/>
              </a:spcBef>
            </a:pPr>
            <a:r>
              <a:rPr lang="en-US" dirty="0" smtClean="0"/>
              <a:t>User Driven</a:t>
            </a:r>
          </a:p>
          <a:p>
            <a:pPr>
              <a:spcBef>
                <a:spcPts val="1200"/>
              </a:spcBef>
            </a:pPr>
            <a:r>
              <a:rPr lang="en-US" dirty="0" smtClean="0"/>
              <a:t> </a:t>
            </a:r>
            <a:r>
              <a:rPr lang="en-US" b="1" dirty="0" smtClean="0"/>
              <a:t> . . . and every once in a while, strategic planning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Computing</a:t>
            </a:r>
            <a:endParaRPr lang="en-US" dirty="0"/>
          </a:p>
        </p:txBody>
      </p:sp>
      <p:sp>
        <p:nvSpPr>
          <p:cNvPr id="6" name="Subtitle 5"/>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152400" y="545832"/>
            <a:ext cx="8839200" cy="1143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100" b="1" i="0" u="none" strike="noStrike" kern="1200" cap="none" spc="0" normalizeH="0" baseline="0" noProof="0" dirty="0">
              <a:ln>
                <a:noFill/>
              </a:ln>
              <a:solidFill>
                <a:srgbClr val="002060"/>
              </a:solidFill>
              <a:effectLst/>
              <a:uLnTx/>
              <a:uFillTx/>
              <a:latin typeface="+mj-lt"/>
              <a:ea typeface="+mj-ea"/>
              <a:cs typeface="+mj-cs"/>
            </a:endParaRPr>
          </a:p>
        </p:txBody>
      </p:sp>
      <p:sp>
        <p:nvSpPr>
          <p:cNvPr id="6" name="TextBox 5"/>
          <p:cNvSpPr txBox="1"/>
          <p:nvPr/>
        </p:nvSpPr>
        <p:spPr>
          <a:xfrm>
            <a:off x="533400" y="1659168"/>
            <a:ext cx="8153400" cy="461665"/>
          </a:xfrm>
          <a:prstGeom prst="rect">
            <a:avLst/>
          </a:prstGeom>
          <a:noFill/>
        </p:spPr>
        <p:txBody>
          <a:bodyPr wrap="square" rtlCol="0">
            <a:spAutoFit/>
          </a:bodyPr>
          <a:lstStyle/>
          <a:p>
            <a:pPr marL="0" lvl="1"/>
            <a:r>
              <a:rPr lang="en-US" sz="1200" dirty="0" smtClean="0"/>
              <a:t>Moore’s Law:  </a:t>
            </a:r>
            <a:r>
              <a:rPr lang="en-US" sz="1200" i="1" dirty="0" smtClean="0"/>
              <a:t>The observation made in 1965 by Gordon Moore, co-founder of Intel, that the number of transistors per square inch on integrated circuits had doubled every year since the integrated circuit was invented.</a:t>
            </a:r>
          </a:p>
        </p:txBody>
      </p:sp>
      <p:sp>
        <p:nvSpPr>
          <p:cNvPr id="8" name="Title 7"/>
          <p:cNvSpPr>
            <a:spLocks noGrp="1"/>
          </p:cNvSpPr>
          <p:nvPr>
            <p:ph type="title"/>
          </p:nvPr>
        </p:nvSpPr>
        <p:spPr/>
        <p:txBody>
          <a:bodyPr>
            <a:normAutofit/>
          </a:bodyPr>
          <a:lstStyle/>
          <a:p>
            <a:pPr lvl="0"/>
            <a:r>
              <a:rPr lang="en-US" b="1" dirty="0" smtClean="0">
                <a:solidFill>
                  <a:srgbClr val="002060"/>
                </a:solidFill>
              </a:rPr>
              <a:t>Moore’s Law</a:t>
            </a:r>
            <a:endParaRPr lang="en-US" dirty="0"/>
          </a:p>
        </p:txBody>
      </p:sp>
      <p:pic>
        <p:nvPicPr>
          <p:cNvPr id="621570" name="Picture 2"/>
          <p:cNvPicPr>
            <a:picLocks noChangeAspect="1" noChangeArrowheads="1"/>
          </p:cNvPicPr>
          <p:nvPr/>
        </p:nvPicPr>
        <p:blipFill>
          <a:blip r:embed="rId3" cstate="screen"/>
          <a:srcRect/>
          <a:stretch>
            <a:fillRect/>
          </a:stretch>
        </p:blipFill>
        <p:spPr bwMode="auto">
          <a:xfrm>
            <a:off x="1993186" y="2609629"/>
            <a:ext cx="5669280" cy="379319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7" name="Rectangle 3"/>
          <p:cNvSpPr>
            <a:spLocks noGrp="1" noChangeArrowheads="1"/>
          </p:cNvSpPr>
          <p:nvPr>
            <p:ph type="title"/>
          </p:nvPr>
        </p:nvSpPr>
        <p:spPr/>
        <p:txBody>
          <a:bodyPr/>
          <a:lstStyle/>
          <a:p>
            <a:pPr>
              <a:lnSpc>
                <a:spcPct val="75000"/>
              </a:lnSpc>
            </a:pPr>
            <a:r>
              <a:rPr lang="en-US" sz="2800" dirty="0"/>
              <a:t>A Growth-Factor of a </a:t>
            </a:r>
            <a:r>
              <a:rPr lang="en-US" sz="2800" dirty="0" smtClean="0"/>
              <a:t/>
            </a:r>
            <a:br>
              <a:rPr lang="en-US" sz="2800" dirty="0" smtClean="0"/>
            </a:br>
            <a:r>
              <a:rPr lang="en-US" sz="2800" dirty="0" smtClean="0"/>
              <a:t>Billion </a:t>
            </a:r>
            <a:r>
              <a:rPr lang="en-US" sz="2800" dirty="0"/>
              <a:t>in Performance </a:t>
            </a:r>
            <a:r>
              <a:rPr lang="en-US" sz="2800" dirty="0" smtClean="0"/>
              <a:t>in </a:t>
            </a:r>
            <a:r>
              <a:rPr lang="en-US" sz="2800" dirty="0"/>
              <a:t>a Single Lifetime</a:t>
            </a:r>
            <a:r>
              <a:rPr lang="en-US" dirty="0"/>
              <a:t> </a:t>
            </a:r>
          </a:p>
        </p:txBody>
      </p:sp>
      <p:sp>
        <p:nvSpPr>
          <p:cNvPr id="118" name="Slide Number Placeholder 8"/>
          <p:cNvSpPr>
            <a:spLocks noGrp="1"/>
          </p:cNvSpPr>
          <p:nvPr>
            <p:ph type="sldNum" sz="quarter" idx="12"/>
          </p:nvPr>
        </p:nvSpPr>
        <p:spPr>
          <a:xfrm>
            <a:off x="5524500" y="6565186"/>
            <a:ext cx="3390900" cy="311863"/>
          </a:xfrm>
        </p:spPr>
        <p:txBody>
          <a:bodyPr/>
          <a:lstStyle/>
          <a:p>
            <a:pPr algn="r"/>
            <a:r>
              <a:rPr lang="en-US" sz="1200" i="1" dirty="0" smtClean="0"/>
              <a:t>Courtesy Thomas Sterling</a:t>
            </a:r>
            <a:endParaRPr lang="en-US" sz="1200" i="1" dirty="0"/>
          </a:p>
        </p:txBody>
      </p:sp>
      <p:grpSp>
        <p:nvGrpSpPr>
          <p:cNvPr id="320" name="Group 319"/>
          <p:cNvGrpSpPr/>
          <p:nvPr/>
        </p:nvGrpSpPr>
        <p:grpSpPr>
          <a:xfrm>
            <a:off x="0" y="1524000"/>
            <a:ext cx="9144000" cy="4895850"/>
            <a:chOff x="0" y="1524000"/>
            <a:chExt cx="9144000" cy="4895850"/>
          </a:xfrm>
        </p:grpSpPr>
        <p:pic>
          <p:nvPicPr>
            <p:cNvPr id="120" name="Picture 4" descr="1946_eniac"/>
            <p:cNvPicPr>
              <a:picLocks noChangeAspect="1" noChangeArrowheads="1"/>
            </p:cNvPicPr>
            <p:nvPr/>
          </p:nvPicPr>
          <p:blipFill>
            <a:blip r:embed="rId3" cstate="screen"/>
            <a:srcRect/>
            <a:stretch>
              <a:fillRect/>
            </a:stretch>
          </p:blipFill>
          <p:spPr>
            <a:xfrm>
              <a:off x="152400" y="2970031"/>
              <a:ext cx="1200150" cy="1295400"/>
            </a:xfrm>
            <a:prstGeom prst="rect">
              <a:avLst/>
            </a:prstGeom>
            <a:ln>
              <a:noFill/>
            </a:ln>
            <a:effectLst>
              <a:outerShdw blurRad="292100" dist="139700" dir="2700000" algn="tl" rotWithShape="0">
                <a:srgbClr val="333333">
                  <a:alpha val="65000"/>
                </a:srgbClr>
              </a:outerShdw>
            </a:effectLst>
          </p:spPr>
        </p:pic>
        <p:pic>
          <p:nvPicPr>
            <p:cNvPr id="121" name="Picture 5" descr="1949_edsac"/>
            <p:cNvPicPr>
              <a:picLocks noChangeAspect="1" noChangeArrowheads="1"/>
            </p:cNvPicPr>
            <p:nvPr/>
          </p:nvPicPr>
          <p:blipFill>
            <a:blip r:embed="rId4" cstate="screen"/>
            <a:srcRect/>
            <a:stretch>
              <a:fillRect/>
            </a:stretch>
          </p:blipFill>
          <p:spPr>
            <a:xfrm>
              <a:off x="990600" y="1524000"/>
              <a:ext cx="1189038" cy="1416050"/>
            </a:xfrm>
            <a:prstGeom prst="rect">
              <a:avLst/>
            </a:prstGeom>
            <a:ln>
              <a:noFill/>
            </a:ln>
            <a:effectLst>
              <a:outerShdw blurRad="292100" dist="139700" dir="2700000" algn="tl" rotWithShape="0">
                <a:srgbClr val="333333">
                  <a:alpha val="65000"/>
                </a:srgbClr>
              </a:outerShdw>
            </a:effectLst>
          </p:spPr>
        </p:pic>
        <p:pic>
          <p:nvPicPr>
            <p:cNvPr id="122" name="Picture 6" descr="Cray-1-Supercomputer-1976-2"/>
            <p:cNvPicPr>
              <a:picLocks noChangeAspect="1" noChangeArrowheads="1"/>
            </p:cNvPicPr>
            <p:nvPr/>
          </p:nvPicPr>
          <p:blipFill>
            <a:blip r:embed="rId5" cstate="screen"/>
            <a:srcRect/>
            <a:stretch>
              <a:fillRect/>
            </a:stretch>
          </p:blipFill>
          <p:spPr>
            <a:xfrm>
              <a:off x="3886200" y="1600200"/>
              <a:ext cx="1339850" cy="1214438"/>
            </a:xfrm>
            <a:prstGeom prst="rect">
              <a:avLst/>
            </a:prstGeom>
            <a:ln>
              <a:noFill/>
            </a:ln>
            <a:effectLst>
              <a:outerShdw blurRad="292100" dist="139700" dir="2700000" algn="tl" rotWithShape="0">
                <a:srgbClr val="333333">
                  <a:alpha val="65000"/>
                </a:srgbClr>
              </a:outerShdw>
            </a:effectLst>
          </p:spPr>
        </p:pic>
        <p:pic>
          <p:nvPicPr>
            <p:cNvPr id="128" name="Picture 72" descr="difference_2"/>
            <p:cNvPicPr>
              <a:picLocks noChangeAspect="1" noChangeArrowheads="1"/>
            </p:cNvPicPr>
            <p:nvPr/>
          </p:nvPicPr>
          <p:blipFill>
            <a:blip r:embed="rId6" cstate="screen"/>
            <a:srcRect/>
            <a:stretch>
              <a:fillRect/>
            </a:stretch>
          </p:blipFill>
          <p:spPr bwMode="auto">
            <a:xfrm>
              <a:off x="152400" y="5105400"/>
              <a:ext cx="1524000" cy="1309688"/>
            </a:xfrm>
            <a:prstGeom prst="rect">
              <a:avLst/>
            </a:prstGeom>
            <a:ln>
              <a:noFill/>
            </a:ln>
            <a:effectLst>
              <a:outerShdw blurRad="292100" dist="139700" dir="2700000" algn="tl" rotWithShape="0">
                <a:srgbClr val="333333">
                  <a:alpha val="65000"/>
                </a:srgbClr>
              </a:outerShdw>
            </a:effectLst>
          </p:spPr>
        </p:pic>
        <p:pic>
          <p:nvPicPr>
            <p:cNvPr id="130" name="Picture 74" descr="1964_cdc6600"/>
            <p:cNvPicPr>
              <a:picLocks noChangeAspect="1" noChangeArrowheads="1"/>
            </p:cNvPicPr>
            <p:nvPr/>
          </p:nvPicPr>
          <p:blipFill>
            <a:blip r:embed="rId7" cstate="screen"/>
            <a:srcRect/>
            <a:stretch>
              <a:fillRect/>
            </a:stretch>
          </p:blipFill>
          <p:spPr>
            <a:xfrm>
              <a:off x="3429000" y="5105400"/>
              <a:ext cx="1447800" cy="1301750"/>
            </a:xfrm>
            <a:prstGeom prst="rect">
              <a:avLst/>
            </a:prstGeom>
            <a:ln>
              <a:noFill/>
            </a:ln>
            <a:effectLst>
              <a:outerShdw blurRad="292100" dist="139700" dir="2700000" algn="tl" rotWithShape="0">
                <a:srgbClr val="333333">
                  <a:alpha val="65000"/>
                </a:srgbClr>
              </a:outerShdw>
            </a:effectLst>
          </p:spPr>
        </p:pic>
        <p:pic>
          <p:nvPicPr>
            <p:cNvPr id="133" name="Picture 78" descr="IntelTouchstoneDelta"/>
            <p:cNvPicPr>
              <a:picLocks noChangeAspect="1" noChangeArrowheads="1"/>
            </p:cNvPicPr>
            <p:nvPr/>
          </p:nvPicPr>
          <p:blipFill>
            <a:blip r:embed="rId8" cstate="screen"/>
            <a:srcRect/>
            <a:stretch>
              <a:fillRect/>
            </a:stretch>
          </p:blipFill>
          <p:spPr bwMode="auto">
            <a:xfrm>
              <a:off x="5334000" y="1524000"/>
              <a:ext cx="2044700" cy="1203325"/>
            </a:xfrm>
            <a:prstGeom prst="rect">
              <a:avLst/>
            </a:prstGeom>
            <a:ln>
              <a:noFill/>
            </a:ln>
            <a:effectLst>
              <a:outerShdw blurRad="292100" dist="139700" dir="2700000" algn="tl" rotWithShape="0">
                <a:srgbClr val="333333">
                  <a:alpha val="65000"/>
                </a:srgbClr>
              </a:outerShdw>
            </a:effectLst>
          </p:spPr>
        </p:pic>
        <p:pic>
          <p:nvPicPr>
            <p:cNvPr id="134" name="Picture 79"/>
            <p:cNvPicPr>
              <a:picLocks noChangeAspect="1" noChangeArrowheads="1"/>
            </p:cNvPicPr>
            <p:nvPr/>
          </p:nvPicPr>
          <p:blipFill>
            <a:blip r:embed="rId9" cstate="screen"/>
            <a:srcRect/>
            <a:stretch>
              <a:fillRect/>
            </a:stretch>
          </p:blipFill>
          <p:spPr bwMode="auto">
            <a:xfrm>
              <a:off x="5029200" y="5105400"/>
              <a:ext cx="1981200" cy="1265238"/>
            </a:xfrm>
            <a:prstGeom prst="rect">
              <a:avLst/>
            </a:prstGeom>
            <a:ln>
              <a:noFill/>
            </a:ln>
            <a:effectLst>
              <a:outerShdw blurRad="292100" dist="139700" dir="2700000" algn="tl" rotWithShape="0">
                <a:srgbClr val="333333">
                  <a:alpha val="65000"/>
                </a:srgbClr>
              </a:outerShdw>
            </a:effectLst>
          </p:spPr>
        </p:pic>
        <p:pic>
          <p:nvPicPr>
            <p:cNvPr id="135" name="Picture 80" descr="cray_x1"/>
            <p:cNvPicPr>
              <a:picLocks noChangeAspect="1" noChangeArrowheads="1"/>
            </p:cNvPicPr>
            <p:nvPr/>
          </p:nvPicPr>
          <p:blipFill>
            <a:blip r:embed="rId10" cstate="screen"/>
            <a:srcRect/>
            <a:stretch>
              <a:fillRect/>
            </a:stretch>
          </p:blipFill>
          <p:spPr bwMode="auto">
            <a:xfrm>
              <a:off x="7467600" y="1524000"/>
              <a:ext cx="1555750" cy="1168400"/>
            </a:xfrm>
            <a:prstGeom prst="rect">
              <a:avLst/>
            </a:prstGeom>
            <a:ln>
              <a:noFill/>
            </a:ln>
            <a:effectLst>
              <a:outerShdw blurRad="292100" dist="139700" dir="2700000" algn="tl" rotWithShape="0">
                <a:srgbClr val="333333">
                  <a:alpha val="65000"/>
                </a:srgbClr>
              </a:outerShdw>
            </a:effectLst>
          </p:spPr>
        </p:pic>
        <p:pic>
          <p:nvPicPr>
            <p:cNvPr id="136" name="Picture 81" descr="http://www.es.jamstec.go.jp/esc/gallary/images/01.jpg"/>
            <p:cNvPicPr>
              <a:picLocks noChangeAspect="1" noChangeArrowheads="1"/>
            </p:cNvPicPr>
            <p:nvPr/>
          </p:nvPicPr>
          <p:blipFill>
            <a:blip r:embed="rId11" cstate="screen"/>
            <a:srcRect/>
            <a:stretch>
              <a:fillRect/>
            </a:stretch>
          </p:blipFill>
          <p:spPr bwMode="auto">
            <a:xfrm>
              <a:off x="7162800" y="5105400"/>
              <a:ext cx="1752600" cy="1314450"/>
            </a:xfrm>
            <a:prstGeom prst="rect">
              <a:avLst/>
            </a:prstGeom>
            <a:ln>
              <a:noFill/>
            </a:ln>
            <a:effectLst>
              <a:outerShdw blurRad="292100" dist="139700" dir="2700000" algn="tl" rotWithShape="0">
                <a:srgbClr val="333333">
                  <a:alpha val="65000"/>
                </a:srgbClr>
              </a:outerShdw>
            </a:effectLst>
          </p:spPr>
        </p:pic>
        <p:pic>
          <p:nvPicPr>
            <p:cNvPr id="153" name="Picture 98" descr="AikenM1"/>
            <p:cNvPicPr>
              <a:picLocks noChangeAspect="1" noChangeArrowheads="1"/>
            </p:cNvPicPr>
            <p:nvPr/>
          </p:nvPicPr>
          <p:blipFill>
            <a:blip r:embed="rId12" cstate="screen"/>
            <a:srcRect/>
            <a:stretch>
              <a:fillRect/>
            </a:stretch>
          </p:blipFill>
          <p:spPr bwMode="auto">
            <a:xfrm>
              <a:off x="1752600" y="5133975"/>
              <a:ext cx="1524000" cy="1209675"/>
            </a:xfrm>
            <a:prstGeom prst="rect">
              <a:avLst/>
            </a:prstGeom>
            <a:ln>
              <a:noFill/>
            </a:ln>
            <a:effectLst>
              <a:outerShdw blurRad="292100" dist="139700" dir="2700000" algn="tl" rotWithShape="0">
                <a:srgbClr val="333333">
                  <a:alpha val="65000"/>
                </a:srgbClr>
              </a:outerShdw>
            </a:effectLst>
          </p:spPr>
        </p:pic>
        <p:pic>
          <p:nvPicPr>
            <p:cNvPr id="156" name="Picture 101" descr="ibm"/>
            <p:cNvPicPr>
              <a:picLocks noChangeAspect="1" noChangeArrowheads="1"/>
            </p:cNvPicPr>
            <p:nvPr/>
          </p:nvPicPr>
          <p:blipFill>
            <a:blip r:embed="rId13" cstate="screen"/>
            <a:srcRect/>
            <a:stretch>
              <a:fillRect/>
            </a:stretch>
          </p:blipFill>
          <p:spPr bwMode="auto">
            <a:xfrm>
              <a:off x="2362200" y="1752600"/>
              <a:ext cx="1371600" cy="901700"/>
            </a:xfrm>
            <a:prstGeom prst="rect">
              <a:avLst/>
            </a:prstGeom>
            <a:ln>
              <a:noFill/>
            </a:ln>
            <a:effectLst>
              <a:outerShdw blurRad="292100" dist="139700" dir="2700000" algn="tl" rotWithShape="0">
                <a:srgbClr val="333333">
                  <a:alpha val="65000"/>
                </a:srgbClr>
              </a:outerShdw>
            </a:effectLst>
          </p:spPr>
        </p:pic>
        <p:grpSp>
          <p:nvGrpSpPr>
            <p:cNvPr id="225" name="Group 224"/>
            <p:cNvGrpSpPr/>
            <p:nvPr/>
          </p:nvGrpSpPr>
          <p:grpSpPr>
            <a:xfrm>
              <a:off x="0" y="2743200"/>
              <a:ext cx="9144000" cy="2406650"/>
              <a:chOff x="0" y="2743200"/>
              <a:chExt cx="9144000" cy="2406650"/>
            </a:xfrm>
          </p:grpSpPr>
          <p:sp>
            <p:nvSpPr>
              <p:cNvPr id="226" name="Rectangle 2"/>
              <p:cNvSpPr>
                <a:spLocks noChangeArrowheads="1"/>
              </p:cNvSpPr>
              <p:nvPr/>
            </p:nvSpPr>
            <p:spPr bwMode="auto">
              <a:xfrm>
                <a:off x="1524000" y="3657600"/>
                <a:ext cx="838200" cy="304800"/>
              </a:xfrm>
              <a:prstGeom prst="rect">
                <a:avLst/>
              </a:prstGeom>
              <a:solidFill>
                <a:srgbClr val="CC6600">
                  <a:alpha val="25000"/>
                </a:srgbClr>
              </a:solidFill>
              <a:ln w="9525">
                <a:noFill/>
                <a:miter lim="800000"/>
                <a:headEnd/>
                <a:tailEnd/>
              </a:ln>
              <a:effectLst/>
            </p:spPr>
            <p:txBody>
              <a:bodyPr wrap="none" anchor="ctr"/>
              <a:lstStyle/>
              <a:p>
                <a:endParaRPr lang="en-US"/>
              </a:p>
            </p:txBody>
          </p:sp>
          <p:sp>
            <p:nvSpPr>
              <p:cNvPr id="227" name="Text Box 67"/>
              <p:cNvSpPr txBox="1">
                <a:spLocks noChangeArrowheads="1"/>
              </p:cNvSpPr>
              <p:nvPr/>
            </p:nvSpPr>
            <p:spPr bwMode="auto">
              <a:xfrm>
                <a:off x="2667000" y="4343400"/>
                <a:ext cx="914400" cy="517525"/>
              </a:xfrm>
              <a:prstGeom prst="rect">
                <a:avLst/>
              </a:prstGeom>
              <a:noFill/>
              <a:ln w="9525">
                <a:noFill/>
                <a:miter lim="800000"/>
                <a:headEnd/>
                <a:tailEnd/>
              </a:ln>
              <a:effectLst/>
            </p:spPr>
            <p:txBody>
              <a:bodyPr>
                <a:spAutoFit/>
              </a:bodyPr>
              <a:lstStyle/>
              <a:p>
                <a:pPr algn="ctr" eaLnBrk="1" hangingPunct="1"/>
                <a:r>
                  <a:rPr lang="en-US" sz="1400">
                    <a:solidFill>
                      <a:srgbClr val="000000"/>
                    </a:solidFill>
                  </a:rPr>
                  <a:t>1951</a:t>
                </a:r>
              </a:p>
              <a:p>
                <a:pPr algn="ctr" eaLnBrk="1" hangingPunct="1"/>
                <a:r>
                  <a:rPr lang="en-US" sz="1400">
                    <a:solidFill>
                      <a:srgbClr val="000000"/>
                    </a:solidFill>
                  </a:rPr>
                  <a:t>Univac 1</a:t>
                </a:r>
              </a:p>
            </p:txBody>
          </p:sp>
          <p:sp>
            <p:nvSpPr>
              <p:cNvPr id="228" name="Text Box 68"/>
              <p:cNvSpPr txBox="1">
                <a:spLocks noChangeArrowheads="1"/>
              </p:cNvSpPr>
              <p:nvPr/>
            </p:nvSpPr>
            <p:spPr bwMode="auto">
              <a:xfrm>
                <a:off x="1905000" y="3124200"/>
                <a:ext cx="838200" cy="517525"/>
              </a:xfrm>
              <a:prstGeom prst="rect">
                <a:avLst/>
              </a:prstGeom>
              <a:noFill/>
              <a:ln w="9525">
                <a:noFill/>
                <a:miter lim="800000"/>
                <a:headEnd/>
                <a:tailEnd/>
              </a:ln>
              <a:effectLst/>
            </p:spPr>
            <p:txBody>
              <a:bodyPr>
                <a:spAutoFit/>
              </a:bodyPr>
              <a:lstStyle/>
              <a:p>
                <a:pPr algn="ctr" eaLnBrk="1" hangingPunct="1"/>
                <a:r>
                  <a:rPr lang="en-US" sz="1400">
                    <a:solidFill>
                      <a:srgbClr val="000000"/>
                    </a:solidFill>
                  </a:rPr>
                  <a:t>1949</a:t>
                </a:r>
              </a:p>
              <a:p>
                <a:pPr algn="ctr" eaLnBrk="1" hangingPunct="1"/>
                <a:r>
                  <a:rPr lang="en-US" sz="1400">
                    <a:solidFill>
                      <a:srgbClr val="000000"/>
                    </a:solidFill>
                  </a:rPr>
                  <a:t>Edsac</a:t>
                </a:r>
              </a:p>
            </p:txBody>
          </p:sp>
          <p:sp>
            <p:nvSpPr>
              <p:cNvPr id="229" name="Text Box 69"/>
              <p:cNvSpPr txBox="1">
                <a:spLocks noChangeArrowheads="1"/>
              </p:cNvSpPr>
              <p:nvPr/>
            </p:nvSpPr>
            <p:spPr bwMode="auto">
              <a:xfrm>
                <a:off x="4267200" y="2895600"/>
                <a:ext cx="838200" cy="517525"/>
              </a:xfrm>
              <a:prstGeom prst="rect">
                <a:avLst/>
              </a:prstGeom>
              <a:noFill/>
              <a:ln w="9525">
                <a:noFill/>
                <a:miter lim="800000"/>
                <a:headEnd/>
                <a:tailEnd/>
              </a:ln>
              <a:effectLst/>
            </p:spPr>
            <p:txBody>
              <a:bodyPr>
                <a:spAutoFit/>
              </a:bodyPr>
              <a:lstStyle/>
              <a:p>
                <a:pPr algn="ctr" eaLnBrk="1" hangingPunct="1"/>
                <a:r>
                  <a:rPr lang="en-US" sz="1400">
                    <a:solidFill>
                      <a:srgbClr val="000000"/>
                    </a:solidFill>
                  </a:rPr>
                  <a:t>1976</a:t>
                </a:r>
              </a:p>
              <a:p>
                <a:pPr algn="ctr" eaLnBrk="1" hangingPunct="1"/>
                <a:r>
                  <a:rPr lang="en-US" sz="1400">
                    <a:solidFill>
                      <a:srgbClr val="000000"/>
                    </a:solidFill>
                  </a:rPr>
                  <a:t>Cray 1</a:t>
                </a:r>
              </a:p>
            </p:txBody>
          </p:sp>
          <p:sp>
            <p:nvSpPr>
              <p:cNvPr id="230" name="Text Box 70"/>
              <p:cNvSpPr txBox="1">
                <a:spLocks noChangeArrowheads="1"/>
              </p:cNvSpPr>
              <p:nvPr/>
            </p:nvSpPr>
            <p:spPr bwMode="auto">
              <a:xfrm>
                <a:off x="4800600" y="4343400"/>
                <a:ext cx="1066800" cy="517525"/>
              </a:xfrm>
              <a:prstGeom prst="rect">
                <a:avLst/>
              </a:prstGeom>
              <a:noFill/>
              <a:ln w="9525">
                <a:noFill/>
                <a:miter lim="800000"/>
                <a:headEnd/>
                <a:tailEnd/>
              </a:ln>
              <a:effectLst/>
            </p:spPr>
            <p:txBody>
              <a:bodyPr>
                <a:spAutoFit/>
              </a:bodyPr>
              <a:lstStyle/>
              <a:p>
                <a:pPr algn="ctr" eaLnBrk="1" hangingPunct="1"/>
                <a:r>
                  <a:rPr lang="en-US" sz="1400">
                    <a:solidFill>
                      <a:srgbClr val="000000"/>
                    </a:solidFill>
                  </a:rPr>
                  <a:t>1982</a:t>
                </a:r>
              </a:p>
              <a:p>
                <a:pPr algn="ctr" eaLnBrk="1" hangingPunct="1"/>
                <a:r>
                  <a:rPr lang="en-US" sz="1400">
                    <a:solidFill>
                      <a:srgbClr val="000000"/>
                    </a:solidFill>
                  </a:rPr>
                  <a:t>Cray XMP</a:t>
                </a:r>
              </a:p>
            </p:txBody>
          </p:sp>
          <p:sp>
            <p:nvSpPr>
              <p:cNvPr id="231" name="Text Box 71"/>
              <p:cNvSpPr txBox="1">
                <a:spLocks noChangeArrowheads="1"/>
              </p:cNvSpPr>
              <p:nvPr/>
            </p:nvSpPr>
            <p:spPr bwMode="auto">
              <a:xfrm>
                <a:off x="5791200" y="4343400"/>
                <a:ext cx="1066800" cy="517525"/>
              </a:xfrm>
              <a:prstGeom prst="rect">
                <a:avLst/>
              </a:prstGeom>
              <a:noFill/>
              <a:ln w="9525">
                <a:noFill/>
                <a:miter lim="800000"/>
                <a:headEnd/>
                <a:tailEnd/>
              </a:ln>
              <a:effectLst/>
            </p:spPr>
            <p:txBody>
              <a:bodyPr>
                <a:spAutoFit/>
              </a:bodyPr>
              <a:lstStyle/>
              <a:p>
                <a:pPr algn="ctr" eaLnBrk="1" hangingPunct="1"/>
                <a:r>
                  <a:rPr lang="en-US" sz="1400">
                    <a:solidFill>
                      <a:srgbClr val="000000"/>
                    </a:solidFill>
                  </a:rPr>
                  <a:t>1988</a:t>
                </a:r>
              </a:p>
              <a:p>
                <a:pPr algn="ctr" eaLnBrk="1" hangingPunct="1"/>
                <a:r>
                  <a:rPr lang="en-US" sz="1400">
                    <a:solidFill>
                      <a:srgbClr val="000000"/>
                    </a:solidFill>
                  </a:rPr>
                  <a:t>Cray YMP</a:t>
                </a:r>
              </a:p>
            </p:txBody>
          </p:sp>
          <p:sp>
            <p:nvSpPr>
              <p:cNvPr id="232" name="Text Box 73"/>
              <p:cNvSpPr txBox="1">
                <a:spLocks noChangeArrowheads="1"/>
              </p:cNvSpPr>
              <p:nvPr/>
            </p:nvSpPr>
            <p:spPr bwMode="auto">
              <a:xfrm>
                <a:off x="3581400" y="4343400"/>
                <a:ext cx="1066800" cy="517525"/>
              </a:xfrm>
              <a:prstGeom prst="rect">
                <a:avLst/>
              </a:prstGeom>
              <a:noFill/>
              <a:ln w="9525">
                <a:noFill/>
                <a:miter lim="800000"/>
                <a:headEnd/>
                <a:tailEnd/>
              </a:ln>
              <a:effectLst/>
            </p:spPr>
            <p:txBody>
              <a:bodyPr>
                <a:spAutoFit/>
              </a:bodyPr>
              <a:lstStyle/>
              <a:p>
                <a:pPr algn="ctr" eaLnBrk="1" hangingPunct="1"/>
                <a:r>
                  <a:rPr lang="en-US" sz="1400">
                    <a:solidFill>
                      <a:srgbClr val="000000"/>
                    </a:solidFill>
                  </a:rPr>
                  <a:t>1964</a:t>
                </a:r>
              </a:p>
              <a:p>
                <a:pPr algn="ctr" eaLnBrk="1" hangingPunct="1"/>
                <a:r>
                  <a:rPr lang="en-US" sz="1400">
                    <a:solidFill>
                      <a:srgbClr val="000000"/>
                    </a:solidFill>
                  </a:rPr>
                  <a:t>CDC 6600</a:t>
                </a:r>
              </a:p>
            </p:txBody>
          </p:sp>
          <p:sp>
            <p:nvSpPr>
              <p:cNvPr id="233" name="Text Box 76"/>
              <p:cNvSpPr txBox="1">
                <a:spLocks noChangeArrowheads="1"/>
              </p:cNvSpPr>
              <p:nvPr/>
            </p:nvSpPr>
            <p:spPr bwMode="auto">
              <a:xfrm>
                <a:off x="0" y="4267200"/>
                <a:ext cx="1752600" cy="730250"/>
              </a:xfrm>
              <a:prstGeom prst="rect">
                <a:avLst/>
              </a:prstGeom>
              <a:noFill/>
              <a:ln w="9525">
                <a:noFill/>
                <a:miter lim="800000"/>
                <a:headEnd/>
                <a:tailEnd/>
              </a:ln>
              <a:effectLst/>
            </p:spPr>
            <p:txBody>
              <a:bodyPr>
                <a:spAutoFit/>
              </a:bodyPr>
              <a:lstStyle/>
              <a:p>
                <a:pPr algn="ctr" eaLnBrk="1" hangingPunct="1"/>
                <a:r>
                  <a:rPr lang="en-US" sz="1400">
                    <a:solidFill>
                      <a:srgbClr val="000000"/>
                    </a:solidFill>
                  </a:rPr>
                  <a:t>1823 </a:t>
                </a:r>
              </a:p>
              <a:p>
                <a:pPr algn="ctr" eaLnBrk="1" hangingPunct="1"/>
                <a:r>
                  <a:rPr lang="en-US" sz="1400">
                    <a:solidFill>
                      <a:srgbClr val="000000"/>
                    </a:solidFill>
                  </a:rPr>
                  <a:t>Babbage Difference Engine</a:t>
                </a:r>
              </a:p>
            </p:txBody>
          </p:sp>
          <p:sp>
            <p:nvSpPr>
              <p:cNvPr id="234" name="Text Box 77"/>
              <p:cNvSpPr txBox="1">
                <a:spLocks noChangeArrowheads="1"/>
              </p:cNvSpPr>
              <p:nvPr/>
            </p:nvSpPr>
            <p:spPr bwMode="auto">
              <a:xfrm>
                <a:off x="5715000" y="2895600"/>
                <a:ext cx="1066800" cy="517525"/>
              </a:xfrm>
              <a:prstGeom prst="rect">
                <a:avLst/>
              </a:prstGeom>
              <a:noFill/>
              <a:ln w="9525">
                <a:noFill/>
                <a:miter lim="800000"/>
                <a:headEnd/>
                <a:tailEnd/>
              </a:ln>
              <a:effectLst/>
            </p:spPr>
            <p:txBody>
              <a:bodyPr>
                <a:spAutoFit/>
              </a:bodyPr>
              <a:lstStyle/>
              <a:p>
                <a:pPr algn="ctr" eaLnBrk="1" hangingPunct="1"/>
                <a:r>
                  <a:rPr lang="en-US" sz="1400">
                    <a:solidFill>
                      <a:srgbClr val="000000"/>
                    </a:solidFill>
                  </a:rPr>
                  <a:t>1991</a:t>
                </a:r>
              </a:p>
              <a:p>
                <a:pPr algn="ctr" eaLnBrk="1" hangingPunct="1"/>
                <a:r>
                  <a:rPr lang="en-US" sz="1400">
                    <a:solidFill>
                      <a:srgbClr val="000000"/>
                    </a:solidFill>
                  </a:rPr>
                  <a:t>Intel Delta</a:t>
                </a:r>
              </a:p>
            </p:txBody>
          </p:sp>
          <p:sp>
            <p:nvSpPr>
              <p:cNvPr id="235" name="Text Box 82"/>
              <p:cNvSpPr txBox="1">
                <a:spLocks noChangeArrowheads="1"/>
              </p:cNvSpPr>
              <p:nvPr/>
            </p:nvSpPr>
            <p:spPr bwMode="auto">
              <a:xfrm>
                <a:off x="6705600" y="4343400"/>
                <a:ext cx="1066800" cy="517525"/>
              </a:xfrm>
              <a:prstGeom prst="rect">
                <a:avLst/>
              </a:prstGeom>
              <a:noFill/>
              <a:ln w="9525">
                <a:noFill/>
                <a:miter lim="800000"/>
                <a:headEnd/>
                <a:tailEnd/>
              </a:ln>
              <a:effectLst/>
            </p:spPr>
            <p:txBody>
              <a:bodyPr>
                <a:spAutoFit/>
              </a:bodyPr>
              <a:lstStyle/>
              <a:p>
                <a:pPr algn="ctr" eaLnBrk="1" hangingPunct="1"/>
                <a:r>
                  <a:rPr lang="en-US" sz="1400">
                    <a:solidFill>
                      <a:srgbClr val="000000"/>
                    </a:solidFill>
                  </a:rPr>
                  <a:t>1997</a:t>
                </a:r>
              </a:p>
              <a:p>
                <a:pPr algn="ctr" eaLnBrk="1" hangingPunct="1"/>
                <a:r>
                  <a:rPr lang="en-US" sz="1400">
                    <a:solidFill>
                      <a:srgbClr val="000000"/>
                    </a:solidFill>
                  </a:rPr>
                  <a:t>ASCI Red</a:t>
                </a:r>
              </a:p>
            </p:txBody>
          </p:sp>
          <p:sp>
            <p:nvSpPr>
              <p:cNvPr id="236" name="Text Box 83"/>
              <p:cNvSpPr txBox="1">
                <a:spLocks noChangeArrowheads="1"/>
              </p:cNvSpPr>
              <p:nvPr/>
            </p:nvSpPr>
            <p:spPr bwMode="auto">
              <a:xfrm>
                <a:off x="7543800" y="4267200"/>
                <a:ext cx="1066800" cy="730250"/>
              </a:xfrm>
              <a:prstGeom prst="rect">
                <a:avLst/>
              </a:prstGeom>
              <a:noFill/>
              <a:ln w="9525">
                <a:noFill/>
                <a:miter lim="800000"/>
                <a:headEnd/>
                <a:tailEnd/>
              </a:ln>
              <a:effectLst/>
            </p:spPr>
            <p:txBody>
              <a:bodyPr>
                <a:spAutoFit/>
              </a:bodyPr>
              <a:lstStyle/>
              <a:p>
                <a:pPr algn="ctr" eaLnBrk="1" hangingPunct="1"/>
                <a:r>
                  <a:rPr lang="en-US" sz="1400" dirty="0">
                    <a:solidFill>
                      <a:srgbClr val="000000"/>
                    </a:solidFill>
                  </a:rPr>
                  <a:t>2001</a:t>
                </a:r>
              </a:p>
              <a:p>
                <a:pPr algn="ctr" eaLnBrk="1" hangingPunct="1"/>
                <a:r>
                  <a:rPr lang="en-US" sz="1400" dirty="0">
                    <a:solidFill>
                      <a:srgbClr val="000000"/>
                    </a:solidFill>
                  </a:rPr>
                  <a:t>Earth Simulator</a:t>
                </a:r>
              </a:p>
            </p:txBody>
          </p:sp>
          <p:sp>
            <p:nvSpPr>
              <p:cNvPr id="237" name="Line 84"/>
              <p:cNvSpPr>
                <a:spLocks noChangeShapeType="1"/>
              </p:cNvSpPr>
              <p:nvPr/>
            </p:nvSpPr>
            <p:spPr bwMode="auto">
              <a:xfrm flipV="1">
                <a:off x="4267200" y="3810000"/>
                <a:ext cx="609600" cy="533400"/>
              </a:xfrm>
              <a:prstGeom prst="line">
                <a:avLst/>
              </a:prstGeom>
              <a:noFill/>
              <a:ln w="19050">
                <a:solidFill>
                  <a:srgbClr val="00CC00"/>
                </a:solidFill>
                <a:round/>
                <a:headEnd/>
                <a:tailEnd type="triangle" w="med" len="med"/>
              </a:ln>
              <a:effectLst/>
            </p:spPr>
            <p:txBody>
              <a:bodyPr wrap="none"/>
              <a:lstStyle/>
              <a:p>
                <a:endParaRPr lang="en-US"/>
              </a:p>
            </p:txBody>
          </p:sp>
          <p:sp>
            <p:nvSpPr>
              <p:cNvPr id="238" name="Line 85"/>
              <p:cNvSpPr>
                <a:spLocks noChangeShapeType="1"/>
              </p:cNvSpPr>
              <p:nvPr/>
            </p:nvSpPr>
            <p:spPr bwMode="auto">
              <a:xfrm flipV="1">
                <a:off x="3200400" y="3810000"/>
                <a:ext cx="228600" cy="533400"/>
              </a:xfrm>
              <a:prstGeom prst="line">
                <a:avLst/>
              </a:prstGeom>
              <a:noFill/>
              <a:ln w="19050">
                <a:solidFill>
                  <a:srgbClr val="00CC00"/>
                </a:solidFill>
                <a:round/>
                <a:headEnd/>
                <a:tailEnd type="triangle" w="med" len="med"/>
              </a:ln>
              <a:effectLst/>
            </p:spPr>
            <p:txBody>
              <a:bodyPr wrap="none"/>
              <a:lstStyle/>
              <a:p>
                <a:endParaRPr lang="en-US"/>
              </a:p>
            </p:txBody>
          </p:sp>
          <p:sp>
            <p:nvSpPr>
              <p:cNvPr id="239" name="Line 86"/>
              <p:cNvSpPr>
                <a:spLocks noChangeShapeType="1"/>
              </p:cNvSpPr>
              <p:nvPr/>
            </p:nvSpPr>
            <p:spPr bwMode="auto">
              <a:xfrm>
                <a:off x="5029200" y="3200400"/>
                <a:ext cx="533400" cy="609600"/>
              </a:xfrm>
              <a:prstGeom prst="line">
                <a:avLst/>
              </a:prstGeom>
              <a:noFill/>
              <a:ln w="19050">
                <a:solidFill>
                  <a:srgbClr val="00CC00"/>
                </a:solidFill>
                <a:round/>
                <a:headEnd/>
                <a:tailEnd type="triangle" w="med" len="med"/>
              </a:ln>
              <a:effectLst/>
            </p:spPr>
            <p:txBody>
              <a:bodyPr wrap="none"/>
              <a:lstStyle/>
              <a:p>
                <a:endParaRPr lang="en-US"/>
              </a:p>
            </p:txBody>
          </p:sp>
          <p:sp>
            <p:nvSpPr>
              <p:cNvPr id="240" name="Line 87"/>
              <p:cNvSpPr>
                <a:spLocks noChangeShapeType="1"/>
              </p:cNvSpPr>
              <p:nvPr/>
            </p:nvSpPr>
            <p:spPr bwMode="auto">
              <a:xfrm flipV="1">
                <a:off x="5486400" y="3810000"/>
                <a:ext cx="381000" cy="533400"/>
              </a:xfrm>
              <a:prstGeom prst="line">
                <a:avLst/>
              </a:prstGeom>
              <a:noFill/>
              <a:ln w="19050">
                <a:solidFill>
                  <a:srgbClr val="00CC00"/>
                </a:solidFill>
                <a:round/>
                <a:headEnd/>
                <a:tailEnd type="triangle" w="med" len="med"/>
              </a:ln>
              <a:effectLst/>
            </p:spPr>
            <p:txBody>
              <a:bodyPr wrap="none"/>
              <a:lstStyle/>
              <a:p>
                <a:endParaRPr lang="en-US"/>
              </a:p>
            </p:txBody>
          </p:sp>
          <p:sp>
            <p:nvSpPr>
              <p:cNvPr id="241" name="Line 88"/>
              <p:cNvSpPr>
                <a:spLocks noChangeShapeType="1"/>
              </p:cNvSpPr>
              <p:nvPr/>
            </p:nvSpPr>
            <p:spPr bwMode="auto">
              <a:xfrm flipV="1">
                <a:off x="7315200" y="3810000"/>
                <a:ext cx="76200" cy="533400"/>
              </a:xfrm>
              <a:prstGeom prst="line">
                <a:avLst/>
              </a:prstGeom>
              <a:noFill/>
              <a:ln w="19050">
                <a:solidFill>
                  <a:srgbClr val="00CC00"/>
                </a:solidFill>
                <a:round/>
                <a:headEnd/>
                <a:tailEnd type="triangle" w="med" len="med"/>
              </a:ln>
              <a:effectLst/>
            </p:spPr>
            <p:txBody>
              <a:bodyPr wrap="none"/>
              <a:lstStyle/>
              <a:p>
                <a:endParaRPr lang="en-US"/>
              </a:p>
            </p:txBody>
          </p:sp>
          <p:sp>
            <p:nvSpPr>
              <p:cNvPr id="242" name="Line 89"/>
              <p:cNvSpPr>
                <a:spLocks noChangeShapeType="1"/>
              </p:cNvSpPr>
              <p:nvPr/>
            </p:nvSpPr>
            <p:spPr bwMode="auto">
              <a:xfrm flipV="1">
                <a:off x="7391400" y="3810000"/>
                <a:ext cx="228600" cy="533400"/>
              </a:xfrm>
              <a:prstGeom prst="line">
                <a:avLst/>
              </a:prstGeom>
              <a:noFill/>
              <a:ln w="19050">
                <a:solidFill>
                  <a:srgbClr val="00CC00"/>
                </a:solidFill>
                <a:round/>
                <a:headEnd/>
                <a:tailEnd type="triangle" w="med" len="med"/>
              </a:ln>
              <a:effectLst/>
            </p:spPr>
            <p:txBody>
              <a:bodyPr wrap="none"/>
              <a:lstStyle/>
              <a:p>
                <a:endParaRPr lang="en-US"/>
              </a:p>
            </p:txBody>
          </p:sp>
          <p:sp>
            <p:nvSpPr>
              <p:cNvPr id="243" name="Line 90"/>
              <p:cNvSpPr>
                <a:spLocks noChangeShapeType="1"/>
              </p:cNvSpPr>
              <p:nvPr/>
            </p:nvSpPr>
            <p:spPr bwMode="auto">
              <a:xfrm>
                <a:off x="6324600" y="3429000"/>
                <a:ext cx="304800" cy="381000"/>
              </a:xfrm>
              <a:prstGeom prst="line">
                <a:avLst/>
              </a:prstGeom>
              <a:noFill/>
              <a:ln w="19050">
                <a:solidFill>
                  <a:srgbClr val="00CC00"/>
                </a:solidFill>
                <a:round/>
                <a:headEnd/>
                <a:tailEnd type="triangle" w="med" len="med"/>
              </a:ln>
              <a:effectLst/>
            </p:spPr>
            <p:txBody>
              <a:bodyPr wrap="none"/>
              <a:lstStyle/>
              <a:p>
                <a:endParaRPr lang="en-US"/>
              </a:p>
            </p:txBody>
          </p:sp>
          <p:sp>
            <p:nvSpPr>
              <p:cNvPr id="244" name="Line 91"/>
              <p:cNvSpPr>
                <a:spLocks noChangeShapeType="1"/>
              </p:cNvSpPr>
              <p:nvPr/>
            </p:nvSpPr>
            <p:spPr bwMode="auto">
              <a:xfrm flipV="1">
                <a:off x="1219200" y="3810000"/>
                <a:ext cx="609600" cy="685800"/>
              </a:xfrm>
              <a:prstGeom prst="line">
                <a:avLst/>
              </a:prstGeom>
              <a:noFill/>
              <a:ln w="19050">
                <a:solidFill>
                  <a:srgbClr val="00CC00"/>
                </a:solidFill>
                <a:round/>
                <a:headEnd/>
                <a:tailEnd type="triangle" w="med" len="med"/>
              </a:ln>
              <a:effectLst/>
            </p:spPr>
            <p:txBody>
              <a:bodyPr wrap="none"/>
              <a:lstStyle/>
              <a:p>
                <a:endParaRPr lang="en-US"/>
              </a:p>
            </p:txBody>
          </p:sp>
          <p:sp>
            <p:nvSpPr>
              <p:cNvPr id="245" name="Line 92"/>
              <p:cNvSpPr>
                <a:spLocks noChangeShapeType="1"/>
              </p:cNvSpPr>
              <p:nvPr/>
            </p:nvSpPr>
            <p:spPr bwMode="auto">
              <a:xfrm>
                <a:off x="2590800" y="3429000"/>
                <a:ext cx="533400" cy="381000"/>
              </a:xfrm>
              <a:prstGeom prst="line">
                <a:avLst/>
              </a:prstGeom>
              <a:noFill/>
              <a:ln w="19050">
                <a:solidFill>
                  <a:srgbClr val="00CC00"/>
                </a:solidFill>
                <a:round/>
                <a:headEnd/>
                <a:tailEnd type="triangle" w="med" len="med"/>
              </a:ln>
              <a:effectLst/>
            </p:spPr>
            <p:txBody>
              <a:bodyPr wrap="none"/>
              <a:lstStyle/>
              <a:p>
                <a:endParaRPr lang="en-US"/>
              </a:p>
            </p:txBody>
          </p:sp>
          <p:sp>
            <p:nvSpPr>
              <p:cNvPr id="246" name="Line 93"/>
              <p:cNvSpPr>
                <a:spLocks noChangeShapeType="1"/>
              </p:cNvSpPr>
              <p:nvPr/>
            </p:nvSpPr>
            <p:spPr bwMode="auto">
              <a:xfrm flipH="1" flipV="1">
                <a:off x="8001000" y="3810000"/>
                <a:ext cx="76200" cy="457200"/>
              </a:xfrm>
              <a:prstGeom prst="line">
                <a:avLst/>
              </a:prstGeom>
              <a:noFill/>
              <a:ln w="19050">
                <a:solidFill>
                  <a:srgbClr val="00CC00"/>
                </a:solidFill>
                <a:round/>
                <a:headEnd/>
                <a:tailEnd type="triangle" w="med" len="med"/>
              </a:ln>
              <a:effectLst/>
            </p:spPr>
            <p:txBody>
              <a:bodyPr wrap="none"/>
              <a:lstStyle/>
              <a:p>
                <a:endParaRPr lang="en-US"/>
              </a:p>
            </p:txBody>
          </p:sp>
          <p:sp>
            <p:nvSpPr>
              <p:cNvPr id="247" name="Line 94"/>
              <p:cNvSpPr>
                <a:spLocks noChangeShapeType="1"/>
              </p:cNvSpPr>
              <p:nvPr/>
            </p:nvSpPr>
            <p:spPr bwMode="auto">
              <a:xfrm flipH="1">
                <a:off x="8077200" y="3429000"/>
                <a:ext cx="152400" cy="381000"/>
              </a:xfrm>
              <a:prstGeom prst="line">
                <a:avLst/>
              </a:prstGeom>
              <a:noFill/>
              <a:ln w="19050">
                <a:solidFill>
                  <a:srgbClr val="00CC00"/>
                </a:solidFill>
                <a:round/>
                <a:headEnd/>
                <a:tailEnd type="triangle" w="med" len="med"/>
              </a:ln>
              <a:effectLst/>
            </p:spPr>
            <p:txBody>
              <a:bodyPr wrap="none"/>
              <a:lstStyle/>
              <a:p>
                <a:endParaRPr lang="en-US"/>
              </a:p>
            </p:txBody>
          </p:sp>
          <p:sp>
            <p:nvSpPr>
              <p:cNvPr id="248" name="Text Box 95"/>
              <p:cNvSpPr txBox="1">
                <a:spLocks noChangeArrowheads="1"/>
              </p:cNvSpPr>
              <p:nvPr/>
            </p:nvSpPr>
            <p:spPr bwMode="auto">
              <a:xfrm>
                <a:off x="7848600" y="2895600"/>
                <a:ext cx="914400" cy="517525"/>
              </a:xfrm>
              <a:prstGeom prst="rect">
                <a:avLst/>
              </a:prstGeom>
              <a:noFill/>
              <a:ln w="9525">
                <a:noFill/>
                <a:miter lim="800000"/>
                <a:headEnd/>
                <a:tailEnd/>
              </a:ln>
              <a:effectLst/>
            </p:spPr>
            <p:txBody>
              <a:bodyPr>
                <a:spAutoFit/>
              </a:bodyPr>
              <a:lstStyle/>
              <a:p>
                <a:pPr algn="ctr" eaLnBrk="1" hangingPunct="1"/>
                <a:r>
                  <a:rPr lang="en-US" sz="1400">
                    <a:solidFill>
                      <a:srgbClr val="000000"/>
                    </a:solidFill>
                  </a:rPr>
                  <a:t>2003</a:t>
                </a:r>
              </a:p>
              <a:p>
                <a:pPr algn="ctr" eaLnBrk="1" hangingPunct="1"/>
                <a:r>
                  <a:rPr lang="en-US" sz="1400">
                    <a:solidFill>
                      <a:srgbClr val="000000"/>
                    </a:solidFill>
                  </a:rPr>
                  <a:t>Cray X1</a:t>
                </a:r>
              </a:p>
            </p:txBody>
          </p:sp>
          <p:sp>
            <p:nvSpPr>
              <p:cNvPr id="249" name="Line 96"/>
              <p:cNvSpPr>
                <a:spLocks noChangeShapeType="1"/>
              </p:cNvSpPr>
              <p:nvPr/>
            </p:nvSpPr>
            <p:spPr bwMode="auto">
              <a:xfrm flipH="1" flipV="1">
                <a:off x="6172200" y="3810000"/>
                <a:ext cx="76200" cy="533400"/>
              </a:xfrm>
              <a:prstGeom prst="line">
                <a:avLst/>
              </a:prstGeom>
              <a:noFill/>
              <a:ln w="19050">
                <a:solidFill>
                  <a:srgbClr val="00CC00"/>
                </a:solidFill>
                <a:round/>
                <a:headEnd/>
                <a:tailEnd type="triangle" w="med" len="med"/>
              </a:ln>
              <a:effectLst/>
            </p:spPr>
            <p:txBody>
              <a:bodyPr wrap="none"/>
              <a:lstStyle/>
              <a:p>
                <a:endParaRPr lang="en-US"/>
              </a:p>
            </p:txBody>
          </p:sp>
          <p:sp>
            <p:nvSpPr>
              <p:cNvPr id="250" name="Line 97"/>
              <p:cNvSpPr>
                <a:spLocks noChangeShapeType="1"/>
              </p:cNvSpPr>
              <p:nvPr/>
            </p:nvSpPr>
            <p:spPr bwMode="auto">
              <a:xfrm flipH="1">
                <a:off x="7315200" y="3352800"/>
                <a:ext cx="76200" cy="457200"/>
              </a:xfrm>
              <a:prstGeom prst="line">
                <a:avLst/>
              </a:prstGeom>
              <a:noFill/>
              <a:ln w="19050">
                <a:solidFill>
                  <a:srgbClr val="00CC00"/>
                </a:solidFill>
                <a:round/>
                <a:headEnd/>
                <a:tailEnd type="triangle" w="med" len="med"/>
              </a:ln>
              <a:effectLst/>
            </p:spPr>
            <p:txBody>
              <a:bodyPr wrap="none"/>
              <a:lstStyle/>
              <a:p>
                <a:endParaRPr lang="en-US"/>
              </a:p>
            </p:txBody>
          </p:sp>
          <p:sp>
            <p:nvSpPr>
              <p:cNvPr id="251" name="Text Box 99"/>
              <p:cNvSpPr txBox="1">
                <a:spLocks noChangeArrowheads="1"/>
              </p:cNvSpPr>
              <p:nvPr/>
            </p:nvSpPr>
            <p:spPr bwMode="auto">
              <a:xfrm>
                <a:off x="1752600" y="4419600"/>
                <a:ext cx="1066800" cy="730250"/>
              </a:xfrm>
              <a:prstGeom prst="rect">
                <a:avLst/>
              </a:prstGeom>
              <a:noFill/>
              <a:ln w="9525">
                <a:noFill/>
                <a:miter lim="800000"/>
                <a:headEnd/>
                <a:tailEnd/>
              </a:ln>
              <a:effectLst/>
            </p:spPr>
            <p:txBody>
              <a:bodyPr>
                <a:spAutoFit/>
              </a:bodyPr>
              <a:lstStyle/>
              <a:p>
                <a:pPr algn="ctr" eaLnBrk="1" hangingPunct="1"/>
                <a:r>
                  <a:rPr lang="en-US" sz="1400" dirty="0">
                    <a:solidFill>
                      <a:srgbClr val="000000"/>
                    </a:solidFill>
                  </a:rPr>
                  <a:t>1943</a:t>
                </a:r>
              </a:p>
              <a:p>
                <a:pPr algn="ctr" eaLnBrk="1" hangingPunct="1"/>
                <a:r>
                  <a:rPr lang="en-US" sz="1400" dirty="0">
                    <a:solidFill>
                      <a:srgbClr val="000000"/>
                    </a:solidFill>
                  </a:rPr>
                  <a:t>Harvard Mark 1</a:t>
                </a:r>
              </a:p>
            </p:txBody>
          </p:sp>
          <p:sp>
            <p:nvSpPr>
              <p:cNvPr id="252" name="Line 100"/>
              <p:cNvSpPr>
                <a:spLocks noChangeShapeType="1"/>
              </p:cNvSpPr>
              <p:nvPr/>
            </p:nvSpPr>
            <p:spPr bwMode="auto">
              <a:xfrm flipH="1" flipV="1">
                <a:off x="1905000" y="3810000"/>
                <a:ext cx="381000" cy="609600"/>
              </a:xfrm>
              <a:prstGeom prst="line">
                <a:avLst/>
              </a:prstGeom>
              <a:noFill/>
              <a:ln w="19050">
                <a:solidFill>
                  <a:srgbClr val="00CC00"/>
                </a:solidFill>
                <a:round/>
                <a:headEnd/>
                <a:tailEnd type="triangle" w="med" len="med"/>
              </a:ln>
              <a:effectLst/>
            </p:spPr>
            <p:txBody>
              <a:bodyPr wrap="none"/>
              <a:lstStyle/>
              <a:p>
                <a:endParaRPr lang="en-US"/>
              </a:p>
            </p:txBody>
          </p:sp>
          <p:sp>
            <p:nvSpPr>
              <p:cNvPr id="253" name="Text Box 102"/>
              <p:cNvSpPr txBox="1">
                <a:spLocks noChangeArrowheads="1"/>
              </p:cNvSpPr>
              <p:nvPr/>
            </p:nvSpPr>
            <p:spPr bwMode="auto">
              <a:xfrm>
                <a:off x="2743200" y="2743200"/>
                <a:ext cx="990600" cy="517525"/>
              </a:xfrm>
              <a:prstGeom prst="rect">
                <a:avLst/>
              </a:prstGeom>
              <a:noFill/>
              <a:ln w="9525">
                <a:noFill/>
                <a:miter lim="800000"/>
                <a:headEnd/>
                <a:tailEnd/>
              </a:ln>
              <a:effectLst/>
            </p:spPr>
            <p:txBody>
              <a:bodyPr>
                <a:spAutoFit/>
              </a:bodyPr>
              <a:lstStyle/>
              <a:p>
                <a:pPr algn="ctr" eaLnBrk="1" hangingPunct="1"/>
                <a:r>
                  <a:rPr lang="en-US" sz="1400">
                    <a:solidFill>
                      <a:srgbClr val="000000"/>
                    </a:solidFill>
                  </a:rPr>
                  <a:t>1959</a:t>
                </a:r>
              </a:p>
              <a:p>
                <a:pPr algn="ctr" eaLnBrk="1" hangingPunct="1"/>
                <a:r>
                  <a:rPr lang="en-US" sz="1400">
                    <a:solidFill>
                      <a:srgbClr val="000000"/>
                    </a:solidFill>
                  </a:rPr>
                  <a:t>IBM 7094</a:t>
                </a:r>
              </a:p>
            </p:txBody>
          </p:sp>
          <p:sp>
            <p:nvSpPr>
              <p:cNvPr id="254" name="Line 103"/>
              <p:cNvSpPr>
                <a:spLocks noChangeShapeType="1"/>
              </p:cNvSpPr>
              <p:nvPr/>
            </p:nvSpPr>
            <p:spPr bwMode="auto">
              <a:xfrm>
                <a:off x="3657600" y="3048000"/>
                <a:ext cx="609600" cy="762000"/>
              </a:xfrm>
              <a:prstGeom prst="line">
                <a:avLst/>
              </a:prstGeom>
              <a:noFill/>
              <a:ln w="19050">
                <a:solidFill>
                  <a:srgbClr val="00CC00"/>
                </a:solidFill>
                <a:round/>
                <a:headEnd/>
                <a:tailEnd type="triangle" w="med" len="med"/>
              </a:ln>
              <a:effectLst/>
            </p:spPr>
            <p:txBody>
              <a:bodyPr wrap="none"/>
              <a:lstStyle/>
              <a:p>
                <a:endParaRPr lang="en-US"/>
              </a:p>
            </p:txBody>
          </p:sp>
          <p:sp>
            <p:nvSpPr>
              <p:cNvPr id="255" name="Rectangle 104"/>
              <p:cNvSpPr>
                <a:spLocks noChangeArrowheads="1"/>
              </p:cNvSpPr>
              <p:nvPr/>
            </p:nvSpPr>
            <p:spPr bwMode="auto">
              <a:xfrm>
                <a:off x="2362200" y="3657600"/>
                <a:ext cx="1447800" cy="304800"/>
              </a:xfrm>
              <a:prstGeom prst="rect">
                <a:avLst/>
              </a:prstGeom>
              <a:solidFill>
                <a:srgbClr val="FF3300">
                  <a:alpha val="25000"/>
                </a:srgbClr>
              </a:solidFill>
              <a:ln w="9525">
                <a:noFill/>
                <a:miter lim="800000"/>
                <a:headEnd/>
                <a:tailEnd/>
              </a:ln>
              <a:effectLst/>
            </p:spPr>
            <p:txBody>
              <a:bodyPr wrap="none" anchor="ctr"/>
              <a:lstStyle/>
              <a:p>
                <a:endParaRPr lang="en-US"/>
              </a:p>
            </p:txBody>
          </p:sp>
          <p:sp>
            <p:nvSpPr>
              <p:cNvPr id="256" name="Rectangle 105"/>
              <p:cNvSpPr>
                <a:spLocks noChangeArrowheads="1"/>
              </p:cNvSpPr>
              <p:nvPr/>
            </p:nvSpPr>
            <p:spPr bwMode="auto">
              <a:xfrm>
                <a:off x="3810000" y="3657600"/>
                <a:ext cx="990600" cy="304800"/>
              </a:xfrm>
              <a:prstGeom prst="rect">
                <a:avLst/>
              </a:prstGeom>
              <a:solidFill>
                <a:srgbClr val="FF9900">
                  <a:alpha val="25000"/>
                </a:srgbClr>
              </a:solidFill>
              <a:ln w="9525">
                <a:noFill/>
                <a:miter lim="800000"/>
                <a:headEnd/>
                <a:tailEnd/>
              </a:ln>
              <a:effectLst/>
            </p:spPr>
            <p:txBody>
              <a:bodyPr wrap="none" anchor="ctr"/>
              <a:lstStyle/>
              <a:p>
                <a:endParaRPr lang="en-US"/>
              </a:p>
            </p:txBody>
          </p:sp>
          <p:sp>
            <p:nvSpPr>
              <p:cNvPr id="257" name="Rectangle 106"/>
              <p:cNvSpPr>
                <a:spLocks noChangeArrowheads="1"/>
              </p:cNvSpPr>
              <p:nvPr/>
            </p:nvSpPr>
            <p:spPr bwMode="auto">
              <a:xfrm>
                <a:off x="4800600" y="3657600"/>
                <a:ext cx="914400" cy="304800"/>
              </a:xfrm>
              <a:prstGeom prst="rect">
                <a:avLst/>
              </a:prstGeom>
              <a:solidFill>
                <a:srgbClr val="FFFF00">
                  <a:alpha val="25000"/>
                </a:srgbClr>
              </a:solidFill>
              <a:ln w="9525">
                <a:noFill/>
                <a:miter lim="800000"/>
                <a:headEnd/>
                <a:tailEnd/>
              </a:ln>
              <a:effectLst/>
            </p:spPr>
            <p:txBody>
              <a:bodyPr wrap="none" anchor="ctr"/>
              <a:lstStyle/>
              <a:p>
                <a:endParaRPr lang="en-US"/>
              </a:p>
            </p:txBody>
          </p:sp>
          <p:sp>
            <p:nvSpPr>
              <p:cNvPr id="258" name="Rectangle 107"/>
              <p:cNvSpPr>
                <a:spLocks noChangeArrowheads="1"/>
              </p:cNvSpPr>
              <p:nvPr/>
            </p:nvSpPr>
            <p:spPr bwMode="auto">
              <a:xfrm>
                <a:off x="5715000" y="3657600"/>
                <a:ext cx="762000" cy="304800"/>
              </a:xfrm>
              <a:prstGeom prst="rect">
                <a:avLst/>
              </a:prstGeom>
              <a:solidFill>
                <a:srgbClr val="FF66CC">
                  <a:alpha val="25000"/>
                </a:srgbClr>
              </a:solidFill>
              <a:ln w="9525">
                <a:noFill/>
                <a:miter lim="800000"/>
                <a:headEnd/>
                <a:tailEnd/>
              </a:ln>
              <a:effectLst/>
            </p:spPr>
            <p:txBody>
              <a:bodyPr wrap="none" anchor="ctr"/>
              <a:lstStyle/>
              <a:p>
                <a:endParaRPr lang="en-US"/>
              </a:p>
            </p:txBody>
          </p:sp>
          <p:sp>
            <p:nvSpPr>
              <p:cNvPr id="259" name="Rectangle 108"/>
              <p:cNvSpPr>
                <a:spLocks noChangeArrowheads="1"/>
              </p:cNvSpPr>
              <p:nvPr/>
            </p:nvSpPr>
            <p:spPr bwMode="auto">
              <a:xfrm>
                <a:off x="6477000" y="3657600"/>
                <a:ext cx="1828800" cy="304800"/>
              </a:xfrm>
              <a:prstGeom prst="rect">
                <a:avLst/>
              </a:prstGeom>
              <a:solidFill>
                <a:srgbClr val="CC00FF">
                  <a:alpha val="25000"/>
                </a:srgbClr>
              </a:solidFill>
              <a:ln w="9525">
                <a:noFill/>
                <a:miter lim="800000"/>
                <a:headEnd/>
                <a:tailEnd/>
              </a:ln>
              <a:effectLst/>
            </p:spPr>
            <p:txBody>
              <a:bodyPr wrap="none" anchor="ctr"/>
              <a:lstStyle/>
              <a:p>
                <a:endParaRPr lang="en-US"/>
              </a:p>
            </p:txBody>
          </p:sp>
          <p:sp>
            <p:nvSpPr>
              <p:cNvPr id="260" name="Text Box 8"/>
              <p:cNvSpPr txBox="1">
                <a:spLocks noChangeArrowheads="1"/>
              </p:cNvSpPr>
              <p:nvPr/>
            </p:nvSpPr>
            <p:spPr bwMode="auto">
              <a:xfrm>
                <a:off x="1695450" y="3352800"/>
                <a:ext cx="228600" cy="274638"/>
              </a:xfrm>
              <a:prstGeom prst="rect">
                <a:avLst/>
              </a:prstGeom>
              <a:noFill/>
              <a:ln w="9525">
                <a:noFill/>
                <a:miter lim="800000"/>
                <a:headEnd/>
                <a:tailEnd/>
              </a:ln>
              <a:effectLst/>
            </p:spPr>
            <p:txBody>
              <a:bodyPr>
                <a:spAutoFit/>
              </a:bodyPr>
              <a:lstStyle/>
              <a:p>
                <a:pPr eaLnBrk="1" hangingPunct="1">
                  <a:spcBef>
                    <a:spcPct val="50000"/>
                  </a:spcBef>
                </a:pPr>
                <a:r>
                  <a:rPr lang="en-US" sz="1200"/>
                  <a:t>1</a:t>
                </a:r>
              </a:p>
            </p:txBody>
          </p:sp>
          <p:sp>
            <p:nvSpPr>
              <p:cNvPr id="261" name="Text Box 9"/>
              <p:cNvSpPr txBox="1">
                <a:spLocks noChangeArrowheads="1"/>
              </p:cNvSpPr>
              <p:nvPr/>
            </p:nvSpPr>
            <p:spPr bwMode="auto">
              <a:xfrm>
                <a:off x="2990850" y="3352800"/>
                <a:ext cx="457200" cy="274638"/>
              </a:xfrm>
              <a:prstGeom prst="rect">
                <a:avLst/>
              </a:prstGeom>
              <a:noFill/>
              <a:ln w="9525">
                <a:noFill/>
                <a:miter lim="800000"/>
                <a:headEnd/>
                <a:tailEnd/>
              </a:ln>
              <a:effectLst/>
            </p:spPr>
            <p:txBody>
              <a:bodyPr>
                <a:spAutoFit/>
              </a:bodyPr>
              <a:lstStyle/>
              <a:p>
                <a:pPr algn="ctr" eaLnBrk="1" hangingPunct="1">
                  <a:spcBef>
                    <a:spcPct val="50000"/>
                  </a:spcBef>
                </a:pPr>
                <a:r>
                  <a:rPr lang="en-US" sz="1200"/>
                  <a:t>10</a:t>
                </a:r>
                <a:r>
                  <a:rPr lang="en-US" sz="1200" baseline="30000"/>
                  <a:t>3</a:t>
                </a:r>
                <a:endParaRPr lang="en-US" sz="1200"/>
              </a:p>
            </p:txBody>
          </p:sp>
          <p:sp>
            <p:nvSpPr>
              <p:cNvPr id="262" name="Text Box 10"/>
              <p:cNvSpPr txBox="1">
                <a:spLocks noChangeArrowheads="1"/>
              </p:cNvSpPr>
              <p:nvPr/>
            </p:nvSpPr>
            <p:spPr bwMode="auto">
              <a:xfrm>
                <a:off x="4362450" y="3352800"/>
                <a:ext cx="457200" cy="274638"/>
              </a:xfrm>
              <a:prstGeom prst="rect">
                <a:avLst/>
              </a:prstGeom>
              <a:noFill/>
              <a:ln w="9525">
                <a:noFill/>
                <a:miter lim="800000"/>
                <a:headEnd/>
                <a:tailEnd/>
              </a:ln>
              <a:effectLst/>
            </p:spPr>
            <p:txBody>
              <a:bodyPr>
                <a:spAutoFit/>
              </a:bodyPr>
              <a:lstStyle/>
              <a:p>
                <a:pPr algn="ctr" eaLnBrk="1" hangingPunct="1">
                  <a:spcBef>
                    <a:spcPct val="50000"/>
                  </a:spcBef>
                </a:pPr>
                <a:r>
                  <a:rPr lang="en-US" sz="1200"/>
                  <a:t>10</a:t>
                </a:r>
                <a:r>
                  <a:rPr lang="en-US" sz="1200" baseline="30000"/>
                  <a:t>6</a:t>
                </a:r>
                <a:endParaRPr lang="en-US" sz="1200"/>
              </a:p>
            </p:txBody>
          </p:sp>
          <p:sp>
            <p:nvSpPr>
              <p:cNvPr id="263" name="Text Box 11"/>
              <p:cNvSpPr txBox="1">
                <a:spLocks noChangeArrowheads="1"/>
              </p:cNvSpPr>
              <p:nvPr/>
            </p:nvSpPr>
            <p:spPr bwMode="auto">
              <a:xfrm>
                <a:off x="5734050" y="3352800"/>
                <a:ext cx="457200" cy="274638"/>
              </a:xfrm>
              <a:prstGeom prst="rect">
                <a:avLst/>
              </a:prstGeom>
              <a:noFill/>
              <a:ln w="9525">
                <a:noFill/>
                <a:miter lim="800000"/>
                <a:headEnd/>
                <a:tailEnd/>
              </a:ln>
              <a:effectLst/>
            </p:spPr>
            <p:txBody>
              <a:bodyPr>
                <a:spAutoFit/>
              </a:bodyPr>
              <a:lstStyle/>
              <a:p>
                <a:pPr algn="ctr" eaLnBrk="1" hangingPunct="1">
                  <a:spcBef>
                    <a:spcPct val="50000"/>
                  </a:spcBef>
                </a:pPr>
                <a:r>
                  <a:rPr lang="en-US" sz="1200"/>
                  <a:t>10</a:t>
                </a:r>
                <a:r>
                  <a:rPr lang="en-US" sz="1200" baseline="30000"/>
                  <a:t>9</a:t>
                </a:r>
                <a:endParaRPr lang="en-US" sz="1200"/>
              </a:p>
            </p:txBody>
          </p:sp>
          <p:sp>
            <p:nvSpPr>
              <p:cNvPr id="264" name="Text Box 12"/>
              <p:cNvSpPr txBox="1">
                <a:spLocks noChangeArrowheads="1"/>
              </p:cNvSpPr>
              <p:nvPr/>
            </p:nvSpPr>
            <p:spPr bwMode="auto">
              <a:xfrm>
                <a:off x="7029450" y="3352800"/>
                <a:ext cx="609600" cy="274638"/>
              </a:xfrm>
              <a:prstGeom prst="rect">
                <a:avLst/>
              </a:prstGeom>
              <a:noFill/>
              <a:ln w="9525">
                <a:noFill/>
                <a:miter lim="800000"/>
                <a:headEnd/>
                <a:tailEnd/>
              </a:ln>
              <a:effectLst/>
            </p:spPr>
            <p:txBody>
              <a:bodyPr>
                <a:spAutoFit/>
              </a:bodyPr>
              <a:lstStyle/>
              <a:p>
                <a:pPr algn="ctr" eaLnBrk="1" hangingPunct="1">
                  <a:spcBef>
                    <a:spcPct val="50000"/>
                  </a:spcBef>
                </a:pPr>
                <a:r>
                  <a:rPr lang="en-US" sz="1200"/>
                  <a:t>10</a:t>
                </a:r>
                <a:r>
                  <a:rPr lang="en-US" sz="1200" baseline="30000"/>
                  <a:t>12</a:t>
                </a:r>
                <a:endParaRPr lang="en-US" sz="1200"/>
              </a:p>
            </p:txBody>
          </p:sp>
          <p:sp>
            <p:nvSpPr>
              <p:cNvPr id="265" name="Text Box 13"/>
              <p:cNvSpPr txBox="1">
                <a:spLocks noChangeArrowheads="1"/>
              </p:cNvSpPr>
              <p:nvPr/>
            </p:nvSpPr>
            <p:spPr bwMode="auto">
              <a:xfrm>
                <a:off x="8324850" y="3352800"/>
                <a:ext cx="609600" cy="274638"/>
              </a:xfrm>
              <a:prstGeom prst="rect">
                <a:avLst/>
              </a:prstGeom>
              <a:noFill/>
              <a:ln w="9525">
                <a:noFill/>
                <a:miter lim="800000"/>
                <a:headEnd/>
                <a:tailEnd/>
              </a:ln>
              <a:effectLst/>
            </p:spPr>
            <p:txBody>
              <a:bodyPr>
                <a:spAutoFit/>
              </a:bodyPr>
              <a:lstStyle/>
              <a:p>
                <a:pPr algn="ctr" eaLnBrk="1" hangingPunct="1">
                  <a:spcBef>
                    <a:spcPct val="50000"/>
                  </a:spcBef>
                </a:pPr>
                <a:r>
                  <a:rPr lang="en-US" sz="1200"/>
                  <a:t>10</a:t>
                </a:r>
                <a:r>
                  <a:rPr lang="en-US" sz="1200" baseline="30000"/>
                  <a:t>15</a:t>
                </a:r>
                <a:endParaRPr lang="en-US" sz="1200"/>
              </a:p>
            </p:txBody>
          </p:sp>
          <p:sp>
            <p:nvSpPr>
              <p:cNvPr id="266" name="Text Box 14"/>
              <p:cNvSpPr txBox="1">
                <a:spLocks noChangeArrowheads="1"/>
              </p:cNvSpPr>
              <p:nvPr/>
            </p:nvSpPr>
            <p:spPr bwMode="auto">
              <a:xfrm>
                <a:off x="2838450" y="3962400"/>
                <a:ext cx="758825" cy="274638"/>
              </a:xfrm>
              <a:prstGeom prst="rect">
                <a:avLst/>
              </a:prstGeom>
              <a:noFill/>
              <a:ln w="9525">
                <a:noFill/>
                <a:miter lim="800000"/>
                <a:headEnd/>
                <a:tailEnd/>
              </a:ln>
              <a:effectLst/>
            </p:spPr>
            <p:txBody>
              <a:bodyPr wrap="none">
                <a:spAutoFit/>
              </a:bodyPr>
              <a:lstStyle/>
              <a:p>
                <a:pPr algn="ctr" eaLnBrk="1" hangingPunct="1"/>
                <a:r>
                  <a:rPr lang="en-US" sz="1200"/>
                  <a:t>KiloOPS</a:t>
                </a:r>
              </a:p>
            </p:txBody>
          </p:sp>
          <p:sp>
            <p:nvSpPr>
              <p:cNvPr id="267" name="Text Box 15"/>
              <p:cNvSpPr txBox="1">
                <a:spLocks noChangeArrowheads="1"/>
              </p:cNvSpPr>
              <p:nvPr/>
            </p:nvSpPr>
            <p:spPr bwMode="auto">
              <a:xfrm>
                <a:off x="4133850" y="3962400"/>
                <a:ext cx="885825" cy="274638"/>
              </a:xfrm>
              <a:prstGeom prst="rect">
                <a:avLst/>
              </a:prstGeom>
              <a:noFill/>
              <a:ln w="9525">
                <a:noFill/>
                <a:miter lim="800000"/>
                <a:headEnd/>
                <a:tailEnd/>
              </a:ln>
              <a:effectLst/>
            </p:spPr>
            <p:txBody>
              <a:bodyPr wrap="none">
                <a:spAutoFit/>
              </a:bodyPr>
              <a:lstStyle/>
              <a:p>
                <a:pPr algn="ctr" eaLnBrk="1" hangingPunct="1"/>
                <a:r>
                  <a:rPr lang="en-US" sz="1200"/>
                  <a:t>MegaOPS</a:t>
                </a:r>
              </a:p>
            </p:txBody>
          </p:sp>
          <p:sp>
            <p:nvSpPr>
              <p:cNvPr id="268" name="Text Box 16"/>
              <p:cNvSpPr txBox="1">
                <a:spLocks noChangeArrowheads="1"/>
              </p:cNvSpPr>
              <p:nvPr/>
            </p:nvSpPr>
            <p:spPr bwMode="auto">
              <a:xfrm>
                <a:off x="5581650" y="3962400"/>
                <a:ext cx="827088" cy="274638"/>
              </a:xfrm>
              <a:prstGeom prst="rect">
                <a:avLst/>
              </a:prstGeom>
              <a:noFill/>
              <a:ln w="9525">
                <a:noFill/>
                <a:miter lim="800000"/>
                <a:headEnd/>
                <a:tailEnd/>
              </a:ln>
              <a:effectLst/>
            </p:spPr>
            <p:txBody>
              <a:bodyPr wrap="none">
                <a:spAutoFit/>
              </a:bodyPr>
              <a:lstStyle/>
              <a:p>
                <a:pPr algn="ctr" eaLnBrk="1" hangingPunct="1"/>
                <a:r>
                  <a:rPr lang="en-US" sz="1200"/>
                  <a:t>GigaOPS</a:t>
                </a:r>
              </a:p>
            </p:txBody>
          </p:sp>
          <p:sp>
            <p:nvSpPr>
              <p:cNvPr id="269" name="Text Box 17"/>
              <p:cNvSpPr txBox="1">
                <a:spLocks noChangeArrowheads="1"/>
              </p:cNvSpPr>
              <p:nvPr/>
            </p:nvSpPr>
            <p:spPr bwMode="auto">
              <a:xfrm>
                <a:off x="6953250" y="3962400"/>
                <a:ext cx="819150" cy="274638"/>
              </a:xfrm>
              <a:prstGeom prst="rect">
                <a:avLst/>
              </a:prstGeom>
              <a:noFill/>
              <a:ln w="9525">
                <a:noFill/>
                <a:miter lim="800000"/>
                <a:headEnd/>
                <a:tailEnd/>
              </a:ln>
              <a:effectLst/>
            </p:spPr>
            <p:txBody>
              <a:bodyPr wrap="none">
                <a:spAutoFit/>
              </a:bodyPr>
              <a:lstStyle/>
              <a:p>
                <a:pPr algn="ctr" eaLnBrk="1" hangingPunct="1"/>
                <a:r>
                  <a:rPr lang="en-US" sz="1200"/>
                  <a:t>TeraOPS</a:t>
                </a:r>
              </a:p>
            </p:txBody>
          </p:sp>
          <p:sp>
            <p:nvSpPr>
              <p:cNvPr id="270" name="Text Box 18"/>
              <p:cNvSpPr txBox="1">
                <a:spLocks noChangeArrowheads="1"/>
              </p:cNvSpPr>
              <p:nvPr/>
            </p:nvSpPr>
            <p:spPr bwMode="auto">
              <a:xfrm>
                <a:off x="8324850" y="3962400"/>
                <a:ext cx="819150" cy="274638"/>
              </a:xfrm>
              <a:prstGeom prst="rect">
                <a:avLst/>
              </a:prstGeom>
              <a:noFill/>
              <a:ln w="9525">
                <a:noFill/>
                <a:miter lim="800000"/>
                <a:headEnd/>
                <a:tailEnd/>
              </a:ln>
              <a:effectLst/>
            </p:spPr>
            <p:txBody>
              <a:bodyPr wrap="none">
                <a:spAutoFit/>
              </a:bodyPr>
              <a:lstStyle/>
              <a:p>
                <a:pPr algn="ctr" eaLnBrk="1" hangingPunct="1"/>
                <a:r>
                  <a:rPr lang="en-US" sz="1200"/>
                  <a:t>PetaOPS</a:t>
                </a:r>
              </a:p>
            </p:txBody>
          </p:sp>
          <p:grpSp>
            <p:nvGrpSpPr>
              <p:cNvPr id="271" name="Group 19"/>
              <p:cNvGrpSpPr>
                <a:grpSpLocks/>
              </p:cNvGrpSpPr>
              <p:nvPr/>
            </p:nvGrpSpPr>
            <p:grpSpPr bwMode="auto">
              <a:xfrm>
                <a:off x="1847850" y="3657600"/>
                <a:ext cx="6858000" cy="304800"/>
                <a:chOff x="624" y="2016"/>
                <a:chExt cx="4320" cy="192"/>
              </a:xfrm>
            </p:grpSpPr>
            <p:grpSp>
              <p:nvGrpSpPr>
                <p:cNvPr id="274" name="Group 20"/>
                <p:cNvGrpSpPr>
                  <a:grpSpLocks/>
                </p:cNvGrpSpPr>
                <p:nvPr/>
              </p:nvGrpSpPr>
              <p:grpSpPr bwMode="auto">
                <a:xfrm>
                  <a:off x="624" y="2016"/>
                  <a:ext cx="864" cy="192"/>
                  <a:chOff x="624" y="2016"/>
                  <a:chExt cx="864" cy="192"/>
                </a:xfrm>
              </p:grpSpPr>
              <p:sp>
                <p:nvSpPr>
                  <p:cNvPr id="312" name="Line 21"/>
                  <p:cNvSpPr>
                    <a:spLocks noChangeShapeType="1"/>
                  </p:cNvSpPr>
                  <p:nvPr/>
                </p:nvSpPr>
                <p:spPr bwMode="auto">
                  <a:xfrm>
                    <a:off x="624" y="2112"/>
                    <a:ext cx="288" cy="0"/>
                  </a:xfrm>
                  <a:prstGeom prst="line">
                    <a:avLst/>
                  </a:prstGeom>
                  <a:noFill/>
                  <a:ln w="28575">
                    <a:solidFill>
                      <a:schemeClr val="tx1"/>
                    </a:solidFill>
                    <a:round/>
                    <a:headEnd/>
                    <a:tailEnd/>
                  </a:ln>
                  <a:effectLst/>
                </p:spPr>
                <p:txBody>
                  <a:bodyPr wrap="none"/>
                  <a:lstStyle/>
                  <a:p>
                    <a:endParaRPr lang="en-US"/>
                  </a:p>
                </p:txBody>
              </p:sp>
              <p:sp>
                <p:nvSpPr>
                  <p:cNvPr id="313" name="Line 22"/>
                  <p:cNvSpPr>
                    <a:spLocks noChangeShapeType="1"/>
                  </p:cNvSpPr>
                  <p:nvPr/>
                </p:nvSpPr>
                <p:spPr bwMode="auto">
                  <a:xfrm>
                    <a:off x="624" y="2016"/>
                    <a:ext cx="0" cy="192"/>
                  </a:xfrm>
                  <a:prstGeom prst="line">
                    <a:avLst/>
                  </a:prstGeom>
                  <a:noFill/>
                  <a:ln w="19050">
                    <a:solidFill>
                      <a:schemeClr val="tx1"/>
                    </a:solidFill>
                    <a:round/>
                    <a:headEnd/>
                    <a:tailEnd/>
                  </a:ln>
                  <a:effectLst/>
                </p:spPr>
                <p:txBody>
                  <a:bodyPr wrap="none"/>
                  <a:lstStyle/>
                  <a:p>
                    <a:endParaRPr lang="en-US"/>
                  </a:p>
                </p:txBody>
              </p:sp>
              <p:grpSp>
                <p:nvGrpSpPr>
                  <p:cNvPr id="314" name="Group 23"/>
                  <p:cNvGrpSpPr>
                    <a:grpSpLocks/>
                  </p:cNvGrpSpPr>
                  <p:nvPr/>
                </p:nvGrpSpPr>
                <p:grpSpPr bwMode="auto">
                  <a:xfrm>
                    <a:off x="912" y="2064"/>
                    <a:ext cx="288" cy="96"/>
                    <a:chOff x="1344" y="2064"/>
                    <a:chExt cx="288" cy="96"/>
                  </a:xfrm>
                </p:grpSpPr>
                <p:sp>
                  <p:nvSpPr>
                    <p:cNvPr id="318" name="Line 24"/>
                    <p:cNvSpPr>
                      <a:spLocks noChangeShapeType="1"/>
                    </p:cNvSpPr>
                    <p:nvPr/>
                  </p:nvSpPr>
                  <p:spPr bwMode="auto">
                    <a:xfrm>
                      <a:off x="1344" y="2112"/>
                      <a:ext cx="288" cy="0"/>
                    </a:xfrm>
                    <a:prstGeom prst="line">
                      <a:avLst/>
                    </a:prstGeom>
                    <a:noFill/>
                    <a:ln w="28575">
                      <a:solidFill>
                        <a:schemeClr val="tx1"/>
                      </a:solidFill>
                      <a:round/>
                      <a:headEnd/>
                      <a:tailEnd/>
                    </a:ln>
                    <a:effectLst/>
                  </p:spPr>
                  <p:txBody>
                    <a:bodyPr wrap="none"/>
                    <a:lstStyle/>
                    <a:p>
                      <a:endParaRPr lang="en-US"/>
                    </a:p>
                  </p:txBody>
                </p:sp>
                <p:sp>
                  <p:nvSpPr>
                    <p:cNvPr id="319" name="Line 25"/>
                    <p:cNvSpPr>
                      <a:spLocks noChangeShapeType="1"/>
                    </p:cNvSpPr>
                    <p:nvPr/>
                  </p:nvSpPr>
                  <p:spPr bwMode="auto">
                    <a:xfrm>
                      <a:off x="1344" y="2064"/>
                      <a:ext cx="0" cy="96"/>
                    </a:xfrm>
                    <a:prstGeom prst="line">
                      <a:avLst/>
                    </a:prstGeom>
                    <a:noFill/>
                    <a:ln w="19050">
                      <a:solidFill>
                        <a:schemeClr val="tx1"/>
                      </a:solidFill>
                      <a:round/>
                      <a:headEnd/>
                      <a:tailEnd/>
                    </a:ln>
                    <a:effectLst/>
                  </p:spPr>
                  <p:txBody>
                    <a:bodyPr wrap="none"/>
                    <a:lstStyle/>
                    <a:p>
                      <a:endParaRPr lang="en-US"/>
                    </a:p>
                  </p:txBody>
                </p:sp>
              </p:grpSp>
              <p:grpSp>
                <p:nvGrpSpPr>
                  <p:cNvPr id="315" name="Group 26"/>
                  <p:cNvGrpSpPr>
                    <a:grpSpLocks/>
                  </p:cNvGrpSpPr>
                  <p:nvPr/>
                </p:nvGrpSpPr>
                <p:grpSpPr bwMode="auto">
                  <a:xfrm>
                    <a:off x="1200" y="2064"/>
                    <a:ext cx="288" cy="96"/>
                    <a:chOff x="1344" y="2064"/>
                    <a:chExt cx="288" cy="96"/>
                  </a:xfrm>
                </p:grpSpPr>
                <p:sp>
                  <p:nvSpPr>
                    <p:cNvPr id="316" name="Line 27"/>
                    <p:cNvSpPr>
                      <a:spLocks noChangeShapeType="1"/>
                    </p:cNvSpPr>
                    <p:nvPr/>
                  </p:nvSpPr>
                  <p:spPr bwMode="auto">
                    <a:xfrm>
                      <a:off x="1344" y="2112"/>
                      <a:ext cx="288" cy="0"/>
                    </a:xfrm>
                    <a:prstGeom prst="line">
                      <a:avLst/>
                    </a:prstGeom>
                    <a:noFill/>
                    <a:ln w="28575">
                      <a:solidFill>
                        <a:schemeClr val="tx1"/>
                      </a:solidFill>
                      <a:round/>
                      <a:headEnd/>
                      <a:tailEnd/>
                    </a:ln>
                    <a:effectLst/>
                  </p:spPr>
                  <p:txBody>
                    <a:bodyPr wrap="none"/>
                    <a:lstStyle/>
                    <a:p>
                      <a:endParaRPr lang="en-US"/>
                    </a:p>
                  </p:txBody>
                </p:sp>
                <p:sp>
                  <p:nvSpPr>
                    <p:cNvPr id="317" name="Line 28"/>
                    <p:cNvSpPr>
                      <a:spLocks noChangeShapeType="1"/>
                    </p:cNvSpPr>
                    <p:nvPr/>
                  </p:nvSpPr>
                  <p:spPr bwMode="auto">
                    <a:xfrm>
                      <a:off x="1344" y="2064"/>
                      <a:ext cx="0" cy="96"/>
                    </a:xfrm>
                    <a:prstGeom prst="line">
                      <a:avLst/>
                    </a:prstGeom>
                    <a:noFill/>
                    <a:ln w="19050">
                      <a:solidFill>
                        <a:schemeClr val="tx1"/>
                      </a:solidFill>
                      <a:round/>
                      <a:headEnd/>
                      <a:tailEnd/>
                    </a:ln>
                    <a:effectLst/>
                  </p:spPr>
                  <p:txBody>
                    <a:bodyPr wrap="none"/>
                    <a:lstStyle/>
                    <a:p>
                      <a:endParaRPr lang="en-US"/>
                    </a:p>
                  </p:txBody>
                </p:sp>
              </p:grpSp>
            </p:grpSp>
            <p:sp>
              <p:nvSpPr>
                <p:cNvPr id="275" name="Line 29"/>
                <p:cNvSpPr>
                  <a:spLocks noChangeShapeType="1"/>
                </p:cNvSpPr>
                <p:nvPr/>
              </p:nvSpPr>
              <p:spPr bwMode="auto">
                <a:xfrm>
                  <a:off x="4944" y="2016"/>
                  <a:ext cx="0" cy="192"/>
                </a:xfrm>
                <a:prstGeom prst="line">
                  <a:avLst/>
                </a:prstGeom>
                <a:noFill/>
                <a:ln w="19050">
                  <a:solidFill>
                    <a:schemeClr val="tx1"/>
                  </a:solidFill>
                  <a:round/>
                  <a:headEnd/>
                  <a:tailEnd/>
                </a:ln>
                <a:effectLst/>
              </p:spPr>
              <p:txBody>
                <a:bodyPr wrap="none"/>
                <a:lstStyle/>
                <a:p>
                  <a:endParaRPr lang="en-US"/>
                </a:p>
              </p:txBody>
            </p:sp>
            <p:grpSp>
              <p:nvGrpSpPr>
                <p:cNvPr id="276" name="Group 30"/>
                <p:cNvGrpSpPr>
                  <a:grpSpLocks/>
                </p:cNvGrpSpPr>
                <p:nvPr/>
              </p:nvGrpSpPr>
              <p:grpSpPr bwMode="auto">
                <a:xfrm>
                  <a:off x="1488" y="2016"/>
                  <a:ext cx="864" cy="192"/>
                  <a:chOff x="624" y="2016"/>
                  <a:chExt cx="864" cy="192"/>
                </a:xfrm>
              </p:grpSpPr>
              <p:sp>
                <p:nvSpPr>
                  <p:cNvPr id="304" name="Line 31"/>
                  <p:cNvSpPr>
                    <a:spLocks noChangeShapeType="1"/>
                  </p:cNvSpPr>
                  <p:nvPr/>
                </p:nvSpPr>
                <p:spPr bwMode="auto">
                  <a:xfrm>
                    <a:off x="624" y="2112"/>
                    <a:ext cx="288" cy="0"/>
                  </a:xfrm>
                  <a:prstGeom prst="line">
                    <a:avLst/>
                  </a:prstGeom>
                  <a:noFill/>
                  <a:ln w="28575">
                    <a:solidFill>
                      <a:schemeClr val="tx1"/>
                    </a:solidFill>
                    <a:round/>
                    <a:headEnd/>
                    <a:tailEnd/>
                  </a:ln>
                  <a:effectLst/>
                </p:spPr>
                <p:txBody>
                  <a:bodyPr wrap="none"/>
                  <a:lstStyle/>
                  <a:p>
                    <a:endParaRPr lang="en-US"/>
                  </a:p>
                </p:txBody>
              </p:sp>
              <p:sp>
                <p:nvSpPr>
                  <p:cNvPr id="305" name="Line 32"/>
                  <p:cNvSpPr>
                    <a:spLocks noChangeShapeType="1"/>
                  </p:cNvSpPr>
                  <p:nvPr/>
                </p:nvSpPr>
                <p:spPr bwMode="auto">
                  <a:xfrm>
                    <a:off x="624" y="2016"/>
                    <a:ext cx="0" cy="192"/>
                  </a:xfrm>
                  <a:prstGeom prst="line">
                    <a:avLst/>
                  </a:prstGeom>
                  <a:noFill/>
                  <a:ln w="19050">
                    <a:solidFill>
                      <a:schemeClr val="tx1"/>
                    </a:solidFill>
                    <a:round/>
                    <a:headEnd/>
                    <a:tailEnd/>
                  </a:ln>
                  <a:effectLst/>
                </p:spPr>
                <p:txBody>
                  <a:bodyPr wrap="none"/>
                  <a:lstStyle/>
                  <a:p>
                    <a:endParaRPr lang="en-US"/>
                  </a:p>
                </p:txBody>
              </p:sp>
              <p:grpSp>
                <p:nvGrpSpPr>
                  <p:cNvPr id="306" name="Group 33"/>
                  <p:cNvGrpSpPr>
                    <a:grpSpLocks/>
                  </p:cNvGrpSpPr>
                  <p:nvPr/>
                </p:nvGrpSpPr>
                <p:grpSpPr bwMode="auto">
                  <a:xfrm>
                    <a:off x="912" y="2064"/>
                    <a:ext cx="288" cy="96"/>
                    <a:chOff x="1344" y="2064"/>
                    <a:chExt cx="288" cy="96"/>
                  </a:xfrm>
                </p:grpSpPr>
                <p:sp>
                  <p:nvSpPr>
                    <p:cNvPr id="310" name="Line 34"/>
                    <p:cNvSpPr>
                      <a:spLocks noChangeShapeType="1"/>
                    </p:cNvSpPr>
                    <p:nvPr/>
                  </p:nvSpPr>
                  <p:spPr bwMode="auto">
                    <a:xfrm>
                      <a:off x="1344" y="2112"/>
                      <a:ext cx="288" cy="0"/>
                    </a:xfrm>
                    <a:prstGeom prst="line">
                      <a:avLst/>
                    </a:prstGeom>
                    <a:noFill/>
                    <a:ln w="28575">
                      <a:solidFill>
                        <a:schemeClr val="tx1"/>
                      </a:solidFill>
                      <a:round/>
                      <a:headEnd/>
                      <a:tailEnd/>
                    </a:ln>
                    <a:effectLst/>
                  </p:spPr>
                  <p:txBody>
                    <a:bodyPr wrap="none"/>
                    <a:lstStyle/>
                    <a:p>
                      <a:endParaRPr lang="en-US"/>
                    </a:p>
                  </p:txBody>
                </p:sp>
                <p:sp>
                  <p:nvSpPr>
                    <p:cNvPr id="311" name="Line 35"/>
                    <p:cNvSpPr>
                      <a:spLocks noChangeShapeType="1"/>
                    </p:cNvSpPr>
                    <p:nvPr/>
                  </p:nvSpPr>
                  <p:spPr bwMode="auto">
                    <a:xfrm>
                      <a:off x="1344" y="2064"/>
                      <a:ext cx="0" cy="96"/>
                    </a:xfrm>
                    <a:prstGeom prst="line">
                      <a:avLst/>
                    </a:prstGeom>
                    <a:noFill/>
                    <a:ln w="19050">
                      <a:solidFill>
                        <a:schemeClr val="tx1"/>
                      </a:solidFill>
                      <a:round/>
                      <a:headEnd/>
                      <a:tailEnd/>
                    </a:ln>
                    <a:effectLst/>
                  </p:spPr>
                  <p:txBody>
                    <a:bodyPr wrap="none"/>
                    <a:lstStyle/>
                    <a:p>
                      <a:endParaRPr lang="en-US"/>
                    </a:p>
                  </p:txBody>
                </p:sp>
              </p:grpSp>
              <p:grpSp>
                <p:nvGrpSpPr>
                  <p:cNvPr id="307" name="Group 36"/>
                  <p:cNvGrpSpPr>
                    <a:grpSpLocks/>
                  </p:cNvGrpSpPr>
                  <p:nvPr/>
                </p:nvGrpSpPr>
                <p:grpSpPr bwMode="auto">
                  <a:xfrm>
                    <a:off x="1200" y="2064"/>
                    <a:ext cx="288" cy="96"/>
                    <a:chOff x="1344" y="2064"/>
                    <a:chExt cx="288" cy="96"/>
                  </a:xfrm>
                </p:grpSpPr>
                <p:sp>
                  <p:nvSpPr>
                    <p:cNvPr id="308" name="Line 37"/>
                    <p:cNvSpPr>
                      <a:spLocks noChangeShapeType="1"/>
                    </p:cNvSpPr>
                    <p:nvPr/>
                  </p:nvSpPr>
                  <p:spPr bwMode="auto">
                    <a:xfrm>
                      <a:off x="1344" y="2112"/>
                      <a:ext cx="288" cy="0"/>
                    </a:xfrm>
                    <a:prstGeom prst="line">
                      <a:avLst/>
                    </a:prstGeom>
                    <a:noFill/>
                    <a:ln w="28575">
                      <a:solidFill>
                        <a:schemeClr val="tx1"/>
                      </a:solidFill>
                      <a:round/>
                      <a:headEnd/>
                      <a:tailEnd/>
                    </a:ln>
                    <a:effectLst/>
                  </p:spPr>
                  <p:txBody>
                    <a:bodyPr wrap="none"/>
                    <a:lstStyle/>
                    <a:p>
                      <a:endParaRPr lang="en-US"/>
                    </a:p>
                  </p:txBody>
                </p:sp>
                <p:sp>
                  <p:nvSpPr>
                    <p:cNvPr id="309" name="Line 38"/>
                    <p:cNvSpPr>
                      <a:spLocks noChangeShapeType="1"/>
                    </p:cNvSpPr>
                    <p:nvPr/>
                  </p:nvSpPr>
                  <p:spPr bwMode="auto">
                    <a:xfrm>
                      <a:off x="1344" y="2064"/>
                      <a:ext cx="0" cy="96"/>
                    </a:xfrm>
                    <a:prstGeom prst="line">
                      <a:avLst/>
                    </a:prstGeom>
                    <a:noFill/>
                    <a:ln w="19050">
                      <a:solidFill>
                        <a:schemeClr val="tx1"/>
                      </a:solidFill>
                      <a:round/>
                      <a:headEnd/>
                      <a:tailEnd/>
                    </a:ln>
                    <a:effectLst/>
                  </p:spPr>
                  <p:txBody>
                    <a:bodyPr wrap="none"/>
                    <a:lstStyle/>
                    <a:p>
                      <a:endParaRPr lang="en-US"/>
                    </a:p>
                  </p:txBody>
                </p:sp>
              </p:grpSp>
            </p:grpSp>
            <p:grpSp>
              <p:nvGrpSpPr>
                <p:cNvPr id="277" name="Group 39"/>
                <p:cNvGrpSpPr>
                  <a:grpSpLocks/>
                </p:cNvGrpSpPr>
                <p:nvPr/>
              </p:nvGrpSpPr>
              <p:grpSpPr bwMode="auto">
                <a:xfrm>
                  <a:off x="2352" y="2016"/>
                  <a:ext cx="864" cy="192"/>
                  <a:chOff x="624" y="2016"/>
                  <a:chExt cx="864" cy="192"/>
                </a:xfrm>
              </p:grpSpPr>
              <p:sp>
                <p:nvSpPr>
                  <p:cNvPr id="296" name="Line 40"/>
                  <p:cNvSpPr>
                    <a:spLocks noChangeShapeType="1"/>
                  </p:cNvSpPr>
                  <p:nvPr/>
                </p:nvSpPr>
                <p:spPr bwMode="auto">
                  <a:xfrm>
                    <a:off x="624" y="2112"/>
                    <a:ext cx="288" cy="0"/>
                  </a:xfrm>
                  <a:prstGeom prst="line">
                    <a:avLst/>
                  </a:prstGeom>
                  <a:noFill/>
                  <a:ln w="28575">
                    <a:solidFill>
                      <a:schemeClr val="tx1"/>
                    </a:solidFill>
                    <a:round/>
                    <a:headEnd/>
                    <a:tailEnd/>
                  </a:ln>
                  <a:effectLst/>
                </p:spPr>
                <p:txBody>
                  <a:bodyPr wrap="none"/>
                  <a:lstStyle/>
                  <a:p>
                    <a:endParaRPr lang="en-US"/>
                  </a:p>
                </p:txBody>
              </p:sp>
              <p:sp>
                <p:nvSpPr>
                  <p:cNvPr id="297" name="Line 41"/>
                  <p:cNvSpPr>
                    <a:spLocks noChangeShapeType="1"/>
                  </p:cNvSpPr>
                  <p:nvPr/>
                </p:nvSpPr>
                <p:spPr bwMode="auto">
                  <a:xfrm>
                    <a:off x="624" y="2016"/>
                    <a:ext cx="0" cy="192"/>
                  </a:xfrm>
                  <a:prstGeom prst="line">
                    <a:avLst/>
                  </a:prstGeom>
                  <a:noFill/>
                  <a:ln w="19050">
                    <a:solidFill>
                      <a:schemeClr val="tx1"/>
                    </a:solidFill>
                    <a:round/>
                    <a:headEnd/>
                    <a:tailEnd/>
                  </a:ln>
                  <a:effectLst/>
                </p:spPr>
                <p:txBody>
                  <a:bodyPr wrap="none"/>
                  <a:lstStyle/>
                  <a:p>
                    <a:endParaRPr lang="en-US"/>
                  </a:p>
                </p:txBody>
              </p:sp>
              <p:grpSp>
                <p:nvGrpSpPr>
                  <p:cNvPr id="298" name="Group 42"/>
                  <p:cNvGrpSpPr>
                    <a:grpSpLocks/>
                  </p:cNvGrpSpPr>
                  <p:nvPr/>
                </p:nvGrpSpPr>
                <p:grpSpPr bwMode="auto">
                  <a:xfrm>
                    <a:off x="912" y="2064"/>
                    <a:ext cx="288" cy="96"/>
                    <a:chOff x="1344" y="2064"/>
                    <a:chExt cx="288" cy="96"/>
                  </a:xfrm>
                </p:grpSpPr>
                <p:sp>
                  <p:nvSpPr>
                    <p:cNvPr id="302" name="Line 43"/>
                    <p:cNvSpPr>
                      <a:spLocks noChangeShapeType="1"/>
                    </p:cNvSpPr>
                    <p:nvPr/>
                  </p:nvSpPr>
                  <p:spPr bwMode="auto">
                    <a:xfrm>
                      <a:off x="1344" y="2112"/>
                      <a:ext cx="288" cy="0"/>
                    </a:xfrm>
                    <a:prstGeom prst="line">
                      <a:avLst/>
                    </a:prstGeom>
                    <a:noFill/>
                    <a:ln w="28575">
                      <a:solidFill>
                        <a:schemeClr val="tx1"/>
                      </a:solidFill>
                      <a:round/>
                      <a:headEnd/>
                      <a:tailEnd/>
                    </a:ln>
                    <a:effectLst/>
                  </p:spPr>
                  <p:txBody>
                    <a:bodyPr wrap="none"/>
                    <a:lstStyle/>
                    <a:p>
                      <a:endParaRPr lang="en-US"/>
                    </a:p>
                  </p:txBody>
                </p:sp>
                <p:sp>
                  <p:nvSpPr>
                    <p:cNvPr id="303" name="Line 44"/>
                    <p:cNvSpPr>
                      <a:spLocks noChangeShapeType="1"/>
                    </p:cNvSpPr>
                    <p:nvPr/>
                  </p:nvSpPr>
                  <p:spPr bwMode="auto">
                    <a:xfrm>
                      <a:off x="1344" y="2064"/>
                      <a:ext cx="0" cy="96"/>
                    </a:xfrm>
                    <a:prstGeom prst="line">
                      <a:avLst/>
                    </a:prstGeom>
                    <a:noFill/>
                    <a:ln w="19050">
                      <a:solidFill>
                        <a:schemeClr val="tx1"/>
                      </a:solidFill>
                      <a:round/>
                      <a:headEnd/>
                      <a:tailEnd/>
                    </a:ln>
                    <a:effectLst/>
                  </p:spPr>
                  <p:txBody>
                    <a:bodyPr wrap="none"/>
                    <a:lstStyle/>
                    <a:p>
                      <a:endParaRPr lang="en-US"/>
                    </a:p>
                  </p:txBody>
                </p:sp>
              </p:grpSp>
              <p:grpSp>
                <p:nvGrpSpPr>
                  <p:cNvPr id="299" name="Group 45"/>
                  <p:cNvGrpSpPr>
                    <a:grpSpLocks/>
                  </p:cNvGrpSpPr>
                  <p:nvPr/>
                </p:nvGrpSpPr>
                <p:grpSpPr bwMode="auto">
                  <a:xfrm>
                    <a:off x="1200" y="2064"/>
                    <a:ext cx="288" cy="96"/>
                    <a:chOff x="1344" y="2064"/>
                    <a:chExt cx="288" cy="96"/>
                  </a:xfrm>
                </p:grpSpPr>
                <p:sp>
                  <p:nvSpPr>
                    <p:cNvPr id="300" name="Line 46"/>
                    <p:cNvSpPr>
                      <a:spLocks noChangeShapeType="1"/>
                    </p:cNvSpPr>
                    <p:nvPr/>
                  </p:nvSpPr>
                  <p:spPr bwMode="auto">
                    <a:xfrm>
                      <a:off x="1344" y="2112"/>
                      <a:ext cx="288" cy="0"/>
                    </a:xfrm>
                    <a:prstGeom prst="line">
                      <a:avLst/>
                    </a:prstGeom>
                    <a:noFill/>
                    <a:ln w="28575">
                      <a:solidFill>
                        <a:schemeClr val="tx1"/>
                      </a:solidFill>
                      <a:round/>
                      <a:headEnd/>
                      <a:tailEnd/>
                    </a:ln>
                    <a:effectLst/>
                  </p:spPr>
                  <p:txBody>
                    <a:bodyPr wrap="none"/>
                    <a:lstStyle/>
                    <a:p>
                      <a:endParaRPr lang="en-US"/>
                    </a:p>
                  </p:txBody>
                </p:sp>
                <p:sp>
                  <p:nvSpPr>
                    <p:cNvPr id="301" name="Line 47"/>
                    <p:cNvSpPr>
                      <a:spLocks noChangeShapeType="1"/>
                    </p:cNvSpPr>
                    <p:nvPr/>
                  </p:nvSpPr>
                  <p:spPr bwMode="auto">
                    <a:xfrm>
                      <a:off x="1344" y="2064"/>
                      <a:ext cx="0" cy="96"/>
                    </a:xfrm>
                    <a:prstGeom prst="line">
                      <a:avLst/>
                    </a:prstGeom>
                    <a:noFill/>
                    <a:ln w="19050">
                      <a:solidFill>
                        <a:schemeClr val="tx1"/>
                      </a:solidFill>
                      <a:round/>
                      <a:headEnd/>
                      <a:tailEnd/>
                    </a:ln>
                    <a:effectLst/>
                  </p:spPr>
                  <p:txBody>
                    <a:bodyPr wrap="none"/>
                    <a:lstStyle/>
                    <a:p>
                      <a:endParaRPr lang="en-US"/>
                    </a:p>
                  </p:txBody>
                </p:sp>
              </p:grpSp>
            </p:grpSp>
            <p:grpSp>
              <p:nvGrpSpPr>
                <p:cNvPr id="278" name="Group 48"/>
                <p:cNvGrpSpPr>
                  <a:grpSpLocks/>
                </p:cNvGrpSpPr>
                <p:nvPr/>
              </p:nvGrpSpPr>
              <p:grpSpPr bwMode="auto">
                <a:xfrm>
                  <a:off x="3216" y="2016"/>
                  <a:ext cx="864" cy="192"/>
                  <a:chOff x="624" y="2016"/>
                  <a:chExt cx="864" cy="192"/>
                </a:xfrm>
              </p:grpSpPr>
              <p:sp>
                <p:nvSpPr>
                  <p:cNvPr id="288" name="Line 49"/>
                  <p:cNvSpPr>
                    <a:spLocks noChangeShapeType="1"/>
                  </p:cNvSpPr>
                  <p:nvPr/>
                </p:nvSpPr>
                <p:spPr bwMode="auto">
                  <a:xfrm>
                    <a:off x="624" y="2112"/>
                    <a:ext cx="288" cy="0"/>
                  </a:xfrm>
                  <a:prstGeom prst="line">
                    <a:avLst/>
                  </a:prstGeom>
                  <a:noFill/>
                  <a:ln w="28575">
                    <a:solidFill>
                      <a:schemeClr val="tx1"/>
                    </a:solidFill>
                    <a:round/>
                    <a:headEnd/>
                    <a:tailEnd/>
                  </a:ln>
                  <a:effectLst/>
                </p:spPr>
                <p:txBody>
                  <a:bodyPr wrap="none"/>
                  <a:lstStyle/>
                  <a:p>
                    <a:endParaRPr lang="en-US"/>
                  </a:p>
                </p:txBody>
              </p:sp>
              <p:sp>
                <p:nvSpPr>
                  <p:cNvPr id="289" name="Line 50"/>
                  <p:cNvSpPr>
                    <a:spLocks noChangeShapeType="1"/>
                  </p:cNvSpPr>
                  <p:nvPr/>
                </p:nvSpPr>
                <p:spPr bwMode="auto">
                  <a:xfrm>
                    <a:off x="624" y="2016"/>
                    <a:ext cx="0" cy="192"/>
                  </a:xfrm>
                  <a:prstGeom prst="line">
                    <a:avLst/>
                  </a:prstGeom>
                  <a:noFill/>
                  <a:ln w="19050">
                    <a:solidFill>
                      <a:schemeClr val="tx1"/>
                    </a:solidFill>
                    <a:round/>
                    <a:headEnd/>
                    <a:tailEnd/>
                  </a:ln>
                  <a:effectLst/>
                </p:spPr>
                <p:txBody>
                  <a:bodyPr wrap="none"/>
                  <a:lstStyle/>
                  <a:p>
                    <a:endParaRPr lang="en-US"/>
                  </a:p>
                </p:txBody>
              </p:sp>
              <p:grpSp>
                <p:nvGrpSpPr>
                  <p:cNvPr id="290" name="Group 51"/>
                  <p:cNvGrpSpPr>
                    <a:grpSpLocks/>
                  </p:cNvGrpSpPr>
                  <p:nvPr/>
                </p:nvGrpSpPr>
                <p:grpSpPr bwMode="auto">
                  <a:xfrm>
                    <a:off x="912" y="2064"/>
                    <a:ext cx="288" cy="96"/>
                    <a:chOff x="1344" y="2064"/>
                    <a:chExt cx="288" cy="96"/>
                  </a:xfrm>
                </p:grpSpPr>
                <p:sp>
                  <p:nvSpPr>
                    <p:cNvPr id="294" name="Line 52"/>
                    <p:cNvSpPr>
                      <a:spLocks noChangeShapeType="1"/>
                    </p:cNvSpPr>
                    <p:nvPr/>
                  </p:nvSpPr>
                  <p:spPr bwMode="auto">
                    <a:xfrm>
                      <a:off x="1344" y="2112"/>
                      <a:ext cx="288" cy="0"/>
                    </a:xfrm>
                    <a:prstGeom prst="line">
                      <a:avLst/>
                    </a:prstGeom>
                    <a:noFill/>
                    <a:ln w="28575">
                      <a:solidFill>
                        <a:schemeClr val="tx1"/>
                      </a:solidFill>
                      <a:round/>
                      <a:headEnd/>
                      <a:tailEnd/>
                    </a:ln>
                    <a:effectLst/>
                  </p:spPr>
                  <p:txBody>
                    <a:bodyPr wrap="none"/>
                    <a:lstStyle/>
                    <a:p>
                      <a:endParaRPr lang="en-US"/>
                    </a:p>
                  </p:txBody>
                </p:sp>
                <p:sp>
                  <p:nvSpPr>
                    <p:cNvPr id="295" name="Line 53"/>
                    <p:cNvSpPr>
                      <a:spLocks noChangeShapeType="1"/>
                    </p:cNvSpPr>
                    <p:nvPr/>
                  </p:nvSpPr>
                  <p:spPr bwMode="auto">
                    <a:xfrm>
                      <a:off x="1344" y="2064"/>
                      <a:ext cx="0" cy="96"/>
                    </a:xfrm>
                    <a:prstGeom prst="line">
                      <a:avLst/>
                    </a:prstGeom>
                    <a:noFill/>
                    <a:ln w="19050">
                      <a:solidFill>
                        <a:schemeClr val="tx1"/>
                      </a:solidFill>
                      <a:round/>
                      <a:headEnd/>
                      <a:tailEnd/>
                    </a:ln>
                    <a:effectLst/>
                  </p:spPr>
                  <p:txBody>
                    <a:bodyPr wrap="none"/>
                    <a:lstStyle/>
                    <a:p>
                      <a:endParaRPr lang="en-US"/>
                    </a:p>
                  </p:txBody>
                </p:sp>
              </p:grpSp>
              <p:grpSp>
                <p:nvGrpSpPr>
                  <p:cNvPr id="291" name="Group 54"/>
                  <p:cNvGrpSpPr>
                    <a:grpSpLocks/>
                  </p:cNvGrpSpPr>
                  <p:nvPr/>
                </p:nvGrpSpPr>
                <p:grpSpPr bwMode="auto">
                  <a:xfrm>
                    <a:off x="1200" y="2064"/>
                    <a:ext cx="288" cy="96"/>
                    <a:chOff x="1344" y="2064"/>
                    <a:chExt cx="288" cy="96"/>
                  </a:xfrm>
                </p:grpSpPr>
                <p:sp>
                  <p:nvSpPr>
                    <p:cNvPr id="292" name="Line 55"/>
                    <p:cNvSpPr>
                      <a:spLocks noChangeShapeType="1"/>
                    </p:cNvSpPr>
                    <p:nvPr/>
                  </p:nvSpPr>
                  <p:spPr bwMode="auto">
                    <a:xfrm>
                      <a:off x="1344" y="2112"/>
                      <a:ext cx="288" cy="0"/>
                    </a:xfrm>
                    <a:prstGeom prst="line">
                      <a:avLst/>
                    </a:prstGeom>
                    <a:noFill/>
                    <a:ln w="28575">
                      <a:solidFill>
                        <a:schemeClr val="tx1"/>
                      </a:solidFill>
                      <a:round/>
                      <a:headEnd/>
                      <a:tailEnd/>
                    </a:ln>
                    <a:effectLst/>
                  </p:spPr>
                  <p:txBody>
                    <a:bodyPr wrap="none"/>
                    <a:lstStyle/>
                    <a:p>
                      <a:endParaRPr lang="en-US"/>
                    </a:p>
                  </p:txBody>
                </p:sp>
                <p:sp>
                  <p:nvSpPr>
                    <p:cNvPr id="293" name="Line 56"/>
                    <p:cNvSpPr>
                      <a:spLocks noChangeShapeType="1"/>
                    </p:cNvSpPr>
                    <p:nvPr/>
                  </p:nvSpPr>
                  <p:spPr bwMode="auto">
                    <a:xfrm>
                      <a:off x="1344" y="2064"/>
                      <a:ext cx="0" cy="96"/>
                    </a:xfrm>
                    <a:prstGeom prst="line">
                      <a:avLst/>
                    </a:prstGeom>
                    <a:noFill/>
                    <a:ln w="19050">
                      <a:solidFill>
                        <a:schemeClr val="tx1"/>
                      </a:solidFill>
                      <a:round/>
                      <a:headEnd/>
                      <a:tailEnd/>
                    </a:ln>
                    <a:effectLst/>
                  </p:spPr>
                  <p:txBody>
                    <a:bodyPr wrap="none"/>
                    <a:lstStyle/>
                    <a:p>
                      <a:endParaRPr lang="en-US"/>
                    </a:p>
                  </p:txBody>
                </p:sp>
              </p:grpSp>
            </p:grpSp>
            <p:grpSp>
              <p:nvGrpSpPr>
                <p:cNvPr id="279" name="Group 57"/>
                <p:cNvGrpSpPr>
                  <a:grpSpLocks/>
                </p:cNvGrpSpPr>
                <p:nvPr/>
              </p:nvGrpSpPr>
              <p:grpSpPr bwMode="auto">
                <a:xfrm>
                  <a:off x="4080" y="2016"/>
                  <a:ext cx="864" cy="192"/>
                  <a:chOff x="624" y="2016"/>
                  <a:chExt cx="864" cy="192"/>
                </a:xfrm>
              </p:grpSpPr>
              <p:sp>
                <p:nvSpPr>
                  <p:cNvPr id="280" name="Line 58"/>
                  <p:cNvSpPr>
                    <a:spLocks noChangeShapeType="1"/>
                  </p:cNvSpPr>
                  <p:nvPr/>
                </p:nvSpPr>
                <p:spPr bwMode="auto">
                  <a:xfrm>
                    <a:off x="624" y="2112"/>
                    <a:ext cx="288" cy="0"/>
                  </a:xfrm>
                  <a:prstGeom prst="line">
                    <a:avLst/>
                  </a:prstGeom>
                  <a:noFill/>
                  <a:ln w="28575">
                    <a:solidFill>
                      <a:schemeClr val="tx1"/>
                    </a:solidFill>
                    <a:round/>
                    <a:headEnd/>
                    <a:tailEnd/>
                  </a:ln>
                  <a:effectLst/>
                </p:spPr>
                <p:txBody>
                  <a:bodyPr wrap="none"/>
                  <a:lstStyle/>
                  <a:p>
                    <a:endParaRPr lang="en-US"/>
                  </a:p>
                </p:txBody>
              </p:sp>
              <p:sp>
                <p:nvSpPr>
                  <p:cNvPr id="281" name="Line 59"/>
                  <p:cNvSpPr>
                    <a:spLocks noChangeShapeType="1"/>
                  </p:cNvSpPr>
                  <p:nvPr/>
                </p:nvSpPr>
                <p:spPr bwMode="auto">
                  <a:xfrm>
                    <a:off x="624" y="2016"/>
                    <a:ext cx="0" cy="192"/>
                  </a:xfrm>
                  <a:prstGeom prst="line">
                    <a:avLst/>
                  </a:prstGeom>
                  <a:noFill/>
                  <a:ln w="19050">
                    <a:solidFill>
                      <a:schemeClr val="tx1"/>
                    </a:solidFill>
                    <a:round/>
                    <a:headEnd/>
                    <a:tailEnd/>
                  </a:ln>
                  <a:effectLst/>
                </p:spPr>
                <p:txBody>
                  <a:bodyPr wrap="none"/>
                  <a:lstStyle/>
                  <a:p>
                    <a:endParaRPr lang="en-US"/>
                  </a:p>
                </p:txBody>
              </p:sp>
              <p:grpSp>
                <p:nvGrpSpPr>
                  <p:cNvPr id="282" name="Group 60"/>
                  <p:cNvGrpSpPr>
                    <a:grpSpLocks/>
                  </p:cNvGrpSpPr>
                  <p:nvPr/>
                </p:nvGrpSpPr>
                <p:grpSpPr bwMode="auto">
                  <a:xfrm>
                    <a:off x="912" y="2064"/>
                    <a:ext cx="288" cy="96"/>
                    <a:chOff x="1344" y="2064"/>
                    <a:chExt cx="288" cy="96"/>
                  </a:xfrm>
                </p:grpSpPr>
                <p:sp>
                  <p:nvSpPr>
                    <p:cNvPr id="286" name="Line 61"/>
                    <p:cNvSpPr>
                      <a:spLocks noChangeShapeType="1"/>
                    </p:cNvSpPr>
                    <p:nvPr/>
                  </p:nvSpPr>
                  <p:spPr bwMode="auto">
                    <a:xfrm>
                      <a:off x="1344" y="2112"/>
                      <a:ext cx="288" cy="0"/>
                    </a:xfrm>
                    <a:prstGeom prst="line">
                      <a:avLst/>
                    </a:prstGeom>
                    <a:noFill/>
                    <a:ln w="28575">
                      <a:solidFill>
                        <a:schemeClr val="tx1"/>
                      </a:solidFill>
                      <a:round/>
                      <a:headEnd/>
                      <a:tailEnd/>
                    </a:ln>
                    <a:effectLst/>
                  </p:spPr>
                  <p:txBody>
                    <a:bodyPr wrap="none"/>
                    <a:lstStyle/>
                    <a:p>
                      <a:endParaRPr lang="en-US"/>
                    </a:p>
                  </p:txBody>
                </p:sp>
                <p:sp>
                  <p:nvSpPr>
                    <p:cNvPr id="287" name="Line 62"/>
                    <p:cNvSpPr>
                      <a:spLocks noChangeShapeType="1"/>
                    </p:cNvSpPr>
                    <p:nvPr/>
                  </p:nvSpPr>
                  <p:spPr bwMode="auto">
                    <a:xfrm>
                      <a:off x="1344" y="2064"/>
                      <a:ext cx="0" cy="96"/>
                    </a:xfrm>
                    <a:prstGeom prst="line">
                      <a:avLst/>
                    </a:prstGeom>
                    <a:noFill/>
                    <a:ln w="19050">
                      <a:solidFill>
                        <a:schemeClr val="tx1"/>
                      </a:solidFill>
                      <a:round/>
                      <a:headEnd/>
                      <a:tailEnd/>
                    </a:ln>
                    <a:effectLst/>
                  </p:spPr>
                  <p:txBody>
                    <a:bodyPr wrap="none"/>
                    <a:lstStyle/>
                    <a:p>
                      <a:endParaRPr lang="en-US"/>
                    </a:p>
                  </p:txBody>
                </p:sp>
              </p:grpSp>
              <p:grpSp>
                <p:nvGrpSpPr>
                  <p:cNvPr id="283" name="Group 63"/>
                  <p:cNvGrpSpPr>
                    <a:grpSpLocks/>
                  </p:cNvGrpSpPr>
                  <p:nvPr/>
                </p:nvGrpSpPr>
                <p:grpSpPr bwMode="auto">
                  <a:xfrm>
                    <a:off x="1200" y="2064"/>
                    <a:ext cx="288" cy="96"/>
                    <a:chOff x="1344" y="2064"/>
                    <a:chExt cx="288" cy="96"/>
                  </a:xfrm>
                </p:grpSpPr>
                <p:sp>
                  <p:nvSpPr>
                    <p:cNvPr id="284" name="Line 64"/>
                    <p:cNvSpPr>
                      <a:spLocks noChangeShapeType="1"/>
                    </p:cNvSpPr>
                    <p:nvPr/>
                  </p:nvSpPr>
                  <p:spPr bwMode="auto">
                    <a:xfrm>
                      <a:off x="1344" y="2112"/>
                      <a:ext cx="288" cy="0"/>
                    </a:xfrm>
                    <a:prstGeom prst="line">
                      <a:avLst/>
                    </a:prstGeom>
                    <a:noFill/>
                    <a:ln w="28575">
                      <a:solidFill>
                        <a:schemeClr val="tx1"/>
                      </a:solidFill>
                      <a:round/>
                      <a:headEnd/>
                      <a:tailEnd/>
                    </a:ln>
                    <a:effectLst/>
                  </p:spPr>
                  <p:txBody>
                    <a:bodyPr wrap="none"/>
                    <a:lstStyle/>
                    <a:p>
                      <a:endParaRPr lang="en-US"/>
                    </a:p>
                  </p:txBody>
                </p:sp>
                <p:sp>
                  <p:nvSpPr>
                    <p:cNvPr id="285" name="Line 65"/>
                    <p:cNvSpPr>
                      <a:spLocks noChangeShapeType="1"/>
                    </p:cNvSpPr>
                    <p:nvPr/>
                  </p:nvSpPr>
                  <p:spPr bwMode="auto">
                    <a:xfrm>
                      <a:off x="1344" y="2064"/>
                      <a:ext cx="0" cy="96"/>
                    </a:xfrm>
                    <a:prstGeom prst="line">
                      <a:avLst/>
                    </a:prstGeom>
                    <a:noFill/>
                    <a:ln w="19050">
                      <a:solidFill>
                        <a:schemeClr val="tx1"/>
                      </a:solidFill>
                      <a:round/>
                      <a:headEnd/>
                      <a:tailEnd/>
                    </a:ln>
                    <a:effectLst/>
                  </p:spPr>
                  <p:txBody>
                    <a:bodyPr wrap="none"/>
                    <a:lstStyle/>
                    <a:p>
                      <a:endParaRPr lang="en-US"/>
                    </a:p>
                  </p:txBody>
                </p:sp>
              </p:grpSp>
            </p:grpSp>
          </p:grpSp>
          <p:sp>
            <p:nvSpPr>
              <p:cNvPr id="272" name="Text Box 66"/>
              <p:cNvSpPr txBox="1">
                <a:spLocks noChangeArrowheads="1"/>
              </p:cNvSpPr>
              <p:nvPr/>
            </p:nvSpPr>
            <p:spPr bwMode="auto">
              <a:xfrm>
                <a:off x="1390650" y="3962400"/>
                <a:ext cx="836613" cy="274638"/>
              </a:xfrm>
              <a:prstGeom prst="rect">
                <a:avLst/>
              </a:prstGeom>
              <a:noFill/>
              <a:ln w="9525">
                <a:noFill/>
                <a:miter lim="800000"/>
                <a:headEnd/>
                <a:tailEnd/>
              </a:ln>
              <a:effectLst/>
            </p:spPr>
            <p:txBody>
              <a:bodyPr wrap="none">
                <a:spAutoFit/>
              </a:bodyPr>
              <a:lstStyle/>
              <a:p>
                <a:pPr algn="ctr" eaLnBrk="1" hangingPunct="1"/>
                <a:r>
                  <a:rPr lang="en-US" sz="1200" dirty="0"/>
                  <a:t>One OPS</a:t>
                </a:r>
              </a:p>
            </p:txBody>
          </p:sp>
          <p:sp>
            <p:nvSpPr>
              <p:cNvPr id="273" name="Text Box 75"/>
              <p:cNvSpPr txBox="1">
                <a:spLocks noChangeArrowheads="1"/>
              </p:cNvSpPr>
              <p:nvPr/>
            </p:nvSpPr>
            <p:spPr bwMode="auto">
              <a:xfrm>
                <a:off x="7010400" y="2895600"/>
                <a:ext cx="762000" cy="517525"/>
              </a:xfrm>
              <a:prstGeom prst="rect">
                <a:avLst/>
              </a:prstGeom>
              <a:noFill/>
              <a:ln w="9525">
                <a:noFill/>
                <a:miter lim="800000"/>
                <a:headEnd/>
                <a:tailEnd/>
              </a:ln>
              <a:effectLst/>
            </p:spPr>
            <p:txBody>
              <a:bodyPr>
                <a:spAutoFit/>
              </a:bodyPr>
              <a:lstStyle/>
              <a:p>
                <a:pPr algn="ctr" eaLnBrk="1" hangingPunct="1"/>
                <a:r>
                  <a:rPr lang="en-US" sz="1400">
                    <a:solidFill>
                      <a:srgbClr val="000000"/>
                    </a:solidFill>
                  </a:rPr>
                  <a:t>1996</a:t>
                </a:r>
              </a:p>
              <a:p>
                <a:pPr algn="ctr" eaLnBrk="1" hangingPunct="1"/>
                <a:r>
                  <a:rPr lang="en-US" sz="1400">
                    <a:solidFill>
                      <a:srgbClr val="000000"/>
                    </a:solidFill>
                  </a:rPr>
                  <a:t>T3E</a:t>
                </a:r>
              </a:p>
            </p:txBody>
          </p:sp>
        </p:gr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Mr. Moore and his Law</a:t>
            </a:r>
            <a:endParaRPr lang="en-US" dirty="0"/>
          </a:p>
        </p:txBody>
      </p:sp>
      <p:sp>
        <p:nvSpPr>
          <p:cNvPr id="3" name="Content Placeholder 2"/>
          <p:cNvSpPr>
            <a:spLocks noGrp="1"/>
          </p:cNvSpPr>
          <p:nvPr>
            <p:ph idx="1"/>
          </p:nvPr>
        </p:nvSpPr>
        <p:spPr>
          <a:xfrm>
            <a:off x="457200" y="1521771"/>
            <a:ext cx="8229600" cy="4771971"/>
          </a:xfrm>
        </p:spPr>
        <p:txBody>
          <a:bodyPr>
            <a:normAutofit/>
          </a:bodyPr>
          <a:lstStyle/>
          <a:p>
            <a:pPr>
              <a:buFont typeface="Wingdings" pitchFamily="2" charset="2"/>
              <a:buChar char="§"/>
            </a:pPr>
            <a:r>
              <a:rPr lang="en-US" dirty="0" smtClean="0"/>
              <a:t>Hit limit on clock speed (power, leakage)</a:t>
            </a:r>
          </a:p>
          <a:p>
            <a:pPr lvl="1"/>
            <a:r>
              <a:rPr lang="en-US" i="1" dirty="0" smtClean="0">
                <a:solidFill>
                  <a:srgbClr val="FF0000"/>
                </a:solidFill>
              </a:rPr>
              <a:t>Sound of screeching halt to clock speed</a:t>
            </a:r>
          </a:p>
          <a:p>
            <a:pPr>
              <a:buFont typeface="Wingdings" pitchFamily="2" charset="2"/>
              <a:buChar char="§"/>
            </a:pPr>
            <a:r>
              <a:rPr lang="en-US" dirty="0" smtClean="0"/>
              <a:t>Moore’s Law is still progressing</a:t>
            </a:r>
          </a:p>
          <a:p>
            <a:pPr>
              <a:buFont typeface="Wingdings" pitchFamily="2" charset="2"/>
              <a:buChar char="§"/>
            </a:pPr>
            <a:r>
              <a:rPr lang="en-US" dirty="0" smtClean="0"/>
              <a:t>Industry chose the route of multi-core</a:t>
            </a:r>
          </a:p>
          <a:p>
            <a:pPr lvl="1"/>
            <a:r>
              <a:rPr lang="en-US" dirty="0" smtClean="0"/>
              <a:t>6-cores in 2009</a:t>
            </a:r>
          </a:p>
          <a:p>
            <a:pPr lvl="1"/>
            <a:r>
              <a:rPr lang="en-US" dirty="0" smtClean="0"/>
              <a:t>12-cores now</a:t>
            </a:r>
          </a:p>
          <a:p>
            <a:pPr lvl="1"/>
            <a:r>
              <a:rPr lang="en-US" dirty="0" smtClean="0"/>
              <a:t>Possibly 16-cores in 2011</a:t>
            </a:r>
          </a:p>
          <a:p>
            <a:pPr>
              <a:buFont typeface="Wingdings" pitchFamily="2" charset="2"/>
              <a:buChar char="§"/>
            </a:pPr>
            <a:r>
              <a:rPr lang="en-US" dirty="0" smtClean="0"/>
              <a:t>But still people are screaming for more performance!</a:t>
            </a:r>
          </a:p>
          <a:p>
            <a:endParaRPr lang="en-US" dirty="0"/>
          </a:p>
        </p:txBody>
      </p:sp>
      <p:sp>
        <p:nvSpPr>
          <p:cNvPr id="5" name="Slide Number Placeholder 4"/>
          <p:cNvSpPr>
            <a:spLocks noGrp="1"/>
          </p:cNvSpPr>
          <p:nvPr>
            <p:ph type="sldNum" sz="quarter" idx="12"/>
          </p:nvPr>
        </p:nvSpPr>
        <p:spPr/>
        <p:txBody>
          <a:bodyPr/>
          <a:lstStyle/>
          <a:p>
            <a:fld id="{DBD5246C-868F-410A-AE52-FE248EDADC46}" type="slidenum">
              <a:rPr lang="en-US" smtClean="0"/>
              <a:pPr/>
              <a:t>14</a:t>
            </a:fld>
            <a:endParaRPr lang="en-US" dirty="0"/>
          </a:p>
        </p:txBody>
      </p:sp>
      <p:sp>
        <p:nvSpPr>
          <p:cNvPr id="7" name="Rectangle 6"/>
          <p:cNvSpPr/>
          <p:nvPr/>
        </p:nvSpPr>
        <p:spPr>
          <a:xfrm>
            <a:off x="1098549" y="6293743"/>
            <a:ext cx="5702301" cy="369332"/>
          </a:xfrm>
          <a:prstGeom prst="rect">
            <a:avLst/>
          </a:prstGeom>
        </p:spPr>
        <p:txBody>
          <a:bodyPr wrap="square">
            <a:spAutoFit/>
          </a:bodyPr>
          <a:lstStyle/>
          <a:p>
            <a:pPr>
              <a:spcBef>
                <a:spcPts val="800"/>
              </a:spcBef>
            </a:pPr>
            <a:r>
              <a:rPr lang="en-US" dirty="0" smtClean="0"/>
              <a:t>Dr. Jeffrey Layton, Enterprise Technologist, Dell HPC</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2819400"/>
            <a:ext cx="8458200" cy="1470025"/>
          </a:xfrm>
        </p:spPr>
        <p:txBody>
          <a:bodyPr>
            <a:normAutofit/>
          </a:bodyPr>
          <a:lstStyle/>
          <a:p>
            <a:r>
              <a:rPr lang="en-US" dirty="0" smtClean="0"/>
              <a:t>Enter Accelerators – Stage Left</a:t>
            </a:r>
            <a:br>
              <a:rPr lang="en-US" dirty="0" smtClean="0"/>
            </a:br>
            <a:endParaRPr lang="en-US" dirty="0"/>
          </a:p>
        </p:txBody>
      </p:sp>
      <p:sp>
        <p:nvSpPr>
          <p:cNvPr id="5" name="Subtitle 4"/>
          <p:cNvSpPr>
            <a:spLocks noGrp="1"/>
          </p:cNvSpPr>
          <p:nvPr>
            <p:ph type="subTitle" idx="1"/>
          </p:nvPr>
        </p:nvSpPr>
        <p:spPr/>
        <p:txBody>
          <a:bodyPr/>
          <a:lstStyle/>
          <a:p>
            <a:r>
              <a:rPr lang="en-US" dirty="0" smtClean="0"/>
              <a:t>The Impact of Games and GPUs on HPC</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screen"/>
          <a:srcRect/>
          <a:stretch>
            <a:fillRect/>
          </a:stretch>
        </p:blipFill>
        <p:spPr bwMode="auto">
          <a:xfrm rot="-780000">
            <a:off x="268229" y="2152650"/>
            <a:ext cx="2560638" cy="2676525"/>
          </a:xfrm>
          <a:prstGeom prst="rect">
            <a:avLst/>
          </a:prstGeom>
          <a:noFill/>
          <a:ln w="25400" algn="ctr">
            <a:noFill/>
            <a:miter lim="800000"/>
            <a:headEnd/>
            <a:tailEnd/>
          </a:ln>
        </p:spPr>
      </p:pic>
      <p:pic>
        <p:nvPicPr>
          <p:cNvPr id="5" name="Picture 2"/>
          <p:cNvPicPr>
            <a:picLocks noChangeAspect="1" noChangeArrowheads="1"/>
          </p:cNvPicPr>
          <p:nvPr/>
        </p:nvPicPr>
        <p:blipFill>
          <a:blip r:embed="rId4" cstate="screen"/>
          <a:srcRect/>
          <a:stretch>
            <a:fillRect/>
          </a:stretch>
        </p:blipFill>
        <p:spPr bwMode="auto">
          <a:xfrm>
            <a:off x="6211829" y="2085975"/>
            <a:ext cx="2352675" cy="2481263"/>
          </a:xfrm>
          <a:prstGeom prst="rect">
            <a:avLst/>
          </a:prstGeom>
          <a:noFill/>
          <a:ln w="25400" algn="ctr">
            <a:noFill/>
            <a:miter lim="800000"/>
            <a:headEnd/>
            <a:tailEnd/>
          </a:ln>
        </p:spPr>
      </p:pic>
      <p:pic>
        <p:nvPicPr>
          <p:cNvPr id="6" name="Picture 2"/>
          <p:cNvPicPr>
            <a:picLocks noChangeAspect="1" noChangeArrowheads="1"/>
          </p:cNvPicPr>
          <p:nvPr/>
        </p:nvPicPr>
        <p:blipFill>
          <a:blip r:embed="rId5" cstate="screen"/>
          <a:srcRect/>
          <a:stretch>
            <a:fillRect/>
          </a:stretch>
        </p:blipFill>
        <p:spPr bwMode="auto">
          <a:xfrm>
            <a:off x="3011429" y="3076575"/>
            <a:ext cx="2776538" cy="1909763"/>
          </a:xfrm>
          <a:prstGeom prst="rect">
            <a:avLst/>
          </a:prstGeom>
          <a:noFill/>
          <a:ln w="25400" algn="ctr">
            <a:noFill/>
            <a:miter lim="800000"/>
            <a:headEnd/>
            <a:tailEnd/>
          </a:ln>
        </p:spPr>
      </p:pic>
      <p:sp>
        <p:nvSpPr>
          <p:cNvPr id="7" name="Title 6"/>
          <p:cNvSpPr>
            <a:spLocks noGrp="1"/>
          </p:cNvSpPr>
          <p:nvPr>
            <p:ph type="title"/>
          </p:nvPr>
        </p:nvSpPr>
        <p:spPr>
          <a:xfrm>
            <a:off x="295276" y="5562600"/>
            <a:ext cx="8229600" cy="1069848"/>
          </a:xfrm>
        </p:spPr>
        <p:txBody>
          <a:bodyPr/>
          <a:lstStyle/>
          <a:p>
            <a:r>
              <a:rPr lang="en-US" dirty="0" smtClean="0"/>
              <a:t>GPUs – Graphical Processing Units</a:t>
            </a:r>
            <a:endParaRPr lang="en-US" dirty="0"/>
          </a:p>
        </p:txBody>
      </p:sp>
      <p:sp>
        <p:nvSpPr>
          <p:cNvPr id="9" name="TextBox 8"/>
          <p:cNvSpPr txBox="1"/>
          <p:nvPr/>
        </p:nvSpPr>
        <p:spPr>
          <a:xfrm>
            <a:off x="152400" y="571500"/>
            <a:ext cx="7781925" cy="830997"/>
          </a:xfrm>
          <a:prstGeom prst="rect">
            <a:avLst/>
          </a:prstGeom>
          <a:noFill/>
        </p:spPr>
        <p:txBody>
          <a:bodyPr wrap="square" rtlCol="0">
            <a:spAutoFit/>
          </a:bodyPr>
          <a:lstStyle/>
          <a:p>
            <a:r>
              <a:rPr lang="en-US" sz="4800" dirty="0" smtClean="0"/>
              <a:t>“Those Darn Kids!”</a:t>
            </a:r>
            <a:endParaRPr lang="en-US" sz="4800" dirty="0"/>
          </a:p>
        </p:txBody>
      </p:sp>
      <p:sp>
        <p:nvSpPr>
          <p:cNvPr id="8" name="Slide Number Placeholder 8"/>
          <p:cNvSpPr txBox="1">
            <a:spLocks/>
          </p:cNvSpPr>
          <p:nvPr/>
        </p:nvSpPr>
        <p:spPr>
          <a:xfrm>
            <a:off x="5524500" y="6565186"/>
            <a:ext cx="3390900" cy="311863"/>
          </a:xfrm>
          <a:prstGeom prst="rect">
            <a:avLst/>
          </a:prstGeom>
        </p:spPr>
        <p:txBody>
          <a:bodyPr/>
          <a:lstStyle/>
          <a:p>
            <a:pPr lvl="0" algn="r"/>
            <a:r>
              <a:rPr kumimoji="0" lang="en-US" sz="1200" b="0" i="1" u="none" strike="noStrike" kern="1200" cap="none" spc="0" normalizeH="0" baseline="0" noProof="0" dirty="0" smtClean="0">
                <a:ln>
                  <a:noFill/>
                </a:ln>
                <a:solidFill>
                  <a:schemeClr val="tx1"/>
                </a:solidFill>
                <a:effectLst/>
                <a:uLnTx/>
                <a:uFillTx/>
                <a:latin typeface="Arial" charset="0"/>
                <a:ea typeface="ＭＳ Ｐゴシック" charset="-128"/>
                <a:cs typeface="+mn-cs"/>
              </a:rPr>
              <a:t>Courtesy </a:t>
            </a:r>
            <a:r>
              <a:rPr lang="en-US" sz="1200" i="1" dirty="0" smtClean="0"/>
              <a:t>Jeffrey Layton</a:t>
            </a:r>
            <a:endParaRPr kumimoji="0" lang="en-US" sz="1200" b="0" i="1"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CPU/GPU Performance</a:t>
            </a:r>
            <a:br>
              <a:rPr lang="en-US" dirty="0" smtClean="0"/>
            </a:br>
            <a:r>
              <a:rPr lang="en-US" sz="2000" dirty="0" smtClean="0"/>
              <a:t>Double Precision</a:t>
            </a:r>
            <a:endParaRPr lang="en-US" dirty="0"/>
          </a:p>
        </p:txBody>
      </p:sp>
      <p:sp>
        <p:nvSpPr>
          <p:cNvPr id="3" name="Slide Number Placeholder 2"/>
          <p:cNvSpPr>
            <a:spLocks noGrp="1"/>
          </p:cNvSpPr>
          <p:nvPr>
            <p:ph type="sldNum" sz="quarter" idx="12"/>
          </p:nvPr>
        </p:nvSpPr>
        <p:spPr/>
        <p:txBody>
          <a:bodyPr/>
          <a:lstStyle/>
          <a:p>
            <a:fld id="{DBD5246C-868F-410A-AE52-FE248EDADC46}" type="slidenum">
              <a:rPr lang="en-US" smtClean="0"/>
              <a:pPr/>
              <a:t>17</a:t>
            </a:fld>
            <a:endParaRPr lang="en-US" dirty="0"/>
          </a:p>
        </p:txBody>
      </p:sp>
      <p:sp>
        <p:nvSpPr>
          <p:cNvPr id="6" name="TextBox 1"/>
          <p:cNvSpPr txBox="1">
            <a:spLocks noChangeArrowheads="1"/>
          </p:cNvSpPr>
          <p:nvPr/>
        </p:nvSpPr>
        <p:spPr bwMode="auto">
          <a:xfrm>
            <a:off x="7147968" y="2532756"/>
            <a:ext cx="533400" cy="381000"/>
          </a:xfrm>
          <a:prstGeom prst="rect">
            <a:avLst/>
          </a:prstGeom>
          <a:noFill/>
          <a:ln w="9525">
            <a:noFill/>
            <a:miter lim="800000"/>
            <a:headEnd/>
            <a:tailEnd/>
          </a:ln>
        </p:spPr>
        <p:txBody>
          <a:bodyPr wrap="none"/>
          <a:lstStyle/>
          <a:p>
            <a:pPr algn="ctr">
              <a:spcBef>
                <a:spcPct val="0"/>
              </a:spcBef>
            </a:pPr>
            <a:r>
              <a:rPr lang="en-US" sz="900" b="1" dirty="0"/>
              <a:t>ATI</a:t>
            </a:r>
          </a:p>
          <a:p>
            <a:pPr algn="ctr">
              <a:spcBef>
                <a:spcPct val="0"/>
              </a:spcBef>
            </a:pPr>
            <a:r>
              <a:rPr lang="en-US" sz="900" b="1" dirty="0"/>
              <a:t>Evergreen</a:t>
            </a:r>
          </a:p>
        </p:txBody>
      </p:sp>
      <p:sp>
        <p:nvSpPr>
          <p:cNvPr id="7" name="TextBox 1"/>
          <p:cNvSpPr txBox="1">
            <a:spLocks noChangeArrowheads="1"/>
          </p:cNvSpPr>
          <p:nvPr/>
        </p:nvSpPr>
        <p:spPr bwMode="auto">
          <a:xfrm>
            <a:off x="5300118" y="4104381"/>
            <a:ext cx="762000" cy="381000"/>
          </a:xfrm>
          <a:prstGeom prst="rect">
            <a:avLst/>
          </a:prstGeom>
          <a:noFill/>
          <a:ln w="9525">
            <a:noFill/>
            <a:miter lim="800000"/>
            <a:headEnd/>
            <a:tailEnd/>
          </a:ln>
        </p:spPr>
        <p:txBody>
          <a:bodyPr wrap="none"/>
          <a:lstStyle/>
          <a:p>
            <a:pPr algn="ctr">
              <a:spcBef>
                <a:spcPct val="0"/>
              </a:spcBef>
            </a:pPr>
            <a:r>
              <a:rPr lang="en-US" sz="900" b="1" dirty="0"/>
              <a:t>ATI</a:t>
            </a:r>
          </a:p>
          <a:p>
            <a:pPr algn="ctr">
              <a:spcBef>
                <a:spcPct val="0"/>
              </a:spcBef>
            </a:pPr>
            <a:r>
              <a:rPr lang="en-US" sz="900" b="1" dirty="0" err="1"/>
              <a:t>Firestream</a:t>
            </a:r>
            <a:endParaRPr lang="en-US" sz="900" b="1" dirty="0"/>
          </a:p>
        </p:txBody>
      </p:sp>
      <p:sp>
        <p:nvSpPr>
          <p:cNvPr id="8" name="TextBox 1"/>
          <p:cNvSpPr txBox="1">
            <a:spLocks noChangeArrowheads="1"/>
          </p:cNvSpPr>
          <p:nvPr/>
        </p:nvSpPr>
        <p:spPr bwMode="auto">
          <a:xfrm>
            <a:off x="5557293" y="4685406"/>
            <a:ext cx="533400" cy="228600"/>
          </a:xfrm>
          <a:prstGeom prst="rect">
            <a:avLst/>
          </a:prstGeom>
          <a:noFill/>
          <a:ln w="9525">
            <a:noFill/>
            <a:miter lim="800000"/>
            <a:headEnd/>
            <a:tailEnd/>
          </a:ln>
        </p:spPr>
        <p:txBody>
          <a:bodyPr wrap="none"/>
          <a:lstStyle/>
          <a:p>
            <a:pPr algn="ctr">
              <a:spcBef>
                <a:spcPct val="0"/>
              </a:spcBef>
            </a:pPr>
            <a:r>
              <a:rPr lang="en-US" sz="900" b="1" dirty="0"/>
              <a:t>C1060</a:t>
            </a:r>
          </a:p>
        </p:txBody>
      </p:sp>
      <p:sp>
        <p:nvSpPr>
          <p:cNvPr id="9" name="TextBox 1"/>
          <p:cNvSpPr txBox="1">
            <a:spLocks noChangeArrowheads="1"/>
          </p:cNvSpPr>
          <p:nvPr/>
        </p:nvSpPr>
        <p:spPr bwMode="auto">
          <a:xfrm>
            <a:off x="6024018" y="5075931"/>
            <a:ext cx="838200" cy="381000"/>
          </a:xfrm>
          <a:prstGeom prst="rect">
            <a:avLst/>
          </a:prstGeom>
          <a:noFill/>
          <a:ln w="9525">
            <a:noFill/>
            <a:miter lim="800000"/>
            <a:headEnd/>
            <a:tailEnd/>
          </a:ln>
        </p:spPr>
        <p:txBody>
          <a:bodyPr wrap="none"/>
          <a:lstStyle/>
          <a:p>
            <a:pPr algn="ctr">
              <a:spcBef>
                <a:spcPct val="0"/>
              </a:spcBef>
            </a:pPr>
            <a:r>
              <a:rPr lang="en-US" sz="900" b="1" dirty="0"/>
              <a:t>3.2. GHz</a:t>
            </a:r>
          </a:p>
          <a:p>
            <a:pPr algn="ctr">
              <a:spcBef>
                <a:spcPct val="0"/>
              </a:spcBef>
            </a:pPr>
            <a:r>
              <a:rPr lang="en-US" sz="900" b="1" dirty="0"/>
              <a:t>Harpertown</a:t>
            </a:r>
          </a:p>
        </p:txBody>
      </p:sp>
      <p:sp>
        <p:nvSpPr>
          <p:cNvPr id="10" name="TextBox 1"/>
          <p:cNvSpPr txBox="1">
            <a:spLocks noChangeArrowheads="1"/>
          </p:cNvSpPr>
          <p:nvPr/>
        </p:nvSpPr>
        <p:spPr bwMode="auto">
          <a:xfrm>
            <a:off x="7728993" y="4942581"/>
            <a:ext cx="838200" cy="381000"/>
          </a:xfrm>
          <a:prstGeom prst="rect">
            <a:avLst/>
          </a:prstGeom>
          <a:noFill/>
          <a:ln w="9525">
            <a:noFill/>
            <a:miter lim="800000"/>
            <a:headEnd/>
            <a:tailEnd/>
          </a:ln>
        </p:spPr>
        <p:txBody>
          <a:bodyPr wrap="none"/>
          <a:lstStyle/>
          <a:p>
            <a:pPr algn="ctr">
              <a:spcBef>
                <a:spcPct val="0"/>
              </a:spcBef>
            </a:pPr>
            <a:r>
              <a:rPr lang="en-US" sz="900" b="1" dirty="0" smtClean="0"/>
              <a:t>2.3 GHz 12-core</a:t>
            </a:r>
            <a:endParaRPr lang="en-US" sz="900" b="1" dirty="0"/>
          </a:p>
          <a:p>
            <a:pPr algn="ctr">
              <a:spcBef>
                <a:spcPct val="0"/>
              </a:spcBef>
            </a:pPr>
            <a:r>
              <a:rPr lang="en-US" sz="900" b="1" dirty="0" smtClean="0"/>
              <a:t>AMD 6100</a:t>
            </a:r>
            <a:endParaRPr lang="en-US" sz="900" b="1" dirty="0"/>
          </a:p>
        </p:txBody>
      </p:sp>
      <p:sp>
        <p:nvSpPr>
          <p:cNvPr id="11" name="Slide Number Placeholder 8"/>
          <p:cNvSpPr txBox="1">
            <a:spLocks/>
          </p:cNvSpPr>
          <p:nvPr/>
        </p:nvSpPr>
        <p:spPr>
          <a:xfrm>
            <a:off x="7058346" y="6565186"/>
            <a:ext cx="1857054" cy="311863"/>
          </a:xfrm>
          <a:prstGeom prst="rect">
            <a:avLst/>
          </a:prstGeom>
        </p:spPr>
        <p:txBody>
          <a:bodyPr/>
          <a:lstStyle/>
          <a:p>
            <a:pPr lvl="0" algn="r"/>
            <a:r>
              <a:rPr kumimoji="0" lang="en-US" sz="1200" b="0" i="1" u="none" strike="noStrike" kern="1200" cap="none" spc="0" normalizeH="0" baseline="0" noProof="0" dirty="0" smtClean="0">
                <a:ln>
                  <a:noFill/>
                </a:ln>
                <a:solidFill>
                  <a:schemeClr val="tx1"/>
                </a:solidFill>
                <a:effectLst/>
                <a:uLnTx/>
                <a:uFillTx/>
                <a:latin typeface="Arial" charset="0"/>
                <a:ea typeface="ＭＳ Ｐゴシック" charset="-128"/>
                <a:cs typeface="+mn-cs"/>
              </a:rPr>
              <a:t>Courtesy </a:t>
            </a:r>
            <a:r>
              <a:rPr lang="en-US" sz="1200" i="1" dirty="0" smtClean="0"/>
              <a:t>Jeffrey Layton</a:t>
            </a:r>
            <a:endParaRPr kumimoji="0" lang="en-US" sz="1200" b="0" i="1"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graphicFrame>
        <p:nvGraphicFramePr>
          <p:cNvPr id="13" name="Content Placeholder 12"/>
          <p:cNvGraphicFramePr>
            <a:graphicFrameLocks noGrp="1"/>
          </p:cNvGraphicFramePr>
          <p:nvPr>
            <p:ph idx="1"/>
          </p:nvPr>
        </p:nvGraphicFramePr>
        <p:xfrm>
          <a:off x="457200" y="1713053"/>
          <a:ext cx="8229600" cy="486078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History of CPU/GPU Performance</a:t>
            </a:r>
            <a:br>
              <a:rPr lang="en-US" sz="3200" dirty="0" smtClean="0"/>
            </a:br>
            <a:r>
              <a:rPr lang="en-US" sz="3200" dirty="0" smtClean="0"/>
              <a:t>Single Precision</a:t>
            </a:r>
            <a:endParaRPr lang="en-US" sz="3200" dirty="0"/>
          </a:p>
        </p:txBody>
      </p:sp>
      <p:sp>
        <p:nvSpPr>
          <p:cNvPr id="3" name="Slide Number Placeholder 2"/>
          <p:cNvSpPr>
            <a:spLocks noGrp="1"/>
          </p:cNvSpPr>
          <p:nvPr>
            <p:ph type="sldNum" sz="quarter" idx="12"/>
          </p:nvPr>
        </p:nvSpPr>
        <p:spPr/>
        <p:txBody>
          <a:bodyPr/>
          <a:lstStyle/>
          <a:p>
            <a:fld id="{DBD5246C-868F-410A-AE52-FE248EDADC46}" type="slidenum">
              <a:rPr lang="en-US" smtClean="0"/>
              <a:pPr/>
              <a:t>18</a:t>
            </a:fld>
            <a:endParaRPr lang="en-US" dirty="0"/>
          </a:p>
        </p:txBody>
      </p:sp>
      <p:grpSp>
        <p:nvGrpSpPr>
          <p:cNvPr id="41" name="Group 40"/>
          <p:cNvGrpSpPr/>
          <p:nvPr/>
        </p:nvGrpSpPr>
        <p:grpSpPr>
          <a:xfrm>
            <a:off x="283335" y="1669712"/>
            <a:ext cx="8461420" cy="5271349"/>
            <a:chOff x="285751" y="962026"/>
            <a:chExt cx="8467724" cy="6124797"/>
          </a:xfrm>
        </p:grpSpPr>
        <p:sp>
          <p:nvSpPr>
            <p:cNvPr id="20" name="TextBox 19"/>
            <p:cNvSpPr txBox="1"/>
            <p:nvPr/>
          </p:nvSpPr>
          <p:spPr>
            <a:xfrm>
              <a:off x="1181100" y="6440492"/>
              <a:ext cx="1569660" cy="646331"/>
            </a:xfrm>
            <a:prstGeom prst="rect">
              <a:avLst/>
            </a:prstGeom>
            <a:noFill/>
          </p:spPr>
          <p:txBody>
            <a:bodyPr wrap="none" rtlCol="0">
              <a:spAutoFit/>
            </a:bodyPr>
            <a:lstStyle/>
            <a:p>
              <a:r>
                <a:rPr lang="en-US" b="1" dirty="0" err="1" smtClean="0">
                  <a:solidFill>
                    <a:srgbClr val="F66F00"/>
                  </a:solidFill>
                </a:rPr>
                <a:t>Nvidia</a:t>
              </a:r>
              <a:r>
                <a:rPr lang="en-US" b="1" dirty="0" smtClean="0">
                  <a:solidFill>
                    <a:srgbClr val="F66F00"/>
                  </a:solidFill>
                </a:rPr>
                <a:t> Fermi</a:t>
              </a:r>
            </a:p>
            <a:p>
              <a:endParaRPr lang="en-US" dirty="0"/>
            </a:p>
          </p:txBody>
        </p:sp>
        <p:grpSp>
          <p:nvGrpSpPr>
            <p:cNvPr id="22" name="Group 21"/>
            <p:cNvGrpSpPr/>
            <p:nvPr/>
          </p:nvGrpSpPr>
          <p:grpSpPr>
            <a:xfrm>
              <a:off x="285751" y="962026"/>
              <a:ext cx="8467724" cy="5847798"/>
              <a:chOff x="285751" y="962026"/>
              <a:chExt cx="8467724" cy="5847798"/>
            </a:xfrm>
          </p:grpSpPr>
          <p:graphicFrame>
            <p:nvGraphicFramePr>
              <p:cNvPr id="5" name="Chart 4"/>
              <p:cNvGraphicFramePr/>
              <p:nvPr/>
            </p:nvGraphicFramePr>
            <p:xfrm>
              <a:off x="285751" y="962026"/>
              <a:ext cx="8467724" cy="547846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1"/>
              <p:cNvSpPr txBox="1">
                <a:spLocks noChangeArrowheads="1"/>
              </p:cNvSpPr>
              <p:nvPr/>
            </p:nvSpPr>
            <p:spPr bwMode="auto">
              <a:xfrm>
                <a:off x="7938329" y="1338807"/>
                <a:ext cx="762000" cy="381000"/>
              </a:xfrm>
              <a:prstGeom prst="rect">
                <a:avLst/>
              </a:prstGeom>
              <a:noFill/>
              <a:ln w="9525">
                <a:noFill/>
                <a:miter lim="800000"/>
                <a:headEnd/>
                <a:tailEnd/>
              </a:ln>
            </p:spPr>
            <p:txBody>
              <a:bodyPr wrap="none"/>
              <a:lstStyle/>
              <a:p>
                <a:pPr algn="ctr">
                  <a:spcBef>
                    <a:spcPct val="0"/>
                  </a:spcBef>
                </a:pPr>
                <a:r>
                  <a:rPr lang="en-US" sz="900" b="1" dirty="0"/>
                  <a:t>ATI</a:t>
                </a:r>
              </a:p>
              <a:p>
                <a:pPr algn="ctr">
                  <a:spcBef>
                    <a:spcPct val="0"/>
                  </a:spcBef>
                </a:pPr>
                <a:r>
                  <a:rPr lang="en-US" sz="900" b="1" dirty="0"/>
                  <a:t>Evergreen</a:t>
                </a:r>
              </a:p>
            </p:txBody>
          </p:sp>
          <p:sp>
            <p:nvSpPr>
              <p:cNvPr id="7" name="TextBox 1"/>
              <p:cNvSpPr txBox="1">
                <a:spLocks noChangeArrowheads="1"/>
              </p:cNvSpPr>
              <p:nvPr/>
            </p:nvSpPr>
            <p:spPr bwMode="auto">
              <a:xfrm>
                <a:off x="5423729" y="3434307"/>
                <a:ext cx="762000" cy="381000"/>
              </a:xfrm>
              <a:prstGeom prst="rect">
                <a:avLst/>
              </a:prstGeom>
              <a:noFill/>
              <a:ln w="9525">
                <a:noFill/>
                <a:miter lim="800000"/>
                <a:headEnd/>
                <a:tailEnd/>
              </a:ln>
            </p:spPr>
            <p:txBody>
              <a:bodyPr wrap="none"/>
              <a:lstStyle/>
              <a:p>
                <a:pPr algn="ctr">
                  <a:spcBef>
                    <a:spcPct val="0"/>
                  </a:spcBef>
                </a:pPr>
                <a:r>
                  <a:rPr lang="en-US" sz="900" b="1" dirty="0"/>
                  <a:t>ATI</a:t>
                </a:r>
              </a:p>
              <a:p>
                <a:pPr algn="ctr">
                  <a:spcBef>
                    <a:spcPct val="0"/>
                  </a:spcBef>
                </a:pPr>
                <a:r>
                  <a:rPr lang="en-US" sz="900" b="1" dirty="0" err="1"/>
                  <a:t>Firestream</a:t>
                </a:r>
                <a:endParaRPr lang="en-US" sz="900" b="1" dirty="0"/>
              </a:p>
            </p:txBody>
          </p:sp>
          <p:sp>
            <p:nvSpPr>
              <p:cNvPr id="8" name="TextBox 1"/>
              <p:cNvSpPr txBox="1">
                <a:spLocks noChangeArrowheads="1"/>
              </p:cNvSpPr>
              <p:nvPr/>
            </p:nvSpPr>
            <p:spPr bwMode="auto">
              <a:xfrm>
                <a:off x="7738304" y="3548607"/>
                <a:ext cx="457200" cy="228600"/>
              </a:xfrm>
              <a:prstGeom prst="rect">
                <a:avLst/>
              </a:prstGeom>
              <a:noFill/>
              <a:ln w="9525">
                <a:noFill/>
                <a:miter lim="800000"/>
                <a:headEnd/>
                <a:tailEnd/>
              </a:ln>
            </p:spPr>
            <p:txBody>
              <a:bodyPr wrap="none"/>
              <a:lstStyle/>
              <a:p>
                <a:pPr algn="ctr">
                  <a:spcBef>
                    <a:spcPct val="0"/>
                  </a:spcBef>
                </a:pPr>
                <a:r>
                  <a:rPr lang="en-US" sz="900" b="1" dirty="0" smtClean="0"/>
                  <a:t>M2050</a:t>
                </a:r>
              </a:p>
              <a:p>
                <a:pPr algn="ctr">
                  <a:spcBef>
                    <a:spcPct val="0"/>
                  </a:spcBef>
                </a:pPr>
                <a:r>
                  <a:rPr lang="en-US" sz="900" b="1" dirty="0" smtClean="0"/>
                  <a:t>(Fermi)</a:t>
                </a:r>
              </a:p>
              <a:p>
                <a:pPr algn="ctr">
                  <a:spcBef>
                    <a:spcPct val="0"/>
                  </a:spcBef>
                </a:pPr>
                <a:endParaRPr lang="en-US" sz="900" b="1" dirty="0"/>
              </a:p>
            </p:txBody>
          </p:sp>
          <p:sp>
            <p:nvSpPr>
              <p:cNvPr id="9" name="TextBox 1"/>
              <p:cNvSpPr txBox="1">
                <a:spLocks noChangeArrowheads="1"/>
              </p:cNvSpPr>
              <p:nvPr/>
            </p:nvSpPr>
            <p:spPr bwMode="auto">
              <a:xfrm>
                <a:off x="5528504" y="3986757"/>
                <a:ext cx="609600" cy="228600"/>
              </a:xfrm>
              <a:prstGeom prst="rect">
                <a:avLst/>
              </a:prstGeom>
              <a:noFill/>
              <a:ln w="9525">
                <a:noFill/>
                <a:miter lim="800000"/>
                <a:headEnd/>
                <a:tailEnd/>
              </a:ln>
            </p:spPr>
            <p:txBody>
              <a:bodyPr wrap="none"/>
              <a:lstStyle/>
              <a:p>
                <a:pPr algn="ctr">
                  <a:spcBef>
                    <a:spcPct val="0"/>
                  </a:spcBef>
                </a:pPr>
                <a:r>
                  <a:rPr lang="en-US" sz="900" b="1" dirty="0"/>
                  <a:t>GT200</a:t>
                </a:r>
              </a:p>
            </p:txBody>
          </p:sp>
          <p:sp>
            <p:nvSpPr>
              <p:cNvPr id="10" name="TextBox 1"/>
              <p:cNvSpPr txBox="1">
                <a:spLocks noChangeArrowheads="1"/>
              </p:cNvSpPr>
              <p:nvPr/>
            </p:nvSpPr>
            <p:spPr bwMode="auto">
              <a:xfrm>
                <a:off x="6052379" y="4453482"/>
                <a:ext cx="381000" cy="228600"/>
              </a:xfrm>
              <a:prstGeom prst="rect">
                <a:avLst/>
              </a:prstGeom>
              <a:noFill/>
              <a:ln w="9525">
                <a:noFill/>
                <a:miter lim="800000"/>
                <a:headEnd/>
                <a:tailEnd/>
              </a:ln>
            </p:spPr>
            <p:txBody>
              <a:bodyPr wrap="none"/>
              <a:lstStyle/>
              <a:p>
                <a:pPr algn="ctr">
                  <a:spcBef>
                    <a:spcPct val="0"/>
                  </a:spcBef>
                </a:pPr>
                <a:r>
                  <a:rPr lang="en-US" sz="900" b="1" dirty="0"/>
                  <a:t>G92</a:t>
                </a:r>
              </a:p>
            </p:txBody>
          </p:sp>
          <p:sp>
            <p:nvSpPr>
              <p:cNvPr id="11" name="TextBox 1"/>
              <p:cNvSpPr txBox="1">
                <a:spLocks noChangeArrowheads="1"/>
              </p:cNvSpPr>
              <p:nvPr/>
            </p:nvSpPr>
            <p:spPr bwMode="auto">
              <a:xfrm>
                <a:off x="4957004" y="4272507"/>
                <a:ext cx="457200" cy="304800"/>
              </a:xfrm>
              <a:prstGeom prst="rect">
                <a:avLst/>
              </a:prstGeom>
              <a:noFill/>
              <a:ln w="9525">
                <a:noFill/>
                <a:miter lim="800000"/>
                <a:headEnd/>
                <a:tailEnd/>
              </a:ln>
            </p:spPr>
            <p:txBody>
              <a:bodyPr wrap="none"/>
              <a:lstStyle/>
              <a:p>
                <a:pPr algn="ctr">
                  <a:spcBef>
                    <a:spcPct val="0"/>
                  </a:spcBef>
                </a:pPr>
                <a:r>
                  <a:rPr lang="en-US" sz="900" b="1" dirty="0"/>
                  <a:t>G80</a:t>
                </a:r>
              </a:p>
              <a:p>
                <a:pPr algn="ctr">
                  <a:spcBef>
                    <a:spcPct val="0"/>
                  </a:spcBef>
                </a:pPr>
                <a:r>
                  <a:rPr lang="en-US" sz="900" b="1" dirty="0"/>
                  <a:t>Ultra</a:t>
                </a:r>
              </a:p>
            </p:txBody>
          </p:sp>
          <p:sp>
            <p:nvSpPr>
              <p:cNvPr id="12" name="TextBox 1"/>
              <p:cNvSpPr txBox="1">
                <a:spLocks noChangeArrowheads="1"/>
              </p:cNvSpPr>
              <p:nvPr/>
            </p:nvSpPr>
            <p:spPr bwMode="auto">
              <a:xfrm>
                <a:off x="4423604" y="4501107"/>
                <a:ext cx="304800" cy="228600"/>
              </a:xfrm>
              <a:prstGeom prst="rect">
                <a:avLst/>
              </a:prstGeom>
              <a:noFill/>
              <a:ln w="9525">
                <a:noFill/>
                <a:miter lim="800000"/>
                <a:headEnd/>
                <a:tailEnd/>
              </a:ln>
            </p:spPr>
            <p:txBody>
              <a:bodyPr wrap="none"/>
              <a:lstStyle/>
              <a:p>
                <a:pPr algn="ctr">
                  <a:spcBef>
                    <a:spcPct val="0"/>
                  </a:spcBef>
                </a:pPr>
                <a:r>
                  <a:rPr lang="en-US" sz="900" b="1" dirty="0"/>
                  <a:t>G80</a:t>
                </a:r>
              </a:p>
            </p:txBody>
          </p:sp>
          <p:sp>
            <p:nvSpPr>
              <p:cNvPr id="13" name="TextBox 1"/>
              <p:cNvSpPr txBox="1">
                <a:spLocks noChangeArrowheads="1"/>
              </p:cNvSpPr>
              <p:nvPr/>
            </p:nvSpPr>
            <p:spPr bwMode="auto">
              <a:xfrm>
                <a:off x="3699704" y="4891632"/>
                <a:ext cx="304800" cy="228600"/>
              </a:xfrm>
              <a:prstGeom prst="rect">
                <a:avLst/>
              </a:prstGeom>
              <a:noFill/>
              <a:ln w="9525">
                <a:noFill/>
                <a:miter lim="800000"/>
                <a:headEnd/>
                <a:tailEnd/>
              </a:ln>
            </p:spPr>
            <p:txBody>
              <a:bodyPr wrap="none"/>
              <a:lstStyle/>
              <a:p>
                <a:pPr algn="ctr">
                  <a:spcBef>
                    <a:spcPct val="0"/>
                  </a:spcBef>
                </a:pPr>
                <a:r>
                  <a:rPr lang="en-US" sz="900" b="1" dirty="0"/>
                  <a:t>G71</a:t>
                </a:r>
              </a:p>
            </p:txBody>
          </p:sp>
          <p:sp>
            <p:nvSpPr>
              <p:cNvPr id="14" name="TextBox 1"/>
              <p:cNvSpPr txBox="1">
                <a:spLocks noChangeArrowheads="1"/>
              </p:cNvSpPr>
              <p:nvPr/>
            </p:nvSpPr>
            <p:spPr bwMode="auto">
              <a:xfrm>
                <a:off x="3242504" y="4967832"/>
                <a:ext cx="304800" cy="228600"/>
              </a:xfrm>
              <a:prstGeom prst="rect">
                <a:avLst/>
              </a:prstGeom>
              <a:noFill/>
              <a:ln w="9525">
                <a:noFill/>
                <a:miter lim="800000"/>
                <a:headEnd/>
                <a:tailEnd/>
              </a:ln>
            </p:spPr>
            <p:txBody>
              <a:bodyPr wrap="none"/>
              <a:lstStyle/>
              <a:p>
                <a:pPr algn="ctr">
                  <a:spcBef>
                    <a:spcPct val="0"/>
                  </a:spcBef>
                </a:pPr>
                <a:r>
                  <a:rPr lang="en-US" sz="900" b="1" dirty="0"/>
                  <a:t>G70</a:t>
                </a:r>
              </a:p>
            </p:txBody>
          </p:sp>
          <p:sp>
            <p:nvSpPr>
              <p:cNvPr id="15" name="TextBox 1"/>
              <p:cNvSpPr txBox="1">
                <a:spLocks noChangeArrowheads="1"/>
              </p:cNvSpPr>
              <p:nvPr/>
            </p:nvSpPr>
            <p:spPr bwMode="auto">
              <a:xfrm>
                <a:off x="2080454" y="5034507"/>
                <a:ext cx="381000" cy="228600"/>
              </a:xfrm>
              <a:prstGeom prst="rect">
                <a:avLst/>
              </a:prstGeom>
              <a:noFill/>
              <a:ln w="9525">
                <a:noFill/>
                <a:miter lim="800000"/>
                <a:headEnd/>
                <a:tailEnd/>
              </a:ln>
            </p:spPr>
            <p:txBody>
              <a:bodyPr wrap="none"/>
              <a:lstStyle/>
              <a:p>
                <a:pPr algn="ctr">
                  <a:spcBef>
                    <a:spcPct val="0"/>
                  </a:spcBef>
                </a:pPr>
                <a:r>
                  <a:rPr lang="en-US" sz="900" b="1" dirty="0"/>
                  <a:t>NV40</a:t>
                </a:r>
              </a:p>
            </p:txBody>
          </p:sp>
          <p:sp>
            <p:nvSpPr>
              <p:cNvPr id="16" name="TextBox 1"/>
              <p:cNvSpPr txBox="1">
                <a:spLocks noChangeArrowheads="1"/>
              </p:cNvSpPr>
              <p:nvPr/>
            </p:nvSpPr>
            <p:spPr bwMode="auto">
              <a:xfrm>
                <a:off x="1318454" y="5082132"/>
                <a:ext cx="381000" cy="228600"/>
              </a:xfrm>
              <a:prstGeom prst="rect">
                <a:avLst/>
              </a:prstGeom>
              <a:noFill/>
              <a:ln w="9525">
                <a:noFill/>
                <a:miter lim="800000"/>
                <a:headEnd/>
                <a:tailEnd/>
              </a:ln>
            </p:spPr>
            <p:txBody>
              <a:bodyPr wrap="none"/>
              <a:lstStyle/>
              <a:p>
                <a:pPr algn="ctr">
                  <a:spcBef>
                    <a:spcPct val="0"/>
                  </a:spcBef>
                </a:pPr>
                <a:r>
                  <a:rPr lang="en-US" sz="900" b="1" dirty="0"/>
                  <a:t>NV35</a:t>
                </a:r>
              </a:p>
            </p:txBody>
          </p:sp>
          <p:sp>
            <p:nvSpPr>
              <p:cNvPr id="17" name="TextBox 1"/>
              <p:cNvSpPr txBox="1">
                <a:spLocks noChangeArrowheads="1"/>
              </p:cNvSpPr>
              <p:nvPr/>
            </p:nvSpPr>
            <p:spPr bwMode="auto">
              <a:xfrm>
                <a:off x="5823779" y="4948782"/>
                <a:ext cx="838200" cy="381000"/>
              </a:xfrm>
              <a:prstGeom prst="rect">
                <a:avLst/>
              </a:prstGeom>
              <a:noFill/>
              <a:ln w="9525">
                <a:noFill/>
                <a:miter lim="800000"/>
                <a:headEnd/>
                <a:tailEnd/>
              </a:ln>
            </p:spPr>
            <p:txBody>
              <a:bodyPr wrap="none"/>
              <a:lstStyle/>
              <a:p>
                <a:pPr algn="ctr">
                  <a:spcBef>
                    <a:spcPct val="0"/>
                  </a:spcBef>
                </a:pPr>
                <a:r>
                  <a:rPr lang="en-US" sz="900" b="1" dirty="0" smtClean="0"/>
                  <a:t>3.2 </a:t>
                </a:r>
                <a:r>
                  <a:rPr lang="en-US" sz="900" b="1" dirty="0"/>
                  <a:t>GHz</a:t>
                </a:r>
              </a:p>
              <a:p>
                <a:pPr algn="ctr">
                  <a:spcBef>
                    <a:spcPct val="0"/>
                  </a:spcBef>
                </a:pPr>
                <a:r>
                  <a:rPr lang="en-US" sz="900" b="1" dirty="0"/>
                  <a:t>Harpertown</a:t>
                </a:r>
              </a:p>
            </p:txBody>
          </p:sp>
          <p:sp>
            <p:nvSpPr>
              <p:cNvPr id="18" name="TextBox 1"/>
              <p:cNvSpPr txBox="1">
                <a:spLocks noChangeArrowheads="1"/>
              </p:cNvSpPr>
              <p:nvPr/>
            </p:nvSpPr>
            <p:spPr bwMode="auto">
              <a:xfrm>
                <a:off x="4261679" y="5015457"/>
                <a:ext cx="914400" cy="381000"/>
              </a:xfrm>
              <a:prstGeom prst="rect">
                <a:avLst/>
              </a:prstGeom>
              <a:noFill/>
              <a:ln w="9525">
                <a:noFill/>
                <a:miter lim="800000"/>
                <a:headEnd/>
                <a:tailEnd/>
              </a:ln>
            </p:spPr>
            <p:txBody>
              <a:bodyPr wrap="none"/>
              <a:lstStyle/>
              <a:p>
                <a:pPr algn="ctr">
                  <a:spcBef>
                    <a:spcPct val="0"/>
                  </a:spcBef>
                </a:pPr>
                <a:r>
                  <a:rPr lang="en-US" sz="900" b="1" dirty="0"/>
                  <a:t>3.0 GHz</a:t>
                </a:r>
              </a:p>
              <a:p>
                <a:pPr algn="ctr">
                  <a:spcBef>
                    <a:spcPct val="0"/>
                  </a:spcBef>
                </a:pPr>
                <a:r>
                  <a:rPr lang="en-US" sz="900" b="1" dirty="0"/>
                  <a:t>Core 2 Duo</a:t>
                </a:r>
              </a:p>
            </p:txBody>
          </p:sp>
          <p:sp>
            <p:nvSpPr>
              <p:cNvPr id="19" name="TextBox 1"/>
              <p:cNvSpPr txBox="1">
                <a:spLocks noChangeArrowheads="1"/>
              </p:cNvSpPr>
              <p:nvPr/>
            </p:nvSpPr>
            <p:spPr bwMode="auto">
              <a:xfrm>
                <a:off x="7566854" y="4729707"/>
                <a:ext cx="838200" cy="381000"/>
              </a:xfrm>
              <a:prstGeom prst="rect">
                <a:avLst/>
              </a:prstGeom>
              <a:noFill/>
              <a:ln w="9525">
                <a:noFill/>
                <a:miter lim="800000"/>
                <a:headEnd/>
                <a:tailEnd/>
              </a:ln>
            </p:spPr>
            <p:txBody>
              <a:bodyPr wrap="none"/>
              <a:lstStyle/>
              <a:p>
                <a:pPr algn="ctr">
                  <a:spcBef>
                    <a:spcPct val="0"/>
                  </a:spcBef>
                </a:pPr>
                <a:r>
                  <a:rPr lang="en-US" sz="900" b="1" dirty="0" smtClean="0"/>
                  <a:t>2.3 GHz 12-core</a:t>
                </a:r>
                <a:endParaRPr lang="en-US" sz="900" b="1" dirty="0"/>
              </a:p>
              <a:p>
                <a:pPr algn="ctr">
                  <a:spcBef>
                    <a:spcPct val="0"/>
                  </a:spcBef>
                </a:pPr>
                <a:r>
                  <a:rPr lang="en-US" sz="900" b="1" dirty="0" smtClean="0"/>
                  <a:t>AMD 6100</a:t>
                </a:r>
                <a:endParaRPr lang="en-US" sz="900" b="1" dirty="0"/>
              </a:p>
            </p:txBody>
          </p:sp>
          <p:sp>
            <p:nvSpPr>
              <p:cNvPr id="21" name="TextBox 20"/>
              <p:cNvSpPr txBox="1"/>
              <p:nvPr/>
            </p:nvSpPr>
            <p:spPr>
              <a:xfrm>
                <a:off x="4772273" y="6440492"/>
                <a:ext cx="1732077" cy="369332"/>
              </a:xfrm>
              <a:prstGeom prst="rect">
                <a:avLst/>
              </a:prstGeom>
              <a:noFill/>
            </p:spPr>
            <p:txBody>
              <a:bodyPr wrap="none" rtlCol="0">
                <a:spAutoFit/>
              </a:bodyPr>
              <a:lstStyle/>
              <a:p>
                <a:r>
                  <a:rPr lang="en-US" b="1" dirty="0" smtClean="0"/>
                  <a:t>ATI Evergreen</a:t>
                </a:r>
                <a:endParaRPr lang="en-US" dirty="0"/>
              </a:p>
            </p:txBody>
          </p:sp>
        </p:grpSp>
      </p:grpSp>
      <p:sp>
        <p:nvSpPr>
          <p:cNvPr id="43" name="Slide Number Placeholder 8"/>
          <p:cNvSpPr txBox="1">
            <a:spLocks/>
          </p:cNvSpPr>
          <p:nvPr/>
        </p:nvSpPr>
        <p:spPr>
          <a:xfrm>
            <a:off x="7058346" y="6565186"/>
            <a:ext cx="1857054" cy="311863"/>
          </a:xfrm>
          <a:prstGeom prst="rect">
            <a:avLst/>
          </a:prstGeom>
        </p:spPr>
        <p:txBody>
          <a:bodyPr/>
          <a:lstStyle/>
          <a:p>
            <a:pPr lvl="0" algn="r"/>
            <a:r>
              <a:rPr kumimoji="0" lang="en-US" sz="1200" b="0" i="1" u="none" strike="noStrike" kern="1200" cap="none" spc="0" normalizeH="0" baseline="0" noProof="0" dirty="0" smtClean="0">
                <a:ln>
                  <a:noFill/>
                </a:ln>
                <a:solidFill>
                  <a:schemeClr val="tx1"/>
                </a:solidFill>
                <a:effectLst/>
                <a:uLnTx/>
                <a:uFillTx/>
                <a:latin typeface="Arial" charset="0"/>
                <a:ea typeface="ＭＳ Ｐゴシック" charset="-128"/>
                <a:cs typeface="+mn-cs"/>
              </a:rPr>
              <a:t>Courtesy </a:t>
            </a:r>
            <a:r>
              <a:rPr lang="en-US" sz="1200" i="1" dirty="0" smtClean="0"/>
              <a:t>Jeffrey Layton</a:t>
            </a:r>
            <a:endParaRPr kumimoji="0" lang="en-US" sz="1200" b="0" i="1"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
          <p:cNvPicPr>
            <a:picLocks noChangeAspect="1" noChangeArrowheads="1"/>
          </p:cNvPicPr>
          <p:nvPr/>
        </p:nvPicPr>
        <p:blipFill>
          <a:blip r:embed="rId3" cstate="screen"/>
          <a:srcRect/>
          <a:stretch>
            <a:fillRect/>
          </a:stretch>
        </p:blipFill>
        <p:spPr bwMode="auto">
          <a:xfrm>
            <a:off x="818764" y="1532821"/>
            <a:ext cx="7506472" cy="4706841"/>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2514600" y="6293366"/>
            <a:ext cx="6019800" cy="369332"/>
          </a:xfrm>
          <a:prstGeom prst="rect">
            <a:avLst/>
          </a:prstGeom>
          <a:noFill/>
        </p:spPr>
        <p:txBody>
          <a:bodyPr wrap="square" rtlCol="0">
            <a:spAutoFit/>
          </a:bodyPr>
          <a:lstStyle/>
          <a:p>
            <a:r>
              <a:rPr lang="en-US" dirty="0" smtClean="0"/>
              <a:t>Data growth much faster than ability to move the data</a:t>
            </a:r>
            <a:endParaRPr lang="en-US" dirty="0"/>
          </a:p>
        </p:txBody>
      </p:sp>
      <p:sp>
        <p:nvSpPr>
          <p:cNvPr id="7" name="Title 6"/>
          <p:cNvSpPr>
            <a:spLocks noGrp="1"/>
          </p:cNvSpPr>
          <p:nvPr>
            <p:ph type="title"/>
          </p:nvPr>
        </p:nvSpPr>
        <p:spPr/>
        <p:txBody>
          <a:bodyPr>
            <a:normAutofit/>
          </a:bodyPr>
          <a:lstStyle/>
          <a:p>
            <a:pPr lvl="0"/>
            <a:r>
              <a:rPr lang="en-US" b="1" dirty="0" smtClean="0">
                <a:solidFill>
                  <a:srgbClr val="002060"/>
                </a:solidFill>
              </a:rPr>
              <a:t>Data Storage</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Outline	</a:t>
            </a:r>
            <a:endParaRPr lang="en-US" sz="5400" dirty="0"/>
          </a:p>
        </p:txBody>
      </p:sp>
      <p:sp>
        <p:nvSpPr>
          <p:cNvPr id="3" name="Content Placeholder 2"/>
          <p:cNvSpPr>
            <a:spLocks noGrp="1"/>
          </p:cNvSpPr>
          <p:nvPr>
            <p:ph idx="1"/>
          </p:nvPr>
        </p:nvSpPr>
        <p:spPr/>
        <p:txBody>
          <a:bodyPr>
            <a:normAutofit/>
          </a:bodyPr>
          <a:lstStyle/>
          <a:p>
            <a:pPr marL="741363" indent="-631825">
              <a:spcAft>
                <a:spcPts val="1200"/>
              </a:spcAft>
            </a:pPr>
            <a:r>
              <a:rPr lang="en-US" sz="4000" dirty="0" smtClean="0"/>
              <a:t>The New Normal</a:t>
            </a:r>
          </a:p>
          <a:p>
            <a:pPr marL="741363" indent="-631825">
              <a:spcAft>
                <a:spcPts val="1200"/>
              </a:spcAft>
            </a:pPr>
            <a:r>
              <a:rPr lang="en-US" sz="4000" dirty="0" smtClean="0"/>
              <a:t>Change</a:t>
            </a:r>
          </a:p>
          <a:p>
            <a:pPr marL="741363" indent="-631825">
              <a:spcAft>
                <a:spcPts val="1200"/>
              </a:spcAft>
            </a:pPr>
            <a:r>
              <a:rPr lang="en-US" sz="4000" dirty="0" smtClean="0"/>
              <a:t>Keeping our focus</a:t>
            </a:r>
          </a:p>
          <a:p>
            <a:pPr marL="741363" indent="-631825">
              <a:spcAft>
                <a:spcPts val="1200"/>
              </a:spcAft>
            </a:pPr>
            <a:r>
              <a:rPr lang="en-US" sz="4000" dirty="0" smtClean="0"/>
              <a:t>Some thoughts &amp; experiences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Data Perspective</a:t>
            </a:r>
            <a:endParaRPr lang="en-US" dirty="0"/>
          </a:p>
        </p:txBody>
      </p:sp>
      <p:sp>
        <p:nvSpPr>
          <p:cNvPr id="7" name="Content Placeholder 6"/>
          <p:cNvSpPr>
            <a:spLocks noGrp="1"/>
          </p:cNvSpPr>
          <p:nvPr>
            <p:ph sz="half" idx="1"/>
          </p:nvPr>
        </p:nvSpPr>
        <p:spPr>
          <a:xfrm>
            <a:off x="457200" y="3092521"/>
            <a:ext cx="4038600" cy="3682866"/>
          </a:xfrm>
        </p:spPr>
        <p:txBody>
          <a:bodyPr>
            <a:normAutofit fontScale="85000" lnSpcReduction="20000"/>
          </a:bodyPr>
          <a:lstStyle/>
          <a:p>
            <a:pPr marL="339725" indent="-277813">
              <a:lnSpc>
                <a:spcPct val="120000"/>
              </a:lnSpc>
              <a:spcBef>
                <a:spcPts val="600"/>
              </a:spcBef>
              <a:spcAft>
                <a:spcPts val="600"/>
              </a:spcAft>
            </a:pPr>
            <a:r>
              <a:rPr lang="en-US" b="1" i="1" dirty="0" smtClean="0"/>
              <a:t>Internet traffic</a:t>
            </a:r>
            <a:r>
              <a:rPr lang="en-US" b="1" dirty="0" smtClean="0"/>
              <a:t>  </a:t>
            </a:r>
          </a:p>
          <a:p>
            <a:pPr marL="339725" indent="-277813">
              <a:lnSpc>
                <a:spcPct val="120000"/>
              </a:lnSpc>
              <a:spcBef>
                <a:spcPts val="0"/>
              </a:spcBef>
              <a:spcAft>
                <a:spcPts val="600"/>
              </a:spcAft>
            </a:pPr>
            <a:r>
              <a:rPr lang="en-US" b="1" dirty="0" smtClean="0"/>
              <a:t>In 1993, total Internet traffic amounted to approx. 100 TB for the year.</a:t>
            </a:r>
            <a:r>
              <a:rPr lang="en-US" b="1" baseline="30000" dirty="0" smtClean="0">
                <a:hlinkClick r:id="rId3"/>
              </a:rPr>
              <a:t>[4]</a:t>
            </a:r>
            <a:r>
              <a:rPr lang="en-US" b="1" dirty="0" smtClean="0"/>
              <a:t> </a:t>
            </a:r>
          </a:p>
          <a:p>
            <a:pPr marL="339725" indent="-277813">
              <a:lnSpc>
                <a:spcPct val="120000"/>
              </a:lnSpc>
              <a:spcBef>
                <a:spcPts val="0"/>
              </a:spcBef>
              <a:spcAft>
                <a:spcPts val="600"/>
              </a:spcAft>
            </a:pPr>
            <a:r>
              <a:rPr lang="en-US" b="1" dirty="0" smtClean="0"/>
              <a:t>As of June 2008, Cisco Systems estimated Internet traffic at 160 TB/second </a:t>
            </a:r>
            <a:r>
              <a:rPr lang="en-US" dirty="0" smtClean="0"/>
              <a:t>(which assuming to be statistically constant comes to 5	</a:t>
            </a:r>
            <a:r>
              <a:rPr lang="en-US" dirty="0" smtClean="0">
                <a:hlinkClick r:id="rId4" tooltip="Zettabyte"/>
              </a:rPr>
              <a:t>zettabytes</a:t>
            </a:r>
            <a:r>
              <a:rPr lang="en-US" dirty="0" smtClean="0"/>
              <a:t> for the year).</a:t>
            </a:r>
            <a:r>
              <a:rPr lang="en-US" baseline="30000" dirty="0" smtClean="0"/>
              <a:t>[5]</a:t>
            </a:r>
          </a:p>
        </p:txBody>
      </p:sp>
      <p:sp>
        <p:nvSpPr>
          <p:cNvPr id="8" name="Content Placeholder 7"/>
          <p:cNvSpPr>
            <a:spLocks noGrp="1"/>
          </p:cNvSpPr>
          <p:nvPr>
            <p:ph sz="half" idx="2"/>
          </p:nvPr>
        </p:nvSpPr>
        <p:spPr>
          <a:xfrm>
            <a:off x="4648200" y="3092521"/>
            <a:ext cx="4038600" cy="3682866"/>
          </a:xfrm>
        </p:spPr>
        <p:txBody>
          <a:bodyPr>
            <a:normAutofit fontScale="85000" lnSpcReduction="20000"/>
          </a:bodyPr>
          <a:lstStyle/>
          <a:p>
            <a:pPr>
              <a:lnSpc>
                <a:spcPct val="120000"/>
              </a:lnSpc>
              <a:spcBef>
                <a:spcPts val="0"/>
              </a:spcBef>
              <a:spcAft>
                <a:spcPts val="600"/>
              </a:spcAft>
            </a:pPr>
            <a:r>
              <a:rPr lang="en-US" b="1" i="1" dirty="0" smtClean="0"/>
              <a:t>Telecoms</a:t>
            </a:r>
            <a:r>
              <a:rPr lang="en-US" i="1" dirty="0" smtClean="0"/>
              <a:t>: </a:t>
            </a:r>
            <a:r>
              <a:rPr lang="en-US" dirty="0" smtClean="0"/>
              <a:t>AT&amp;T has about 16 </a:t>
            </a:r>
            <a:r>
              <a:rPr lang="en-US" dirty="0" err="1" smtClean="0"/>
              <a:t>petabytes</a:t>
            </a:r>
            <a:r>
              <a:rPr lang="en-US" dirty="0" smtClean="0"/>
              <a:t> of data transferred through their networks each day.</a:t>
            </a:r>
            <a:r>
              <a:rPr lang="en-US" baseline="30000" dirty="0" smtClean="0">
                <a:hlinkClick r:id="rId5"/>
              </a:rPr>
              <a:t>[4]</a:t>
            </a:r>
            <a:endParaRPr lang="en-US" dirty="0" smtClean="0"/>
          </a:p>
          <a:p>
            <a:pPr>
              <a:lnSpc>
                <a:spcPct val="120000"/>
              </a:lnSpc>
              <a:spcBef>
                <a:spcPts val="0"/>
              </a:spcBef>
              <a:spcAft>
                <a:spcPts val="600"/>
              </a:spcAft>
            </a:pPr>
            <a:r>
              <a:rPr lang="en-US" b="1" i="1" dirty="0" smtClean="0"/>
              <a:t>Physics:</a:t>
            </a:r>
            <a:r>
              <a:rPr lang="en-US" b="1" dirty="0" smtClean="0"/>
              <a:t> </a:t>
            </a:r>
            <a:r>
              <a:rPr lang="en-US" dirty="0" smtClean="0"/>
              <a:t>The 4 experiments in the Large </a:t>
            </a:r>
            <a:r>
              <a:rPr lang="en-US" dirty="0" err="1" smtClean="0"/>
              <a:t>Hadron</a:t>
            </a:r>
            <a:r>
              <a:rPr lang="en-US" dirty="0" smtClean="0"/>
              <a:t> Collider will produce about 15 </a:t>
            </a:r>
            <a:r>
              <a:rPr lang="en-US" dirty="0" err="1" smtClean="0"/>
              <a:t>petabytes</a:t>
            </a:r>
            <a:r>
              <a:rPr lang="en-US" dirty="0" smtClean="0"/>
              <a:t> of data per year, which will be distributed over the LHC Computing Grid.</a:t>
            </a:r>
            <a:r>
              <a:rPr lang="en-US" baseline="30000" dirty="0" smtClean="0">
                <a:hlinkClick r:id="rId6"/>
              </a:rPr>
              <a:t>[</a:t>
            </a:r>
            <a:r>
              <a:rPr lang="en-US" b="1" baseline="30000" dirty="0" smtClean="0">
                <a:hlinkClick r:id="rId6"/>
              </a:rPr>
              <a:t>8]</a:t>
            </a:r>
            <a:endParaRPr lang="en-US" dirty="0" smtClean="0"/>
          </a:p>
          <a:p>
            <a:pPr>
              <a:lnSpc>
                <a:spcPct val="120000"/>
              </a:lnSpc>
              <a:spcBef>
                <a:spcPts val="0"/>
              </a:spcBef>
              <a:spcAft>
                <a:spcPts val="600"/>
              </a:spcAft>
            </a:pPr>
            <a:r>
              <a:rPr lang="en-US" b="1" i="1" dirty="0" smtClean="0"/>
              <a:t>Social networks</a:t>
            </a:r>
            <a:r>
              <a:rPr lang="en-US" i="1" dirty="0" smtClean="0"/>
              <a:t>: </a:t>
            </a:r>
            <a:r>
              <a:rPr lang="en-US" dirty="0" err="1" smtClean="0">
                <a:hlinkClick r:id="rId7" tooltip="Facebook"/>
              </a:rPr>
              <a:t>Facebook</a:t>
            </a:r>
            <a:r>
              <a:rPr lang="en-US" dirty="0" smtClean="0"/>
              <a:t> has just over 1.5 </a:t>
            </a:r>
            <a:r>
              <a:rPr lang="en-US" dirty="0" err="1" smtClean="0"/>
              <a:t>petabytes</a:t>
            </a:r>
            <a:r>
              <a:rPr lang="en-US" dirty="0" smtClean="0"/>
              <a:t> of users' photos stored, translating into roughly 10 billion photos.</a:t>
            </a:r>
            <a:r>
              <a:rPr lang="en-US" baseline="30000" dirty="0" smtClean="0">
                <a:hlinkClick r:id="rId8"/>
              </a:rPr>
              <a:t>[9]</a:t>
            </a:r>
            <a:endParaRPr lang="en-US" sz="2400" dirty="0" smtClean="0"/>
          </a:p>
          <a:p>
            <a:pPr>
              <a:buNone/>
            </a:pPr>
            <a:endParaRPr lang="en-US" dirty="0"/>
          </a:p>
        </p:txBody>
      </p:sp>
      <p:sp>
        <p:nvSpPr>
          <p:cNvPr id="9" name="TextBox 8"/>
          <p:cNvSpPr txBox="1"/>
          <p:nvPr/>
        </p:nvSpPr>
        <p:spPr>
          <a:xfrm>
            <a:off x="457200" y="1787703"/>
            <a:ext cx="8018980" cy="954107"/>
          </a:xfrm>
          <a:prstGeom prst="rect">
            <a:avLst/>
          </a:prstGeom>
          <a:noFill/>
        </p:spPr>
        <p:txBody>
          <a:bodyPr wrap="square" rtlCol="0">
            <a:spAutoFit/>
          </a:bodyPr>
          <a:lstStyle/>
          <a:p>
            <a:r>
              <a:rPr lang="en-US" sz="2000" b="1" dirty="0" smtClean="0">
                <a:solidFill>
                  <a:schemeClr val="tx1">
                    <a:lumMod val="50000"/>
                  </a:schemeClr>
                </a:solidFill>
              </a:rPr>
              <a:t> </a:t>
            </a:r>
            <a:r>
              <a:rPr lang="en-US" b="1" i="1" dirty="0" smtClean="0">
                <a:solidFill>
                  <a:schemeClr val="tx1">
                    <a:lumMod val="50000"/>
                  </a:schemeClr>
                </a:solidFill>
              </a:rPr>
              <a:t>History</a:t>
            </a:r>
            <a:r>
              <a:rPr lang="en-US" i="1" dirty="0" smtClean="0">
                <a:solidFill>
                  <a:schemeClr val="tx1">
                    <a:lumMod val="50000"/>
                  </a:schemeClr>
                </a:solidFill>
              </a:rPr>
              <a:t>:</a:t>
            </a:r>
            <a:r>
              <a:rPr lang="en-US" dirty="0" smtClean="0">
                <a:solidFill>
                  <a:schemeClr val="tx1">
                    <a:lumMod val="50000"/>
                  </a:schemeClr>
                </a:solidFill>
              </a:rPr>
              <a:t> According to Kevin Kelly of the </a:t>
            </a:r>
            <a:r>
              <a:rPr lang="en-US" i="1" dirty="0" smtClean="0">
                <a:solidFill>
                  <a:schemeClr val="tx1">
                    <a:lumMod val="50000"/>
                  </a:schemeClr>
                </a:solidFill>
              </a:rPr>
              <a:t>New York Times</a:t>
            </a:r>
            <a:r>
              <a:rPr lang="en-US" dirty="0" smtClean="0">
                <a:solidFill>
                  <a:schemeClr val="tx1">
                    <a:lumMod val="50000"/>
                  </a:schemeClr>
                </a:solidFill>
              </a:rPr>
              <a:t>, "the entire [written] works of humankind, from the beginning of recorded history, in all languages" would amount to 50 </a:t>
            </a:r>
            <a:r>
              <a:rPr lang="en-US" dirty="0" err="1" smtClean="0">
                <a:solidFill>
                  <a:schemeClr val="tx1">
                    <a:lumMod val="50000"/>
                  </a:schemeClr>
                </a:solidFill>
              </a:rPr>
              <a:t>petabytes</a:t>
            </a:r>
            <a:r>
              <a:rPr lang="en-US" dirty="0" smtClean="0">
                <a:solidFill>
                  <a:schemeClr val="tx1">
                    <a:lumMod val="50000"/>
                  </a:schemeClr>
                </a:solidFill>
              </a:rPr>
              <a:t> of data.</a:t>
            </a:r>
            <a:r>
              <a:rPr lang="en-US" baseline="30000" dirty="0" smtClean="0">
                <a:solidFill>
                  <a:schemeClr val="tx1">
                    <a:lumMod val="50000"/>
                  </a:schemeClr>
                </a:solidFill>
                <a:hlinkClick r:id="rId9"/>
              </a:rPr>
              <a:t>[1] </a:t>
            </a:r>
            <a:endParaRPr lang="en-US" baseline="30000" dirty="0" smtClean="0">
              <a:solidFill>
                <a:schemeClr val="tx1">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97536" y="368032"/>
            <a:ext cx="8839200" cy="8382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002060"/>
                </a:solidFill>
                <a:latin typeface="+mj-lt"/>
                <a:ea typeface="+mj-ea"/>
                <a:cs typeface="+mj-cs"/>
              </a:rPr>
              <a:t>R&amp;E Networking</a:t>
            </a:r>
            <a:endParaRPr kumimoji="0" lang="en-US" sz="4000" b="1" i="0" u="none" strike="noStrike" kern="1200" cap="none" spc="0" normalizeH="0" baseline="0" noProof="0" dirty="0">
              <a:ln>
                <a:noFill/>
              </a:ln>
              <a:solidFill>
                <a:srgbClr val="002060"/>
              </a:solidFill>
              <a:effectLst/>
              <a:uLnTx/>
              <a:uFillTx/>
              <a:latin typeface="+mj-lt"/>
              <a:ea typeface="+mj-ea"/>
              <a:cs typeface="+mj-cs"/>
            </a:endParaRPr>
          </a:p>
        </p:txBody>
      </p:sp>
      <p:pic>
        <p:nvPicPr>
          <p:cNvPr id="111617" name="Picture 1"/>
          <p:cNvPicPr>
            <a:picLocks noChangeAspect="1" noChangeArrowheads="1"/>
          </p:cNvPicPr>
          <p:nvPr/>
        </p:nvPicPr>
        <p:blipFill>
          <a:blip r:embed="rId3" cstate="screen"/>
          <a:stretch>
            <a:fillRect/>
          </a:stretch>
        </p:blipFill>
        <p:spPr bwMode="auto">
          <a:xfrm>
            <a:off x="428021" y="1523537"/>
            <a:ext cx="8229600" cy="455701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044471" y="1339665"/>
            <a:ext cx="6784848" cy="4630792"/>
            <a:chOff x="714848" y="934162"/>
            <a:chExt cx="6784848" cy="4630792"/>
          </a:xfrm>
        </p:grpSpPr>
        <p:pic>
          <p:nvPicPr>
            <p:cNvPr id="615425" name="Picture 1"/>
            <p:cNvPicPr>
              <a:picLocks noChangeAspect="1" noChangeArrowheads="1"/>
            </p:cNvPicPr>
            <p:nvPr/>
          </p:nvPicPr>
          <p:blipFill>
            <a:blip r:embed="rId3" cstate="screen"/>
            <a:srcRect/>
            <a:stretch>
              <a:fillRect/>
            </a:stretch>
          </p:blipFill>
          <p:spPr bwMode="auto">
            <a:xfrm>
              <a:off x="716854" y="1743663"/>
              <a:ext cx="6780836" cy="3821291"/>
            </a:xfrm>
            <a:prstGeom prst="rect">
              <a:avLst/>
            </a:prstGeom>
            <a:noFill/>
            <a:ln w="9525">
              <a:noFill/>
              <a:miter lim="800000"/>
              <a:headEnd/>
              <a:tailEnd/>
            </a:ln>
          </p:spPr>
        </p:pic>
        <p:pic>
          <p:nvPicPr>
            <p:cNvPr id="615426" name="Picture 2"/>
            <p:cNvPicPr>
              <a:picLocks noChangeAspect="1" noChangeArrowheads="1"/>
            </p:cNvPicPr>
            <p:nvPr/>
          </p:nvPicPr>
          <p:blipFill>
            <a:blip r:embed="rId4" cstate="screen"/>
            <a:srcRect/>
            <a:stretch>
              <a:fillRect/>
            </a:stretch>
          </p:blipFill>
          <p:spPr bwMode="auto">
            <a:xfrm>
              <a:off x="714848" y="934162"/>
              <a:ext cx="6784848" cy="822307"/>
            </a:xfrm>
            <a:prstGeom prst="rect">
              <a:avLst/>
            </a:prstGeom>
            <a:noFill/>
            <a:ln w="9525">
              <a:noFill/>
              <a:miter lim="800000"/>
              <a:headEnd/>
              <a:tailEnd/>
            </a:ln>
          </p:spPr>
        </p:pic>
      </p:grpSp>
      <p:pic>
        <p:nvPicPr>
          <p:cNvPr id="19" name="Picture 1"/>
          <p:cNvPicPr>
            <a:picLocks noChangeAspect="1" noChangeArrowheads="1"/>
          </p:cNvPicPr>
          <p:nvPr/>
        </p:nvPicPr>
        <p:blipFill>
          <a:blip r:embed="rId5" cstate="screen"/>
          <a:srcRect/>
          <a:stretch>
            <a:fillRect/>
          </a:stretch>
        </p:blipFill>
        <p:spPr bwMode="auto">
          <a:xfrm>
            <a:off x="329623" y="1170068"/>
            <a:ext cx="7487694" cy="5391149"/>
          </a:xfrm>
          <a:prstGeom prst="rect">
            <a:avLst/>
          </a:prstGeom>
          <a:noFill/>
          <a:ln w="9525">
            <a:noFill/>
            <a:miter lim="800000"/>
            <a:headEnd/>
            <a:tailEnd/>
          </a:ln>
        </p:spPr>
      </p:pic>
      <p:grpSp>
        <p:nvGrpSpPr>
          <p:cNvPr id="28" name="Group 27"/>
          <p:cNvGrpSpPr/>
          <p:nvPr/>
        </p:nvGrpSpPr>
        <p:grpSpPr>
          <a:xfrm>
            <a:off x="482023" y="1339665"/>
            <a:ext cx="7924800" cy="5398532"/>
            <a:chOff x="152400" y="990600"/>
            <a:chExt cx="7924800" cy="5398532"/>
          </a:xfrm>
        </p:grpSpPr>
        <p:grpSp>
          <p:nvGrpSpPr>
            <p:cNvPr id="27" name="Group 26"/>
            <p:cNvGrpSpPr/>
            <p:nvPr/>
          </p:nvGrpSpPr>
          <p:grpSpPr>
            <a:xfrm>
              <a:off x="152400" y="990600"/>
              <a:ext cx="7924800" cy="4876800"/>
              <a:chOff x="152400" y="990600"/>
              <a:chExt cx="7924800" cy="4876800"/>
            </a:xfrm>
          </p:grpSpPr>
          <p:pic>
            <p:nvPicPr>
              <p:cNvPr id="4" name="Picture 14" descr="NSFNET Backbone 1985"/>
              <p:cNvPicPr>
                <a:picLocks noChangeAspect="1" noChangeArrowheads="1"/>
              </p:cNvPicPr>
              <p:nvPr/>
            </p:nvPicPr>
            <p:blipFill>
              <a:blip r:embed="rId6" cstate="screen"/>
              <a:srcRect/>
              <a:stretch>
                <a:fillRect/>
              </a:stretch>
            </p:blipFill>
            <p:spPr bwMode="auto">
              <a:xfrm>
                <a:off x="1066800" y="990600"/>
                <a:ext cx="7010400" cy="4876800"/>
              </a:xfrm>
              <a:prstGeom prst="rect">
                <a:avLst/>
              </a:prstGeom>
              <a:noFill/>
              <a:ln w="9525">
                <a:solidFill>
                  <a:schemeClr val="tx1"/>
                </a:solidFill>
                <a:miter lim="800000"/>
                <a:headEnd/>
                <a:tailEnd/>
              </a:ln>
            </p:spPr>
          </p:pic>
          <p:sp>
            <p:nvSpPr>
              <p:cNvPr id="5" name="TextBox 3"/>
              <p:cNvSpPr txBox="1">
                <a:spLocks noChangeArrowheads="1"/>
              </p:cNvSpPr>
              <p:nvPr/>
            </p:nvSpPr>
            <p:spPr bwMode="auto">
              <a:xfrm>
                <a:off x="1219200" y="1143000"/>
                <a:ext cx="2845488" cy="1077597"/>
              </a:xfrm>
              <a:prstGeom prst="rect">
                <a:avLst/>
              </a:prstGeom>
              <a:noFill/>
              <a:ln w="9525">
                <a:noFill/>
                <a:miter lim="800000"/>
                <a:headEnd/>
                <a:tailEnd/>
              </a:ln>
            </p:spPr>
            <p:txBody>
              <a:bodyPr wrap="none">
                <a:spAutoFit/>
              </a:bodyPr>
              <a:lstStyle/>
              <a:p>
                <a:r>
                  <a:rPr lang="en-US" sz="1000" dirty="0">
                    <a:solidFill>
                      <a:srgbClr val="FF0000"/>
                    </a:solidFill>
                  </a:rPr>
                  <a:t>Original </a:t>
                </a:r>
                <a:r>
                  <a:rPr lang="en-US" sz="1000" dirty="0" err="1">
                    <a:solidFill>
                      <a:srgbClr val="FF0000"/>
                    </a:solidFill>
                  </a:rPr>
                  <a:t>NSFNet</a:t>
                </a:r>
                <a:r>
                  <a:rPr lang="en-US" sz="1000" dirty="0">
                    <a:solidFill>
                      <a:srgbClr val="FF0000"/>
                    </a:solidFill>
                  </a:rPr>
                  <a:t> design, </a:t>
                </a:r>
                <a:br>
                  <a:rPr lang="en-US" sz="1000" dirty="0">
                    <a:solidFill>
                      <a:srgbClr val="FF0000"/>
                    </a:solidFill>
                  </a:rPr>
                </a:br>
                <a:r>
                  <a:rPr lang="en-US" sz="1000" dirty="0">
                    <a:solidFill>
                      <a:srgbClr val="FF0000"/>
                    </a:solidFill>
                  </a:rPr>
                  <a:t>NCAR, Boulder, CO, </a:t>
                </a:r>
                <a:br>
                  <a:rPr lang="en-US" sz="1000" dirty="0">
                    <a:solidFill>
                      <a:srgbClr val="FF0000"/>
                    </a:solidFill>
                  </a:rPr>
                </a:br>
                <a:r>
                  <a:rPr lang="en-US" sz="1000" dirty="0">
                    <a:solidFill>
                      <a:srgbClr val="FF0000"/>
                    </a:solidFill>
                  </a:rPr>
                  <a:t>September 17, 1985</a:t>
                </a:r>
              </a:p>
            </p:txBody>
          </p:sp>
          <p:sp>
            <p:nvSpPr>
              <p:cNvPr id="6" name="TextBox 4"/>
              <p:cNvSpPr txBox="1">
                <a:spLocks noChangeArrowheads="1"/>
              </p:cNvSpPr>
              <p:nvPr/>
            </p:nvSpPr>
            <p:spPr bwMode="auto">
              <a:xfrm>
                <a:off x="1592580" y="4499946"/>
                <a:ext cx="686972" cy="389133"/>
              </a:xfrm>
              <a:prstGeom prst="rect">
                <a:avLst/>
              </a:prstGeom>
              <a:noFill/>
              <a:ln w="9525">
                <a:solidFill>
                  <a:schemeClr val="tx1"/>
                </a:solidFill>
                <a:miter lim="800000"/>
                <a:headEnd/>
                <a:tailEnd/>
              </a:ln>
            </p:spPr>
            <p:txBody>
              <a:bodyPr wrap="none">
                <a:spAutoFit/>
              </a:bodyPr>
              <a:lstStyle/>
              <a:p>
                <a:r>
                  <a:rPr lang="en-US" sz="700">
                    <a:solidFill>
                      <a:srgbClr val="FF0000"/>
                    </a:solidFill>
                  </a:rPr>
                  <a:t>SDSC</a:t>
                </a:r>
              </a:p>
            </p:txBody>
          </p:sp>
          <p:sp>
            <p:nvSpPr>
              <p:cNvPr id="7" name="TextBox 5"/>
              <p:cNvSpPr txBox="1">
                <a:spLocks noChangeArrowheads="1"/>
              </p:cNvSpPr>
              <p:nvPr/>
            </p:nvSpPr>
            <p:spPr bwMode="auto">
              <a:xfrm>
                <a:off x="3053080" y="3460140"/>
                <a:ext cx="721829" cy="389133"/>
              </a:xfrm>
              <a:prstGeom prst="rect">
                <a:avLst/>
              </a:prstGeom>
              <a:noFill/>
              <a:ln w="9525">
                <a:solidFill>
                  <a:schemeClr val="tx1"/>
                </a:solidFill>
                <a:miter lim="800000"/>
                <a:headEnd/>
                <a:tailEnd/>
              </a:ln>
            </p:spPr>
            <p:txBody>
              <a:bodyPr wrap="none">
                <a:spAutoFit/>
              </a:bodyPr>
              <a:lstStyle/>
              <a:p>
                <a:r>
                  <a:rPr lang="en-US" sz="700">
                    <a:solidFill>
                      <a:srgbClr val="FF0000"/>
                    </a:solidFill>
                  </a:rPr>
                  <a:t>NCAR</a:t>
                </a:r>
              </a:p>
            </p:txBody>
          </p:sp>
          <p:sp>
            <p:nvSpPr>
              <p:cNvPr id="8" name="TextBox 6"/>
              <p:cNvSpPr txBox="1">
                <a:spLocks noChangeArrowheads="1"/>
              </p:cNvSpPr>
              <p:nvPr/>
            </p:nvSpPr>
            <p:spPr bwMode="auto">
              <a:xfrm>
                <a:off x="6249140" y="2615298"/>
                <a:ext cx="611894" cy="389133"/>
              </a:xfrm>
              <a:prstGeom prst="rect">
                <a:avLst/>
              </a:prstGeom>
              <a:noFill/>
              <a:ln w="9525">
                <a:solidFill>
                  <a:schemeClr val="tx1"/>
                </a:solidFill>
                <a:miter lim="800000"/>
                <a:headEnd/>
                <a:tailEnd/>
              </a:ln>
            </p:spPr>
            <p:txBody>
              <a:bodyPr wrap="none">
                <a:spAutoFit/>
              </a:bodyPr>
              <a:lstStyle/>
              <a:p>
                <a:r>
                  <a:rPr lang="en-US" sz="700">
                    <a:solidFill>
                      <a:srgbClr val="FF0000"/>
                    </a:solidFill>
                  </a:rPr>
                  <a:t>CTC</a:t>
                </a:r>
              </a:p>
            </p:txBody>
          </p:sp>
          <p:sp>
            <p:nvSpPr>
              <p:cNvPr id="9" name="TextBox 8"/>
              <p:cNvSpPr txBox="1">
                <a:spLocks noChangeArrowheads="1"/>
              </p:cNvSpPr>
              <p:nvPr/>
            </p:nvSpPr>
            <p:spPr bwMode="auto">
              <a:xfrm>
                <a:off x="6967220" y="3265176"/>
                <a:ext cx="646750" cy="389133"/>
              </a:xfrm>
              <a:prstGeom prst="rect">
                <a:avLst/>
              </a:prstGeom>
              <a:noFill/>
              <a:ln w="9525">
                <a:solidFill>
                  <a:schemeClr val="tx1"/>
                </a:solidFill>
                <a:miter lim="800000"/>
                <a:headEnd/>
                <a:tailEnd/>
              </a:ln>
            </p:spPr>
            <p:txBody>
              <a:bodyPr wrap="none">
                <a:spAutoFit/>
              </a:bodyPr>
              <a:lstStyle/>
              <a:p>
                <a:r>
                  <a:rPr lang="en-US" sz="700">
                    <a:solidFill>
                      <a:srgbClr val="FF0000"/>
                    </a:solidFill>
                  </a:rPr>
                  <a:t>JvNC</a:t>
                </a:r>
              </a:p>
            </p:txBody>
          </p:sp>
          <p:sp>
            <p:nvSpPr>
              <p:cNvPr id="10" name="TextBox 9"/>
              <p:cNvSpPr txBox="1">
                <a:spLocks noChangeArrowheads="1"/>
              </p:cNvSpPr>
              <p:nvPr/>
            </p:nvSpPr>
            <p:spPr bwMode="auto">
              <a:xfrm>
                <a:off x="5865759" y="3695720"/>
                <a:ext cx="577034" cy="389133"/>
              </a:xfrm>
              <a:prstGeom prst="rect">
                <a:avLst/>
              </a:prstGeom>
              <a:noFill/>
              <a:ln w="9525">
                <a:solidFill>
                  <a:schemeClr val="tx1"/>
                </a:solidFill>
                <a:miter lim="800000"/>
                <a:headEnd/>
                <a:tailEnd/>
              </a:ln>
            </p:spPr>
            <p:txBody>
              <a:bodyPr wrap="none">
                <a:spAutoFit/>
              </a:bodyPr>
              <a:lstStyle/>
              <a:p>
                <a:r>
                  <a:rPr lang="en-US" sz="700">
                    <a:solidFill>
                      <a:srgbClr val="FF0000"/>
                    </a:solidFill>
                  </a:rPr>
                  <a:t>PSC</a:t>
                </a:r>
              </a:p>
            </p:txBody>
          </p:sp>
          <p:sp>
            <p:nvSpPr>
              <p:cNvPr id="11" name="TextBox 10"/>
              <p:cNvSpPr txBox="1">
                <a:spLocks noChangeArrowheads="1"/>
              </p:cNvSpPr>
              <p:nvPr/>
            </p:nvSpPr>
            <p:spPr bwMode="auto">
              <a:xfrm>
                <a:off x="5039360" y="3772896"/>
                <a:ext cx="708424" cy="389133"/>
              </a:xfrm>
              <a:prstGeom prst="rect">
                <a:avLst/>
              </a:prstGeom>
              <a:noFill/>
              <a:ln w="9525">
                <a:solidFill>
                  <a:schemeClr val="tx1"/>
                </a:solidFill>
                <a:miter lim="800000"/>
                <a:headEnd/>
                <a:tailEnd/>
              </a:ln>
            </p:spPr>
            <p:txBody>
              <a:bodyPr wrap="none">
                <a:spAutoFit/>
              </a:bodyPr>
              <a:lstStyle/>
              <a:p>
                <a:r>
                  <a:rPr lang="en-US" sz="700">
                    <a:solidFill>
                      <a:srgbClr val="FF0000"/>
                    </a:solidFill>
                  </a:rPr>
                  <a:t>NCSA</a:t>
                </a:r>
              </a:p>
            </p:txBody>
          </p:sp>
          <p:sp>
            <p:nvSpPr>
              <p:cNvPr id="17" name="TextBox 16"/>
              <p:cNvSpPr txBox="1">
                <a:spLocks noChangeArrowheads="1"/>
              </p:cNvSpPr>
              <p:nvPr/>
            </p:nvSpPr>
            <p:spPr bwMode="auto">
              <a:xfrm>
                <a:off x="152400" y="2743201"/>
                <a:ext cx="1524001" cy="954107"/>
              </a:xfrm>
              <a:prstGeom prst="rect">
                <a:avLst/>
              </a:prstGeom>
              <a:solidFill>
                <a:srgbClr val="F2A4A7"/>
              </a:solidFill>
              <a:ln w="9525">
                <a:noFill/>
                <a:miter lim="800000"/>
                <a:headEnd/>
                <a:tailEnd/>
              </a:ln>
              <a:effectLst>
                <a:outerShdw dist="38100" dir="2700000" algn="tl" rotWithShape="0">
                  <a:srgbClr val="808080">
                    <a:alpha val="39999"/>
                  </a:srgbClr>
                </a:outerShdw>
              </a:effectLst>
            </p:spPr>
            <p:txBody>
              <a:bodyPr wrap="square">
                <a:spAutoFit/>
              </a:bodyPr>
              <a:lstStyle/>
              <a:p>
                <a:pPr algn="ctr">
                  <a:defRPr/>
                </a:pPr>
                <a:r>
                  <a:rPr lang="en-US" sz="2800" dirty="0" smtClean="0"/>
                  <a:t>Map </a:t>
                </a:r>
                <a:r>
                  <a:rPr lang="en-US" sz="2800" dirty="0"/>
                  <a:t>of </a:t>
                </a:r>
                <a:endParaRPr lang="en-US" sz="2800" dirty="0" smtClean="0"/>
              </a:p>
              <a:p>
                <a:pPr algn="ctr">
                  <a:defRPr/>
                </a:pPr>
                <a:r>
                  <a:rPr lang="en-US" sz="2800" dirty="0" smtClean="0"/>
                  <a:t>U.S</a:t>
                </a:r>
                <a:r>
                  <a:rPr lang="en-US" sz="2800" dirty="0"/>
                  <a:t>.</a:t>
                </a:r>
              </a:p>
            </p:txBody>
          </p:sp>
        </p:grpSp>
        <p:sp>
          <p:nvSpPr>
            <p:cNvPr id="18" name="TextBox 17"/>
            <p:cNvSpPr txBox="1"/>
            <p:nvPr/>
          </p:nvSpPr>
          <p:spPr>
            <a:xfrm>
              <a:off x="3048000" y="6019800"/>
              <a:ext cx="4544834" cy="369332"/>
            </a:xfrm>
            <a:prstGeom prst="rect">
              <a:avLst/>
            </a:prstGeom>
            <a:noFill/>
          </p:spPr>
          <p:txBody>
            <a:bodyPr wrap="none" rtlCol="0">
              <a:spAutoFit/>
            </a:bodyPr>
            <a:lstStyle/>
            <a:p>
              <a:r>
                <a:rPr lang="en-US" dirty="0" smtClean="0"/>
                <a:t>56,000 Bps (your home today has 26x)</a:t>
              </a:r>
              <a:endParaRPr lang="en-US" dirty="0"/>
            </a:p>
          </p:txBody>
        </p:sp>
      </p:grpSp>
      <p:grpSp>
        <p:nvGrpSpPr>
          <p:cNvPr id="26" name="Group 25"/>
          <p:cNvGrpSpPr/>
          <p:nvPr/>
        </p:nvGrpSpPr>
        <p:grpSpPr>
          <a:xfrm>
            <a:off x="1396423" y="1548503"/>
            <a:ext cx="6280496" cy="4545064"/>
            <a:chOff x="1066800" y="1143000"/>
            <a:chExt cx="6280496" cy="4545064"/>
          </a:xfrm>
        </p:grpSpPr>
        <p:pic>
          <p:nvPicPr>
            <p:cNvPr id="23" name="Content Placeholder 8" descr="Facilities-based Regional Optical Networks.png"/>
            <p:cNvPicPr>
              <a:picLocks noChangeAspect="1"/>
            </p:cNvPicPr>
            <p:nvPr/>
          </p:nvPicPr>
          <p:blipFill>
            <a:blip r:embed="rId7" cstate="screen"/>
            <a:stretch>
              <a:fillRect/>
            </a:stretch>
          </p:blipFill>
          <p:spPr>
            <a:xfrm>
              <a:off x="1066800" y="1677475"/>
              <a:ext cx="6280496" cy="3933160"/>
            </a:xfrm>
            <a:prstGeom prst="rect">
              <a:avLst/>
            </a:prstGeom>
          </p:spPr>
        </p:pic>
        <p:sp>
          <p:nvSpPr>
            <p:cNvPr id="24" name="TextBox 23"/>
            <p:cNvSpPr txBox="1"/>
            <p:nvPr/>
          </p:nvSpPr>
          <p:spPr>
            <a:xfrm>
              <a:off x="3333326" y="5441843"/>
              <a:ext cx="3633894" cy="246221"/>
            </a:xfrm>
            <a:prstGeom prst="rect">
              <a:avLst/>
            </a:prstGeom>
            <a:noFill/>
          </p:spPr>
          <p:txBody>
            <a:bodyPr wrap="square" rtlCol="0">
              <a:spAutoFit/>
            </a:bodyPr>
            <a:lstStyle/>
            <a:p>
              <a:r>
                <a:rPr lang="en-US" sz="1000" i="1" dirty="0" smtClean="0"/>
                <a:t>http://paintsquirrel.ucs.indiana.edu/fiber_map.pdf/history.html</a:t>
              </a:r>
              <a:endParaRPr lang="en-US" sz="1000" i="1" dirty="0"/>
            </a:p>
          </p:txBody>
        </p:sp>
        <p:sp>
          <p:nvSpPr>
            <p:cNvPr id="25" name="TextBox 24"/>
            <p:cNvSpPr txBox="1"/>
            <p:nvPr/>
          </p:nvSpPr>
          <p:spPr>
            <a:xfrm>
              <a:off x="1066800" y="1143000"/>
              <a:ext cx="6280496" cy="369332"/>
            </a:xfrm>
            <a:prstGeom prst="rect">
              <a:avLst/>
            </a:prstGeom>
            <a:noFill/>
          </p:spPr>
          <p:txBody>
            <a:bodyPr wrap="square" rtlCol="0">
              <a:spAutoFit/>
            </a:bodyPr>
            <a:lstStyle/>
            <a:p>
              <a:r>
                <a:rPr lang="en-US" dirty="0" smtClean="0"/>
                <a:t>Facilities-Based Regional Optical Networks</a:t>
              </a:r>
              <a:endParaRPr lang="en-US" dirty="0"/>
            </a:p>
          </p:txBody>
        </p:sp>
      </p:grpSp>
      <p:sp>
        <p:nvSpPr>
          <p:cNvPr id="29" name="Title 28"/>
          <p:cNvSpPr>
            <a:spLocks noGrp="1"/>
          </p:cNvSpPr>
          <p:nvPr>
            <p:ph type="title"/>
          </p:nvPr>
        </p:nvSpPr>
        <p:spPr/>
        <p:txBody>
          <a:bodyPr/>
          <a:lstStyle/>
          <a:p>
            <a:r>
              <a:rPr lang="en-US" dirty="0" smtClean="0"/>
              <a:t>National Network Evolution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8"/>
                                        </p:tgtEl>
                                      </p:cBhvr>
                                    </p:animEffect>
                                    <p:set>
                                      <p:cBhvr>
                                        <p:cTn id="7" dur="1" fill="hold">
                                          <p:stCondLst>
                                            <p:cond delay="1999"/>
                                          </p:stCondLst>
                                        </p:cTn>
                                        <p:tgtEl>
                                          <p:spTgt spid="2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2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19"/>
                                        </p:tgtEl>
                                      </p:cBhvr>
                                    </p:animEffect>
                                    <p:set>
                                      <p:cBhvr>
                                        <p:cTn id="15" dur="1" fill="hold">
                                          <p:stCondLst>
                                            <p:cond delay="1999"/>
                                          </p:stCondLst>
                                        </p:cTn>
                                        <p:tgtEl>
                                          <p:spTgt spid="19"/>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2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2000"/>
                                        <p:tgtEl>
                                          <p:spTgt spid="22"/>
                                        </p:tgtEl>
                                      </p:cBhvr>
                                    </p:animEffect>
                                    <p:set>
                                      <p:cBhvr>
                                        <p:cTn id="23" dur="1" fill="hold">
                                          <p:stCondLst>
                                            <p:cond delay="1999"/>
                                          </p:stCondLst>
                                        </p:cTn>
                                        <p:tgtEl>
                                          <p:spTgt spid="22"/>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descr="Untitled-2.png"/>
          <p:cNvPicPr>
            <a:picLocks noChangeAspect="1"/>
          </p:cNvPicPr>
          <p:nvPr/>
        </p:nvPicPr>
        <p:blipFill>
          <a:blip r:embed="rId3" cstate="screen"/>
          <a:stretch>
            <a:fillRect/>
          </a:stretch>
        </p:blipFill>
        <p:spPr>
          <a:xfrm>
            <a:off x="407654" y="1360821"/>
            <a:ext cx="7306921" cy="5350978"/>
          </a:xfrm>
          <a:prstGeom prst="rect">
            <a:avLst/>
          </a:prstGeom>
        </p:spPr>
      </p:pic>
      <p:cxnSp>
        <p:nvCxnSpPr>
          <p:cNvPr id="136" name="Straight Connector 135"/>
          <p:cNvCxnSpPr>
            <a:stCxn id="134" idx="0"/>
          </p:cNvCxnSpPr>
          <p:nvPr/>
        </p:nvCxnSpPr>
        <p:spPr>
          <a:xfrm rot="16200000" flipV="1">
            <a:off x="5850434" y="5144371"/>
            <a:ext cx="206410" cy="210711"/>
          </a:xfrm>
          <a:prstGeom prst="line">
            <a:avLst/>
          </a:prstGeom>
          <a:ln w="38100">
            <a:solidFill>
              <a:srgbClr val="31995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0800000" flipV="1">
            <a:off x="6439654" y="3632846"/>
            <a:ext cx="550428" cy="137607"/>
          </a:xfrm>
          <a:prstGeom prst="line">
            <a:avLst/>
          </a:prstGeom>
          <a:ln w="38100">
            <a:solidFill>
              <a:srgbClr val="319951"/>
            </a:solidFill>
          </a:ln>
        </p:spPr>
        <p:style>
          <a:lnRef idx="1">
            <a:schemeClr val="accent1"/>
          </a:lnRef>
          <a:fillRef idx="0">
            <a:schemeClr val="accent1"/>
          </a:fillRef>
          <a:effectRef idx="0">
            <a:schemeClr val="accent1"/>
          </a:effectRef>
          <a:fontRef idx="minor">
            <a:schemeClr val="tx1"/>
          </a:fontRef>
        </p:style>
      </p:cxnSp>
      <p:sp>
        <p:nvSpPr>
          <p:cNvPr id="65539" name="TextBox 6"/>
          <p:cNvSpPr txBox="1">
            <a:spLocks noChangeArrowheads="1"/>
          </p:cNvSpPr>
          <p:nvPr/>
        </p:nvSpPr>
        <p:spPr bwMode="auto">
          <a:xfrm>
            <a:off x="4541018" y="3701650"/>
            <a:ext cx="412820" cy="236512"/>
          </a:xfrm>
          <a:prstGeom prst="rect">
            <a:avLst/>
          </a:prstGeom>
          <a:noFill/>
          <a:ln w="9525">
            <a:noFill/>
            <a:miter lim="800000"/>
            <a:headEnd/>
            <a:tailEnd/>
          </a:ln>
        </p:spPr>
        <p:txBody>
          <a:bodyPr>
            <a:spAutoFit/>
          </a:bodyPr>
          <a:lstStyle/>
          <a:p>
            <a:r>
              <a:rPr lang="en-US" sz="1100">
                <a:latin typeface="Calibri" pitchFamily="34" charset="0"/>
              </a:rPr>
              <a:t>USC</a:t>
            </a:r>
          </a:p>
        </p:txBody>
      </p:sp>
      <p:cxnSp>
        <p:nvCxnSpPr>
          <p:cNvPr id="10" name="Straight Connector 9"/>
          <p:cNvCxnSpPr/>
          <p:nvPr/>
        </p:nvCxnSpPr>
        <p:spPr>
          <a:xfrm flipV="1">
            <a:off x="1513669" y="1912762"/>
            <a:ext cx="825641" cy="206410"/>
          </a:xfrm>
          <a:prstGeom prst="line">
            <a:avLst/>
          </a:prstGeom>
          <a:ln w="4445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545720" y="1912762"/>
            <a:ext cx="1995299" cy="598590"/>
          </a:xfrm>
          <a:prstGeom prst="line">
            <a:avLst/>
          </a:prstGeom>
          <a:ln w="4445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953839" y="2256779"/>
            <a:ext cx="963248" cy="256866"/>
          </a:xfrm>
          <a:prstGeom prst="line">
            <a:avLst/>
          </a:prstGeom>
          <a:ln w="4445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982395" y="2794307"/>
            <a:ext cx="1333063" cy="206408"/>
          </a:xfrm>
          <a:prstGeom prst="line">
            <a:avLst/>
          </a:prstGeom>
          <a:ln w="4445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09420" y="5490539"/>
            <a:ext cx="344017" cy="1434"/>
          </a:xfrm>
          <a:prstGeom prst="line">
            <a:avLst/>
          </a:prstGeom>
          <a:ln w="4445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09420" y="5209372"/>
            <a:ext cx="344017" cy="1434"/>
          </a:xfrm>
          <a:prstGeom prst="line">
            <a:avLst/>
          </a:prstGeom>
          <a:ln w="4445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pic>
        <p:nvPicPr>
          <p:cNvPr id="2" name="Picture 2"/>
          <p:cNvPicPr>
            <a:picLocks noChangeAspect="1" noChangeArrowheads="1"/>
          </p:cNvPicPr>
          <p:nvPr/>
        </p:nvPicPr>
        <p:blipFill>
          <a:blip r:embed="rId4" cstate="screen"/>
          <a:srcRect/>
          <a:stretch>
            <a:fillRect/>
          </a:stretch>
        </p:blipFill>
        <p:spPr bwMode="auto">
          <a:xfrm>
            <a:off x="5504266" y="5352932"/>
            <a:ext cx="275214" cy="361218"/>
          </a:xfrm>
          <a:prstGeom prst="rect">
            <a:avLst/>
          </a:prstGeom>
          <a:noFill/>
          <a:ln w="9525">
            <a:noFill/>
            <a:miter lim="800000"/>
            <a:headEnd/>
            <a:tailEnd/>
          </a:ln>
        </p:spPr>
      </p:pic>
      <p:pic>
        <p:nvPicPr>
          <p:cNvPr id="2052" name="Picture 4"/>
          <p:cNvPicPr>
            <a:picLocks noChangeAspect="1" noChangeArrowheads="1"/>
          </p:cNvPicPr>
          <p:nvPr/>
        </p:nvPicPr>
        <p:blipFill>
          <a:blip r:embed="rId5" cstate="screen"/>
          <a:srcRect/>
          <a:stretch>
            <a:fillRect/>
          </a:stretch>
        </p:blipFill>
        <p:spPr bwMode="auto">
          <a:xfrm>
            <a:off x="5151649" y="3288830"/>
            <a:ext cx="283814" cy="275214"/>
          </a:xfrm>
          <a:prstGeom prst="rect">
            <a:avLst/>
          </a:prstGeom>
          <a:noFill/>
          <a:ln w="9525">
            <a:noFill/>
            <a:miter lim="800000"/>
            <a:headEnd/>
            <a:tailEnd/>
          </a:ln>
        </p:spPr>
      </p:pic>
      <p:pic>
        <p:nvPicPr>
          <p:cNvPr id="54" name="Picture 4"/>
          <p:cNvPicPr>
            <a:picLocks noChangeAspect="1" noChangeArrowheads="1"/>
          </p:cNvPicPr>
          <p:nvPr/>
        </p:nvPicPr>
        <p:blipFill>
          <a:blip r:embed="rId5" cstate="screen"/>
          <a:srcRect/>
          <a:stretch>
            <a:fillRect/>
          </a:stretch>
        </p:blipFill>
        <p:spPr bwMode="auto">
          <a:xfrm>
            <a:off x="5366659" y="3770454"/>
            <a:ext cx="283814" cy="275214"/>
          </a:xfrm>
          <a:prstGeom prst="rect">
            <a:avLst/>
          </a:prstGeom>
          <a:noFill/>
          <a:ln w="9525">
            <a:noFill/>
            <a:miter lim="800000"/>
            <a:headEnd/>
            <a:tailEnd/>
          </a:ln>
        </p:spPr>
      </p:pic>
      <p:sp>
        <p:nvSpPr>
          <p:cNvPr id="56" name="TextBox 55"/>
          <p:cNvSpPr txBox="1"/>
          <p:nvPr/>
        </p:nvSpPr>
        <p:spPr>
          <a:xfrm>
            <a:off x="3268157" y="4333592"/>
            <a:ext cx="860041" cy="400110"/>
          </a:xfrm>
          <a:prstGeom prst="rect">
            <a:avLst/>
          </a:prstGeom>
          <a:noFill/>
        </p:spPr>
        <p:txBody>
          <a:bodyPr wrap="square">
            <a:spAutoFit/>
          </a:bodyPr>
          <a:lstStyle/>
          <a:p>
            <a:pPr algn="ctr"/>
            <a:r>
              <a:rPr lang="en-US" sz="1000" dirty="0">
                <a:latin typeface="Lucida Sans Unicode" pitchFamily="34" charset="0"/>
              </a:rPr>
              <a:t>Savannah </a:t>
            </a:r>
            <a:r>
              <a:rPr lang="en-US" sz="1000" dirty="0" smtClean="0">
                <a:latin typeface="Lucida Sans Unicode" pitchFamily="34" charset="0"/>
              </a:rPr>
              <a:t/>
            </a:r>
            <a:br>
              <a:rPr lang="en-US" sz="1000" dirty="0" smtClean="0">
                <a:latin typeface="Lucida Sans Unicode" pitchFamily="34" charset="0"/>
              </a:rPr>
            </a:br>
            <a:r>
              <a:rPr lang="en-US" sz="1000" dirty="0" smtClean="0">
                <a:latin typeface="Lucida Sans Unicode" pitchFamily="34" charset="0"/>
              </a:rPr>
              <a:t>River </a:t>
            </a:r>
            <a:r>
              <a:rPr lang="en-US" sz="1000" dirty="0">
                <a:latin typeface="Lucida Sans Unicode" pitchFamily="34" charset="0"/>
              </a:rPr>
              <a:t>Labs</a:t>
            </a:r>
          </a:p>
        </p:txBody>
      </p:sp>
      <p:sp>
        <p:nvSpPr>
          <p:cNvPr id="58" name="TextBox 57"/>
          <p:cNvSpPr txBox="1"/>
          <p:nvPr/>
        </p:nvSpPr>
        <p:spPr>
          <a:xfrm>
            <a:off x="5504266" y="5648694"/>
            <a:ext cx="894444" cy="246221"/>
          </a:xfrm>
          <a:prstGeom prst="rect">
            <a:avLst/>
          </a:prstGeom>
          <a:solidFill>
            <a:schemeClr val="bg1">
              <a:alpha val="24000"/>
            </a:schemeClr>
          </a:solidFill>
        </p:spPr>
        <p:txBody>
          <a:bodyPr wrap="square">
            <a:spAutoFit/>
          </a:bodyPr>
          <a:lstStyle/>
          <a:p>
            <a:pPr algn="ctr"/>
            <a:r>
              <a:rPr lang="en-US" sz="1000" dirty="0">
                <a:latin typeface="Lucida Sans Unicode" pitchFamily="34" charset="0"/>
              </a:rPr>
              <a:t>CURI </a:t>
            </a:r>
            <a:r>
              <a:rPr lang="en-US" sz="1000" dirty="0" err="1">
                <a:latin typeface="Lucida Sans Unicode" pitchFamily="34" charset="0"/>
              </a:rPr>
              <a:t>Lasch</a:t>
            </a:r>
            <a:endParaRPr lang="en-US" sz="1000" dirty="0">
              <a:latin typeface="Lucida Sans Unicode" pitchFamily="34" charset="0"/>
            </a:endParaRPr>
          </a:p>
        </p:txBody>
      </p:sp>
      <p:sp>
        <p:nvSpPr>
          <p:cNvPr id="59" name="TextBox 58"/>
          <p:cNvSpPr txBox="1"/>
          <p:nvPr/>
        </p:nvSpPr>
        <p:spPr>
          <a:xfrm>
            <a:off x="5108879" y="3505514"/>
            <a:ext cx="950116" cy="246221"/>
          </a:xfrm>
          <a:prstGeom prst="rect">
            <a:avLst/>
          </a:prstGeom>
          <a:noFill/>
        </p:spPr>
        <p:txBody>
          <a:bodyPr wrap="square">
            <a:spAutoFit/>
          </a:bodyPr>
          <a:lstStyle/>
          <a:p>
            <a:pPr algn="ctr"/>
            <a:r>
              <a:rPr lang="en-US" sz="1000" dirty="0">
                <a:latin typeface="Lucida Sans Unicode" pitchFamily="34" charset="0"/>
              </a:rPr>
              <a:t>Pee Dee REC</a:t>
            </a:r>
          </a:p>
        </p:txBody>
      </p:sp>
      <p:sp>
        <p:nvSpPr>
          <p:cNvPr id="61" name="TextBox 60"/>
          <p:cNvSpPr txBox="1"/>
          <p:nvPr/>
        </p:nvSpPr>
        <p:spPr>
          <a:xfrm>
            <a:off x="5195116" y="4007686"/>
            <a:ext cx="1100854" cy="246221"/>
          </a:xfrm>
          <a:prstGeom prst="rect">
            <a:avLst/>
          </a:prstGeom>
          <a:noFill/>
        </p:spPr>
        <p:txBody>
          <a:bodyPr wrap="square">
            <a:spAutoFit/>
          </a:bodyPr>
          <a:lstStyle/>
          <a:p>
            <a:pPr algn="ctr"/>
            <a:r>
              <a:rPr lang="en-US" sz="1000" dirty="0" err="1">
                <a:latin typeface="Lucida Sans Unicode" pitchFamily="34" charset="0"/>
              </a:rPr>
              <a:t>Sandhill</a:t>
            </a:r>
            <a:r>
              <a:rPr lang="en-US" sz="1000" dirty="0">
                <a:latin typeface="Lucida Sans Unicode" pitchFamily="34" charset="0"/>
              </a:rPr>
              <a:t> REC</a:t>
            </a:r>
          </a:p>
        </p:txBody>
      </p:sp>
      <p:cxnSp>
        <p:nvCxnSpPr>
          <p:cNvPr id="65" name="Straight Connector 64"/>
          <p:cNvCxnSpPr/>
          <p:nvPr/>
        </p:nvCxnSpPr>
        <p:spPr>
          <a:xfrm rot="5400000">
            <a:off x="4575422" y="3598447"/>
            <a:ext cx="619229" cy="550427"/>
          </a:xfrm>
          <a:prstGeom prst="line">
            <a:avLst/>
          </a:prstGeom>
          <a:ln w="38100">
            <a:solidFill>
              <a:srgbClr val="31995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0800000" flipV="1">
            <a:off x="4678625" y="3976864"/>
            <a:ext cx="688034" cy="344017"/>
          </a:xfrm>
          <a:prstGeom prst="line">
            <a:avLst/>
          </a:prstGeom>
          <a:ln w="38100">
            <a:solidFill>
              <a:srgbClr val="31995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0800000">
            <a:off x="5160249" y="5352932"/>
            <a:ext cx="344017" cy="137607"/>
          </a:xfrm>
          <a:prstGeom prst="line">
            <a:avLst/>
          </a:prstGeom>
          <a:ln w="38100">
            <a:solidFill>
              <a:srgbClr val="31995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0800000">
            <a:off x="609420" y="6171185"/>
            <a:ext cx="344017" cy="1434"/>
          </a:xfrm>
          <a:prstGeom prst="line">
            <a:avLst/>
          </a:prstGeom>
          <a:ln w="38100">
            <a:solidFill>
              <a:srgbClr val="31995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6200000" flipV="1">
            <a:off x="3749779" y="2428787"/>
            <a:ext cx="344017" cy="137607"/>
          </a:xfrm>
          <a:prstGeom prst="line">
            <a:avLst/>
          </a:prstGeom>
          <a:ln w="38100">
            <a:solidFill>
              <a:srgbClr val="319951"/>
            </a:solidFill>
          </a:ln>
        </p:spPr>
        <p:style>
          <a:lnRef idx="1">
            <a:schemeClr val="accent1"/>
          </a:lnRef>
          <a:fillRef idx="0">
            <a:schemeClr val="accent1"/>
          </a:fillRef>
          <a:effectRef idx="0">
            <a:schemeClr val="accent1"/>
          </a:effectRef>
          <a:fontRef idx="minor">
            <a:schemeClr val="tx1"/>
          </a:fontRef>
        </p:style>
      </p:cxnSp>
      <p:sp>
        <p:nvSpPr>
          <p:cNvPr id="93" name="TextBox 92"/>
          <p:cNvSpPr txBox="1">
            <a:spLocks noChangeArrowheads="1"/>
          </p:cNvSpPr>
          <p:nvPr/>
        </p:nvSpPr>
        <p:spPr bwMode="auto">
          <a:xfrm>
            <a:off x="3482934" y="2927379"/>
            <a:ext cx="1126889" cy="246221"/>
          </a:xfrm>
          <a:prstGeom prst="rect">
            <a:avLst/>
          </a:prstGeom>
          <a:noFill/>
          <a:ln w="9525">
            <a:noFill/>
            <a:miter lim="800000"/>
            <a:headEnd/>
            <a:tailEnd/>
          </a:ln>
        </p:spPr>
        <p:txBody>
          <a:bodyPr wrap="square">
            <a:spAutoFit/>
          </a:bodyPr>
          <a:lstStyle/>
          <a:p>
            <a:pPr algn="ctr"/>
            <a:r>
              <a:rPr lang="en-US" sz="1000" dirty="0" err="1">
                <a:latin typeface="Lucida Sans Unicode" pitchFamily="34" charset="0"/>
              </a:rPr>
              <a:t>CU-ICAR/BMW</a:t>
            </a:r>
          </a:p>
        </p:txBody>
      </p:sp>
      <p:pic>
        <p:nvPicPr>
          <p:cNvPr id="88" name="Picture 2"/>
          <p:cNvPicPr>
            <a:picLocks noChangeAspect="1" noChangeArrowheads="1"/>
          </p:cNvPicPr>
          <p:nvPr/>
        </p:nvPicPr>
        <p:blipFill>
          <a:blip r:embed="rId6" cstate="screen"/>
          <a:srcRect/>
          <a:stretch>
            <a:fillRect/>
          </a:stretch>
        </p:blipFill>
        <p:spPr bwMode="auto">
          <a:xfrm>
            <a:off x="3852984" y="2531992"/>
            <a:ext cx="275214" cy="361218"/>
          </a:xfrm>
          <a:prstGeom prst="rect">
            <a:avLst/>
          </a:prstGeom>
          <a:noFill/>
          <a:ln w="9525">
            <a:noFill/>
            <a:miter lim="800000"/>
            <a:headEnd/>
            <a:tailEnd/>
          </a:ln>
        </p:spPr>
      </p:pic>
      <p:cxnSp>
        <p:nvCxnSpPr>
          <p:cNvPr id="109" name="Straight Connector 108"/>
          <p:cNvCxnSpPr/>
          <p:nvPr/>
        </p:nvCxnSpPr>
        <p:spPr>
          <a:xfrm rot="5400000">
            <a:off x="3369211" y="3894786"/>
            <a:ext cx="408521" cy="283814"/>
          </a:xfrm>
          <a:prstGeom prst="line">
            <a:avLst/>
          </a:prstGeom>
          <a:ln w="38100">
            <a:solidFill>
              <a:srgbClr val="319951"/>
            </a:solidFill>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1823283" y="2230977"/>
            <a:ext cx="722437" cy="246221"/>
          </a:xfrm>
          <a:prstGeom prst="rect">
            <a:avLst/>
          </a:prstGeom>
          <a:noFill/>
        </p:spPr>
        <p:txBody>
          <a:bodyPr wrap="square">
            <a:spAutoFit/>
          </a:bodyPr>
          <a:lstStyle/>
          <a:p>
            <a:pPr algn="ctr"/>
            <a:r>
              <a:rPr lang="en-US" sz="1000" dirty="0">
                <a:latin typeface="Lucida Sans Unicode" pitchFamily="34" charset="0"/>
              </a:rPr>
              <a:t>Clemson</a:t>
            </a:r>
          </a:p>
        </p:txBody>
      </p:sp>
      <p:sp>
        <p:nvSpPr>
          <p:cNvPr id="116" name="TextBox 115"/>
          <p:cNvSpPr txBox="1"/>
          <p:nvPr/>
        </p:nvSpPr>
        <p:spPr>
          <a:xfrm>
            <a:off x="6650261" y="3742746"/>
            <a:ext cx="971848" cy="246221"/>
          </a:xfrm>
          <a:prstGeom prst="rect">
            <a:avLst/>
          </a:prstGeom>
          <a:noFill/>
        </p:spPr>
        <p:txBody>
          <a:bodyPr wrap="square">
            <a:spAutoFit/>
          </a:bodyPr>
          <a:lstStyle/>
          <a:p>
            <a:pPr algn="ctr"/>
            <a:r>
              <a:rPr lang="en-US" sz="1000" dirty="0">
                <a:latin typeface="Lucida Sans Unicode" pitchFamily="34" charset="0"/>
              </a:rPr>
              <a:t>Baruch REC</a:t>
            </a:r>
          </a:p>
        </p:txBody>
      </p:sp>
      <p:pic>
        <p:nvPicPr>
          <p:cNvPr id="117" name="Picture 4"/>
          <p:cNvPicPr>
            <a:picLocks noChangeAspect="1" noChangeArrowheads="1"/>
          </p:cNvPicPr>
          <p:nvPr/>
        </p:nvPicPr>
        <p:blipFill>
          <a:blip r:embed="rId7" cstate="screen"/>
          <a:srcRect/>
          <a:stretch>
            <a:fillRect/>
          </a:stretch>
        </p:blipFill>
        <p:spPr bwMode="auto">
          <a:xfrm>
            <a:off x="4265805" y="4596094"/>
            <a:ext cx="283814" cy="275214"/>
          </a:xfrm>
          <a:prstGeom prst="rect">
            <a:avLst/>
          </a:prstGeom>
          <a:noFill/>
          <a:ln w="9525">
            <a:noFill/>
            <a:miter lim="800000"/>
            <a:headEnd/>
            <a:tailEnd/>
          </a:ln>
        </p:spPr>
      </p:pic>
      <p:sp>
        <p:nvSpPr>
          <p:cNvPr id="118" name="TextBox 117"/>
          <p:cNvSpPr txBox="1"/>
          <p:nvPr/>
        </p:nvSpPr>
        <p:spPr>
          <a:xfrm>
            <a:off x="3977203" y="4833327"/>
            <a:ext cx="1049484" cy="246221"/>
          </a:xfrm>
          <a:prstGeom prst="rect">
            <a:avLst/>
          </a:prstGeom>
          <a:noFill/>
        </p:spPr>
        <p:txBody>
          <a:bodyPr wrap="square">
            <a:spAutoFit/>
          </a:bodyPr>
          <a:lstStyle/>
          <a:p>
            <a:pPr algn="ctr"/>
            <a:r>
              <a:rPr lang="en-US" sz="1000" dirty="0" smtClean="0">
                <a:latin typeface="Lucida Sans Unicode" pitchFamily="34" charset="0"/>
              </a:rPr>
              <a:t>Edisto REC</a:t>
            </a:r>
            <a:endParaRPr lang="en-US" sz="1000" dirty="0">
              <a:latin typeface="Lucida Sans Unicode" pitchFamily="34" charset="0"/>
            </a:endParaRPr>
          </a:p>
        </p:txBody>
      </p:sp>
      <p:cxnSp>
        <p:nvCxnSpPr>
          <p:cNvPr id="119" name="Straight Connector 118"/>
          <p:cNvCxnSpPr>
            <a:endCxn id="117" idx="0"/>
          </p:cNvCxnSpPr>
          <p:nvPr/>
        </p:nvCxnSpPr>
        <p:spPr>
          <a:xfrm rot="5400000">
            <a:off x="4336759" y="4323031"/>
            <a:ext cx="344017" cy="202110"/>
          </a:xfrm>
          <a:prstGeom prst="line">
            <a:avLst/>
          </a:prstGeom>
          <a:ln w="38100">
            <a:solidFill>
              <a:srgbClr val="319951"/>
            </a:solidFill>
          </a:ln>
        </p:spPr>
        <p:style>
          <a:lnRef idx="1">
            <a:schemeClr val="accent1"/>
          </a:lnRef>
          <a:fillRef idx="0">
            <a:schemeClr val="accent1"/>
          </a:fillRef>
          <a:effectRef idx="0">
            <a:schemeClr val="accent1"/>
          </a:effectRef>
          <a:fontRef idx="minor">
            <a:schemeClr val="tx1"/>
          </a:fontRef>
        </p:style>
      </p:cxnSp>
      <p:pic>
        <p:nvPicPr>
          <p:cNvPr id="115" name="Picture 4"/>
          <p:cNvPicPr>
            <a:picLocks noChangeAspect="1" noChangeArrowheads="1"/>
          </p:cNvPicPr>
          <p:nvPr/>
        </p:nvPicPr>
        <p:blipFill>
          <a:blip r:embed="rId7" cstate="screen"/>
          <a:srcRect/>
          <a:stretch>
            <a:fillRect/>
          </a:stretch>
        </p:blipFill>
        <p:spPr bwMode="auto">
          <a:xfrm>
            <a:off x="6949138" y="3495240"/>
            <a:ext cx="283814" cy="275214"/>
          </a:xfrm>
          <a:prstGeom prst="rect">
            <a:avLst/>
          </a:prstGeom>
          <a:noFill/>
          <a:ln w="9525">
            <a:noFill/>
            <a:miter lim="800000"/>
            <a:headEnd/>
            <a:tailEnd/>
          </a:ln>
        </p:spPr>
      </p:pic>
      <p:pic>
        <p:nvPicPr>
          <p:cNvPr id="134" name="Picture 4"/>
          <p:cNvPicPr>
            <a:picLocks noChangeAspect="1" noChangeArrowheads="1"/>
          </p:cNvPicPr>
          <p:nvPr/>
        </p:nvPicPr>
        <p:blipFill>
          <a:blip r:embed="rId7" cstate="screen"/>
          <a:srcRect/>
          <a:stretch>
            <a:fillRect/>
          </a:stretch>
        </p:blipFill>
        <p:spPr bwMode="auto">
          <a:xfrm>
            <a:off x="5917087" y="5352932"/>
            <a:ext cx="283814" cy="275214"/>
          </a:xfrm>
          <a:prstGeom prst="rect">
            <a:avLst/>
          </a:prstGeom>
          <a:noFill/>
          <a:ln w="9525">
            <a:noFill/>
            <a:miter lim="800000"/>
            <a:headEnd/>
            <a:tailEnd/>
          </a:ln>
        </p:spPr>
      </p:pic>
      <p:sp>
        <p:nvSpPr>
          <p:cNvPr id="135" name="TextBox 134"/>
          <p:cNvSpPr txBox="1"/>
          <p:nvPr/>
        </p:nvSpPr>
        <p:spPr>
          <a:xfrm>
            <a:off x="6116337" y="5408347"/>
            <a:ext cx="1178259" cy="246221"/>
          </a:xfrm>
          <a:prstGeom prst="rect">
            <a:avLst/>
          </a:prstGeom>
          <a:noFill/>
        </p:spPr>
        <p:txBody>
          <a:bodyPr wrap="square">
            <a:spAutoFit/>
          </a:bodyPr>
          <a:lstStyle/>
          <a:p>
            <a:pPr algn="ctr"/>
            <a:r>
              <a:rPr lang="en-US" sz="1000" dirty="0">
                <a:latin typeface="Lucida Sans Unicode" pitchFamily="34" charset="0"/>
              </a:rPr>
              <a:t>Coastal REC</a:t>
            </a:r>
          </a:p>
        </p:txBody>
      </p:sp>
      <p:cxnSp>
        <p:nvCxnSpPr>
          <p:cNvPr id="140" name="Straight Connector 139"/>
          <p:cNvCxnSpPr/>
          <p:nvPr/>
        </p:nvCxnSpPr>
        <p:spPr>
          <a:xfrm rot="10800000" flipV="1">
            <a:off x="4816232" y="4715067"/>
            <a:ext cx="481624" cy="18634"/>
          </a:xfrm>
          <a:prstGeom prst="line">
            <a:avLst/>
          </a:prstGeom>
          <a:ln w="38100">
            <a:solidFill>
              <a:srgbClr val="31995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4119233" y="4287937"/>
            <a:ext cx="1238461" cy="550427"/>
          </a:xfrm>
          <a:prstGeom prst="line">
            <a:avLst/>
          </a:prstGeom>
          <a:ln w="4445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5580" name="Picture 2" descr="http://www.pspnsc.org/images/index_02.jpg"/>
          <p:cNvPicPr>
            <a:picLocks noChangeAspect="1" noChangeArrowheads="1"/>
          </p:cNvPicPr>
          <p:nvPr/>
        </p:nvPicPr>
        <p:blipFill>
          <a:blip r:embed="rId8" cstate="screen"/>
          <a:stretch>
            <a:fillRect/>
          </a:stretch>
        </p:blipFill>
        <p:spPr bwMode="auto">
          <a:xfrm>
            <a:off x="5250593" y="4533249"/>
            <a:ext cx="914400" cy="366566"/>
          </a:xfrm>
          <a:prstGeom prst="rect">
            <a:avLst/>
          </a:prstGeom>
          <a:noFill/>
          <a:ln w="9525">
            <a:noFill/>
            <a:miter lim="800000"/>
            <a:headEnd/>
            <a:tailEnd/>
          </a:ln>
        </p:spPr>
      </p:pic>
      <p:sp>
        <p:nvSpPr>
          <p:cNvPr id="65583" name="TextBox 45"/>
          <p:cNvSpPr txBox="1">
            <a:spLocks noChangeArrowheads="1"/>
          </p:cNvSpPr>
          <p:nvPr/>
        </p:nvSpPr>
        <p:spPr bwMode="auto">
          <a:xfrm>
            <a:off x="6034626" y="6010865"/>
            <a:ext cx="2943099" cy="738664"/>
          </a:xfrm>
          <a:prstGeom prst="rect">
            <a:avLst/>
          </a:prstGeom>
          <a:noFill/>
          <a:ln w="9525">
            <a:noFill/>
            <a:miter lim="800000"/>
            <a:headEnd/>
            <a:tailEnd/>
          </a:ln>
        </p:spPr>
        <p:txBody>
          <a:bodyPr wrap="square">
            <a:spAutoFit/>
          </a:bodyPr>
          <a:lstStyle/>
          <a:p>
            <a:r>
              <a:rPr lang="en-US" sz="1400" dirty="0"/>
              <a:t>PSPN: 50 hospitals and </a:t>
            </a:r>
            <a:r>
              <a:rPr lang="en-US" sz="1400" dirty="0" smtClean="0"/>
              <a:t>35 </a:t>
            </a:r>
            <a:r>
              <a:rPr lang="en-US" sz="1400" dirty="0"/>
              <a:t>mental health clinics </a:t>
            </a:r>
            <a:r>
              <a:rPr lang="en-US" sz="1400" dirty="0" smtClean="0"/>
              <a:t> </a:t>
            </a:r>
            <a:r>
              <a:rPr lang="en-US" sz="1400" dirty="0"/>
              <a:t>Part of FCC’s Rural </a:t>
            </a:r>
            <a:r>
              <a:rPr lang="en-US" sz="1400" dirty="0" smtClean="0"/>
              <a:t>Healthcare </a:t>
            </a:r>
            <a:r>
              <a:rPr lang="en-US" sz="1400" dirty="0"/>
              <a:t>Pilot </a:t>
            </a:r>
            <a:r>
              <a:rPr lang="en-US" sz="1400" dirty="0" smtClean="0"/>
              <a:t>program</a:t>
            </a:r>
            <a:endParaRPr lang="en-US" sz="1400" dirty="0"/>
          </a:p>
        </p:txBody>
      </p:sp>
      <p:sp>
        <p:nvSpPr>
          <p:cNvPr id="64" name="Title 63"/>
          <p:cNvSpPr>
            <a:spLocks noGrp="1"/>
          </p:cNvSpPr>
          <p:nvPr>
            <p:ph type="title"/>
          </p:nvPr>
        </p:nvSpPr>
        <p:spPr/>
        <p:txBody>
          <a:bodyPr>
            <a:noAutofit/>
          </a:bodyPr>
          <a:lstStyle/>
          <a:p>
            <a:r>
              <a:rPr lang="en-US" dirty="0" smtClean="0"/>
              <a:t>South Carolina:  </a:t>
            </a:r>
            <a:br>
              <a:rPr lang="en-US" dirty="0" smtClean="0"/>
            </a:br>
            <a:r>
              <a:rPr lang="en-US" dirty="0" smtClean="0"/>
              <a:t>An Evolving Network of Networks </a:t>
            </a:r>
          </a:p>
        </p:txBody>
      </p:sp>
      <p:pic>
        <p:nvPicPr>
          <p:cNvPr id="65552" name="Picture 5"/>
          <p:cNvPicPr>
            <a:picLocks noChangeAspect="1" noChangeArrowheads="1"/>
          </p:cNvPicPr>
          <p:nvPr/>
        </p:nvPicPr>
        <p:blipFill>
          <a:blip r:embed="rId9" cstate="screen"/>
          <a:stretch>
            <a:fillRect/>
          </a:stretch>
        </p:blipFill>
        <p:spPr bwMode="auto">
          <a:xfrm>
            <a:off x="3164950" y="4114471"/>
            <a:ext cx="236220" cy="236220"/>
          </a:xfrm>
          <a:prstGeom prst="rect">
            <a:avLst/>
          </a:prstGeom>
          <a:noFill/>
          <a:ln w="9525">
            <a:noFill/>
            <a:miter lim="800000"/>
            <a:headEnd/>
            <a:tailEnd/>
          </a:ln>
        </p:spPr>
      </p:pic>
      <p:sp>
        <p:nvSpPr>
          <p:cNvPr id="73" name="TextBox 72"/>
          <p:cNvSpPr txBox="1"/>
          <p:nvPr/>
        </p:nvSpPr>
        <p:spPr>
          <a:xfrm>
            <a:off x="963241" y="5112173"/>
            <a:ext cx="1210951" cy="1169551"/>
          </a:xfrm>
          <a:prstGeom prst="rect">
            <a:avLst/>
          </a:prstGeom>
          <a:solidFill>
            <a:schemeClr val="bg1"/>
          </a:solidFill>
        </p:spPr>
        <p:txBody>
          <a:bodyPr wrap="square" rtlCol="0">
            <a:spAutoFit/>
          </a:bodyPr>
          <a:lstStyle/>
          <a:p>
            <a:pPr marL="115888" indent="-115888">
              <a:spcAft>
                <a:spcPts val="1200"/>
              </a:spcAft>
              <a:buFont typeface="Times New Roman" pitchFamily="18" charset="0"/>
              <a:buChar char="●"/>
            </a:pPr>
            <a:r>
              <a:rPr lang="en-US" sz="800" b="1" dirty="0" smtClean="0"/>
              <a:t>C-Light Network</a:t>
            </a:r>
          </a:p>
          <a:p>
            <a:pPr marL="115888" indent="-115888">
              <a:spcAft>
                <a:spcPts val="1200"/>
              </a:spcAft>
              <a:buFont typeface="Times New Roman" pitchFamily="18" charset="0"/>
              <a:buChar char="●"/>
            </a:pPr>
            <a:r>
              <a:rPr lang="en-US" sz="800" b="1" dirty="0" smtClean="0"/>
              <a:t>Primary SCLR Network</a:t>
            </a:r>
          </a:p>
          <a:p>
            <a:pPr marL="115888" indent="-115888">
              <a:spcAft>
                <a:spcPts val="1200"/>
              </a:spcAft>
              <a:buFont typeface="Times New Roman" pitchFamily="18" charset="0"/>
              <a:buChar char="●"/>
            </a:pPr>
            <a:r>
              <a:rPr lang="en-US" sz="800" b="1" dirty="0" smtClean="0"/>
              <a:t>Back-up 10G rout</a:t>
            </a:r>
          </a:p>
          <a:p>
            <a:pPr marL="115888" indent="-115888">
              <a:spcAft>
                <a:spcPts val="1200"/>
              </a:spcAft>
              <a:buFont typeface="Times New Roman" pitchFamily="18" charset="0"/>
              <a:buChar char="●"/>
            </a:pPr>
            <a:r>
              <a:rPr lang="en-US" sz="800" b="1" dirty="0" smtClean="0"/>
              <a:t>Partners</a:t>
            </a:r>
            <a:endParaRPr lang="en-US" sz="800" b="1" dirty="0"/>
          </a:p>
        </p:txBody>
      </p:sp>
      <p:cxnSp>
        <p:nvCxnSpPr>
          <p:cNvPr id="75" name="Straight Connector 74"/>
          <p:cNvCxnSpPr/>
          <p:nvPr/>
        </p:nvCxnSpPr>
        <p:spPr>
          <a:xfrm rot="10800000">
            <a:off x="609420" y="5894915"/>
            <a:ext cx="344017" cy="143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803003" y="3770454"/>
            <a:ext cx="1444872" cy="68803"/>
          </a:xfrm>
          <a:prstGeom prst="line">
            <a:avLst/>
          </a:prstGeom>
          <a:ln w="4445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8" name="Freeform 47"/>
          <p:cNvSpPr/>
          <p:nvPr/>
        </p:nvSpPr>
        <p:spPr>
          <a:xfrm>
            <a:off x="5211852" y="2477198"/>
            <a:ext cx="1363168" cy="2812664"/>
          </a:xfrm>
          <a:custGeom>
            <a:avLst/>
            <a:gdLst>
              <a:gd name="connsiteX0" fmla="*/ 0 w 1509712"/>
              <a:gd name="connsiteY0" fmla="*/ 3343275 h 3387725"/>
              <a:gd name="connsiteX1" fmla="*/ 990600 w 1509712"/>
              <a:gd name="connsiteY1" fmla="*/ 2933700 h 3387725"/>
              <a:gd name="connsiteX2" fmla="*/ 1485900 w 1509712"/>
              <a:gd name="connsiteY2" fmla="*/ 619125 h 3387725"/>
              <a:gd name="connsiteX3" fmla="*/ 1133475 w 1509712"/>
              <a:gd name="connsiteY3" fmla="*/ 0 h 3387725"/>
            </a:gdLst>
            <a:ahLst/>
            <a:cxnLst>
              <a:cxn ang="0">
                <a:pos x="connsiteX0" y="connsiteY0"/>
              </a:cxn>
              <a:cxn ang="0">
                <a:pos x="connsiteX1" y="connsiteY1"/>
              </a:cxn>
              <a:cxn ang="0">
                <a:pos x="connsiteX2" y="connsiteY2"/>
              </a:cxn>
              <a:cxn ang="0">
                <a:pos x="connsiteX3" y="connsiteY3"/>
              </a:cxn>
            </a:cxnLst>
            <a:rect l="l" t="t" r="r" b="b"/>
            <a:pathLst>
              <a:path w="1509712" h="3387725">
                <a:moveTo>
                  <a:pt x="0" y="3343275"/>
                </a:moveTo>
                <a:cubicBezTo>
                  <a:pt x="371475" y="3365500"/>
                  <a:pt x="742950" y="3387725"/>
                  <a:pt x="990600" y="2933700"/>
                </a:cubicBezTo>
                <a:cubicBezTo>
                  <a:pt x="1238250" y="2479675"/>
                  <a:pt x="1462088" y="1108075"/>
                  <a:pt x="1485900" y="619125"/>
                </a:cubicBezTo>
                <a:cubicBezTo>
                  <a:pt x="1509712" y="130175"/>
                  <a:pt x="1321593" y="65087"/>
                  <a:pt x="1133475" y="0"/>
                </a:cubicBezTo>
              </a:path>
            </a:pathLst>
          </a:custGeom>
          <a:ln w="41275">
            <a:solidFill>
              <a:schemeClr val="accent1"/>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lang="en-US">
              <a:ea typeface="ＭＳ Ｐゴシック" pitchFamily="34" charset="-12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Academic Digital Divide 2010</a:t>
            </a:r>
            <a:endParaRPr lang="en-US" dirty="0"/>
          </a:p>
        </p:txBody>
      </p:sp>
      <p:sp>
        <p:nvSpPr>
          <p:cNvPr id="4" name="Content Placeholder 2"/>
          <p:cNvSpPr>
            <a:spLocks noGrp="1"/>
          </p:cNvSpPr>
          <p:nvPr>
            <p:ph idx="1"/>
          </p:nvPr>
        </p:nvSpPr>
        <p:spPr>
          <a:xfrm>
            <a:off x="457200" y="2210765"/>
            <a:ext cx="8229600" cy="4363771"/>
          </a:xfrm>
        </p:spPr>
        <p:txBody>
          <a:bodyPr>
            <a:normAutofit/>
          </a:bodyPr>
          <a:lstStyle/>
          <a:p>
            <a:r>
              <a:rPr lang="en-US" sz="2400" dirty="0" smtClean="0"/>
              <a:t>Faculty at a comprehensive university in South Carolina have access to </a:t>
            </a:r>
            <a:r>
              <a:rPr lang="en-US" sz="2400" b="1" dirty="0" smtClean="0">
                <a:solidFill>
                  <a:srgbClr val="F66F00"/>
                </a:solidFill>
              </a:rPr>
              <a:t>less bandwidth than a K-12 </a:t>
            </a:r>
            <a:r>
              <a:rPr lang="en-US" sz="2400" dirty="0" smtClean="0"/>
              <a:t>student in North Carolina or Florida!</a:t>
            </a:r>
          </a:p>
          <a:p>
            <a:r>
              <a:rPr lang="en-US" sz="2400" dirty="0" smtClean="0"/>
              <a:t>Faculty at a comprehensive university drive 4 hours to Clemson because their data takes &gt; 2 weeks on the state network </a:t>
            </a:r>
            <a:r>
              <a:rPr lang="en-US" sz="2400" b="1" dirty="0" smtClean="0">
                <a:solidFill>
                  <a:srgbClr val="F66F00"/>
                </a:solidFill>
              </a:rPr>
              <a:t>(Interstate26net)</a:t>
            </a:r>
          </a:p>
          <a:p>
            <a:r>
              <a:rPr lang="en-US" sz="2400" dirty="0" smtClean="0"/>
              <a:t>Students at a SC comprehensive university taking a common course with students at Clemson are visually limited because they </a:t>
            </a:r>
            <a:r>
              <a:rPr lang="en-US" sz="2400" b="1" dirty="0" smtClean="0">
                <a:solidFill>
                  <a:srgbClr val="F66F00"/>
                </a:solidFill>
              </a:rPr>
              <a:t>can only turn on 1 of their 3 video cameras</a:t>
            </a:r>
            <a:r>
              <a:rPr lang="en-US" sz="2400" dirty="0" smtClean="0"/>
              <a:t> at a time due to bandwidth limitations</a:t>
            </a:r>
          </a:p>
          <a:p>
            <a:pPr>
              <a:buNone/>
            </a:pP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screen"/>
          <a:stretch>
            <a:fillRect/>
          </a:stretch>
        </p:blipFill>
        <p:spPr bwMode="auto">
          <a:xfrm>
            <a:off x="723874" y="1419349"/>
            <a:ext cx="7680960" cy="5120640"/>
          </a:xfrm>
          <a:prstGeom prst="rect">
            <a:avLst/>
          </a:prstGeom>
          <a:ln>
            <a:noFill/>
          </a:ln>
          <a:effectLst>
            <a:outerShdw blurRad="292100" dist="139700" dir="2700000" algn="tl" rotWithShape="0">
              <a:srgbClr val="333333">
                <a:alpha val="65000"/>
              </a:srgbClr>
            </a:outerShdw>
          </a:effectLst>
        </p:spPr>
      </p:pic>
      <p:sp>
        <p:nvSpPr>
          <p:cNvPr id="6" name="Title 5"/>
          <p:cNvSpPr>
            <a:spLocks noGrp="1"/>
          </p:cNvSpPr>
          <p:nvPr>
            <p:ph type="title"/>
          </p:nvPr>
        </p:nvSpPr>
        <p:spPr>
          <a:xfrm>
            <a:off x="0" y="314325"/>
            <a:ext cx="9143999" cy="1069848"/>
          </a:xfrm>
        </p:spPr>
        <p:txBody>
          <a:bodyPr>
            <a:noAutofit/>
          </a:bodyPr>
          <a:lstStyle/>
          <a:p>
            <a:r>
              <a:rPr lang="en-US" sz="3400" dirty="0" smtClean="0"/>
              <a:t>Will</a:t>
            </a:r>
            <a:r>
              <a:rPr lang="en-US" sz="3400" b="1" dirty="0" smtClean="0"/>
              <a:t> </a:t>
            </a:r>
            <a:r>
              <a:rPr lang="en-US" sz="3400" dirty="0" smtClean="0"/>
              <a:t>universities continue to lead innovation?</a:t>
            </a:r>
            <a:endParaRPr lang="en-US" sz="3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454972"/>
            <a:ext cx="8455306" cy="1066800"/>
          </a:xfrm>
        </p:spPr>
        <p:txBody>
          <a:bodyPr>
            <a:noAutofit/>
          </a:bodyPr>
          <a:lstStyle/>
          <a:p>
            <a:pPr lvl="0"/>
            <a:r>
              <a:rPr lang="en-US" dirty="0" smtClean="0">
                <a:solidFill>
                  <a:srgbClr val="002060"/>
                </a:solidFill>
              </a:rPr>
              <a:t>Power Consumption in Data Centers</a:t>
            </a:r>
            <a:endParaRPr lang="en-US" dirty="0"/>
          </a:p>
        </p:txBody>
      </p:sp>
      <p:sp>
        <p:nvSpPr>
          <p:cNvPr id="10" name="TextBox 9"/>
          <p:cNvSpPr txBox="1"/>
          <p:nvPr/>
        </p:nvSpPr>
        <p:spPr>
          <a:xfrm>
            <a:off x="704668" y="3028630"/>
            <a:ext cx="2346193" cy="830997"/>
          </a:xfrm>
          <a:prstGeom prst="rect">
            <a:avLst/>
          </a:prstGeom>
          <a:noFill/>
        </p:spPr>
        <p:txBody>
          <a:bodyPr wrap="square" rtlCol="0">
            <a:spAutoFit/>
          </a:bodyPr>
          <a:lstStyle/>
          <a:p>
            <a:pPr algn="r"/>
            <a:r>
              <a:rPr lang="en-US" sz="2400" b="1" dirty="0" smtClean="0"/>
              <a:t>Watts per </a:t>
            </a:r>
          </a:p>
          <a:p>
            <a:pPr algn="r"/>
            <a:r>
              <a:rPr lang="en-US" sz="2400" b="1" dirty="0" smtClean="0"/>
              <a:t>Square Foot</a:t>
            </a:r>
            <a:endParaRPr lang="en-US" sz="2400" b="1" dirty="0"/>
          </a:p>
        </p:txBody>
      </p:sp>
      <p:sp>
        <p:nvSpPr>
          <p:cNvPr id="11" name="TextBox 10"/>
          <p:cNvSpPr txBox="1"/>
          <p:nvPr/>
        </p:nvSpPr>
        <p:spPr>
          <a:xfrm>
            <a:off x="704668" y="6248399"/>
            <a:ext cx="2542143" cy="276999"/>
          </a:xfrm>
          <a:prstGeom prst="rect">
            <a:avLst/>
          </a:prstGeom>
          <a:noFill/>
        </p:spPr>
        <p:txBody>
          <a:bodyPr wrap="square" rtlCol="0">
            <a:spAutoFit/>
          </a:bodyPr>
          <a:lstStyle/>
          <a:p>
            <a:pPr algn="r"/>
            <a:r>
              <a:rPr lang="en-US" sz="1200" dirty="0" smtClean="0"/>
              <a:t>Source:  www.utilityeda.com/</a:t>
            </a:r>
            <a:endParaRPr lang="en-US" sz="1200" dirty="0"/>
          </a:p>
        </p:txBody>
      </p:sp>
      <p:pic>
        <p:nvPicPr>
          <p:cNvPr id="13" name="Picture 12" descr="WSF.png"/>
          <p:cNvPicPr>
            <a:picLocks noChangeAspect="1"/>
          </p:cNvPicPr>
          <p:nvPr/>
        </p:nvPicPr>
        <p:blipFill>
          <a:blip r:embed="rId3" cstate="screen"/>
          <a:srcRect l="2713" t="2286" r="4936" b="4952"/>
          <a:stretch>
            <a:fillRect/>
          </a:stretch>
        </p:blipFill>
        <p:spPr>
          <a:xfrm>
            <a:off x="3284618" y="1450249"/>
            <a:ext cx="4709851" cy="510845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solidFill>
                  <a:srgbClr val="002060"/>
                </a:solidFill>
              </a:rPr>
              <a:t>Effect on power over 25 years</a:t>
            </a:r>
            <a:endParaRPr lang="en-US" dirty="0"/>
          </a:p>
        </p:txBody>
      </p:sp>
      <p:pic>
        <p:nvPicPr>
          <p:cNvPr id="2" name="Picture 5"/>
          <p:cNvPicPr>
            <a:picLocks noChangeAspect="1" noChangeArrowheads="1"/>
          </p:cNvPicPr>
          <p:nvPr/>
        </p:nvPicPr>
        <p:blipFill>
          <a:blip r:embed="rId3" cstate="screen"/>
          <a:srcRect/>
          <a:stretch>
            <a:fillRect/>
          </a:stretch>
        </p:blipFill>
        <p:spPr bwMode="auto">
          <a:xfrm>
            <a:off x="758715" y="1692121"/>
            <a:ext cx="3419953" cy="3543795"/>
          </a:xfrm>
          <a:prstGeom prst="rect">
            <a:avLst/>
          </a:prstGeom>
          <a:ln>
            <a:noFill/>
          </a:ln>
          <a:effectLst>
            <a:outerShdw blurRad="292100" dist="139700" dir="2700000" algn="tl" rotWithShape="0">
              <a:srgbClr val="333333">
                <a:alpha val="65000"/>
              </a:srgbClr>
            </a:outerShdw>
          </a:effectLst>
        </p:spPr>
      </p:pic>
      <p:pic>
        <p:nvPicPr>
          <p:cNvPr id="11" name="Picture 6"/>
          <p:cNvPicPr>
            <a:picLocks noChangeAspect="1" noChangeArrowheads="1"/>
          </p:cNvPicPr>
          <p:nvPr/>
        </p:nvPicPr>
        <p:blipFill>
          <a:blip r:embed="rId4" cstate="screen"/>
          <a:stretch>
            <a:fillRect/>
          </a:stretch>
        </p:blipFill>
        <p:spPr bwMode="auto">
          <a:xfrm>
            <a:off x="5009578" y="1690082"/>
            <a:ext cx="3264235" cy="3547872"/>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758715" y="5470171"/>
            <a:ext cx="3419953" cy="923330"/>
          </a:xfrm>
          <a:prstGeom prst="rect">
            <a:avLst/>
          </a:prstGeom>
          <a:noFill/>
        </p:spPr>
        <p:txBody>
          <a:bodyPr wrap="square" rtlCol="0">
            <a:spAutoFit/>
          </a:bodyPr>
          <a:lstStyle/>
          <a:p>
            <a:r>
              <a:rPr lang="en-US" dirty="0" smtClean="0"/>
              <a:t>UIUC 1985 - had to install a direct feed from Illinois Power to run the system</a:t>
            </a:r>
            <a:endParaRPr lang="en-US" dirty="0"/>
          </a:p>
        </p:txBody>
      </p:sp>
      <p:sp>
        <p:nvSpPr>
          <p:cNvPr id="7" name="TextBox 6"/>
          <p:cNvSpPr txBox="1"/>
          <p:nvPr/>
        </p:nvSpPr>
        <p:spPr>
          <a:xfrm>
            <a:off x="5009578" y="5470171"/>
            <a:ext cx="3941917" cy="923330"/>
          </a:xfrm>
          <a:prstGeom prst="rect">
            <a:avLst/>
          </a:prstGeom>
          <a:noFill/>
        </p:spPr>
        <p:txBody>
          <a:bodyPr wrap="square" rtlCol="0">
            <a:spAutoFit/>
          </a:bodyPr>
          <a:lstStyle/>
          <a:p>
            <a:r>
              <a:rPr lang="en-US" dirty="0" smtClean="0"/>
              <a:t>Clemson – from ½ MW in 2006 </a:t>
            </a:r>
            <a:br>
              <a:rPr lang="en-US" dirty="0" smtClean="0"/>
            </a:br>
            <a:r>
              <a:rPr lang="en-US" dirty="0" smtClean="0"/>
              <a:t>to 4 ½ MW in 2010 to support computational  environment</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HPC is Driving Power at Clemson</a:t>
            </a:r>
            <a:endParaRPr lang="en-US" dirty="0"/>
          </a:p>
        </p:txBody>
      </p:sp>
      <p:graphicFrame>
        <p:nvGraphicFramePr>
          <p:cNvPr id="4" name="Content Placeholder 3"/>
          <p:cNvGraphicFramePr>
            <a:graphicFrameLocks noGrp="1"/>
          </p:cNvGraphicFramePr>
          <p:nvPr>
            <p:ph idx="1"/>
          </p:nvPr>
        </p:nvGraphicFramePr>
        <p:xfrm>
          <a:off x="457200" y="1678329"/>
          <a:ext cx="8229600" cy="502962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It may be a treadmill and we may have money issues . . . </a:t>
            </a:r>
          </a:p>
        </p:txBody>
      </p:sp>
      <p:sp>
        <p:nvSpPr>
          <p:cNvPr id="4" name="Subtitle 3"/>
          <p:cNvSpPr>
            <a:spLocks noGrp="1"/>
          </p:cNvSpPr>
          <p:nvPr>
            <p:ph type="subTitle" idx="1"/>
          </p:nvPr>
        </p:nvSpPr>
        <p:spPr/>
        <p:txBody>
          <a:bodyPr/>
          <a:lstStyle/>
          <a:p>
            <a:pPr>
              <a:buNone/>
            </a:pPr>
            <a:r>
              <a:rPr lang="en-US" dirty="0" smtClean="0"/>
              <a:t> . . . but we have to keep up!</a:t>
            </a:r>
            <a:endParaRPr lang="en-US" dirty="0"/>
          </a:p>
        </p:txBody>
      </p:sp>
      <p:grpSp>
        <p:nvGrpSpPr>
          <p:cNvPr id="7" name="Group 6"/>
          <p:cNvGrpSpPr/>
          <p:nvPr/>
        </p:nvGrpSpPr>
        <p:grpSpPr>
          <a:xfrm>
            <a:off x="596092" y="260685"/>
            <a:ext cx="7691377" cy="2184693"/>
            <a:chOff x="457200" y="195944"/>
            <a:chExt cx="8293813" cy="2355812"/>
          </a:xfrm>
        </p:grpSpPr>
        <p:pic>
          <p:nvPicPr>
            <p:cNvPr id="5" name="Picture 4" descr="C:\Users\smedder\AppData\Local\Microsoft\Windows\Temporary Internet Files\Content.IE5\H7VTI9MN\MC900384404[1].wmf"/>
            <p:cNvPicPr>
              <a:picLocks noChangeAspect="1" noChangeArrowheads="1"/>
            </p:cNvPicPr>
            <p:nvPr/>
          </p:nvPicPr>
          <p:blipFill>
            <a:blip r:embed="rId3" cstate="screen">
              <a:duotone>
                <a:schemeClr val="accent5">
                  <a:shade val="45000"/>
                  <a:satMod val="135000"/>
                </a:schemeClr>
                <a:prstClr val="white"/>
              </a:duotone>
            </a:blip>
            <a:srcRect/>
            <a:stretch>
              <a:fillRect/>
            </a:stretch>
          </p:blipFill>
          <p:spPr bwMode="auto">
            <a:xfrm>
              <a:off x="6285937" y="265756"/>
              <a:ext cx="2465076" cy="2286000"/>
            </a:xfrm>
            <a:prstGeom prst="rect">
              <a:avLst/>
            </a:prstGeom>
            <a:noFill/>
            <a:ln>
              <a:noFill/>
            </a:ln>
          </p:spPr>
        </p:pic>
        <p:pic>
          <p:nvPicPr>
            <p:cNvPr id="6" name="Picture 1"/>
            <p:cNvPicPr>
              <a:picLocks noChangeAspect="1" noChangeArrowheads="1"/>
            </p:cNvPicPr>
            <p:nvPr/>
          </p:nvPicPr>
          <p:blipFill>
            <a:blip r:embed="rId4" cstate="screen">
              <a:duotone>
                <a:schemeClr val="accent5">
                  <a:shade val="45000"/>
                  <a:satMod val="135000"/>
                </a:schemeClr>
                <a:prstClr val="white"/>
              </a:duotone>
            </a:blip>
            <a:srcRect/>
            <a:stretch>
              <a:fillRect/>
            </a:stretch>
          </p:blipFill>
          <p:spPr bwMode="auto">
            <a:xfrm>
              <a:off x="457200" y="265756"/>
              <a:ext cx="2483476" cy="2286000"/>
            </a:xfrm>
            <a:prstGeom prst="rect">
              <a:avLst/>
            </a:prstGeom>
            <a:noFill/>
            <a:ln>
              <a:noFill/>
            </a:ln>
          </p:spPr>
        </p:pic>
        <p:pic>
          <p:nvPicPr>
            <p:cNvPr id="60" name="Picture 59" descr="Picture1.emf"/>
            <p:cNvPicPr>
              <a:picLocks noChangeAspect="1"/>
            </p:cNvPicPr>
            <p:nvPr/>
          </p:nvPicPr>
          <p:blipFill>
            <a:blip r:embed="rId5" cstate="screen">
              <a:duotone>
                <a:schemeClr val="accent5">
                  <a:shade val="45000"/>
                  <a:satMod val="135000"/>
                </a:schemeClr>
                <a:prstClr val="white"/>
              </a:duotone>
            </a:blip>
            <a:stretch>
              <a:fillRect/>
            </a:stretch>
          </p:blipFill>
          <p:spPr>
            <a:xfrm>
              <a:off x="3450417" y="195944"/>
              <a:ext cx="2308126" cy="2355812"/>
            </a:xfrm>
            <a:prstGeom prst="rect">
              <a:avLst/>
            </a:prstGeom>
            <a:noFill/>
            <a:ln>
              <a:noFill/>
            </a:ln>
          </p:spPr>
        </p:pic>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600" dirty="0" smtClean="0"/>
              <a:t>Definitions</a:t>
            </a:r>
            <a:endParaRPr lang="en-US" sz="4600" dirty="0"/>
          </a:p>
        </p:txBody>
      </p:sp>
      <p:sp>
        <p:nvSpPr>
          <p:cNvPr id="3" name="Content Placeholder 2"/>
          <p:cNvSpPr>
            <a:spLocks noGrp="1"/>
          </p:cNvSpPr>
          <p:nvPr>
            <p:ph idx="1"/>
          </p:nvPr>
        </p:nvSpPr>
        <p:spPr/>
        <p:txBody>
          <a:bodyPr>
            <a:normAutofit/>
          </a:bodyPr>
          <a:lstStyle/>
          <a:p>
            <a:endParaRPr lang="en-US" sz="2200" b="1" i="1" dirty="0" smtClean="0"/>
          </a:p>
          <a:p>
            <a:pPr algn="ctr">
              <a:buNone/>
            </a:pPr>
            <a:r>
              <a:rPr lang="en-US" sz="2200" b="1" dirty="0" smtClean="0">
                <a:solidFill>
                  <a:srgbClr val="F66F00"/>
                </a:solidFill>
              </a:rPr>
              <a:t>I use IT and </a:t>
            </a:r>
            <a:r>
              <a:rPr lang="en-US" sz="2200" b="1" dirty="0" err="1" smtClean="0">
                <a:solidFill>
                  <a:srgbClr val="F66F00"/>
                </a:solidFill>
              </a:rPr>
              <a:t>cyberinfrastructure</a:t>
            </a:r>
            <a:r>
              <a:rPr lang="en-US" sz="2200" b="1" dirty="0" smtClean="0">
                <a:solidFill>
                  <a:srgbClr val="F66F00"/>
                </a:solidFill>
              </a:rPr>
              <a:t> interchangeably</a:t>
            </a:r>
          </a:p>
          <a:p>
            <a:endParaRPr lang="en-US" sz="2200" b="1" i="1" dirty="0" smtClean="0"/>
          </a:p>
          <a:p>
            <a:r>
              <a:rPr lang="en-US" sz="2200" b="1" i="1" dirty="0" smtClean="0"/>
              <a:t>Infrastructure</a:t>
            </a:r>
            <a:r>
              <a:rPr lang="en-US" sz="2200" dirty="0" smtClean="0"/>
              <a:t> - used since the 1920s to refer to the roads, power grids, telephone systems, bridges, rail lines, and similar public works required for an </a:t>
            </a:r>
            <a:r>
              <a:rPr lang="en-US" sz="2200" b="1" dirty="0" smtClean="0"/>
              <a:t>industrial economy </a:t>
            </a:r>
            <a:r>
              <a:rPr lang="en-US" sz="2200" dirty="0" smtClean="0"/>
              <a:t/>
            </a:r>
            <a:br>
              <a:rPr lang="en-US" sz="2200" dirty="0" smtClean="0"/>
            </a:br>
            <a:endParaRPr lang="en-US" sz="2200" dirty="0" smtClean="0"/>
          </a:p>
          <a:p>
            <a:r>
              <a:rPr lang="en-US" sz="2200" b="1" dirty="0" smtClean="0"/>
              <a:t>C</a:t>
            </a:r>
            <a:r>
              <a:rPr lang="en-US" sz="2200" b="1" i="1" dirty="0" smtClean="0"/>
              <a:t>yberinfrastructure</a:t>
            </a:r>
            <a:r>
              <a:rPr lang="en-US" sz="2200" dirty="0" smtClean="0"/>
              <a:t> refers to distributed computer, information and communication technology . . . necessary for a </a:t>
            </a:r>
            <a:r>
              <a:rPr lang="en-US" sz="2200" b="1" dirty="0" smtClean="0"/>
              <a:t>knowledge economy</a:t>
            </a:r>
            <a:endParaRPr lang="en-US" sz="22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Some thoughts……..</a:t>
            </a:r>
            <a:endParaRPr lang="en-US" sz="4800" dirty="0"/>
          </a:p>
        </p:txBody>
      </p:sp>
      <p:sp>
        <p:nvSpPr>
          <p:cNvPr id="3" name="Content Placeholder 2"/>
          <p:cNvSpPr>
            <a:spLocks noGrp="1"/>
          </p:cNvSpPr>
          <p:nvPr>
            <p:ph idx="1"/>
          </p:nvPr>
        </p:nvSpPr>
        <p:spPr/>
        <p:txBody>
          <a:bodyPr>
            <a:normAutofit/>
          </a:bodyPr>
          <a:lstStyle/>
          <a:p>
            <a:r>
              <a:rPr lang="en-US" dirty="0" smtClean="0"/>
              <a:t>Understand the business that we’re in</a:t>
            </a:r>
          </a:p>
          <a:p>
            <a:r>
              <a:rPr lang="en-US" dirty="0" smtClean="0"/>
              <a:t>Reassess, reset</a:t>
            </a:r>
          </a:p>
          <a:p>
            <a:r>
              <a:rPr lang="en-US" dirty="0" smtClean="0"/>
              <a:t>Do your own ROI . . . don’t wait for the consulting group to show up </a:t>
            </a:r>
          </a:p>
          <a:p>
            <a:r>
              <a:rPr lang="en-US" dirty="0" smtClean="0"/>
              <a:t>Process is good but temper it </a:t>
            </a:r>
            <a:r>
              <a:rPr lang="en-US" sz="1900" u="sng" dirty="0" smtClean="0">
                <a:hlinkClick r:id="rId3"/>
              </a:rPr>
              <a:t>http://www.itsmwatch.com/itil/article.php/11700_3607926_1</a:t>
            </a:r>
            <a:endParaRPr lang="en-US" dirty="0" smtClean="0"/>
          </a:p>
          <a:p>
            <a:r>
              <a:rPr lang="en-US" dirty="0" smtClean="0"/>
              <a:t>Be careful of fads . . . crowd</a:t>
            </a:r>
          </a:p>
          <a:p>
            <a:r>
              <a:rPr lang="en-US" dirty="0" smtClean="0"/>
              <a:t>Crossover the silos</a:t>
            </a:r>
          </a:p>
          <a:p>
            <a:r>
              <a:rPr lang="en-US" dirty="0" smtClean="0"/>
              <a:t>Be creative</a:t>
            </a:r>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Use a framework that non-IT people can understand…..</a:t>
            </a:r>
            <a:endParaRPr lang="en-US" dirty="0"/>
          </a:p>
        </p:txBody>
      </p:sp>
      <p:sp>
        <p:nvSpPr>
          <p:cNvPr id="5" name="Subtitle 4"/>
          <p:cNvSpPr>
            <a:spLocks noGrp="1"/>
          </p:cNvSpPr>
          <p:nvPr>
            <p:ph type="subTitle" idx="1"/>
          </p:nvPr>
        </p:nvSpPr>
        <p:spPr/>
        <p:txBody>
          <a:bodyPr/>
          <a:lstStyle/>
          <a:p>
            <a:r>
              <a:rPr lang="en-US" dirty="0" smtClean="0"/>
              <a:t>….helps to tell a story</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Oval 3"/>
          <p:cNvSpPr>
            <a:spLocks noChangeArrowheads="1"/>
          </p:cNvSpPr>
          <p:nvPr/>
        </p:nvSpPr>
        <p:spPr bwMode="auto">
          <a:xfrm>
            <a:off x="3080466" y="892920"/>
            <a:ext cx="3699753" cy="3192718"/>
          </a:xfrm>
          <a:prstGeom prst="ellipse">
            <a:avLst/>
          </a:prstGeom>
          <a:gradFill rotWithShape="0">
            <a:gsLst>
              <a:gs pos="0">
                <a:srgbClr val="FFCC00"/>
              </a:gs>
              <a:gs pos="100000">
                <a:schemeClr val="bg1"/>
              </a:gs>
            </a:gsLst>
            <a:path path="shape">
              <a:fillToRect l="50000" t="50000" r="50000" b="50000"/>
            </a:path>
          </a:gradFill>
          <a:ln w="9525">
            <a:noFill/>
            <a:round/>
            <a:headEnd/>
            <a:tailEnd/>
          </a:ln>
        </p:spPr>
        <p:txBody>
          <a:bodyPr wrap="none" anchor="ctr"/>
          <a:lstStyle/>
          <a:p>
            <a:endParaRPr lang="en-US">
              <a:latin typeface="Calibri" charset="0"/>
            </a:endParaRPr>
          </a:p>
        </p:txBody>
      </p:sp>
      <p:sp>
        <p:nvSpPr>
          <p:cNvPr id="20483" name="Rectangle 4"/>
          <p:cNvSpPr>
            <a:spLocks noGrp="1" noChangeArrowheads="1"/>
          </p:cNvSpPr>
          <p:nvPr>
            <p:ph type="title"/>
          </p:nvPr>
        </p:nvSpPr>
        <p:spPr/>
        <p:txBody>
          <a:bodyPr>
            <a:normAutofit fontScale="90000"/>
          </a:bodyPr>
          <a:lstStyle/>
          <a:p>
            <a:r>
              <a:rPr lang="en-US" dirty="0" smtClean="0">
                <a:solidFill>
                  <a:schemeClr val="tx1"/>
                </a:solidFill>
              </a:rPr>
              <a:t>Investment and Measurement Framework</a:t>
            </a:r>
          </a:p>
        </p:txBody>
      </p:sp>
      <p:grpSp>
        <p:nvGrpSpPr>
          <p:cNvPr id="2" name="Group 26"/>
          <p:cNvGrpSpPr>
            <a:grpSpLocks/>
          </p:cNvGrpSpPr>
          <p:nvPr/>
        </p:nvGrpSpPr>
        <p:grpSpPr bwMode="auto">
          <a:xfrm>
            <a:off x="2209399" y="1632950"/>
            <a:ext cx="5673725" cy="4437063"/>
            <a:chOff x="142" y="776"/>
            <a:chExt cx="3622" cy="2795"/>
          </a:xfrm>
        </p:grpSpPr>
        <p:sp>
          <p:nvSpPr>
            <p:cNvPr id="20492" name="Rectangle 5"/>
            <p:cNvSpPr>
              <a:spLocks noChangeArrowheads="1"/>
            </p:cNvSpPr>
            <p:nvPr/>
          </p:nvSpPr>
          <p:spPr bwMode="auto">
            <a:xfrm>
              <a:off x="3237" y="2890"/>
              <a:ext cx="116" cy="144"/>
            </a:xfrm>
            <a:prstGeom prst="rect">
              <a:avLst/>
            </a:prstGeom>
            <a:noFill/>
            <a:ln w="9525">
              <a:noFill/>
              <a:miter lim="800000"/>
              <a:headEnd/>
              <a:tailEnd/>
            </a:ln>
          </p:spPr>
          <p:txBody>
            <a:bodyPr wrap="none">
              <a:spAutoFit/>
            </a:bodyPr>
            <a:lstStyle/>
            <a:p>
              <a:endParaRPr lang="en-US" sz="900">
                <a:latin typeface="Calibri" charset="0"/>
              </a:endParaRPr>
            </a:p>
          </p:txBody>
        </p:sp>
        <p:sp>
          <p:nvSpPr>
            <p:cNvPr id="1357830" name="Freeform 6"/>
            <p:cNvSpPr>
              <a:spLocks/>
            </p:cNvSpPr>
            <p:nvPr/>
          </p:nvSpPr>
          <p:spPr bwMode="auto">
            <a:xfrm>
              <a:off x="142" y="2482"/>
              <a:ext cx="3621" cy="613"/>
            </a:xfrm>
            <a:custGeom>
              <a:avLst/>
              <a:gdLst/>
              <a:ahLst/>
              <a:cxnLst>
                <a:cxn ang="0">
                  <a:pos x="0" y="854"/>
                </a:cxn>
                <a:cxn ang="0">
                  <a:pos x="585" y="0"/>
                </a:cxn>
                <a:cxn ang="0">
                  <a:pos x="3264" y="0"/>
                </a:cxn>
                <a:cxn ang="0">
                  <a:pos x="3765" y="8"/>
                </a:cxn>
                <a:cxn ang="0">
                  <a:pos x="3815" y="845"/>
                </a:cxn>
                <a:cxn ang="0">
                  <a:pos x="0" y="854"/>
                </a:cxn>
              </a:cxnLst>
              <a:rect l="0" t="0" r="r" b="b"/>
              <a:pathLst>
                <a:path w="3815" h="854">
                  <a:moveTo>
                    <a:pt x="0" y="854"/>
                  </a:moveTo>
                  <a:lnTo>
                    <a:pt x="585" y="0"/>
                  </a:lnTo>
                  <a:lnTo>
                    <a:pt x="3264" y="0"/>
                  </a:lnTo>
                  <a:lnTo>
                    <a:pt x="3765" y="8"/>
                  </a:lnTo>
                  <a:lnTo>
                    <a:pt x="3815" y="845"/>
                  </a:lnTo>
                  <a:lnTo>
                    <a:pt x="0" y="854"/>
                  </a:lnTo>
                  <a:close/>
                </a:path>
              </a:pathLst>
            </a:custGeom>
            <a:gradFill flip="none" rotWithShape="1">
              <a:gsLst>
                <a:gs pos="0">
                  <a:srgbClr val="000066"/>
                </a:gs>
                <a:gs pos="100000">
                  <a:schemeClr val="accent1"/>
                </a:gs>
              </a:gsLst>
              <a:lin ang="5400000" scaled="1"/>
              <a:tileRect/>
            </a:gradFill>
            <a:ln w="9525" cap="flat" cmpd="sng">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fontAlgn="auto">
                <a:spcBef>
                  <a:spcPts val="0"/>
                </a:spcBef>
                <a:spcAft>
                  <a:spcPts val="0"/>
                </a:spcAft>
                <a:defRPr/>
              </a:pPr>
              <a:endParaRPr lang="en-US">
                <a:latin typeface="+mn-lt"/>
                <a:ea typeface="+mn-ea"/>
              </a:endParaRPr>
            </a:p>
          </p:txBody>
        </p:sp>
        <p:sp>
          <p:nvSpPr>
            <p:cNvPr id="1357831" name="Freeform 7"/>
            <p:cNvSpPr>
              <a:spLocks/>
            </p:cNvSpPr>
            <p:nvPr/>
          </p:nvSpPr>
          <p:spPr bwMode="auto">
            <a:xfrm>
              <a:off x="345" y="776"/>
              <a:ext cx="3272" cy="2183"/>
            </a:xfrm>
            <a:custGeom>
              <a:avLst/>
              <a:gdLst/>
              <a:ahLst/>
              <a:cxnLst>
                <a:cxn ang="0">
                  <a:pos x="1294" y="0"/>
                </a:cxn>
                <a:cxn ang="0">
                  <a:pos x="0" y="2138"/>
                </a:cxn>
                <a:cxn ang="0">
                  <a:pos x="2755" y="2138"/>
                </a:cxn>
                <a:cxn ang="0">
                  <a:pos x="1294" y="0"/>
                </a:cxn>
              </a:cxnLst>
              <a:rect l="0" t="0" r="r" b="b"/>
              <a:pathLst>
                <a:path w="2755" h="2138">
                  <a:moveTo>
                    <a:pt x="1294" y="0"/>
                  </a:moveTo>
                  <a:lnTo>
                    <a:pt x="0" y="2138"/>
                  </a:lnTo>
                  <a:lnTo>
                    <a:pt x="2755" y="2138"/>
                  </a:lnTo>
                  <a:lnTo>
                    <a:pt x="1294" y="0"/>
                  </a:lnTo>
                  <a:close/>
                </a:path>
              </a:pathLst>
            </a:custGeom>
            <a:gradFill flip="none" rotWithShape="1">
              <a:gsLst>
                <a:gs pos="34000">
                  <a:srgbClr val="CEDAE3">
                    <a:alpha val="65000"/>
                  </a:srgbClr>
                </a:gs>
                <a:gs pos="100000">
                  <a:srgbClr val="4D81C0"/>
                </a:gs>
              </a:gsLst>
              <a:lin ang="5400000" scaled="1"/>
              <a:tileRect/>
            </a:gradFill>
            <a:ln w="9525" cap="flat" cmpd="sng">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fontAlgn="auto">
                <a:spcBef>
                  <a:spcPts val="0"/>
                </a:spcBef>
                <a:spcAft>
                  <a:spcPts val="0"/>
                </a:spcAft>
                <a:defRPr/>
              </a:pPr>
              <a:endParaRPr lang="en-US">
                <a:latin typeface="+mn-lt"/>
                <a:ea typeface="+mn-ea"/>
              </a:endParaRPr>
            </a:p>
          </p:txBody>
        </p:sp>
        <p:sp>
          <p:nvSpPr>
            <p:cNvPr id="20499" name="Freeform 8"/>
            <p:cNvSpPr>
              <a:spLocks/>
            </p:cNvSpPr>
            <p:nvPr/>
          </p:nvSpPr>
          <p:spPr bwMode="auto">
            <a:xfrm>
              <a:off x="1879" y="802"/>
              <a:ext cx="1733" cy="2150"/>
            </a:xfrm>
            <a:custGeom>
              <a:avLst/>
              <a:gdLst>
                <a:gd name="T0" fmla="*/ 0 w 2191"/>
                <a:gd name="T1" fmla="*/ 0 h 2718"/>
                <a:gd name="T2" fmla="*/ 11 w 2191"/>
                <a:gd name="T3" fmla="*/ 15 h 2718"/>
                <a:gd name="T4" fmla="*/ 41 w 2191"/>
                <a:gd name="T5" fmla="*/ 53 h 2718"/>
                <a:gd name="T6" fmla="*/ 85 w 2191"/>
                <a:gd name="T7" fmla="*/ 108 h 2718"/>
                <a:gd name="T8" fmla="*/ 133 w 2191"/>
                <a:gd name="T9" fmla="*/ 169 h 2718"/>
                <a:gd name="T10" fmla="*/ 181 w 2191"/>
                <a:gd name="T11" fmla="*/ 231 h 2718"/>
                <a:gd name="T12" fmla="*/ 224 w 2191"/>
                <a:gd name="T13" fmla="*/ 283 h 2718"/>
                <a:gd name="T14" fmla="*/ 240 w 2191"/>
                <a:gd name="T15" fmla="*/ 304 h 2718"/>
                <a:gd name="T16" fmla="*/ 254 w 2191"/>
                <a:gd name="T17" fmla="*/ 319 h 2718"/>
                <a:gd name="T18" fmla="*/ 259 w 2191"/>
                <a:gd name="T19" fmla="*/ 324 h 2718"/>
                <a:gd name="T20" fmla="*/ 262 w 2191"/>
                <a:gd name="T21" fmla="*/ 327 h 2718"/>
                <a:gd name="T22" fmla="*/ 265 w 2191"/>
                <a:gd name="T23" fmla="*/ 330 h 2718"/>
                <a:gd name="T24" fmla="*/ 265 w 2191"/>
                <a:gd name="T25" fmla="*/ 328 h 2718"/>
                <a:gd name="T26" fmla="*/ 265 w 2191"/>
                <a:gd name="T27" fmla="*/ 324 h 2718"/>
                <a:gd name="T28" fmla="*/ 265 w 2191"/>
                <a:gd name="T29" fmla="*/ 316 h 2718"/>
                <a:gd name="T30" fmla="*/ 265 w 2191"/>
                <a:gd name="T31" fmla="*/ 307 h 2718"/>
                <a:gd name="T32" fmla="*/ 265 w 2191"/>
                <a:gd name="T33" fmla="*/ 297 h 2718"/>
                <a:gd name="T34" fmla="*/ 265 w 2191"/>
                <a:gd name="T35" fmla="*/ 289 h 2718"/>
                <a:gd name="T36" fmla="*/ 265 w 2191"/>
                <a:gd name="T37" fmla="*/ 282 h 2718"/>
                <a:gd name="T38" fmla="*/ 265 w 2191"/>
                <a:gd name="T39" fmla="*/ 277 h 2718"/>
                <a:gd name="T40" fmla="*/ 265 w 2191"/>
                <a:gd name="T41" fmla="*/ 274 h 2718"/>
                <a:gd name="T42" fmla="*/ 230 w 2191"/>
                <a:gd name="T43" fmla="*/ 239 h 2718"/>
                <a:gd name="T44" fmla="*/ 0 w 2191"/>
                <a:gd name="T45" fmla="*/ 0 h 27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91"/>
                <a:gd name="T70" fmla="*/ 0 h 2718"/>
                <a:gd name="T71" fmla="*/ 2191 w 2191"/>
                <a:gd name="T72" fmla="*/ 2718 h 271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91" h="2718">
                  <a:moveTo>
                    <a:pt x="0" y="0"/>
                  </a:moveTo>
                  <a:lnTo>
                    <a:pt x="95" y="122"/>
                  </a:lnTo>
                  <a:lnTo>
                    <a:pt x="342" y="439"/>
                  </a:lnTo>
                  <a:lnTo>
                    <a:pt x="696" y="888"/>
                  </a:lnTo>
                  <a:lnTo>
                    <a:pt x="1098" y="1398"/>
                  </a:lnTo>
                  <a:lnTo>
                    <a:pt x="1500" y="1903"/>
                  </a:lnTo>
                  <a:lnTo>
                    <a:pt x="1849" y="2338"/>
                  </a:lnTo>
                  <a:lnTo>
                    <a:pt x="1988" y="2504"/>
                  </a:lnTo>
                  <a:lnTo>
                    <a:pt x="2096" y="2629"/>
                  </a:lnTo>
                  <a:lnTo>
                    <a:pt x="2135" y="2673"/>
                  </a:lnTo>
                  <a:lnTo>
                    <a:pt x="2165" y="2703"/>
                  </a:lnTo>
                  <a:lnTo>
                    <a:pt x="2186" y="2718"/>
                  </a:lnTo>
                  <a:lnTo>
                    <a:pt x="2191" y="2714"/>
                  </a:lnTo>
                  <a:lnTo>
                    <a:pt x="2191" y="2663"/>
                  </a:lnTo>
                  <a:lnTo>
                    <a:pt x="2191" y="2600"/>
                  </a:lnTo>
                  <a:lnTo>
                    <a:pt x="2191" y="2527"/>
                  </a:lnTo>
                  <a:lnTo>
                    <a:pt x="2191" y="2448"/>
                  </a:lnTo>
                  <a:lnTo>
                    <a:pt x="2191" y="2379"/>
                  </a:lnTo>
                  <a:lnTo>
                    <a:pt x="2191" y="2320"/>
                  </a:lnTo>
                  <a:lnTo>
                    <a:pt x="2191" y="2283"/>
                  </a:lnTo>
                  <a:lnTo>
                    <a:pt x="2191" y="2267"/>
                  </a:lnTo>
                  <a:lnTo>
                    <a:pt x="1903" y="1969"/>
                  </a:lnTo>
                  <a:lnTo>
                    <a:pt x="0" y="0"/>
                  </a:lnTo>
                  <a:close/>
                </a:path>
              </a:pathLst>
            </a:custGeom>
            <a:solidFill>
              <a:srgbClr val="002060">
                <a:alpha val="56862"/>
              </a:srgbClr>
            </a:solidFill>
            <a:ln w="9525">
              <a:noFill/>
              <a:round/>
              <a:headEnd/>
              <a:tailEnd/>
            </a:ln>
          </p:spPr>
          <p:txBody>
            <a:bodyPr/>
            <a:lstStyle/>
            <a:p>
              <a:endParaRPr lang="en-US"/>
            </a:p>
          </p:txBody>
        </p:sp>
        <p:sp>
          <p:nvSpPr>
            <p:cNvPr id="1357833" name="Rectangle 9"/>
            <p:cNvSpPr>
              <a:spLocks noChangeArrowheads="1"/>
            </p:cNvSpPr>
            <p:nvPr/>
          </p:nvSpPr>
          <p:spPr bwMode="auto">
            <a:xfrm>
              <a:off x="142" y="3086"/>
              <a:ext cx="3622" cy="273"/>
            </a:xfrm>
            <a:prstGeom prst="rect">
              <a:avLst/>
            </a:prstGeom>
            <a:solidFill>
              <a:srgbClr val="00206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fontAlgn="auto">
                <a:spcBef>
                  <a:spcPts val="0"/>
                </a:spcBef>
                <a:spcAft>
                  <a:spcPts val="0"/>
                </a:spcAft>
                <a:defRPr/>
              </a:pPr>
              <a:endParaRPr lang="en-US">
                <a:latin typeface="+mn-lt"/>
                <a:ea typeface="+mn-ea"/>
              </a:endParaRPr>
            </a:p>
          </p:txBody>
        </p:sp>
        <p:sp>
          <p:nvSpPr>
            <p:cNvPr id="20503" name="Text Box 10"/>
            <p:cNvSpPr txBox="1">
              <a:spLocks noChangeArrowheads="1"/>
            </p:cNvSpPr>
            <p:nvPr/>
          </p:nvSpPr>
          <p:spPr bwMode="auto">
            <a:xfrm>
              <a:off x="1309" y="1252"/>
              <a:ext cx="1163" cy="320"/>
            </a:xfrm>
            <a:prstGeom prst="rect">
              <a:avLst/>
            </a:prstGeom>
            <a:noFill/>
            <a:ln w="9525">
              <a:noFill/>
              <a:miter lim="800000"/>
              <a:headEnd/>
              <a:tailEnd/>
            </a:ln>
          </p:spPr>
          <p:txBody>
            <a:bodyPr wrap="square">
              <a:spAutoFit/>
            </a:bodyPr>
            <a:lstStyle/>
            <a:p>
              <a:pPr algn="ctr">
                <a:lnSpc>
                  <a:spcPct val="90000"/>
                </a:lnSpc>
              </a:pPr>
              <a:r>
                <a:rPr lang="en-US" sz="1500" b="1" dirty="0">
                  <a:latin typeface="Calibri" charset="0"/>
                </a:rPr>
                <a:t> Productivity </a:t>
              </a:r>
              <a:r>
                <a:rPr lang="en-US" sz="1500" b="1" dirty="0" smtClean="0">
                  <a:latin typeface="Calibri" charset="0"/>
                </a:rPr>
                <a:t>&amp; </a:t>
              </a:r>
              <a:r>
                <a:rPr lang="en-US" sz="1500" b="1" dirty="0">
                  <a:latin typeface="Calibri" charset="0"/>
                </a:rPr>
                <a:t>Discovery Enabled </a:t>
              </a:r>
            </a:p>
          </p:txBody>
        </p:sp>
        <p:sp>
          <p:nvSpPr>
            <p:cNvPr id="20504" name="Freeform 11"/>
            <p:cNvSpPr>
              <a:spLocks/>
            </p:cNvSpPr>
            <p:nvPr/>
          </p:nvSpPr>
          <p:spPr bwMode="auto">
            <a:xfrm>
              <a:off x="1319" y="1485"/>
              <a:ext cx="1221" cy="87"/>
            </a:xfrm>
            <a:custGeom>
              <a:avLst/>
              <a:gdLst>
                <a:gd name="T0" fmla="*/ 0 w 1221"/>
                <a:gd name="T1" fmla="*/ 87 h 87"/>
                <a:gd name="T2" fmla="*/ 1151 w 1221"/>
                <a:gd name="T3" fmla="*/ 83 h 87"/>
                <a:gd name="T4" fmla="*/ 1221 w 1221"/>
                <a:gd name="T5" fmla="*/ 0 h 87"/>
                <a:gd name="T6" fmla="*/ 0 60000 65536"/>
                <a:gd name="T7" fmla="*/ 0 60000 65536"/>
                <a:gd name="T8" fmla="*/ 0 60000 65536"/>
                <a:gd name="T9" fmla="*/ 0 w 1221"/>
                <a:gd name="T10" fmla="*/ 0 h 87"/>
                <a:gd name="T11" fmla="*/ 1221 w 1221"/>
                <a:gd name="T12" fmla="*/ 87 h 87"/>
              </a:gdLst>
              <a:ahLst/>
              <a:cxnLst>
                <a:cxn ang="T6">
                  <a:pos x="T0" y="T1"/>
                </a:cxn>
                <a:cxn ang="T7">
                  <a:pos x="T2" y="T3"/>
                </a:cxn>
                <a:cxn ang="T8">
                  <a:pos x="T4" y="T5"/>
                </a:cxn>
              </a:cxnLst>
              <a:rect l="T9" t="T10" r="T11" b="T12"/>
              <a:pathLst>
                <a:path w="1221" h="87">
                  <a:moveTo>
                    <a:pt x="0" y="87"/>
                  </a:moveTo>
                  <a:lnTo>
                    <a:pt x="1151" y="83"/>
                  </a:lnTo>
                  <a:lnTo>
                    <a:pt x="1221" y="0"/>
                  </a:lnTo>
                </a:path>
              </a:pathLst>
            </a:custGeom>
            <a:noFill/>
            <a:ln w="38100">
              <a:solidFill>
                <a:schemeClr val="bg1"/>
              </a:solidFill>
              <a:round/>
              <a:headEnd/>
              <a:tailEnd/>
            </a:ln>
          </p:spPr>
          <p:txBody>
            <a:bodyPr wrap="none" anchor="ctr"/>
            <a:lstStyle/>
            <a:p>
              <a:endParaRPr lang="en-US"/>
            </a:p>
          </p:txBody>
        </p:sp>
        <p:sp>
          <p:nvSpPr>
            <p:cNvPr id="20505" name="Freeform 12"/>
            <p:cNvSpPr>
              <a:spLocks/>
            </p:cNvSpPr>
            <p:nvPr/>
          </p:nvSpPr>
          <p:spPr bwMode="auto">
            <a:xfrm>
              <a:off x="1036" y="1825"/>
              <a:ext cx="1828" cy="148"/>
            </a:xfrm>
            <a:custGeom>
              <a:avLst/>
              <a:gdLst>
                <a:gd name="T0" fmla="*/ 0 w 1828"/>
                <a:gd name="T1" fmla="*/ 148 h 148"/>
                <a:gd name="T2" fmla="*/ 1739 w 1828"/>
                <a:gd name="T3" fmla="*/ 135 h 148"/>
                <a:gd name="T4" fmla="*/ 1828 w 1828"/>
                <a:gd name="T5" fmla="*/ 0 h 148"/>
                <a:gd name="T6" fmla="*/ 0 60000 65536"/>
                <a:gd name="T7" fmla="*/ 0 60000 65536"/>
                <a:gd name="T8" fmla="*/ 0 60000 65536"/>
                <a:gd name="T9" fmla="*/ 0 w 1828"/>
                <a:gd name="T10" fmla="*/ 0 h 148"/>
                <a:gd name="T11" fmla="*/ 1828 w 1828"/>
                <a:gd name="T12" fmla="*/ 148 h 148"/>
              </a:gdLst>
              <a:ahLst/>
              <a:cxnLst>
                <a:cxn ang="T6">
                  <a:pos x="T0" y="T1"/>
                </a:cxn>
                <a:cxn ang="T7">
                  <a:pos x="T2" y="T3"/>
                </a:cxn>
                <a:cxn ang="T8">
                  <a:pos x="T4" y="T5"/>
                </a:cxn>
              </a:cxnLst>
              <a:rect l="T9" t="T10" r="T11" b="T12"/>
              <a:pathLst>
                <a:path w="1828" h="148">
                  <a:moveTo>
                    <a:pt x="0" y="148"/>
                  </a:moveTo>
                  <a:lnTo>
                    <a:pt x="1739" y="135"/>
                  </a:lnTo>
                  <a:lnTo>
                    <a:pt x="1828" y="0"/>
                  </a:lnTo>
                </a:path>
              </a:pathLst>
            </a:custGeom>
            <a:noFill/>
            <a:ln w="38100">
              <a:solidFill>
                <a:schemeClr val="bg1"/>
              </a:solidFill>
              <a:round/>
              <a:headEnd/>
              <a:tailEnd/>
            </a:ln>
          </p:spPr>
          <p:txBody>
            <a:bodyPr wrap="none" anchor="ctr"/>
            <a:lstStyle/>
            <a:p>
              <a:endParaRPr lang="en-US"/>
            </a:p>
          </p:txBody>
        </p:sp>
        <p:sp>
          <p:nvSpPr>
            <p:cNvPr id="20506" name="Text Box 13"/>
            <p:cNvSpPr txBox="1">
              <a:spLocks noChangeArrowheads="1"/>
            </p:cNvSpPr>
            <p:nvPr/>
          </p:nvSpPr>
          <p:spPr bwMode="auto">
            <a:xfrm>
              <a:off x="1309" y="1648"/>
              <a:ext cx="1163" cy="320"/>
            </a:xfrm>
            <a:prstGeom prst="rect">
              <a:avLst/>
            </a:prstGeom>
            <a:noFill/>
            <a:ln w="9525">
              <a:noFill/>
              <a:miter lim="800000"/>
              <a:headEnd/>
              <a:tailEnd/>
            </a:ln>
          </p:spPr>
          <p:txBody>
            <a:bodyPr>
              <a:spAutoFit/>
            </a:bodyPr>
            <a:lstStyle/>
            <a:p>
              <a:pPr algn="ctr">
                <a:lnSpc>
                  <a:spcPct val="90000"/>
                </a:lnSpc>
              </a:pPr>
              <a:r>
                <a:rPr lang="en-US" sz="1500" b="1" dirty="0">
                  <a:latin typeface="Calibri" charset="0"/>
                </a:rPr>
                <a:t>Applications, Tools, Consulting</a:t>
              </a:r>
            </a:p>
          </p:txBody>
        </p:sp>
        <p:sp>
          <p:nvSpPr>
            <p:cNvPr id="20507" name="Freeform 14"/>
            <p:cNvSpPr>
              <a:spLocks/>
            </p:cNvSpPr>
            <p:nvPr/>
          </p:nvSpPr>
          <p:spPr bwMode="auto">
            <a:xfrm>
              <a:off x="800" y="2101"/>
              <a:ext cx="2344" cy="220"/>
            </a:xfrm>
            <a:custGeom>
              <a:avLst/>
              <a:gdLst>
                <a:gd name="T0" fmla="*/ 0 w 2344"/>
                <a:gd name="T1" fmla="*/ 206 h 220"/>
                <a:gd name="T2" fmla="*/ 2252 w 2344"/>
                <a:gd name="T3" fmla="*/ 220 h 220"/>
                <a:gd name="T4" fmla="*/ 2344 w 2344"/>
                <a:gd name="T5" fmla="*/ 0 h 220"/>
                <a:gd name="T6" fmla="*/ 0 60000 65536"/>
                <a:gd name="T7" fmla="*/ 0 60000 65536"/>
                <a:gd name="T8" fmla="*/ 0 60000 65536"/>
                <a:gd name="T9" fmla="*/ 0 w 2344"/>
                <a:gd name="T10" fmla="*/ 0 h 220"/>
                <a:gd name="T11" fmla="*/ 2344 w 2344"/>
                <a:gd name="T12" fmla="*/ 220 h 220"/>
              </a:gdLst>
              <a:ahLst/>
              <a:cxnLst>
                <a:cxn ang="T6">
                  <a:pos x="T0" y="T1"/>
                </a:cxn>
                <a:cxn ang="T7">
                  <a:pos x="T2" y="T3"/>
                </a:cxn>
                <a:cxn ang="T8">
                  <a:pos x="T4" y="T5"/>
                </a:cxn>
              </a:cxnLst>
              <a:rect l="T9" t="T10" r="T11" b="T12"/>
              <a:pathLst>
                <a:path w="2344" h="220">
                  <a:moveTo>
                    <a:pt x="0" y="206"/>
                  </a:moveTo>
                  <a:lnTo>
                    <a:pt x="2252" y="220"/>
                  </a:lnTo>
                  <a:lnTo>
                    <a:pt x="2344" y="0"/>
                  </a:lnTo>
                </a:path>
              </a:pathLst>
            </a:custGeom>
            <a:noFill/>
            <a:ln w="38100">
              <a:solidFill>
                <a:schemeClr val="bg1"/>
              </a:solidFill>
              <a:round/>
              <a:headEnd/>
              <a:tailEnd/>
            </a:ln>
          </p:spPr>
          <p:txBody>
            <a:bodyPr wrap="none" anchor="ctr"/>
            <a:lstStyle/>
            <a:p>
              <a:endParaRPr lang="en-US"/>
            </a:p>
          </p:txBody>
        </p:sp>
        <p:sp>
          <p:nvSpPr>
            <p:cNvPr id="20508" name="Text Box 15"/>
            <p:cNvSpPr txBox="1">
              <a:spLocks noChangeArrowheads="1"/>
            </p:cNvSpPr>
            <p:nvPr/>
          </p:nvSpPr>
          <p:spPr bwMode="auto">
            <a:xfrm>
              <a:off x="1088" y="2054"/>
              <a:ext cx="1614" cy="189"/>
            </a:xfrm>
            <a:prstGeom prst="rect">
              <a:avLst/>
            </a:prstGeom>
            <a:noFill/>
            <a:ln w="9525">
              <a:noFill/>
              <a:miter lim="800000"/>
              <a:headEnd/>
              <a:tailEnd/>
            </a:ln>
          </p:spPr>
          <p:txBody>
            <a:bodyPr wrap="square">
              <a:spAutoFit/>
            </a:bodyPr>
            <a:lstStyle/>
            <a:p>
              <a:pPr algn="ctr">
                <a:lnSpc>
                  <a:spcPct val="90000"/>
                </a:lnSpc>
              </a:pPr>
              <a:r>
                <a:rPr lang="en-US" sz="1500" b="1" dirty="0">
                  <a:latin typeface="Calibri" charset="0"/>
                </a:rPr>
                <a:t>Software Stack/Middleware</a:t>
              </a:r>
            </a:p>
          </p:txBody>
        </p:sp>
        <p:sp>
          <p:nvSpPr>
            <p:cNvPr id="20509" name="Freeform 16"/>
            <p:cNvSpPr>
              <a:spLocks/>
            </p:cNvSpPr>
            <p:nvPr/>
          </p:nvSpPr>
          <p:spPr bwMode="auto">
            <a:xfrm>
              <a:off x="564" y="2381"/>
              <a:ext cx="2864" cy="287"/>
            </a:xfrm>
            <a:custGeom>
              <a:avLst/>
              <a:gdLst>
                <a:gd name="T0" fmla="*/ 0 w 2864"/>
                <a:gd name="T1" fmla="*/ 276 h 287"/>
                <a:gd name="T2" fmla="*/ 2801 w 2864"/>
                <a:gd name="T3" fmla="*/ 287 h 287"/>
                <a:gd name="T4" fmla="*/ 2864 w 2864"/>
                <a:gd name="T5" fmla="*/ 0 h 287"/>
                <a:gd name="T6" fmla="*/ 0 60000 65536"/>
                <a:gd name="T7" fmla="*/ 0 60000 65536"/>
                <a:gd name="T8" fmla="*/ 0 60000 65536"/>
                <a:gd name="T9" fmla="*/ 0 w 2864"/>
                <a:gd name="T10" fmla="*/ 0 h 287"/>
                <a:gd name="T11" fmla="*/ 2864 w 2864"/>
                <a:gd name="T12" fmla="*/ 287 h 287"/>
              </a:gdLst>
              <a:ahLst/>
              <a:cxnLst>
                <a:cxn ang="T6">
                  <a:pos x="T0" y="T1"/>
                </a:cxn>
                <a:cxn ang="T7">
                  <a:pos x="T2" y="T3"/>
                </a:cxn>
                <a:cxn ang="T8">
                  <a:pos x="T4" y="T5"/>
                </a:cxn>
              </a:cxnLst>
              <a:rect l="T9" t="T10" r="T11" b="T12"/>
              <a:pathLst>
                <a:path w="2864" h="287">
                  <a:moveTo>
                    <a:pt x="0" y="276"/>
                  </a:moveTo>
                  <a:lnTo>
                    <a:pt x="2801" y="287"/>
                  </a:lnTo>
                  <a:lnTo>
                    <a:pt x="2864" y="0"/>
                  </a:lnTo>
                </a:path>
              </a:pathLst>
            </a:custGeom>
            <a:noFill/>
            <a:ln w="38100">
              <a:solidFill>
                <a:schemeClr val="bg1"/>
              </a:solidFill>
              <a:round/>
              <a:headEnd/>
              <a:tailEnd/>
            </a:ln>
          </p:spPr>
          <p:txBody>
            <a:bodyPr wrap="none" anchor="ctr"/>
            <a:lstStyle/>
            <a:p>
              <a:endParaRPr lang="en-US"/>
            </a:p>
          </p:txBody>
        </p:sp>
        <p:sp>
          <p:nvSpPr>
            <p:cNvPr id="20510" name="Text Box 17"/>
            <p:cNvSpPr txBox="1">
              <a:spLocks noChangeArrowheads="1"/>
            </p:cNvSpPr>
            <p:nvPr/>
          </p:nvSpPr>
          <p:spPr bwMode="auto">
            <a:xfrm>
              <a:off x="976" y="2396"/>
              <a:ext cx="1838" cy="188"/>
            </a:xfrm>
            <a:prstGeom prst="rect">
              <a:avLst/>
            </a:prstGeom>
            <a:noFill/>
            <a:ln w="9525">
              <a:noFill/>
              <a:miter lim="800000"/>
              <a:headEnd/>
              <a:tailEnd/>
            </a:ln>
          </p:spPr>
          <p:txBody>
            <a:bodyPr>
              <a:spAutoFit/>
            </a:bodyPr>
            <a:lstStyle/>
            <a:p>
              <a:pPr algn="ctr">
                <a:lnSpc>
                  <a:spcPct val="90000"/>
                </a:lnSpc>
              </a:pPr>
              <a:r>
                <a:rPr lang="en-US" sz="1500" b="1" dirty="0">
                  <a:latin typeface="Calibri" charset="0"/>
                </a:rPr>
                <a:t>Servers, CPU, Storage, …</a:t>
              </a:r>
            </a:p>
          </p:txBody>
        </p:sp>
        <p:sp>
          <p:nvSpPr>
            <p:cNvPr id="20511" name="Text Box 18"/>
            <p:cNvSpPr txBox="1">
              <a:spLocks noChangeArrowheads="1"/>
            </p:cNvSpPr>
            <p:nvPr/>
          </p:nvSpPr>
          <p:spPr bwMode="auto">
            <a:xfrm>
              <a:off x="1066" y="2680"/>
              <a:ext cx="1572" cy="320"/>
            </a:xfrm>
            <a:prstGeom prst="rect">
              <a:avLst/>
            </a:prstGeom>
            <a:noFill/>
            <a:ln w="9525">
              <a:noFill/>
              <a:miter lim="800000"/>
              <a:headEnd/>
              <a:tailEnd/>
            </a:ln>
          </p:spPr>
          <p:txBody>
            <a:bodyPr>
              <a:spAutoFit/>
            </a:bodyPr>
            <a:lstStyle/>
            <a:p>
              <a:pPr algn="ctr">
                <a:lnSpc>
                  <a:spcPct val="90000"/>
                </a:lnSpc>
              </a:pPr>
              <a:r>
                <a:rPr lang="en-US" sz="1500" b="1" dirty="0">
                  <a:latin typeface="Calibri" charset="0"/>
                </a:rPr>
                <a:t>Networking/Connectivity</a:t>
              </a:r>
              <a:br>
                <a:rPr lang="en-US" sz="1500" b="1" dirty="0">
                  <a:latin typeface="Calibri" charset="0"/>
                </a:rPr>
              </a:br>
              <a:r>
                <a:rPr lang="en-US" sz="1500" b="1" dirty="0">
                  <a:latin typeface="Calibri" charset="0"/>
                </a:rPr>
                <a:t>Power &amp; Cooling</a:t>
              </a:r>
            </a:p>
          </p:txBody>
        </p:sp>
        <p:sp>
          <p:nvSpPr>
            <p:cNvPr id="20512" name="Text Box 21"/>
            <p:cNvSpPr txBox="1">
              <a:spLocks noChangeArrowheads="1"/>
            </p:cNvSpPr>
            <p:nvPr/>
          </p:nvSpPr>
          <p:spPr bwMode="auto">
            <a:xfrm>
              <a:off x="142" y="3416"/>
              <a:ext cx="3600" cy="155"/>
            </a:xfrm>
            <a:prstGeom prst="rect">
              <a:avLst/>
            </a:prstGeom>
            <a:noFill/>
            <a:ln w="9525">
              <a:noFill/>
              <a:miter lim="800000"/>
              <a:headEnd/>
              <a:tailEnd/>
            </a:ln>
          </p:spPr>
          <p:txBody>
            <a:bodyPr>
              <a:spAutoFit/>
            </a:bodyPr>
            <a:lstStyle/>
            <a:p>
              <a:pPr>
                <a:spcBef>
                  <a:spcPct val="50000"/>
                </a:spcBef>
              </a:pPr>
              <a:r>
                <a:rPr lang="en-US" sz="1000" b="1" dirty="0">
                  <a:solidFill>
                    <a:srgbClr val="404040"/>
                  </a:solidFill>
                  <a:latin typeface="Calibri" charset="0"/>
                </a:rPr>
                <a:t>†Maslow, A. H. (1943). </a:t>
              </a:r>
              <a:r>
                <a:rPr lang="en-US" sz="1000" b="1" i="1" dirty="0">
                  <a:solidFill>
                    <a:srgbClr val="404040"/>
                  </a:solidFill>
                  <a:latin typeface="Calibri" charset="0"/>
                </a:rPr>
                <a:t>A Theory of Human Motivation.</a:t>
              </a:r>
              <a:r>
                <a:rPr lang="en-US" sz="1000" b="1" dirty="0">
                  <a:solidFill>
                    <a:srgbClr val="404040"/>
                  </a:solidFill>
                  <a:latin typeface="Calibri" charset="0"/>
                </a:rPr>
                <a:t> Psychological Review, 50, 370-396.</a:t>
              </a:r>
            </a:p>
          </p:txBody>
        </p:sp>
      </p:grpSp>
      <p:grpSp>
        <p:nvGrpSpPr>
          <p:cNvPr id="34" name="Group 33"/>
          <p:cNvGrpSpPr/>
          <p:nvPr/>
        </p:nvGrpSpPr>
        <p:grpSpPr>
          <a:xfrm>
            <a:off x="271196" y="2279921"/>
            <a:ext cx="1972207" cy="3327787"/>
            <a:chOff x="80696" y="2195904"/>
            <a:chExt cx="1972207" cy="3327787"/>
          </a:xfrm>
        </p:grpSpPr>
        <p:sp>
          <p:nvSpPr>
            <p:cNvPr id="20485" name="TextBox 20"/>
            <p:cNvSpPr txBox="1">
              <a:spLocks noChangeArrowheads="1"/>
            </p:cNvSpPr>
            <p:nvPr/>
          </p:nvSpPr>
          <p:spPr bwMode="auto">
            <a:xfrm>
              <a:off x="383380" y="5200526"/>
              <a:ext cx="1366838" cy="323165"/>
            </a:xfrm>
            <a:prstGeom prst="rect">
              <a:avLst/>
            </a:prstGeom>
            <a:noFill/>
            <a:ln w="9525">
              <a:noFill/>
              <a:miter lim="800000"/>
              <a:headEnd/>
              <a:tailEnd/>
            </a:ln>
            <a:effectLst>
              <a:innerShdw blurRad="63500" dist="50800" dir="10800000">
                <a:prstClr val="black">
                  <a:alpha val="50000"/>
                </a:prstClr>
              </a:innerShdw>
            </a:effectLst>
          </p:spPr>
          <p:txBody>
            <a:bodyPr wrap="square">
              <a:spAutoFit/>
            </a:bodyPr>
            <a:lstStyle/>
            <a:p>
              <a:pPr algn="ctr"/>
              <a:r>
                <a:rPr lang="en-US" sz="1500" b="1" dirty="0">
                  <a:latin typeface="Calibri" charset="0"/>
                </a:rPr>
                <a:t>Physiological</a:t>
              </a:r>
            </a:p>
          </p:txBody>
        </p:sp>
        <p:sp>
          <p:nvSpPr>
            <p:cNvPr id="20486" name="TextBox 21"/>
            <p:cNvSpPr txBox="1">
              <a:spLocks noChangeArrowheads="1"/>
            </p:cNvSpPr>
            <p:nvPr/>
          </p:nvSpPr>
          <p:spPr bwMode="auto">
            <a:xfrm>
              <a:off x="669924" y="4590926"/>
              <a:ext cx="793750" cy="369888"/>
            </a:xfrm>
            <a:prstGeom prst="rect">
              <a:avLst/>
            </a:prstGeom>
            <a:noFill/>
            <a:ln w="9525">
              <a:noFill/>
              <a:miter lim="800000"/>
              <a:headEnd/>
              <a:tailEnd/>
            </a:ln>
            <a:effectLst>
              <a:innerShdw blurRad="63500" dist="50800" dir="10800000">
                <a:prstClr val="black">
                  <a:alpha val="50000"/>
                </a:prstClr>
              </a:innerShdw>
            </a:effectLst>
          </p:spPr>
          <p:txBody>
            <a:bodyPr wrap="none">
              <a:spAutoFit/>
            </a:bodyPr>
            <a:lstStyle/>
            <a:p>
              <a:r>
                <a:rPr lang="en-US" sz="1500">
                  <a:latin typeface="Calibri" charset="0"/>
                </a:rPr>
                <a:t>Safety</a:t>
              </a:r>
              <a:r>
                <a:rPr lang="en-US">
                  <a:latin typeface="Calibri" charset="0"/>
                </a:rPr>
                <a:t> </a:t>
              </a:r>
            </a:p>
          </p:txBody>
        </p:sp>
        <p:sp>
          <p:nvSpPr>
            <p:cNvPr id="20487" name="TextBox 22"/>
            <p:cNvSpPr txBox="1">
              <a:spLocks noChangeArrowheads="1"/>
            </p:cNvSpPr>
            <p:nvPr/>
          </p:nvSpPr>
          <p:spPr bwMode="auto">
            <a:xfrm>
              <a:off x="230187" y="2609726"/>
              <a:ext cx="1673225" cy="323850"/>
            </a:xfrm>
            <a:prstGeom prst="rect">
              <a:avLst/>
            </a:prstGeom>
            <a:noFill/>
            <a:ln w="9525">
              <a:noFill/>
              <a:miter lim="800000"/>
              <a:headEnd/>
              <a:tailEnd/>
            </a:ln>
            <a:effectLst>
              <a:innerShdw blurRad="63500" dist="50800" dir="10800000">
                <a:prstClr val="black">
                  <a:alpha val="50000"/>
                </a:prstClr>
              </a:innerShdw>
            </a:effectLst>
          </p:spPr>
          <p:txBody>
            <a:bodyPr wrap="none">
              <a:spAutoFit/>
            </a:bodyPr>
            <a:lstStyle/>
            <a:p>
              <a:r>
                <a:rPr lang="en-US" sz="1500" dirty="0">
                  <a:latin typeface="Calibri" charset="0"/>
                </a:rPr>
                <a:t>Self-Actualization</a:t>
              </a:r>
            </a:p>
          </p:txBody>
        </p:sp>
        <p:cxnSp>
          <p:nvCxnSpPr>
            <p:cNvPr id="36" name="Straight Arrow Connector 35"/>
            <p:cNvCxnSpPr/>
            <p:nvPr/>
          </p:nvCxnSpPr>
          <p:spPr>
            <a:xfrm rot="5400000" flipH="1" flipV="1">
              <a:off x="238124" y="3762251"/>
              <a:ext cx="1657350" cy="1"/>
            </a:xfrm>
            <a:prstGeom prst="straightConnector1">
              <a:avLst/>
            </a:prstGeom>
            <a:ln w="28575">
              <a:solidFill>
                <a:srgbClr val="0070C0"/>
              </a:solidFill>
              <a:tailEnd type="arrow"/>
            </a:ln>
            <a:effectLst>
              <a:innerShdw blurRad="63500" dist="50800" dir="108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0489" name="TextBox 36"/>
            <p:cNvSpPr txBox="1">
              <a:spLocks noChangeArrowheads="1"/>
            </p:cNvSpPr>
            <p:nvPr/>
          </p:nvSpPr>
          <p:spPr bwMode="auto">
            <a:xfrm>
              <a:off x="80696" y="2195904"/>
              <a:ext cx="1972207" cy="369332"/>
            </a:xfrm>
            <a:prstGeom prst="rect">
              <a:avLst/>
            </a:prstGeom>
            <a:noFill/>
            <a:ln w="9525">
              <a:noFill/>
              <a:miter lim="800000"/>
              <a:headEnd/>
              <a:tailEnd/>
            </a:ln>
            <a:effectLst>
              <a:innerShdw blurRad="63500" dist="50800" dir="10800000">
                <a:prstClr val="black">
                  <a:alpha val="50000"/>
                </a:prstClr>
              </a:innerShdw>
            </a:effectLst>
          </p:spPr>
          <p:txBody>
            <a:bodyPr wrap="none">
              <a:spAutoFit/>
            </a:bodyPr>
            <a:lstStyle/>
            <a:p>
              <a:r>
                <a:rPr lang="en-US" b="1" dirty="0" smtClean="0">
                  <a:latin typeface="Calibri" charset="0"/>
                </a:rPr>
                <a:t>Maslow’ Hierarchy</a:t>
              </a:r>
              <a:endParaRPr lang="en-US" b="1" dirty="0">
                <a:latin typeface="Calibri" charset="0"/>
              </a:endParaRPr>
            </a:p>
          </p:txBody>
        </p:sp>
      </p:grpSp>
      <p:sp>
        <p:nvSpPr>
          <p:cNvPr id="20490" name="TextBox 25"/>
          <p:cNvSpPr txBox="1">
            <a:spLocks noChangeArrowheads="1"/>
          </p:cNvSpPr>
          <p:nvPr/>
        </p:nvSpPr>
        <p:spPr bwMode="auto">
          <a:xfrm>
            <a:off x="3862625" y="6167050"/>
            <a:ext cx="1912650" cy="276999"/>
          </a:xfrm>
          <a:prstGeom prst="rect">
            <a:avLst/>
          </a:prstGeom>
          <a:noFill/>
          <a:ln w="9525">
            <a:noFill/>
            <a:miter lim="800000"/>
            <a:headEnd/>
            <a:tailEnd/>
          </a:ln>
        </p:spPr>
        <p:txBody>
          <a:bodyPr wrap="square">
            <a:spAutoFit/>
          </a:bodyPr>
          <a:lstStyle/>
          <a:p>
            <a:r>
              <a:rPr lang="en-US" sz="1200" b="1" dirty="0" smtClean="0">
                <a:latin typeface="Calibri" charset="0"/>
              </a:rPr>
              <a:t>Courtesy</a:t>
            </a:r>
            <a:r>
              <a:rPr lang="en-US" sz="1200" b="1" dirty="0">
                <a:latin typeface="Calibri" charset="0"/>
              </a:rPr>
              <a:t>: John Cobb, ORNL</a:t>
            </a:r>
          </a:p>
        </p:txBody>
      </p:sp>
      <p:grpSp>
        <p:nvGrpSpPr>
          <p:cNvPr id="33" name="Group 32"/>
          <p:cNvGrpSpPr/>
          <p:nvPr/>
        </p:nvGrpSpPr>
        <p:grpSpPr>
          <a:xfrm>
            <a:off x="8081098" y="1336690"/>
            <a:ext cx="492992" cy="5029582"/>
            <a:chOff x="7890598" y="1108090"/>
            <a:chExt cx="492992" cy="5029582"/>
          </a:xfrm>
        </p:grpSpPr>
        <p:sp>
          <p:nvSpPr>
            <p:cNvPr id="28" name="TextBox 27"/>
            <p:cNvSpPr txBox="1"/>
            <p:nvPr/>
          </p:nvSpPr>
          <p:spPr>
            <a:xfrm>
              <a:off x="7890598" y="1108090"/>
              <a:ext cx="461665" cy="5029582"/>
            </a:xfrm>
            <a:prstGeom prst="rect">
              <a:avLst/>
            </a:prstGeom>
            <a:noFill/>
            <a:effectLst>
              <a:outerShdw blurRad="50800" dist="38100" dir="10800000" algn="r" rotWithShape="0">
                <a:prstClr val="black">
                  <a:alpha val="40000"/>
                </a:prstClr>
              </a:outerShdw>
            </a:effectLst>
          </p:spPr>
          <p:txBody>
            <a:bodyPr vert="vert270" wrap="none" rtlCol="0">
              <a:spAutoFit/>
            </a:bodyPr>
            <a:lstStyle/>
            <a:p>
              <a:r>
                <a:rPr lang="en-US" dirty="0" smtClean="0"/>
                <a:t>Planning, timelines, budgeting, decision-making </a:t>
              </a:r>
              <a:endParaRPr lang="en-US" dirty="0"/>
            </a:p>
          </p:txBody>
        </p:sp>
        <p:cxnSp>
          <p:nvCxnSpPr>
            <p:cNvPr id="30" name="Straight Arrow Connector 29"/>
            <p:cNvCxnSpPr/>
            <p:nvPr/>
          </p:nvCxnSpPr>
          <p:spPr>
            <a:xfrm rot="5400000" flipH="1" flipV="1">
              <a:off x="6096079" y="3622087"/>
              <a:ext cx="4573433"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mtClean="0"/>
              <a:t>Business Model</a:t>
            </a:r>
            <a:endParaRPr lang="en-US" dirty="0"/>
          </a:p>
        </p:txBody>
      </p:sp>
      <p:sp>
        <p:nvSpPr>
          <p:cNvPr id="8" name="Subtitle 7"/>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Diversification . . .</a:t>
            </a:r>
            <a:br>
              <a:rPr lang="en-US" dirty="0" smtClean="0"/>
            </a:br>
            <a:r>
              <a:rPr lang="en-US" dirty="0" smtClean="0"/>
              <a:t>. . . how many legs are on your stool?</a:t>
            </a:r>
          </a:p>
        </p:txBody>
      </p:sp>
      <p:grpSp>
        <p:nvGrpSpPr>
          <p:cNvPr id="3" name="Group 16"/>
          <p:cNvGrpSpPr/>
          <p:nvPr/>
        </p:nvGrpSpPr>
        <p:grpSpPr>
          <a:xfrm>
            <a:off x="2440328" y="1842297"/>
            <a:ext cx="4055772" cy="4633169"/>
            <a:chOff x="3496202" y="1843829"/>
            <a:chExt cx="4055772" cy="4633169"/>
          </a:xfrm>
        </p:grpSpPr>
        <p:grpSp>
          <p:nvGrpSpPr>
            <p:cNvPr id="4" name="Group 15"/>
            <p:cNvGrpSpPr/>
            <p:nvPr/>
          </p:nvGrpSpPr>
          <p:grpSpPr>
            <a:xfrm>
              <a:off x="3652752" y="2977914"/>
              <a:ext cx="3899222" cy="3499084"/>
              <a:chOff x="6427712" y="2867554"/>
              <a:chExt cx="1797251" cy="2265398"/>
            </a:xfrm>
          </p:grpSpPr>
          <p:sp>
            <p:nvSpPr>
              <p:cNvPr id="86" name="Parallelogram 85"/>
              <p:cNvSpPr/>
              <p:nvPr/>
            </p:nvSpPr>
            <p:spPr>
              <a:xfrm rot="21348621" flipH="1">
                <a:off x="7485005" y="2952697"/>
                <a:ext cx="265176" cy="1709149"/>
              </a:xfrm>
              <a:prstGeom prst="parallelogram">
                <a:avLst/>
              </a:prstGeom>
              <a:solidFill>
                <a:schemeClr val="accent2">
                  <a:lumMod val="50000"/>
                </a:schemeClr>
              </a:solidFill>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vert="vert" rtlCol="0" anchor="ctr"/>
              <a:lstStyle/>
              <a:p>
                <a:pPr algn="ctr"/>
                <a:r>
                  <a:rPr lang="en-US" sz="2000" b="1" dirty="0" smtClean="0">
                    <a:latin typeface="+mj-lt"/>
                  </a:rPr>
                  <a:t>Customers</a:t>
                </a:r>
              </a:p>
            </p:txBody>
          </p:sp>
          <p:sp>
            <p:nvSpPr>
              <p:cNvPr id="84" name="Parallelogram 83"/>
              <p:cNvSpPr/>
              <p:nvPr/>
            </p:nvSpPr>
            <p:spPr>
              <a:xfrm rot="460771">
                <a:off x="6427712" y="2966061"/>
                <a:ext cx="291307" cy="1851894"/>
              </a:xfrm>
              <a:prstGeom prst="parallelogram">
                <a:avLst/>
              </a:prstGeom>
              <a:solidFill>
                <a:schemeClr val="accent2">
                  <a:lumMod val="50000"/>
                </a:schemeClr>
              </a:solidFill>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vert="vert" rtlCol="0" anchor="ctr"/>
              <a:lstStyle/>
              <a:p>
                <a:pPr algn="ctr"/>
                <a:r>
                  <a:rPr lang="en-US" sz="2000" b="1" dirty="0" smtClean="0">
                    <a:latin typeface="+mj-lt"/>
                  </a:rPr>
                  <a:t>Tap root</a:t>
                </a:r>
              </a:p>
            </p:txBody>
          </p:sp>
          <p:sp>
            <p:nvSpPr>
              <p:cNvPr id="89" name="Trapezoid 88"/>
              <p:cNvSpPr>
                <a:spLocks noChangeAspect="1"/>
              </p:cNvSpPr>
              <p:nvPr/>
            </p:nvSpPr>
            <p:spPr>
              <a:xfrm rot="20693651">
                <a:off x="7893410" y="2867554"/>
                <a:ext cx="331553" cy="2124187"/>
              </a:xfrm>
              <a:prstGeom prst="trapezoid">
                <a:avLst/>
              </a:prstGeom>
              <a:solidFill>
                <a:schemeClr val="accent2">
                  <a:lumMod val="50000"/>
                </a:schemeClr>
              </a:solidFill>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vert="vert" rtlCol="0" anchor="ctr"/>
              <a:lstStyle/>
              <a:p>
                <a:pPr algn="ctr"/>
                <a:r>
                  <a:rPr lang="en-US" sz="2000" b="1" dirty="0" smtClean="0">
                    <a:latin typeface="+mj-lt"/>
                  </a:rPr>
                  <a:t>Entrepreneurial activities</a:t>
                </a:r>
                <a:endParaRPr lang="en-US" sz="2000" b="1" dirty="0">
                  <a:latin typeface="+mj-lt"/>
                </a:endParaRPr>
              </a:p>
            </p:txBody>
          </p:sp>
          <p:sp>
            <p:nvSpPr>
              <p:cNvPr id="85" name="Parallelogram 84"/>
              <p:cNvSpPr/>
              <p:nvPr/>
            </p:nvSpPr>
            <p:spPr>
              <a:xfrm>
                <a:off x="6814316" y="2996679"/>
                <a:ext cx="277527" cy="2136273"/>
              </a:xfrm>
              <a:prstGeom prst="parallelogram">
                <a:avLst/>
              </a:prstGeom>
              <a:solidFill>
                <a:schemeClr val="accent2">
                  <a:lumMod val="50000"/>
                </a:schemeClr>
              </a:solidFill>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vert="vert" rtlCol="0" anchor="ctr"/>
              <a:lstStyle/>
              <a:p>
                <a:pPr algn="ctr"/>
                <a:r>
                  <a:rPr lang="en-US" sz="2000" b="1" dirty="0" smtClean="0">
                    <a:latin typeface="+mj-lt"/>
                  </a:rPr>
                  <a:t>Co-investors</a:t>
                </a:r>
              </a:p>
            </p:txBody>
          </p:sp>
          <p:sp>
            <p:nvSpPr>
              <p:cNvPr id="90" name="Rectangle 89"/>
              <p:cNvSpPr/>
              <p:nvPr/>
            </p:nvSpPr>
            <p:spPr>
              <a:xfrm rot="21198189">
                <a:off x="7173359" y="2925922"/>
                <a:ext cx="541251" cy="158095"/>
              </a:xfrm>
              <a:prstGeom prst="rect">
                <a:avLst/>
              </a:prstGeom>
              <a:solidFill>
                <a:schemeClr val="accent2">
                  <a:lumMod val="50000"/>
                </a:schemeClr>
              </a:solidFill>
              <a:ln>
                <a:noFill/>
              </a:ln>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1" name="Rectangle 90"/>
              <p:cNvSpPr/>
              <p:nvPr/>
            </p:nvSpPr>
            <p:spPr>
              <a:xfrm rot="628807">
                <a:off x="6748082" y="2972907"/>
                <a:ext cx="204990" cy="126750"/>
              </a:xfrm>
              <a:prstGeom prst="rect">
                <a:avLst/>
              </a:prstGeom>
              <a:solidFill>
                <a:srgbClr val="5B2D11"/>
              </a:solidFill>
              <a:ln>
                <a:noFill/>
              </a:ln>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sp>
          <p:nvSpPr>
            <p:cNvPr id="83" name="Oval 82"/>
            <p:cNvSpPr/>
            <p:nvPr/>
          </p:nvSpPr>
          <p:spPr>
            <a:xfrm rot="1605008">
              <a:off x="3496202" y="1843829"/>
              <a:ext cx="3968414" cy="2060552"/>
            </a:xfrm>
            <a:prstGeom prst="ellipse">
              <a:avLst/>
            </a:prstGeom>
            <a:solidFill>
              <a:schemeClr val="accent2">
                <a:lumMod val="50000"/>
              </a:schemeClr>
            </a:solidFill>
            <a:scene3d>
              <a:camera prst="isometricTopUp"/>
              <a:lightRig rig="threePt" dir="t"/>
            </a:scene3d>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400" dirty="0">
                <a:latin typeface="+mj-lt"/>
              </a:endParaRPr>
            </a:p>
          </p:txBody>
        </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p:nvPr/>
        </p:nvGraphicFramePr>
        <p:xfrm>
          <a:off x="457200" y="1805651"/>
          <a:ext cx="8229600" cy="4559300"/>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8"/>
          <p:cNvSpPr>
            <a:spLocks noGrp="1"/>
          </p:cNvSpPr>
          <p:nvPr>
            <p:ph type="title"/>
          </p:nvPr>
        </p:nvSpPr>
        <p:spPr/>
        <p:txBody>
          <a:bodyPr/>
          <a:lstStyle/>
          <a:p>
            <a:r>
              <a:rPr lang="en-US" dirty="0" smtClean="0"/>
              <a:t>Budget Impact</a:t>
            </a:r>
            <a:endParaRPr lang="en-US" dirty="0"/>
          </a:p>
        </p:txBody>
      </p:sp>
      <p:cxnSp>
        <p:nvCxnSpPr>
          <p:cNvPr id="7" name="Straight Arrow Connector 6"/>
          <p:cNvCxnSpPr/>
          <p:nvPr/>
        </p:nvCxnSpPr>
        <p:spPr>
          <a:xfrm>
            <a:off x="7864992" y="3408492"/>
            <a:ext cx="647700" cy="347766"/>
          </a:xfrm>
          <a:prstGeom prst="straightConnector1">
            <a:avLst/>
          </a:prstGeom>
          <a:ln w="635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Experiences…..</a:t>
            </a:r>
            <a:endParaRPr lang="en-US" dirty="0"/>
          </a:p>
        </p:txBody>
      </p:sp>
      <p:sp>
        <p:nvSpPr>
          <p:cNvPr id="3" name="Subtitle 2"/>
          <p:cNvSpPr>
            <a:spLocks noGrp="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91386" y="1318437"/>
          <a:ext cx="8800214"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507" name="Title 1"/>
          <p:cNvSpPr>
            <a:spLocks noGrp="1"/>
          </p:cNvSpPr>
          <p:nvPr>
            <p:ph type="title"/>
          </p:nvPr>
        </p:nvSpPr>
        <p:spPr/>
        <p:txBody>
          <a:bodyPr>
            <a:normAutofit fontScale="90000"/>
          </a:bodyPr>
          <a:lstStyle/>
          <a:p>
            <a:r>
              <a:rPr lang="en-US" smtClean="0"/>
              <a:t>National Center Evolution – one case</a:t>
            </a:r>
            <a:endParaRPr lang="en-US"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Necessity is the mother of invention </a:t>
            </a:r>
            <a:endParaRPr lang="en-US" b="1" dirty="0"/>
          </a:p>
        </p:txBody>
      </p:sp>
      <p:sp>
        <p:nvSpPr>
          <p:cNvPr id="19460" name="Slide Number Placeholder 4"/>
          <p:cNvSpPr>
            <a:spLocks noGrp="1"/>
          </p:cNvSpPr>
          <p:nvPr>
            <p:ph type="sldNum" sz="quarter" idx="12"/>
          </p:nvPr>
        </p:nvSpPr>
        <p:spPr/>
        <p:txBody>
          <a:bodyPr/>
          <a:lstStyle/>
          <a:p>
            <a:fld id="{476C0BDE-B76F-4921-89CF-995BD9EBC81A}" type="slidenum">
              <a:rPr lang="en-US" smtClean="0"/>
              <a:pPr/>
              <a:t>38</a:t>
            </a:fld>
            <a:endParaRPr lang="en-US" dirty="0" smtClean="0"/>
          </a:p>
        </p:txBody>
      </p:sp>
      <p:pic>
        <p:nvPicPr>
          <p:cNvPr id="6" name="Picture 5" descr="mosaic.6beta.tif"/>
          <p:cNvPicPr>
            <a:picLocks noChangeAspect="1"/>
          </p:cNvPicPr>
          <p:nvPr/>
        </p:nvPicPr>
        <p:blipFill>
          <a:blip r:embed="rId3" cstate="screen">
            <a:lum bright="10000" contrast="10000"/>
          </a:blip>
          <a:stretch>
            <a:fillRect/>
          </a:stretch>
        </p:blipFill>
        <p:spPr>
          <a:xfrm>
            <a:off x="4715773" y="1730232"/>
            <a:ext cx="4220963" cy="4130962"/>
          </a:xfrm>
          <a:prstGeom prst="rect">
            <a:avLst/>
          </a:prstGeom>
          <a:ln>
            <a:noFill/>
          </a:ln>
          <a:effectLst>
            <a:outerShdw blurRad="292100" dist="139700" dir="2700000" algn="tl" rotWithShape="0">
              <a:srgbClr val="333333">
                <a:alpha val="65000"/>
              </a:srgbClr>
            </a:outerShdw>
          </a:effectLst>
        </p:spPr>
      </p:pic>
      <p:pic>
        <p:nvPicPr>
          <p:cNvPr id="580609" name="Picture 1"/>
          <p:cNvPicPr>
            <a:picLocks noChangeAspect="1" noChangeArrowheads="1"/>
          </p:cNvPicPr>
          <p:nvPr/>
        </p:nvPicPr>
        <p:blipFill>
          <a:blip r:embed="rId4" cstate="screen"/>
          <a:srcRect/>
          <a:stretch>
            <a:fillRect/>
          </a:stretch>
        </p:blipFill>
        <p:spPr bwMode="auto">
          <a:xfrm>
            <a:off x="939799" y="2050763"/>
            <a:ext cx="2108201" cy="1333760"/>
          </a:xfrm>
          <a:prstGeom prst="rect">
            <a:avLst/>
          </a:prstGeom>
          <a:ln>
            <a:noFill/>
          </a:ln>
          <a:effectLst>
            <a:outerShdw blurRad="292100" dist="139700" dir="2700000" algn="tl" rotWithShape="0">
              <a:srgbClr val="333333">
                <a:alpha val="65000"/>
              </a:srgbClr>
            </a:outerShdw>
          </a:effectLst>
        </p:spPr>
      </p:pic>
      <p:pic>
        <p:nvPicPr>
          <p:cNvPr id="3074" name="Picture 2"/>
          <p:cNvPicPr>
            <a:picLocks noChangeAspect="1" noChangeArrowheads="1"/>
          </p:cNvPicPr>
          <p:nvPr/>
        </p:nvPicPr>
        <p:blipFill>
          <a:blip r:embed="rId5" cstate="screen">
            <a:lum bright="10000" contrast="10000"/>
          </a:blip>
          <a:srcRect/>
          <a:stretch>
            <a:fillRect/>
          </a:stretch>
        </p:blipFill>
        <p:spPr bwMode="auto">
          <a:xfrm>
            <a:off x="266700" y="3795713"/>
            <a:ext cx="4133850" cy="279558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Career Change………</a:t>
            </a:r>
            <a:endParaRPr lang="en-US" dirty="0"/>
          </a:p>
        </p:txBody>
      </p:sp>
      <p:sp>
        <p:nvSpPr>
          <p:cNvPr id="5" name="Subtitle 4"/>
          <p:cNvSpPr>
            <a:spLocks noGrp="1"/>
          </p:cNvSpPr>
          <p:nvPr>
            <p:ph type="subTitle" idx="1"/>
          </p:nvPr>
        </p:nvSpPr>
        <p:spPr/>
        <p:txBody>
          <a:bodyPr/>
          <a:lstStyle/>
          <a:p>
            <a:r>
              <a:rPr lang="en-US" dirty="0" smtClean="0"/>
              <a:t>….became a CIO in 2001</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New Normal</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71450"/>
            <a:ext cx="7499350" cy="1143000"/>
          </a:xfrm>
        </p:spPr>
        <p:txBody>
          <a:bodyPr>
            <a:normAutofit/>
          </a:bodyPr>
          <a:lstStyle/>
          <a:p>
            <a:pPr eaLnBrk="1" hangingPunct="1"/>
            <a:r>
              <a:rPr lang="en-US" sz="4000" dirty="0" smtClean="0">
                <a:effectLst>
                  <a:outerShdw blurRad="38100" dist="38100" dir="2700000" algn="tl">
                    <a:srgbClr val="C0C0C0"/>
                  </a:outerShdw>
                </a:effectLst>
                <a:ea typeface="ＭＳ Ｐゴシック" pitchFamily="28" charset="-128"/>
              </a:rPr>
              <a:t>IT Strategy: Purdue</a:t>
            </a:r>
          </a:p>
        </p:txBody>
      </p:sp>
      <p:pic>
        <p:nvPicPr>
          <p:cNvPr id="4" name="Picture 3" descr="AcrobatScreenSnapz001.png"/>
          <p:cNvPicPr>
            <a:picLocks noChangeAspect="1"/>
          </p:cNvPicPr>
          <p:nvPr/>
        </p:nvPicPr>
        <p:blipFill>
          <a:blip r:embed="rId3" cstate="screen"/>
          <a:stretch>
            <a:fillRect/>
          </a:stretch>
        </p:blipFill>
        <p:spPr>
          <a:xfrm>
            <a:off x="2650041" y="1492250"/>
            <a:ext cx="3843918" cy="49589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76" name="Rectangle 52"/>
          <p:cNvSpPr>
            <a:spLocks noGrp="1" noChangeArrowheads="1"/>
          </p:cNvSpPr>
          <p:nvPr>
            <p:ph type="title"/>
          </p:nvPr>
        </p:nvSpPr>
        <p:spPr/>
        <p:txBody>
          <a:bodyPr/>
          <a:lstStyle/>
          <a:p>
            <a:r>
              <a:rPr lang="en-US" sz="3200" dirty="0" err="1" smtClean="0"/>
              <a:t>nanoHUB.org</a:t>
            </a:r>
            <a:r>
              <a:rPr lang="en-US" sz="3200" dirty="0" smtClean="0"/>
              <a:t>: </a:t>
            </a:r>
            <a:r>
              <a:rPr lang="en-US" sz="2000" dirty="0" smtClean="0"/>
              <a:t>created </a:t>
            </a:r>
            <a:r>
              <a:rPr lang="en-US" sz="2000" dirty="0"/>
              <a:t>and  hosted by</a:t>
            </a:r>
            <a:r>
              <a:rPr lang="en-US" sz="2000" dirty="0" smtClean="0"/>
              <a:t> the </a:t>
            </a:r>
            <a:r>
              <a:rPr lang="en-US" sz="2000" dirty="0"/>
              <a:t>Network for Computational Nanotechnology (NCN)</a:t>
            </a:r>
          </a:p>
        </p:txBody>
      </p:sp>
      <p:sp>
        <p:nvSpPr>
          <p:cNvPr id="53" name="Slide Number Placeholder 2"/>
          <p:cNvSpPr>
            <a:spLocks noGrp="1"/>
          </p:cNvSpPr>
          <p:nvPr>
            <p:ph type="sldNum" sz="quarter" idx="12"/>
          </p:nvPr>
        </p:nvSpPr>
        <p:spPr/>
        <p:txBody>
          <a:bodyPr/>
          <a:lstStyle/>
          <a:p>
            <a:fld id="{DB8AB793-11DE-4222-A377-E40556AC03CF}" type="slidenum">
              <a:rPr lang="en-US"/>
              <a:pPr/>
              <a:t>41</a:t>
            </a:fld>
            <a:endParaRPr lang="en-US"/>
          </a:p>
        </p:txBody>
      </p:sp>
      <p:grpSp>
        <p:nvGrpSpPr>
          <p:cNvPr id="2" name="Group 3"/>
          <p:cNvGrpSpPr>
            <a:grpSpLocks/>
          </p:cNvGrpSpPr>
          <p:nvPr/>
        </p:nvGrpSpPr>
        <p:grpSpPr bwMode="auto">
          <a:xfrm>
            <a:off x="962025" y="1500188"/>
            <a:ext cx="3657600" cy="2060575"/>
            <a:chOff x="606" y="1149"/>
            <a:chExt cx="2304" cy="1298"/>
          </a:xfrm>
        </p:grpSpPr>
        <p:sp>
          <p:nvSpPr>
            <p:cNvPr id="205828" name="Text Box 4"/>
            <p:cNvSpPr txBox="1">
              <a:spLocks noChangeArrowheads="1"/>
            </p:cNvSpPr>
            <p:nvPr/>
          </p:nvSpPr>
          <p:spPr bwMode="auto">
            <a:xfrm>
              <a:off x="873" y="1149"/>
              <a:ext cx="1800" cy="291"/>
            </a:xfrm>
            <a:prstGeom prst="rect">
              <a:avLst/>
            </a:prstGeom>
            <a:noFill/>
            <a:ln w="9525">
              <a:noFill/>
              <a:miter lim="800000"/>
              <a:headEnd/>
              <a:tailEnd/>
            </a:ln>
            <a:effectLst/>
          </p:spPr>
          <p:txBody>
            <a:bodyPr wrap="none">
              <a:spAutoFit/>
            </a:bodyPr>
            <a:lstStyle/>
            <a:p>
              <a:pPr algn="ctr"/>
              <a:r>
                <a:rPr lang="en-US" sz="2400" i="1" dirty="0"/>
                <a:t>Online simulation…</a:t>
              </a:r>
            </a:p>
          </p:txBody>
        </p:sp>
        <p:grpSp>
          <p:nvGrpSpPr>
            <p:cNvPr id="3" name="Group 5"/>
            <p:cNvGrpSpPr>
              <a:grpSpLocks/>
            </p:cNvGrpSpPr>
            <p:nvPr/>
          </p:nvGrpSpPr>
          <p:grpSpPr bwMode="auto">
            <a:xfrm>
              <a:off x="606" y="1536"/>
              <a:ext cx="2304" cy="911"/>
              <a:chOff x="780" y="1452"/>
              <a:chExt cx="1937" cy="766"/>
            </a:xfrm>
          </p:grpSpPr>
          <p:pic>
            <p:nvPicPr>
              <p:cNvPr id="205830" name="Picture 6" descr="demons"/>
              <p:cNvPicPr>
                <a:picLocks noChangeAspect="1" noChangeArrowheads="1"/>
              </p:cNvPicPr>
              <p:nvPr/>
            </p:nvPicPr>
            <p:blipFill>
              <a:blip r:embed="rId3" cstate="screen"/>
              <a:srcRect/>
              <a:stretch>
                <a:fillRect/>
              </a:stretch>
            </p:blipFill>
            <p:spPr bwMode="auto">
              <a:xfrm>
                <a:off x="780" y="1452"/>
                <a:ext cx="816" cy="595"/>
              </a:xfrm>
              <a:prstGeom prst="rect">
                <a:avLst/>
              </a:prstGeom>
              <a:noFill/>
              <a:ln w="9525">
                <a:solidFill>
                  <a:schemeClr val="tx1"/>
                </a:solidFill>
                <a:miter lim="800000"/>
                <a:headEnd/>
                <a:tailEnd/>
              </a:ln>
            </p:spPr>
          </p:pic>
          <p:pic>
            <p:nvPicPr>
              <p:cNvPr id="205831" name="Picture 7" descr="cntbands"/>
              <p:cNvPicPr>
                <a:picLocks noChangeAspect="1" noChangeArrowheads="1"/>
              </p:cNvPicPr>
              <p:nvPr/>
            </p:nvPicPr>
            <p:blipFill>
              <a:blip r:embed="rId4" cstate="screen"/>
              <a:srcRect/>
              <a:stretch>
                <a:fillRect/>
              </a:stretch>
            </p:blipFill>
            <p:spPr bwMode="auto">
              <a:xfrm>
                <a:off x="1932" y="1452"/>
                <a:ext cx="785" cy="541"/>
              </a:xfrm>
              <a:prstGeom prst="rect">
                <a:avLst/>
              </a:prstGeom>
              <a:noFill/>
              <a:ln w="9525">
                <a:solidFill>
                  <a:schemeClr val="tx1"/>
                </a:solidFill>
                <a:miter lim="800000"/>
                <a:headEnd/>
                <a:tailEnd/>
              </a:ln>
            </p:spPr>
          </p:pic>
          <p:pic>
            <p:nvPicPr>
              <p:cNvPr id="205832" name="Picture 8" descr="prophet2"/>
              <p:cNvPicPr>
                <a:picLocks noChangeAspect="1" noChangeArrowheads="1"/>
              </p:cNvPicPr>
              <p:nvPr/>
            </p:nvPicPr>
            <p:blipFill>
              <a:blip r:embed="rId5" cstate="screen"/>
              <a:srcRect/>
              <a:stretch>
                <a:fillRect/>
              </a:stretch>
            </p:blipFill>
            <p:spPr bwMode="auto">
              <a:xfrm>
                <a:off x="1356" y="1692"/>
                <a:ext cx="768" cy="526"/>
              </a:xfrm>
              <a:prstGeom prst="rect">
                <a:avLst/>
              </a:prstGeom>
              <a:noFill/>
              <a:ln w="9525">
                <a:solidFill>
                  <a:schemeClr val="tx1"/>
                </a:solidFill>
                <a:miter lim="800000"/>
                <a:headEnd/>
                <a:tailEnd/>
              </a:ln>
            </p:spPr>
          </p:pic>
        </p:grpSp>
      </p:grpSp>
      <p:grpSp>
        <p:nvGrpSpPr>
          <p:cNvPr id="4" name="Group 9"/>
          <p:cNvGrpSpPr>
            <a:grpSpLocks/>
          </p:cNvGrpSpPr>
          <p:nvPr/>
        </p:nvGrpSpPr>
        <p:grpSpPr bwMode="auto">
          <a:xfrm>
            <a:off x="5086350" y="1444626"/>
            <a:ext cx="3400425" cy="2289175"/>
            <a:chOff x="3204" y="1114"/>
            <a:chExt cx="2142" cy="1442"/>
          </a:xfrm>
        </p:grpSpPr>
        <p:sp>
          <p:nvSpPr>
            <p:cNvPr id="205834" name="Text Box 10"/>
            <p:cNvSpPr txBox="1">
              <a:spLocks noChangeArrowheads="1"/>
            </p:cNvSpPr>
            <p:nvPr/>
          </p:nvSpPr>
          <p:spPr bwMode="auto">
            <a:xfrm>
              <a:off x="3629" y="1114"/>
              <a:ext cx="1184" cy="291"/>
            </a:xfrm>
            <a:prstGeom prst="rect">
              <a:avLst/>
            </a:prstGeom>
            <a:noFill/>
            <a:ln w="9525">
              <a:noFill/>
              <a:miter lim="800000"/>
              <a:headEnd/>
              <a:tailEnd/>
            </a:ln>
            <a:effectLst/>
          </p:spPr>
          <p:txBody>
            <a:bodyPr wrap="none">
              <a:spAutoFit/>
            </a:bodyPr>
            <a:lstStyle/>
            <a:p>
              <a:pPr algn="ctr"/>
              <a:r>
                <a:rPr lang="en-US" sz="2400" i="1" dirty="0"/>
                <a:t>…and more!</a:t>
              </a:r>
            </a:p>
          </p:txBody>
        </p:sp>
        <p:grpSp>
          <p:nvGrpSpPr>
            <p:cNvPr id="5" name="Group 11"/>
            <p:cNvGrpSpPr>
              <a:grpSpLocks/>
            </p:cNvGrpSpPr>
            <p:nvPr/>
          </p:nvGrpSpPr>
          <p:grpSpPr bwMode="auto">
            <a:xfrm>
              <a:off x="3204" y="1440"/>
              <a:ext cx="2142" cy="1116"/>
              <a:chOff x="3282" y="1404"/>
              <a:chExt cx="1578" cy="822"/>
            </a:xfrm>
          </p:grpSpPr>
          <p:pic>
            <p:nvPicPr>
              <p:cNvPr id="205836" name="Picture 12" descr="ratner-seminar"/>
              <p:cNvPicPr>
                <a:picLocks noChangeAspect="1" noChangeArrowheads="1"/>
              </p:cNvPicPr>
              <p:nvPr/>
            </p:nvPicPr>
            <p:blipFill>
              <a:blip r:embed="rId6" cstate="screen"/>
              <a:srcRect/>
              <a:stretch>
                <a:fillRect/>
              </a:stretch>
            </p:blipFill>
            <p:spPr bwMode="auto">
              <a:xfrm>
                <a:off x="4050" y="1452"/>
                <a:ext cx="810" cy="574"/>
              </a:xfrm>
              <a:prstGeom prst="rect">
                <a:avLst/>
              </a:prstGeom>
              <a:noFill/>
            </p:spPr>
          </p:pic>
          <p:pic>
            <p:nvPicPr>
              <p:cNvPr id="205837" name="Picture 13" descr="MCj02954770000[1]"/>
              <p:cNvPicPr>
                <a:picLocks noChangeAspect="1" noChangeArrowheads="1"/>
              </p:cNvPicPr>
              <p:nvPr/>
            </p:nvPicPr>
            <p:blipFill>
              <a:blip r:embed="rId7" cstate="screen"/>
              <a:srcRect/>
              <a:stretch>
                <a:fillRect/>
              </a:stretch>
            </p:blipFill>
            <p:spPr bwMode="auto">
              <a:xfrm>
                <a:off x="3282" y="1404"/>
                <a:ext cx="484" cy="672"/>
              </a:xfrm>
              <a:prstGeom prst="rect">
                <a:avLst/>
              </a:prstGeom>
              <a:noFill/>
            </p:spPr>
          </p:pic>
          <p:pic>
            <p:nvPicPr>
              <p:cNvPr id="205838" name="Picture 14" descr="podcasts"/>
              <p:cNvPicPr>
                <a:picLocks noChangeAspect="1" noChangeArrowheads="1"/>
              </p:cNvPicPr>
              <p:nvPr/>
            </p:nvPicPr>
            <p:blipFill>
              <a:blip r:embed="rId8" cstate="screen"/>
              <a:srcRect/>
              <a:stretch>
                <a:fillRect/>
              </a:stretch>
            </p:blipFill>
            <p:spPr bwMode="auto">
              <a:xfrm>
                <a:off x="3666" y="1836"/>
                <a:ext cx="747" cy="390"/>
              </a:xfrm>
              <a:prstGeom prst="rect">
                <a:avLst/>
              </a:prstGeom>
              <a:noFill/>
            </p:spPr>
          </p:pic>
        </p:grpSp>
      </p:grpSp>
      <p:grpSp>
        <p:nvGrpSpPr>
          <p:cNvPr id="6" name="Group 15"/>
          <p:cNvGrpSpPr>
            <a:grpSpLocks/>
          </p:cNvGrpSpPr>
          <p:nvPr/>
        </p:nvGrpSpPr>
        <p:grpSpPr bwMode="auto">
          <a:xfrm>
            <a:off x="2597150" y="3767138"/>
            <a:ext cx="3727450" cy="2100262"/>
            <a:chOff x="1108" y="2275"/>
            <a:chExt cx="3322" cy="1871"/>
          </a:xfrm>
        </p:grpSpPr>
        <p:sp>
          <p:nvSpPr>
            <p:cNvPr id="205840" name="Line 16"/>
            <p:cNvSpPr>
              <a:spLocks noChangeShapeType="1"/>
            </p:cNvSpPr>
            <p:nvPr/>
          </p:nvSpPr>
          <p:spPr bwMode="auto">
            <a:xfrm>
              <a:off x="3190" y="3243"/>
              <a:ext cx="515" cy="220"/>
            </a:xfrm>
            <a:prstGeom prst="line">
              <a:avLst/>
            </a:prstGeom>
            <a:noFill/>
            <a:ln w="76200">
              <a:solidFill>
                <a:srgbClr val="FF0000"/>
              </a:solidFill>
              <a:round/>
              <a:headEnd/>
              <a:tailEnd/>
            </a:ln>
            <a:effectLst/>
          </p:spPr>
          <p:txBody>
            <a:bodyPr/>
            <a:lstStyle/>
            <a:p>
              <a:endParaRPr lang="en-US"/>
            </a:p>
          </p:txBody>
        </p:sp>
        <p:grpSp>
          <p:nvGrpSpPr>
            <p:cNvPr id="7" name="Group 17"/>
            <p:cNvGrpSpPr>
              <a:grpSpLocks/>
            </p:cNvGrpSpPr>
            <p:nvPr/>
          </p:nvGrpSpPr>
          <p:grpSpPr bwMode="auto">
            <a:xfrm>
              <a:off x="3206" y="2659"/>
              <a:ext cx="795" cy="610"/>
              <a:chOff x="2745" y="1542"/>
              <a:chExt cx="795" cy="610"/>
            </a:xfrm>
          </p:grpSpPr>
          <p:pic>
            <p:nvPicPr>
              <p:cNvPr id="205842" name="Picture 18" descr="breezeconf2-raw"/>
              <p:cNvPicPr>
                <a:picLocks noChangeAspect="1" noChangeArrowheads="1"/>
              </p:cNvPicPr>
              <p:nvPr/>
            </p:nvPicPr>
            <p:blipFill>
              <a:blip r:embed="rId9" cstate="screen"/>
              <a:srcRect/>
              <a:stretch>
                <a:fillRect/>
              </a:stretch>
            </p:blipFill>
            <p:spPr bwMode="auto">
              <a:xfrm>
                <a:off x="2745" y="1672"/>
                <a:ext cx="611" cy="480"/>
              </a:xfrm>
              <a:prstGeom prst="rect">
                <a:avLst/>
              </a:prstGeom>
              <a:noFill/>
            </p:spPr>
          </p:pic>
          <p:pic>
            <p:nvPicPr>
              <p:cNvPr id="205843" name="Picture 19" descr="breeze"/>
              <p:cNvPicPr>
                <a:picLocks noChangeAspect="1" noChangeArrowheads="1"/>
              </p:cNvPicPr>
              <p:nvPr/>
            </p:nvPicPr>
            <p:blipFill>
              <a:blip r:embed="rId10" cstate="screen"/>
              <a:srcRect/>
              <a:stretch>
                <a:fillRect/>
              </a:stretch>
            </p:blipFill>
            <p:spPr bwMode="auto">
              <a:xfrm>
                <a:off x="3181" y="1542"/>
                <a:ext cx="359" cy="243"/>
              </a:xfrm>
              <a:prstGeom prst="rect">
                <a:avLst/>
              </a:prstGeom>
              <a:noFill/>
              <a:ln w="9525">
                <a:solidFill>
                  <a:schemeClr val="tx1"/>
                </a:solidFill>
                <a:miter lim="800000"/>
                <a:headEnd/>
                <a:tailEnd/>
              </a:ln>
            </p:spPr>
          </p:pic>
        </p:grpSp>
        <p:pic>
          <p:nvPicPr>
            <p:cNvPr id="205844" name="Picture 20" descr="user"/>
            <p:cNvPicPr>
              <a:picLocks noChangeAspect="1" noChangeArrowheads="1"/>
            </p:cNvPicPr>
            <p:nvPr/>
          </p:nvPicPr>
          <p:blipFill>
            <a:blip r:embed="rId11" cstate="screen"/>
            <a:srcRect/>
            <a:stretch>
              <a:fillRect/>
            </a:stretch>
          </p:blipFill>
          <p:spPr bwMode="auto">
            <a:xfrm>
              <a:off x="4109" y="2989"/>
              <a:ext cx="321" cy="427"/>
            </a:xfrm>
            <a:prstGeom prst="rect">
              <a:avLst/>
            </a:prstGeom>
            <a:noFill/>
          </p:spPr>
        </p:pic>
        <p:grpSp>
          <p:nvGrpSpPr>
            <p:cNvPr id="8" name="Group 21"/>
            <p:cNvGrpSpPr>
              <a:grpSpLocks/>
            </p:cNvGrpSpPr>
            <p:nvPr/>
          </p:nvGrpSpPr>
          <p:grpSpPr bwMode="auto">
            <a:xfrm>
              <a:off x="3511" y="3021"/>
              <a:ext cx="791" cy="795"/>
              <a:chOff x="2409" y="1825"/>
              <a:chExt cx="621" cy="624"/>
            </a:xfrm>
          </p:grpSpPr>
          <p:pic>
            <p:nvPicPr>
              <p:cNvPr id="205846" name="Picture 22" descr="laptop"/>
              <p:cNvPicPr>
                <a:picLocks noChangeAspect="1" noChangeArrowheads="1"/>
              </p:cNvPicPr>
              <p:nvPr/>
            </p:nvPicPr>
            <p:blipFill>
              <a:blip r:embed="rId12" cstate="screen"/>
              <a:srcRect/>
              <a:stretch>
                <a:fillRect/>
              </a:stretch>
            </p:blipFill>
            <p:spPr bwMode="auto">
              <a:xfrm>
                <a:off x="2676" y="2020"/>
                <a:ext cx="354" cy="321"/>
              </a:xfrm>
              <a:prstGeom prst="rect">
                <a:avLst/>
              </a:prstGeom>
              <a:noFill/>
            </p:spPr>
          </p:pic>
          <p:pic>
            <p:nvPicPr>
              <p:cNvPr id="205847" name="Picture 23" descr="user"/>
              <p:cNvPicPr>
                <a:picLocks noChangeAspect="1" noChangeArrowheads="1"/>
              </p:cNvPicPr>
              <p:nvPr/>
            </p:nvPicPr>
            <p:blipFill>
              <a:blip r:embed="rId11" cstate="screen"/>
              <a:srcRect/>
              <a:stretch>
                <a:fillRect/>
              </a:stretch>
            </p:blipFill>
            <p:spPr bwMode="auto">
              <a:xfrm>
                <a:off x="2446" y="1825"/>
                <a:ext cx="252" cy="335"/>
              </a:xfrm>
              <a:prstGeom prst="rect">
                <a:avLst/>
              </a:prstGeom>
              <a:noFill/>
            </p:spPr>
          </p:pic>
          <p:grpSp>
            <p:nvGrpSpPr>
              <p:cNvPr id="9" name="Group 24"/>
              <p:cNvGrpSpPr>
                <a:grpSpLocks/>
              </p:cNvGrpSpPr>
              <p:nvPr/>
            </p:nvGrpSpPr>
            <p:grpSpPr bwMode="auto">
              <a:xfrm>
                <a:off x="2409" y="2049"/>
                <a:ext cx="404" cy="400"/>
                <a:chOff x="1746" y="3450"/>
                <a:chExt cx="336" cy="333"/>
              </a:xfrm>
            </p:grpSpPr>
            <p:pic>
              <p:nvPicPr>
                <p:cNvPr id="205849" name="Picture 25" descr="pda"/>
                <p:cNvPicPr>
                  <a:picLocks noChangeAspect="1" noChangeArrowheads="1"/>
                </p:cNvPicPr>
                <p:nvPr/>
              </p:nvPicPr>
              <p:blipFill>
                <a:blip r:embed="rId13" cstate="screen"/>
                <a:srcRect/>
                <a:stretch>
                  <a:fillRect/>
                </a:stretch>
              </p:blipFill>
              <p:spPr bwMode="auto">
                <a:xfrm>
                  <a:off x="1746" y="3450"/>
                  <a:ext cx="189" cy="255"/>
                </a:xfrm>
                <a:prstGeom prst="rect">
                  <a:avLst/>
                </a:prstGeom>
                <a:noFill/>
              </p:spPr>
            </p:pic>
            <p:pic>
              <p:nvPicPr>
                <p:cNvPr id="205850" name="Picture 26" descr="user"/>
                <p:cNvPicPr>
                  <a:picLocks noChangeAspect="1" noChangeArrowheads="1"/>
                </p:cNvPicPr>
                <p:nvPr/>
              </p:nvPicPr>
              <p:blipFill>
                <a:blip r:embed="rId11" cstate="screen"/>
                <a:srcRect/>
                <a:stretch>
                  <a:fillRect/>
                </a:stretch>
              </p:blipFill>
              <p:spPr bwMode="auto">
                <a:xfrm>
                  <a:off x="1872" y="3504"/>
                  <a:ext cx="210" cy="279"/>
                </a:xfrm>
                <a:prstGeom prst="rect">
                  <a:avLst/>
                </a:prstGeom>
                <a:noFill/>
              </p:spPr>
            </p:pic>
          </p:grpSp>
        </p:grpSp>
        <p:grpSp>
          <p:nvGrpSpPr>
            <p:cNvPr id="10" name="Group 27"/>
            <p:cNvGrpSpPr>
              <a:grpSpLocks/>
            </p:cNvGrpSpPr>
            <p:nvPr/>
          </p:nvGrpSpPr>
          <p:grpSpPr bwMode="auto">
            <a:xfrm>
              <a:off x="1108" y="2976"/>
              <a:ext cx="1632" cy="963"/>
              <a:chOff x="212" y="1837"/>
              <a:chExt cx="1367" cy="806"/>
            </a:xfrm>
          </p:grpSpPr>
          <p:pic>
            <p:nvPicPr>
              <p:cNvPr id="205852" name="Picture 28" descr="MCj04059280000[1]"/>
              <p:cNvPicPr>
                <a:picLocks noChangeAspect="1" noChangeArrowheads="1"/>
              </p:cNvPicPr>
              <p:nvPr/>
            </p:nvPicPr>
            <p:blipFill>
              <a:blip r:embed="rId14" cstate="screen"/>
              <a:srcRect/>
              <a:stretch>
                <a:fillRect/>
              </a:stretch>
            </p:blipFill>
            <p:spPr bwMode="auto">
              <a:xfrm>
                <a:off x="252" y="1837"/>
                <a:ext cx="520" cy="536"/>
              </a:xfrm>
              <a:prstGeom prst="rect">
                <a:avLst/>
              </a:prstGeom>
              <a:noFill/>
              <a:ln w="9525">
                <a:noFill/>
                <a:miter lim="800000"/>
                <a:headEnd/>
                <a:tailEnd/>
              </a:ln>
            </p:spPr>
          </p:pic>
          <p:sp>
            <p:nvSpPr>
              <p:cNvPr id="205853" name="Line 29"/>
              <p:cNvSpPr>
                <a:spLocks noChangeShapeType="1"/>
              </p:cNvSpPr>
              <p:nvPr/>
            </p:nvSpPr>
            <p:spPr bwMode="auto">
              <a:xfrm flipH="1">
                <a:off x="944" y="2003"/>
                <a:ext cx="635" cy="288"/>
              </a:xfrm>
              <a:prstGeom prst="line">
                <a:avLst/>
              </a:prstGeom>
              <a:noFill/>
              <a:ln w="76200">
                <a:solidFill>
                  <a:srgbClr val="FF0000"/>
                </a:solidFill>
                <a:round/>
                <a:headEnd/>
                <a:tailEnd/>
              </a:ln>
              <a:effectLst/>
            </p:spPr>
            <p:txBody>
              <a:bodyPr/>
              <a:lstStyle/>
              <a:p>
                <a:endParaRPr lang="en-US"/>
              </a:p>
            </p:txBody>
          </p:sp>
          <p:grpSp>
            <p:nvGrpSpPr>
              <p:cNvPr id="11" name="Group 30"/>
              <p:cNvGrpSpPr>
                <a:grpSpLocks/>
              </p:cNvGrpSpPr>
              <p:nvPr/>
            </p:nvGrpSpPr>
            <p:grpSpPr bwMode="auto">
              <a:xfrm>
                <a:off x="648" y="2118"/>
                <a:ext cx="476" cy="369"/>
                <a:chOff x="330" y="3504"/>
                <a:chExt cx="396" cy="307"/>
              </a:xfrm>
            </p:grpSpPr>
            <p:pic>
              <p:nvPicPr>
                <p:cNvPr id="205855" name="Picture 31" descr="laptop"/>
                <p:cNvPicPr>
                  <a:picLocks noChangeAspect="1" noChangeArrowheads="1"/>
                </p:cNvPicPr>
                <p:nvPr/>
              </p:nvPicPr>
              <p:blipFill>
                <a:blip r:embed="rId12" cstate="screen"/>
                <a:srcRect/>
                <a:stretch>
                  <a:fillRect/>
                </a:stretch>
              </p:blipFill>
              <p:spPr bwMode="auto">
                <a:xfrm>
                  <a:off x="432" y="3504"/>
                  <a:ext cx="294" cy="267"/>
                </a:xfrm>
                <a:prstGeom prst="rect">
                  <a:avLst/>
                </a:prstGeom>
                <a:noFill/>
              </p:spPr>
            </p:pic>
            <p:pic>
              <p:nvPicPr>
                <p:cNvPr id="205856" name="Picture 32" descr="user"/>
                <p:cNvPicPr>
                  <a:picLocks noChangeAspect="1" noChangeArrowheads="1"/>
                </p:cNvPicPr>
                <p:nvPr/>
              </p:nvPicPr>
              <p:blipFill>
                <a:blip r:embed="rId11" cstate="screen"/>
                <a:srcRect/>
                <a:stretch>
                  <a:fillRect/>
                </a:stretch>
              </p:blipFill>
              <p:spPr bwMode="auto">
                <a:xfrm>
                  <a:off x="330" y="3532"/>
                  <a:ext cx="210" cy="279"/>
                </a:xfrm>
                <a:prstGeom prst="rect">
                  <a:avLst/>
                </a:prstGeom>
                <a:noFill/>
              </p:spPr>
            </p:pic>
          </p:grpSp>
          <p:pic>
            <p:nvPicPr>
              <p:cNvPr id="205857" name="Picture 33" descr="user"/>
              <p:cNvPicPr>
                <a:picLocks noChangeAspect="1" noChangeArrowheads="1"/>
              </p:cNvPicPr>
              <p:nvPr/>
            </p:nvPicPr>
            <p:blipFill>
              <a:blip r:embed="rId11" cstate="screen"/>
              <a:srcRect/>
              <a:stretch>
                <a:fillRect/>
              </a:stretch>
            </p:blipFill>
            <p:spPr bwMode="auto">
              <a:xfrm>
                <a:off x="212" y="2240"/>
                <a:ext cx="253" cy="336"/>
              </a:xfrm>
              <a:prstGeom prst="rect">
                <a:avLst/>
              </a:prstGeom>
              <a:noFill/>
            </p:spPr>
          </p:pic>
          <p:pic>
            <p:nvPicPr>
              <p:cNvPr id="205858" name="Picture 34" descr="user"/>
              <p:cNvPicPr>
                <a:picLocks noChangeAspect="1" noChangeArrowheads="1"/>
              </p:cNvPicPr>
              <p:nvPr/>
            </p:nvPicPr>
            <p:blipFill>
              <a:blip r:embed="rId11" cstate="screen"/>
              <a:srcRect/>
              <a:stretch>
                <a:fillRect/>
              </a:stretch>
            </p:blipFill>
            <p:spPr bwMode="auto">
              <a:xfrm>
                <a:off x="347" y="2308"/>
                <a:ext cx="252" cy="335"/>
              </a:xfrm>
              <a:prstGeom prst="rect">
                <a:avLst/>
              </a:prstGeom>
              <a:noFill/>
            </p:spPr>
          </p:pic>
        </p:grpSp>
        <p:sp>
          <p:nvSpPr>
            <p:cNvPr id="205859" name="Line 35"/>
            <p:cNvSpPr>
              <a:spLocks noChangeShapeType="1"/>
            </p:cNvSpPr>
            <p:nvPr/>
          </p:nvSpPr>
          <p:spPr bwMode="auto">
            <a:xfrm>
              <a:off x="3103" y="3321"/>
              <a:ext cx="69" cy="419"/>
            </a:xfrm>
            <a:prstGeom prst="line">
              <a:avLst/>
            </a:prstGeom>
            <a:noFill/>
            <a:ln w="76200">
              <a:solidFill>
                <a:srgbClr val="FF0000"/>
              </a:solidFill>
              <a:round/>
              <a:headEnd/>
              <a:tailEnd/>
            </a:ln>
            <a:effectLst/>
          </p:spPr>
          <p:txBody>
            <a:bodyPr/>
            <a:lstStyle/>
            <a:p>
              <a:endParaRPr lang="en-US"/>
            </a:p>
          </p:txBody>
        </p:sp>
        <p:sp>
          <p:nvSpPr>
            <p:cNvPr id="205860" name="Line 36"/>
            <p:cNvSpPr>
              <a:spLocks noChangeShapeType="1"/>
            </p:cNvSpPr>
            <p:nvPr/>
          </p:nvSpPr>
          <p:spPr bwMode="auto">
            <a:xfrm flipH="1">
              <a:off x="2334" y="3321"/>
              <a:ext cx="349" cy="419"/>
            </a:xfrm>
            <a:prstGeom prst="line">
              <a:avLst/>
            </a:prstGeom>
            <a:noFill/>
            <a:ln w="76200">
              <a:solidFill>
                <a:srgbClr val="FF0000"/>
              </a:solidFill>
              <a:round/>
              <a:headEnd/>
              <a:tailEnd/>
            </a:ln>
            <a:effectLst/>
          </p:spPr>
          <p:txBody>
            <a:bodyPr/>
            <a:lstStyle/>
            <a:p>
              <a:endParaRPr lang="en-US"/>
            </a:p>
          </p:txBody>
        </p:sp>
        <p:sp>
          <p:nvSpPr>
            <p:cNvPr id="205861" name="Line 37"/>
            <p:cNvSpPr>
              <a:spLocks noChangeShapeType="1"/>
            </p:cNvSpPr>
            <p:nvPr/>
          </p:nvSpPr>
          <p:spPr bwMode="auto">
            <a:xfrm flipH="1">
              <a:off x="2823" y="3321"/>
              <a:ext cx="70" cy="419"/>
            </a:xfrm>
            <a:prstGeom prst="line">
              <a:avLst/>
            </a:prstGeom>
            <a:noFill/>
            <a:ln w="76200">
              <a:solidFill>
                <a:srgbClr val="FF0000"/>
              </a:solidFill>
              <a:round/>
              <a:headEnd/>
              <a:tailEnd/>
            </a:ln>
            <a:effectLst/>
          </p:spPr>
          <p:txBody>
            <a:bodyPr/>
            <a:lstStyle/>
            <a:p>
              <a:endParaRPr lang="en-US"/>
            </a:p>
          </p:txBody>
        </p:sp>
        <p:pic>
          <p:nvPicPr>
            <p:cNvPr id="205862" name="Picture 38" descr="88x31_button1_blue"/>
            <p:cNvPicPr>
              <a:picLocks noChangeAspect="1" noChangeArrowheads="1"/>
            </p:cNvPicPr>
            <p:nvPr/>
          </p:nvPicPr>
          <p:blipFill>
            <a:blip r:embed="rId15" cstate="screen"/>
            <a:srcRect/>
            <a:stretch>
              <a:fillRect/>
            </a:stretch>
          </p:blipFill>
          <p:spPr bwMode="auto">
            <a:xfrm>
              <a:off x="2544" y="3120"/>
              <a:ext cx="768" cy="270"/>
            </a:xfrm>
            <a:prstGeom prst="rect">
              <a:avLst/>
            </a:prstGeom>
            <a:noFill/>
            <a:ln w="9525">
              <a:solidFill>
                <a:schemeClr val="tx1"/>
              </a:solidFill>
              <a:miter lim="800000"/>
              <a:headEnd/>
              <a:tailEnd/>
            </a:ln>
          </p:spPr>
        </p:pic>
        <p:pic>
          <p:nvPicPr>
            <p:cNvPr id="205863" name="Picture 39" descr="user"/>
            <p:cNvPicPr>
              <a:picLocks noChangeAspect="1" noChangeArrowheads="1"/>
            </p:cNvPicPr>
            <p:nvPr/>
          </p:nvPicPr>
          <p:blipFill>
            <a:blip r:embed="rId11" cstate="screen"/>
            <a:srcRect/>
            <a:stretch>
              <a:fillRect/>
            </a:stretch>
          </p:blipFill>
          <p:spPr bwMode="auto">
            <a:xfrm>
              <a:off x="2055" y="2901"/>
              <a:ext cx="305" cy="406"/>
            </a:xfrm>
            <a:prstGeom prst="rect">
              <a:avLst/>
            </a:prstGeom>
            <a:noFill/>
          </p:spPr>
        </p:pic>
        <p:grpSp>
          <p:nvGrpSpPr>
            <p:cNvPr id="12" name="Group 40"/>
            <p:cNvGrpSpPr>
              <a:grpSpLocks/>
            </p:cNvGrpSpPr>
            <p:nvPr/>
          </p:nvGrpSpPr>
          <p:grpSpPr bwMode="auto">
            <a:xfrm>
              <a:off x="2439" y="3600"/>
              <a:ext cx="533" cy="494"/>
              <a:chOff x="984" y="3648"/>
              <a:chExt cx="366" cy="339"/>
            </a:xfrm>
          </p:grpSpPr>
          <p:pic>
            <p:nvPicPr>
              <p:cNvPr id="205865" name="Picture 41" descr="laptop"/>
              <p:cNvPicPr>
                <a:picLocks noChangeAspect="1" noChangeArrowheads="1"/>
              </p:cNvPicPr>
              <p:nvPr/>
            </p:nvPicPr>
            <p:blipFill>
              <a:blip r:embed="rId12" cstate="screen"/>
              <a:srcRect/>
              <a:stretch>
                <a:fillRect/>
              </a:stretch>
            </p:blipFill>
            <p:spPr bwMode="auto">
              <a:xfrm>
                <a:off x="1056" y="3648"/>
                <a:ext cx="294" cy="267"/>
              </a:xfrm>
              <a:prstGeom prst="rect">
                <a:avLst/>
              </a:prstGeom>
              <a:noFill/>
            </p:spPr>
          </p:pic>
          <p:pic>
            <p:nvPicPr>
              <p:cNvPr id="205866" name="Picture 42" descr="user"/>
              <p:cNvPicPr>
                <a:picLocks noChangeAspect="1" noChangeArrowheads="1"/>
              </p:cNvPicPr>
              <p:nvPr/>
            </p:nvPicPr>
            <p:blipFill>
              <a:blip r:embed="rId11" cstate="screen"/>
              <a:srcRect/>
              <a:stretch>
                <a:fillRect/>
              </a:stretch>
            </p:blipFill>
            <p:spPr bwMode="auto">
              <a:xfrm>
                <a:off x="984" y="3708"/>
                <a:ext cx="210" cy="279"/>
              </a:xfrm>
              <a:prstGeom prst="rect">
                <a:avLst/>
              </a:prstGeom>
              <a:noFill/>
            </p:spPr>
          </p:pic>
        </p:grpSp>
        <p:pic>
          <p:nvPicPr>
            <p:cNvPr id="205867" name="Picture 43" descr="rack"/>
            <p:cNvPicPr>
              <a:picLocks noChangeAspect="1" noChangeArrowheads="1"/>
            </p:cNvPicPr>
            <p:nvPr/>
          </p:nvPicPr>
          <p:blipFill>
            <a:blip r:embed="rId16" cstate="screen"/>
            <a:srcRect/>
            <a:stretch>
              <a:fillRect/>
            </a:stretch>
          </p:blipFill>
          <p:spPr bwMode="auto">
            <a:xfrm>
              <a:off x="3039" y="3530"/>
              <a:ext cx="382" cy="489"/>
            </a:xfrm>
            <a:prstGeom prst="rect">
              <a:avLst/>
            </a:prstGeom>
            <a:noFill/>
          </p:spPr>
        </p:pic>
        <p:pic>
          <p:nvPicPr>
            <p:cNvPr id="205868" name="Picture 44" descr="user"/>
            <p:cNvPicPr>
              <a:picLocks noChangeAspect="1" noChangeArrowheads="1"/>
            </p:cNvPicPr>
            <p:nvPr/>
          </p:nvPicPr>
          <p:blipFill>
            <a:blip r:embed="rId11" cstate="screen"/>
            <a:srcRect/>
            <a:stretch>
              <a:fillRect/>
            </a:stretch>
          </p:blipFill>
          <p:spPr bwMode="auto">
            <a:xfrm>
              <a:off x="3330" y="3626"/>
              <a:ext cx="305" cy="406"/>
            </a:xfrm>
            <a:prstGeom prst="rect">
              <a:avLst/>
            </a:prstGeom>
            <a:noFill/>
          </p:spPr>
        </p:pic>
        <p:pic>
          <p:nvPicPr>
            <p:cNvPr id="205869" name="Picture 45" descr="user"/>
            <p:cNvPicPr>
              <a:picLocks noChangeAspect="1" noChangeArrowheads="1"/>
            </p:cNvPicPr>
            <p:nvPr/>
          </p:nvPicPr>
          <p:blipFill>
            <a:blip r:embed="rId11" cstate="screen"/>
            <a:srcRect/>
            <a:stretch>
              <a:fillRect/>
            </a:stretch>
          </p:blipFill>
          <p:spPr bwMode="auto">
            <a:xfrm>
              <a:off x="3172" y="3740"/>
              <a:ext cx="306" cy="406"/>
            </a:xfrm>
            <a:prstGeom prst="rect">
              <a:avLst/>
            </a:prstGeom>
            <a:noFill/>
          </p:spPr>
        </p:pic>
        <p:pic>
          <p:nvPicPr>
            <p:cNvPr id="205870" name="Picture 46" descr="rack"/>
            <p:cNvPicPr>
              <a:picLocks noChangeAspect="1" noChangeArrowheads="1"/>
            </p:cNvPicPr>
            <p:nvPr/>
          </p:nvPicPr>
          <p:blipFill>
            <a:blip r:embed="rId16" cstate="screen"/>
            <a:srcRect/>
            <a:stretch>
              <a:fillRect/>
            </a:stretch>
          </p:blipFill>
          <p:spPr bwMode="auto">
            <a:xfrm>
              <a:off x="2155" y="3492"/>
              <a:ext cx="383" cy="489"/>
            </a:xfrm>
            <a:prstGeom prst="rect">
              <a:avLst/>
            </a:prstGeom>
            <a:noFill/>
          </p:spPr>
        </p:pic>
        <p:pic>
          <p:nvPicPr>
            <p:cNvPr id="205871" name="Picture 47" descr="user"/>
            <p:cNvPicPr>
              <a:picLocks noChangeAspect="1" noChangeArrowheads="1"/>
            </p:cNvPicPr>
            <p:nvPr/>
          </p:nvPicPr>
          <p:blipFill>
            <a:blip r:embed="rId11" cstate="screen"/>
            <a:srcRect/>
            <a:stretch>
              <a:fillRect/>
            </a:stretch>
          </p:blipFill>
          <p:spPr bwMode="auto">
            <a:xfrm>
              <a:off x="1967" y="3670"/>
              <a:ext cx="306" cy="406"/>
            </a:xfrm>
            <a:prstGeom prst="rect">
              <a:avLst/>
            </a:prstGeom>
            <a:noFill/>
          </p:spPr>
        </p:pic>
        <p:grpSp>
          <p:nvGrpSpPr>
            <p:cNvPr id="13" name="Group 48"/>
            <p:cNvGrpSpPr>
              <a:grpSpLocks/>
            </p:cNvGrpSpPr>
            <p:nvPr/>
          </p:nvGrpSpPr>
          <p:grpSpPr bwMode="auto">
            <a:xfrm>
              <a:off x="1281" y="2275"/>
              <a:ext cx="891" cy="559"/>
              <a:chOff x="240" y="2700"/>
              <a:chExt cx="612" cy="384"/>
            </a:xfrm>
          </p:grpSpPr>
          <p:sp>
            <p:nvSpPr>
              <p:cNvPr id="205873" name="AutoShape 49"/>
              <p:cNvSpPr>
                <a:spLocks noChangeArrowheads="1"/>
              </p:cNvSpPr>
              <p:nvPr/>
            </p:nvSpPr>
            <p:spPr bwMode="auto">
              <a:xfrm>
                <a:off x="240" y="2700"/>
                <a:ext cx="612" cy="384"/>
              </a:xfrm>
              <a:prstGeom prst="wedgeRoundRectCallout">
                <a:avLst>
                  <a:gd name="adj1" fmla="val 40685"/>
                  <a:gd name="adj2" fmla="val 72134"/>
                  <a:gd name="adj3" fmla="val 16667"/>
                </a:avLst>
              </a:prstGeom>
              <a:solidFill>
                <a:schemeClr val="bg1"/>
              </a:solidFill>
              <a:ln w="9525">
                <a:solidFill>
                  <a:schemeClr val="tx1"/>
                </a:solidFill>
                <a:miter lim="800000"/>
                <a:headEnd/>
                <a:tailEnd/>
              </a:ln>
              <a:effectLst/>
            </p:spPr>
            <p:txBody>
              <a:bodyPr/>
              <a:lstStyle/>
              <a:p>
                <a:pPr algn="ctr"/>
                <a:endParaRPr lang="en-US" sz="800"/>
              </a:p>
            </p:txBody>
          </p:sp>
          <p:pic>
            <p:nvPicPr>
              <p:cNvPr id="205874" name="Picture 50" descr="mosfet"/>
              <p:cNvPicPr>
                <a:picLocks noChangeAspect="1" noChangeArrowheads="1"/>
              </p:cNvPicPr>
              <p:nvPr/>
            </p:nvPicPr>
            <p:blipFill>
              <a:blip r:embed="rId17" cstate="screen"/>
              <a:srcRect/>
              <a:stretch>
                <a:fillRect/>
              </a:stretch>
            </p:blipFill>
            <p:spPr bwMode="auto">
              <a:xfrm>
                <a:off x="306" y="2760"/>
                <a:ext cx="474" cy="256"/>
              </a:xfrm>
              <a:prstGeom prst="rect">
                <a:avLst/>
              </a:prstGeom>
              <a:solidFill>
                <a:schemeClr val="bg1"/>
              </a:solidFill>
            </p:spPr>
          </p:pic>
        </p:grpSp>
      </p:grpSp>
      <p:sp>
        <p:nvSpPr>
          <p:cNvPr id="205877" name="Rectangle 53"/>
          <p:cNvSpPr>
            <a:spLocks noChangeArrowheads="1"/>
          </p:cNvSpPr>
          <p:nvPr/>
        </p:nvSpPr>
        <p:spPr bwMode="auto">
          <a:xfrm>
            <a:off x="6477000" y="4510088"/>
            <a:ext cx="2254250" cy="641350"/>
          </a:xfrm>
          <a:prstGeom prst="rect">
            <a:avLst/>
          </a:prstGeom>
          <a:noFill/>
          <a:ln w="9525">
            <a:noFill/>
            <a:miter lim="800000"/>
            <a:headEnd/>
            <a:tailEnd/>
          </a:ln>
          <a:effectLst/>
        </p:spPr>
        <p:txBody>
          <a:bodyPr wrap="none">
            <a:spAutoFit/>
          </a:bodyPr>
          <a:lstStyle/>
          <a:p>
            <a:pPr algn="ctr"/>
            <a:r>
              <a:rPr lang="en-US" i="1"/>
              <a:t>nanoHUB:</a:t>
            </a:r>
          </a:p>
          <a:p>
            <a:pPr algn="ctr"/>
            <a:r>
              <a:rPr lang="en-US" i="1"/>
              <a:t>A vibrant community</a:t>
            </a:r>
          </a:p>
        </p:txBody>
      </p:sp>
      <p:sp>
        <p:nvSpPr>
          <p:cNvPr id="205878" name="Rectangle 54"/>
          <p:cNvSpPr>
            <a:spLocks noChangeArrowheads="1"/>
          </p:cNvSpPr>
          <p:nvPr/>
        </p:nvSpPr>
        <p:spPr bwMode="auto">
          <a:xfrm>
            <a:off x="0" y="6035675"/>
            <a:ext cx="9144000" cy="646331"/>
          </a:xfrm>
          <a:prstGeom prst="rect">
            <a:avLst/>
          </a:prstGeom>
          <a:solidFill>
            <a:schemeClr val="bg1"/>
          </a:solidFill>
          <a:ln w="9525">
            <a:noFill/>
            <a:miter lim="800000"/>
            <a:headEnd/>
            <a:tailEnd/>
          </a:ln>
          <a:effectLst/>
        </p:spPr>
        <p:txBody>
          <a:bodyPr>
            <a:spAutoFit/>
          </a:bodyPr>
          <a:lstStyle/>
          <a:p>
            <a:pPr algn="ctr"/>
            <a:r>
              <a:rPr lang="en-US" i="1" dirty="0"/>
              <a:t>NCN - A Research and Infrastructure Network</a:t>
            </a:r>
          </a:p>
          <a:p>
            <a:pPr algn="ctr"/>
            <a:r>
              <a:rPr lang="en-US" i="1" dirty="0"/>
              <a:t>Aiming To Move </a:t>
            </a:r>
            <a:r>
              <a:rPr lang="en-US" i="1" dirty="0" err="1"/>
              <a:t>Nanoscience</a:t>
            </a:r>
            <a:r>
              <a:rPr lang="en-US" i="1" dirty="0"/>
              <a:t> towards Nanotechnology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5877"/>
                                        </p:tgtEl>
                                        <p:attrNameLst>
                                          <p:attrName>style.visibility</p:attrName>
                                        </p:attrNameLst>
                                      </p:cBhvr>
                                      <p:to>
                                        <p:strVal val="visible"/>
                                      </p:to>
                                    </p:set>
                                    <p:animEffect transition="in" filter="fade">
                                      <p:cBhvr>
                                        <p:cTn id="22" dur="500"/>
                                        <p:tgtEl>
                                          <p:spTgt spid="20587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5878"/>
                                        </p:tgtEl>
                                        <p:attrNameLst>
                                          <p:attrName>style.visibility</p:attrName>
                                        </p:attrNameLst>
                                      </p:cBhvr>
                                      <p:to>
                                        <p:strVal val="visible"/>
                                      </p:to>
                                    </p:set>
                                    <p:animEffect transition="in" filter="fade">
                                      <p:cBhvr>
                                        <p:cTn id="27" dur="500"/>
                                        <p:tgtEl>
                                          <p:spTgt spid="205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77" grpId="0"/>
      <p:bldP spid="20587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
          <p:cNvSpPr>
            <a:spLocks noGrp="1"/>
          </p:cNvSpPr>
          <p:nvPr>
            <p:ph type="sldNum" sz="quarter" idx="10"/>
          </p:nvPr>
        </p:nvSpPr>
        <p:spPr/>
        <p:txBody>
          <a:bodyPr/>
          <a:lstStyle/>
          <a:p>
            <a:fld id="{4D7E8E65-72CD-4C29-AFA3-20712FE88BA7}" type="slidenum">
              <a:rPr lang="en-US"/>
              <a:pPr/>
              <a:t>42</a:t>
            </a:fld>
            <a:endParaRPr lang="en-US"/>
          </a:p>
        </p:txBody>
      </p:sp>
      <p:pic>
        <p:nvPicPr>
          <p:cNvPr id="21" name="Picture 20" descr="nanohub.png"/>
          <p:cNvPicPr>
            <a:picLocks noChangeAspect="1"/>
          </p:cNvPicPr>
          <p:nvPr/>
        </p:nvPicPr>
        <p:blipFill>
          <a:blip r:embed="rId3" cstate="email"/>
          <a:srcRect/>
          <a:stretch>
            <a:fillRect/>
          </a:stretch>
        </p:blipFill>
        <p:spPr bwMode="auto">
          <a:xfrm>
            <a:off x="0" y="0"/>
            <a:ext cx="9144000" cy="6858000"/>
          </a:xfrm>
          <a:prstGeom prst="rect">
            <a:avLst/>
          </a:prstGeom>
          <a:noFill/>
          <a:ln w="9525">
            <a:noFill/>
            <a:miter lim="800000"/>
            <a:headEnd/>
            <a:tailEnd/>
          </a:ln>
        </p:spPr>
      </p:pic>
      <p:pic>
        <p:nvPicPr>
          <p:cNvPr id="228355" name="Picture 3" descr="thermalhub"/>
          <p:cNvPicPr>
            <a:picLocks noChangeAspect="1" noChangeArrowheads="1"/>
          </p:cNvPicPr>
          <p:nvPr/>
        </p:nvPicPr>
        <p:blipFill>
          <a:blip r:embed="rId4" cstate="email"/>
          <a:srcRect/>
          <a:stretch>
            <a:fillRect/>
          </a:stretch>
        </p:blipFill>
        <p:spPr bwMode="auto">
          <a:xfrm>
            <a:off x="473075" y="696913"/>
            <a:ext cx="5486400" cy="3733800"/>
          </a:xfrm>
          <a:prstGeom prst="rect">
            <a:avLst/>
          </a:prstGeom>
          <a:noFill/>
          <a:ln w="9525">
            <a:noFill/>
            <a:miter lim="800000"/>
            <a:headEnd/>
            <a:tailEnd/>
          </a:ln>
        </p:spPr>
      </p:pic>
      <p:pic>
        <p:nvPicPr>
          <p:cNvPr id="228356" name="Picture 4" descr="ccehub"/>
          <p:cNvPicPr>
            <a:picLocks noChangeAspect="1" noChangeArrowheads="1"/>
          </p:cNvPicPr>
          <p:nvPr/>
        </p:nvPicPr>
        <p:blipFill>
          <a:blip r:embed="rId5" cstate="email"/>
          <a:srcRect/>
          <a:stretch>
            <a:fillRect/>
          </a:stretch>
        </p:blipFill>
        <p:spPr bwMode="auto">
          <a:xfrm>
            <a:off x="914400" y="1341438"/>
            <a:ext cx="5486400" cy="3733800"/>
          </a:xfrm>
          <a:prstGeom prst="rect">
            <a:avLst/>
          </a:prstGeom>
          <a:noFill/>
        </p:spPr>
      </p:pic>
      <p:pic>
        <p:nvPicPr>
          <p:cNvPr id="228357" name="Picture 5" descr="cathub"/>
          <p:cNvPicPr>
            <a:picLocks noChangeAspect="1" noChangeArrowheads="1"/>
          </p:cNvPicPr>
          <p:nvPr/>
        </p:nvPicPr>
        <p:blipFill>
          <a:blip r:embed="rId6" cstate="email"/>
          <a:srcRect/>
          <a:stretch>
            <a:fillRect/>
          </a:stretch>
        </p:blipFill>
        <p:spPr bwMode="auto">
          <a:xfrm>
            <a:off x="1574800" y="1860550"/>
            <a:ext cx="5638800" cy="3733800"/>
          </a:xfrm>
          <a:prstGeom prst="rect">
            <a:avLst/>
          </a:prstGeom>
          <a:noFill/>
        </p:spPr>
      </p:pic>
      <p:pic>
        <p:nvPicPr>
          <p:cNvPr id="228358" name="Picture 6" descr="manufacturinghub"/>
          <p:cNvPicPr>
            <a:picLocks noChangeAspect="1" noChangeArrowheads="1"/>
          </p:cNvPicPr>
          <p:nvPr/>
        </p:nvPicPr>
        <p:blipFill>
          <a:blip r:embed="rId7" cstate="email"/>
          <a:srcRect/>
          <a:stretch>
            <a:fillRect/>
          </a:stretch>
        </p:blipFill>
        <p:spPr bwMode="auto">
          <a:xfrm>
            <a:off x="2413000" y="2466975"/>
            <a:ext cx="5638800" cy="3657600"/>
          </a:xfrm>
          <a:prstGeom prst="rect">
            <a:avLst/>
          </a:prstGeom>
          <a:noFill/>
        </p:spPr>
      </p:pic>
      <p:pic>
        <p:nvPicPr>
          <p:cNvPr id="228359" name="Picture 7" descr="pharmahub"/>
          <p:cNvPicPr>
            <a:picLocks noChangeAspect="1" noChangeArrowheads="1"/>
          </p:cNvPicPr>
          <p:nvPr/>
        </p:nvPicPr>
        <p:blipFill>
          <a:blip r:embed="rId8" cstate="email"/>
          <a:srcRect/>
          <a:stretch>
            <a:fillRect/>
          </a:stretch>
        </p:blipFill>
        <p:spPr bwMode="auto">
          <a:xfrm>
            <a:off x="3800475" y="2128838"/>
            <a:ext cx="5681663" cy="3733800"/>
          </a:xfrm>
          <a:prstGeom prst="rect">
            <a:avLst/>
          </a:prstGeom>
          <a:noFill/>
        </p:spPr>
      </p:pic>
      <p:pic>
        <p:nvPicPr>
          <p:cNvPr id="228360" name="Picture 8" descr="globalhub"/>
          <p:cNvPicPr>
            <a:picLocks noChangeAspect="1" noChangeArrowheads="1"/>
          </p:cNvPicPr>
          <p:nvPr/>
        </p:nvPicPr>
        <p:blipFill>
          <a:blip r:embed="rId9" cstate="email"/>
          <a:srcRect/>
          <a:stretch>
            <a:fillRect/>
          </a:stretch>
        </p:blipFill>
        <p:spPr bwMode="auto">
          <a:xfrm>
            <a:off x="5341938" y="1641475"/>
            <a:ext cx="5426075" cy="3575050"/>
          </a:xfrm>
          <a:prstGeom prst="rect">
            <a:avLst/>
          </a:prstGeom>
          <a:noFill/>
        </p:spPr>
      </p:pic>
      <p:pic>
        <p:nvPicPr>
          <p:cNvPr id="228361" name="Picture 9" descr="ictsi"/>
          <p:cNvPicPr>
            <a:picLocks noChangeAspect="1" noChangeArrowheads="1"/>
          </p:cNvPicPr>
          <p:nvPr/>
        </p:nvPicPr>
        <p:blipFill>
          <a:blip r:embed="rId10" cstate="email"/>
          <a:srcRect/>
          <a:stretch>
            <a:fillRect/>
          </a:stretch>
        </p:blipFill>
        <p:spPr bwMode="auto">
          <a:xfrm>
            <a:off x="3457575" y="3100388"/>
            <a:ext cx="5686425" cy="3757612"/>
          </a:xfrm>
          <a:prstGeom prst="rect">
            <a:avLst/>
          </a:prstGeom>
          <a:noFill/>
        </p:spPr>
      </p:pic>
      <p:grpSp>
        <p:nvGrpSpPr>
          <p:cNvPr id="2" name="Group 10"/>
          <p:cNvGrpSpPr>
            <a:grpSpLocks/>
          </p:cNvGrpSpPr>
          <p:nvPr/>
        </p:nvGrpSpPr>
        <p:grpSpPr bwMode="auto">
          <a:xfrm>
            <a:off x="0" y="3767138"/>
            <a:ext cx="3065463" cy="3090862"/>
            <a:chOff x="215" y="1633"/>
            <a:chExt cx="2665" cy="2687"/>
          </a:xfrm>
        </p:grpSpPr>
        <p:pic>
          <p:nvPicPr>
            <p:cNvPr id="228363" name="Picture 11" descr="hubzero"/>
            <p:cNvPicPr>
              <a:picLocks noChangeAspect="1" noChangeArrowheads="1"/>
            </p:cNvPicPr>
            <p:nvPr/>
          </p:nvPicPr>
          <p:blipFill>
            <a:blip r:embed="rId11" cstate="email"/>
            <a:srcRect/>
            <a:stretch>
              <a:fillRect/>
            </a:stretch>
          </p:blipFill>
          <p:spPr bwMode="auto">
            <a:xfrm>
              <a:off x="215" y="2478"/>
              <a:ext cx="2665" cy="1842"/>
            </a:xfrm>
            <a:prstGeom prst="rect">
              <a:avLst/>
            </a:prstGeom>
            <a:solidFill>
              <a:srgbClr val="DBCC0F"/>
            </a:solidFill>
          </p:spPr>
        </p:pic>
        <p:pic>
          <p:nvPicPr>
            <p:cNvPr id="228364" name="Picture 23"/>
            <p:cNvPicPr>
              <a:picLocks noChangeAspect="1" noChangeArrowheads="1"/>
            </p:cNvPicPr>
            <p:nvPr/>
          </p:nvPicPr>
          <p:blipFill>
            <a:blip r:embed="rId12" cstate="email"/>
            <a:srcRect/>
            <a:stretch>
              <a:fillRect/>
            </a:stretch>
          </p:blipFill>
          <p:spPr bwMode="auto">
            <a:xfrm>
              <a:off x="219" y="1633"/>
              <a:ext cx="2661" cy="886"/>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8355"/>
                                        </p:tgtEl>
                                        <p:attrNameLst>
                                          <p:attrName>style.visibility</p:attrName>
                                        </p:attrNameLst>
                                      </p:cBhvr>
                                      <p:to>
                                        <p:strVal val="visible"/>
                                      </p:to>
                                    </p:set>
                                    <p:animEffect transition="in" filter="fade">
                                      <p:cBhvr>
                                        <p:cTn id="7" dur="1000"/>
                                        <p:tgtEl>
                                          <p:spTgt spid="22835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28356"/>
                                        </p:tgtEl>
                                        <p:attrNameLst>
                                          <p:attrName>style.visibility</p:attrName>
                                        </p:attrNameLst>
                                      </p:cBhvr>
                                      <p:to>
                                        <p:strVal val="visible"/>
                                      </p:to>
                                    </p:set>
                                    <p:animEffect transition="in" filter="fade">
                                      <p:cBhvr>
                                        <p:cTn id="11" dur="1000"/>
                                        <p:tgtEl>
                                          <p:spTgt spid="22835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28357"/>
                                        </p:tgtEl>
                                        <p:attrNameLst>
                                          <p:attrName>style.visibility</p:attrName>
                                        </p:attrNameLst>
                                      </p:cBhvr>
                                      <p:to>
                                        <p:strVal val="visible"/>
                                      </p:to>
                                    </p:set>
                                    <p:animEffect transition="in" filter="fade">
                                      <p:cBhvr>
                                        <p:cTn id="15" dur="1000"/>
                                        <p:tgtEl>
                                          <p:spTgt spid="228357"/>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28358"/>
                                        </p:tgtEl>
                                        <p:attrNameLst>
                                          <p:attrName>style.visibility</p:attrName>
                                        </p:attrNameLst>
                                      </p:cBhvr>
                                      <p:to>
                                        <p:strVal val="visible"/>
                                      </p:to>
                                    </p:set>
                                    <p:animEffect transition="in" filter="fade">
                                      <p:cBhvr>
                                        <p:cTn id="19" dur="1000"/>
                                        <p:tgtEl>
                                          <p:spTgt spid="228358"/>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28359"/>
                                        </p:tgtEl>
                                        <p:attrNameLst>
                                          <p:attrName>style.visibility</p:attrName>
                                        </p:attrNameLst>
                                      </p:cBhvr>
                                      <p:to>
                                        <p:strVal val="visible"/>
                                      </p:to>
                                    </p:set>
                                    <p:animEffect transition="in" filter="fade">
                                      <p:cBhvr>
                                        <p:cTn id="23" dur="1000"/>
                                        <p:tgtEl>
                                          <p:spTgt spid="228359"/>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228360"/>
                                        </p:tgtEl>
                                        <p:attrNameLst>
                                          <p:attrName>style.visibility</p:attrName>
                                        </p:attrNameLst>
                                      </p:cBhvr>
                                      <p:to>
                                        <p:strVal val="visible"/>
                                      </p:to>
                                    </p:set>
                                    <p:animEffect transition="in" filter="fade">
                                      <p:cBhvr>
                                        <p:cTn id="27" dur="1000"/>
                                        <p:tgtEl>
                                          <p:spTgt spid="228360"/>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228361"/>
                                        </p:tgtEl>
                                        <p:attrNameLst>
                                          <p:attrName>style.visibility</p:attrName>
                                        </p:attrNameLst>
                                      </p:cBhvr>
                                      <p:to>
                                        <p:strVal val="visible"/>
                                      </p:to>
                                    </p:set>
                                    <p:animEffect transition="in" filter="fade">
                                      <p:cBhvr>
                                        <p:cTn id="31" dur="1000"/>
                                        <p:tgtEl>
                                          <p:spTgt spid="22836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304800" y="1600200"/>
            <a:ext cx="3581400" cy="3429000"/>
          </a:xfrm>
          <a:prstGeom prst="wedgeRoundRectCallout">
            <a:avLst>
              <a:gd name="adj1" fmla="val 65363"/>
              <a:gd name="adj2" fmla="val 25506"/>
              <a:gd name="adj3" fmla="val 16667"/>
            </a:avLst>
          </a:prstGeom>
          <a:ln>
            <a:noFill/>
          </a:ln>
          <a:effectLst>
            <a:outerShdw blurRad="292100" dist="139700" dir="2700000" algn="tl" rotWithShape="0">
              <a:srgbClr val="333333">
                <a:alpha val="6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dirty="0">
                <a:solidFill>
                  <a:schemeClr val="tx1">
                    <a:lumMod val="50000"/>
                  </a:schemeClr>
                </a:solidFill>
                <a:latin typeface="+mj-lt"/>
              </a:rPr>
              <a:t>“Cyberinfrastructure is the primary backbone that ties together innovation in research, instruction, and service to elevate Clemson to the Top 20”</a:t>
            </a:r>
            <a:br>
              <a:rPr lang="en-US" sz="2000" b="1" dirty="0">
                <a:solidFill>
                  <a:schemeClr val="tx1">
                    <a:lumMod val="50000"/>
                  </a:schemeClr>
                </a:solidFill>
                <a:latin typeface="+mj-lt"/>
              </a:rPr>
            </a:br>
            <a:r>
              <a:rPr lang="en-US" sz="2000" b="1" dirty="0">
                <a:solidFill>
                  <a:schemeClr val="tx1">
                    <a:lumMod val="50000"/>
                  </a:schemeClr>
                </a:solidFill>
                <a:latin typeface="+mj-lt"/>
              </a:rPr>
              <a:t/>
            </a:r>
            <a:br>
              <a:rPr lang="en-US" sz="2000" b="1" dirty="0">
                <a:solidFill>
                  <a:schemeClr val="tx1">
                    <a:lumMod val="50000"/>
                  </a:schemeClr>
                </a:solidFill>
                <a:latin typeface="+mj-lt"/>
              </a:rPr>
            </a:br>
            <a:r>
              <a:rPr lang="en-US" sz="2000" b="1" dirty="0">
                <a:solidFill>
                  <a:schemeClr val="tx1">
                    <a:lumMod val="50000"/>
                  </a:schemeClr>
                </a:solidFill>
                <a:latin typeface="+mj-lt"/>
              </a:rPr>
              <a:t>	Dori Helms</a:t>
            </a:r>
            <a:br>
              <a:rPr lang="en-US" sz="2000" b="1" dirty="0">
                <a:solidFill>
                  <a:schemeClr val="tx1">
                    <a:lumMod val="50000"/>
                  </a:schemeClr>
                </a:solidFill>
                <a:latin typeface="+mj-lt"/>
              </a:rPr>
            </a:br>
            <a:r>
              <a:rPr lang="en-US" sz="2000" b="1" dirty="0">
                <a:solidFill>
                  <a:schemeClr val="tx1">
                    <a:lumMod val="50000"/>
                  </a:schemeClr>
                </a:solidFill>
                <a:latin typeface="+mj-lt"/>
              </a:rPr>
              <a:t>	Provost</a:t>
            </a:r>
          </a:p>
        </p:txBody>
      </p:sp>
      <p:sp>
        <p:nvSpPr>
          <p:cNvPr id="5" name="Title 4"/>
          <p:cNvSpPr>
            <a:spLocks noGrp="1"/>
          </p:cNvSpPr>
          <p:nvPr>
            <p:ph type="title"/>
          </p:nvPr>
        </p:nvSpPr>
        <p:spPr/>
        <p:txBody>
          <a:bodyPr/>
          <a:lstStyle/>
          <a:p>
            <a:r>
              <a:rPr lang="en-US" dirty="0" smtClean="0"/>
              <a:t>Clemson CI Vision</a:t>
            </a:r>
            <a:endParaRPr lang="en-US" dirty="0"/>
          </a:p>
        </p:txBody>
      </p:sp>
      <p:pic>
        <p:nvPicPr>
          <p:cNvPr id="6" name="Picture 5" descr="Cyber_Infras_EmphArea.jpg"/>
          <p:cNvPicPr>
            <a:picLocks noChangeAspect="1"/>
          </p:cNvPicPr>
          <p:nvPr/>
        </p:nvPicPr>
        <p:blipFill>
          <a:blip r:embed="rId3" cstate="screen"/>
          <a:stretch>
            <a:fillRect/>
          </a:stretch>
        </p:blipFill>
        <p:spPr>
          <a:xfrm>
            <a:off x="4939392" y="1284518"/>
            <a:ext cx="3943350" cy="52578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dirty="0" smtClean="0"/>
              <a:t>The IT Reality—Clemson 2006</a:t>
            </a:r>
          </a:p>
        </p:txBody>
      </p:sp>
      <p:sp>
        <p:nvSpPr>
          <p:cNvPr id="51203" name="Rectangle 3"/>
          <p:cNvSpPr>
            <a:spLocks noGrp="1" noChangeArrowheads="1"/>
          </p:cNvSpPr>
          <p:nvPr>
            <p:ph idx="1"/>
          </p:nvPr>
        </p:nvSpPr>
        <p:spPr/>
        <p:txBody>
          <a:bodyPr>
            <a:normAutofit fontScale="85000" lnSpcReduction="10000"/>
          </a:bodyPr>
          <a:lstStyle/>
          <a:p>
            <a:pPr marL="406400" indent="-296863"/>
            <a:r>
              <a:rPr lang="en-US" b="1" dirty="0" smtClean="0">
                <a:solidFill>
                  <a:srgbClr val="F66F00"/>
                </a:solidFill>
              </a:rPr>
              <a:t>Underfunded</a:t>
            </a:r>
            <a:r>
              <a:rPr lang="en-US" dirty="0" smtClean="0"/>
              <a:t> IT by </a:t>
            </a:r>
            <a:r>
              <a:rPr lang="en-US" b="1" dirty="0" smtClean="0">
                <a:solidFill>
                  <a:srgbClr val="F66F00"/>
                </a:solidFill>
              </a:rPr>
              <a:t>$12-14M/yr </a:t>
            </a:r>
            <a:r>
              <a:rPr lang="en-US" dirty="0" smtClean="0"/>
              <a:t>for over a decade</a:t>
            </a:r>
          </a:p>
          <a:p>
            <a:pPr marL="406400" indent="-296863"/>
            <a:r>
              <a:rPr lang="en-US" b="1" dirty="0" smtClean="0">
                <a:solidFill>
                  <a:srgbClr val="F66F00"/>
                </a:solidFill>
              </a:rPr>
              <a:t>Capability</a:t>
            </a:r>
            <a:r>
              <a:rPr lang="en-US" dirty="0" smtClean="0"/>
              <a:t> </a:t>
            </a:r>
            <a:r>
              <a:rPr lang="en-US" b="1" dirty="0" smtClean="0">
                <a:solidFill>
                  <a:srgbClr val="F66F00"/>
                </a:solidFill>
              </a:rPr>
              <a:t>gaps</a:t>
            </a:r>
            <a:r>
              <a:rPr lang="en-US" dirty="0" smtClean="0"/>
              <a:t>: HPC, storage, optical fiber, WAN, project &amp; process management </a:t>
            </a:r>
          </a:p>
          <a:p>
            <a:pPr marL="406400" indent="-296863"/>
            <a:r>
              <a:rPr lang="en-US" b="1" dirty="0" smtClean="0">
                <a:solidFill>
                  <a:srgbClr val="F66F00"/>
                </a:solidFill>
              </a:rPr>
              <a:t>Fragmented</a:t>
            </a:r>
            <a:r>
              <a:rPr lang="en-US" dirty="0" smtClean="0"/>
              <a:t> infrastructure</a:t>
            </a:r>
          </a:p>
          <a:p>
            <a:pPr marL="406400" indent="-296863"/>
            <a:r>
              <a:rPr lang="en-US" dirty="0" smtClean="0"/>
              <a:t>Leadership void—</a:t>
            </a:r>
            <a:r>
              <a:rPr lang="en-US" dirty="0" smtClean="0">
                <a:solidFill>
                  <a:schemeClr val="tx1"/>
                </a:solidFill>
              </a:rPr>
              <a:t>no IT plan</a:t>
            </a:r>
          </a:p>
          <a:p>
            <a:pPr marL="406400" indent="-296863"/>
            <a:r>
              <a:rPr lang="en-US" dirty="0" smtClean="0"/>
              <a:t>Gap with users—non-responsive</a:t>
            </a:r>
          </a:p>
          <a:p>
            <a:pPr marL="406400" indent="-296863"/>
            <a:r>
              <a:rPr lang="en-US" dirty="0" smtClean="0"/>
              <a:t>Lack of clear policies, process</a:t>
            </a:r>
          </a:p>
          <a:p>
            <a:pPr marL="406400" indent="-296863"/>
            <a:r>
              <a:rPr lang="en-US" dirty="0" smtClean="0"/>
              <a:t>Inward looking—</a:t>
            </a:r>
            <a:r>
              <a:rPr lang="en-US" b="1" dirty="0" smtClean="0">
                <a:solidFill>
                  <a:srgbClr val="F66F00"/>
                </a:solidFill>
              </a:rPr>
              <a:t>not engaged or visible nationally </a:t>
            </a:r>
          </a:p>
          <a:p>
            <a:pPr marL="406400" indent="-296863"/>
            <a:r>
              <a:rPr lang="en-US" b="1" dirty="0" smtClean="0">
                <a:solidFill>
                  <a:srgbClr val="F66F00"/>
                </a:solidFill>
              </a:rPr>
              <a:t>No</a:t>
            </a:r>
            <a:r>
              <a:rPr lang="en-US" dirty="0" smtClean="0"/>
              <a:t> IT focus on </a:t>
            </a:r>
            <a:r>
              <a:rPr lang="en-US" b="1" dirty="0" smtClean="0">
                <a:solidFill>
                  <a:srgbClr val="F66F00"/>
                </a:solidFill>
              </a:rPr>
              <a:t>research support</a:t>
            </a:r>
            <a:r>
              <a:rPr lang="en-US" dirty="0" smtClean="0"/>
              <a:t/>
            </a:r>
            <a:br>
              <a:rPr lang="en-US" dirty="0" smtClean="0"/>
            </a:br>
            <a:r>
              <a:rPr lang="en-US" dirty="0" smtClean="0"/>
              <a:t/>
            </a:r>
            <a:br>
              <a:rPr lang="en-US" dirty="0" smtClean="0"/>
            </a:br>
            <a:r>
              <a:rPr lang="en-US" sz="2200" i="1" dirty="0" smtClean="0"/>
              <a:t>Source: consultant’s report; personal observation </a:t>
            </a:r>
            <a:endParaRPr lang="en-US" i="1"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Data Center 2006</a:t>
            </a:r>
            <a:endParaRPr lang="en-US" dirty="0"/>
          </a:p>
        </p:txBody>
      </p:sp>
      <p:pic>
        <p:nvPicPr>
          <p:cNvPr id="74754" name="Content Placeholder 3" descr="Slide 04.JPG"/>
          <p:cNvPicPr>
            <a:picLocks noGrp="1" noChangeAspect="1"/>
          </p:cNvPicPr>
          <p:nvPr>
            <p:ph idx="1"/>
          </p:nvPr>
        </p:nvPicPr>
        <p:blipFill>
          <a:blip r:embed="rId3" cstate="screen"/>
          <a:srcRect/>
          <a:stretch>
            <a:fillRect/>
          </a:stretch>
        </p:blipFill>
        <p:spPr>
          <a:xfrm>
            <a:off x="2535382" y="2232470"/>
            <a:ext cx="4073236" cy="3145536"/>
          </a:xfrm>
          <a:prstGeom prst="rect">
            <a:avLst/>
          </a:prstGeom>
          <a:ln>
            <a:noFill/>
          </a:ln>
          <a:effectLst>
            <a:outerShdw blurRad="292100" dist="139700" dir="2700000" algn="tl" rotWithShape="0">
              <a:srgbClr val="333333">
                <a:alpha val="65000"/>
              </a:srgbClr>
            </a:outerShdw>
          </a:effectLst>
        </p:spPr>
      </p:pic>
      <p:pic>
        <p:nvPicPr>
          <p:cNvPr id="74755" name="Picture 4" descr="Slide 14.JPG"/>
          <p:cNvPicPr>
            <a:picLocks noChangeAspect="1"/>
          </p:cNvPicPr>
          <p:nvPr/>
        </p:nvPicPr>
        <p:blipFill>
          <a:blip r:embed="rId4" cstate="screen"/>
          <a:srcRect/>
          <a:stretch>
            <a:fillRect/>
          </a:stretch>
        </p:blipFill>
        <p:spPr bwMode="auto">
          <a:xfrm>
            <a:off x="5105400" y="3805238"/>
            <a:ext cx="3581400" cy="2686050"/>
          </a:xfrm>
          <a:prstGeom prst="rect">
            <a:avLst/>
          </a:prstGeom>
          <a:ln>
            <a:noFill/>
          </a:ln>
          <a:effectLst>
            <a:outerShdw blurRad="292100" dist="139700" dir="2700000" algn="tl" rotWithShape="0">
              <a:srgbClr val="333333">
                <a:alpha val="65000"/>
              </a:srgbClr>
            </a:outerShdw>
          </a:effectLst>
        </p:spPr>
      </p:pic>
      <p:pic>
        <p:nvPicPr>
          <p:cNvPr id="74757" name="Picture 5" descr="Slide 08.JPG"/>
          <p:cNvPicPr>
            <a:picLocks noChangeAspect="1"/>
          </p:cNvPicPr>
          <p:nvPr/>
        </p:nvPicPr>
        <p:blipFill>
          <a:blip r:embed="rId5" cstate="screen"/>
          <a:srcRect/>
          <a:stretch>
            <a:fillRect/>
          </a:stretch>
        </p:blipFill>
        <p:spPr bwMode="auto">
          <a:xfrm>
            <a:off x="284018" y="1521772"/>
            <a:ext cx="3733800" cy="28003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G_4681.JPG"/>
          <p:cNvPicPr>
            <a:picLocks noChangeAspect="1"/>
          </p:cNvPicPr>
          <p:nvPr/>
        </p:nvPicPr>
        <p:blipFill>
          <a:blip r:embed="rId3" cstate="screen"/>
          <a:srcRect/>
          <a:stretch>
            <a:fillRect/>
          </a:stretch>
        </p:blipFill>
        <p:spPr bwMode="auto">
          <a:xfrm>
            <a:off x="5257800" y="1709671"/>
            <a:ext cx="3429000" cy="2050676"/>
          </a:xfrm>
          <a:prstGeom prst="rect">
            <a:avLst/>
          </a:prstGeom>
          <a:ln>
            <a:noFill/>
          </a:ln>
          <a:effectLst>
            <a:outerShdw blurRad="292100" dist="139700" dir="2700000" algn="tl" rotWithShape="0">
              <a:srgbClr val="333333">
                <a:alpha val="65000"/>
              </a:srgbClr>
            </a:outerShdw>
          </a:effectLst>
        </p:spPr>
      </p:pic>
      <p:sp>
        <p:nvSpPr>
          <p:cNvPr id="8" name="Title 2"/>
          <p:cNvSpPr>
            <a:spLocks noGrp="1"/>
          </p:cNvSpPr>
          <p:nvPr>
            <p:ph type="title"/>
          </p:nvPr>
        </p:nvSpPr>
        <p:spPr/>
        <p:txBody>
          <a:bodyPr>
            <a:normAutofit fontScale="90000"/>
          </a:bodyPr>
          <a:lstStyle/>
          <a:p>
            <a:r>
              <a:rPr lang="en-US" dirty="0" smtClean="0">
                <a:solidFill>
                  <a:srgbClr val="002060"/>
                </a:solidFill>
              </a:rPr>
              <a:t>Evolving Campus HPC Business Model</a:t>
            </a:r>
            <a:endParaRPr lang="en-US" sz="2200" dirty="0">
              <a:solidFill>
                <a:srgbClr val="002060"/>
              </a:solidFill>
              <a:effectLst/>
            </a:endParaRPr>
          </a:p>
        </p:txBody>
      </p:sp>
      <p:sp>
        <p:nvSpPr>
          <p:cNvPr id="2" name="Content Placeholder 1"/>
          <p:cNvSpPr>
            <a:spLocks noGrp="1"/>
          </p:cNvSpPr>
          <p:nvPr>
            <p:ph sz="half" idx="1"/>
          </p:nvPr>
        </p:nvSpPr>
        <p:spPr>
          <a:xfrm>
            <a:off x="457200" y="2136410"/>
            <a:ext cx="4038600" cy="4007215"/>
          </a:xfrm>
        </p:spPr>
        <p:txBody>
          <a:bodyPr>
            <a:normAutofit/>
          </a:bodyPr>
          <a:lstStyle/>
          <a:p>
            <a:pPr lvl="0">
              <a:spcBef>
                <a:spcPts val="1200"/>
              </a:spcBef>
            </a:pPr>
            <a:r>
              <a:rPr lang="en-US" sz="2200" dirty="0" smtClean="0"/>
              <a:t>8216 cores in our Linux pool – research funding driven </a:t>
            </a:r>
          </a:p>
          <a:p>
            <a:pPr>
              <a:spcBef>
                <a:spcPts val="1200"/>
              </a:spcBef>
            </a:pPr>
            <a:r>
              <a:rPr lang="en-US" sz="2200" dirty="0" smtClean="0"/>
              <a:t>do in minutes what used to take days, weeks, or months</a:t>
            </a:r>
          </a:p>
          <a:p>
            <a:pPr>
              <a:spcBef>
                <a:spcPts val="1200"/>
              </a:spcBef>
            </a:pPr>
            <a:r>
              <a:rPr lang="en-US" sz="2200" dirty="0" smtClean="0"/>
              <a:t>New paradigms for scientific discovery  </a:t>
            </a:r>
          </a:p>
          <a:p>
            <a:pPr>
              <a:spcBef>
                <a:spcPts val="1200"/>
              </a:spcBef>
            </a:pPr>
            <a:r>
              <a:rPr lang="en-US" sz="2200" dirty="0" smtClean="0"/>
              <a:t>2006 &lt;1 TF to 100 TF: #89 in world; 9</a:t>
            </a:r>
            <a:r>
              <a:rPr lang="en-US" sz="2200" baseline="30000" dirty="0" smtClean="0"/>
              <a:t>th</a:t>
            </a:r>
            <a:r>
              <a:rPr lang="en-US" sz="2200" dirty="0" smtClean="0"/>
              <a:t> in academia (6/09)</a:t>
            </a:r>
          </a:p>
        </p:txBody>
      </p:sp>
      <p:pic>
        <p:nvPicPr>
          <p:cNvPr id="6" name="Picture 2" descr="C:\Users\jb\AppData\Local\Microsoft\Windows\Temporary Internet Files\Content.Outlook\042J3U0W\IMG_0141.jpg"/>
          <p:cNvPicPr>
            <a:picLocks noChangeAspect="1" noChangeArrowheads="1"/>
          </p:cNvPicPr>
          <p:nvPr/>
        </p:nvPicPr>
        <p:blipFill>
          <a:blip r:embed="rId4" cstate="screen"/>
          <a:srcRect/>
          <a:stretch>
            <a:fillRect/>
          </a:stretch>
        </p:blipFill>
        <p:spPr>
          <a:xfrm>
            <a:off x="4829202" y="2935846"/>
            <a:ext cx="2971800" cy="2819400"/>
          </a:xfrm>
          <a:prstGeom prst="rect">
            <a:avLst/>
          </a:prstGeom>
          <a:ln>
            <a:noFill/>
          </a:ln>
          <a:effectLst>
            <a:outerShdw blurRad="292100" dist="139700" dir="2700000" algn="tl" rotWithShape="0">
              <a:srgbClr val="333333">
                <a:alpha val="65000"/>
              </a:srgbClr>
            </a:outerShdw>
          </a:effectLst>
        </p:spPr>
      </p:pic>
      <p:pic>
        <p:nvPicPr>
          <p:cNvPr id="13" name="Picture 12" descr="Picture1.emf"/>
          <p:cNvPicPr>
            <a:picLocks noChangeAspect="1"/>
          </p:cNvPicPr>
          <p:nvPr/>
        </p:nvPicPr>
        <p:blipFill>
          <a:blip r:embed="rId5" cstate="screen"/>
          <a:stretch>
            <a:fillRect/>
          </a:stretch>
        </p:blipFill>
        <p:spPr>
          <a:xfrm>
            <a:off x="6716176" y="4777485"/>
            <a:ext cx="2169651" cy="1884888"/>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628650" y="6293041"/>
            <a:ext cx="5046574" cy="477054"/>
          </a:xfrm>
          <a:prstGeom prst="rect">
            <a:avLst/>
          </a:prstGeom>
          <a:noFill/>
        </p:spPr>
        <p:txBody>
          <a:bodyPr wrap="none" rtlCol="0">
            <a:spAutoFit/>
          </a:bodyPr>
          <a:lstStyle/>
          <a:p>
            <a:r>
              <a:rPr lang="en-US" sz="2500" b="1" dirty="0" smtClean="0">
                <a:solidFill>
                  <a:srgbClr val="F66F00"/>
                </a:solidFill>
                <a:effectLst>
                  <a:outerShdw blurRad="50800" dist="38100" dir="2700000" algn="tl" rotWithShape="0">
                    <a:prstClr val="black">
                      <a:alpha val="40000"/>
                    </a:prstClr>
                  </a:outerShdw>
                </a:effectLst>
              </a:rPr>
              <a:t>Clemson University HPC Center</a:t>
            </a:r>
            <a:endParaRPr lang="en-US" sz="2500" b="1" dirty="0">
              <a:solidFill>
                <a:srgbClr val="F66F00"/>
              </a:solidFill>
              <a:effectLst>
                <a:outerShdw blurRad="50800" dist="38100" dir="2700000" algn="tl" rotWithShape="0">
                  <a:prstClr val="black">
                    <a:alpha val="40000"/>
                  </a:prstClr>
                </a:outerShdw>
              </a:effectLs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r>
              <a:rPr lang="en-US" sz="4400" b="1" dirty="0" smtClean="0">
                <a:effectLst>
                  <a:outerShdw blurRad="38100" dist="38100" dir="2700000" algn="tl">
                    <a:srgbClr val="C0C0C0"/>
                  </a:outerShdw>
                </a:effectLst>
                <a:ea typeface="ＭＳ Ｐゴシック" pitchFamily="28" charset="-128"/>
              </a:rPr>
              <a:t>Network Operations Center (NOC)</a:t>
            </a:r>
          </a:p>
        </p:txBody>
      </p:sp>
      <p:pic>
        <p:nvPicPr>
          <p:cNvPr id="67587" name="Picture 2" descr="NOC Website Image 1.jpg"/>
          <p:cNvPicPr>
            <a:picLocks noChangeAspect="1"/>
          </p:cNvPicPr>
          <p:nvPr/>
        </p:nvPicPr>
        <p:blipFill>
          <a:blip r:embed="rId3" cstate="email">
            <a:lum bright="15000" contrast="10000"/>
          </a:blip>
          <a:stretch>
            <a:fillRect/>
          </a:stretch>
        </p:blipFill>
        <p:spPr bwMode="auto">
          <a:xfrm>
            <a:off x="457200" y="1701800"/>
            <a:ext cx="8229600" cy="43243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676228" y="4295774"/>
            <a:ext cx="3762287" cy="2425701"/>
            <a:chOff x="2676228" y="4295774"/>
            <a:chExt cx="3762287" cy="2425701"/>
          </a:xfrm>
        </p:grpSpPr>
        <p:pic>
          <p:nvPicPr>
            <p:cNvPr id="9" name="Picture 42"/>
            <p:cNvPicPr>
              <a:picLocks noChangeAspect="1" noChangeArrowheads="1"/>
            </p:cNvPicPr>
            <p:nvPr/>
          </p:nvPicPr>
          <p:blipFill>
            <a:blip r:embed="rId3" cstate="screen"/>
            <a:stretch>
              <a:fillRect/>
            </a:stretch>
          </p:blipFill>
          <p:spPr bwMode="auto">
            <a:xfrm>
              <a:off x="2676228" y="4295774"/>
              <a:ext cx="3762287" cy="2369779"/>
            </a:xfrm>
            <a:prstGeom prst="rect">
              <a:avLst/>
            </a:prstGeom>
            <a:noFill/>
            <a:ln>
              <a:noFill/>
            </a:ln>
          </p:spPr>
        </p:pic>
        <p:sp>
          <p:nvSpPr>
            <p:cNvPr id="16" name="TextBox 15"/>
            <p:cNvSpPr txBox="1"/>
            <p:nvPr/>
          </p:nvSpPr>
          <p:spPr>
            <a:xfrm>
              <a:off x="4113770" y="6321365"/>
              <a:ext cx="1282723" cy="400110"/>
            </a:xfrm>
            <a:prstGeom prst="rect">
              <a:avLst/>
            </a:prstGeom>
            <a:noFill/>
          </p:spPr>
          <p:txBody>
            <a:bodyPr wrap="none" rtlCol="0">
              <a:spAutoFit/>
            </a:bodyPr>
            <a:lstStyle/>
            <a:p>
              <a:r>
                <a:rPr lang="en-US" sz="800" b="1" dirty="0" smtClean="0"/>
                <a:t>Source: John Ballato, </a:t>
              </a:r>
              <a:br>
                <a:rPr lang="en-US" sz="800" b="1" dirty="0" smtClean="0"/>
              </a:br>
              <a:r>
                <a:rPr lang="en-US" sz="600" b="1" dirty="0" smtClean="0"/>
                <a:t>Associate VP for Research &amp; </a:t>
              </a:r>
              <a:br>
                <a:rPr lang="en-US" sz="600" b="1" dirty="0" smtClean="0"/>
              </a:br>
              <a:r>
                <a:rPr lang="en-US" sz="600" b="1" dirty="0" smtClean="0"/>
                <a:t>Economic Development  FY09</a:t>
              </a:r>
              <a:endParaRPr lang="en-US" sz="600" b="1" dirty="0"/>
            </a:p>
          </p:txBody>
        </p:sp>
      </p:grpSp>
      <p:sp>
        <p:nvSpPr>
          <p:cNvPr id="3" name="Title 2"/>
          <p:cNvSpPr>
            <a:spLocks noGrp="1"/>
          </p:cNvSpPr>
          <p:nvPr>
            <p:ph type="title"/>
          </p:nvPr>
        </p:nvSpPr>
        <p:spPr/>
        <p:txBody>
          <a:bodyPr/>
          <a:lstStyle/>
          <a:p>
            <a:r>
              <a:rPr lang="en-US" dirty="0" smtClean="0"/>
              <a:t>Clemson Change – Data Storage</a:t>
            </a:r>
            <a:endParaRPr lang="en-US" dirty="0"/>
          </a:p>
        </p:txBody>
      </p:sp>
      <p:pic>
        <p:nvPicPr>
          <p:cNvPr id="5" name="Picture 1" descr="2nd page storage mag.tif"/>
          <p:cNvPicPr>
            <a:picLocks noChangeAspect="1" noChangeArrowheads="1"/>
          </p:cNvPicPr>
          <p:nvPr/>
        </p:nvPicPr>
        <p:blipFill>
          <a:blip r:embed="rId4" cstate="screen"/>
          <a:stretch>
            <a:fillRect/>
          </a:stretch>
        </p:blipFill>
        <p:spPr bwMode="auto">
          <a:xfrm>
            <a:off x="6305207" y="1873123"/>
            <a:ext cx="2686515" cy="3733800"/>
          </a:xfrm>
          <a:prstGeom prst="rect">
            <a:avLst/>
          </a:prstGeom>
          <a:noFill/>
          <a:ln>
            <a:noFill/>
          </a:ln>
        </p:spPr>
      </p:pic>
      <p:grpSp>
        <p:nvGrpSpPr>
          <p:cNvPr id="14" name="Group 13"/>
          <p:cNvGrpSpPr/>
          <p:nvPr/>
        </p:nvGrpSpPr>
        <p:grpSpPr>
          <a:xfrm>
            <a:off x="212913" y="1873123"/>
            <a:ext cx="5366323" cy="2203577"/>
            <a:chOff x="584200" y="1873123"/>
            <a:chExt cx="5366323" cy="2203577"/>
          </a:xfrm>
        </p:grpSpPr>
        <p:pic>
          <p:nvPicPr>
            <p:cNvPr id="8" name="Picture 7" descr="StorageTEK.JPG"/>
            <p:cNvPicPr>
              <a:picLocks noChangeAspect="1"/>
            </p:cNvPicPr>
            <p:nvPr/>
          </p:nvPicPr>
          <p:blipFill>
            <a:blip r:embed="rId5" cstate="screen"/>
            <a:stretch>
              <a:fillRect/>
            </a:stretch>
          </p:blipFill>
          <p:spPr>
            <a:xfrm>
              <a:off x="584200" y="1873123"/>
              <a:ext cx="1652683" cy="2203577"/>
            </a:xfrm>
            <a:prstGeom prst="rect">
              <a:avLst/>
            </a:prstGeom>
            <a:ln>
              <a:solidFill>
                <a:schemeClr val="tx1">
                  <a:lumMod val="50000"/>
                </a:schemeClr>
              </a:solidFill>
            </a:ln>
          </p:spPr>
        </p:pic>
        <p:pic>
          <p:nvPicPr>
            <p:cNvPr id="223233" name="Picture 1"/>
            <p:cNvPicPr>
              <a:picLocks noChangeAspect="1" noChangeArrowheads="1"/>
            </p:cNvPicPr>
            <p:nvPr/>
          </p:nvPicPr>
          <p:blipFill>
            <a:blip r:embed="rId6" cstate="screen"/>
            <a:stretch>
              <a:fillRect/>
            </a:stretch>
          </p:blipFill>
          <p:spPr bwMode="auto">
            <a:xfrm>
              <a:off x="2209800" y="1873123"/>
              <a:ext cx="3740723" cy="2203577"/>
            </a:xfrm>
            <a:prstGeom prst="rect">
              <a:avLst/>
            </a:prstGeom>
            <a:noFill/>
            <a:ln>
              <a:solidFill>
                <a:schemeClr val="tx1">
                  <a:lumMod val="50000"/>
                </a:schemeClr>
              </a:solidFill>
            </a:ln>
          </p:spPr>
        </p:pic>
      </p:grpSp>
      <p:sp>
        <p:nvSpPr>
          <p:cNvPr id="2" name="Content Placeholder 1"/>
          <p:cNvSpPr>
            <a:spLocks noGrp="1"/>
          </p:cNvSpPr>
          <p:nvPr>
            <p:ph idx="1"/>
          </p:nvPr>
        </p:nvSpPr>
        <p:spPr>
          <a:xfrm>
            <a:off x="212913" y="4321175"/>
            <a:ext cx="2720788" cy="2400300"/>
          </a:xfrm>
        </p:spPr>
        <p:txBody>
          <a:bodyPr>
            <a:normAutofit/>
          </a:bodyPr>
          <a:lstStyle/>
          <a:p>
            <a:r>
              <a:rPr lang="en-US" sz="2000" dirty="0" smtClean="0">
                <a:latin typeface="+mj-lt"/>
              </a:rPr>
              <a:t>Growth in data analytics </a:t>
            </a:r>
          </a:p>
          <a:p>
            <a:r>
              <a:rPr lang="en-US" sz="2000" dirty="0" smtClean="0">
                <a:latin typeface="+mj-lt"/>
              </a:rPr>
              <a:t>Visualization</a:t>
            </a:r>
          </a:p>
          <a:p>
            <a:r>
              <a:rPr lang="en-US" sz="2000" dirty="0" smtClean="0">
                <a:latin typeface="+mj-lt"/>
              </a:rPr>
              <a:t>Storage cover story</a:t>
            </a:r>
          </a:p>
          <a:p>
            <a:pPr lvl="1"/>
            <a:r>
              <a:rPr lang="en-US" sz="2000" dirty="0" smtClean="0">
                <a:latin typeface="+mj-lt"/>
              </a:rPr>
              <a:t>New model</a:t>
            </a:r>
          </a:p>
          <a:p>
            <a:pPr lvl="1"/>
            <a:r>
              <a:rPr lang="en-US" sz="2000" dirty="0" smtClean="0">
                <a:latin typeface="+mj-lt"/>
              </a:rPr>
              <a:t>Economical </a:t>
            </a:r>
          </a:p>
        </p:txBody>
      </p:sp>
      <p:grpSp>
        <p:nvGrpSpPr>
          <p:cNvPr id="27" name="Group 26"/>
          <p:cNvGrpSpPr/>
          <p:nvPr/>
        </p:nvGrpSpPr>
        <p:grpSpPr>
          <a:xfrm>
            <a:off x="6283256" y="5905837"/>
            <a:ext cx="1494812" cy="775828"/>
            <a:chOff x="6165803" y="5844877"/>
            <a:chExt cx="1612265" cy="836788"/>
          </a:xfrm>
        </p:grpSpPr>
        <p:sp>
          <p:nvSpPr>
            <p:cNvPr id="10" name="TextBox 9"/>
            <p:cNvSpPr txBox="1"/>
            <p:nvPr/>
          </p:nvSpPr>
          <p:spPr>
            <a:xfrm>
              <a:off x="6189615" y="6203889"/>
              <a:ext cx="1524000" cy="430887"/>
            </a:xfrm>
            <a:prstGeom prst="rect">
              <a:avLst/>
            </a:prstGeom>
            <a:noFill/>
          </p:spPr>
          <p:txBody>
            <a:bodyPr wrap="square" rtlCol="0">
              <a:spAutoFit/>
            </a:bodyPr>
            <a:lstStyle/>
            <a:p>
              <a:pPr algn="ctr"/>
              <a:r>
                <a:rPr lang="en-US" sz="1100" dirty="0" err="1" smtClean="0"/>
                <a:t>ExLM</a:t>
              </a:r>
              <a:r>
                <a:rPr lang="en-US" sz="1100" dirty="0" smtClean="0"/>
                <a:t> Expert</a:t>
              </a:r>
            </a:p>
            <a:p>
              <a:pPr algn="ctr"/>
              <a:r>
                <a:rPr lang="en-US" sz="1100" dirty="0" smtClean="0"/>
                <a:t>Library Manager</a:t>
              </a:r>
              <a:endParaRPr lang="en-US" sz="1200" dirty="0"/>
            </a:p>
          </p:txBody>
        </p:sp>
        <p:pic>
          <p:nvPicPr>
            <p:cNvPr id="562177" name="Picture 1"/>
            <p:cNvPicPr>
              <a:picLocks noChangeAspect="1" noChangeArrowheads="1"/>
            </p:cNvPicPr>
            <p:nvPr/>
          </p:nvPicPr>
          <p:blipFill>
            <a:blip r:embed="rId7" cstate="screen"/>
            <a:srcRect/>
            <a:stretch>
              <a:fillRect/>
            </a:stretch>
          </p:blipFill>
          <p:spPr bwMode="auto">
            <a:xfrm>
              <a:off x="6206443" y="5871149"/>
              <a:ext cx="1571625" cy="342900"/>
            </a:xfrm>
            <a:prstGeom prst="rect">
              <a:avLst/>
            </a:prstGeom>
            <a:noFill/>
            <a:ln w="9525">
              <a:noFill/>
              <a:miter lim="800000"/>
              <a:headEnd/>
              <a:tailEnd/>
            </a:ln>
          </p:spPr>
        </p:pic>
        <p:sp>
          <p:nvSpPr>
            <p:cNvPr id="24" name="Rounded Rectangle 23"/>
            <p:cNvSpPr/>
            <p:nvPr/>
          </p:nvSpPr>
          <p:spPr>
            <a:xfrm>
              <a:off x="6165803" y="5844877"/>
              <a:ext cx="1571625" cy="836788"/>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nvGrpSpPr>
          <p:cNvPr id="28" name="Group 27"/>
          <p:cNvGrpSpPr/>
          <p:nvPr/>
        </p:nvGrpSpPr>
        <p:grpSpPr>
          <a:xfrm>
            <a:off x="7874589" y="5912467"/>
            <a:ext cx="1117133" cy="753085"/>
            <a:chOff x="7874589" y="5828765"/>
            <a:chExt cx="1241298" cy="836788"/>
          </a:xfrm>
        </p:grpSpPr>
        <p:sp>
          <p:nvSpPr>
            <p:cNvPr id="13" name="TextBox 12"/>
            <p:cNvSpPr txBox="1"/>
            <p:nvPr/>
          </p:nvSpPr>
          <p:spPr>
            <a:xfrm>
              <a:off x="7877617" y="6199680"/>
              <a:ext cx="1235242" cy="261610"/>
            </a:xfrm>
            <a:prstGeom prst="rect">
              <a:avLst/>
            </a:prstGeom>
            <a:noFill/>
          </p:spPr>
          <p:txBody>
            <a:bodyPr wrap="square" rtlCol="0">
              <a:spAutoFit/>
            </a:bodyPr>
            <a:lstStyle/>
            <a:p>
              <a:pPr algn="ctr"/>
              <a:r>
                <a:rPr lang="en-US" sz="1100" dirty="0" smtClean="0"/>
                <a:t>Identity Manager</a:t>
              </a:r>
              <a:endParaRPr lang="en-US" sz="1100" dirty="0"/>
            </a:p>
          </p:txBody>
        </p:sp>
        <p:pic>
          <p:nvPicPr>
            <p:cNvPr id="562179" name="Picture 3"/>
            <p:cNvPicPr>
              <a:picLocks noChangeAspect="1" noChangeArrowheads="1"/>
            </p:cNvPicPr>
            <p:nvPr/>
          </p:nvPicPr>
          <p:blipFill>
            <a:blip r:embed="rId8" cstate="screen"/>
            <a:srcRect/>
            <a:stretch>
              <a:fillRect/>
            </a:stretch>
          </p:blipFill>
          <p:spPr bwMode="auto">
            <a:xfrm>
              <a:off x="7887964" y="5905837"/>
              <a:ext cx="1214548" cy="375123"/>
            </a:xfrm>
            <a:prstGeom prst="rect">
              <a:avLst/>
            </a:prstGeom>
            <a:noFill/>
            <a:ln w="9525">
              <a:noFill/>
              <a:miter lim="800000"/>
              <a:headEnd/>
              <a:tailEnd/>
            </a:ln>
          </p:spPr>
        </p:pic>
        <p:sp>
          <p:nvSpPr>
            <p:cNvPr id="25" name="Rounded Rectangle 24"/>
            <p:cNvSpPr/>
            <p:nvPr/>
          </p:nvSpPr>
          <p:spPr>
            <a:xfrm>
              <a:off x="7874589" y="5828765"/>
              <a:ext cx="1241298" cy="836788"/>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ormAutofit/>
          </a:bodyPr>
          <a:lstStyle/>
          <a:p>
            <a:r>
              <a:rPr lang="en-US" dirty="0" smtClean="0"/>
              <a:t>. . . broader impact</a:t>
            </a:r>
          </a:p>
        </p:txBody>
      </p:sp>
      <p:sp>
        <p:nvSpPr>
          <p:cNvPr id="25603" name="Content Placeholder 2"/>
          <p:cNvSpPr>
            <a:spLocks noGrp="1"/>
          </p:cNvSpPr>
          <p:nvPr>
            <p:ph sz="half" idx="1"/>
          </p:nvPr>
        </p:nvSpPr>
        <p:spPr>
          <a:xfrm>
            <a:off x="279400" y="1776015"/>
            <a:ext cx="4864100" cy="4525963"/>
          </a:xfrm>
        </p:spPr>
        <p:txBody>
          <a:bodyPr>
            <a:noAutofit/>
          </a:bodyPr>
          <a:lstStyle/>
          <a:p>
            <a:r>
              <a:rPr lang="en-US" sz="2000" b="1" dirty="0" smtClean="0">
                <a:solidFill>
                  <a:srgbClr val="F66F00"/>
                </a:solidFill>
              </a:rPr>
              <a:t>Architecture students </a:t>
            </a:r>
            <a:r>
              <a:rPr lang="en-US" sz="2000" b="1" dirty="0" smtClean="0"/>
              <a:t>using Condor </a:t>
            </a:r>
            <a:r>
              <a:rPr lang="en-US" sz="2000" b="1" i="1" dirty="0" smtClean="0"/>
              <a:t>Render Farm </a:t>
            </a:r>
          </a:p>
          <a:p>
            <a:pPr lvl="1"/>
            <a:r>
              <a:rPr lang="en-US" sz="2000" dirty="0" smtClean="0">
                <a:solidFill>
                  <a:schemeClr val="tx1">
                    <a:lumMod val="50000"/>
                  </a:schemeClr>
                </a:solidFill>
              </a:rPr>
              <a:t>Up to </a:t>
            </a:r>
            <a:r>
              <a:rPr lang="en-US" sz="2000" b="1" dirty="0" smtClean="0">
                <a:solidFill>
                  <a:schemeClr val="tx1">
                    <a:lumMod val="50000"/>
                  </a:schemeClr>
                </a:solidFill>
              </a:rPr>
              <a:t>300 </a:t>
            </a:r>
            <a:r>
              <a:rPr lang="en-US" sz="2000" dirty="0" smtClean="0">
                <a:solidFill>
                  <a:schemeClr val="tx1">
                    <a:lumMod val="50000"/>
                  </a:schemeClr>
                </a:solidFill>
              </a:rPr>
              <a:t>graduate and undergraduate students</a:t>
            </a:r>
          </a:p>
          <a:p>
            <a:pPr lvl="1"/>
            <a:r>
              <a:rPr lang="en-US" sz="2000" dirty="0" smtClean="0">
                <a:solidFill>
                  <a:schemeClr val="tx1">
                    <a:lumMod val="50000"/>
                  </a:schemeClr>
                </a:solidFill>
              </a:rPr>
              <a:t>All students regularly use computer aided drafting tools</a:t>
            </a:r>
          </a:p>
          <a:p>
            <a:pPr lvl="2"/>
            <a:r>
              <a:rPr lang="en-US" sz="2000" dirty="0" smtClean="0">
                <a:solidFill>
                  <a:schemeClr val="tx1">
                    <a:lumMod val="50000"/>
                  </a:schemeClr>
                </a:solidFill>
              </a:rPr>
              <a:t>Autodesk VIZ, Maya, and Rhino</a:t>
            </a:r>
          </a:p>
          <a:p>
            <a:pPr lvl="1"/>
            <a:r>
              <a:rPr lang="en-US" sz="2000" dirty="0" smtClean="0">
                <a:solidFill>
                  <a:schemeClr val="tx1">
                    <a:lumMod val="50000"/>
                  </a:schemeClr>
                </a:solidFill>
              </a:rPr>
              <a:t>Rendering large scenes with multiple light sources</a:t>
            </a:r>
          </a:p>
          <a:p>
            <a:pPr lvl="1"/>
            <a:r>
              <a:rPr lang="en-US" sz="2000" dirty="0" smtClean="0">
                <a:solidFill>
                  <a:schemeClr val="tx1">
                    <a:lumMod val="50000"/>
                  </a:schemeClr>
                </a:solidFill>
              </a:rPr>
              <a:t> Allows larger projects to get done in less time</a:t>
            </a:r>
          </a:p>
          <a:p>
            <a:pPr lvl="2"/>
            <a:r>
              <a:rPr lang="en-US" sz="2000" dirty="0" smtClean="0">
                <a:solidFill>
                  <a:schemeClr val="tx1">
                    <a:lumMod val="50000"/>
                  </a:schemeClr>
                </a:solidFill>
              </a:rPr>
              <a:t>Must “dumb down” if project done on laptop or lab computer</a:t>
            </a:r>
          </a:p>
        </p:txBody>
      </p:sp>
      <p:sp>
        <p:nvSpPr>
          <p:cNvPr id="7" name="Slide Number Placeholder 4"/>
          <p:cNvSpPr>
            <a:spLocks noGrp="1"/>
          </p:cNvSpPr>
          <p:nvPr>
            <p:ph type="sldNum" sz="quarter" idx="12"/>
          </p:nvPr>
        </p:nvSpPr>
        <p:spPr bwMode="auto">
          <a:noFill/>
          <a:ln>
            <a:miter lim="800000"/>
            <a:headEnd/>
            <a:tailEnd/>
          </a:ln>
        </p:spPr>
        <p:txBody>
          <a:bodyPr/>
          <a:lstStyle/>
          <a:p>
            <a:pPr algn="ctr"/>
            <a:fld id="{476C0BDE-B76F-4921-89CF-995BD9EBC81A}" type="slidenum">
              <a:rPr lang="en-US" smtClean="0">
                <a:solidFill>
                  <a:srgbClr val="002060"/>
                </a:solidFill>
              </a:rPr>
              <a:pPr algn="ctr"/>
              <a:t>49</a:t>
            </a:fld>
            <a:endParaRPr lang="en-US" dirty="0" smtClean="0">
              <a:solidFill>
                <a:srgbClr val="002060"/>
              </a:solidFill>
            </a:endParaRPr>
          </a:p>
        </p:txBody>
      </p:sp>
      <p:pic>
        <p:nvPicPr>
          <p:cNvPr id="8" name="Picture 3" descr="brackett_hall2.jpg"/>
          <p:cNvPicPr>
            <a:picLocks noChangeAspect="1"/>
          </p:cNvPicPr>
          <p:nvPr/>
        </p:nvPicPr>
        <p:blipFill>
          <a:blip r:embed="rId3" cstate="screen"/>
          <a:srcRect/>
          <a:stretch>
            <a:fillRect/>
          </a:stretch>
        </p:blipFill>
        <p:spPr bwMode="auto">
          <a:xfrm>
            <a:off x="5281957" y="3634978"/>
            <a:ext cx="3640455" cy="2667000"/>
          </a:xfrm>
          <a:prstGeom prst="rect">
            <a:avLst/>
          </a:prstGeom>
          <a:ln>
            <a:noFill/>
          </a:ln>
          <a:effectLst>
            <a:outerShdw blurRad="292100" dist="139700" dir="2700000" algn="tl" rotWithShape="0">
              <a:srgbClr val="333333">
                <a:alpha val="65000"/>
              </a:srgbClr>
            </a:outerShdw>
          </a:effectLst>
        </p:spPr>
      </p:pic>
      <p:pic>
        <p:nvPicPr>
          <p:cNvPr id="562179" name="Picture 3"/>
          <p:cNvPicPr>
            <a:picLocks noChangeAspect="1" noChangeArrowheads="1"/>
          </p:cNvPicPr>
          <p:nvPr/>
        </p:nvPicPr>
        <p:blipFill>
          <a:blip r:embed="rId4" cstate="screen"/>
          <a:srcRect/>
          <a:stretch>
            <a:fillRect/>
          </a:stretch>
        </p:blipFill>
        <p:spPr bwMode="auto">
          <a:xfrm>
            <a:off x="5282528" y="1379274"/>
            <a:ext cx="3639312" cy="2066113"/>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171450" y="6389524"/>
            <a:ext cx="8972550" cy="400110"/>
          </a:xfrm>
          <a:prstGeom prst="rect">
            <a:avLst/>
          </a:prstGeom>
          <a:noFill/>
        </p:spPr>
        <p:txBody>
          <a:bodyPr wrap="square" rtlCol="0">
            <a:spAutoFit/>
          </a:bodyPr>
          <a:lstStyle/>
          <a:p>
            <a:r>
              <a:rPr lang="en-US" sz="2000" b="1" dirty="0" smtClean="0">
                <a:solidFill>
                  <a:schemeClr val="tx1">
                    <a:lumMod val="50000"/>
                  </a:schemeClr>
                </a:solidFill>
              </a:rPr>
              <a:t> . . . which side of the bread is the butter on . . . HPC v. HTC – who cares!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Globalization</a:t>
            </a:r>
            <a:endParaRPr lang="en-US" dirty="0"/>
          </a:p>
        </p:txBody>
      </p:sp>
      <p:pic>
        <p:nvPicPr>
          <p:cNvPr id="4" name="Picture 1"/>
          <p:cNvPicPr>
            <a:picLocks noChangeAspect="1" noChangeArrowheads="1"/>
          </p:cNvPicPr>
          <p:nvPr/>
        </p:nvPicPr>
        <p:blipFill>
          <a:blip r:embed="rId3" cstate="screen"/>
          <a:srcRect/>
          <a:stretch>
            <a:fillRect/>
          </a:stretch>
        </p:blipFill>
        <p:spPr bwMode="auto">
          <a:xfrm>
            <a:off x="3085032" y="2034282"/>
            <a:ext cx="2429086" cy="382198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1925" y="360363"/>
            <a:ext cx="7407275" cy="1471612"/>
          </a:xfrm>
        </p:spPr>
        <p:txBody>
          <a:bodyPr/>
          <a:lstStyle/>
          <a:p>
            <a:pPr eaLnBrk="1" hangingPunct="1"/>
            <a:endParaRPr lang="en-US" smtClean="0">
              <a:effectLst>
                <a:outerShdw blurRad="38100" dist="38100" dir="2700000" algn="tl">
                  <a:srgbClr val="C0C0C0"/>
                </a:outerShdw>
              </a:effectLst>
              <a:ea typeface="ＭＳ Ｐゴシック" pitchFamily="28" charset="-128"/>
            </a:endParaRPr>
          </a:p>
        </p:txBody>
      </p:sp>
      <p:sp>
        <p:nvSpPr>
          <p:cNvPr id="49155" name="Subtitle 2"/>
          <p:cNvSpPr>
            <a:spLocks noGrp="1"/>
          </p:cNvSpPr>
          <p:nvPr>
            <p:ph type="subTitle" idx="1"/>
          </p:nvPr>
        </p:nvSpPr>
        <p:spPr>
          <a:xfrm>
            <a:off x="1431925" y="1849438"/>
            <a:ext cx="7407275" cy="1752600"/>
          </a:xfrm>
        </p:spPr>
        <p:txBody>
          <a:bodyPr/>
          <a:lstStyle/>
          <a:p>
            <a:pPr marL="26988" eaLnBrk="1" hangingPunct="1"/>
            <a:endParaRPr lang="en-US" smtClean="0">
              <a:solidFill>
                <a:srgbClr val="320E04"/>
              </a:solidFill>
              <a:ea typeface="ＭＳ Ｐゴシック" pitchFamily="28" charset="-128"/>
            </a:endParaRPr>
          </a:p>
        </p:txBody>
      </p:sp>
      <p:pic>
        <p:nvPicPr>
          <p:cNvPr id="49156" name="Picture 2" descr="&lt;EMPTY&gt;"/>
          <p:cNvPicPr>
            <a:picLocks noChangeAspect="1" noChangeArrowheads="1"/>
          </p:cNvPicPr>
          <p:nvPr/>
        </p:nvPicPr>
        <p:blipFill>
          <a:blip r:embed="rId3" cstate="screen"/>
          <a:srcRect/>
          <a:stretch>
            <a:fillRect/>
          </a:stretch>
        </p:blipFill>
        <p:spPr bwMode="auto">
          <a:xfrm>
            <a:off x="0" y="2946400"/>
            <a:ext cx="9130030" cy="4034790"/>
          </a:xfrm>
          <a:prstGeom prst="rect">
            <a:avLst/>
          </a:prstGeom>
          <a:noFill/>
          <a:ln w="9525">
            <a:noFill/>
            <a:miter lim="800000"/>
            <a:headEnd/>
            <a:tailEnd/>
          </a:ln>
        </p:spPr>
      </p:pic>
      <p:pic>
        <p:nvPicPr>
          <p:cNvPr id="49157" name="Picture 8" descr="bg-header.jpg"/>
          <p:cNvPicPr>
            <a:picLocks noChangeAspect="1"/>
          </p:cNvPicPr>
          <p:nvPr/>
        </p:nvPicPr>
        <p:blipFill>
          <a:blip r:embed="rId4" cstate="screen"/>
          <a:srcRect/>
          <a:stretch>
            <a:fillRect/>
          </a:stretch>
        </p:blipFill>
        <p:spPr bwMode="auto">
          <a:xfrm>
            <a:off x="0" y="0"/>
            <a:ext cx="9144000" cy="2932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r>
              <a:rPr lang="en-US" sz="4400" dirty="0" smtClean="0">
                <a:effectLst>
                  <a:outerShdw blurRad="38100" dist="38100" dir="2700000" algn="tl">
                    <a:srgbClr val="C0C0C0"/>
                  </a:outerShdw>
                </a:effectLst>
                <a:ea typeface="ＭＳ Ｐゴシック" pitchFamily="28" charset="-128"/>
              </a:rPr>
              <a:t>Faculty Engagement</a:t>
            </a:r>
          </a:p>
        </p:txBody>
      </p:sp>
      <p:pic>
        <p:nvPicPr>
          <p:cNvPr id="82947" name="Picture 2"/>
          <p:cNvPicPr>
            <a:picLocks noGrp="1" noChangeAspect="1" noChangeArrowheads="1"/>
          </p:cNvPicPr>
          <p:nvPr>
            <p:ph sz="half" idx="1"/>
          </p:nvPr>
        </p:nvPicPr>
        <p:blipFill>
          <a:blip r:embed="rId3" cstate="screen"/>
          <a:srcRect l="-397" r="-397"/>
          <a:stretch>
            <a:fillRect/>
          </a:stretch>
        </p:blipFill>
        <p:spPr>
          <a:xfrm>
            <a:off x="4528454" y="1709063"/>
            <a:ext cx="4266608" cy="4781486"/>
          </a:xfrm>
          <a:prstGeom prst="rect">
            <a:avLst/>
          </a:prstGeom>
          <a:ln>
            <a:noFill/>
          </a:ln>
          <a:effectLst>
            <a:outerShdw blurRad="292100" dist="139700" dir="2700000" algn="tl" rotWithShape="0">
              <a:srgbClr val="333333">
                <a:alpha val="65000"/>
              </a:srgbClr>
            </a:outerShdw>
          </a:effectLst>
        </p:spPr>
      </p:pic>
      <p:sp>
        <p:nvSpPr>
          <p:cNvPr id="12" name="Notched Right Arrow 11"/>
          <p:cNvSpPr/>
          <p:nvPr/>
        </p:nvSpPr>
        <p:spPr>
          <a:xfrm>
            <a:off x="903511" y="1774379"/>
            <a:ext cx="3624943" cy="1009884"/>
          </a:xfrm>
          <a:prstGeom prst="notchedRightArrow">
            <a:avLst>
              <a:gd name="adj1" fmla="val 73996"/>
              <a:gd name="adj2" fmla="val 5784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600" b="1" dirty="0" smtClean="0">
                <a:solidFill>
                  <a:schemeClr val="tx1">
                    <a:lumMod val="50000"/>
                  </a:schemeClr>
                </a:solidFill>
                <a:latin typeface="+mj-lt"/>
              </a:rPr>
              <a:t>Over 200 Faculty</a:t>
            </a:r>
          </a:p>
          <a:p>
            <a:pPr algn="ctr"/>
            <a:r>
              <a:rPr lang="en-US" sz="1600" b="1" dirty="0" smtClean="0">
                <a:solidFill>
                  <a:schemeClr val="tx1">
                    <a:lumMod val="50000"/>
                  </a:schemeClr>
                </a:solidFill>
                <a:latin typeface="+mj-lt"/>
              </a:rPr>
              <a:t>Base of 1000</a:t>
            </a:r>
            <a:endParaRPr lang="en-US" sz="1600" b="1" dirty="0">
              <a:solidFill>
                <a:schemeClr val="tx1">
                  <a:lumMod val="50000"/>
                </a:schemeClr>
              </a:solidFill>
              <a:latin typeface="+mj-lt"/>
            </a:endParaRPr>
          </a:p>
        </p:txBody>
      </p:sp>
      <p:sp>
        <p:nvSpPr>
          <p:cNvPr id="13" name="Notched Right Arrow 12"/>
          <p:cNvSpPr/>
          <p:nvPr/>
        </p:nvSpPr>
        <p:spPr>
          <a:xfrm>
            <a:off x="903511" y="2973521"/>
            <a:ext cx="3624943" cy="1009884"/>
          </a:xfrm>
          <a:prstGeom prst="notchedRightArrow">
            <a:avLst>
              <a:gd name="adj1" fmla="val 73524"/>
              <a:gd name="adj2" fmla="val 50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600" b="1" dirty="0" smtClean="0">
                <a:solidFill>
                  <a:schemeClr val="tx1">
                    <a:lumMod val="50000"/>
                  </a:schemeClr>
                </a:solidFill>
                <a:latin typeface="+mj-lt"/>
              </a:rPr>
              <a:t>Colleges Participated: </a:t>
            </a:r>
            <a:br>
              <a:rPr lang="en-US" sz="1600" b="1" dirty="0" smtClean="0">
                <a:solidFill>
                  <a:schemeClr val="tx1">
                    <a:lumMod val="50000"/>
                  </a:schemeClr>
                </a:solidFill>
                <a:latin typeface="+mj-lt"/>
              </a:rPr>
            </a:br>
            <a:r>
              <a:rPr lang="en-US" sz="1600" b="1" dirty="0" smtClean="0">
                <a:solidFill>
                  <a:schemeClr val="tx1">
                    <a:lumMod val="50000"/>
                  </a:schemeClr>
                </a:solidFill>
                <a:latin typeface="+mj-lt"/>
              </a:rPr>
              <a:t>AAH, BBS, E&amp;S, HEHD, </a:t>
            </a:r>
            <a:br>
              <a:rPr lang="en-US" sz="1600" b="1" dirty="0" smtClean="0">
                <a:solidFill>
                  <a:schemeClr val="tx1">
                    <a:lumMod val="50000"/>
                  </a:schemeClr>
                </a:solidFill>
                <a:latin typeface="+mj-lt"/>
              </a:rPr>
            </a:br>
            <a:r>
              <a:rPr lang="en-US" sz="1600" b="1" dirty="0" smtClean="0">
                <a:solidFill>
                  <a:schemeClr val="tx1">
                    <a:lumMod val="50000"/>
                  </a:schemeClr>
                </a:solidFill>
                <a:latin typeface="+mj-lt"/>
              </a:rPr>
              <a:t>AFLS &amp; Libraries</a:t>
            </a:r>
          </a:p>
        </p:txBody>
      </p:sp>
      <p:sp>
        <p:nvSpPr>
          <p:cNvPr id="14" name="Notched Right Arrow 13"/>
          <p:cNvSpPr/>
          <p:nvPr/>
        </p:nvSpPr>
        <p:spPr>
          <a:xfrm>
            <a:off x="903511" y="4172663"/>
            <a:ext cx="3624943" cy="1009884"/>
          </a:xfrm>
          <a:prstGeom prst="notchedRightArrow">
            <a:avLst>
              <a:gd name="adj1" fmla="val 76661"/>
              <a:gd name="adj2" fmla="val 50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600" b="1" dirty="0" smtClean="0">
                <a:solidFill>
                  <a:schemeClr val="tx1">
                    <a:lumMod val="50000"/>
                  </a:schemeClr>
                </a:solidFill>
                <a:latin typeface="+mj-lt"/>
              </a:rPr>
              <a:t>Dean of Arts &amp; </a:t>
            </a:r>
            <a:br>
              <a:rPr lang="en-US" sz="1600" b="1" dirty="0" smtClean="0">
                <a:solidFill>
                  <a:schemeClr val="tx1">
                    <a:lumMod val="50000"/>
                  </a:schemeClr>
                </a:solidFill>
                <a:latin typeface="+mj-lt"/>
              </a:rPr>
            </a:br>
            <a:r>
              <a:rPr lang="en-US" sz="1600" b="1" dirty="0" smtClean="0">
                <a:solidFill>
                  <a:schemeClr val="tx1">
                    <a:lumMod val="50000"/>
                  </a:schemeClr>
                </a:solidFill>
                <a:latin typeface="+mj-lt"/>
              </a:rPr>
              <a:t>Humanities chaired a panel</a:t>
            </a:r>
          </a:p>
        </p:txBody>
      </p:sp>
      <p:sp>
        <p:nvSpPr>
          <p:cNvPr id="15" name="Notched Right Arrow 14"/>
          <p:cNvSpPr/>
          <p:nvPr/>
        </p:nvSpPr>
        <p:spPr>
          <a:xfrm>
            <a:off x="903511" y="5371806"/>
            <a:ext cx="3624943" cy="1009884"/>
          </a:xfrm>
          <a:prstGeom prst="notchedRightArrow">
            <a:avLst>
              <a:gd name="adj1" fmla="val 78229"/>
              <a:gd name="adj2" fmla="val 50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600" b="1" dirty="0" smtClean="0">
                <a:solidFill>
                  <a:schemeClr val="tx1">
                    <a:lumMod val="50000"/>
                  </a:schemeClr>
                </a:solidFill>
                <a:latin typeface="+mj-lt"/>
              </a:rPr>
              <a:t>National Panel &amp; CNI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50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stCondLst>
                                    <p:cond delay="50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grpId="0" nodeType="afterEffect">
                                  <p:stCondLst>
                                    <p:cond delay="50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0-#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14"/>
          <p:cNvSpPr txBox="1">
            <a:spLocks noChangeArrowheads="1"/>
          </p:cNvSpPr>
          <p:nvPr/>
        </p:nvSpPr>
        <p:spPr bwMode="auto">
          <a:xfrm>
            <a:off x="4103182" y="1874869"/>
            <a:ext cx="2380179" cy="276999"/>
          </a:xfrm>
          <a:prstGeom prst="rect">
            <a:avLst/>
          </a:prstGeom>
          <a:noFill/>
          <a:ln w="9525">
            <a:noFill/>
            <a:miter lim="800000"/>
            <a:headEnd/>
            <a:tailEnd/>
          </a:ln>
        </p:spPr>
        <p:txBody>
          <a:bodyPr wrap="square">
            <a:spAutoFit/>
          </a:bodyPr>
          <a:lstStyle/>
          <a:p>
            <a:r>
              <a:rPr lang="en-US" sz="1200" b="1" dirty="0"/>
              <a:t>4 universities, 1 high school</a:t>
            </a:r>
          </a:p>
        </p:txBody>
      </p:sp>
      <p:sp>
        <p:nvSpPr>
          <p:cNvPr id="53" name="TextBox 52"/>
          <p:cNvSpPr txBox="1"/>
          <p:nvPr/>
        </p:nvSpPr>
        <p:spPr>
          <a:xfrm>
            <a:off x="609600" y="5372099"/>
            <a:ext cx="5987260" cy="1192634"/>
          </a:xfrm>
          <a:prstGeom prst="rect">
            <a:avLst/>
          </a:prstGeom>
          <a:noFill/>
        </p:spPr>
        <p:txBody>
          <a:bodyPr wrap="square" rtlCol="0">
            <a:spAutoFit/>
          </a:bodyPr>
          <a:lstStyle/>
          <a:p>
            <a:pPr marL="658368" lvl="1" indent="-246888">
              <a:spcBef>
                <a:spcPts val="300"/>
              </a:spcBef>
              <a:buClr>
                <a:schemeClr val="tx1">
                  <a:lumMod val="50000"/>
                </a:schemeClr>
              </a:buClr>
              <a:buFont typeface="Wingdings" pitchFamily="2" charset="2"/>
              <a:buChar char="§"/>
            </a:pPr>
            <a:r>
              <a:rPr lang="en-US" sz="1600" dirty="0" smtClean="0">
                <a:solidFill>
                  <a:schemeClr val="tx1">
                    <a:lumMod val="50000"/>
                  </a:schemeClr>
                </a:solidFill>
                <a:latin typeface="+mn-lt"/>
                <a:ea typeface="+mn-ea"/>
              </a:rPr>
              <a:t>STEM Teaching—Parallel Computing—Grid Classroom</a:t>
            </a:r>
          </a:p>
          <a:p>
            <a:pPr marL="658368" lvl="1" indent="-246888">
              <a:spcBef>
                <a:spcPts val="300"/>
              </a:spcBef>
              <a:buClr>
                <a:schemeClr val="tx1">
                  <a:lumMod val="50000"/>
                </a:schemeClr>
              </a:buClr>
              <a:buFont typeface="Wingdings" pitchFamily="2" charset="2"/>
              <a:buChar char="§"/>
            </a:pPr>
            <a:r>
              <a:rPr lang="en-US" sz="1600" dirty="0" smtClean="0">
                <a:solidFill>
                  <a:schemeClr val="tx1">
                    <a:lumMod val="50000"/>
                  </a:schemeClr>
                </a:solidFill>
                <a:latin typeface="+mn-lt"/>
                <a:ea typeface="+mn-ea"/>
              </a:rPr>
              <a:t>HPC remote access &amp; remote system administration </a:t>
            </a:r>
          </a:p>
          <a:p>
            <a:pPr marL="658368" lvl="1" indent="-246888">
              <a:spcBef>
                <a:spcPts val="300"/>
              </a:spcBef>
              <a:buClr>
                <a:schemeClr val="tx1">
                  <a:lumMod val="50000"/>
                </a:schemeClr>
              </a:buClr>
              <a:buFont typeface="Wingdings" pitchFamily="2" charset="2"/>
              <a:buChar char="§"/>
            </a:pPr>
            <a:r>
              <a:rPr lang="en-US" sz="1600" dirty="0" smtClean="0">
                <a:solidFill>
                  <a:schemeClr val="tx1">
                    <a:lumMod val="50000"/>
                  </a:schemeClr>
                </a:solidFill>
                <a:latin typeface="+mn-lt"/>
                <a:ea typeface="+mn-ea"/>
              </a:rPr>
              <a:t>Application hosting</a:t>
            </a:r>
          </a:p>
          <a:p>
            <a:pPr marL="658368" lvl="1" indent="-246888">
              <a:spcBef>
                <a:spcPts val="300"/>
              </a:spcBef>
              <a:buClr>
                <a:schemeClr val="tx1">
                  <a:lumMod val="50000"/>
                </a:schemeClr>
              </a:buClr>
              <a:buFont typeface="Wingdings" pitchFamily="2" charset="2"/>
              <a:buChar char="§"/>
            </a:pPr>
            <a:r>
              <a:rPr lang="en-US" sz="1600" dirty="0" smtClean="0">
                <a:solidFill>
                  <a:schemeClr val="tx1">
                    <a:lumMod val="50000"/>
                  </a:schemeClr>
                </a:solidFill>
                <a:latin typeface="+mn-lt"/>
                <a:ea typeface="+mn-ea"/>
              </a:rPr>
              <a:t>DR and Business Continuation</a:t>
            </a:r>
            <a:endParaRPr lang="en-US" sz="1600" dirty="0">
              <a:solidFill>
                <a:schemeClr val="tx1">
                  <a:lumMod val="50000"/>
                </a:schemeClr>
              </a:solidFill>
              <a:latin typeface="+mn-lt"/>
              <a:ea typeface="+mn-ea"/>
            </a:endParaRPr>
          </a:p>
        </p:txBody>
      </p:sp>
      <p:grpSp>
        <p:nvGrpSpPr>
          <p:cNvPr id="6" name="Group 36"/>
          <p:cNvGrpSpPr/>
          <p:nvPr/>
        </p:nvGrpSpPr>
        <p:grpSpPr>
          <a:xfrm>
            <a:off x="905869" y="2288692"/>
            <a:ext cx="5455549" cy="3083407"/>
            <a:chOff x="5029200" y="3547810"/>
            <a:chExt cx="2588553" cy="2047674"/>
          </a:xfrm>
        </p:grpSpPr>
        <p:grpSp>
          <p:nvGrpSpPr>
            <p:cNvPr id="7" name="Group 17"/>
            <p:cNvGrpSpPr>
              <a:grpSpLocks/>
            </p:cNvGrpSpPr>
            <p:nvPr/>
          </p:nvGrpSpPr>
          <p:grpSpPr bwMode="auto">
            <a:xfrm>
              <a:off x="5029200" y="3547810"/>
              <a:ext cx="2588553" cy="2047674"/>
              <a:chOff x="0" y="1077243"/>
              <a:chExt cx="6096000" cy="4866054"/>
            </a:xfrm>
          </p:grpSpPr>
          <p:grpSp>
            <p:nvGrpSpPr>
              <p:cNvPr id="8" name="Group 3"/>
              <p:cNvGrpSpPr>
                <a:grpSpLocks/>
              </p:cNvGrpSpPr>
              <p:nvPr/>
            </p:nvGrpSpPr>
            <p:grpSpPr bwMode="auto">
              <a:xfrm>
                <a:off x="0" y="1077243"/>
                <a:ext cx="6096000" cy="4866054"/>
                <a:chOff x="304800" y="914400"/>
                <a:chExt cx="8534400" cy="5638800"/>
              </a:xfrm>
            </p:grpSpPr>
            <p:pic>
              <p:nvPicPr>
                <p:cNvPr id="39" name="Picture 38" descr="South Carolina Physical Map"/>
                <p:cNvPicPr>
                  <a:picLocks noChangeAspect="1" noChangeArrowheads="1"/>
                </p:cNvPicPr>
                <p:nvPr/>
              </p:nvPicPr>
              <p:blipFill>
                <a:blip r:embed="rId3" cstate="screen"/>
                <a:srcRect/>
                <a:stretch>
                  <a:fillRect/>
                </a:stretch>
              </p:blipFill>
              <p:spPr bwMode="auto">
                <a:xfrm>
                  <a:off x="304800" y="914400"/>
                  <a:ext cx="8534400" cy="5638800"/>
                </a:xfrm>
                <a:prstGeom prst="rect">
                  <a:avLst/>
                </a:prstGeom>
                <a:noFill/>
                <a:ln>
                  <a:solidFill>
                    <a:schemeClr val="accent3">
                      <a:lumMod val="40000"/>
                      <a:lumOff val="60000"/>
                    </a:schemeClr>
                  </a:solidFill>
                </a:ln>
              </p:spPr>
            </p:pic>
            <p:pic>
              <p:nvPicPr>
                <p:cNvPr id="40" name="Picture 3"/>
                <p:cNvPicPr>
                  <a:picLocks noChangeAspect="1" noChangeArrowheads="1"/>
                </p:cNvPicPr>
                <p:nvPr/>
              </p:nvPicPr>
              <p:blipFill>
                <a:blip r:embed="rId4" cstate="screen"/>
                <a:srcRect/>
                <a:stretch>
                  <a:fillRect/>
                </a:stretch>
              </p:blipFill>
              <p:spPr bwMode="auto">
                <a:xfrm>
                  <a:off x="990600" y="1524000"/>
                  <a:ext cx="386026" cy="405456"/>
                </a:xfrm>
                <a:prstGeom prst="rect">
                  <a:avLst/>
                </a:prstGeom>
                <a:noFill/>
                <a:ln w="9525">
                  <a:noFill/>
                  <a:miter lim="800000"/>
                  <a:headEnd/>
                  <a:tailEnd/>
                </a:ln>
              </p:spPr>
            </p:pic>
            <p:pic>
              <p:nvPicPr>
                <p:cNvPr id="41" name="Picture 4"/>
                <p:cNvPicPr>
                  <a:picLocks noChangeAspect="1" noChangeArrowheads="1"/>
                </p:cNvPicPr>
                <p:nvPr/>
              </p:nvPicPr>
              <p:blipFill>
                <a:blip r:embed="rId5" cstate="screen"/>
                <a:srcRect/>
                <a:stretch>
                  <a:fillRect/>
                </a:stretch>
              </p:blipFill>
              <p:spPr bwMode="auto">
                <a:xfrm>
                  <a:off x="1589986" y="1570337"/>
                  <a:ext cx="937875" cy="212125"/>
                </a:xfrm>
                <a:prstGeom prst="rect">
                  <a:avLst/>
                </a:prstGeom>
                <a:noFill/>
                <a:ln w="9525">
                  <a:noFill/>
                  <a:miter lim="800000"/>
                  <a:headEnd/>
                  <a:tailEnd/>
                </a:ln>
              </p:spPr>
            </p:pic>
            <p:pic>
              <p:nvPicPr>
                <p:cNvPr id="42" name="Picture 5"/>
                <p:cNvPicPr>
                  <a:picLocks noChangeAspect="1" noChangeArrowheads="1"/>
                </p:cNvPicPr>
                <p:nvPr/>
              </p:nvPicPr>
              <p:blipFill>
                <a:blip r:embed="rId6" cstate="screen"/>
                <a:srcRect/>
                <a:stretch>
                  <a:fillRect/>
                </a:stretch>
              </p:blipFill>
              <p:spPr bwMode="auto">
                <a:xfrm>
                  <a:off x="1676400" y="990600"/>
                  <a:ext cx="614108" cy="387717"/>
                </a:xfrm>
                <a:prstGeom prst="rect">
                  <a:avLst/>
                </a:prstGeom>
                <a:noFill/>
                <a:ln w="9525">
                  <a:noFill/>
                  <a:miter lim="800000"/>
                  <a:headEnd/>
                  <a:tailEnd/>
                </a:ln>
              </p:spPr>
            </p:pic>
            <p:pic>
              <p:nvPicPr>
                <p:cNvPr id="43" name="Picture 6"/>
                <p:cNvPicPr>
                  <a:picLocks noChangeAspect="1" noChangeArrowheads="1"/>
                </p:cNvPicPr>
                <p:nvPr/>
              </p:nvPicPr>
              <p:blipFill>
                <a:blip r:embed="rId7" cstate="screen"/>
                <a:srcRect/>
                <a:stretch>
                  <a:fillRect/>
                </a:stretch>
              </p:blipFill>
              <p:spPr bwMode="auto">
                <a:xfrm>
                  <a:off x="5181600" y="1905000"/>
                  <a:ext cx="1305235" cy="273337"/>
                </a:xfrm>
                <a:prstGeom prst="rect">
                  <a:avLst/>
                </a:prstGeom>
                <a:noFill/>
                <a:ln w="9525">
                  <a:noFill/>
                  <a:miter lim="800000"/>
                  <a:headEnd/>
                  <a:tailEnd/>
                </a:ln>
              </p:spPr>
            </p:pic>
            <p:pic>
              <p:nvPicPr>
                <p:cNvPr id="44" name="Picture 7"/>
                <p:cNvPicPr>
                  <a:picLocks noChangeAspect="1" noChangeArrowheads="1"/>
                </p:cNvPicPr>
                <p:nvPr/>
              </p:nvPicPr>
              <p:blipFill>
                <a:blip r:embed="rId8" cstate="screen"/>
                <a:srcRect/>
                <a:stretch>
                  <a:fillRect/>
                </a:stretch>
              </p:blipFill>
              <p:spPr bwMode="auto">
                <a:xfrm>
                  <a:off x="6477000" y="3657600"/>
                  <a:ext cx="1156393" cy="257190"/>
                </a:xfrm>
                <a:prstGeom prst="rect">
                  <a:avLst/>
                </a:prstGeom>
                <a:noFill/>
                <a:ln w="9525">
                  <a:noFill/>
                  <a:miter lim="800000"/>
                  <a:headEnd/>
                  <a:tailEnd/>
                </a:ln>
              </p:spPr>
            </p:pic>
            <p:pic>
              <p:nvPicPr>
                <p:cNvPr id="45" name="Picture 8"/>
                <p:cNvPicPr>
                  <a:picLocks noChangeAspect="1" noChangeArrowheads="1"/>
                </p:cNvPicPr>
                <p:nvPr/>
              </p:nvPicPr>
              <p:blipFill>
                <a:blip r:embed="rId9" cstate="screen"/>
                <a:srcRect/>
                <a:stretch>
                  <a:fillRect/>
                </a:stretch>
              </p:blipFill>
              <p:spPr bwMode="auto">
                <a:xfrm>
                  <a:off x="4785360" y="5757985"/>
                  <a:ext cx="521164" cy="496275"/>
                </a:xfrm>
                <a:prstGeom prst="rect">
                  <a:avLst/>
                </a:prstGeom>
                <a:noFill/>
                <a:ln w="9525">
                  <a:noFill/>
                  <a:miter lim="800000"/>
                  <a:headEnd/>
                  <a:tailEnd/>
                </a:ln>
              </p:spPr>
            </p:pic>
            <p:pic>
              <p:nvPicPr>
                <p:cNvPr id="46" name="Picture 11"/>
                <p:cNvPicPr>
                  <a:picLocks noChangeAspect="1" noChangeArrowheads="1"/>
                </p:cNvPicPr>
                <p:nvPr/>
              </p:nvPicPr>
              <p:blipFill>
                <a:blip r:embed="rId10" cstate="screen"/>
                <a:srcRect/>
                <a:stretch>
                  <a:fillRect/>
                </a:stretch>
              </p:blipFill>
              <p:spPr bwMode="auto">
                <a:xfrm>
                  <a:off x="1447800" y="1371600"/>
                  <a:ext cx="914400" cy="228600"/>
                </a:xfrm>
                <a:prstGeom prst="rect">
                  <a:avLst/>
                </a:prstGeom>
                <a:noFill/>
                <a:ln w="9525">
                  <a:noFill/>
                  <a:miter lim="800000"/>
                  <a:headEnd/>
                  <a:tailEnd/>
                </a:ln>
              </p:spPr>
            </p:pic>
          </p:grpSp>
          <p:pic>
            <p:nvPicPr>
              <p:cNvPr id="38" name="Picture 16" descr="Benedict College"/>
              <p:cNvPicPr>
                <a:picLocks noChangeAspect="1" noChangeArrowheads="1"/>
              </p:cNvPicPr>
              <p:nvPr/>
            </p:nvPicPr>
            <p:blipFill>
              <a:blip r:embed="rId11" cstate="screen"/>
              <a:srcRect t="37038"/>
              <a:stretch>
                <a:fillRect/>
              </a:stretch>
            </p:blipFill>
            <p:spPr bwMode="auto">
              <a:xfrm>
                <a:off x="2716645" y="3048000"/>
                <a:ext cx="967509" cy="220036"/>
              </a:xfrm>
              <a:prstGeom prst="rect">
                <a:avLst/>
              </a:prstGeom>
              <a:noFill/>
              <a:ln w="9525">
                <a:noFill/>
                <a:miter lim="800000"/>
                <a:headEnd/>
                <a:tailEnd/>
              </a:ln>
            </p:spPr>
          </p:pic>
        </p:grpSp>
        <p:cxnSp>
          <p:nvCxnSpPr>
            <p:cNvPr id="33" name="Straight Connector 32"/>
            <p:cNvCxnSpPr/>
            <p:nvPr/>
          </p:nvCxnSpPr>
          <p:spPr>
            <a:xfrm>
              <a:off x="5354117" y="3907238"/>
              <a:ext cx="828472" cy="5157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54117" y="3907238"/>
              <a:ext cx="1154063" cy="494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5215114" y="4054926"/>
              <a:ext cx="1390949" cy="111294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354117" y="3907238"/>
              <a:ext cx="1722332" cy="63668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Rectangle 36"/>
          <p:cNvSpPr/>
          <p:nvPr/>
        </p:nvSpPr>
        <p:spPr>
          <a:xfrm>
            <a:off x="905869" y="1782536"/>
            <a:ext cx="3297094" cy="461665"/>
          </a:xfrm>
          <a:prstGeom prst="rect">
            <a:avLst/>
          </a:prstGeom>
        </p:spPr>
        <p:txBody>
          <a:bodyPr wrap="square">
            <a:spAutoFit/>
          </a:bodyPr>
          <a:lstStyle/>
          <a:p>
            <a:r>
              <a:rPr lang="en-US" sz="2400" b="1" dirty="0" smtClean="0"/>
              <a:t>South Carolina Cloud</a:t>
            </a:r>
            <a:endParaRPr lang="en-US" sz="2400" b="1" dirty="0"/>
          </a:p>
        </p:txBody>
      </p:sp>
      <p:sp>
        <p:nvSpPr>
          <p:cNvPr id="47" name="Title 1"/>
          <p:cNvSpPr txBox="1">
            <a:spLocks/>
          </p:cNvSpPr>
          <p:nvPr/>
        </p:nvSpPr>
        <p:spPr>
          <a:xfrm>
            <a:off x="609600" y="609600"/>
            <a:ext cx="8229600" cy="1066800"/>
          </a:xfrm>
          <a:prstGeom prst="rect">
            <a:avLst/>
          </a:prstGeom>
        </p:spPr>
        <p:txBody>
          <a:bodyPr vert="horz" anchor="ctr">
            <a:normAutofit fontScale="85000" lnSpcReduction="20000"/>
          </a:bodyPr>
          <a:lstStyle/>
          <a:p>
            <a:pPr lvl="0" defTabSz="914400" fontAlgn="auto">
              <a:spcAft>
                <a:spcPts val="0"/>
              </a:spcAft>
            </a:pPr>
            <a:r>
              <a:rPr lang="en-US" sz="4400" b="1" dirty="0" smtClean="0">
                <a:solidFill>
                  <a:srgbClr val="002060"/>
                </a:solidFill>
              </a:rPr>
              <a:t> . . . try new things and don’t be afraid to fail . . . </a:t>
            </a:r>
            <a:endParaRPr lang="en-US" sz="4400" dirty="0" smtClean="0">
              <a:solidFill>
                <a:schemeClr val="tx2"/>
              </a:solidFill>
              <a:effectLst>
                <a:outerShdw blurRad="38100" dist="38100" dir="2700000" algn="tl">
                  <a:srgbClr val="C0C0C0"/>
                </a:outerShdw>
              </a:effectLst>
              <a:ea typeface="ＭＳ Ｐゴシック" pitchFamily="28" charset="-128"/>
            </a:endParaRPr>
          </a:p>
        </p:txBody>
      </p:sp>
      <p:pic>
        <p:nvPicPr>
          <p:cNvPr id="27" name="Content Placeholder 7" descr="Martin203.jpg"/>
          <p:cNvPicPr>
            <a:picLocks noGrp="1" noChangeAspect="1"/>
          </p:cNvPicPr>
          <p:nvPr>
            <p:ph sz="half" idx="1"/>
          </p:nvPr>
        </p:nvPicPr>
        <p:blipFill>
          <a:blip r:embed="rId12" cstate="screen"/>
          <a:stretch>
            <a:fillRect/>
          </a:stretch>
        </p:blipFill>
        <p:spPr>
          <a:xfrm>
            <a:off x="6361418" y="3929365"/>
            <a:ext cx="2016617" cy="1932937"/>
          </a:xfrm>
          <a:prstGeom prst="rect">
            <a:avLst/>
          </a:prstGeom>
          <a:ln>
            <a:noFill/>
          </a:ln>
          <a:effectLst>
            <a:outerShdw blurRad="292100" dist="139700" dir="2700000" algn="tl" rotWithShape="0">
              <a:srgbClr val="333333">
                <a:alpha val="65000"/>
              </a:srgbClr>
            </a:outerShdw>
          </a:effectLst>
        </p:spPr>
      </p:pic>
      <p:pic>
        <p:nvPicPr>
          <p:cNvPr id="28" name="Content Placeholder 8" descr="Martin203_2.jpg"/>
          <p:cNvPicPr>
            <a:picLocks noGrp="1" noChangeAspect="1"/>
          </p:cNvPicPr>
          <p:nvPr>
            <p:ph sz="half" idx="2"/>
          </p:nvPr>
        </p:nvPicPr>
        <p:blipFill>
          <a:blip r:embed="rId13" cstate="screen"/>
          <a:stretch>
            <a:fillRect/>
          </a:stretch>
        </p:blipFill>
        <p:spPr>
          <a:xfrm>
            <a:off x="6361418" y="2151868"/>
            <a:ext cx="2344006" cy="193293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1" y="1579376"/>
            <a:ext cx="5448299" cy="4935723"/>
          </a:xfrm>
        </p:spPr>
        <p:txBody>
          <a:bodyPr>
            <a:normAutofit fontScale="92500" lnSpcReduction="10000"/>
          </a:bodyPr>
          <a:lstStyle/>
          <a:p>
            <a:pPr marL="228600" indent="-228600"/>
            <a:r>
              <a:rPr lang="en-US" sz="2800" i="1" dirty="0" smtClean="0"/>
              <a:t>Testing &amp; evaluating technologies &amp; services</a:t>
            </a:r>
          </a:p>
          <a:p>
            <a:pPr lvl="1"/>
            <a:r>
              <a:rPr lang="en-US" sz="2400" dirty="0" err="1" smtClean="0">
                <a:solidFill>
                  <a:schemeClr val="tx1">
                    <a:lumMod val="50000"/>
                  </a:schemeClr>
                </a:solidFill>
              </a:rPr>
              <a:t>CoEE</a:t>
            </a:r>
            <a:r>
              <a:rPr lang="en-US" sz="2400" dirty="0" smtClean="0">
                <a:solidFill>
                  <a:schemeClr val="tx1">
                    <a:lumMod val="50000"/>
                  </a:schemeClr>
                </a:solidFill>
              </a:rPr>
              <a:t> Endowed Chair in Cyberinfrastructure  ($4M)</a:t>
            </a:r>
          </a:p>
          <a:p>
            <a:pPr lvl="2"/>
            <a:r>
              <a:rPr lang="en-US" sz="2000" dirty="0" smtClean="0">
                <a:solidFill>
                  <a:schemeClr val="tx1">
                    <a:lumMod val="50000"/>
                  </a:schemeClr>
                </a:solidFill>
              </a:rPr>
              <a:t>Home in Electrical and Computer Engineering</a:t>
            </a:r>
          </a:p>
          <a:p>
            <a:pPr lvl="1"/>
            <a:r>
              <a:rPr lang="en-US" sz="2400" dirty="0" smtClean="0">
                <a:solidFill>
                  <a:schemeClr val="tx1">
                    <a:lumMod val="50000"/>
                  </a:schemeClr>
                </a:solidFill>
              </a:rPr>
              <a:t>Department of Energy ($2.5M)</a:t>
            </a:r>
          </a:p>
          <a:p>
            <a:pPr lvl="2"/>
            <a:r>
              <a:rPr lang="en-US" sz="2000" dirty="0" smtClean="0">
                <a:solidFill>
                  <a:schemeClr val="tx1">
                    <a:lumMod val="50000"/>
                  </a:schemeClr>
                </a:solidFill>
              </a:rPr>
              <a:t>South Carolina “Cloud </a:t>
            </a:r>
            <a:r>
              <a:rPr lang="en-US" sz="2000" dirty="0" err="1" smtClean="0">
                <a:solidFill>
                  <a:schemeClr val="tx1">
                    <a:lumMod val="50000"/>
                  </a:schemeClr>
                </a:solidFill>
              </a:rPr>
              <a:t>Testbed</a:t>
            </a:r>
            <a:r>
              <a:rPr lang="en-US" sz="2000" dirty="0" smtClean="0">
                <a:solidFill>
                  <a:schemeClr val="tx1">
                    <a:lumMod val="50000"/>
                  </a:schemeClr>
                </a:solidFill>
              </a:rPr>
              <a:t>”</a:t>
            </a:r>
          </a:p>
          <a:p>
            <a:pPr lvl="1"/>
            <a:r>
              <a:rPr lang="en-US" sz="2400" dirty="0" smtClean="0">
                <a:solidFill>
                  <a:schemeClr val="tx1">
                    <a:lumMod val="50000"/>
                  </a:schemeClr>
                </a:solidFill>
              </a:rPr>
              <a:t>National Science Foundation </a:t>
            </a:r>
            <a:br>
              <a:rPr lang="en-US" sz="2400" dirty="0" smtClean="0">
                <a:solidFill>
                  <a:schemeClr val="tx1">
                    <a:lumMod val="50000"/>
                  </a:schemeClr>
                </a:solidFill>
              </a:rPr>
            </a:br>
            <a:r>
              <a:rPr lang="en-US" sz="2400" dirty="0" smtClean="0">
                <a:solidFill>
                  <a:schemeClr val="tx1">
                    <a:lumMod val="50000"/>
                  </a:schemeClr>
                </a:solidFill>
              </a:rPr>
              <a:t>Research Information Infrastructure </a:t>
            </a:r>
            <a:br>
              <a:rPr lang="en-US" sz="2400" dirty="0" smtClean="0">
                <a:solidFill>
                  <a:schemeClr val="tx1">
                    <a:lumMod val="50000"/>
                  </a:schemeClr>
                </a:solidFill>
              </a:rPr>
            </a:br>
            <a:r>
              <a:rPr lang="en-US" sz="2400" dirty="0" smtClean="0">
                <a:solidFill>
                  <a:schemeClr val="tx1">
                    <a:lumMod val="50000"/>
                  </a:schemeClr>
                </a:solidFill>
              </a:rPr>
              <a:t>Track 2 ($6M)</a:t>
            </a:r>
          </a:p>
          <a:p>
            <a:pPr lvl="2"/>
            <a:r>
              <a:rPr lang="en-US" sz="2000" dirty="0" smtClean="0">
                <a:solidFill>
                  <a:schemeClr val="tx1">
                    <a:lumMod val="50000"/>
                  </a:schemeClr>
                </a:solidFill>
              </a:rPr>
              <a:t>Clemson leads partnership </a:t>
            </a:r>
            <a:br>
              <a:rPr lang="en-US" sz="2000" dirty="0" smtClean="0">
                <a:solidFill>
                  <a:schemeClr val="tx1">
                    <a:lumMod val="50000"/>
                  </a:schemeClr>
                </a:solidFill>
              </a:rPr>
            </a:br>
            <a:r>
              <a:rPr lang="en-US" sz="2000" dirty="0" smtClean="0">
                <a:solidFill>
                  <a:schemeClr val="tx1">
                    <a:lumMod val="50000"/>
                  </a:schemeClr>
                </a:solidFill>
              </a:rPr>
              <a:t>between  SC and Tennessee </a:t>
            </a:r>
          </a:p>
          <a:p>
            <a:pPr lvl="1"/>
            <a:r>
              <a:rPr lang="en-US" sz="2400" dirty="0" smtClean="0">
                <a:solidFill>
                  <a:schemeClr val="tx1">
                    <a:lumMod val="50000"/>
                  </a:schemeClr>
                </a:solidFill>
              </a:rPr>
              <a:t>Industrial partnerships </a:t>
            </a:r>
            <a:br>
              <a:rPr lang="en-US" sz="2400" dirty="0" smtClean="0">
                <a:solidFill>
                  <a:schemeClr val="tx1">
                    <a:lumMod val="50000"/>
                  </a:schemeClr>
                </a:solidFill>
              </a:rPr>
            </a:br>
            <a:r>
              <a:rPr lang="en-US" sz="2400" dirty="0" smtClean="0">
                <a:solidFill>
                  <a:schemeClr val="tx1">
                    <a:lumMod val="50000"/>
                  </a:schemeClr>
                </a:solidFill>
              </a:rPr>
              <a:t>being developed</a:t>
            </a:r>
          </a:p>
          <a:p>
            <a:endParaRPr lang="en-US" sz="1600" dirty="0"/>
          </a:p>
        </p:txBody>
      </p:sp>
      <p:grpSp>
        <p:nvGrpSpPr>
          <p:cNvPr id="7" name="Group 25"/>
          <p:cNvGrpSpPr/>
          <p:nvPr/>
        </p:nvGrpSpPr>
        <p:grpSpPr>
          <a:xfrm>
            <a:off x="4381500" y="4530540"/>
            <a:ext cx="4648200" cy="2048060"/>
            <a:chOff x="4851711" y="4572000"/>
            <a:chExt cx="4292289" cy="2048060"/>
          </a:xfrm>
        </p:grpSpPr>
        <p:pic>
          <p:nvPicPr>
            <p:cNvPr id="48" name="Picture 2"/>
            <p:cNvPicPr>
              <a:picLocks noChangeAspect="1" noChangeArrowheads="1"/>
            </p:cNvPicPr>
            <p:nvPr/>
          </p:nvPicPr>
          <p:blipFill>
            <a:blip r:embed="rId3" cstate="screen"/>
            <a:srcRect/>
            <a:stretch>
              <a:fillRect/>
            </a:stretch>
          </p:blipFill>
          <p:spPr bwMode="auto">
            <a:xfrm>
              <a:off x="4851711" y="4572000"/>
              <a:ext cx="4292289" cy="2048060"/>
            </a:xfrm>
            <a:prstGeom prst="rect">
              <a:avLst/>
            </a:prstGeom>
            <a:ln>
              <a:noFill/>
            </a:ln>
            <a:effectLst>
              <a:outerShdw blurRad="292100" dist="139700" dir="2700000" algn="tl" rotWithShape="0">
                <a:srgbClr val="333333">
                  <a:alpha val="65000"/>
                </a:srgbClr>
              </a:outerShdw>
            </a:effectLst>
          </p:spPr>
        </p:pic>
        <p:sp>
          <p:nvSpPr>
            <p:cNvPr id="49" name="TextBox 48"/>
            <p:cNvSpPr txBox="1"/>
            <p:nvPr/>
          </p:nvSpPr>
          <p:spPr>
            <a:xfrm>
              <a:off x="4953001" y="5867400"/>
              <a:ext cx="1587480" cy="646331"/>
            </a:xfrm>
            <a:prstGeom prst="rect">
              <a:avLst/>
            </a:prstGeom>
            <a:noFill/>
          </p:spPr>
          <p:txBody>
            <a:bodyPr wrap="square" rtlCol="0">
              <a:spAutoFit/>
            </a:bodyPr>
            <a:lstStyle/>
            <a:p>
              <a:r>
                <a:rPr lang="en-US" b="1" dirty="0" smtClean="0"/>
                <a:t>NSF </a:t>
              </a:r>
              <a:r>
                <a:rPr lang="en-US" b="1" dirty="0" err="1" smtClean="0"/>
                <a:t>EPSCoR</a:t>
              </a:r>
              <a:r>
                <a:rPr lang="en-US" b="1" dirty="0" smtClean="0"/>
                <a:t> $6 M Award</a:t>
              </a:r>
              <a:endParaRPr lang="en-US" b="1" dirty="0"/>
            </a:p>
          </p:txBody>
        </p:sp>
      </p:grpSp>
      <p:pic>
        <p:nvPicPr>
          <p:cNvPr id="51" name="Picture 11" descr="Go to fullsize image">
            <a:hlinkClick r:id="rId4"/>
          </p:cNvPr>
          <p:cNvPicPr>
            <a:picLocks noChangeAspect="1" noChangeArrowheads="1"/>
          </p:cNvPicPr>
          <p:nvPr/>
        </p:nvPicPr>
        <p:blipFill>
          <a:blip r:embed="rId5" cstate="screen"/>
          <a:stretch>
            <a:fillRect/>
          </a:stretch>
        </p:blipFill>
        <p:spPr bwMode="auto">
          <a:xfrm>
            <a:off x="5687272" y="3565843"/>
            <a:ext cx="762000" cy="762000"/>
          </a:xfrm>
          <a:prstGeom prst="rect">
            <a:avLst/>
          </a:prstGeom>
          <a:noFill/>
          <a:ln>
            <a:noFill/>
          </a:ln>
        </p:spPr>
      </p:pic>
      <p:sp>
        <p:nvSpPr>
          <p:cNvPr id="55" name="Title 1"/>
          <p:cNvSpPr txBox="1">
            <a:spLocks/>
          </p:cNvSpPr>
          <p:nvPr/>
        </p:nvSpPr>
        <p:spPr>
          <a:xfrm>
            <a:off x="609600" y="609600"/>
            <a:ext cx="8229600" cy="1066800"/>
          </a:xfrm>
          <a:prstGeom prst="rect">
            <a:avLst/>
          </a:prstGeom>
        </p:spPr>
        <p:txBody>
          <a:bodyPr vert="horz" anchor="ctr">
            <a:normAutofit fontScale="85000" lnSpcReduction="20000"/>
          </a:bodyPr>
          <a:lstStyle/>
          <a:p>
            <a:pPr lvl="0" defTabSz="914400" fontAlgn="auto">
              <a:spcAft>
                <a:spcPts val="0"/>
              </a:spcAft>
            </a:pPr>
            <a:r>
              <a:rPr lang="en-US" sz="4400" b="1" dirty="0" smtClean="0">
                <a:solidFill>
                  <a:srgbClr val="002060"/>
                </a:solidFill>
              </a:rPr>
              <a:t>. . . can lead to new funding sources . . .</a:t>
            </a:r>
            <a:endParaRPr kumimoji="0" lang="en-US" sz="4400" b="0" i="0" u="none" strike="noStrike" kern="1200" cap="none" spc="0" normalizeH="0" baseline="0" noProof="0" dirty="0" smtClean="0">
              <a:ln>
                <a:noFill/>
              </a:ln>
              <a:solidFill>
                <a:schemeClr val="tx2"/>
              </a:solidFill>
              <a:effectLst>
                <a:outerShdw blurRad="38100" dist="38100" dir="2700000" algn="tl">
                  <a:srgbClr val="C0C0C0"/>
                </a:outerShdw>
              </a:effectLst>
              <a:uLnTx/>
              <a:uFillTx/>
              <a:latin typeface="+mj-lt"/>
              <a:ea typeface="ＭＳ Ｐゴシック" pitchFamily="28" charset="-128"/>
              <a:cs typeface="+mj-cs"/>
            </a:endParaRPr>
          </a:p>
        </p:txBody>
      </p:sp>
      <p:pic>
        <p:nvPicPr>
          <p:cNvPr id="8" name="Picture 2" descr="Centers of Economic Excellence"/>
          <p:cNvPicPr>
            <a:picLocks noChangeAspect="1" noChangeArrowheads="1"/>
          </p:cNvPicPr>
          <p:nvPr/>
        </p:nvPicPr>
        <p:blipFill>
          <a:blip r:embed="rId6" cstate="screen">
            <a:lum bright="5000" contrast="5000"/>
          </a:blip>
          <a:srcRect/>
          <a:stretch>
            <a:fillRect/>
          </a:stretch>
        </p:blipFill>
        <p:spPr bwMode="auto">
          <a:xfrm>
            <a:off x="6431478" y="1943100"/>
            <a:ext cx="1808935" cy="1018378"/>
          </a:xfrm>
          <a:prstGeom prst="rect">
            <a:avLst/>
          </a:prstGeom>
          <a:ln>
            <a:noFill/>
          </a:ln>
          <a:effectLst>
            <a:outerShdw blurRad="292100" dist="139700" dir="2700000" algn="tl" rotWithShape="0">
              <a:srgbClr val="333333">
                <a:alpha val="65000"/>
              </a:srgbClr>
            </a:outerShdw>
          </a:effectLst>
        </p:spPr>
      </p:pic>
      <p:pic>
        <p:nvPicPr>
          <p:cNvPr id="9" name="Picture 9" descr="Link: Energy Home Page">
            <a:hlinkClick r:id="rId7"/>
          </p:cNvPr>
          <p:cNvPicPr>
            <a:picLocks noChangeAspect="1" noChangeArrowheads="1"/>
          </p:cNvPicPr>
          <p:nvPr/>
        </p:nvPicPr>
        <p:blipFill>
          <a:blip r:embed="rId8" cstate="screen"/>
          <a:srcRect/>
          <a:stretch>
            <a:fillRect/>
          </a:stretch>
        </p:blipFill>
        <p:spPr bwMode="auto">
          <a:xfrm>
            <a:off x="7231771" y="3810373"/>
            <a:ext cx="1808054" cy="51747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descr="BBTotalArchiveTime.png"/>
          <p:cNvPicPr>
            <a:picLocks noChangeAspect="1"/>
          </p:cNvPicPr>
          <p:nvPr/>
        </p:nvPicPr>
        <p:blipFill>
          <a:blip r:embed="rId3" cstate="screen"/>
          <a:srcRect/>
          <a:stretch>
            <a:fillRect/>
          </a:stretch>
        </p:blipFill>
        <p:spPr bwMode="auto">
          <a:xfrm>
            <a:off x="5306568" y="2906933"/>
            <a:ext cx="3505200" cy="1949429"/>
          </a:xfrm>
          <a:prstGeom prst="rect">
            <a:avLst/>
          </a:prstGeom>
          <a:ln>
            <a:noFill/>
          </a:ln>
          <a:effectLst>
            <a:outerShdw blurRad="292100" dist="139700" dir="2700000" algn="tl" rotWithShape="0">
              <a:srgbClr val="333333">
                <a:alpha val="65000"/>
              </a:srgbClr>
            </a:outerShdw>
          </a:effectLst>
        </p:spPr>
      </p:pic>
      <p:cxnSp>
        <p:nvCxnSpPr>
          <p:cNvPr id="4" name="Straight Arrow Connector 3"/>
          <p:cNvCxnSpPr>
            <a:cxnSpLocks noChangeShapeType="1"/>
          </p:cNvCxnSpPr>
          <p:nvPr/>
        </p:nvCxnSpPr>
        <p:spPr bwMode="auto">
          <a:xfrm rot="5400000">
            <a:off x="8073231" y="3722116"/>
            <a:ext cx="996950" cy="1587"/>
          </a:xfrm>
          <a:prstGeom prst="straightConnector1">
            <a:avLst/>
          </a:prstGeom>
          <a:noFill/>
          <a:ln w="127000" cmpd="thickThin">
            <a:solidFill>
              <a:srgbClr val="FF0000"/>
            </a:solidFill>
            <a:round/>
            <a:headEnd/>
            <a:tailEnd type="arrow" w="med" len="med"/>
          </a:ln>
          <a:effectLst>
            <a:outerShdw dist="38100" dir="5400000" rotWithShape="0">
              <a:srgbClr val="808080">
                <a:alpha val="34999"/>
              </a:srgbClr>
            </a:outerShdw>
          </a:effectLst>
        </p:spPr>
      </p:cxnSp>
      <p:sp>
        <p:nvSpPr>
          <p:cNvPr id="7" name="TextBox 6"/>
          <p:cNvSpPr txBox="1"/>
          <p:nvPr/>
        </p:nvSpPr>
        <p:spPr>
          <a:xfrm>
            <a:off x="0" y="1708669"/>
            <a:ext cx="9144000" cy="369332"/>
          </a:xfrm>
          <a:prstGeom prst="rect">
            <a:avLst/>
          </a:prstGeom>
          <a:solidFill>
            <a:schemeClr val="accent1">
              <a:lumMod val="40000"/>
              <a:lumOff val="60000"/>
            </a:schemeClr>
          </a:solidFill>
        </p:spPr>
        <p:txBody>
          <a:bodyPr wrap="square" rtlCol="0">
            <a:spAutoFit/>
          </a:bodyPr>
          <a:lstStyle/>
          <a:p>
            <a:pPr algn="ctr"/>
            <a:r>
              <a:rPr lang="en-US" b="1" dirty="0" smtClean="0"/>
              <a:t>Project Blackbird: Deploying Condor in a Blackboard Environment</a:t>
            </a:r>
            <a:endParaRPr lang="en-US" dirty="0"/>
          </a:p>
        </p:txBody>
      </p:sp>
      <p:pic>
        <p:nvPicPr>
          <p:cNvPr id="8" name="Picture 4"/>
          <p:cNvPicPr>
            <a:picLocks noChangeAspect="1" noChangeArrowheads="1"/>
          </p:cNvPicPr>
          <p:nvPr/>
        </p:nvPicPr>
        <p:blipFill>
          <a:blip r:embed="rId4" cstate="screen"/>
          <a:srcRect/>
          <a:stretch>
            <a:fillRect/>
          </a:stretch>
        </p:blipFill>
        <p:spPr bwMode="auto">
          <a:xfrm>
            <a:off x="5139722" y="5075967"/>
            <a:ext cx="3838893" cy="550330"/>
          </a:xfrm>
          <a:prstGeom prst="rect">
            <a:avLst/>
          </a:prstGeom>
          <a:ln>
            <a:noFill/>
          </a:ln>
          <a:effectLst>
            <a:outerShdw blurRad="292100" dist="139700" dir="2700000" algn="tl" rotWithShape="0">
              <a:srgbClr val="333333">
                <a:alpha val="65000"/>
              </a:srgbClr>
            </a:outerShdw>
          </a:effectLst>
        </p:spPr>
      </p:pic>
      <p:sp>
        <p:nvSpPr>
          <p:cNvPr id="9" name="TextBox 8"/>
          <p:cNvSpPr txBox="1">
            <a:spLocks noChangeArrowheads="1"/>
          </p:cNvSpPr>
          <p:nvPr/>
        </p:nvSpPr>
        <p:spPr bwMode="auto">
          <a:xfrm>
            <a:off x="5330298" y="5938229"/>
            <a:ext cx="3457741" cy="307777"/>
          </a:xfrm>
          <a:prstGeom prst="rect">
            <a:avLst/>
          </a:prstGeom>
          <a:noFill/>
          <a:ln w="9525">
            <a:noFill/>
            <a:miter lim="800000"/>
            <a:headEnd/>
            <a:tailEnd/>
          </a:ln>
        </p:spPr>
        <p:txBody>
          <a:bodyPr wrap="none">
            <a:spAutoFit/>
          </a:bodyPr>
          <a:lstStyle/>
          <a:p>
            <a:pPr algn="r"/>
            <a:r>
              <a:rPr lang="en-US" sz="1400" i="1" dirty="0">
                <a:effectLst>
                  <a:outerShdw blurRad="50800" dist="38100" dir="2700000">
                    <a:schemeClr val="bg1">
                      <a:alpha val="43000"/>
                    </a:schemeClr>
                  </a:outerShdw>
                </a:effectLst>
              </a:rPr>
              <a:t>Reference:  http://www.educause.edu/eq</a:t>
            </a:r>
            <a:r>
              <a:rPr lang="en-US" sz="1400" i="1" dirty="0" smtClean="0">
                <a:effectLst>
                  <a:outerShdw blurRad="50800" dist="38100" dir="2700000">
                    <a:schemeClr val="bg1">
                      <a:alpha val="43000"/>
                    </a:schemeClr>
                  </a:outerShdw>
                </a:effectLst>
              </a:rPr>
              <a:t>/</a:t>
            </a:r>
            <a:endParaRPr lang="en-US" sz="1400" i="1" dirty="0">
              <a:effectLst>
                <a:outerShdw blurRad="50800" dist="38100" dir="2700000">
                  <a:schemeClr val="bg1">
                    <a:alpha val="43000"/>
                  </a:schemeClr>
                </a:outerShdw>
              </a:effectLst>
            </a:endParaRPr>
          </a:p>
        </p:txBody>
      </p:sp>
      <p:sp>
        <p:nvSpPr>
          <p:cNvPr id="10" name="TextBox 9"/>
          <p:cNvSpPr txBox="1"/>
          <p:nvPr/>
        </p:nvSpPr>
        <p:spPr>
          <a:xfrm>
            <a:off x="0" y="1403867"/>
            <a:ext cx="1676400" cy="369332"/>
          </a:xfrm>
          <a:prstGeom prst="rect">
            <a:avLst/>
          </a:prstGeom>
          <a:noFill/>
        </p:spPr>
        <p:txBody>
          <a:bodyPr wrap="square" rtlCol="0">
            <a:spAutoFit/>
          </a:bodyPr>
          <a:lstStyle/>
          <a:p>
            <a:r>
              <a:rPr lang="en-US" dirty="0" smtClean="0">
                <a:solidFill>
                  <a:srgbClr val="FF6600"/>
                </a:solidFill>
              </a:rPr>
              <a:t>Example:</a:t>
            </a:r>
            <a:endParaRPr lang="en-US" dirty="0"/>
          </a:p>
        </p:txBody>
      </p:sp>
      <p:sp>
        <p:nvSpPr>
          <p:cNvPr id="12" name="Title 11"/>
          <p:cNvSpPr>
            <a:spLocks noGrp="1"/>
          </p:cNvSpPr>
          <p:nvPr>
            <p:ph type="title"/>
          </p:nvPr>
        </p:nvSpPr>
        <p:spPr/>
        <p:txBody>
          <a:bodyPr>
            <a:normAutofit/>
          </a:bodyPr>
          <a:lstStyle/>
          <a:p>
            <a:r>
              <a:rPr lang="en-US" dirty="0" smtClean="0">
                <a:solidFill>
                  <a:srgbClr val="002060"/>
                </a:solidFill>
              </a:rPr>
              <a:t>Efficiency Through Integration</a:t>
            </a:r>
            <a:endParaRPr lang="en-US" dirty="0"/>
          </a:p>
        </p:txBody>
      </p:sp>
      <p:sp>
        <p:nvSpPr>
          <p:cNvPr id="13" name="Content Placeholder 12"/>
          <p:cNvSpPr>
            <a:spLocks noGrp="1"/>
          </p:cNvSpPr>
          <p:nvPr>
            <p:ph idx="1"/>
          </p:nvPr>
        </p:nvSpPr>
        <p:spPr>
          <a:xfrm>
            <a:off x="292100" y="2157633"/>
            <a:ext cx="4635500" cy="4669536"/>
          </a:xfrm>
        </p:spPr>
        <p:txBody>
          <a:bodyPr>
            <a:normAutofit/>
          </a:bodyPr>
          <a:lstStyle/>
          <a:p>
            <a:pPr marL="174625" indent="-174625">
              <a:buFont typeface="Arial" pitchFamily="34" charset="0"/>
              <a:buChar char="•"/>
            </a:pPr>
            <a:r>
              <a:rPr lang="en-US" sz="2000" dirty="0" smtClean="0"/>
              <a:t>Reduced total archive time </a:t>
            </a:r>
            <a:br>
              <a:rPr lang="en-US" sz="2000" dirty="0" smtClean="0"/>
            </a:br>
            <a:r>
              <a:rPr lang="en-US" sz="2000" dirty="0" smtClean="0"/>
              <a:t>from &gt; 85 hrs to &lt; 24 hrs</a:t>
            </a:r>
          </a:p>
          <a:p>
            <a:pPr marL="174625" indent="-174625">
              <a:spcBef>
                <a:spcPts val="1200"/>
              </a:spcBef>
              <a:buFont typeface="Arial" pitchFamily="34" charset="0"/>
              <a:buChar char="•"/>
            </a:pPr>
            <a:r>
              <a:rPr lang="en-US" sz="2000" dirty="0" smtClean="0"/>
              <a:t>Job scheduling – all servers finish</a:t>
            </a:r>
            <a:br>
              <a:rPr lang="en-US" sz="2000" dirty="0" smtClean="0"/>
            </a:br>
            <a:r>
              <a:rPr lang="en-US" sz="2000" dirty="0" smtClean="0"/>
              <a:t> at the same time</a:t>
            </a:r>
          </a:p>
          <a:p>
            <a:pPr marL="174625" indent="-174625">
              <a:spcBef>
                <a:spcPts val="1200"/>
              </a:spcBef>
              <a:buFont typeface="Arial" pitchFamily="34" charset="0"/>
              <a:buChar char="•"/>
            </a:pPr>
            <a:r>
              <a:rPr lang="en-US" sz="2000" dirty="0" smtClean="0"/>
              <a:t> Zero impact to Blackboard Performance</a:t>
            </a:r>
          </a:p>
          <a:p>
            <a:pPr marL="174625" indent="-174625">
              <a:spcBef>
                <a:spcPts val="1200"/>
              </a:spcBef>
              <a:buFont typeface="Arial" pitchFamily="34" charset="0"/>
              <a:buChar char="•"/>
            </a:pPr>
            <a:r>
              <a:rPr lang="en-US" sz="2000" dirty="0" smtClean="0"/>
              <a:t>Load balancing – archive jobs are distributed as cores become available</a:t>
            </a:r>
          </a:p>
          <a:p>
            <a:pPr marL="174625" indent="-174625">
              <a:spcBef>
                <a:spcPts val="1200"/>
              </a:spcBef>
              <a:buFont typeface="Arial" pitchFamily="34" charset="0"/>
              <a:buChar char="•"/>
            </a:pPr>
            <a:r>
              <a:rPr lang="en-US" sz="2000" dirty="0" smtClean="0"/>
              <a:t>Takes advantage of all available CPU cores instead of just one core per server</a:t>
            </a:r>
          </a:p>
          <a:p>
            <a:pPr marL="174625" indent="-174625">
              <a:spcBef>
                <a:spcPts val="1200"/>
              </a:spcBef>
              <a:buFont typeface="Arial" pitchFamily="34" charset="0"/>
              <a:buChar char="•"/>
            </a:pPr>
            <a:r>
              <a:rPr lang="en-US" sz="2000" dirty="0" smtClean="0"/>
              <a:t>Commercial potential</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mtClean="0"/>
              <a:t>Checking the pulse……….</a:t>
            </a:r>
            <a:endParaRPr lang="en-US" dirty="0"/>
          </a:p>
        </p:txBody>
      </p:sp>
      <p:sp>
        <p:nvSpPr>
          <p:cNvPr id="7" name="Subtitle 6"/>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p:txBody>
          <a:bodyPr>
            <a:normAutofit/>
          </a:bodyPr>
          <a:lstStyle/>
          <a:p>
            <a:r>
              <a:rPr lang="en-US" dirty="0" smtClean="0">
                <a:solidFill>
                  <a:srgbClr val="002060"/>
                </a:solidFill>
                <a:effectLst/>
              </a:rPr>
              <a:t>From the Students</a:t>
            </a:r>
            <a:endParaRPr lang="en-US" sz="2200" dirty="0">
              <a:solidFill>
                <a:srgbClr val="002060"/>
              </a:solidFill>
              <a:effectLst/>
            </a:endParaRPr>
          </a:p>
        </p:txBody>
      </p:sp>
      <p:sp>
        <p:nvSpPr>
          <p:cNvPr id="2" name="Content Placeholder 1"/>
          <p:cNvSpPr>
            <a:spLocks noGrp="1"/>
          </p:cNvSpPr>
          <p:nvPr>
            <p:ph sz="half" idx="1"/>
          </p:nvPr>
        </p:nvSpPr>
        <p:spPr>
          <a:xfrm>
            <a:off x="254000" y="1524000"/>
            <a:ext cx="5092700" cy="5251387"/>
          </a:xfrm>
        </p:spPr>
        <p:txBody>
          <a:bodyPr>
            <a:noAutofit/>
          </a:bodyPr>
          <a:lstStyle/>
          <a:p>
            <a:pPr marL="0" indent="0">
              <a:spcBef>
                <a:spcPts val="1200"/>
              </a:spcBef>
              <a:buNone/>
              <a:tabLst>
                <a:tab pos="4800600" algn="r"/>
              </a:tabLst>
            </a:pPr>
            <a:r>
              <a:rPr lang="en-US" sz="1050" i="1" dirty="0" smtClean="0"/>
              <a:t>I've been greatly impressed by the improvement in general IT service to students here at Clemson over the last 3 years of my time here. Offering Mac computers, revamping the student help desk, making </a:t>
            </a:r>
            <a:r>
              <a:rPr lang="en-US" sz="1050" i="1" dirty="0" err="1" smtClean="0"/>
              <a:t>gmail</a:t>
            </a:r>
            <a:r>
              <a:rPr lang="en-US" sz="1050" i="1" dirty="0" smtClean="0"/>
              <a:t> an official email option, overall network stability and other items attest to the fact that student concerns are being heard and acted upon. </a:t>
            </a:r>
            <a:r>
              <a:rPr lang="en-US" sz="1050" b="1" i="1" dirty="0" smtClean="0">
                <a:solidFill>
                  <a:srgbClr val="F66F00"/>
                </a:solidFill>
              </a:rPr>
              <a:t>Student input has also been actively sought </a:t>
            </a:r>
            <a:r>
              <a:rPr lang="en-US" sz="1050" i="1" dirty="0" smtClean="0"/>
              <a:t>out in IT changes like the Student IT Fee and upcoming Print Management System. As an engineering student, I'm also proud that our University's newfound commitment to supercomputing has really put Clemson on the map as a research institution. From a student's perspective, I think computing at Clemson is headed in a great direction!	</a:t>
            </a:r>
            <a:r>
              <a:rPr lang="en-US" sz="1050" dirty="0" smtClean="0"/>
              <a:t>Garrett Bounds, Senior, Mechanical Engineering</a:t>
            </a:r>
          </a:p>
          <a:p>
            <a:pPr marL="0" indent="0">
              <a:spcBef>
                <a:spcPts val="1200"/>
              </a:spcBef>
              <a:buNone/>
            </a:pPr>
            <a:endParaRPr lang="en-US" sz="1050" dirty="0" smtClean="0"/>
          </a:p>
          <a:p>
            <a:pPr marL="0" indent="0">
              <a:buNone/>
              <a:tabLst>
                <a:tab pos="4800600" algn="r"/>
              </a:tabLst>
            </a:pPr>
            <a:r>
              <a:rPr lang="en-US" sz="1050" i="1" dirty="0" smtClean="0"/>
              <a:t>Over the past couple of years, there have been </a:t>
            </a:r>
            <a:r>
              <a:rPr lang="en-US" sz="1050" b="1" i="1" dirty="0" smtClean="0">
                <a:solidFill>
                  <a:srgbClr val="F66F00"/>
                </a:solidFill>
              </a:rPr>
              <a:t>great strides in making me more efficient as a student</a:t>
            </a:r>
            <a:r>
              <a:rPr lang="en-US" sz="1050" i="1" dirty="0" smtClean="0"/>
              <a:t>. Programs like </a:t>
            </a:r>
            <a:r>
              <a:rPr lang="en-US" sz="1050" i="1" dirty="0" err="1" smtClean="0"/>
              <a:t>iPrint</a:t>
            </a:r>
            <a:r>
              <a:rPr lang="en-US" sz="1050" i="1" dirty="0" smtClean="0"/>
              <a:t>, as well as available licenses to a medley of software such as Maple, </a:t>
            </a:r>
            <a:r>
              <a:rPr lang="en-US" sz="1050" i="1" dirty="0" err="1" smtClean="0"/>
              <a:t>Solidworks</a:t>
            </a:r>
            <a:r>
              <a:rPr lang="en-US" sz="1050" i="1" dirty="0" smtClean="0"/>
              <a:t>, and Microsoft Campus have enabled me, as a student, to be on the cutting edge and to maximize my daily productivity. And I'd be most remised to forget to mention the amazing convenience of an on-campus Apple Store and the great discounts available through them. All in all, certainly steps in the right direction.		</a:t>
            </a:r>
            <a:r>
              <a:rPr lang="en-US" sz="1050" dirty="0" smtClean="0"/>
              <a:t>Rory Goosen, Senior, Economics</a:t>
            </a:r>
          </a:p>
          <a:p>
            <a:pPr marL="0" indent="0">
              <a:spcBef>
                <a:spcPts val="1200"/>
              </a:spcBef>
              <a:buNone/>
              <a:tabLst>
                <a:tab pos="4800600" algn="r"/>
              </a:tabLst>
            </a:pPr>
            <a:r>
              <a:rPr lang="en-US" sz="1050" i="1" dirty="0" smtClean="0"/>
              <a:t>When I first made the decision to come to Clemson, my daughter, a sophomore at the time, told me that the technology on campus was really bad.  She said that the wireless was iffy at best and the system would crash on a regular basis.  </a:t>
            </a:r>
            <a:r>
              <a:rPr lang="en-US" sz="1050" b="1" i="1" dirty="0" smtClean="0">
                <a:solidFill>
                  <a:srgbClr val="F66F00"/>
                </a:solidFill>
              </a:rPr>
              <a:t>Over the three years that I have attended classes here I have seen the system get continually better</a:t>
            </a:r>
            <a:r>
              <a:rPr lang="en-US" sz="1050" i="1" dirty="0" smtClean="0"/>
              <a:t>.  The wireless works across the majority of campus, the system does not crash on a regular basis and when it does, I am notified and it is back online quickly.  The improvements from what my daughter experienced and what I have seen are nothing short of incredible.  Does that mean that we are where we need to be? No, but I am encouraged that we are heading in the right direction.</a:t>
            </a:r>
            <a:r>
              <a:rPr lang="en-US" sz="1050" dirty="0" smtClean="0"/>
              <a:t>	Tammy Vaught, Graduate Student, Education Leadership</a:t>
            </a:r>
          </a:p>
        </p:txBody>
      </p:sp>
      <p:pic>
        <p:nvPicPr>
          <p:cNvPr id="7" name="Picture 6" descr="Top5.tif"/>
          <p:cNvPicPr>
            <a:picLocks noChangeAspect="1"/>
          </p:cNvPicPr>
          <p:nvPr/>
        </p:nvPicPr>
        <p:blipFill>
          <a:blip r:embed="rId3" cstate="screen"/>
          <a:stretch>
            <a:fillRect/>
          </a:stretch>
        </p:blipFill>
        <p:spPr>
          <a:xfrm>
            <a:off x="5814635" y="1209782"/>
            <a:ext cx="979209" cy="5066782"/>
          </a:xfrm>
          <a:prstGeom prst="rect">
            <a:avLst/>
          </a:prstGeom>
          <a:ln>
            <a:noFill/>
          </a:ln>
          <a:effectLst>
            <a:outerShdw blurRad="292100" dist="139700" dir="2700000" algn="tl" rotWithShape="0">
              <a:srgbClr val="333333">
                <a:alpha val="65000"/>
              </a:srgbClr>
            </a:outerShdw>
          </a:effectLst>
        </p:spPr>
      </p:pic>
      <p:pic>
        <p:nvPicPr>
          <p:cNvPr id="8" name="Picture 7" descr="Top5.tif"/>
          <p:cNvPicPr>
            <a:picLocks noChangeAspect="1"/>
          </p:cNvPicPr>
          <p:nvPr/>
        </p:nvPicPr>
        <p:blipFill>
          <a:blip r:embed="rId3" cstate="screen"/>
          <a:srcRect l="2775" t="20000" r="50045" b="51111"/>
          <a:stretch>
            <a:fillRect/>
          </a:stretch>
        </p:blipFill>
        <p:spPr>
          <a:xfrm>
            <a:off x="7176751" y="2271469"/>
            <a:ext cx="1902535" cy="2909734"/>
          </a:xfrm>
          <a:prstGeom prst="rect">
            <a:avLst/>
          </a:prstGeom>
          <a:ln>
            <a:solidFill>
              <a:schemeClr val="accent6">
                <a:lumMod val="50000"/>
              </a:schemeClr>
            </a:solidFill>
          </a:ln>
        </p:spPr>
      </p:pic>
      <p:pic>
        <p:nvPicPr>
          <p:cNvPr id="9" name="Picture 8" descr="Top5.tif"/>
          <p:cNvPicPr>
            <a:picLocks noChangeAspect="1"/>
          </p:cNvPicPr>
          <p:nvPr/>
        </p:nvPicPr>
        <p:blipFill>
          <a:blip r:embed="rId3" cstate="screen"/>
          <a:srcRect l="4024" t="48812" r="49768" b="16084"/>
          <a:stretch>
            <a:fillRect/>
          </a:stretch>
        </p:blipFill>
        <p:spPr>
          <a:xfrm>
            <a:off x="7176751" y="2064642"/>
            <a:ext cx="1863339" cy="3535716"/>
          </a:xfrm>
          <a:prstGeom prst="rect">
            <a:avLst/>
          </a:prstGeom>
          <a:ln>
            <a:solidFill>
              <a:schemeClr val="accent6">
                <a:lumMod val="50000"/>
              </a:schemeClr>
            </a:solidFill>
          </a:ln>
        </p:spPr>
      </p:pic>
      <p:pic>
        <p:nvPicPr>
          <p:cNvPr id="10" name="Picture 9" descr="Top5.tif"/>
          <p:cNvPicPr>
            <a:picLocks noChangeAspect="1"/>
          </p:cNvPicPr>
          <p:nvPr/>
        </p:nvPicPr>
        <p:blipFill>
          <a:blip r:embed="rId3" cstate="screen"/>
          <a:srcRect l="4056" t="83762" r="48764"/>
          <a:stretch>
            <a:fillRect/>
          </a:stretch>
        </p:blipFill>
        <p:spPr>
          <a:xfrm>
            <a:off x="7143471" y="3098775"/>
            <a:ext cx="1902535" cy="1635510"/>
          </a:xfrm>
          <a:prstGeom prst="rect">
            <a:avLst/>
          </a:prstGeom>
          <a:ln>
            <a:solidFill>
              <a:schemeClr val="accent6">
                <a:lumMod val="50000"/>
              </a:schemeClr>
            </a:solidFill>
          </a:ln>
        </p:spPr>
      </p:pic>
      <p:pic>
        <p:nvPicPr>
          <p:cNvPr id="11" name="Picture 10" descr="Top5.tif"/>
          <p:cNvPicPr>
            <a:picLocks noChangeAspect="1"/>
          </p:cNvPicPr>
          <p:nvPr/>
        </p:nvPicPr>
        <p:blipFill>
          <a:blip r:embed="rId3" cstate="screen"/>
          <a:srcRect l="51201" t="21523" r="2696" b="56659"/>
          <a:stretch>
            <a:fillRect/>
          </a:stretch>
        </p:blipFill>
        <p:spPr>
          <a:xfrm>
            <a:off x="7143471" y="2823007"/>
            <a:ext cx="1859105" cy="2197534"/>
          </a:xfrm>
          <a:prstGeom prst="rect">
            <a:avLst/>
          </a:prstGeom>
          <a:ln>
            <a:solidFill>
              <a:schemeClr val="accent6">
                <a:lumMod val="50000"/>
              </a:schemeClr>
            </a:solidFill>
          </a:ln>
        </p:spPr>
      </p:pic>
      <p:pic>
        <p:nvPicPr>
          <p:cNvPr id="12" name="Picture 11" descr="Top5.tif"/>
          <p:cNvPicPr>
            <a:picLocks noChangeAspect="1"/>
          </p:cNvPicPr>
          <p:nvPr/>
        </p:nvPicPr>
        <p:blipFill>
          <a:blip r:embed="rId3" cstate="screen"/>
          <a:srcRect l="51238" t="43250" r="2566" b="26667"/>
          <a:stretch>
            <a:fillRect/>
          </a:stretch>
        </p:blipFill>
        <p:spPr>
          <a:xfrm>
            <a:off x="7243308" y="2271470"/>
            <a:ext cx="1862856" cy="3029995"/>
          </a:xfrm>
          <a:prstGeom prst="rect">
            <a:avLst/>
          </a:prstGeom>
          <a:ln>
            <a:solidFill>
              <a:schemeClr val="accent6">
                <a:lumMod val="50000"/>
              </a:schemeClr>
            </a:solidFill>
          </a:ln>
        </p:spPr>
      </p:pic>
      <p:sp>
        <p:nvSpPr>
          <p:cNvPr id="13" name="TextBox 12"/>
          <p:cNvSpPr txBox="1"/>
          <p:nvPr/>
        </p:nvSpPr>
        <p:spPr>
          <a:xfrm>
            <a:off x="7466646" y="685800"/>
            <a:ext cx="1416179" cy="738664"/>
          </a:xfrm>
          <a:prstGeom prst="rect">
            <a:avLst/>
          </a:prstGeom>
          <a:noFill/>
        </p:spPr>
        <p:txBody>
          <a:bodyPr wrap="none" rtlCol="0">
            <a:spAutoFit/>
          </a:bodyPr>
          <a:lstStyle/>
          <a:p>
            <a:r>
              <a:rPr lang="en-US" sz="2800" b="1" i="1" dirty="0" smtClean="0">
                <a:latin typeface="Times New Roman" pitchFamily="18" charset="0"/>
                <a:cs typeface="Times New Roman" pitchFamily="18" charset="0"/>
              </a:rPr>
              <a:t>The Tiger</a:t>
            </a:r>
          </a:p>
          <a:p>
            <a:r>
              <a:rPr lang="en-US" sz="1400" dirty="0" smtClean="0">
                <a:latin typeface="Times New Roman" pitchFamily="18" charset="0"/>
                <a:cs typeface="Times New Roman" pitchFamily="18" charset="0"/>
              </a:rPr>
              <a:t>September 14, 2007</a:t>
            </a:r>
            <a:endParaRPr lang="en-US"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From the Faculty</a:t>
            </a:r>
            <a:endParaRPr lang="en-US" dirty="0"/>
          </a:p>
        </p:txBody>
      </p:sp>
      <p:sp>
        <p:nvSpPr>
          <p:cNvPr id="4" name="Content Placeholder 3"/>
          <p:cNvSpPr>
            <a:spLocks noGrp="1"/>
          </p:cNvSpPr>
          <p:nvPr>
            <p:ph idx="1"/>
          </p:nvPr>
        </p:nvSpPr>
        <p:spPr>
          <a:xfrm>
            <a:off x="292100" y="1521772"/>
            <a:ext cx="7482586" cy="5052764"/>
          </a:xfrm>
        </p:spPr>
        <p:txBody>
          <a:bodyPr>
            <a:noAutofit/>
          </a:bodyPr>
          <a:lstStyle/>
          <a:p>
            <a:pPr marL="0" indent="0">
              <a:buNone/>
              <a:tabLst>
                <a:tab pos="8293100" algn="r"/>
              </a:tabLst>
            </a:pPr>
            <a:r>
              <a:rPr lang="en-US" sz="1600" dirty="0" smtClean="0"/>
              <a:t>"The concept of an interactive teaching style has been around for a long time, but recent advances in technology allow us to still deliver content but we do that outside of class. In class we can interact, solve problems with the students, etc. We have moved from disseminating knowledge to our students, to our students really understanding and applying knowledge. </a:t>
            </a:r>
            <a:r>
              <a:rPr lang="en-US" sz="1600" b="1" dirty="0" smtClean="0">
                <a:solidFill>
                  <a:srgbClr val="F66F00"/>
                </a:solidFill>
              </a:rPr>
              <a:t>Technology has enabled our going beyond knowledge to critical thinking</a:t>
            </a:r>
            <a:r>
              <a:rPr lang="en-US" sz="1600" dirty="0" smtClean="0"/>
              <a:t>.“ </a:t>
            </a:r>
            <a:br>
              <a:rPr lang="en-US" sz="1600" dirty="0" smtClean="0"/>
            </a:br>
            <a:r>
              <a:rPr lang="en-US" sz="1400" dirty="0" smtClean="0"/>
              <a:t>	Bob Barcelona (assistant professor in PRTM's Youth Development Leadership Program) </a:t>
            </a:r>
            <a:r>
              <a:rPr lang="en-US" sz="1600" dirty="0" smtClean="0"/>
              <a:t/>
            </a:r>
            <a:br>
              <a:rPr lang="en-US" sz="1600" dirty="0" smtClean="0"/>
            </a:br>
            <a:endParaRPr lang="en-US" sz="1600" dirty="0" smtClean="0"/>
          </a:p>
          <a:p>
            <a:pPr marL="0" indent="0">
              <a:buNone/>
              <a:tabLst>
                <a:tab pos="8293100" algn="r"/>
              </a:tabLst>
            </a:pPr>
            <a:r>
              <a:rPr lang="en-US" sz="1600" dirty="0" smtClean="0"/>
              <a:t>“The high-performance computing resources available at Clemson have enabled world-leading calculations of plasma-wall interactions in the Stuart research group, of relevance for next-generation thermonuclear fusion reactors.  …….of interest for nanotechnology applications, have also benefited enormously from the computing resources available at Clemson.  In this application, </a:t>
            </a:r>
            <a:r>
              <a:rPr lang="en-US" sz="1600" b="1" dirty="0" smtClean="0">
                <a:solidFill>
                  <a:srgbClr val="F66F00"/>
                </a:solidFill>
              </a:rPr>
              <a:t>we are able, for the first time</a:t>
            </a:r>
            <a:r>
              <a:rPr lang="en-US" sz="1600" dirty="0" smtClean="0"/>
              <a:t>, to match the experimental energy, time, and temperature scales used in the collisions that lead to novel nanostructures.”</a:t>
            </a:r>
            <a:br>
              <a:rPr lang="en-US" sz="1600" dirty="0" smtClean="0"/>
            </a:br>
            <a:r>
              <a:rPr lang="en-US" sz="1600" dirty="0" smtClean="0"/>
              <a:t>	</a:t>
            </a:r>
            <a:r>
              <a:rPr lang="en-US" sz="1400" dirty="0" smtClean="0"/>
              <a:t>Steve Stuart, Professor, Chemistry</a:t>
            </a:r>
            <a:r>
              <a:rPr lang="en-US" sz="1600" dirty="0" smtClean="0"/>
              <a:t/>
            </a:r>
            <a:br>
              <a:rPr lang="en-US" sz="1600" dirty="0" smtClean="0"/>
            </a:br>
            <a:endParaRPr lang="en-US" sz="1600" dirty="0" smtClean="0"/>
          </a:p>
          <a:p>
            <a:pPr marL="0" indent="0">
              <a:buNone/>
              <a:tabLst>
                <a:tab pos="8343900" algn="r"/>
              </a:tabLst>
            </a:pPr>
            <a:r>
              <a:rPr lang="en-US" sz="1600" dirty="0" smtClean="0"/>
              <a:t>“The computational resources now available </a:t>
            </a:r>
            <a:r>
              <a:rPr lang="en-US" sz="1600" b="1" dirty="0" smtClean="0">
                <a:solidFill>
                  <a:srgbClr val="F66F00"/>
                </a:solidFill>
              </a:rPr>
              <a:t>greatly enhance my competitiveness </a:t>
            </a:r>
            <a:r>
              <a:rPr lang="en-US" sz="1600" dirty="0" smtClean="0"/>
              <a:t>when it comes to applying for grant support from national sources”</a:t>
            </a:r>
            <a:br>
              <a:rPr lang="en-US" sz="1600" dirty="0" smtClean="0"/>
            </a:br>
            <a:r>
              <a:rPr lang="en-US" sz="1600" dirty="0" smtClean="0"/>
              <a:t>	</a:t>
            </a:r>
            <a:r>
              <a:rPr lang="en-US" sz="1400" dirty="0" smtClean="0"/>
              <a:t>Dr. Robert </a:t>
            </a:r>
            <a:r>
              <a:rPr lang="en-US" sz="1400" dirty="0" err="1" smtClean="0"/>
              <a:t>Latour</a:t>
            </a:r>
            <a:r>
              <a:rPr lang="en-US" sz="1400" dirty="0" smtClean="0"/>
              <a:t>, McQueen-</a:t>
            </a:r>
            <a:r>
              <a:rPr lang="en-US" sz="1400" dirty="0" err="1" smtClean="0"/>
              <a:t>Quattlebaum</a:t>
            </a:r>
            <a:r>
              <a:rPr lang="en-US" sz="1400" dirty="0" smtClean="0"/>
              <a:t> Professor of Bioengineering</a:t>
            </a:r>
          </a:p>
        </p:txBody>
      </p:sp>
      <p:pic>
        <p:nvPicPr>
          <p:cNvPr id="545793" name="Picture 1"/>
          <p:cNvPicPr>
            <a:picLocks noChangeAspect="1" noChangeArrowheads="1"/>
          </p:cNvPicPr>
          <p:nvPr/>
        </p:nvPicPr>
        <p:blipFill>
          <a:blip r:embed="rId3" cstate="screen"/>
          <a:srcRect/>
          <a:stretch>
            <a:fillRect/>
          </a:stretch>
        </p:blipFill>
        <p:spPr bwMode="auto">
          <a:xfrm>
            <a:off x="7784211" y="1706834"/>
            <a:ext cx="1143000" cy="1264795"/>
          </a:xfrm>
          <a:prstGeom prst="rect">
            <a:avLst/>
          </a:prstGeom>
          <a:ln>
            <a:noFill/>
          </a:ln>
          <a:effectLst>
            <a:outerShdw blurRad="292100" dist="139700" dir="2700000" algn="tl" rotWithShape="0">
              <a:srgbClr val="333333">
                <a:alpha val="65000"/>
              </a:srgbClr>
            </a:outerShdw>
          </a:effectLst>
        </p:spPr>
      </p:pic>
      <p:pic>
        <p:nvPicPr>
          <p:cNvPr id="545794" name="Picture 2"/>
          <p:cNvPicPr>
            <a:picLocks noChangeAspect="1" noChangeArrowheads="1"/>
          </p:cNvPicPr>
          <p:nvPr/>
        </p:nvPicPr>
        <p:blipFill>
          <a:blip r:embed="rId4" cstate="screen">
            <a:lum bright="10000"/>
          </a:blip>
          <a:srcRect/>
          <a:stretch>
            <a:fillRect/>
          </a:stretch>
        </p:blipFill>
        <p:spPr bwMode="auto">
          <a:xfrm>
            <a:off x="7784211" y="3650797"/>
            <a:ext cx="1143000" cy="1428750"/>
          </a:xfrm>
          <a:prstGeom prst="rect">
            <a:avLst/>
          </a:prstGeom>
          <a:ln>
            <a:noFill/>
          </a:ln>
          <a:effectLst>
            <a:outerShdw blurRad="292100" dist="139700" dir="2700000" algn="tl" rotWithShape="0">
              <a:srgbClr val="333333">
                <a:alpha val="65000"/>
              </a:srgbClr>
            </a:outerShdw>
          </a:effectLst>
        </p:spPr>
      </p:pic>
      <p:pic>
        <p:nvPicPr>
          <p:cNvPr id="545795" name="Picture 3"/>
          <p:cNvPicPr>
            <a:picLocks noChangeAspect="1" noChangeArrowheads="1"/>
          </p:cNvPicPr>
          <p:nvPr/>
        </p:nvPicPr>
        <p:blipFill>
          <a:blip r:embed="rId5" cstate="screen"/>
          <a:srcRect/>
          <a:stretch>
            <a:fillRect/>
          </a:stretch>
        </p:blipFill>
        <p:spPr bwMode="auto">
          <a:xfrm>
            <a:off x="7784211" y="5464635"/>
            <a:ext cx="1143000" cy="129799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Barbara Hoskins, </a:t>
            </a:r>
            <a:r>
              <a:rPr lang="en-US" sz="1800" dirty="0" smtClean="0"/>
              <a:t>Assistant Dean, HEHD</a:t>
            </a:r>
            <a:endParaRPr lang="en-US" sz="1800" dirty="0"/>
          </a:p>
        </p:txBody>
      </p:sp>
      <p:sp>
        <p:nvSpPr>
          <p:cNvPr id="2" name="Content Placeholder 1"/>
          <p:cNvSpPr>
            <a:spLocks noGrp="1"/>
          </p:cNvSpPr>
          <p:nvPr>
            <p:ph idx="1"/>
          </p:nvPr>
        </p:nvSpPr>
        <p:spPr>
          <a:xfrm>
            <a:off x="457200" y="1709057"/>
            <a:ext cx="8229600" cy="4865479"/>
          </a:xfrm>
        </p:spPr>
        <p:txBody>
          <a:bodyPr>
            <a:normAutofit fontScale="55000" lnSpcReduction="20000"/>
          </a:bodyPr>
          <a:lstStyle/>
          <a:p>
            <a:pPr marL="0" indent="0">
              <a:spcAft>
                <a:spcPts val="600"/>
              </a:spcAft>
              <a:buNone/>
              <a:tabLst>
                <a:tab pos="7607300" algn="r"/>
              </a:tabLst>
            </a:pPr>
            <a:r>
              <a:rPr lang="en-US" dirty="0" smtClean="0"/>
              <a:t>The whole blended approach to teaching has changed everything. The things we are doing now (or doing more now) that we couldn't do three years ago are the following:</a:t>
            </a:r>
          </a:p>
          <a:p>
            <a:pPr marL="0" indent="0">
              <a:spcAft>
                <a:spcPts val="600"/>
              </a:spcAft>
              <a:buNone/>
              <a:tabLst>
                <a:tab pos="7607300" algn="r"/>
              </a:tabLst>
            </a:pPr>
            <a:r>
              <a:rPr lang="en-US" dirty="0" smtClean="0"/>
              <a:t>Sandbox Classroom (</a:t>
            </a:r>
            <a:r>
              <a:rPr lang="en-US" dirty="0" err="1" smtClean="0"/>
              <a:t>Holtzendorff</a:t>
            </a:r>
            <a:r>
              <a:rPr lang="en-US" dirty="0" smtClean="0"/>
              <a:t> Teaching with Technology Experimental Classroom)—ability to project students' work from their tables on one, two or all three projection surfaces; ability to walk around the room to coach students as they work in teams to solve problems and still control the technology in the room with the wireless control panel; student use of digital ink on tablet PCs.</a:t>
            </a:r>
          </a:p>
          <a:p>
            <a:pPr marL="0" indent="0">
              <a:spcAft>
                <a:spcPts val="600"/>
              </a:spcAft>
              <a:buNone/>
              <a:tabLst>
                <a:tab pos="7607300" algn="r"/>
              </a:tabLst>
            </a:pPr>
            <a:r>
              <a:rPr lang="en-US" dirty="0" smtClean="0"/>
              <a:t>Tablet PCs for students--through various grants, faculty have secured tablet PCs for math, nursing, general engineering, and chemistry. Plus other disciplines use them when teaching in the sandbox classroom and eventually M302 Martin. Has led to collaboratively developed web-based applications such as </a:t>
            </a:r>
            <a:r>
              <a:rPr lang="en-US" dirty="0" err="1" smtClean="0"/>
              <a:t>OrganicPad</a:t>
            </a:r>
            <a:r>
              <a:rPr lang="en-US" dirty="0" smtClean="0"/>
              <a:t>, </a:t>
            </a:r>
            <a:r>
              <a:rPr lang="en-US" dirty="0" err="1" smtClean="0"/>
              <a:t>MathPad</a:t>
            </a:r>
            <a:r>
              <a:rPr lang="en-US" dirty="0" smtClean="0"/>
              <a:t>, Replay Ink.</a:t>
            </a:r>
          </a:p>
          <a:p>
            <a:pPr marL="0" indent="0">
              <a:spcAft>
                <a:spcPts val="600"/>
              </a:spcAft>
              <a:buNone/>
              <a:tabLst>
                <a:tab pos="7607300" algn="r"/>
              </a:tabLst>
            </a:pPr>
            <a:r>
              <a:rPr lang="en-US" dirty="0" smtClean="0"/>
              <a:t>Grid Classroom— M302 Martin — </a:t>
            </a:r>
            <a:r>
              <a:rPr lang="en-US" b="1" dirty="0" smtClean="0">
                <a:solidFill>
                  <a:srgbClr val="F66F00"/>
                </a:solidFill>
              </a:rPr>
              <a:t>Faculty thinking about the possibilities and building collaborative relationships at other institutions in anticipation of teaching in that room</a:t>
            </a:r>
            <a:r>
              <a:rPr lang="en-US" dirty="0" smtClean="0"/>
              <a:t>, taking advantage of the Access Grid and computing power</a:t>
            </a:r>
          </a:p>
          <a:p>
            <a:pPr marL="0" indent="0">
              <a:spcAft>
                <a:spcPts val="600"/>
              </a:spcAft>
              <a:buNone/>
              <a:tabLst>
                <a:tab pos="7607300" algn="r"/>
              </a:tabLst>
            </a:pPr>
            <a:r>
              <a:rPr lang="en-US" dirty="0" smtClean="0"/>
              <a:t>Technology connections at University Center at Greenville</a:t>
            </a:r>
            <a:br>
              <a:rPr lang="en-US" dirty="0" smtClean="0"/>
            </a:br>
            <a:r>
              <a:rPr lang="en-US" dirty="0" smtClean="0"/>
              <a:t>Second Life and the Carolina Virtual World Consortium—</a:t>
            </a:r>
            <a:br>
              <a:rPr lang="en-US" dirty="0" smtClean="0"/>
            </a:br>
            <a:r>
              <a:rPr lang="en-US" dirty="0" smtClean="0"/>
              <a:t>multiple projects in teaching and research; lots of collaboration </a:t>
            </a:r>
            <a:br>
              <a:rPr lang="en-US" dirty="0" smtClean="0"/>
            </a:br>
            <a:r>
              <a:rPr lang="en-US" dirty="0" smtClean="0"/>
              <a:t>among faculty and students</a:t>
            </a:r>
          </a:p>
          <a:p>
            <a:pPr marL="0" indent="0">
              <a:spcAft>
                <a:spcPts val="600"/>
              </a:spcAft>
              <a:buNone/>
              <a:tabLst>
                <a:tab pos="7607300" algn="r"/>
              </a:tabLst>
            </a:pPr>
            <a:r>
              <a:rPr lang="en-US" dirty="0" smtClean="0"/>
              <a:t>Using wikis, blogs, and social networking in class, being more </a:t>
            </a:r>
            <a:br>
              <a:rPr lang="en-US" dirty="0" smtClean="0"/>
            </a:br>
            <a:r>
              <a:rPr lang="en-US" dirty="0" smtClean="0"/>
              <a:t>immersive</a:t>
            </a:r>
          </a:p>
          <a:p>
            <a:pPr marL="0" indent="0">
              <a:spcAft>
                <a:spcPts val="600"/>
              </a:spcAft>
              <a:buNone/>
              <a:tabLst>
                <a:tab pos="7607300" algn="r"/>
              </a:tabLst>
            </a:pPr>
            <a:r>
              <a:rPr lang="en-US" dirty="0" smtClean="0"/>
              <a:t>Podcasting and iTunes U— </a:t>
            </a:r>
            <a:r>
              <a:rPr lang="en-US" dirty="0" err="1" smtClean="0"/>
              <a:t>MediaSite</a:t>
            </a:r>
            <a:r>
              <a:rPr lang="en-US" dirty="0" smtClean="0"/>
              <a:t>, Echo360, Podcast Producer, audio only, enhanced audio, video — being used by faculty to deliver content and by students to complete assignments.</a:t>
            </a:r>
          </a:p>
        </p:txBody>
      </p:sp>
      <p:pic>
        <p:nvPicPr>
          <p:cNvPr id="210946" name="Picture 2" descr="http://www.accessgrid.org/files/image_preview_39.jpg">
            <a:hlinkClick r:id="rId3"/>
          </p:cNvPr>
          <p:cNvPicPr>
            <a:picLocks noChangeAspect="1" noChangeArrowheads="1"/>
          </p:cNvPicPr>
          <p:nvPr/>
        </p:nvPicPr>
        <p:blipFill>
          <a:blip r:embed="rId4" cstate="screen"/>
          <a:srcRect/>
          <a:stretch>
            <a:fillRect/>
          </a:stretch>
        </p:blipFill>
        <p:spPr bwMode="auto">
          <a:xfrm>
            <a:off x="6042944" y="4631992"/>
            <a:ext cx="2489200" cy="1280160"/>
          </a:xfrm>
          <a:prstGeom prst="rect">
            <a:avLst/>
          </a:prstGeom>
          <a:ln>
            <a:noFill/>
          </a:ln>
          <a:effectLst>
            <a:outerShdw blurRad="292100" dist="139700" dir="2700000" algn="tl" rotWithShape="0">
              <a:srgbClr val="333333">
                <a:alpha val="65000"/>
              </a:srgbClr>
            </a:outerShdw>
          </a:effectLst>
        </p:spPr>
      </p:pic>
      <p:pic>
        <p:nvPicPr>
          <p:cNvPr id="543746" name="Picture 2"/>
          <p:cNvPicPr>
            <a:picLocks noChangeAspect="1" noChangeArrowheads="1"/>
          </p:cNvPicPr>
          <p:nvPr/>
        </p:nvPicPr>
        <p:blipFill>
          <a:blip r:embed="rId5" cstate="screen"/>
          <a:srcRect/>
          <a:stretch>
            <a:fillRect/>
          </a:stretch>
        </p:blipFill>
        <p:spPr bwMode="auto">
          <a:xfrm>
            <a:off x="7843006" y="837082"/>
            <a:ext cx="689138" cy="78266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From the Faculty</a:t>
            </a:r>
            <a:endParaRPr lang="en-US" dirty="0"/>
          </a:p>
        </p:txBody>
      </p:sp>
      <p:sp>
        <p:nvSpPr>
          <p:cNvPr id="2" name="Content Placeholder 1"/>
          <p:cNvSpPr>
            <a:spLocks noGrp="1"/>
          </p:cNvSpPr>
          <p:nvPr>
            <p:ph idx="1"/>
          </p:nvPr>
        </p:nvSpPr>
        <p:spPr>
          <a:xfrm>
            <a:off x="1310186" y="1693674"/>
            <a:ext cx="7376614" cy="5002276"/>
          </a:xfrm>
        </p:spPr>
        <p:txBody>
          <a:bodyPr>
            <a:normAutofit fontScale="62500" lnSpcReduction="20000"/>
          </a:bodyPr>
          <a:lstStyle/>
          <a:p>
            <a:pPr marL="0" indent="0">
              <a:buNone/>
              <a:tabLst>
                <a:tab pos="8001000" algn="r"/>
              </a:tabLst>
            </a:pPr>
            <a:r>
              <a:rPr lang="en-US" dirty="0" smtClean="0"/>
              <a:t>“The impact of Clemson’s high-performance computing capability on our group’s research can be summarized in two phrases: </a:t>
            </a:r>
            <a:r>
              <a:rPr lang="en-US" b="1" dirty="0" smtClean="0">
                <a:solidFill>
                  <a:srgbClr val="F66F00"/>
                </a:solidFill>
              </a:rPr>
              <a:t>increased scale and improved fidelity</a:t>
            </a:r>
            <a:r>
              <a:rPr lang="en-US" dirty="0" smtClean="0"/>
              <a:t>.”</a:t>
            </a:r>
            <a:br>
              <a:rPr lang="en-US" dirty="0" smtClean="0"/>
            </a:br>
            <a:r>
              <a:rPr lang="en-US" dirty="0" smtClean="0"/>
              <a:t>	</a:t>
            </a:r>
            <a:r>
              <a:rPr lang="en-US" sz="2000" i="1" dirty="0" smtClean="0"/>
              <a:t>Dr. Dan </a:t>
            </a:r>
            <a:r>
              <a:rPr lang="en-US" sz="2000" i="1" dirty="0" err="1" smtClean="0"/>
              <a:t>Noneaker</a:t>
            </a:r>
            <a:r>
              <a:rPr lang="en-US" sz="2000" i="1" dirty="0" smtClean="0"/>
              <a:t>, Professor, Electrical and Computer Engine</a:t>
            </a:r>
            <a:r>
              <a:rPr lang="en-US" sz="2000" dirty="0" smtClean="0"/>
              <a:t>ering</a:t>
            </a:r>
            <a:br>
              <a:rPr lang="en-US" sz="2000" dirty="0" smtClean="0"/>
            </a:br>
            <a:endParaRPr lang="en-US" dirty="0" smtClean="0"/>
          </a:p>
          <a:p>
            <a:pPr marL="0" indent="0">
              <a:buNone/>
              <a:tabLst>
                <a:tab pos="8001000" algn="r"/>
              </a:tabLst>
            </a:pPr>
            <a:r>
              <a:rPr lang="en-US" dirty="0" smtClean="0"/>
              <a:t>“</a:t>
            </a:r>
            <a:r>
              <a:rPr lang="en-US" b="1" dirty="0" smtClean="0">
                <a:solidFill>
                  <a:srgbClr val="F66F00"/>
                </a:solidFill>
              </a:rPr>
              <a:t>I would not have come to Clemson </a:t>
            </a:r>
            <a:r>
              <a:rPr lang="en-US" dirty="0" smtClean="0"/>
              <a:t>if it were not for the computing resources and infrastructure”</a:t>
            </a:r>
            <a:br>
              <a:rPr lang="en-US" dirty="0" smtClean="0"/>
            </a:br>
            <a:r>
              <a:rPr lang="en-US" dirty="0" smtClean="0"/>
              <a:t>	</a:t>
            </a:r>
            <a:r>
              <a:rPr lang="en-US" sz="2000" i="1" dirty="0" smtClean="0"/>
              <a:t>Dr. Juan Gilbert, Professor &amp; Chair of Human Centered Computing, School of Computing</a:t>
            </a:r>
            <a:br>
              <a:rPr lang="en-US" sz="2000" i="1" dirty="0" smtClean="0"/>
            </a:br>
            <a:endParaRPr lang="en-US" i="1" dirty="0" smtClean="0"/>
          </a:p>
          <a:p>
            <a:pPr marL="0" indent="0">
              <a:buNone/>
              <a:tabLst>
                <a:tab pos="8001000" algn="r"/>
              </a:tabLst>
            </a:pPr>
            <a:r>
              <a:rPr lang="en-US" dirty="0" smtClean="0"/>
              <a:t>"</a:t>
            </a:r>
            <a:r>
              <a:rPr lang="en-US" b="1" dirty="0" smtClean="0">
                <a:solidFill>
                  <a:srgbClr val="F66F00"/>
                </a:solidFill>
              </a:rPr>
              <a:t>I had all but given up on this line of research</a:t>
            </a:r>
            <a:r>
              <a:rPr lang="en-US" dirty="0" smtClean="0"/>
              <a:t>, when I was approached with this Condor idea. Now I am doing work at a scale larger than is usually done.“</a:t>
            </a:r>
            <a:br>
              <a:rPr lang="en-US" dirty="0" smtClean="0"/>
            </a:br>
            <a:r>
              <a:rPr lang="en-US" dirty="0" smtClean="0"/>
              <a:t>  	</a:t>
            </a:r>
            <a:r>
              <a:rPr lang="en-US" sz="2000" i="1" dirty="0" smtClean="0"/>
              <a:t>Dr. Mary Beth </a:t>
            </a:r>
            <a:r>
              <a:rPr lang="en-US" sz="2000" i="1" dirty="0" err="1" smtClean="0"/>
              <a:t>Kurz</a:t>
            </a:r>
            <a:r>
              <a:rPr lang="en-US" sz="2000" i="1" dirty="0" smtClean="0"/>
              <a:t>, Assoc. Professor, Industrial Engineering</a:t>
            </a:r>
            <a:br>
              <a:rPr lang="en-US" sz="2000" i="1" dirty="0" smtClean="0"/>
            </a:br>
            <a:endParaRPr lang="en-US" sz="2240" i="1" dirty="0" smtClean="0"/>
          </a:p>
          <a:p>
            <a:pPr marL="0" indent="0">
              <a:buNone/>
              <a:tabLst>
                <a:tab pos="8001000" algn="r"/>
              </a:tabLst>
            </a:pPr>
            <a:r>
              <a:rPr lang="en-US" dirty="0" smtClean="0"/>
              <a:t>“As a single investigator receiving </a:t>
            </a:r>
            <a:r>
              <a:rPr lang="en-US" b="1" dirty="0" smtClean="0">
                <a:solidFill>
                  <a:srgbClr val="F66F00"/>
                </a:solidFill>
              </a:rPr>
              <a:t>$1.5 million </a:t>
            </a:r>
            <a:r>
              <a:rPr lang="en-US" dirty="0" smtClean="0"/>
              <a:t>in awards last year, I </a:t>
            </a:r>
            <a:r>
              <a:rPr lang="en-US" b="1" dirty="0" smtClean="0">
                <a:solidFill>
                  <a:srgbClr val="F66F00"/>
                </a:solidFill>
              </a:rPr>
              <a:t>could not have done </a:t>
            </a:r>
            <a:r>
              <a:rPr lang="en-US" sz="2900" b="1" dirty="0" smtClean="0">
                <a:solidFill>
                  <a:srgbClr val="F66F00"/>
                </a:solidFill>
              </a:rPr>
              <a:t>it</a:t>
            </a:r>
            <a:r>
              <a:rPr lang="en-US" dirty="0" smtClean="0"/>
              <a:t> without Clemson’s CI.”</a:t>
            </a:r>
            <a:br>
              <a:rPr lang="en-US" dirty="0" smtClean="0"/>
            </a:br>
            <a:r>
              <a:rPr lang="en-US" dirty="0" smtClean="0"/>
              <a:t>	</a:t>
            </a:r>
            <a:r>
              <a:rPr lang="en-US" sz="2000" i="1" dirty="0" smtClean="0"/>
              <a:t>Dr. Krishna </a:t>
            </a:r>
            <a:r>
              <a:rPr lang="en-US" sz="2000" i="1" dirty="0" err="1" smtClean="0"/>
              <a:t>Madhavan</a:t>
            </a:r>
            <a:r>
              <a:rPr lang="en-US" sz="2000" i="1" dirty="0" smtClean="0"/>
              <a:t>, former Asst. Professor, Engineering Education</a:t>
            </a:r>
            <a:br>
              <a:rPr lang="en-US" sz="2000" i="1" dirty="0" smtClean="0"/>
            </a:br>
            <a:endParaRPr lang="en-US" sz="2240" i="1" dirty="0" smtClean="0"/>
          </a:p>
          <a:p>
            <a:pPr marL="0" indent="0">
              <a:buNone/>
              <a:tabLst>
                <a:tab pos="8001000" algn="r"/>
              </a:tabLst>
            </a:pPr>
            <a:r>
              <a:rPr lang="en-US" dirty="0" smtClean="0"/>
              <a:t>“This </a:t>
            </a:r>
            <a:r>
              <a:rPr lang="en-US" b="1" dirty="0" smtClean="0">
                <a:solidFill>
                  <a:srgbClr val="F66F00"/>
                </a:solidFill>
              </a:rPr>
              <a:t>transformative research would not have been possible </a:t>
            </a:r>
            <a:r>
              <a:rPr lang="en-US" dirty="0" smtClean="0"/>
              <a:t>without the recent advancements of Clemson University into the supercomputing arena”</a:t>
            </a:r>
            <a:br>
              <a:rPr lang="en-US" dirty="0" smtClean="0"/>
            </a:br>
            <a:r>
              <a:rPr lang="en-US" dirty="0" smtClean="0"/>
              <a:t>	</a:t>
            </a:r>
            <a:r>
              <a:rPr lang="en-US" sz="2100" i="1" dirty="0" smtClean="0"/>
              <a:t>Dr. Gene </a:t>
            </a:r>
            <a:r>
              <a:rPr lang="en-US" sz="2100" i="1" dirty="0" err="1" smtClean="0"/>
              <a:t>Eidson</a:t>
            </a:r>
            <a:r>
              <a:rPr lang="en-US" sz="2100" i="1" dirty="0" smtClean="0"/>
              <a:t>, Principal Investigator, Intelligent River, Baruch Institute, PSA</a:t>
            </a:r>
            <a:endParaRPr lang="en-US" sz="2143" i="1" dirty="0" smtClean="0"/>
          </a:p>
        </p:txBody>
      </p:sp>
      <p:pic>
        <p:nvPicPr>
          <p:cNvPr id="541697" name="Picture 1"/>
          <p:cNvPicPr>
            <a:picLocks noChangeAspect="1" noChangeArrowheads="1"/>
          </p:cNvPicPr>
          <p:nvPr/>
        </p:nvPicPr>
        <p:blipFill>
          <a:blip r:embed="rId3" cstate="screen"/>
          <a:srcRect/>
          <a:stretch>
            <a:fillRect/>
          </a:stretch>
        </p:blipFill>
        <p:spPr bwMode="auto">
          <a:xfrm>
            <a:off x="457926" y="1693674"/>
            <a:ext cx="649224" cy="903920"/>
          </a:xfrm>
          <a:prstGeom prst="rect">
            <a:avLst/>
          </a:prstGeom>
          <a:ln>
            <a:noFill/>
          </a:ln>
          <a:effectLst>
            <a:outerShdw blurRad="292100" dist="139700" dir="2700000" algn="tl" rotWithShape="0">
              <a:srgbClr val="333333">
                <a:alpha val="65000"/>
              </a:srgbClr>
            </a:outerShdw>
          </a:effectLst>
        </p:spPr>
      </p:pic>
      <p:pic>
        <p:nvPicPr>
          <p:cNvPr id="541698" name="Picture 2"/>
          <p:cNvPicPr>
            <a:picLocks noChangeAspect="1" noChangeArrowheads="1"/>
          </p:cNvPicPr>
          <p:nvPr/>
        </p:nvPicPr>
        <p:blipFill>
          <a:blip r:embed="rId4" cstate="screen"/>
          <a:srcRect/>
          <a:stretch>
            <a:fillRect/>
          </a:stretch>
        </p:blipFill>
        <p:spPr bwMode="auto">
          <a:xfrm>
            <a:off x="457926" y="2738511"/>
            <a:ext cx="649224" cy="698222"/>
          </a:xfrm>
          <a:prstGeom prst="rect">
            <a:avLst/>
          </a:prstGeom>
          <a:ln>
            <a:noFill/>
          </a:ln>
          <a:effectLst>
            <a:outerShdw blurRad="292100" dist="139700" dir="2700000" algn="tl" rotWithShape="0">
              <a:srgbClr val="333333">
                <a:alpha val="65000"/>
              </a:srgbClr>
            </a:outerShdw>
          </a:effectLst>
        </p:spPr>
      </p:pic>
      <p:pic>
        <p:nvPicPr>
          <p:cNvPr id="541699" name="Picture 3"/>
          <p:cNvPicPr>
            <a:picLocks noChangeAspect="1" noChangeArrowheads="1"/>
          </p:cNvPicPr>
          <p:nvPr/>
        </p:nvPicPr>
        <p:blipFill>
          <a:blip r:embed="rId5" cstate="screen"/>
          <a:srcRect/>
          <a:stretch>
            <a:fillRect/>
          </a:stretch>
        </p:blipFill>
        <p:spPr bwMode="auto">
          <a:xfrm>
            <a:off x="457926" y="3577650"/>
            <a:ext cx="649224" cy="851377"/>
          </a:xfrm>
          <a:prstGeom prst="rect">
            <a:avLst/>
          </a:prstGeom>
          <a:ln>
            <a:noFill/>
          </a:ln>
          <a:effectLst>
            <a:outerShdw blurRad="292100" dist="139700" dir="2700000" algn="tl" rotWithShape="0">
              <a:srgbClr val="333333">
                <a:alpha val="65000"/>
              </a:srgbClr>
            </a:outerShdw>
          </a:effectLst>
        </p:spPr>
      </p:pic>
      <p:pic>
        <p:nvPicPr>
          <p:cNvPr id="541700" name="Picture 4"/>
          <p:cNvPicPr>
            <a:picLocks noChangeAspect="1" noChangeArrowheads="1"/>
          </p:cNvPicPr>
          <p:nvPr/>
        </p:nvPicPr>
        <p:blipFill>
          <a:blip r:embed="rId6" cstate="screen"/>
          <a:srcRect/>
          <a:stretch>
            <a:fillRect/>
          </a:stretch>
        </p:blipFill>
        <p:spPr bwMode="auto">
          <a:xfrm>
            <a:off x="457926" y="4569944"/>
            <a:ext cx="649224" cy="892205"/>
          </a:xfrm>
          <a:prstGeom prst="rect">
            <a:avLst/>
          </a:prstGeom>
          <a:ln>
            <a:noFill/>
          </a:ln>
          <a:effectLst>
            <a:outerShdw blurRad="292100" dist="139700" dir="2700000" algn="tl" rotWithShape="0">
              <a:srgbClr val="333333">
                <a:alpha val="65000"/>
              </a:srgbClr>
            </a:outerShdw>
          </a:effectLst>
        </p:spPr>
      </p:pic>
      <p:pic>
        <p:nvPicPr>
          <p:cNvPr id="541702" name="Picture 6"/>
          <p:cNvPicPr>
            <a:picLocks noChangeAspect="1" noChangeArrowheads="1"/>
          </p:cNvPicPr>
          <p:nvPr/>
        </p:nvPicPr>
        <p:blipFill>
          <a:blip r:embed="rId7" cstate="screen"/>
          <a:srcRect/>
          <a:stretch>
            <a:fillRect/>
          </a:stretch>
        </p:blipFill>
        <p:spPr bwMode="auto">
          <a:xfrm>
            <a:off x="457199" y="5603065"/>
            <a:ext cx="650678" cy="96659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New global university marketplace for students …</a:t>
            </a:r>
            <a:endParaRPr lang="en-US" dirty="0"/>
          </a:p>
        </p:txBody>
      </p:sp>
      <p:sp>
        <p:nvSpPr>
          <p:cNvPr id="3" name="Content Placeholder 2"/>
          <p:cNvSpPr>
            <a:spLocks noGrp="1"/>
          </p:cNvSpPr>
          <p:nvPr>
            <p:ph type="subTitle" idx="1"/>
          </p:nvPr>
        </p:nvSpPr>
        <p:spPr/>
        <p:txBody>
          <a:bodyPr>
            <a:normAutofit/>
          </a:bodyPr>
          <a:lstStyle/>
          <a:p>
            <a:r>
              <a:rPr lang="en-US" dirty="0" smtClean="0"/>
              <a:t>……U.S. market share of international students fell to </a:t>
            </a:r>
            <a:br>
              <a:rPr lang="en-US" dirty="0" smtClean="0"/>
            </a:br>
            <a:r>
              <a:rPr lang="en-US" dirty="0" smtClean="0"/>
              <a:t>19% in 2007 from 25% in 2000.    </a:t>
            </a:r>
            <a:br>
              <a:rPr lang="en-US" dirty="0" smtClean="0"/>
            </a:br>
            <a:r>
              <a:rPr lang="en-US" b="1" i="1" dirty="0" smtClean="0"/>
              <a:t>WSJ, May 28, 2010</a:t>
            </a:r>
            <a:endParaRPr lang="en-US" b="1" i="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p:txBody>
          <a:bodyPr/>
          <a:lstStyle/>
          <a:p>
            <a:r>
              <a:rPr lang="en-US" dirty="0" smtClean="0"/>
              <a:t>From the Faculty</a:t>
            </a:r>
            <a:endParaRPr lang="en-US" dirty="0"/>
          </a:p>
        </p:txBody>
      </p:sp>
      <p:sp>
        <p:nvSpPr>
          <p:cNvPr id="6" name="Content Placeholder 5"/>
          <p:cNvSpPr>
            <a:spLocks noGrp="1"/>
          </p:cNvSpPr>
          <p:nvPr>
            <p:ph idx="1"/>
          </p:nvPr>
        </p:nvSpPr>
        <p:spPr>
          <a:xfrm>
            <a:off x="457200" y="1521772"/>
            <a:ext cx="6877050" cy="5552128"/>
          </a:xfrm>
        </p:spPr>
        <p:txBody>
          <a:bodyPr>
            <a:normAutofit fontScale="55000" lnSpcReduction="20000"/>
          </a:bodyPr>
          <a:lstStyle/>
          <a:p>
            <a:pPr marL="0" indent="0">
              <a:buNone/>
              <a:tabLst>
                <a:tab pos="7835900" algn="r"/>
              </a:tabLst>
            </a:pPr>
            <a:r>
              <a:rPr lang="en-US" dirty="0" smtClean="0"/>
              <a:t>“..the new focus on computing has established our reputation in the HPC community that has ultimately </a:t>
            </a:r>
            <a:r>
              <a:rPr lang="en-US" b="1" dirty="0" smtClean="0">
                <a:solidFill>
                  <a:srgbClr val="F66F00"/>
                </a:solidFill>
              </a:rPr>
              <a:t>resulted in about $1M </a:t>
            </a:r>
            <a:r>
              <a:rPr lang="en-US" dirty="0" smtClean="0"/>
              <a:t>in computer systems </a:t>
            </a:r>
            <a:r>
              <a:rPr lang="en-US" dirty="0" smtClean="0">
                <a:solidFill>
                  <a:srgbClr val="F66F00"/>
                </a:solidFill>
              </a:rPr>
              <a:t>research funding</a:t>
            </a:r>
            <a:r>
              <a:rPr lang="en-US" dirty="0" smtClean="0"/>
              <a:t>. We've gone from "up and coming" to a recognized leader.”  </a:t>
            </a:r>
            <a:br>
              <a:rPr lang="en-US" dirty="0" smtClean="0"/>
            </a:br>
            <a:r>
              <a:rPr lang="en-US" dirty="0" smtClean="0"/>
              <a:t>	</a:t>
            </a:r>
            <a:r>
              <a:rPr lang="en-US" i="1" dirty="0" smtClean="0"/>
              <a:t>Dr. Walter </a:t>
            </a:r>
            <a:r>
              <a:rPr lang="en-US" i="1" dirty="0" err="1" smtClean="0"/>
              <a:t>Ligon</a:t>
            </a:r>
            <a:r>
              <a:rPr lang="en-US" i="1" dirty="0" smtClean="0"/>
              <a:t>, Associate Professor, Electrical and Computer Engineering </a:t>
            </a:r>
            <a:r>
              <a:rPr lang="en-US" dirty="0" smtClean="0"/>
              <a:t/>
            </a:r>
            <a:br>
              <a:rPr lang="en-US" dirty="0" smtClean="0"/>
            </a:br>
            <a:r>
              <a:rPr lang="en-US" dirty="0" smtClean="0"/>
              <a:t> </a:t>
            </a:r>
          </a:p>
          <a:p>
            <a:pPr marL="0" indent="0">
              <a:buNone/>
              <a:tabLst>
                <a:tab pos="7835900" algn="r"/>
              </a:tabLst>
            </a:pPr>
            <a:r>
              <a:rPr lang="en-US" dirty="0" smtClean="0"/>
              <a:t>“Three years ago if I wanted to set up a cluster of computers for high performance research computing I had to find space, power, cooling, negotiate with vendors, deal with state regulations, receive the shipments, build the system, figure out why it doesn't work, pay graduate students to support it, train the students, hire new students every couple of years, deal with dead hardware, and eventually do it all over again then I needed to upgrade.  Now there is a professional team that does all that for me so I can write proposals, do research, write papers, and teach students, </a:t>
            </a:r>
            <a:r>
              <a:rPr lang="en-US" b="1" dirty="0" smtClean="0">
                <a:solidFill>
                  <a:srgbClr val="F66F00"/>
                </a:solidFill>
              </a:rPr>
              <a:t>like faculty should</a:t>
            </a:r>
            <a:r>
              <a:rPr lang="en-US" dirty="0" smtClean="0"/>
              <a:t>.”    </a:t>
            </a:r>
            <a:br>
              <a:rPr lang="en-US" dirty="0" smtClean="0"/>
            </a:br>
            <a:r>
              <a:rPr lang="en-US" dirty="0" smtClean="0"/>
              <a:t>	</a:t>
            </a:r>
            <a:r>
              <a:rPr lang="en-US" i="1" dirty="0" smtClean="0"/>
              <a:t>Dr. Walter </a:t>
            </a:r>
            <a:r>
              <a:rPr lang="en-US" i="1" dirty="0" err="1" smtClean="0"/>
              <a:t>Ligon</a:t>
            </a:r>
            <a:r>
              <a:rPr lang="en-US" i="1" dirty="0" smtClean="0"/>
              <a:t>, Associate Professor, Electrical and Computer Engineering </a:t>
            </a:r>
            <a:r>
              <a:rPr lang="en-US" dirty="0" smtClean="0"/>
              <a:t/>
            </a:r>
            <a:br>
              <a:rPr lang="en-US" dirty="0" smtClean="0"/>
            </a:br>
            <a:endParaRPr lang="en-US" dirty="0" smtClean="0"/>
          </a:p>
          <a:p>
            <a:pPr marL="0" indent="0">
              <a:buNone/>
              <a:tabLst>
                <a:tab pos="7835900" algn="r"/>
              </a:tabLst>
            </a:pPr>
            <a:r>
              <a:rPr lang="en-US" dirty="0" smtClean="0"/>
              <a:t>“Three years ago, there was no hope for using clouds to compute large GIS datasets. Because of the work of David White and Ed Duffy we have been able to use the program Condor to run a huge analysis of the impacts to protected areas in North America, rapidly. </a:t>
            </a:r>
            <a:r>
              <a:rPr lang="en-US" b="1" dirty="0" smtClean="0">
                <a:solidFill>
                  <a:srgbClr val="F66F00"/>
                </a:solidFill>
              </a:rPr>
              <a:t>We believe this is the first such application anywhere - we know of know published examples</a:t>
            </a:r>
            <a:r>
              <a:rPr lang="en-US" dirty="0" smtClean="0"/>
              <a:t>. I use a lot of large GIS datasets to answer ecology and conservation questions: their work in CCIT to make this happen, and their fantastic collaborative attitude, promises great dividends for research.”</a:t>
            </a:r>
            <a:br>
              <a:rPr lang="en-US" dirty="0" smtClean="0"/>
            </a:br>
            <a:r>
              <a:rPr lang="en-US" dirty="0" smtClean="0"/>
              <a:t>	</a:t>
            </a:r>
            <a:r>
              <a:rPr lang="en-US" sz="2737" i="1" dirty="0" smtClean="0"/>
              <a:t>Dr. Robert Baldwin, Assistant Professor, Forestry and Natural Resources </a:t>
            </a:r>
          </a:p>
        </p:txBody>
      </p:sp>
      <p:grpSp>
        <p:nvGrpSpPr>
          <p:cNvPr id="8" name="Group 36"/>
          <p:cNvGrpSpPr/>
          <p:nvPr/>
        </p:nvGrpSpPr>
        <p:grpSpPr>
          <a:xfrm>
            <a:off x="-4600575" y="-1533525"/>
            <a:ext cx="45719" cy="45719"/>
            <a:chOff x="5029200" y="3547810"/>
            <a:chExt cx="2588553" cy="2047674"/>
          </a:xfrm>
        </p:grpSpPr>
        <p:grpSp>
          <p:nvGrpSpPr>
            <p:cNvPr id="9" name="Group 17"/>
            <p:cNvGrpSpPr>
              <a:grpSpLocks/>
            </p:cNvGrpSpPr>
            <p:nvPr/>
          </p:nvGrpSpPr>
          <p:grpSpPr bwMode="auto">
            <a:xfrm>
              <a:off x="5029200" y="3547810"/>
              <a:ext cx="2588553" cy="2047674"/>
              <a:chOff x="0" y="1077243"/>
              <a:chExt cx="6096000" cy="4866054"/>
            </a:xfrm>
          </p:grpSpPr>
          <p:grpSp>
            <p:nvGrpSpPr>
              <p:cNvPr id="14" name="Group 3"/>
              <p:cNvGrpSpPr>
                <a:grpSpLocks/>
              </p:cNvGrpSpPr>
              <p:nvPr/>
            </p:nvGrpSpPr>
            <p:grpSpPr bwMode="auto">
              <a:xfrm>
                <a:off x="0" y="1077243"/>
                <a:ext cx="6096000" cy="4866054"/>
                <a:chOff x="304800" y="914400"/>
                <a:chExt cx="8534400" cy="5638800"/>
              </a:xfrm>
            </p:grpSpPr>
            <p:pic>
              <p:nvPicPr>
                <p:cNvPr id="16" name="Picture 15" descr="South Carolina Physical Map"/>
                <p:cNvPicPr>
                  <a:picLocks noChangeAspect="1" noChangeArrowheads="1"/>
                </p:cNvPicPr>
                <p:nvPr/>
              </p:nvPicPr>
              <p:blipFill>
                <a:blip r:embed="rId3" cstate="screen"/>
                <a:srcRect/>
                <a:stretch>
                  <a:fillRect/>
                </a:stretch>
              </p:blipFill>
              <p:spPr bwMode="auto">
                <a:xfrm>
                  <a:off x="304800" y="914400"/>
                  <a:ext cx="8534400" cy="5638800"/>
                </a:xfrm>
                <a:prstGeom prst="rect">
                  <a:avLst/>
                </a:prstGeom>
                <a:noFill/>
                <a:ln>
                  <a:solidFill>
                    <a:schemeClr val="accent3">
                      <a:lumMod val="40000"/>
                      <a:lumOff val="60000"/>
                    </a:schemeClr>
                  </a:solidFill>
                </a:ln>
              </p:spPr>
            </p:pic>
            <p:pic>
              <p:nvPicPr>
                <p:cNvPr id="17" name="Picture 3"/>
                <p:cNvPicPr>
                  <a:picLocks noChangeAspect="1" noChangeArrowheads="1"/>
                </p:cNvPicPr>
                <p:nvPr/>
              </p:nvPicPr>
              <p:blipFill>
                <a:blip r:embed="rId4" cstate="screen"/>
                <a:srcRect/>
                <a:stretch>
                  <a:fillRect/>
                </a:stretch>
              </p:blipFill>
              <p:spPr bwMode="auto">
                <a:xfrm>
                  <a:off x="990600" y="1524000"/>
                  <a:ext cx="386026" cy="405456"/>
                </a:xfrm>
                <a:prstGeom prst="rect">
                  <a:avLst/>
                </a:prstGeom>
                <a:noFill/>
                <a:ln w="9525">
                  <a:noFill/>
                  <a:miter lim="800000"/>
                  <a:headEnd/>
                  <a:tailEnd/>
                </a:ln>
              </p:spPr>
            </p:pic>
            <p:pic>
              <p:nvPicPr>
                <p:cNvPr id="18" name="Picture 4"/>
                <p:cNvPicPr>
                  <a:picLocks noChangeAspect="1" noChangeArrowheads="1"/>
                </p:cNvPicPr>
                <p:nvPr/>
              </p:nvPicPr>
              <p:blipFill>
                <a:blip r:embed="rId5" cstate="screen"/>
                <a:srcRect/>
                <a:stretch>
                  <a:fillRect/>
                </a:stretch>
              </p:blipFill>
              <p:spPr bwMode="auto">
                <a:xfrm>
                  <a:off x="1589986" y="1570337"/>
                  <a:ext cx="937875" cy="212125"/>
                </a:xfrm>
                <a:prstGeom prst="rect">
                  <a:avLst/>
                </a:prstGeom>
                <a:noFill/>
                <a:ln w="9525">
                  <a:noFill/>
                  <a:miter lim="800000"/>
                  <a:headEnd/>
                  <a:tailEnd/>
                </a:ln>
              </p:spPr>
            </p:pic>
            <p:pic>
              <p:nvPicPr>
                <p:cNvPr id="19" name="Picture 5"/>
                <p:cNvPicPr>
                  <a:picLocks noChangeAspect="1" noChangeArrowheads="1"/>
                </p:cNvPicPr>
                <p:nvPr/>
              </p:nvPicPr>
              <p:blipFill>
                <a:blip r:embed="rId6" cstate="screen"/>
                <a:srcRect/>
                <a:stretch>
                  <a:fillRect/>
                </a:stretch>
              </p:blipFill>
              <p:spPr bwMode="auto">
                <a:xfrm>
                  <a:off x="1676400" y="990600"/>
                  <a:ext cx="614108" cy="387717"/>
                </a:xfrm>
                <a:prstGeom prst="rect">
                  <a:avLst/>
                </a:prstGeom>
                <a:noFill/>
                <a:ln w="9525">
                  <a:noFill/>
                  <a:miter lim="800000"/>
                  <a:headEnd/>
                  <a:tailEnd/>
                </a:ln>
              </p:spPr>
            </p:pic>
            <p:pic>
              <p:nvPicPr>
                <p:cNvPr id="20" name="Picture 6"/>
                <p:cNvPicPr>
                  <a:picLocks noChangeAspect="1" noChangeArrowheads="1"/>
                </p:cNvPicPr>
                <p:nvPr/>
              </p:nvPicPr>
              <p:blipFill>
                <a:blip r:embed="rId7" cstate="screen"/>
                <a:srcRect/>
                <a:stretch>
                  <a:fillRect/>
                </a:stretch>
              </p:blipFill>
              <p:spPr bwMode="auto">
                <a:xfrm>
                  <a:off x="5181600" y="1905000"/>
                  <a:ext cx="1305235" cy="273337"/>
                </a:xfrm>
                <a:prstGeom prst="rect">
                  <a:avLst/>
                </a:prstGeom>
                <a:noFill/>
                <a:ln w="9525">
                  <a:noFill/>
                  <a:miter lim="800000"/>
                  <a:headEnd/>
                  <a:tailEnd/>
                </a:ln>
              </p:spPr>
            </p:pic>
            <p:pic>
              <p:nvPicPr>
                <p:cNvPr id="21" name="Picture 7"/>
                <p:cNvPicPr>
                  <a:picLocks noChangeAspect="1" noChangeArrowheads="1"/>
                </p:cNvPicPr>
                <p:nvPr/>
              </p:nvPicPr>
              <p:blipFill>
                <a:blip r:embed="rId8" cstate="screen"/>
                <a:srcRect/>
                <a:stretch>
                  <a:fillRect/>
                </a:stretch>
              </p:blipFill>
              <p:spPr bwMode="auto">
                <a:xfrm>
                  <a:off x="6477000" y="3657600"/>
                  <a:ext cx="1156393" cy="257190"/>
                </a:xfrm>
                <a:prstGeom prst="rect">
                  <a:avLst/>
                </a:prstGeom>
                <a:noFill/>
                <a:ln w="9525">
                  <a:noFill/>
                  <a:miter lim="800000"/>
                  <a:headEnd/>
                  <a:tailEnd/>
                </a:ln>
              </p:spPr>
            </p:pic>
            <p:pic>
              <p:nvPicPr>
                <p:cNvPr id="22" name="Picture 8"/>
                <p:cNvPicPr>
                  <a:picLocks noChangeAspect="1" noChangeArrowheads="1"/>
                </p:cNvPicPr>
                <p:nvPr/>
              </p:nvPicPr>
              <p:blipFill>
                <a:blip r:embed="rId9" cstate="screen"/>
                <a:srcRect/>
                <a:stretch>
                  <a:fillRect/>
                </a:stretch>
              </p:blipFill>
              <p:spPr bwMode="auto">
                <a:xfrm>
                  <a:off x="4785360" y="5757985"/>
                  <a:ext cx="521164" cy="496275"/>
                </a:xfrm>
                <a:prstGeom prst="rect">
                  <a:avLst/>
                </a:prstGeom>
                <a:noFill/>
                <a:ln w="9525">
                  <a:noFill/>
                  <a:miter lim="800000"/>
                  <a:headEnd/>
                  <a:tailEnd/>
                </a:ln>
              </p:spPr>
            </p:pic>
            <p:pic>
              <p:nvPicPr>
                <p:cNvPr id="23" name="Picture 11"/>
                <p:cNvPicPr>
                  <a:picLocks noChangeAspect="1" noChangeArrowheads="1"/>
                </p:cNvPicPr>
                <p:nvPr/>
              </p:nvPicPr>
              <p:blipFill>
                <a:blip r:embed="rId10" cstate="screen"/>
                <a:srcRect/>
                <a:stretch>
                  <a:fillRect/>
                </a:stretch>
              </p:blipFill>
              <p:spPr bwMode="auto">
                <a:xfrm>
                  <a:off x="1447800" y="1371600"/>
                  <a:ext cx="914400" cy="228600"/>
                </a:xfrm>
                <a:prstGeom prst="rect">
                  <a:avLst/>
                </a:prstGeom>
                <a:noFill/>
                <a:ln w="9525">
                  <a:noFill/>
                  <a:miter lim="800000"/>
                  <a:headEnd/>
                  <a:tailEnd/>
                </a:ln>
              </p:spPr>
            </p:pic>
          </p:grpSp>
          <p:pic>
            <p:nvPicPr>
              <p:cNvPr id="15" name="Picture 16" descr="Benedict College"/>
              <p:cNvPicPr>
                <a:picLocks noChangeAspect="1" noChangeArrowheads="1"/>
              </p:cNvPicPr>
              <p:nvPr/>
            </p:nvPicPr>
            <p:blipFill>
              <a:blip r:embed="rId11" cstate="screen"/>
              <a:srcRect t="37038"/>
              <a:stretch>
                <a:fillRect/>
              </a:stretch>
            </p:blipFill>
            <p:spPr bwMode="auto">
              <a:xfrm>
                <a:off x="2716645" y="3048000"/>
                <a:ext cx="967509" cy="220036"/>
              </a:xfrm>
              <a:prstGeom prst="rect">
                <a:avLst/>
              </a:prstGeom>
              <a:noFill/>
              <a:ln w="9525">
                <a:noFill/>
                <a:miter lim="800000"/>
                <a:headEnd/>
                <a:tailEnd/>
              </a:ln>
            </p:spPr>
          </p:pic>
        </p:grpSp>
        <p:cxnSp>
          <p:nvCxnSpPr>
            <p:cNvPr id="11" name="Straight Connector 10"/>
            <p:cNvCxnSpPr/>
            <p:nvPr/>
          </p:nvCxnSpPr>
          <p:spPr>
            <a:xfrm>
              <a:off x="5354117" y="3907238"/>
              <a:ext cx="1154063" cy="494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5215114" y="4054926"/>
              <a:ext cx="1390949" cy="111294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54117" y="3907238"/>
              <a:ext cx="1722332" cy="63668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5" name="Picture 2" descr="C:\Users\jb\AppData\Local\Microsoft\Windows\Temporary Internet Files\Content.Outlook\042J3U0W\Ligon Walter_004.jpg"/>
          <p:cNvPicPr>
            <a:picLocks noChangeAspect="1" noChangeArrowheads="1"/>
          </p:cNvPicPr>
          <p:nvPr/>
        </p:nvPicPr>
        <p:blipFill>
          <a:blip r:embed="rId12" cstate="screen">
            <a:lum bright="5000" contrast="5000"/>
          </a:blip>
          <a:stretch>
            <a:fillRect/>
          </a:stretch>
        </p:blipFill>
        <p:spPr bwMode="auto">
          <a:xfrm>
            <a:off x="7517528" y="1884843"/>
            <a:ext cx="1261872" cy="1867738"/>
          </a:xfrm>
          <a:prstGeom prst="rect">
            <a:avLst/>
          </a:prstGeom>
          <a:ln>
            <a:noFill/>
          </a:ln>
          <a:effectLst>
            <a:outerShdw blurRad="292100" dist="139700" dir="2700000" algn="tl" rotWithShape="0">
              <a:srgbClr val="333333">
                <a:alpha val="65000"/>
              </a:srgbClr>
            </a:outerShdw>
          </a:effectLst>
        </p:spPr>
      </p:pic>
      <p:pic>
        <p:nvPicPr>
          <p:cNvPr id="11265" name="Picture 1"/>
          <p:cNvPicPr>
            <a:picLocks noChangeAspect="1" noChangeArrowheads="1"/>
          </p:cNvPicPr>
          <p:nvPr/>
        </p:nvPicPr>
        <p:blipFill>
          <a:blip r:embed="rId13" cstate="screen"/>
          <a:stretch>
            <a:fillRect/>
          </a:stretch>
        </p:blipFill>
        <p:spPr bwMode="auto">
          <a:xfrm>
            <a:off x="7517528" y="4390908"/>
            <a:ext cx="1264920" cy="199644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is ahead</a:t>
            </a:r>
            <a:endParaRPr lang="en-US" dirty="0"/>
          </a:p>
        </p:txBody>
      </p:sp>
      <p:sp>
        <p:nvSpPr>
          <p:cNvPr id="3" name="Content Placeholder 2"/>
          <p:cNvSpPr>
            <a:spLocks noGrp="1"/>
          </p:cNvSpPr>
          <p:nvPr>
            <p:ph sz="half" idx="1"/>
          </p:nvPr>
        </p:nvSpPr>
        <p:spPr>
          <a:xfrm>
            <a:off x="457200" y="2249424"/>
            <a:ext cx="8229600" cy="4525963"/>
          </a:xfrm>
        </p:spPr>
        <p:txBody>
          <a:bodyPr>
            <a:normAutofit/>
          </a:bodyPr>
          <a:lstStyle/>
          <a:p>
            <a:r>
              <a:rPr lang="en-US" sz="3200" dirty="0" smtClean="0"/>
              <a:t>Clouds? </a:t>
            </a:r>
          </a:p>
          <a:p>
            <a:r>
              <a:rPr lang="en-US" sz="3200" dirty="0" smtClean="0"/>
              <a:t>Outsourcing?</a:t>
            </a:r>
          </a:p>
          <a:p>
            <a:r>
              <a:rPr lang="en-US" sz="3200" dirty="0" smtClean="0"/>
              <a:t>Leverage the </a:t>
            </a:r>
          </a:p>
          <a:p>
            <a:pPr lvl="1"/>
            <a:r>
              <a:rPr lang="en-US" sz="2800" dirty="0" smtClean="0"/>
              <a:t>Feds? </a:t>
            </a:r>
          </a:p>
          <a:p>
            <a:pPr lvl="1"/>
            <a:r>
              <a:rPr lang="en-US" sz="2800" dirty="0" smtClean="0"/>
              <a:t>Colleagues? </a:t>
            </a:r>
          </a:p>
          <a:p>
            <a:pPr lvl="1"/>
            <a:r>
              <a:rPr lang="en-US" sz="2800" dirty="0" smtClean="0"/>
              <a:t>Industry?</a:t>
            </a:r>
          </a:p>
          <a:p>
            <a:r>
              <a:rPr lang="en-US" sz="3200" dirty="0" smtClean="0"/>
              <a:t>Being entrepreneurial</a:t>
            </a:r>
          </a:p>
        </p:txBody>
      </p:sp>
      <p:pic>
        <p:nvPicPr>
          <p:cNvPr id="535553" name="Picture 1" descr="C:\Users\smedder\AppData\Local\Microsoft\Windows\Temporary Internet Files\Content.IE5\MPDHNKNA\MP900387782[1].jpg"/>
          <p:cNvPicPr>
            <a:picLocks noChangeAspect="1" noChangeArrowheads="1"/>
          </p:cNvPicPr>
          <p:nvPr/>
        </p:nvPicPr>
        <p:blipFill>
          <a:blip r:embed="rId3" cstate="screen"/>
          <a:srcRect/>
          <a:stretch>
            <a:fillRect/>
          </a:stretch>
        </p:blipFill>
        <p:spPr bwMode="auto">
          <a:xfrm>
            <a:off x="5797296" y="2268532"/>
            <a:ext cx="2609088" cy="36576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05" name="Picture 1"/>
          <p:cNvPicPr>
            <a:picLocks noChangeAspect="1" noChangeArrowheads="1"/>
          </p:cNvPicPr>
          <p:nvPr/>
        </p:nvPicPr>
        <p:blipFill>
          <a:blip r:embed="rId3" cstate="screen"/>
          <a:srcRect/>
          <a:stretch>
            <a:fillRect/>
          </a:stretch>
        </p:blipFill>
        <p:spPr bwMode="auto">
          <a:xfrm>
            <a:off x="792480" y="1843254"/>
            <a:ext cx="3688080" cy="4872506"/>
          </a:xfrm>
          <a:prstGeom prst="rect">
            <a:avLst/>
          </a:prstGeom>
          <a:ln>
            <a:noFill/>
          </a:ln>
          <a:effectLst>
            <a:outerShdw blurRad="292100" dist="139700" dir="2700000" algn="tl" rotWithShape="0">
              <a:srgbClr val="333333">
                <a:alpha val="65000"/>
              </a:srgbClr>
            </a:outerShdw>
          </a:effectLst>
        </p:spPr>
      </p:pic>
      <p:sp>
        <p:nvSpPr>
          <p:cNvPr id="7" name="Rounded Rectangular Callout 6"/>
          <p:cNvSpPr/>
          <p:nvPr/>
        </p:nvSpPr>
        <p:spPr>
          <a:xfrm>
            <a:off x="5222240" y="2519680"/>
            <a:ext cx="2865120" cy="1625600"/>
          </a:xfrm>
          <a:prstGeom prst="wedgeRoundRectCallout">
            <a:avLst>
              <a:gd name="adj1" fmla="val -139712"/>
              <a:gd name="adj2" fmla="val 80625"/>
              <a:gd name="adj3" fmla="val 16667"/>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400" dirty="0" smtClean="0">
                <a:solidFill>
                  <a:schemeClr val="tx2">
                    <a:lumMod val="90000"/>
                    <a:lumOff val="10000"/>
                  </a:schemeClr>
                </a:solidFill>
              </a:rPr>
              <a:t>Combined with commitments from academic partners, the University Consortium, a total of $65 million in funding will be leveraged  . . . </a:t>
            </a:r>
            <a:endParaRPr lang="en-US" sz="1400" dirty="0">
              <a:solidFill>
                <a:schemeClr val="tx2">
                  <a:lumMod val="90000"/>
                  <a:lumOff val="10000"/>
                </a:schemeClr>
              </a:solidFill>
            </a:endParaRPr>
          </a:p>
        </p:txBody>
      </p:sp>
      <p:sp>
        <p:nvSpPr>
          <p:cNvPr id="9" name="Rounded Rectangular Callout 8"/>
          <p:cNvSpPr/>
          <p:nvPr/>
        </p:nvSpPr>
        <p:spPr>
          <a:xfrm>
            <a:off x="4836160" y="4815840"/>
            <a:ext cx="3637280" cy="1625600"/>
          </a:xfrm>
          <a:prstGeom prst="wedgeRoundRectCallout">
            <a:avLst>
              <a:gd name="adj1" fmla="val -79532"/>
              <a:gd name="adj2" fmla="val -1875"/>
              <a:gd name="adj3" fmla="val 16667"/>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400" dirty="0" smtClean="0">
                <a:solidFill>
                  <a:schemeClr val="tx2">
                    <a:lumMod val="90000"/>
                    <a:lumOff val="10000"/>
                  </a:schemeClr>
                </a:solidFill>
              </a:rPr>
              <a:t>"These investments are critical to ensuring that the High Performance Computing Center will move forward to support job growth and advances in innovation, technology and research," said Governor Patrick.</a:t>
            </a:r>
            <a:endParaRPr lang="en-US" sz="1400" dirty="0">
              <a:solidFill>
                <a:schemeClr val="tx2">
                  <a:lumMod val="90000"/>
                  <a:lumOff val="10000"/>
                </a:schemeClr>
              </a:solidFill>
            </a:endParaRPr>
          </a:p>
        </p:txBody>
      </p:sp>
      <p:sp>
        <p:nvSpPr>
          <p:cNvPr id="10" name="Title 9"/>
          <p:cNvSpPr>
            <a:spLocks noGrp="1"/>
          </p:cNvSpPr>
          <p:nvPr>
            <p:ph type="title"/>
          </p:nvPr>
        </p:nvSpPr>
        <p:spPr/>
        <p:txBody>
          <a:bodyPr/>
          <a:lstStyle/>
          <a:p>
            <a:r>
              <a:rPr lang="en-US" dirty="0" smtClean="0"/>
              <a:t>Massachusetts HPC Investment</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1463" name="Group 7"/>
          <p:cNvGrpSpPr>
            <a:grpSpLocks/>
          </p:cNvGrpSpPr>
          <p:nvPr/>
        </p:nvGrpSpPr>
        <p:grpSpPr bwMode="auto">
          <a:xfrm>
            <a:off x="6968700" y="4932216"/>
            <a:ext cx="1928943" cy="1854664"/>
            <a:chOff x="7117" y="1726"/>
            <a:chExt cx="4155" cy="3994"/>
          </a:xfrm>
        </p:grpSpPr>
        <p:sp>
          <p:nvSpPr>
            <p:cNvPr id="531464" name="Freeform 8"/>
            <p:cNvSpPr>
              <a:spLocks/>
            </p:cNvSpPr>
            <p:nvPr/>
          </p:nvSpPr>
          <p:spPr bwMode="auto">
            <a:xfrm>
              <a:off x="7117" y="2385"/>
              <a:ext cx="4155" cy="3335"/>
            </a:xfrm>
            <a:custGeom>
              <a:avLst/>
              <a:gdLst/>
              <a:ahLst/>
              <a:cxnLst>
                <a:cxn ang="0">
                  <a:pos x="2929" y="46"/>
                </a:cxn>
                <a:cxn ang="0">
                  <a:pos x="1992" y="21"/>
                </a:cxn>
                <a:cxn ang="0">
                  <a:pos x="1835" y="0"/>
                </a:cxn>
                <a:cxn ang="0">
                  <a:pos x="74" y="488"/>
                </a:cxn>
                <a:cxn ang="0">
                  <a:pos x="95" y="522"/>
                </a:cxn>
                <a:cxn ang="0">
                  <a:pos x="29" y="699"/>
                </a:cxn>
                <a:cxn ang="0">
                  <a:pos x="0" y="796"/>
                </a:cxn>
                <a:cxn ang="0">
                  <a:pos x="12" y="851"/>
                </a:cxn>
                <a:cxn ang="0">
                  <a:pos x="41" y="918"/>
                </a:cxn>
                <a:cxn ang="0">
                  <a:pos x="91" y="981"/>
                </a:cxn>
                <a:cxn ang="0">
                  <a:pos x="161" y="1032"/>
                </a:cxn>
                <a:cxn ang="0">
                  <a:pos x="252" y="1057"/>
                </a:cxn>
                <a:cxn ang="0">
                  <a:pos x="344" y="1057"/>
                </a:cxn>
                <a:cxn ang="0">
                  <a:pos x="410" y="1065"/>
                </a:cxn>
                <a:cxn ang="0">
                  <a:pos x="439" y="1099"/>
                </a:cxn>
                <a:cxn ang="0">
                  <a:pos x="518" y="1196"/>
                </a:cxn>
                <a:cxn ang="0">
                  <a:pos x="617" y="1318"/>
                </a:cxn>
                <a:cxn ang="0">
                  <a:pos x="692" y="1406"/>
                </a:cxn>
                <a:cxn ang="0">
                  <a:pos x="1114" y="1827"/>
                </a:cxn>
                <a:cxn ang="0">
                  <a:pos x="1367" y="2177"/>
                </a:cxn>
                <a:cxn ang="0">
                  <a:pos x="1533" y="2265"/>
                </a:cxn>
                <a:cxn ang="0">
                  <a:pos x="1860" y="2522"/>
                </a:cxn>
                <a:cxn ang="0">
                  <a:pos x="1934" y="2808"/>
                </a:cxn>
                <a:cxn ang="0">
                  <a:pos x="2038" y="2914"/>
                </a:cxn>
                <a:cxn ang="0">
                  <a:pos x="2229" y="3036"/>
                </a:cxn>
                <a:cxn ang="0">
                  <a:pos x="2274" y="3335"/>
                </a:cxn>
                <a:cxn ang="0">
                  <a:pos x="2527" y="3309"/>
                </a:cxn>
                <a:cxn ang="0">
                  <a:pos x="2461" y="2855"/>
                </a:cxn>
                <a:cxn ang="0">
                  <a:pos x="2684" y="2922"/>
                </a:cxn>
                <a:cxn ang="0">
                  <a:pos x="2838" y="2947"/>
                </a:cxn>
                <a:cxn ang="0">
                  <a:pos x="2908" y="2787"/>
                </a:cxn>
                <a:cxn ang="0">
                  <a:pos x="3053" y="2712"/>
                </a:cxn>
                <a:cxn ang="0">
                  <a:pos x="3119" y="2661"/>
                </a:cxn>
                <a:cxn ang="0">
                  <a:pos x="3215" y="2581"/>
                </a:cxn>
                <a:cxn ang="0">
                  <a:pos x="3289" y="2501"/>
                </a:cxn>
                <a:cxn ang="0">
                  <a:pos x="3310" y="2425"/>
                </a:cxn>
                <a:cxn ang="0">
                  <a:pos x="3273" y="2366"/>
                </a:cxn>
                <a:cxn ang="0">
                  <a:pos x="3418" y="2333"/>
                </a:cxn>
                <a:cxn ang="0">
                  <a:pos x="3732" y="2038"/>
                </a:cxn>
                <a:cxn ang="0">
                  <a:pos x="3799" y="1836"/>
                </a:cxn>
                <a:cxn ang="0">
                  <a:pos x="3778" y="1617"/>
                </a:cxn>
                <a:cxn ang="0">
                  <a:pos x="3811" y="1524"/>
                </a:cxn>
                <a:cxn ang="0">
                  <a:pos x="3869" y="1398"/>
                </a:cxn>
                <a:cxn ang="0">
                  <a:pos x="3927" y="1284"/>
                </a:cxn>
                <a:cxn ang="0">
                  <a:pos x="3985" y="1217"/>
                </a:cxn>
                <a:cxn ang="0">
                  <a:pos x="4047" y="1149"/>
                </a:cxn>
                <a:cxn ang="0">
                  <a:pos x="4109" y="1086"/>
                </a:cxn>
                <a:cxn ang="0">
                  <a:pos x="4151" y="1044"/>
                </a:cxn>
              </a:cxnLst>
              <a:rect l="0" t="0" r="r" b="b"/>
              <a:pathLst>
                <a:path w="4155" h="3335">
                  <a:moveTo>
                    <a:pt x="4155" y="1040"/>
                  </a:moveTo>
                  <a:lnTo>
                    <a:pt x="2929" y="46"/>
                  </a:lnTo>
                  <a:lnTo>
                    <a:pt x="2125" y="135"/>
                  </a:lnTo>
                  <a:lnTo>
                    <a:pt x="1992" y="21"/>
                  </a:lnTo>
                  <a:lnTo>
                    <a:pt x="1901" y="67"/>
                  </a:lnTo>
                  <a:lnTo>
                    <a:pt x="1835" y="0"/>
                  </a:lnTo>
                  <a:lnTo>
                    <a:pt x="567" y="181"/>
                  </a:lnTo>
                  <a:lnTo>
                    <a:pt x="74" y="488"/>
                  </a:lnTo>
                  <a:lnTo>
                    <a:pt x="107" y="484"/>
                  </a:lnTo>
                  <a:lnTo>
                    <a:pt x="95" y="522"/>
                  </a:lnTo>
                  <a:lnTo>
                    <a:pt x="62" y="606"/>
                  </a:lnTo>
                  <a:lnTo>
                    <a:pt x="29" y="699"/>
                  </a:lnTo>
                  <a:lnTo>
                    <a:pt x="4" y="771"/>
                  </a:lnTo>
                  <a:lnTo>
                    <a:pt x="0" y="796"/>
                  </a:lnTo>
                  <a:lnTo>
                    <a:pt x="4" y="821"/>
                  </a:lnTo>
                  <a:lnTo>
                    <a:pt x="12" y="851"/>
                  </a:lnTo>
                  <a:lnTo>
                    <a:pt x="25" y="884"/>
                  </a:lnTo>
                  <a:lnTo>
                    <a:pt x="41" y="918"/>
                  </a:lnTo>
                  <a:lnTo>
                    <a:pt x="66" y="947"/>
                  </a:lnTo>
                  <a:lnTo>
                    <a:pt x="91" y="981"/>
                  </a:lnTo>
                  <a:lnTo>
                    <a:pt x="124" y="1011"/>
                  </a:lnTo>
                  <a:lnTo>
                    <a:pt x="161" y="1032"/>
                  </a:lnTo>
                  <a:lnTo>
                    <a:pt x="207" y="1048"/>
                  </a:lnTo>
                  <a:lnTo>
                    <a:pt x="252" y="1057"/>
                  </a:lnTo>
                  <a:lnTo>
                    <a:pt x="298" y="1057"/>
                  </a:lnTo>
                  <a:lnTo>
                    <a:pt x="344" y="1057"/>
                  </a:lnTo>
                  <a:lnTo>
                    <a:pt x="381" y="1061"/>
                  </a:lnTo>
                  <a:lnTo>
                    <a:pt x="410" y="1065"/>
                  </a:lnTo>
                  <a:lnTo>
                    <a:pt x="422" y="1074"/>
                  </a:lnTo>
                  <a:lnTo>
                    <a:pt x="439" y="1099"/>
                  </a:lnTo>
                  <a:lnTo>
                    <a:pt x="472" y="1141"/>
                  </a:lnTo>
                  <a:lnTo>
                    <a:pt x="518" y="1196"/>
                  </a:lnTo>
                  <a:lnTo>
                    <a:pt x="567" y="1259"/>
                  </a:lnTo>
                  <a:lnTo>
                    <a:pt x="617" y="1318"/>
                  </a:lnTo>
                  <a:lnTo>
                    <a:pt x="663" y="1368"/>
                  </a:lnTo>
                  <a:lnTo>
                    <a:pt x="692" y="1406"/>
                  </a:lnTo>
                  <a:lnTo>
                    <a:pt x="704" y="1419"/>
                  </a:lnTo>
                  <a:lnTo>
                    <a:pt x="1114" y="1827"/>
                  </a:lnTo>
                  <a:lnTo>
                    <a:pt x="1292" y="1996"/>
                  </a:lnTo>
                  <a:lnTo>
                    <a:pt x="1367" y="2177"/>
                  </a:lnTo>
                  <a:lnTo>
                    <a:pt x="1441" y="2189"/>
                  </a:lnTo>
                  <a:lnTo>
                    <a:pt x="1533" y="2265"/>
                  </a:lnTo>
                  <a:lnTo>
                    <a:pt x="1665" y="2265"/>
                  </a:lnTo>
                  <a:lnTo>
                    <a:pt x="1860" y="2522"/>
                  </a:lnTo>
                  <a:lnTo>
                    <a:pt x="1901" y="2657"/>
                  </a:lnTo>
                  <a:lnTo>
                    <a:pt x="1934" y="2808"/>
                  </a:lnTo>
                  <a:lnTo>
                    <a:pt x="2067" y="2855"/>
                  </a:lnTo>
                  <a:lnTo>
                    <a:pt x="2038" y="2914"/>
                  </a:lnTo>
                  <a:lnTo>
                    <a:pt x="2142" y="3006"/>
                  </a:lnTo>
                  <a:lnTo>
                    <a:pt x="2229" y="3036"/>
                  </a:lnTo>
                  <a:lnTo>
                    <a:pt x="2245" y="3280"/>
                  </a:lnTo>
                  <a:lnTo>
                    <a:pt x="2274" y="3335"/>
                  </a:lnTo>
                  <a:lnTo>
                    <a:pt x="2303" y="3309"/>
                  </a:lnTo>
                  <a:lnTo>
                    <a:pt x="2527" y="3309"/>
                  </a:lnTo>
                  <a:lnTo>
                    <a:pt x="2527" y="3015"/>
                  </a:lnTo>
                  <a:lnTo>
                    <a:pt x="2461" y="2855"/>
                  </a:lnTo>
                  <a:lnTo>
                    <a:pt x="2618" y="2766"/>
                  </a:lnTo>
                  <a:lnTo>
                    <a:pt x="2684" y="2922"/>
                  </a:lnTo>
                  <a:lnTo>
                    <a:pt x="2771" y="3015"/>
                  </a:lnTo>
                  <a:lnTo>
                    <a:pt x="2838" y="2947"/>
                  </a:lnTo>
                  <a:lnTo>
                    <a:pt x="2771" y="2766"/>
                  </a:lnTo>
                  <a:lnTo>
                    <a:pt x="2908" y="2787"/>
                  </a:lnTo>
                  <a:lnTo>
                    <a:pt x="3041" y="2720"/>
                  </a:lnTo>
                  <a:lnTo>
                    <a:pt x="3053" y="2712"/>
                  </a:lnTo>
                  <a:lnTo>
                    <a:pt x="3078" y="2691"/>
                  </a:lnTo>
                  <a:lnTo>
                    <a:pt x="3119" y="2661"/>
                  </a:lnTo>
                  <a:lnTo>
                    <a:pt x="3165" y="2619"/>
                  </a:lnTo>
                  <a:lnTo>
                    <a:pt x="3215" y="2581"/>
                  </a:lnTo>
                  <a:lnTo>
                    <a:pt x="3256" y="2539"/>
                  </a:lnTo>
                  <a:lnTo>
                    <a:pt x="3289" y="2501"/>
                  </a:lnTo>
                  <a:lnTo>
                    <a:pt x="3306" y="2472"/>
                  </a:lnTo>
                  <a:lnTo>
                    <a:pt x="3310" y="2425"/>
                  </a:lnTo>
                  <a:lnTo>
                    <a:pt x="3293" y="2387"/>
                  </a:lnTo>
                  <a:lnTo>
                    <a:pt x="3273" y="2366"/>
                  </a:lnTo>
                  <a:lnTo>
                    <a:pt x="3264" y="2358"/>
                  </a:lnTo>
                  <a:lnTo>
                    <a:pt x="3418" y="2333"/>
                  </a:lnTo>
                  <a:lnTo>
                    <a:pt x="3509" y="2084"/>
                  </a:lnTo>
                  <a:lnTo>
                    <a:pt x="3732" y="2038"/>
                  </a:lnTo>
                  <a:lnTo>
                    <a:pt x="3708" y="1924"/>
                  </a:lnTo>
                  <a:lnTo>
                    <a:pt x="3799" y="1836"/>
                  </a:lnTo>
                  <a:lnTo>
                    <a:pt x="3774" y="1629"/>
                  </a:lnTo>
                  <a:lnTo>
                    <a:pt x="3778" y="1617"/>
                  </a:lnTo>
                  <a:lnTo>
                    <a:pt x="3790" y="1579"/>
                  </a:lnTo>
                  <a:lnTo>
                    <a:pt x="3811" y="1524"/>
                  </a:lnTo>
                  <a:lnTo>
                    <a:pt x="3840" y="1461"/>
                  </a:lnTo>
                  <a:lnTo>
                    <a:pt x="3869" y="1398"/>
                  </a:lnTo>
                  <a:lnTo>
                    <a:pt x="3898" y="1335"/>
                  </a:lnTo>
                  <a:lnTo>
                    <a:pt x="3927" y="1284"/>
                  </a:lnTo>
                  <a:lnTo>
                    <a:pt x="3956" y="1246"/>
                  </a:lnTo>
                  <a:lnTo>
                    <a:pt x="3985" y="1217"/>
                  </a:lnTo>
                  <a:lnTo>
                    <a:pt x="4014" y="1187"/>
                  </a:lnTo>
                  <a:lnTo>
                    <a:pt x="4047" y="1149"/>
                  </a:lnTo>
                  <a:lnTo>
                    <a:pt x="4080" y="1116"/>
                  </a:lnTo>
                  <a:lnTo>
                    <a:pt x="4109" y="1086"/>
                  </a:lnTo>
                  <a:lnTo>
                    <a:pt x="4134" y="1061"/>
                  </a:lnTo>
                  <a:lnTo>
                    <a:pt x="4151" y="1044"/>
                  </a:lnTo>
                  <a:lnTo>
                    <a:pt x="4155" y="1040"/>
                  </a:lnTo>
                  <a:close/>
                </a:path>
              </a:pathLst>
            </a:custGeom>
            <a:solidFill>
              <a:srgbClr val="548DD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531465" name="Group 9"/>
            <p:cNvGrpSpPr>
              <a:grpSpLocks/>
            </p:cNvGrpSpPr>
            <p:nvPr/>
          </p:nvGrpSpPr>
          <p:grpSpPr bwMode="auto">
            <a:xfrm>
              <a:off x="8092" y="1726"/>
              <a:ext cx="2568" cy="2943"/>
              <a:chOff x="345" y="247"/>
              <a:chExt cx="2568" cy="2943"/>
            </a:xfrm>
          </p:grpSpPr>
          <p:sp>
            <p:nvSpPr>
              <p:cNvPr id="531466" name="Freeform 10"/>
              <p:cNvSpPr>
                <a:spLocks/>
              </p:cNvSpPr>
              <p:nvPr/>
            </p:nvSpPr>
            <p:spPr bwMode="auto">
              <a:xfrm>
                <a:off x="1087" y="1252"/>
                <a:ext cx="1826" cy="1938"/>
              </a:xfrm>
              <a:custGeom>
                <a:avLst/>
                <a:gdLst/>
                <a:ahLst/>
                <a:cxnLst>
                  <a:cxn ang="0">
                    <a:pos x="1493" y="64"/>
                  </a:cxn>
                  <a:cxn ang="0">
                    <a:pos x="1547" y="128"/>
                  </a:cxn>
                  <a:cxn ang="0">
                    <a:pos x="1600" y="192"/>
                  </a:cxn>
                  <a:cxn ang="0">
                    <a:pos x="1654" y="273"/>
                  </a:cxn>
                  <a:cxn ang="0">
                    <a:pos x="1707" y="387"/>
                  </a:cxn>
                  <a:cxn ang="0">
                    <a:pos x="1738" y="499"/>
                  </a:cxn>
                  <a:cxn ang="0">
                    <a:pos x="1761" y="610"/>
                  </a:cxn>
                  <a:cxn ang="0">
                    <a:pos x="1776" y="724"/>
                  </a:cxn>
                  <a:cxn ang="0">
                    <a:pos x="1790" y="843"/>
                  </a:cxn>
                  <a:cxn ang="0">
                    <a:pos x="1807" y="967"/>
                  </a:cxn>
                  <a:cxn ang="0">
                    <a:pos x="1826" y="1100"/>
                  </a:cxn>
                  <a:cxn ang="0">
                    <a:pos x="1809" y="1235"/>
                  </a:cxn>
                  <a:cxn ang="0">
                    <a:pos x="1766" y="1366"/>
                  </a:cxn>
                  <a:cxn ang="0">
                    <a:pos x="1700" y="1489"/>
                  </a:cxn>
                  <a:cxn ang="0">
                    <a:pos x="1612" y="1601"/>
                  </a:cxn>
                  <a:cxn ang="0">
                    <a:pos x="1505" y="1698"/>
                  </a:cxn>
                  <a:cxn ang="0">
                    <a:pos x="1381" y="1781"/>
                  </a:cxn>
                  <a:cxn ang="0">
                    <a:pos x="1245" y="1838"/>
                  </a:cxn>
                  <a:cxn ang="0">
                    <a:pos x="1141" y="1869"/>
                  </a:cxn>
                  <a:cxn ang="0">
                    <a:pos x="1043" y="1895"/>
                  </a:cxn>
                  <a:cxn ang="0">
                    <a:pos x="951" y="1914"/>
                  </a:cxn>
                  <a:cxn ang="0">
                    <a:pos x="855" y="1926"/>
                  </a:cxn>
                  <a:cxn ang="0">
                    <a:pos x="760" y="1933"/>
                  </a:cxn>
                  <a:cxn ang="0">
                    <a:pos x="656" y="1938"/>
                  </a:cxn>
                  <a:cxn ang="0">
                    <a:pos x="544" y="1938"/>
                  </a:cxn>
                  <a:cxn ang="0">
                    <a:pos x="482" y="1933"/>
                  </a:cxn>
                  <a:cxn ang="0">
                    <a:pos x="404" y="1921"/>
                  </a:cxn>
                  <a:cxn ang="0">
                    <a:pos x="313" y="1902"/>
                  </a:cxn>
                  <a:cxn ang="0">
                    <a:pos x="225" y="1879"/>
                  </a:cxn>
                  <a:cxn ang="0">
                    <a:pos x="137" y="1850"/>
                  </a:cxn>
                  <a:cxn ang="0">
                    <a:pos x="61" y="1824"/>
                  </a:cxn>
                  <a:cxn ang="0">
                    <a:pos x="4" y="1788"/>
                  </a:cxn>
                  <a:cxn ang="0">
                    <a:pos x="83" y="1772"/>
                  </a:cxn>
                  <a:cxn ang="0">
                    <a:pos x="156" y="1800"/>
                  </a:cxn>
                  <a:cxn ang="0">
                    <a:pos x="230" y="1841"/>
                  </a:cxn>
                  <a:cxn ang="0">
                    <a:pos x="321" y="1855"/>
                  </a:cxn>
                  <a:cxn ang="0">
                    <a:pos x="463" y="1874"/>
                  </a:cxn>
                  <a:cxn ang="0">
                    <a:pos x="606" y="1883"/>
                  </a:cxn>
                  <a:cxn ang="0">
                    <a:pos x="746" y="1881"/>
                  </a:cxn>
                  <a:cxn ang="0">
                    <a:pos x="886" y="1867"/>
                  </a:cxn>
                  <a:cxn ang="0">
                    <a:pos x="1022" y="1843"/>
                  </a:cxn>
                  <a:cxn ang="0">
                    <a:pos x="1155" y="1807"/>
                  </a:cxn>
                  <a:cxn ang="0">
                    <a:pos x="1286" y="1762"/>
                  </a:cxn>
                  <a:cxn ang="0">
                    <a:pos x="1390" y="1698"/>
                  </a:cxn>
                  <a:cxn ang="0">
                    <a:pos x="1495" y="1622"/>
                  </a:cxn>
                  <a:cxn ang="0">
                    <a:pos x="1590" y="1532"/>
                  </a:cxn>
                  <a:cxn ang="0">
                    <a:pos x="1673" y="1432"/>
                  </a:cxn>
                  <a:cxn ang="0">
                    <a:pos x="1733" y="1323"/>
                  </a:cxn>
                  <a:cxn ang="0">
                    <a:pos x="1761" y="1204"/>
                  </a:cxn>
                  <a:cxn ang="0">
                    <a:pos x="1752" y="1083"/>
                  </a:cxn>
                  <a:cxn ang="0">
                    <a:pos x="1728" y="938"/>
                  </a:cxn>
                  <a:cxn ang="0">
                    <a:pos x="1707" y="791"/>
                  </a:cxn>
                  <a:cxn ang="0">
                    <a:pos x="1688" y="646"/>
                  </a:cxn>
                  <a:cxn ang="0">
                    <a:pos x="1659" y="503"/>
                  </a:cxn>
                  <a:cxn ang="0">
                    <a:pos x="1614" y="366"/>
                  </a:cxn>
                  <a:cxn ang="0">
                    <a:pos x="1550" y="235"/>
                  </a:cxn>
                  <a:cxn ang="0">
                    <a:pos x="1459" y="114"/>
                  </a:cxn>
                  <a:cxn ang="0">
                    <a:pos x="1436" y="45"/>
                  </a:cxn>
                </a:cxnLst>
                <a:rect l="0" t="0" r="r" b="b"/>
                <a:pathLst>
                  <a:path w="1826" h="1938">
                    <a:moveTo>
                      <a:pt x="1452" y="0"/>
                    </a:moveTo>
                    <a:lnTo>
                      <a:pt x="1455" y="7"/>
                    </a:lnTo>
                    <a:lnTo>
                      <a:pt x="1462" y="16"/>
                    </a:lnTo>
                    <a:lnTo>
                      <a:pt x="1464" y="24"/>
                    </a:lnTo>
                    <a:lnTo>
                      <a:pt x="1471" y="31"/>
                    </a:lnTo>
                    <a:lnTo>
                      <a:pt x="1476" y="38"/>
                    </a:lnTo>
                    <a:lnTo>
                      <a:pt x="1481" y="47"/>
                    </a:lnTo>
                    <a:lnTo>
                      <a:pt x="1488" y="54"/>
                    </a:lnTo>
                    <a:lnTo>
                      <a:pt x="1493" y="64"/>
                    </a:lnTo>
                    <a:lnTo>
                      <a:pt x="1500" y="69"/>
                    </a:lnTo>
                    <a:lnTo>
                      <a:pt x="1505" y="78"/>
                    </a:lnTo>
                    <a:lnTo>
                      <a:pt x="1509" y="83"/>
                    </a:lnTo>
                    <a:lnTo>
                      <a:pt x="1516" y="92"/>
                    </a:lnTo>
                    <a:lnTo>
                      <a:pt x="1521" y="100"/>
                    </a:lnTo>
                    <a:lnTo>
                      <a:pt x="1528" y="107"/>
                    </a:lnTo>
                    <a:lnTo>
                      <a:pt x="1535" y="114"/>
                    </a:lnTo>
                    <a:lnTo>
                      <a:pt x="1540" y="121"/>
                    </a:lnTo>
                    <a:lnTo>
                      <a:pt x="1547" y="128"/>
                    </a:lnTo>
                    <a:lnTo>
                      <a:pt x="1552" y="135"/>
                    </a:lnTo>
                    <a:lnTo>
                      <a:pt x="1559" y="142"/>
                    </a:lnTo>
                    <a:lnTo>
                      <a:pt x="1566" y="149"/>
                    </a:lnTo>
                    <a:lnTo>
                      <a:pt x="1571" y="157"/>
                    </a:lnTo>
                    <a:lnTo>
                      <a:pt x="1576" y="164"/>
                    </a:lnTo>
                    <a:lnTo>
                      <a:pt x="1583" y="171"/>
                    </a:lnTo>
                    <a:lnTo>
                      <a:pt x="1590" y="178"/>
                    </a:lnTo>
                    <a:lnTo>
                      <a:pt x="1595" y="185"/>
                    </a:lnTo>
                    <a:lnTo>
                      <a:pt x="1600" y="192"/>
                    </a:lnTo>
                    <a:lnTo>
                      <a:pt x="1604" y="199"/>
                    </a:lnTo>
                    <a:lnTo>
                      <a:pt x="1612" y="206"/>
                    </a:lnTo>
                    <a:lnTo>
                      <a:pt x="1616" y="214"/>
                    </a:lnTo>
                    <a:lnTo>
                      <a:pt x="1621" y="221"/>
                    </a:lnTo>
                    <a:lnTo>
                      <a:pt x="1628" y="228"/>
                    </a:lnTo>
                    <a:lnTo>
                      <a:pt x="1633" y="235"/>
                    </a:lnTo>
                    <a:lnTo>
                      <a:pt x="1640" y="247"/>
                    </a:lnTo>
                    <a:lnTo>
                      <a:pt x="1647" y="261"/>
                    </a:lnTo>
                    <a:lnTo>
                      <a:pt x="1654" y="273"/>
                    </a:lnTo>
                    <a:lnTo>
                      <a:pt x="1662" y="285"/>
                    </a:lnTo>
                    <a:lnTo>
                      <a:pt x="1666" y="299"/>
                    </a:lnTo>
                    <a:lnTo>
                      <a:pt x="1673" y="311"/>
                    </a:lnTo>
                    <a:lnTo>
                      <a:pt x="1678" y="323"/>
                    </a:lnTo>
                    <a:lnTo>
                      <a:pt x="1685" y="337"/>
                    </a:lnTo>
                    <a:lnTo>
                      <a:pt x="1690" y="349"/>
                    </a:lnTo>
                    <a:lnTo>
                      <a:pt x="1695" y="361"/>
                    </a:lnTo>
                    <a:lnTo>
                      <a:pt x="1700" y="375"/>
                    </a:lnTo>
                    <a:lnTo>
                      <a:pt x="1707" y="387"/>
                    </a:lnTo>
                    <a:lnTo>
                      <a:pt x="1709" y="399"/>
                    </a:lnTo>
                    <a:lnTo>
                      <a:pt x="1714" y="413"/>
                    </a:lnTo>
                    <a:lnTo>
                      <a:pt x="1716" y="425"/>
                    </a:lnTo>
                    <a:lnTo>
                      <a:pt x="1723" y="437"/>
                    </a:lnTo>
                    <a:lnTo>
                      <a:pt x="1726" y="449"/>
                    </a:lnTo>
                    <a:lnTo>
                      <a:pt x="1728" y="461"/>
                    </a:lnTo>
                    <a:lnTo>
                      <a:pt x="1733" y="472"/>
                    </a:lnTo>
                    <a:lnTo>
                      <a:pt x="1735" y="487"/>
                    </a:lnTo>
                    <a:lnTo>
                      <a:pt x="1738" y="499"/>
                    </a:lnTo>
                    <a:lnTo>
                      <a:pt x="1742" y="510"/>
                    </a:lnTo>
                    <a:lnTo>
                      <a:pt x="1745" y="525"/>
                    </a:lnTo>
                    <a:lnTo>
                      <a:pt x="1747" y="537"/>
                    </a:lnTo>
                    <a:lnTo>
                      <a:pt x="1749" y="548"/>
                    </a:lnTo>
                    <a:lnTo>
                      <a:pt x="1752" y="560"/>
                    </a:lnTo>
                    <a:lnTo>
                      <a:pt x="1754" y="572"/>
                    </a:lnTo>
                    <a:lnTo>
                      <a:pt x="1757" y="584"/>
                    </a:lnTo>
                    <a:lnTo>
                      <a:pt x="1759" y="598"/>
                    </a:lnTo>
                    <a:lnTo>
                      <a:pt x="1761" y="610"/>
                    </a:lnTo>
                    <a:lnTo>
                      <a:pt x="1764" y="622"/>
                    </a:lnTo>
                    <a:lnTo>
                      <a:pt x="1766" y="636"/>
                    </a:lnTo>
                    <a:lnTo>
                      <a:pt x="1768" y="648"/>
                    </a:lnTo>
                    <a:lnTo>
                      <a:pt x="1768" y="660"/>
                    </a:lnTo>
                    <a:lnTo>
                      <a:pt x="1771" y="672"/>
                    </a:lnTo>
                    <a:lnTo>
                      <a:pt x="1771" y="686"/>
                    </a:lnTo>
                    <a:lnTo>
                      <a:pt x="1773" y="698"/>
                    </a:lnTo>
                    <a:lnTo>
                      <a:pt x="1776" y="710"/>
                    </a:lnTo>
                    <a:lnTo>
                      <a:pt x="1776" y="724"/>
                    </a:lnTo>
                    <a:lnTo>
                      <a:pt x="1778" y="736"/>
                    </a:lnTo>
                    <a:lnTo>
                      <a:pt x="1780" y="750"/>
                    </a:lnTo>
                    <a:lnTo>
                      <a:pt x="1780" y="762"/>
                    </a:lnTo>
                    <a:lnTo>
                      <a:pt x="1783" y="774"/>
                    </a:lnTo>
                    <a:lnTo>
                      <a:pt x="1785" y="788"/>
                    </a:lnTo>
                    <a:lnTo>
                      <a:pt x="1785" y="800"/>
                    </a:lnTo>
                    <a:lnTo>
                      <a:pt x="1788" y="815"/>
                    </a:lnTo>
                    <a:lnTo>
                      <a:pt x="1790" y="829"/>
                    </a:lnTo>
                    <a:lnTo>
                      <a:pt x="1790" y="843"/>
                    </a:lnTo>
                    <a:lnTo>
                      <a:pt x="1792" y="855"/>
                    </a:lnTo>
                    <a:lnTo>
                      <a:pt x="1795" y="869"/>
                    </a:lnTo>
                    <a:lnTo>
                      <a:pt x="1795" y="883"/>
                    </a:lnTo>
                    <a:lnTo>
                      <a:pt x="1797" y="895"/>
                    </a:lnTo>
                    <a:lnTo>
                      <a:pt x="1799" y="910"/>
                    </a:lnTo>
                    <a:lnTo>
                      <a:pt x="1799" y="924"/>
                    </a:lnTo>
                    <a:lnTo>
                      <a:pt x="1802" y="938"/>
                    </a:lnTo>
                    <a:lnTo>
                      <a:pt x="1807" y="952"/>
                    </a:lnTo>
                    <a:lnTo>
                      <a:pt x="1807" y="967"/>
                    </a:lnTo>
                    <a:lnTo>
                      <a:pt x="1809" y="981"/>
                    </a:lnTo>
                    <a:lnTo>
                      <a:pt x="1811" y="995"/>
                    </a:lnTo>
                    <a:lnTo>
                      <a:pt x="1814" y="1009"/>
                    </a:lnTo>
                    <a:lnTo>
                      <a:pt x="1816" y="1024"/>
                    </a:lnTo>
                    <a:lnTo>
                      <a:pt x="1821" y="1038"/>
                    </a:lnTo>
                    <a:lnTo>
                      <a:pt x="1823" y="1054"/>
                    </a:lnTo>
                    <a:lnTo>
                      <a:pt x="1826" y="1069"/>
                    </a:lnTo>
                    <a:lnTo>
                      <a:pt x="1826" y="1083"/>
                    </a:lnTo>
                    <a:lnTo>
                      <a:pt x="1826" y="1100"/>
                    </a:lnTo>
                    <a:lnTo>
                      <a:pt x="1826" y="1114"/>
                    </a:lnTo>
                    <a:lnTo>
                      <a:pt x="1826" y="1128"/>
                    </a:lnTo>
                    <a:lnTo>
                      <a:pt x="1823" y="1145"/>
                    </a:lnTo>
                    <a:lnTo>
                      <a:pt x="1821" y="1159"/>
                    </a:lnTo>
                    <a:lnTo>
                      <a:pt x="1818" y="1176"/>
                    </a:lnTo>
                    <a:lnTo>
                      <a:pt x="1818" y="1190"/>
                    </a:lnTo>
                    <a:lnTo>
                      <a:pt x="1816" y="1204"/>
                    </a:lnTo>
                    <a:lnTo>
                      <a:pt x="1811" y="1221"/>
                    </a:lnTo>
                    <a:lnTo>
                      <a:pt x="1809" y="1235"/>
                    </a:lnTo>
                    <a:lnTo>
                      <a:pt x="1807" y="1249"/>
                    </a:lnTo>
                    <a:lnTo>
                      <a:pt x="1802" y="1263"/>
                    </a:lnTo>
                    <a:lnTo>
                      <a:pt x="1799" y="1280"/>
                    </a:lnTo>
                    <a:lnTo>
                      <a:pt x="1795" y="1292"/>
                    </a:lnTo>
                    <a:lnTo>
                      <a:pt x="1790" y="1309"/>
                    </a:lnTo>
                    <a:lnTo>
                      <a:pt x="1783" y="1323"/>
                    </a:lnTo>
                    <a:lnTo>
                      <a:pt x="1778" y="1337"/>
                    </a:lnTo>
                    <a:lnTo>
                      <a:pt x="1771" y="1351"/>
                    </a:lnTo>
                    <a:lnTo>
                      <a:pt x="1766" y="1366"/>
                    </a:lnTo>
                    <a:lnTo>
                      <a:pt x="1761" y="1380"/>
                    </a:lnTo>
                    <a:lnTo>
                      <a:pt x="1754" y="1394"/>
                    </a:lnTo>
                    <a:lnTo>
                      <a:pt x="1747" y="1406"/>
                    </a:lnTo>
                    <a:lnTo>
                      <a:pt x="1740" y="1423"/>
                    </a:lnTo>
                    <a:lnTo>
                      <a:pt x="1733" y="1434"/>
                    </a:lnTo>
                    <a:lnTo>
                      <a:pt x="1723" y="1449"/>
                    </a:lnTo>
                    <a:lnTo>
                      <a:pt x="1716" y="1461"/>
                    </a:lnTo>
                    <a:lnTo>
                      <a:pt x="1709" y="1475"/>
                    </a:lnTo>
                    <a:lnTo>
                      <a:pt x="1700" y="1489"/>
                    </a:lnTo>
                    <a:lnTo>
                      <a:pt x="1692" y="1501"/>
                    </a:lnTo>
                    <a:lnTo>
                      <a:pt x="1683" y="1515"/>
                    </a:lnTo>
                    <a:lnTo>
                      <a:pt x="1676" y="1530"/>
                    </a:lnTo>
                    <a:lnTo>
                      <a:pt x="1664" y="1541"/>
                    </a:lnTo>
                    <a:lnTo>
                      <a:pt x="1654" y="1553"/>
                    </a:lnTo>
                    <a:lnTo>
                      <a:pt x="1645" y="1565"/>
                    </a:lnTo>
                    <a:lnTo>
                      <a:pt x="1633" y="1577"/>
                    </a:lnTo>
                    <a:lnTo>
                      <a:pt x="1621" y="1589"/>
                    </a:lnTo>
                    <a:lnTo>
                      <a:pt x="1612" y="1601"/>
                    </a:lnTo>
                    <a:lnTo>
                      <a:pt x="1602" y="1613"/>
                    </a:lnTo>
                    <a:lnTo>
                      <a:pt x="1590" y="1625"/>
                    </a:lnTo>
                    <a:lnTo>
                      <a:pt x="1578" y="1636"/>
                    </a:lnTo>
                    <a:lnTo>
                      <a:pt x="1566" y="1646"/>
                    </a:lnTo>
                    <a:lnTo>
                      <a:pt x="1555" y="1658"/>
                    </a:lnTo>
                    <a:lnTo>
                      <a:pt x="1543" y="1667"/>
                    </a:lnTo>
                    <a:lnTo>
                      <a:pt x="1531" y="1677"/>
                    </a:lnTo>
                    <a:lnTo>
                      <a:pt x="1519" y="1689"/>
                    </a:lnTo>
                    <a:lnTo>
                      <a:pt x="1505" y="1698"/>
                    </a:lnTo>
                    <a:lnTo>
                      <a:pt x="1493" y="1710"/>
                    </a:lnTo>
                    <a:lnTo>
                      <a:pt x="1478" y="1717"/>
                    </a:lnTo>
                    <a:lnTo>
                      <a:pt x="1464" y="1727"/>
                    </a:lnTo>
                    <a:lnTo>
                      <a:pt x="1452" y="1736"/>
                    </a:lnTo>
                    <a:lnTo>
                      <a:pt x="1438" y="1746"/>
                    </a:lnTo>
                    <a:lnTo>
                      <a:pt x="1424" y="1755"/>
                    </a:lnTo>
                    <a:lnTo>
                      <a:pt x="1409" y="1762"/>
                    </a:lnTo>
                    <a:lnTo>
                      <a:pt x="1395" y="1772"/>
                    </a:lnTo>
                    <a:lnTo>
                      <a:pt x="1381" y="1781"/>
                    </a:lnTo>
                    <a:lnTo>
                      <a:pt x="1364" y="1788"/>
                    </a:lnTo>
                    <a:lnTo>
                      <a:pt x="1350" y="1796"/>
                    </a:lnTo>
                    <a:lnTo>
                      <a:pt x="1336" y="1800"/>
                    </a:lnTo>
                    <a:lnTo>
                      <a:pt x="1322" y="1810"/>
                    </a:lnTo>
                    <a:lnTo>
                      <a:pt x="1305" y="1815"/>
                    </a:lnTo>
                    <a:lnTo>
                      <a:pt x="1288" y="1822"/>
                    </a:lnTo>
                    <a:lnTo>
                      <a:pt x="1274" y="1829"/>
                    </a:lnTo>
                    <a:lnTo>
                      <a:pt x="1257" y="1836"/>
                    </a:lnTo>
                    <a:lnTo>
                      <a:pt x="1245" y="1838"/>
                    </a:lnTo>
                    <a:lnTo>
                      <a:pt x="1231" y="1843"/>
                    </a:lnTo>
                    <a:lnTo>
                      <a:pt x="1219" y="1845"/>
                    </a:lnTo>
                    <a:lnTo>
                      <a:pt x="1210" y="1850"/>
                    </a:lnTo>
                    <a:lnTo>
                      <a:pt x="1198" y="1853"/>
                    </a:lnTo>
                    <a:lnTo>
                      <a:pt x="1186" y="1857"/>
                    </a:lnTo>
                    <a:lnTo>
                      <a:pt x="1174" y="1860"/>
                    </a:lnTo>
                    <a:lnTo>
                      <a:pt x="1162" y="1864"/>
                    </a:lnTo>
                    <a:lnTo>
                      <a:pt x="1153" y="1867"/>
                    </a:lnTo>
                    <a:lnTo>
                      <a:pt x="1141" y="1869"/>
                    </a:lnTo>
                    <a:lnTo>
                      <a:pt x="1129" y="1874"/>
                    </a:lnTo>
                    <a:lnTo>
                      <a:pt x="1119" y="1876"/>
                    </a:lnTo>
                    <a:lnTo>
                      <a:pt x="1108" y="1879"/>
                    </a:lnTo>
                    <a:lnTo>
                      <a:pt x="1098" y="1881"/>
                    </a:lnTo>
                    <a:lnTo>
                      <a:pt x="1086" y="1883"/>
                    </a:lnTo>
                    <a:lnTo>
                      <a:pt x="1077" y="1888"/>
                    </a:lnTo>
                    <a:lnTo>
                      <a:pt x="1065" y="1891"/>
                    </a:lnTo>
                    <a:lnTo>
                      <a:pt x="1055" y="1893"/>
                    </a:lnTo>
                    <a:lnTo>
                      <a:pt x="1043" y="1895"/>
                    </a:lnTo>
                    <a:lnTo>
                      <a:pt x="1034" y="1898"/>
                    </a:lnTo>
                    <a:lnTo>
                      <a:pt x="1024" y="1900"/>
                    </a:lnTo>
                    <a:lnTo>
                      <a:pt x="1015" y="1902"/>
                    </a:lnTo>
                    <a:lnTo>
                      <a:pt x="1003" y="1905"/>
                    </a:lnTo>
                    <a:lnTo>
                      <a:pt x="993" y="1907"/>
                    </a:lnTo>
                    <a:lnTo>
                      <a:pt x="982" y="1907"/>
                    </a:lnTo>
                    <a:lnTo>
                      <a:pt x="972" y="1910"/>
                    </a:lnTo>
                    <a:lnTo>
                      <a:pt x="960" y="1912"/>
                    </a:lnTo>
                    <a:lnTo>
                      <a:pt x="951" y="1914"/>
                    </a:lnTo>
                    <a:lnTo>
                      <a:pt x="941" y="1914"/>
                    </a:lnTo>
                    <a:lnTo>
                      <a:pt x="929" y="1917"/>
                    </a:lnTo>
                    <a:lnTo>
                      <a:pt x="920" y="1919"/>
                    </a:lnTo>
                    <a:lnTo>
                      <a:pt x="910" y="1921"/>
                    </a:lnTo>
                    <a:lnTo>
                      <a:pt x="898" y="1921"/>
                    </a:lnTo>
                    <a:lnTo>
                      <a:pt x="889" y="1924"/>
                    </a:lnTo>
                    <a:lnTo>
                      <a:pt x="877" y="1924"/>
                    </a:lnTo>
                    <a:lnTo>
                      <a:pt x="867" y="1926"/>
                    </a:lnTo>
                    <a:lnTo>
                      <a:pt x="855" y="1926"/>
                    </a:lnTo>
                    <a:lnTo>
                      <a:pt x="846" y="1929"/>
                    </a:lnTo>
                    <a:lnTo>
                      <a:pt x="836" y="1929"/>
                    </a:lnTo>
                    <a:lnTo>
                      <a:pt x="827" y="1931"/>
                    </a:lnTo>
                    <a:lnTo>
                      <a:pt x="815" y="1931"/>
                    </a:lnTo>
                    <a:lnTo>
                      <a:pt x="803" y="1931"/>
                    </a:lnTo>
                    <a:lnTo>
                      <a:pt x="791" y="1933"/>
                    </a:lnTo>
                    <a:lnTo>
                      <a:pt x="782" y="1933"/>
                    </a:lnTo>
                    <a:lnTo>
                      <a:pt x="770" y="1933"/>
                    </a:lnTo>
                    <a:lnTo>
                      <a:pt x="760" y="1933"/>
                    </a:lnTo>
                    <a:lnTo>
                      <a:pt x="749" y="1936"/>
                    </a:lnTo>
                    <a:lnTo>
                      <a:pt x="739" y="1936"/>
                    </a:lnTo>
                    <a:lnTo>
                      <a:pt x="725" y="1936"/>
                    </a:lnTo>
                    <a:lnTo>
                      <a:pt x="715" y="1936"/>
                    </a:lnTo>
                    <a:lnTo>
                      <a:pt x="703" y="1936"/>
                    </a:lnTo>
                    <a:lnTo>
                      <a:pt x="691" y="1938"/>
                    </a:lnTo>
                    <a:lnTo>
                      <a:pt x="680" y="1938"/>
                    </a:lnTo>
                    <a:lnTo>
                      <a:pt x="668" y="1938"/>
                    </a:lnTo>
                    <a:lnTo>
                      <a:pt x="656" y="1938"/>
                    </a:lnTo>
                    <a:lnTo>
                      <a:pt x="644" y="1938"/>
                    </a:lnTo>
                    <a:lnTo>
                      <a:pt x="632" y="1938"/>
                    </a:lnTo>
                    <a:lnTo>
                      <a:pt x="620" y="1938"/>
                    </a:lnTo>
                    <a:lnTo>
                      <a:pt x="606" y="1938"/>
                    </a:lnTo>
                    <a:lnTo>
                      <a:pt x="594" y="1938"/>
                    </a:lnTo>
                    <a:lnTo>
                      <a:pt x="582" y="1938"/>
                    </a:lnTo>
                    <a:lnTo>
                      <a:pt x="570" y="1938"/>
                    </a:lnTo>
                    <a:lnTo>
                      <a:pt x="556" y="1938"/>
                    </a:lnTo>
                    <a:lnTo>
                      <a:pt x="544" y="1938"/>
                    </a:lnTo>
                    <a:lnTo>
                      <a:pt x="537" y="1938"/>
                    </a:lnTo>
                    <a:lnTo>
                      <a:pt x="530" y="1938"/>
                    </a:lnTo>
                    <a:lnTo>
                      <a:pt x="525" y="1938"/>
                    </a:lnTo>
                    <a:lnTo>
                      <a:pt x="518" y="1938"/>
                    </a:lnTo>
                    <a:lnTo>
                      <a:pt x="511" y="1936"/>
                    </a:lnTo>
                    <a:lnTo>
                      <a:pt x="504" y="1936"/>
                    </a:lnTo>
                    <a:lnTo>
                      <a:pt x="496" y="1936"/>
                    </a:lnTo>
                    <a:lnTo>
                      <a:pt x="489" y="1936"/>
                    </a:lnTo>
                    <a:lnTo>
                      <a:pt x="482" y="1933"/>
                    </a:lnTo>
                    <a:lnTo>
                      <a:pt x="473" y="1933"/>
                    </a:lnTo>
                    <a:lnTo>
                      <a:pt x="463" y="1931"/>
                    </a:lnTo>
                    <a:lnTo>
                      <a:pt x="456" y="1931"/>
                    </a:lnTo>
                    <a:lnTo>
                      <a:pt x="447" y="1929"/>
                    </a:lnTo>
                    <a:lnTo>
                      <a:pt x="439" y="1929"/>
                    </a:lnTo>
                    <a:lnTo>
                      <a:pt x="430" y="1926"/>
                    </a:lnTo>
                    <a:lnTo>
                      <a:pt x="423" y="1926"/>
                    </a:lnTo>
                    <a:lnTo>
                      <a:pt x="413" y="1924"/>
                    </a:lnTo>
                    <a:lnTo>
                      <a:pt x="404" y="1921"/>
                    </a:lnTo>
                    <a:lnTo>
                      <a:pt x="394" y="1919"/>
                    </a:lnTo>
                    <a:lnTo>
                      <a:pt x="385" y="1919"/>
                    </a:lnTo>
                    <a:lnTo>
                      <a:pt x="373" y="1914"/>
                    </a:lnTo>
                    <a:lnTo>
                      <a:pt x="363" y="1914"/>
                    </a:lnTo>
                    <a:lnTo>
                      <a:pt x="354" y="1912"/>
                    </a:lnTo>
                    <a:lnTo>
                      <a:pt x="344" y="1910"/>
                    </a:lnTo>
                    <a:lnTo>
                      <a:pt x="335" y="1907"/>
                    </a:lnTo>
                    <a:lnTo>
                      <a:pt x="325" y="1905"/>
                    </a:lnTo>
                    <a:lnTo>
                      <a:pt x="313" y="1902"/>
                    </a:lnTo>
                    <a:lnTo>
                      <a:pt x="304" y="1900"/>
                    </a:lnTo>
                    <a:lnTo>
                      <a:pt x="294" y="1895"/>
                    </a:lnTo>
                    <a:lnTo>
                      <a:pt x="285" y="1895"/>
                    </a:lnTo>
                    <a:lnTo>
                      <a:pt x="275" y="1893"/>
                    </a:lnTo>
                    <a:lnTo>
                      <a:pt x="266" y="1891"/>
                    </a:lnTo>
                    <a:lnTo>
                      <a:pt x="256" y="1886"/>
                    </a:lnTo>
                    <a:lnTo>
                      <a:pt x="244" y="1883"/>
                    </a:lnTo>
                    <a:lnTo>
                      <a:pt x="235" y="1881"/>
                    </a:lnTo>
                    <a:lnTo>
                      <a:pt x="225" y="1879"/>
                    </a:lnTo>
                    <a:lnTo>
                      <a:pt x="214" y="1874"/>
                    </a:lnTo>
                    <a:lnTo>
                      <a:pt x="204" y="1872"/>
                    </a:lnTo>
                    <a:lnTo>
                      <a:pt x="195" y="1869"/>
                    </a:lnTo>
                    <a:lnTo>
                      <a:pt x="185" y="1867"/>
                    </a:lnTo>
                    <a:lnTo>
                      <a:pt x="176" y="1864"/>
                    </a:lnTo>
                    <a:lnTo>
                      <a:pt x="166" y="1860"/>
                    </a:lnTo>
                    <a:lnTo>
                      <a:pt x="156" y="1857"/>
                    </a:lnTo>
                    <a:lnTo>
                      <a:pt x="147" y="1855"/>
                    </a:lnTo>
                    <a:lnTo>
                      <a:pt x="137" y="1850"/>
                    </a:lnTo>
                    <a:lnTo>
                      <a:pt x="128" y="1848"/>
                    </a:lnTo>
                    <a:lnTo>
                      <a:pt x="121" y="1845"/>
                    </a:lnTo>
                    <a:lnTo>
                      <a:pt x="111" y="1843"/>
                    </a:lnTo>
                    <a:lnTo>
                      <a:pt x="102" y="1838"/>
                    </a:lnTo>
                    <a:lnTo>
                      <a:pt x="95" y="1836"/>
                    </a:lnTo>
                    <a:lnTo>
                      <a:pt x="85" y="1834"/>
                    </a:lnTo>
                    <a:lnTo>
                      <a:pt x="78" y="1829"/>
                    </a:lnTo>
                    <a:lnTo>
                      <a:pt x="69" y="1826"/>
                    </a:lnTo>
                    <a:lnTo>
                      <a:pt x="61" y="1824"/>
                    </a:lnTo>
                    <a:lnTo>
                      <a:pt x="54" y="1819"/>
                    </a:lnTo>
                    <a:lnTo>
                      <a:pt x="47" y="1819"/>
                    </a:lnTo>
                    <a:lnTo>
                      <a:pt x="40" y="1815"/>
                    </a:lnTo>
                    <a:lnTo>
                      <a:pt x="33" y="1812"/>
                    </a:lnTo>
                    <a:lnTo>
                      <a:pt x="28" y="1810"/>
                    </a:lnTo>
                    <a:lnTo>
                      <a:pt x="21" y="1807"/>
                    </a:lnTo>
                    <a:lnTo>
                      <a:pt x="9" y="1800"/>
                    </a:lnTo>
                    <a:lnTo>
                      <a:pt x="0" y="1798"/>
                    </a:lnTo>
                    <a:lnTo>
                      <a:pt x="4" y="1788"/>
                    </a:lnTo>
                    <a:lnTo>
                      <a:pt x="14" y="1786"/>
                    </a:lnTo>
                    <a:lnTo>
                      <a:pt x="23" y="1781"/>
                    </a:lnTo>
                    <a:lnTo>
                      <a:pt x="30" y="1777"/>
                    </a:lnTo>
                    <a:lnTo>
                      <a:pt x="38" y="1772"/>
                    </a:lnTo>
                    <a:lnTo>
                      <a:pt x="47" y="1772"/>
                    </a:lnTo>
                    <a:lnTo>
                      <a:pt x="57" y="1769"/>
                    </a:lnTo>
                    <a:lnTo>
                      <a:pt x="66" y="1769"/>
                    </a:lnTo>
                    <a:lnTo>
                      <a:pt x="73" y="1769"/>
                    </a:lnTo>
                    <a:lnTo>
                      <a:pt x="83" y="1772"/>
                    </a:lnTo>
                    <a:lnTo>
                      <a:pt x="90" y="1772"/>
                    </a:lnTo>
                    <a:lnTo>
                      <a:pt x="99" y="1774"/>
                    </a:lnTo>
                    <a:lnTo>
                      <a:pt x="107" y="1777"/>
                    </a:lnTo>
                    <a:lnTo>
                      <a:pt x="116" y="1781"/>
                    </a:lnTo>
                    <a:lnTo>
                      <a:pt x="126" y="1784"/>
                    </a:lnTo>
                    <a:lnTo>
                      <a:pt x="133" y="1788"/>
                    </a:lnTo>
                    <a:lnTo>
                      <a:pt x="140" y="1791"/>
                    </a:lnTo>
                    <a:lnTo>
                      <a:pt x="149" y="1798"/>
                    </a:lnTo>
                    <a:lnTo>
                      <a:pt x="156" y="1800"/>
                    </a:lnTo>
                    <a:lnTo>
                      <a:pt x="166" y="1807"/>
                    </a:lnTo>
                    <a:lnTo>
                      <a:pt x="173" y="1810"/>
                    </a:lnTo>
                    <a:lnTo>
                      <a:pt x="183" y="1815"/>
                    </a:lnTo>
                    <a:lnTo>
                      <a:pt x="190" y="1819"/>
                    </a:lnTo>
                    <a:lnTo>
                      <a:pt x="197" y="1824"/>
                    </a:lnTo>
                    <a:lnTo>
                      <a:pt x="204" y="1829"/>
                    </a:lnTo>
                    <a:lnTo>
                      <a:pt x="214" y="1834"/>
                    </a:lnTo>
                    <a:lnTo>
                      <a:pt x="221" y="1838"/>
                    </a:lnTo>
                    <a:lnTo>
                      <a:pt x="230" y="1841"/>
                    </a:lnTo>
                    <a:lnTo>
                      <a:pt x="240" y="1843"/>
                    </a:lnTo>
                    <a:lnTo>
                      <a:pt x="247" y="1848"/>
                    </a:lnTo>
                    <a:lnTo>
                      <a:pt x="256" y="1848"/>
                    </a:lnTo>
                    <a:lnTo>
                      <a:pt x="266" y="1850"/>
                    </a:lnTo>
                    <a:lnTo>
                      <a:pt x="275" y="1850"/>
                    </a:lnTo>
                    <a:lnTo>
                      <a:pt x="285" y="1853"/>
                    </a:lnTo>
                    <a:lnTo>
                      <a:pt x="294" y="1853"/>
                    </a:lnTo>
                    <a:lnTo>
                      <a:pt x="306" y="1853"/>
                    </a:lnTo>
                    <a:lnTo>
                      <a:pt x="321" y="1855"/>
                    </a:lnTo>
                    <a:lnTo>
                      <a:pt x="337" y="1857"/>
                    </a:lnTo>
                    <a:lnTo>
                      <a:pt x="354" y="1860"/>
                    </a:lnTo>
                    <a:lnTo>
                      <a:pt x="368" y="1862"/>
                    </a:lnTo>
                    <a:lnTo>
                      <a:pt x="385" y="1864"/>
                    </a:lnTo>
                    <a:lnTo>
                      <a:pt x="401" y="1867"/>
                    </a:lnTo>
                    <a:lnTo>
                      <a:pt x="416" y="1869"/>
                    </a:lnTo>
                    <a:lnTo>
                      <a:pt x="432" y="1872"/>
                    </a:lnTo>
                    <a:lnTo>
                      <a:pt x="449" y="1874"/>
                    </a:lnTo>
                    <a:lnTo>
                      <a:pt x="463" y="1874"/>
                    </a:lnTo>
                    <a:lnTo>
                      <a:pt x="480" y="1874"/>
                    </a:lnTo>
                    <a:lnTo>
                      <a:pt x="496" y="1876"/>
                    </a:lnTo>
                    <a:lnTo>
                      <a:pt x="511" y="1879"/>
                    </a:lnTo>
                    <a:lnTo>
                      <a:pt x="527" y="1879"/>
                    </a:lnTo>
                    <a:lnTo>
                      <a:pt x="544" y="1881"/>
                    </a:lnTo>
                    <a:lnTo>
                      <a:pt x="558" y="1883"/>
                    </a:lnTo>
                    <a:lnTo>
                      <a:pt x="575" y="1883"/>
                    </a:lnTo>
                    <a:lnTo>
                      <a:pt x="589" y="1883"/>
                    </a:lnTo>
                    <a:lnTo>
                      <a:pt x="606" y="1883"/>
                    </a:lnTo>
                    <a:lnTo>
                      <a:pt x="622" y="1883"/>
                    </a:lnTo>
                    <a:lnTo>
                      <a:pt x="637" y="1883"/>
                    </a:lnTo>
                    <a:lnTo>
                      <a:pt x="653" y="1883"/>
                    </a:lnTo>
                    <a:lnTo>
                      <a:pt x="668" y="1883"/>
                    </a:lnTo>
                    <a:lnTo>
                      <a:pt x="684" y="1883"/>
                    </a:lnTo>
                    <a:lnTo>
                      <a:pt x="699" y="1883"/>
                    </a:lnTo>
                    <a:lnTo>
                      <a:pt x="715" y="1881"/>
                    </a:lnTo>
                    <a:lnTo>
                      <a:pt x="732" y="1881"/>
                    </a:lnTo>
                    <a:lnTo>
                      <a:pt x="746" y="1881"/>
                    </a:lnTo>
                    <a:lnTo>
                      <a:pt x="763" y="1879"/>
                    </a:lnTo>
                    <a:lnTo>
                      <a:pt x="779" y="1879"/>
                    </a:lnTo>
                    <a:lnTo>
                      <a:pt x="794" y="1876"/>
                    </a:lnTo>
                    <a:lnTo>
                      <a:pt x="810" y="1876"/>
                    </a:lnTo>
                    <a:lnTo>
                      <a:pt x="825" y="1874"/>
                    </a:lnTo>
                    <a:lnTo>
                      <a:pt x="839" y="1874"/>
                    </a:lnTo>
                    <a:lnTo>
                      <a:pt x="855" y="1872"/>
                    </a:lnTo>
                    <a:lnTo>
                      <a:pt x="872" y="1869"/>
                    </a:lnTo>
                    <a:lnTo>
                      <a:pt x="886" y="1867"/>
                    </a:lnTo>
                    <a:lnTo>
                      <a:pt x="901" y="1864"/>
                    </a:lnTo>
                    <a:lnTo>
                      <a:pt x="917" y="1862"/>
                    </a:lnTo>
                    <a:lnTo>
                      <a:pt x="932" y="1860"/>
                    </a:lnTo>
                    <a:lnTo>
                      <a:pt x="948" y="1857"/>
                    </a:lnTo>
                    <a:lnTo>
                      <a:pt x="962" y="1855"/>
                    </a:lnTo>
                    <a:lnTo>
                      <a:pt x="977" y="1850"/>
                    </a:lnTo>
                    <a:lnTo>
                      <a:pt x="993" y="1848"/>
                    </a:lnTo>
                    <a:lnTo>
                      <a:pt x="1008" y="1845"/>
                    </a:lnTo>
                    <a:lnTo>
                      <a:pt x="1022" y="1843"/>
                    </a:lnTo>
                    <a:lnTo>
                      <a:pt x="1036" y="1838"/>
                    </a:lnTo>
                    <a:lnTo>
                      <a:pt x="1053" y="1836"/>
                    </a:lnTo>
                    <a:lnTo>
                      <a:pt x="1067" y="1831"/>
                    </a:lnTo>
                    <a:lnTo>
                      <a:pt x="1081" y="1829"/>
                    </a:lnTo>
                    <a:lnTo>
                      <a:pt x="1096" y="1824"/>
                    </a:lnTo>
                    <a:lnTo>
                      <a:pt x="1112" y="1819"/>
                    </a:lnTo>
                    <a:lnTo>
                      <a:pt x="1127" y="1815"/>
                    </a:lnTo>
                    <a:lnTo>
                      <a:pt x="1141" y="1812"/>
                    </a:lnTo>
                    <a:lnTo>
                      <a:pt x="1155" y="1807"/>
                    </a:lnTo>
                    <a:lnTo>
                      <a:pt x="1172" y="1803"/>
                    </a:lnTo>
                    <a:lnTo>
                      <a:pt x="1184" y="1798"/>
                    </a:lnTo>
                    <a:lnTo>
                      <a:pt x="1200" y="1793"/>
                    </a:lnTo>
                    <a:lnTo>
                      <a:pt x="1215" y="1788"/>
                    </a:lnTo>
                    <a:lnTo>
                      <a:pt x="1229" y="1784"/>
                    </a:lnTo>
                    <a:lnTo>
                      <a:pt x="1243" y="1779"/>
                    </a:lnTo>
                    <a:lnTo>
                      <a:pt x="1257" y="1772"/>
                    </a:lnTo>
                    <a:lnTo>
                      <a:pt x="1272" y="1767"/>
                    </a:lnTo>
                    <a:lnTo>
                      <a:pt x="1286" y="1762"/>
                    </a:lnTo>
                    <a:lnTo>
                      <a:pt x="1298" y="1755"/>
                    </a:lnTo>
                    <a:lnTo>
                      <a:pt x="1310" y="1750"/>
                    </a:lnTo>
                    <a:lnTo>
                      <a:pt x="1319" y="1743"/>
                    </a:lnTo>
                    <a:lnTo>
                      <a:pt x="1331" y="1736"/>
                    </a:lnTo>
                    <a:lnTo>
                      <a:pt x="1343" y="1729"/>
                    </a:lnTo>
                    <a:lnTo>
                      <a:pt x="1355" y="1722"/>
                    </a:lnTo>
                    <a:lnTo>
                      <a:pt x="1367" y="1715"/>
                    </a:lnTo>
                    <a:lnTo>
                      <a:pt x="1379" y="1708"/>
                    </a:lnTo>
                    <a:lnTo>
                      <a:pt x="1390" y="1698"/>
                    </a:lnTo>
                    <a:lnTo>
                      <a:pt x="1402" y="1691"/>
                    </a:lnTo>
                    <a:lnTo>
                      <a:pt x="1414" y="1684"/>
                    </a:lnTo>
                    <a:lnTo>
                      <a:pt x="1426" y="1677"/>
                    </a:lnTo>
                    <a:lnTo>
                      <a:pt x="1436" y="1667"/>
                    </a:lnTo>
                    <a:lnTo>
                      <a:pt x="1448" y="1660"/>
                    </a:lnTo>
                    <a:lnTo>
                      <a:pt x="1459" y="1648"/>
                    </a:lnTo>
                    <a:lnTo>
                      <a:pt x="1471" y="1641"/>
                    </a:lnTo>
                    <a:lnTo>
                      <a:pt x="1483" y="1632"/>
                    </a:lnTo>
                    <a:lnTo>
                      <a:pt x="1495" y="1622"/>
                    </a:lnTo>
                    <a:lnTo>
                      <a:pt x="1505" y="1613"/>
                    </a:lnTo>
                    <a:lnTo>
                      <a:pt x="1516" y="1603"/>
                    </a:lnTo>
                    <a:lnTo>
                      <a:pt x="1526" y="1594"/>
                    </a:lnTo>
                    <a:lnTo>
                      <a:pt x="1538" y="1584"/>
                    </a:lnTo>
                    <a:lnTo>
                      <a:pt x="1550" y="1575"/>
                    </a:lnTo>
                    <a:lnTo>
                      <a:pt x="1562" y="1565"/>
                    </a:lnTo>
                    <a:lnTo>
                      <a:pt x="1571" y="1553"/>
                    </a:lnTo>
                    <a:lnTo>
                      <a:pt x="1581" y="1544"/>
                    </a:lnTo>
                    <a:lnTo>
                      <a:pt x="1590" y="1532"/>
                    </a:lnTo>
                    <a:lnTo>
                      <a:pt x="1602" y="1522"/>
                    </a:lnTo>
                    <a:lnTo>
                      <a:pt x="1612" y="1511"/>
                    </a:lnTo>
                    <a:lnTo>
                      <a:pt x="1621" y="1501"/>
                    </a:lnTo>
                    <a:lnTo>
                      <a:pt x="1631" y="1489"/>
                    </a:lnTo>
                    <a:lnTo>
                      <a:pt x="1640" y="1480"/>
                    </a:lnTo>
                    <a:lnTo>
                      <a:pt x="1647" y="1468"/>
                    </a:lnTo>
                    <a:lnTo>
                      <a:pt x="1657" y="1456"/>
                    </a:lnTo>
                    <a:lnTo>
                      <a:pt x="1664" y="1444"/>
                    </a:lnTo>
                    <a:lnTo>
                      <a:pt x="1673" y="1432"/>
                    </a:lnTo>
                    <a:lnTo>
                      <a:pt x="1681" y="1420"/>
                    </a:lnTo>
                    <a:lnTo>
                      <a:pt x="1688" y="1408"/>
                    </a:lnTo>
                    <a:lnTo>
                      <a:pt x="1695" y="1396"/>
                    </a:lnTo>
                    <a:lnTo>
                      <a:pt x="1702" y="1385"/>
                    </a:lnTo>
                    <a:lnTo>
                      <a:pt x="1709" y="1373"/>
                    </a:lnTo>
                    <a:lnTo>
                      <a:pt x="1716" y="1358"/>
                    </a:lnTo>
                    <a:lnTo>
                      <a:pt x="1721" y="1347"/>
                    </a:lnTo>
                    <a:lnTo>
                      <a:pt x="1728" y="1335"/>
                    </a:lnTo>
                    <a:lnTo>
                      <a:pt x="1733" y="1323"/>
                    </a:lnTo>
                    <a:lnTo>
                      <a:pt x="1738" y="1309"/>
                    </a:lnTo>
                    <a:lnTo>
                      <a:pt x="1742" y="1297"/>
                    </a:lnTo>
                    <a:lnTo>
                      <a:pt x="1747" y="1285"/>
                    </a:lnTo>
                    <a:lnTo>
                      <a:pt x="1749" y="1271"/>
                    </a:lnTo>
                    <a:lnTo>
                      <a:pt x="1752" y="1259"/>
                    </a:lnTo>
                    <a:lnTo>
                      <a:pt x="1754" y="1244"/>
                    </a:lnTo>
                    <a:lnTo>
                      <a:pt x="1759" y="1233"/>
                    </a:lnTo>
                    <a:lnTo>
                      <a:pt x="1759" y="1218"/>
                    </a:lnTo>
                    <a:lnTo>
                      <a:pt x="1761" y="1204"/>
                    </a:lnTo>
                    <a:lnTo>
                      <a:pt x="1761" y="1190"/>
                    </a:lnTo>
                    <a:lnTo>
                      <a:pt x="1764" y="1178"/>
                    </a:lnTo>
                    <a:lnTo>
                      <a:pt x="1761" y="1164"/>
                    </a:lnTo>
                    <a:lnTo>
                      <a:pt x="1761" y="1149"/>
                    </a:lnTo>
                    <a:lnTo>
                      <a:pt x="1761" y="1138"/>
                    </a:lnTo>
                    <a:lnTo>
                      <a:pt x="1761" y="1123"/>
                    </a:lnTo>
                    <a:lnTo>
                      <a:pt x="1759" y="1109"/>
                    </a:lnTo>
                    <a:lnTo>
                      <a:pt x="1757" y="1095"/>
                    </a:lnTo>
                    <a:lnTo>
                      <a:pt x="1752" y="1083"/>
                    </a:lnTo>
                    <a:lnTo>
                      <a:pt x="1749" y="1069"/>
                    </a:lnTo>
                    <a:lnTo>
                      <a:pt x="1747" y="1052"/>
                    </a:lnTo>
                    <a:lnTo>
                      <a:pt x="1742" y="1035"/>
                    </a:lnTo>
                    <a:lnTo>
                      <a:pt x="1740" y="1019"/>
                    </a:lnTo>
                    <a:lnTo>
                      <a:pt x="1738" y="1005"/>
                    </a:lnTo>
                    <a:lnTo>
                      <a:pt x="1733" y="988"/>
                    </a:lnTo>
                    <a:lnTo>
                      <a:pt x="1733" y="969"/>
                    </a:lnTo>
                    <a:lnTo>
                      <a:pt x="1730" y="955"/>
                    </a:lnTo>
                    <a:lnTo>
                      <a:pt x="1728" y="938"/>
                    </a:lnTo>
                    <a:lnTo>
                      <a:pt x="1723" y="921"/>
                    </a:lnTo>
                    <a:lnTo>
                      <a:pt x="1723" y="905"/>
                    </a:lnTo>
                    <a:lnTo>
                      <a:pt x="1721" y="888"/>
                    </a:lnTo>
                    <a:lnTo>
                      <a:pt x="1719" y="874"/>
                    </a:lnTo>
                    <a:lnTo>
                      <a:pt x="1716" y="855"/>
                    </a:lnTo>
                    <a:lnTo>
                      <a:pt x="1714" y="841"/>
                    </a:lnTo>
                    <a:lnTo>
                      <a:pt x="1711" y="824"/>
                    </a:lnTo>
                    <a:lnTo>
                      <a:pt x="1711" y="810"/>
                    </a:lnTo>
                    <a:lnTo>
                      <a:pt x="1707" y="791"/>
                    </a:lnTo>
                    <a:lnTo>
                      <a:pt x="1707" y="777"/>
                    </a:lnTo>
                    <a:lnTo>
                      <a:pt x="1704" y="760"/>
                    </a:lnTo>
                    <a:lnTo>
                      <a:pt x="1702" y="743"/>
                    </a:lnTo>
                    <a:lnTo>
                      <a:pt x="1697" y="727"/>
                    </a:lnTo>
                    <a:lnTo>
                      <a:pt x="1697" y="710"/>
                    </a:lnTo>
                    <a:lnTo>
                      <a:pt x="1695" y="696"/>
                    </a:lnTo>
                    <a:lnTo>
                      <a:pt x="1692" y="679"/>
                    </a:lnTo>
                    <a:lnTo>
                      <a:pt x="1690" y="663"/>
                    </a:lnTo>
                    <a:lnTo>
                      <a:pt x="1688" y="646"/>
                    </a:lnTo>
                    <a:lnTo>
                      <a:pt x="1685" y="629"/>
                    </a:lnTo>
                    <a:lnTo>
                      <a:pt x="1683" y="615"/>
                    </a:lnTo>
                    <a:lnTo>
                      <a:pt x="1678" y="598"/>
                    </a:lnTo>
                    <a:lnTo>
                      <a:pt x="1676" y="582"/>
                    </a:lnTo>
                    <a:lnTo>
                      <a:pt x="1673" y="568"/>
                    </a:lnTo>
                    <a:lnTo>
                      <a:pt x="1671" y="551"/>
                    </a:lnTo>
                    <a:lnTo>
                      <a:pt x="1666" y="534"/>
                    </a:lnTo>
                    <a:lnTo>
                      <a:pt x="1662" y="520"/>
                    </a:lnTo>
                    <a:lnTo>
                      <a:pt x="1659" y="503"/>
                    </a:lnTo>
                    <a:lnTo>
                      <a:pt x="1654" y="489"/>
                    </a:lnTo>
                    <a:lnTo>
                      <a:pt x="1650" y="472"/>
                    </a:lnTo>
                    <a:lnTo>
                      <a:pt x="1645" y="456"/>
                    </a:lnTo>
                    <a:lnTo>
                      <a:pt x="1640" y="439"/>
                    </a:lnTo>
                    <a:lnTo>
                      <a:pt x="1638" y="425"/>
                    </a:lnTo>
                    <a:lnTo>
                      <a:pt x="1631" y="411"/>
                    </a:lnTo>
                    <a:lnTo>
                      <a:pt x="1626" y="394"/>
                    </a:lnTo>
                    <a:lnTo>
                      <a:pt x="1621" y="380"/>
                    </a:lnTo>
                    <a:lnTo>
                      <a:pt x="1614" y="366"/>
                    </a:lnTo>
                    <a:lnTo>
                      <a:pt x="1609" y="349"/>
                    </a:lnTo>
                    <a:lnTo>
                      <a:pt x="1602" y="335"/>
                    </a:lnTo>
                    <a:lnTo>
                      <a:pt x="1595" y="320"/>
                    </a:lnTo>
                    <a:lnTo>
                      <a:pt x="1590" y="306"/>
                    </a:lnTo>
                    <a:lnTo>
                      <a:pt x="1583" y="290"/>
                    </a:lnTo>
                    <a:lnTo>
                      <a:pt x="1576" y="278"/>
                    </a:lnTo>
                    <a:lnTo>
                      <a:pt x="1566" y="261"/>
                    </a:lnTo>
                    <a:lnTo>
                      <a:pt x="1559" y="249"/>
                    </a:lnTo>
                    <a:lnTo>
                      <a:pt x="1550" y="235"/>
                    </a:lnTo>
                    <a:lnTo>
                      <a:pt x="1543" y="221"/>
                    </a:lnTo>
                    <a:lnTo>
                      <a:pt x="1533" y="206"/>
                    </a:lnTo>
                    <a:lnTo>
                      <a:pt x="1524" y="195"/>
                    </a:lnTo>
                    <a:lnTo>
                      <a:pt x="1514" y="178"/>
                    </a:lnTo>
                    <a:lnTo>
                      <a:pt x="1502" y="166"/>
                    </a:lnTo>
                    <a:lnTo>
                      <a:pt x="1493" y="152"/>
                    </a:lnTo>
                    <a:lnTo>
                      <a:pt x="1481" y="140"/>
                    </a:lnTo>
                    <a:lnTo>
                      <a:pt x="1471" y="126"/>
                    </a:lnTo>
                    <a:lnTo>
                      <a:pt x="1459" y="114"/>
                    </a:lnTo>
                    <a:lnTo>
                      <a:pt x="1445" y="100"/>
                    </a:lnTo>
                    <a:lnTo>
                      <a:pt x="1436" y="90"/>
                    </a:lnTo>
                    <a:lnTo>
                      <a:pt x="1433" y="83"/>
                    </a:lnTo>
                    <a:lnTo>
                      <a:pt x="1433" y="78"/>
                    </a:lnTo>
                    <a:lnTo>
                      <a:pt x="1433" y="73"/>
                    </a:lnTo>
                    <a:lnTo>
                      <a:pt x="1433" y="66"/>
                    </a:lnTo>
                    <a:lnTo>
                      <a:pt x="1433" y="59"/>
                    </a:lnTo>
                    <a:lnTo>
                      <a:pt x="1433" y="52"/>
                    </a:lnTo>
                    <a:lnTo>
                      <a:pt x="1436" y="45"/>
                    </a:lnTo>
                    <a:lnTo>
                      <a:pt x="1436" y="40"/>
                    </a:lnTo>
                    <a:lnTo>
                      <a:pt x="1438" y="33"/>
                    </a:lnTo>
                    <a:lnTo>
                      <a:pt x="1440" y="26"/>
                    </a:lnTo>
                    <a:lnTo>
                      <a:pt x="1440" y="19"/>
                    </a:lnTo>
                    <a:lnTo>
                      <a:pt x="1443" y="14"/>
                    </a:lnTo>
                    <a:lnTo>
                      <a:pt x="1448" y="7"/>
                    </a:lnTo>
                    <a:lnTo>
                      <a:pt x="1452" y="0"/>
                    </a:lnTo>
                    <a:lnTo>
                      <a:pt x="1452" y="0"/>
                    </a:lnTo>
                    <a:close/>
                  </a:path>
                </a:pathLst>
              </a:custGeom>
              <a:solidFill>
                <a:srgbClr val="A6B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467" name="Freeform 11"/>
              <p:cNvSpPr>
                <a:spLocks/>
              </p:cNvSpPr>
              <p:nvPr/>
            </p:nvSpPr>
            <p:spPr bwMode="auto">
              <a:xfrm>
                <a:off x="490" y="520"/>
                <a:ext cx="839" cy="2580"/>
              </a:xfrm>
              <a:custGeom>
                <a:avLst/>
                <a:gdLst/>
                <a:ahLst/>
                <a:cxnLst>
                  <a:cxn ang="0">
                    <a:pos x="192" y="0"/>
                  </a:cxn>
                  <a:cxn ang="0">
                    <a:pos x="309" y="7"/>
                  </a:cxn>
                  <a:cxn ang="0">
                    <a:pos x="418" y="19"/>
                  </a:cxn>
                  <a:cxn ang="0">
                    <a:pos x="528" y="45"/>
                  </a:cxn>
                  <a:cxn ang="0">
                    <a:pos x="630" y="83"/>
                  </a:cxn>
                  <a:cxn ang="0">
                    <a:pos x="694" y="152"/>
                  </a:cxn>
                  <a:cxn ang="0">
                    <a:pos x="723" y="238"/>
                  </a:cxn>
                  <a:cxn ang="0">
                    <a:pos x="746" y="323"/>
                  </a:cxn>
                  <a:cxn ang="0">
                    <a:pos x="768" y="409"/>
                  </a:cxn>
                  <a:cxn ang="0">
                    <a:pos x="794" y="494"/>
                  </a:cxn>
                  <a:cxn ang="0">
                    <a:pos x="830" y="589"/>
                  </a:cxn>
                  <a:cxn ang="0">
                    <a:pos x="777" y="653"/>
                  </a:cxn>
                  <a:cxn ang="0">
                    <a:pos x="668" y="691"/>
                  </a:cxn>
                  <a:cxn ang="0">
                    <a:pos x="556" y="751"/>
                  </a:cxn>
                  <a:cxn ang="0">
                    <a:pos x="435" y="832"/>
                  </a:cxn>
                  <a:cxn ang="0">
                    <a:pos x="328" y="938"/>
                  </a:cxn>
                  <a:cxn ang="0">
                    <a:pos x="242" y="1062"/>
                  </a:cxn>
                  <a:cxn ang="0">
                    <a:pos x="185" y="1195"/>
                  </a:cxn>
                  <a:cxn ang="0">
                    <a:pos x="78" y="2012"/>
                  </a:cxn>
                  <a:cxn ang="0">
                    <a:pos x="116" y="2083"/>
                  </a:cxn>
                  <a:cxn ang="0">
                    <a:pos x="211" y="2183"/>
                  </a:cxn>
                  <a:cxn ang="0">
                    <a:pos x="295" y="2252"/>
                  </a:cxn>
                  <a:cxn ang="0">
                    <a:pos x="394" y="2342"/>
                  </a:cxn>
                  <a:cxn ang="0">
                    <a:pos x="461" y="2383"/>
                  </a:cxn>
                  <a:cxn ang="0">
                    <a:pos x="573" y="2437"/>
                  </a:cxn>
                  <a:cxn ang="0">
                    <a:pos x="696" y="2499"/>
                  </a:cxn>
                  <a:cxn ang="0">
                    <a:pos x="796" y="2551"/>
                  </a:cxn>
                  <a:cxn ang="0">
                    <a:pos x="789" y="2580"/>
                  </a:cxn>
                  <a:cxn ang="0">
                    <a:pos x="630" y="2542"/>
                  </a:cxn>
                  <a:cxn ang="0">
                    <a:pos x="459" y="2456"/>
                  </a:cxn>
                  <a:cxn ang="0">
                    <a:pos x="290" y="2333"/>
                  </a:cxn>
                  <a:cxn ang="0">
                    <a:pos x="138" y="2183"/>
                  </a:cxn>
                  <a:cxn ang="0">
                    <a:pos x="21" y="2029"/>
                  </a:cxn>
                  <a:cxn ang="0">
                    <a:pos x="14" y="1941"/>
                  </a:cxn>
                  <a:cxn ang="0">
                    <a:pos x="21" y="1865"/>
                  </a:cxn>
                  <a:cxn ang="0">
                    <a:pos x="31" y="1789"/>
                  </a:cxn>
                  <a:cxn ang="0">
                    <a:pos x="45" y="1703"/>
                  </a:cxn>
                  <a:cxn ang="0">
                    <a:pos x="57" y="1596"/>
                  </a:cxn>
                  <a:cxn ang="0">
                    <a:pos x="69" y="1456"/>
                  </a:cxn>
                  <a:cxn ang="0">
                    <a:pos x="95" y="1314"/>
                  </a:cxn>
                  <a:cxn ang="0">
                    <a:pos x="138" y="1171"/>
                  </a:cxn>
                  <a:cxn ang="0">
                    <a:pos x="202" y="1038"/>
                  </a:cxn>
                  <a:cxn ang="0">
                    <a:pos x="292" y="917"/>
                  </a:cxn>
                  <a:cxn ang="0">
                    <a:pos x="394" y="822"/>
                  </a:cxn>
                  <a:cxn ang="0">
                    <a:pos x="475" y="767"/>
                  </a:cxn>
                  <a:cxn ang="0">
                    <a:pos x="573" y="710"/>
                  </a:cxn>
                  <a:cxn ang="0">
                    <a:pos x="670" y="653"/>
                  </a:cxn>
                  <a:cxn ang="0">
                    <a:pos x="756" y="599"/>
                  </a:cxn>
                  <a:cxn ang="0">
                    <a:pos x="777" y="509"/>
                  </a:cxn>
                  <a:cxn ang="0">
                    <a:pos x="749" y="428"/>
                  </a:cxn>
                  <a:cxn ang="0">
                    <a:pos x="706" y="335"/>
                  </a:cxn>
                  <a:cxn ang="0">
                    <a:pos x="658" y="240"/>
                  </a:cxn>
                  <a:cxn ang="0">
                    <a:pos x="616" y="157"/>
                  </a:cxn>
                  <a:cxn ang="0">
                    <a:pos x="525" y="114"/>
                  </a:cxn>
                  <a:cxn ang="0">
                    <a:pos x="440" y="81"/>
                  </a:cxn>
                  <a:cxn ang="0">
                    <a:pos x="354" y="57"/>
                  </a:cxn>
                  <a:cxn ang="0">
                    <a:pos x="264" y="43"/>
                  </a:cxn>
                  <a:cxn ang="0">
                    <a:pos x="169" y="38"/>
                  </a:cxn>
                  <a:cxn ang="0">
                    <a:pos x="66" y="55"/>
                  </a:cxn>
                  <a:cxn ang="0">
                    <a:pos x="9" y="43"/>
                  </a:cxn>
                </a:cxnLst>
                <a:rect l="0" t="0" r="r" b="b"/>
                <a:pathLst>
                  <a:path w="839" h="2580">
                    <a:moveTo>
                      <a:pt x="88" y="0"/>
                    </a:moveTo>
                    <a:lnTo>
                      <a:pt x="97" y="0"/>
                    </a:lnTo>
                    <a:lnTo>
                      <a:pt x="107" y="0"/>
                    </a:lnTo>
                    <a:lnTo>
                      <a:pt x="116" y="0"/>
                    </a:lnTo>
                    <a:lnTo>
                      <a:pt x="126" y="0"/>
                    </a:lnTo>
                    <a:lnTo>
                      <a:pt x="135" y="0"/>
                    </a:lnTo>
                    <a:lnTo>
                      <a:pt x="145" y="0"/>
                    </a:lnTo>
                    <a:lnTo>
                      <a:pt x="154" y="0"/>
                    </a:lnTo>
                    <a:lnTo>
                      <a:pt x="164" y="0"/>
                    </a:lnTo>
                    <a:lnTo>
                      <a:pt x="173" y="0"/>
                    </a:lnTo>
                    <a:lnTo>
                      <a:pt x="183" y="0"/>
                    </a:lnTo>
                    <a:lnTo>
                      <a:pt x="192" y="0"/>
                    </a:lnTo>
                    <a:lnTo>
                      <a:pt x="202" y="0"/>
                    </a:lnTo>
                    <a:lnTo>
                      <a:pt x="211" y="0"/>
                    </a:lnTo>
                    <a:lnTo>
                      <a:pt x="221" y="3"/>
                    </a:lnTo>
                    <a:lnTo>
                      <a:pt x="230" y="3"/>
                    </a:lnTo>
                    <a:lnTo>
                      <a:pt x="242" y="3"/>
                    </a:lnTo>
                    <a:lnTo>
                      <a:pt x="252" y="3"/>
                    </a:lnTo>
                    <a:lnTo>
                      <a:pt x="261" y="3"/>
                    </a:lnTo>
                    <a:lnTo>
                      <a:pt x="271" y="3"/>
                    </a:lnTo>
                    <a:lnTo>
                      <a:pt x="280" y="5"/>
                    </a:lnTo>
                    <a:lnTo>
                      <a:pt x="290" y="5"/>
                    </a:lnTo>
                    <a:lnTo>
                      <a:pt x="299" y="5"/>
                    </a:lnTo>
                    <a:lnTo>
                      <a:pt x="309" y="7"/>
                    </a:lnTo>
                    <a:lnTo>
                      <a:pt x="318" y="7"/>
                    </a:lnTo>
                    <a:lnTo>
                      <a:pt x="326" y="7"/>
                    </a:lnTo>
                    <a:lnTo>
                      <a:pt x="335" y="10"/>
                    </a:lnTo>
                    <a:lnTo>
                      <a:pt x="345" y="10"/>
                    </a:lnTo>
                    <a:lnTo>
                      <a:pt x="354" y="10"/>
                    </a:lnTo>
                    <a:lnTo>
                      <a:pt x="364" y="10"/>
                    </a:lnTo>
                    <a:lnTo>
                      <a:pt x="373" y="12"/>
                    </a:lnTo>
                    <a:lnTo>
                      <a:pt x="383" y="14"/>
                    </a:lnTo>
                    <a:lnTo>
                      <a:pt x="392" y="17"/>
                    </a:lnTo>
                    <a:lnTo>
                      <a:pt x="402" y="17"/>
                    </a:lnTo>
                    <a:lnTo>
                      <a:pt x="411" y="19"/>
                    </a:lnTo>
                    <a:lnTo>
                      <a:pt x="418" y="19"/>
                    </a:lnTo>
                    <a:lnTo>
                      <a:pt x="428" y="22"/>
                    </a:lnTo>
                    <a:lnTo>
                      <a:pt x="437" y="22"/>
                    </a:lnTo>
                    <a:lnTo>
                      <a:pt x="447" y="24"/>
                    </a:lnTo>
                    <a:lnTo>
                      <a:pt x="454" y="26"/>
                    </a:lnTo>
                    <a:lnTo>
                      <a:pt x="463" y="29"/>
                    </a:lnTo>
                    <a:lnTo>
                      <a:pt x="473" y="31"/>
                    </a:lnTo>
                    <a:lnTo>
                      <a:pt x="482" y="31"/>
                    </a:lnTo>
                    <a:lnTo>
                      <a:pt x="490" y="33"/>
                    </a:lnTo>
                    <a:lnTo>
                      <a:pt x="499" y="38"/>
                    </a:lnTo>
                    <a:lnTo>
                      <a:pt x="509" y="41"/>
                    </a:lnTo>
                    <a:lnTo>
                      <a:pt x="518" y="41"/>
                    </a:lnTo>
                    <a:lnTo>
                      <a:pt x="528" y="45"/>
                    </a:lnTo>
                    <a:lnTo>
                      <a:pt x="535" y="48"/>
                    </a:lnTo>
                    <a:lnTo>
                      <a:pt x="544" y="50"/>
                    </a:lnTo>
                    <a:lnTo>
                      <a:pt x="554" y="52"/>
                    </a:lnTo>
                    <a:lnTo>
                      <a:pt x="561" y="57"/>
                    </a:lnTo>
                    <a:lnTo>
                      <a:pt x="570" y="60"/>
                    </a:lnTo>
                    <a:lnTo>
                      <a:pt x="578" y="62"/>
                    </a:lnTo>
                    <a:lnTo>
                      <a:pt x="587" y="67"/>
                    </a:lnTo>
                    <a:lnTo>
                      <a:pt x="594" y="69"/>
                    </a:lnTo>
                    <a:lnTo>
                      <a:pt x="604" y="74"/>
                    </a:lnTo>
                    <a:lnTo>
                      <a:pt x="613" y="76"/>
                    </a:lnTo>
                    <a:lnTo>
                      <a:pt x="620" y="79"/>
                    </a:lnTo>
                    <a:lnTo>
                      <a:pt x="630" y="83"/>
                    </a:lnTo>
                    <a:lnTo>
                      <a:pt x="639" y="88"/>
                    </a:lnTo>
                    <a:lnTo>
                      <a:pt x="646" y="93"/>
                    </a:lnTo>
                    <a:lnTo>
                      <a:pt x="656" y="98"/>
                    </a:lnTo>
                    <a:lnTo>
                      <a:pt x="663" y="102"/>
                    </a:lnTo>
                    <a:lnTo>
                      <a:pt x="673" y="107"/>
                    </a:lnTo>
                    <a:lnTo>
                      <a:pt x="675" y="114"/>
                    </a:lnTo>
                    <a:lnTo>
                      <a:pt x="677" y="121"/>
                    </a:lnTo>
                    <a:lnTo>
                      <a:pt x="682" y="126"/>
                    </a:lnTo>
                    <a:lnTo>
                      <a:pt x="685" y="133"/>
                    </a:lnTo>
                    <a:lnTo>
                      <a:pt x="687" y="140"/>
                    </a:lnTo>
                    <a:lnTo>
                      <a:pt x="692" y="147"/>
                    </a:lnTo>
                    <a:lnTo>
                      <a:pt x="694" y="152"/>
                    </a:lnTo>
                    <a:lnTo>
                      <a:pt x="696" y="162"/>
                    </a:lnTo>
                    <a:lnTo>
                      <a:pt x="699" y="166"/>
                    </a:lnTo>
                    <a:lnTo>
                      <a:pt x="701" y="174"/>
                    </a:lnTo>
                    <a:lnTo>
                      <a:pt x="704" y="181"/>
                    </a:lnTo>
                    <a:lnTo>
                      <a:pt x="706" y="188"/>
                    </a:lnTo>
                    <a:lnTo>
                      <a:pt x="708" y="195"/>
                    </a:lnTo>
                    <a:lnTo>
                      <a:pt x="713" y="202"/>
                    </a:lnTo>
                    <a:lnTo>
                      <a:pt x="713" y="209"/>
                    </a:lnTo>
                    <a:lnTo>
                      <a:pt x="718" y="216"/>
                    </a:lnTo>
                    <a:lnTo>
                      <a:pt x="718" y="223"/>
                    </a:lnTo>
                    <a:lnTo>
                      <a:pt x="720" y="228"/>
                    </a:lnTo>
                    <a:lnTo>
                      <a:pt x="723" y="238"/>
                    </a:lnTo>
                    <a:lnTo>
                      <a:pt x="725" y="245"/>
                    </a:lnTo>
                    <a:lnTo>
                      <a:pt x="725" y="250"/>
                    </a:lnTo>
                    <a:lnTo>
                      <a:pt x="730" y="257"/>
                    </a:lnTo>
                    <a:lnTo>
                      <a:pt x="730" y="266"/>
                    </a:lnTo>
                    <a:lnTo>
                      <a:pt x="732" y="273"/>
                    </a:lnTo>
                    <a:lnTo>
                      <a:pt x="734" y="278"/>
                    </a:lnTo>
                    <a:lnTo>
                      <a:pt x="737" y="285"/>
                    </a:lnTo>
                    <a:lnTo>
                      <a:pt x="739" y="295"/>
                    </a:lnTo>
                    <a:lnTo>
                      <a:pt x="742" y="302"/>
                    </a:lnTo>
                    <a:lnTo>
                      <a:pt x="742" y="307"/>
                    </a:lnTo>
                    <a:lnTo>
                      <a:pt x="744" y="314"/>
                    </a:lnTo>
                    <a:lnTo>
                      <a:pt x="746" y="323"/>
                    </a:lnTo>
                    <a:lnTo>
                      <a:pt x="749" y="330"/>
                    </a:lnTo>
                    <a:lnTo>
                      <a:pt x="751" y="335"/>
                    </a:lnTo>
                    <a:lnTo>
                      <a:pt x="751" y="342"/>
                    </a:lnTo>
                    <a:lnTo>
                      <a:pt x="753" y="352"/>
                    </a:lnTo>
                    <a:lnTo>
                      <a:pt x="756" y="359"/>
                    </a:lnTo>
                    <a:lnTo>
                      <a:pt x="756" y="364"/>
                    </a:lnTo>
                    <a:lnTo>
                      <a:pt x="758" y="371"/>
                    </a:lnTo>
                    <a:lnTo>
                      <a:pt x="761" y="380"/>
                    </a:lnTo>
                    <a:lnTo>
                      <a:pt x="763" y="387"/>
                    </a:lnTo>
                    <a:lnTo>
                      <a:pt x="763" y="392"/>
                    </a:lnTo>
                    <a:lnTo>
                      <a:pt x="765" y="399"/>
                    </a:lnTo>
                    <a:lnTo>
                      <a:pt x="768" y="409"/>
                    </a:lnTo>
                    <a:lnTo>
                      <a:pt x="770" y="416"/>
                    </a:lnTo>
                    <a:lnTo>
                      <a:pt x="770" y="421"/>
                    </a:lnTo>
                    <a:lnTo>
                      <a:pt x="775" y="428"/>
                    </a:lnTo>
                    <a:lnTo>
                      <a:pt x="775" y="435"/>
                    </a:lnTo>
                    <a:lnTo>
                      <a:pt x="780" y="444"/>
                    </a:lnTo>
                    <a:lnTo>
                      <a:pt x="780" y="452"/>
                    </a:lnTo>
                    <a:lnTo>
                      <a:pt x="782" y="459"/>
                    </a:lnTo>
                    <a:lnTo>
                      <a:pt x="784" y="466"/>
                    </a:lnTo>
                    <a:lnTo>
                      <a:pt x="787" y="473"/>
                    </a:lnTo>
                    <a:lnTo>
                      <a:pt x="789" y="480"/>
                    </a:lnTo>
                    <a:lnTo>
                      <a:pt x="792" y="487"/>
                    </a:lnTo>
                    <a:lnTo>
                      <a:pt x="794" y="494"/>
                    </a:lnTo>
                    <a:lnTo>
                      <a:pt x="799" y="501"/>
                    </a:lnTo>
                    <a:lnTo>
                      <a:pt x="799" y="509"/>
                    </a:lnTo>
                    <a:lnTo>
                      <a:pt x="803" y="518"/>
                    </a:lnTo>
                    <a:lnTo>
                      <a:pt x="806" y="523"/>
                    </a:lnTo>
                    <a:lnTo>
                      <a:pt x="808" y="532"/>
                    </a:lnTo>
                    <a:lnTo>
                      <a:pt x="811" y="539"/>
                    </a:lnTo>
                    <a:lnTo>
                      <a:pt x="815" y="547"/>
                    </a:lnTo>
                    <a:lnTo>
                      <a:pt x="818" y="554"/>
                    </a:lnTo>
                    <a:lnTo>
                      <a:pt x="822" y="563"/>
                    </a:lnTo>
                    <a:lnTo>
                      <a:pt x="825" y="573"/>
                    </a:lnTo>
                    <a:lnTo>
                      <a:pt x="827" y="582"/>
                    </a:lnTo>
                    <a:lnTo>
                      <a:pt x="830" y="589"/>
                    </a:lnTo>
                    <a:lnTo>
                      <a:pt x="830" y="599"/>
                    </a:lnTo>
                    <a:lnTo>
                      <a:pt x="830" y="606"/>
                    </a:lnTo>
                    <a:lnTo>
                      <a:pt x="827" y="613"/>
                    </a:lnTo>
                    <a:lnTo>
                      <a:pt x="825" y="618"/>
                    </a:lnTo>
                    <a:lnTo>
                      <a:pt x="822" y="625"/>
                    </a:lnTo>
                    <a:lnTo>
                      <a:pt x="815" y="630"/>
                    </a:lnTo>
                    <a:lnTo>
                      <a:pt x="813" y="634"/>
                    </a:lnTo>
                    <a:lnTo>
                      <a:pt x="806" y="639"/>
                    </a:lnTo>
                    <a:lnTo>
                      <a:pt x="799" y="644"/>
                    </a:lnTo>
                    <a:lnTo>
                      <a:pt x="792" y="646"/>
                    </a:lnTo>
                    <a:lnTo>
                      <a:pt x="784" y="651"/>
                    </a:lnTo>
                    <a:lnTo>
                      <a:pt x="777" y="653"/>
                    </a:lnTo>
                    <a:lnTo>
                      <a:pt x="770" y="658"/>
                    </a:lnTo>
                    <a:lnTo>
                      <a:pt x="761" y="661"/>
                    </a:lnTo>
                    <a:lnTo>
                      <a:pt x="751" y="663"/>
                    </a:lnTo>
                    <a:lnTo>
                      <a:pt x="742" y="665"/>
                    </a:lnTo>
                    <a:lnTo>
                      <a:pt x="732" y="668"/>
                    </a:lnTo>
                    <a:lnTo>
                      <a:pt x="725" y="670"/>
                    </a:lnTo>
                    <a:lnTo>
                      <a:pt x="713" y="672"/>
                    </a:lnTo>
                    <a:lnTo>
                      <a:pt x="704" y="677"/>
                    </a:lnTo>
                    <a:lnTo>
                      <a:pt x="696" y="682"/>
                    </a:lnTo>
                    <a:lnTo>
                      <a:pt x="687" y="684"/>
                    </a:lnTo>
                    <a:lnTo>
                      <a:pt x="677" y="687"/>
                    </a:lnTo>
                    <a:lnTo>
                      <a:pt x="668" y="691"/>
                    </a:lnTo>
                    <a:lnTo>
                      <a:pt x="661" y="696"/>
                    </a:lnTo>
                    <a:lnTo>
                      <a:pt x="654" y="701"/>
                    </a:lnTo>
                    <a:lnTo>
                      <a:pt x="646" y="706"/>
                    </a:lnTo>
                    <a:lnTo>
                      <a:pt x="639" y="710"/>
                    </a:lnTo>
                    <a:lnTo>
                      <a:pt x="635" y="718"/>
                    </a:lnTo>
                    <a:lnTo>
                      <a:pt x="623" y="720"/>
                    </a:lnTo>
                    <a:lnTo>
                      <a:pt x="611" y="725"/>
                    </a:lnTo>
                    <a:lnTo>
                      <a:pt x="601" y="729"/>
                    </a:lnTo>
                    <a:lnTo>
                      <a:pt x="589" y="737"/>
                    </a:lnTo>
                    <a:lnTo>
                      <a:pt x="578" y="739"/>
                    </a:lnTo>
                    <a:lnTo>
                      <a:pt x="568" y="746"/>
                    </a:lnTo>
                    <a:lnTo>
                      <a:pt x="556" y="751"/>
                    </a:lnTo>
                    <a:lnTo>
                      <a:pt x="547" y="758"/>
                    </a:lnTo>
                    <a:lnTo>
                      <a:pt x="535" y="763"/>
                    </a:lnTo>
                    <a:lnTo>
                      <a:pt x="525" y="770"/>
                    </a:lnTo>
                    <a:lnTo>
                      <a:pt x="513" y="777"/>
                    </a:lnTo>
                    <a:lnTo>
                      <a:pt x="504" y="784"/>
                    </a:lnTo>
                    <a:lnTo>
                      <a:pt x="494" y="789"/>
                    </a:lnTo>
                    <a:lnTo>
                      <a:pt x="482" y="796"/>
                    </a:lnTo>
                    <a:lnTo>
                      <a:pt x="473" y="803"/>
                    </a:lnTo>
                    <a:lnTo>
                      <a:pt x="463" y="813"/>
                    </a:lnTo>
                    <a:lnTo>
                      <a:pt x="454" y="817"/>
                    </a:lnTo>
                    <a:lnTo>
                      <a:pt x="444" y="824"/>
                    </a:lnTo>
                    <a:lnTo>
                      <a:pt x="435" y="832"/>
                    </a:lnTo>
                    <a:lnTo>
                      <a:pt x="423" y="841"/>
                    </a:lnTo>
                    <a:lnTo>
                      <a:pt x="413" y="851"/>
                    </a:lnTo>
                    <a:lnTo>
                      <a:pt x="404" y="858"/>
                    </a:lnTo>
                    <a:lnTo>
                      <a:pt x="394" y="867"/>
                    </a:lnTo>
                    <a:lnTo>
                      <a:pt x="387" y="877"/>
                    </a:lnTo>
                    <a:lnTo>
                      <a:pt x="378" y="884"/>
                    </a:lnTo>
                    <a:lnTo>
                      <a:pt x="368" y="893"/>
                    </a:lnTo>
                    <a:lnTo>
                      <a:pt x="359" y="900"/>
                    </a:lnTo>
                    <a:lnTo>
                      <a:pt x="352" y="910"/>
                    </a:lnTo>
                    <a:lnTo>
                      <a:pt x="342" y="919"/>
                    </a:lnTo>
                    <a:lnTo>
                      <a:pt x="335" y="929"/>
                    </a:lnTo>
                    <a:lnTo>
                      <a:pt x="328" y="938"/>
                    </a:lnTo>
                    <a:lnTo>
                      <a:pt x="321" y="950"/>
                    </a:lnTo>
                    <a:lnTo>
                      <a:pt x="311" y="960"/>
                    </a:lnTo>
                    <a:lnTo>
                      <a:pt x="304" y="969"/>
                    </a:lnTo>
                    <a:lnTo>
                      <a:pt x="295" y="979"/>
                    </a:lnTo>
                    <a:lnTo>
                      <a:pt x="287" y="988"/>
                    </a:lnTo>
                    <a:lnTo>
                      <a:pt x="280" y="998"/>
                    </a:lnTo>
                    <a:lnTo>
                      <a:pt x="273" y="1010"/>
                    </a:lnTo>
                    <a:lnTo>
                      <a:pt x="266" y="1019"/>
                    </a:lnTo>
                    <a:lnTo>
                      <a:pt x="261" y="1031"/>
                    </a:lnTo>
                    <a:lnTo>
                      <a:pt x="254" y="1041"/>
                    </a:lnTo>
                    <a:lnTo>
                      <a:pt x="247" y="1050"/>
                    </a:lnTo>
                    <a:lnTo>
                      <a:pt x="242" y="1062"/>
                    </a:lnTo>
                    <a:lnTo>
                      <a:pt x="238" y="1074"/>
                    </a:lnTo>
                    <a:lnTo>
                      <a:pt x="230" y="1083"/>
                    </a:lnTo>
                    <a:lnTo>
                      <a:pt x="226" y="1095"/>
                    </a:lnTo>
                    <a:lnTo>
                      <a:pt x="219" y="1107"/>
                    </a:lnTo>
                    <a:lnTo>
                      <a:pt x="216" y="1117"/>
                    </a:lnTo>
                    <a:lnTo>
                      <a:pt x="209" y="1128"/>
                    </a:lnTo>
                    <a:lnTo>
                      <a:pt x="204" y="1140"/>
                    </a:lnTo>
                    <a:lnTo>
                      <a:pt x="200" y="1150"/>
                    </a:lnTo>
                    <a:lnTo>
                      <a:pt x="197" y="1162"/>
                    </a:lnTo>
                    <a:lnTo>
                      <a:pt x="192" y="1171"/>
                    </a:lnTo>
                    <a:lnTo>
                      <a:pt x="190" y="1185"/>
                    </a:lnTo>
                    <a:lnTo>
                      <a:pt x="185" y="1195"/>
                    </a:lnTo>
                    <a:lnTo>
                      <a:pt x="183" y="1209"/>
                    </a:lnTo>
                    <a:lnTo>
                      <a:pt x="180" y="1219"/>
                    </a:lnTo>
                    <a:lnTo>
                      <a:pt x="178" y="1231"/>
                    </a:lnTo>
                    <a:lnTo>
                      <a:pt x="176" y="1242"/>
                    </a:lnTo>
                    <a:lnTo>
                      <a:pt x="173" y="1254"/>
                    </a:lnTo>
                    <a:lnTo>
                      <a:pt x="171" y="1266"/>
                    </a:lnTo>
                    <a:lnTo>
                      <a:pt x="171" y="1276"/>
                    </a:lnTo>
                    <a:lnTo>
                      <a:pt x="169" y="1288"/>
                    </a:lnTo>
                    <a:lnTo>
                      <a:pt x="169" y="1302"/>
                    </a:lnTo>
                    <a:lnTo>
                      <a:pt x="76" y="2000"/>
                    </a:lnTo>
                    <a:lnTo>
                      <a:pt x="78" y="2005"/>
                    </a:lnTo>
                    <a:lnTo>
                      <a:pt x="78" y="2012"/>
                    </a:lnTo>
                    <a:lnTo>
                      <a:pt x="81" y="2019"/>
                    </a:lnTo>
                    <a:lnTo>
                      <a:pt x="83" y="2024"/>
                    </a:lnTo>
                    <a:lnTo>
                      <a:pt x="85" y="2031"/>
                    </a:lnTo>
                    <a:lnTo>
                      <a:pt x="88" y="2036"/>
                    </a:lnTo>
                    <a:lnTo>
                      <a:pt x="93" y="2043"/>
                    </a:lnTo>
                    <a:lnTo>
                      <a:pt x="95" y="2050"/>
                    </a:lnTo>
                    <a:lnTo>
                      <a:pt x="97" y="2055"/>
                    </a:lnTo>
                    <a:lnTo>
                      <a:pt x="102" y="2060"/>
                    </a:lnTo>
                    <a:lnTo>
                      <a:pt x="104" y="2067"/>
                    </a:lnTo>
                    <a:lnTo>
                      <a:pt x="109" y="2071"/>
                    </a:lnTo>
                    <a:lnTo>
                      <a:pt x="112" y="2079"/>
                    </a:lnTo>
                    <a:lnTo>
                      <a:pt x="116" y="2083"/>
                    </a:lnTo>
                    <a:lnTo>
                      <a:pt x="121" y="2088"/>
                    </a:lnTo>
                    <a:lnTo>
                      <a:pt x="126" y="2095"/>
                    </a:lnTo>
                    <a:lnTo>
                      <a:pt x="135" y="2107"/>
                    </a:lnTo>
                    <a:lnTo>
                      <a:pt x="145" y="2117"/>
                    </a:lnTo>
                    <a:lnTo>
                      <a:pt x="154" y="2128"/>
                    </a:lnTo>
                    <a:lnTo>
                      <a:pt x="166" y="2140"/>
                    </a:lnTo>
                    <a:lnTo>
                      <a:pt x="176" y="2150"/>
                    </a:lnTo>
                    <a:lnTo>
                      <a:pt x="188" y="2162"/>
                    </a:lnTo>
                    <a:lnTo>
                      <a:pt x="192" y="2164"/>
                    </a:lnTo>
                    <a:lnTo>
                      <a:pt x="200" y="2171"/>
                    </a:lnTo>
                    <a:lnTo>
                      <a:pt x="207" y="2176"/>
                    </a:lnTo>
                    <a:lnTo>
                      <a:pt x="211" y="2183"/>
                    </a:lnTo>
                    <a:lnTo>
                      <a:pt x="223" y="2190"/>
                    </a:lnTo>
                    <a:lnTo>
                      <a:pt x="235" y="2202"/>
                    </a:lnTo>
                    <a:lnTo>
                      <a:pt x="240" y="2207"/>
                    </a:lnTo>
                    <a:lnTo>
                      <a:pt x="247" y="2212"/>
                    </a:lnTo>
                    <a:lnTo>
                      <a:pt x="254" y="2216"/>
                    </a:lnTo>
                    <a:lnTo>
                      <a:pt x="259" y="2221"/>
                    </a:lnTo>
                    <a:lnTo>
                      <a:pt x="264" y="2226"/>
                    </a:lnTo>
                    <a:lnTo>
                      <a:pt x="271" y="2231"/>
                    </a:lnTo>
                    <a:lnTo>
                      <a:pt x="276" y="2235"/>
                    </a:lnTo>
                    <a:lnTo>
                      <a:pt x="283" y="2243"/>
                    </a:lnTo>
                    <a:lnTo>
                      <a:pt x="287" y="2247"/>
                    </a:lnTo>
                    <a:lnTo>
                      <a:pt x="295" y="2252"/>
                    </a:lnTo>
                    <a:lnTo>
                      <a:pt x="302" y="2257"/>
                    </a:lnTo>
                    <a:lnTo>
                      <a:pt x="306" y="2262"/>
                    </a:lnTo>
                    <a:lnTo>
                      <a:pt x="318" y="2271"/>
                    </a:lnTo>
                    <a:lnTo>
                      <a:pt x="330" y="2281"/>
                    </a:lnTo>
                    <a:lnTo>
                      <a:pt x="335" y="2285"/>
                    </a:lnTo>
                    <a:lnTo>
                      <a:pt x="340" y="2290"/>
                    </a:lnTo>
                    <a:lnTo>
                      <a:pt x="347" y="2297"/>
                    </a:lnTo>
                    <a:lnTo>
                      <a:pt x="352" y="2302"/>
                    </a:lnTo>
                    <a:lnTo>
                      <a:pt x="364" y="2311"/>
                    </a:lnTo>
                    <a:lnTo>
                      <a:pt x="373" y="2321"/>
                    </a:lnTo>
                    <a:lnTo>
                      <a:pt x="383" y="2333"/>
                    </a:lnTo>
                    <a:lnTo>
                      <a:pt x="394" y="2342"/>
                    </a:lnTo>
                    <a:lnTo>
                      <a:pt x="394" y="2342"/>
                    </a:lnTo>
                    <a:lnTo>
                      <a:pt x="397" y="2347"/>
                    </a:lnTo>
                    <a:lnTo>
                      <a:pt x="404" y="2349"/>
                    </a:lnTo>
                    <a:lnTo>
                      <a:pt x="411" y="2354"/>
                    </a:lnTo>
                    <a:lnTo>
                      <a:pt x="416" y="2357"/>
                    </a:lnTo>
                    <a:lnTo>
                      <a:pt x="421" y="2361"/>
                    </a:lnTo>
                    <a:lnTo>
                      <a:pt x="428" y="2364"/>
                    </a:lnTo>
                    <a:lnTo>
                      <a:pt x="435" y="2366"/>
                    </a:lnTo>
                    <a:lnTo>
                      <a:pt x="440" y="2371"/>
                    </a:lnTo>
                    <a:lnTo>
                      <a:pt x="447" y="2373"/>
                    </a:lnTo>
                    <a:lnTo>
                      <a:pt x="454" y="2378"/>
                    </a:lnTo>
                    <a:lnTo>
                      <a:pt x="461" y="2383"/>
                    </a:lnTo>
                    <a:lnTo>
                      <a:pt x="471" y="2385"/>
                    </a:lnTo>
                    <a:lnTo>
                      <a:pt x="478" y="2390"/>
                    </a:lnTo>
                    <a:lnTo>
                      <a:pt x="487" y="2395"/>
                    </a:lnTo>
                    <a:lnTo>
                      <a:pt x="497" y="2399"/>
                    </a:lnTo>
                    <a:lnTo>
                      <a:pt x="504" y="2402"/>
                    </a:lnTo>
                    <a:lnTo>
                      <a:pt x="513" y="2409"/>
                    </a:lnTo>
                    <a:lnTo>
                      <a:pt x="523" y="2411"/>
                    </a:lnTo>
                    <a:lnTo>
                      <a:pt x="535" y="2418"/>
                    </a:lnTo>
                    <a:lnTo>
                      <a:pt x="544" y="2421"/>
                    </a:lnTo>
                    <a:lnTo>
                      <a:pt x="554" y="2428"/>
                    </a:lnTo>
                    <a:lnTo>
                      <a:pt x="563" y="2433"/>
                    </a:lnTo>
                    <a:lnTo>
                      <a:pt x="573" y="2437"/>
                    </a:lnTo>
                    <a:lnTo>
                      <a:pt x="585" y="2442"/>
                    </a:lnTo>
                    <a:lnTo>
                      <a:pt x="594" y="2447"/>
                    </a:lnTo>
                    <a:lnTo>
                      <a:pt x="604" y="2452"/>
                    </a:lnTo>
                    <a:lnTo>
                      <a:pt x="616" y="2459"/>
                    </a:lnTo>
                    <a:lnTo>
                      <a:pt x="625" y="2463"/>
                    </a:lnTo>
                    <a:lnTo>
                      <a:pt x="637" y="2468"/>
                    </a:lnTo>
                    <a:lnTo>
                      <a:pt x="646" y="2473"/>
                    </a:lnTo>
                    <a:lnTo>
                      <a:pt x="656" y="2478"/>
                    </a:lnTo>
                    <a:lnTo>
                      <a:pt x="666" y="2482"/>
                    </a:lnTo>
                    <a:lnTo>
                      <a:pt x="675" y="2487"/>
                    </a:lnTo>
                    <a:lnTo>
                      <a:pt x="685" y="2494"/>
                    </a:lnTo>
                    <a:lnTo>
                      <a:pt x="696" y="2499"/>
                    </a:lnTo>
                    <a:lnTo>
                      <a:pt x="704" y="2504"/>
                    </a:lnTo>
                    <a:lnTo>
                      <a:pt x="713" y="2506"/>
                    </a:lnTo>
                    <a:lnTo>
                      <a:pt x="725" y="2511"/>
                    </a:lnTo>
                    <a:lnTo>
                      <a:pt x="732" y="2516"/>
                    </a:lnTo>
                    <a:lnTo>
                      <a:pt x="742" y="2520"/>
                    </a:lnTo>
                    <a:lnTo>
                      <a:pt x="751" y="2525"/>
                    </a:lnTo>
                    <a:lnTo>
                      <a:pt x="761" y="2530"/>
                    </a:lnTo>
                    <a:lnTo>
                      <a:pt x="768" y="2535"/>
                    </a:lnTo>
                    <a:lnTo>
                      <a:pt x="775" y="2539"/>
                    </a:lnTo>
                    <a:lnTo>
                      <a:pt x="782" y="2542"/>
                    </a:lnTo>
                    <a:lnTo>
                      <a:pt x="789" y="2547"/>
                    </a:lnTo>
                    <a:lnTo>
                      <a:pt x="796" y="2551"/>
                    </a:lnTo>
                    <a:lnTo>
                      <a:pt x="801" y="2554"/>
                    </a:lnTo>
                    <a:lnTo>
                      <a:pt x="808" y="2556"/>
                    </a:lnTo>
                    <a:lnTo>
                      <a:pt x="813" y="2561"/>
                    </a:lnTo>
                    <a:lnTo>
                      <a:pt x="818" y="2563"/>
                    </a:lnTo>
                    <a:lnTo>
                      <a:pt x="825" y="2568"/>
                    </a:lnTo>
                    <a:lnTo>
                      <a:pt x="834" y="2573"/>
                    </a:lnTo>
                    <a:lnTo>
                      <a:pt x="837" y="2575"/>
                    </a:lnTo>
                    <a:lnTo>
                      <a:pt x="839" y="2580"/>
                    </a:lnTo>
                    <a:lnTo>
                      <a:pt x="825" y="2580"/>
                    </a:lnTo>
                    <a:lnTo>
                      <a:pt x="815" y="2580"/>
                    </a:lnTo>
                    <a:lnTo>
                      <a:pt x="801" y="2580"/>
                    </a:lnTo>
                    <a:lnTo>
                      <a:pt x="789" y="2580"/>
                    </a:lnTo>
                    <a:lnTo>
                      <a:pt x="777" y="2577"/>
                    </a:lnTo>
                    <a:lnTo>
                      <a:pt x="765" y="2577"/>
                    </a:lnTo>
                    <a:lnTo>
                      <a:pt x="751" y="2575"/>
                    </a:lnTo>
                    <a:lnTo>
                      <a:pt x="739" y="2573"/>
                    </a:lnTo>
                    <a:lnTo>
                      <a:pt x="725" y="2570"/>
                    </a:lnTo>
                    <a:lnTo>
                      <a:pt x="713" y="2568"/>
                    </a:lnTo>
                    <a:lnTo>
                      <a:pt x="699" y="2563"/>
                    </a:lnTo>
                    <a:lnTo>
                      <a:pt x="685" y="2561"/>
                    </a:lnTo>
                    <a:lnTo>
                      <a:pt x="670" y="2556"/>
                    </a:lnTo>
                    <a:lnTo>
                      <a:pt x="658" y="2551"/>
                    </a:lnTo>
                    <a:lnTo>
                      <a:pt x="644" y="2547"/>
                    </a:lnTo>
                    <a:lnTo>
                      <a:pt x="630" y="2542"/>
                    </a:lnTo>
                    <a:lnTo>
                      <a:pt x="616" y="2537"/>
                    </a:lnTo>
                    <a:lnTo>
                      <a:pt x="601" y="2530"/>
                    </a:lnTo>
                    <a:lnTo>
                      <a:pt x="587" y="2523"/>
                    </a:lnTo>
                    <a:lnTo>
                      <a:pt x="573" y="2518"/>
                    </a:lnTo>
                    <a:lnTo>
                      <a:pt x="559" y="2511"/>
                    </a:lnTo>
                    <a:lnTo>
                      <a:pt x="544" y="2504"/>
                    </a:lnTo>
                    <a:lnTo>
                      <a:pt x="530" y="2497"/>
                    </a:lnTo>
                    <a:lnTo>
                      <a:pt x="516" y="2490"/>
                    </a:lnTo>
                    <a:lnTo>
                      <a:pt x="499" y="2480"/>
                    </a:lnTo>
                    <a:lnTo>
                      <a:pt x="487" y="2473"/>
                    </a:lnTo>
                    <a:lnTo>
                      <a:pt x="471" y="2463"/>
                    </a:lnTo>
                    <a:lnTo>
                      <a:pt x="459" y="2456"/>
                    </a:lnTo>
                    <a:lnTo>
                      <a:pt x="444" y="2447"/>
                    </a:lnTo>
                    <a:lnTo>
                      <a:pt x="430" y="2437"/>
                    </a:lnTo>
                    <a:lnTo>
                      <a:pt x="413" y="2428"/>
                    </a:lnTo>
                    <a:lnTo>
                      <a:pt x="402" y="2418"/>
                    </a:lnTo>
                    <a:lnTo>
                      <a:pt x="387" y="2409"/>
                    </a:lnTo>
                    <a:lnTo>
                      <a:pt x="373" y="2397"/>
                    </a:lnTo>
                    <a:lnTo>
                      <a:pt x="359" y="2387"/>
                    </a:lnTo>
                    <a:lnTo>
                      <a:pt x="345" y="2376"/>
                    </a:lnTo>
                    <a:lnTo>
                      <a:pt x="330" y="2364"/>
                    </a:lnTo>
                    <a:lnTo>
                      <a:pt x="316" y="2354"/>
                    </a:lnTo>
                    <a:lnTo>
                      <a:pt x="302" y="2342"/>
                    </a:lnTo>
                    <a:lnTo>
                      <a:pt x="290" y="2333"/>
                    </a:lnTo>
                    <a:lnTo>
                      <a:pt x="276" y="2319"/>
                    </a:lnTo>
                    <a:lnTo>
                      <a:pt x="261" y="2307"/>
                    </a:lnTo>
                    <a:lnTo>
                      <a:pt x="247" y="2297"/>
                    </a:lnTo>
                    <a:lnTo>
                      <a:pt x="235" y="2285"/>
                    </a:lnTo>
                    <a:lnTo>
                      <a:pt x="223" y="2271"/>
                    </a:lnTo>
                    <a:lnTo>
                      <a:pt x="209" y="2259"/>
                    </a:lnTo>
                    <a:lnTo>
                      <a:pt x="197" y="2247"/>
                    </a:lnTo>
                    <a:lnTo>
                      <a:pt x="185" y="2235"/>
                    </a:lnTo>
                    <a:lnTo>
                      <a:pt x="173" y="2221"/>
                    </a:lnTo>
                    <a:lnTo>
                      <a:pt x="161" y="2209"/>
                    </a:lnTo>
                    <a:lnTo>
                      <a:pt x="150" y="2197"/>
                    </a:lnTo>
                    <a:lnTo>
                      <a:pt x="138" y="2183"/>
                    </a:lnTo>
                    <a:lnTo>
                      <a:pt x="126" y="2171"/>
                    </a:lnTo>
                    <a:lnTo>
                      <a:pt x="114" y="2159"/>
                    </a:lnTo>
                    <a:lnTo>
                      <a:pt x="104" y="2145"/>
                    </a:lnTo>
                    <a:lnTo>
                      <a:pt x="95" y="2133"/>
                    </a:lnTo>
                    <a:lnTo>
                      <a:pt x="83" y="2119"/>
                    </a:lnTo>
                    <a:lnTo>
                      <a:pt x="73" y="2107"/>
                    </a:lnTo>
                    <a:lnTo>
                      <a:pt x="64" y="2093"/>
                    </a:lnTo>
                    <a:lnTo>
                      <a:pt x="54" y="2081"/>
                    </a:lnTo>
                    <a:lnTo>
                      <a:pt x="45" y="2067"/>
                    </a:lnTo>
                    <a:lnTo>
                      <a:pt x="38" y="2052"/>
                    </a:lnTo>
                    <a:lnTo>
                      <a:pt x="28" y="2041"/>
                    </a:lnTo>
                    <a:lnTo>
                      <a:pt x="21" y="2029"/>
                    </a:lnTo>
                    <a:lnTo>
                      <a:pt x="19" y="2019"/>
                    </a:lnTo>
                    <a:lnTo>
                      <a:pt x="19" y="2012"/>
                    </a:lnTo>
                    <a:lnTo>
                      <a:pt x="16" y="2003"/>
                    </a:lnTo>
                    <a:lnTo>
                      <a:pt x="16" y="1995"/>
                    </a:lnTo>
                    <a:lnTo>
                      <a:pt x="16" y="1988"/>
                    </a:lnTo>
                    <a:lnTo>
                      <a:pt x="14" y="1981"/>
                    </a:lnTo>
                    <a:lnTo>
                      <a:pt x="14" y="1974"/>
                    </a:lnTo>
                    <a:lnTo>
                      <a:pt x="14" y="1967"/>
                    </a:lnTo>
                    <a:lnTo>
                      <a:pt x="14" y="1960"/>
                    </a:lnTo>
                    <a:lnTo>
                      <a:pt x="14" y="1953"/>
                    </a:lnTo>
                    <a:lnTo>
                      <a:pt x="14" y="1946"/>
                    </a:lnTo>
                    <a:lnTo>
                      <a:pt x="14" y="1941"/>
                    </a:lnTo>
                    <a:lnTo>
                      <a:pt x="14" y="1934"/>
                    </a:lnTo>
                    <a:lnTo>
                      <a:pt x="14" y="1927"/>
                    </a:lnTo>
                    <a:lnTo>
                      <a:pt x="14" y="1922"/>
                    </a:lnTo>
                    <a:lnTo>
                      <a:pt x="16" y="1915"/>
                    </a:lnTo>
                    <a:lnTo>
                      <a:pt x="16" y="1910"/>
                    </a:lnTo>
                    <a:lnTo>
                      <a:pt x="16" y="1903"/>
                    </a:lnTo>
                    <a:lnTo>
                      <a:pt x="16" y="1896"/>
                    </a:lnTo>
                    <a:lnTo>
                      <a:pt x="16" y="1891"/>
                    </a:lnTo>
                    <a:lnTo>
                      <a:pt x="16" y="1884"/>
                    </a:lnTo>
                    <a:lnTo>
                      <a:pt x="19" y="1877"/>
                    </a:lnTo>
                    <a:lnTo>
                      <a:pt x="19" y="1872"/>
                    </a:lnTo>
                    <a:lnTo>
                      <a:pt x="21" y="1865"/>
                    </a:lnTo>
                    <a:lnTo>
                      <a:pt x="21" y="1860"/>
                    </a:lnTo>
                    <a:lnTo>
                      <a:pt x="21" y="1853"/>
                    </a:lnTo>
                    <a:lnTo>
                      <a:pt x="21" y="1846"/>
                    </a:lnTo>
                    <a:lnTo>
                      <a:pt x="24" y="1841"/>
                    </a:lnTo>
                    <a:lnTo>
                      <a:pt x="24" y="1834"/>
                    </a:lnTo>
                    <a:lnTo>
                      <a:pt x="24" y="1827"/>
                    </a:lnTo>
                    <a:lnTo>
                      <a:pt x="26" y="1822"/>
                    </a:lnTo>
                    <a:lnTo>
                      <a:pt x="28" y="1815"/>
                    </a:lnTo>
                    <a:lnTo>
                      <a:pt x="28" y="1808"/>
                    </a:lnTo>
                    <a:lnTo>
                      <a:pt x="28" y="1803"/>
                    </a:lnTo>
                    <a:lnTo>
                      <a:pt x="31" y="1796"/>
                    </a:lnTo>
                    <a:lnTo>
                      <a:pt x="31" y="1789"/>
                    </a:lnTo>
                    <a:lnTo>
                      <a:pt x="31" y="1782"/>
                    </a:lnTo>
                    <a:lnTo>
                      <a:pt x="33" y="1777"/>
                    </a:lnTo>
                    <a:lnTo>
                      <a:pt x="33" y="1770"/>
                    </a:lnTo>
                    <a:lnTo>
                      <a:pt x="35" y="1763"/>
                    </a:lnTo>
                    <a:lnTo>
                      <a:pt x="35" y="1756"/>
                    </a:lnTo>
                    <a:lnTo>
                      <a:pt x="38" y="1748"/>
                    </a:lnTo>
                    <a:lnTo>
                      <a:pt x="38" y="1741"/>
                    </a:lnTo>
                    <a:lnTo>
                      <a:pt x="40" y="1734"/>
                    </a:lnTo>
                    <a:lnTo>
                      <a:pt x="40" y="1727"/>
                    </a:lnTo>
                    <a:lnTo>
                      <a:pt x="43" y="1720"/>
                    </a:lnTo>
                    <a:lnTo>
                      <a:pt x="43" y="1710"/>
                    </a:lnTo>
                    <a:lnTo>
                      <a:pt x="45" y="1703"/>
                    </a:lnTo>
                    <a:lnTo>
                      <a:pt x="45" y="1696"/>
                    </a:lnTo>
                    <a:lnTo>
                      <a:pt x="47" y="1687"/>
                    </a:lnTo>
                    <a:lnTo>
                      <a:pt x="47" y="1680"/>
                    </a:lnTo>
                    <a:lnTo>
                      <a:pt x="50" y="1670"/>
                    </a:lnTo>
                    <a:lnTo>
                      <a:pt x="50" y="1661"/>
                    </a:lnTo>
                    <a:lnTo>
                      <a:pt x="52" y="1653"/>
                    </a:lnTo>
                    <a:lnTo>
                      <a:pt x="52" y="1644"/>
                    </a:lnTo>
                    <a:lnTo>
                      <a:pt x="54" y="1637"/>
                    </a:lnTo>
                    <a:lnTo>
                      <a:pt x="54" y="1625"/>
                    </a:lnTo>
                    <a:lnTo>
                      <a:pt x="54" y="1615"/>
                    </a:lnTo>
                    <a:lnTo>
                      <a:pt x="57" y="1606"/>
                    </a:lnTo>
                    <a:lnTo>
                      <a:pt x="57" y="1596"/>
                    </a:lnTo>
                    <a:lnTo>
                      <a:pt x="59" y="1587"/>
                    </a:lnTo>
                    <a:lnTo>
                      <a:pt x="59" y="1575"/>
                    </a:lnTo>
                    <a:lnTo>
                      <a:pt x="59" y="1566"/>
                    </a:lnTo>
                    <a:lnTo>
                      <a:pt x="62" y="1554"/>
                    </a:lnTo>
                    <a:lnTo>
                      <a:pt x="62" y="1542"/>
                    </a:lnTo>
                    <a:lnTo>
                      <a:pt x="62" y="1530"/>
                    </a:lnTo>
                    <a:lnTo>
                      <a:pt x="64" y="1518"/>
                    </a:lnTo>
                    <a:lnTo>
                      <a:pt x="64" y="1506"/>
                    </a:lnTo>
                    <a:lnTo>
                      <a:pt x="64" y="1494"/>
                    </a:lnTo>
                    <a:lnTo>
                      <a:pt x="66" y="1480"/>
                    </a:lnTo>
                    <a:lnTo>
                      <a:pt x="69" y="1468"/>
                    </a:lnTo>
                    <a:lnTo>
                      <a:pt x="69" y="1456"/>
                    </a:lnTo>
                    <a:lnTo>
                      <a:pt x="71" y="1444"/>
                    </a:lnTo>
                    <a:lnTo>
                      <a:pt x="73" y="1433"/>
                    </a:lnTo>
                    <a:lnTo>
                      <a:pt x="73" y="1421"/>
                    </a:lnTo>
                    <a:lnTo>
                      <a:pt x="76" y="1409"/>
                    </a:lnTo>
                    <a:lnTo>
                      <a:pt x="78" y="1397"/>
                    </a:lnTo>
                    <a:lnTo>
                      <a:pt x="81" y="1385"/>
                    </a:lnTo>
                    <a:lnTo>
                      <a:pt x="83" y="1373"/>
                    </a:lnTo>
                    <a:lnTo>
                      <a:pt x="85" y="1361"/>
                    </a:lnTo>
                    <a:lnTo>
                      <a:pt x="88" y="1349"/>
                    </a:lnTo>
                    <a:lnTo>
                      <a:pt x="90" y="1335"/>
                    </a:lnTo>
                    <a:lnTo>
                      <a:pt x="93" y="1323"/>
                    </a:lnTo>
                    <a:lnTo>
                      <a:pt x="95" y="1314"/>
                    </a:lnTo>
                    <a:lnTo>
                      <a:pt x="97" y="1300"/>
                    </a:lnTo>
                    <a:lnTo>
                      <a:pt x="102" y="1288"/>
                    </a:lnTo>
                    <a:lnTo>
                      <a:pt x="104" y="1276"/>
                    </a:lnTo>
                    <a:lnTo>
                      <a:pt x="107" y="1266"/>
                    </a:lnTo>
                    <a:lnTo>
                      <a:pt x="112" y="1252"/>
                    </a:lnTo>
                    <a:lnTo>
                      <a:pt x="114" y="1240"/>
                    </a:lnTo>
                    <a:lnTo>
                      <a:pt x="116" y="1231"/>
                    </a:lnTo>
                    <a:lnTo>
                      <a:pt x="121" y="1219"/>
                    </a:lnTo>
                    <a:lnTo>
                      <a:pt x="123" y="1207"/>
                    </a:lnTo>
                    <a:lnTo>
                      <a:pt x="128" y="1195"/>
                    </a:lnTo>
                    <a:lnTo>
                      <a:pt x="133" y="1183"/>
                    </a:lnTo>
                    <a:lnTo>
                      <a:pt x="138" y="1171"/>
                    </a:lnTo>
                    <a:lnTo>
                      <a:pt x="142" y="1159"/>
                    </a:lnTo>
                    <a:lnTo>
                      <a:pt x="147" y="1150"/>
                    </a:lnTo>
                    <a:lnTo>
                      <a:pt x="152" y="1136"/>
                    </a:lnTo>
                    <a:lnTo>
                      <a:pt x="157" y="1126"/>
                    </a:lnTo>
                    <a:lnTo>
                      <a:pt x="161" y="1114"/>
                    </a:lnTo>
                    <a:lnTo>
                      <a:pt x="166" y="1105"/>
                    </a:lnTo>
                    <a:lnTo>
                      <a:pt x="171" y="1093"/>
                    </a:lnTo>
                    <a:lnTo>
                      <a:pt x="178" y="1081"/>
                    </a:lnTo>
                    <a:lnTo>
                      <a:pt x="183" y="1069"/>
                    </a:lnTo>
                    <a:lnTo>
                      <a:pt x="190" y="1060"/>
                    </a:lnTo>
                    <a:lnTo>
                      <a:pt x="195" y="1050"/>
                    </a:lnTo>
                    <a:lnTo>
                      <a:pt x="202" y="1038"/>
                    </a:lnTo>
                    <a:lnTo>
                      <a:pt x="209" y="1029"/>
                    </a:lnTo>
                    <a:lnTo>
                      <a:pt x="214" y="1017"/>
                    </a:lnTo>
                    <a:lnTo>
                      <a:pt x="221" y="1007"/>
                    </a:lnTo>
                    <a:lnTo>
                      <a:pt x="228" y="998"/>
                    </a:lnTo>
                    <a:lnTo>
                      <a:pt x="235" y="986"/>
                    </a:lnTo>
                    <a:lnTo>
                      <a:pt x="242" y="976"/>
                    </a:lnTo>
                    <a:lnTo>
                      <a:pt x="249" y="967"/>
                    </a:lnTo>
                    <a:lnTo>
                      <a:pt x="259" y="955"/>
                    </a:lnTo>
                    <a:lnTo>
                      <a:pt x="264" y="946"/>
                    </a:lnTo>
                    <a:lnTo>
                      <a:pt x="273" y="936"/>
                    </a:lnTo>
                    <a:lnTo>
                      <a:pt x="283" y="927"/>
                    </a:lnTo>
                    <a:lnTo>
                      <a:pt x="292" y="917"/>
                    </a:lnTo>
                    <a:lnTo>
                      <a:pt x="299" y="908"/>
                    </a:lnTo>
                    <a:lnTo>
                      <a:pt x="309" y="898"/>
                    </a:lnTo>
                    <a:lnTo>
                      <a:pt x="318" y="889"/>
                    </a:lnTo>
                    <a:lnTo>
                      <a:pt x="328" y="879"/>
                    </a:lnTo>
                    <a:lnTo>
                      <a:pt x="337" y="870"/>
                    </a:lnTo>
                    <a:lnTo>
                      <a:pt x="347" y="860"/>
                    </a:lnTo>
                    <a:lnTo>
                      <a:pt x="356" y="853"/>
                    </a:lnTo>
                    <a:lnTo>
                      <a:pt x="368" y="846"/>
                    </a:lnTo>
                    <a:lnTo>
                      <a:pt x="375" y="836"/>
                    </a:lnTo>
                    <a:lnTo>
                      <a:pt x="385" y="829"/>
                    </a:lnTo>
                    <a:lnTo>
                      <a:pt x="390" y="824"/>
                    </a:lnTo>
                    <a:lnTo>
                      <a:pt x="394" y="822"/>
                    </a:lnTo>
                    <a:lnTo>
                      <a:pt x="402" y="817"/>
                    </a:lnTo>
                    <a:lnTo>
                      <a:pt x="406" y="815"/>
                    </a:lnTo>
                    <a:lnTo>
                      <a:pt x="413" y="808"/>
                    </a:lnTo>
                    <a:lnTo>
                      <a:pt x="418" y="805"/>
                    </a:lnTo>
                    <a:lnTo>
                      <a:pt x="425" y="801"/>
                    </a:lnTo>
                    <a:lnTo>
                      <a:pt x="433" y="796"/>
                    </a:lnTo>
                    <a:lnTo>
                      <a:pt x="440" y="791"/>
                    </a:lnTo>
                    <a:lnTo>
                      <a:pt x="444" y="786"/>
                    </a:lnTo>
                    <a:lnTo>
                      <a:pt x="452" y="782"/>
                    </a:lnTo>
                    <a:lnTo>
                      <a:pt x="461" y="777"/>
                    </a:lnTo>
                    <a:lnTo>
                      <a:pt x="468" y="772"/>
                    </a:lnTo>
                    <a:lnTo>
                      <a:pt x="475" y="767"/>
                    </a:lnTo>
                    <a:lnTo>
                      <a:pt x="482" y="763"/>
                    </a:lnTo>
                    <a:lnTo>
                      <a:pt x="492" y="758"/>
                    </a:lnTo>
                    <a:lnTo>
                      <a:pt x="499" y="753"/>
                    </a:lnTo>
                    <a:lnTo>
                      <a:pt x="509" y="748"/>
                    </a:lnTo>
                    <a:lnTo>
                      <a:pt x="516" y="744"/>
                    </a:lnTo>
                    <a:lnTo>
                      <a:pt x="525" y="739"/>
                    </a:lnTo>
                    <a:lnTo>
                      <a:pt x="532" y="734"/>
                    </a:lnTo>
                    <a:lnTo>
                      <a:pt x="539" y="729"/>
                    </a:lnTo>
                    <a:lnTo>
                      <a:pt x="549" y="725"/>
                    </a:lnTo>
                    <a:lnTo>
                      <a:pt x="559" y="720"/>
                    </a:lnTo>
                    <a:lnTo>
                      <a:pt x="566" y="715"/>
                    </a:lnTo>
                    <a:lnTo>
                      <a:pt x="573" y="710"/>
                    </a:lnTo>
                    <a:lnTo>
                      <a:pt x="582" y="706"/>
                    </a:lnTo>
                    <a:lnTo>
                      <a:pt x="592" y="701"/>
                    </a:lnTo>
                    <a:lnTo>
                      <a:pt x="599" y="696"/>
                    </a:lnTo>
                    <a:lnTo>
                      <a:pt x="608" y="691"/>
                    </a:lnTo>
                    <a:lnTo>
                      <a:pt x="616" y="687"/>
                    </a:lnTo>
                    <a:lnTo>
                      <a:pt x="623" y="682"/>
                    </a:lnTo>
                    <a:lnTo>
                      <a:pt x="630" y="677"/>
                    </a:lnTo>
                    <a:lnTo>
                      <a:pt x="639" y="672"/>
                    </a:lnTo>
                    <a:lnTo>
                      <a:pt x="646" y="668"/>
                    </a:lnTo>
                    <a:lnTo>
                      <a:pt x="656" y="663"/>
                    </a:lnTo>
                    <a:lnTo>
                      <a:pt x="663" y="658"/>
                    </a:lnTo>
                    <a:lnTo>
                      <a:pt x="670" y="653"/>
                    </a:lnTo>
                    <a:lnTo>
                      <a:pt x="677" y="649"/>
                    </a:lnTo>
                    <a:lnTo>
                      <a:pt x="685" y="644"/>
                    </a:lnTo>
                    <a:lnTo>
                      <a:pt x="692" y="642"/>
                    </a:lnTo>
                    <a:lnTo>
                      <a:pt x="699" y="637"/>
                    </a:lnTo>
                    <a:lnTo>
                      <a:pt x="704" y="632"/>
                    </a:lnTo>
                    <a:lnTo>
                      <a:pt x="713" y="630"/>
                    </a:lnTo>
                    <a:lnTo>
                      <a:pt x="718" y="625"/>
                    </a:lnTo>
                    <a:lnTo>
                      <a:pt x="725" y="620"/>
                    </a:lnTo>
                    <a:lnTo>
                      <a:pt x="730" y="615"/>
                    </a:lnTo>
                    <a:lnTo>
                      <a:pt x="734" y="613"/>
                    </a:lnTo>
                    <a:lnTo>
                      <a:pt x="744" y="606"/>
                    </a:lnTo>
                    <a:lnTo>
                      <a:pt x="756" y="599"/>
                    </a:lnTo>
                    <a:lnTo>
                      <a:pt x="763" y="592"/>
                    </a:lnTo>
                    <a:lnTo>
                      <a:pt x="770" y="587"/>
                    </a:lnTo>
                    <a:lnTo>
                      <a:pt x="775" y="580"/>
                    </a:lnTo>
                    <a:lnTo>
                      <a:pt x="780" y="577"/>
                    </a:lnTo>
                    <a:lnTo>
                      <a:pt x="780" y="570"/>
                    </a:lnTo>
                    <a:lnTo>
                      <a:pt x="782" y="566"/>
                    </a:lnTo>
                    <a:lnTo>
                      <a:pt x="782" y="558"/>
                    </a:lnTo>
                    <a:lnTo>
                      <a:pt x="784" y="551"/>
                    </a:lnTo>
                    <a:lnTo>
                      <a:pt x="782" y="542"/>
                    </a:lnTo>
                    <a:lnTo>
                      <a:pt x="780" y="530"/>
                    </a:lnTo>
                    <a:lnTo>
                      <a:pt x="780" y="520"/>
                    </a:lnTo>
                    <a:lnTo>
                      <a:pt x="777" y="509"/>
                    </a:lnTo>
                    <a:lnTo>
                      <a:pt x="775" y="501"/>
                    </a:lnTo>
                    <a:lnTo>
                      <a:pt x="773" y="497"/>
                    </a:lnTo>
                    <a:lnTo>
                      <a:pt x="770" y="490"/>
                    </a:lnTo>
                    <a:lnTo>
                      <a:pt x="768" y="485"/>
                    </a:lnTo>
                    <a:lnTo>
                      <a:pt x="765" y="475"/>
                    </a:lnTo>
                    <a:lnTo>
                      <a:pt x="763" y="471"/>
                    </a:lnTo>
                    <a:lnTo>
                      <a:pt x="761" y="463"/>
                    </a:lnTo>
                    <a:lnTo>
                      <a:pt x="761" y="456"/>
                    </a:lnTo>
                    <a:lnTo>
                      <a:pt x="756" y="449"/>
                    </a:lnTo>
                    <a:lnTo>
                      <a:pt x="753" y="442"/>
                    </a:lnTo>
                    <a:lnTo>
                      <a:pt x="751" y="435"/>
                    </a:lnTo>
                    <a:lnTo>
                      <a:pt x="749" y="428"/>
                    </a:lnTo>
                    <a:lnTo>
                      <a:pt x="744" y="421"/>
                    </a:lnTo>
                    <a:lnTo>
                      <a:pt x="742" y="414"/>
                    </a:lnTo>
                    <a:lnTo>
                      <a:pt x="739" y="406"/>
                    </a:lnTo>
                    <a:lnTo>
                      <a:pt x="737" y="399"/>
                    </a:lnTo>
                    <a:lnTo>
                      <a:pt x="732" y="390"/>
                    </a:lnTo>
                    <a:lnTo>
                      <a:pt x="730" y="383"/>
                    </a:lnTo>
                    <a:lnTo>
                      <a:pt x="725" y="373"/>
                    </a:lnTo>
                    <a:lnTo>
                      <a:pt x="723" y="366"/>
                    </a:lnTo>
                    <a:lnTo>
                      <a:pt x="718" y="359"/>
                    </a:lnTo>
                    <a:lnTo>
                      <a:pt x="713" y="352"/>
                    </a:lnTo>
                    <a:lnTo>
                      <a:pt x="711" y="342"/>
                    </a:lnTo>
                    <a:lnTo>
                      <a:pt x="706" y="335"/>
                    </a:lnTo>
                    <a:lnTo>
                      <a:pt x="704" y="326"/>
                    </a:lnTo>
                    <a:lnTo>
                      <a:pt x="699" y="318"/>
                    </a:lnTo>
                    <a:lnTo>
                      <a:pt x="694" y="311"/>
                    </a:lnTo>
                    <a:lnTo>
                      <a:pt x="692" y="304"/>
                    </a:lnTo>
                    <a:lnTo>
                      <a:pt x="687" y="295"/>
                    </a:lnTo>
                    <a:lnTo>
                      <a:pt x="682" y="288"/>
                    </a:lnTo>
                    <a:lnTo>
                      <a:pt x="677" y="278"/>
                    </a:lnTo>
                    <a:lnTo>
                      <a:pt x="675" y="271"/>
                    </a:lnTo>
                    <a:lnTo>
                      <a:pt x="670" y="264"/>
                    </a:lnTo>
                    <a:lnTo>
                      <a:pt x="668" y="257"/>
                    </a:lnTo>
                    <a:lnTo>
                      <a:pt x="663" y="247"/>
                    </a:lnTo>
                    <a:lnTo>
                      <a:pt x="658" y="240"/>
                    </a:lnTo>
                    <a:lnTo>
                      <a:pt x="656" y="231"/>
                    </a:lnTo>
                    <a:lnTo>
                      <a:pt x="651" y="226"/>
                    </a:lnTo>
                    <a:lnTo>
                      <a:pt x="646" y="216"/>
                    </a:lnTo>
                    <a:lnTo>
                      <a:pt x="644" y="212"/>
                    </a:lnTo>
                    <a:lnTo>
                      <a:pt x="639" y="202"/>
                    </a:lnTo>
                    <a:lnTo>
                      <a:pt x="635" y="195"/>
                    </a:lnTo>
                    <a:lnTo>
                      <a:pt x="630" y="188"/>
                    </a:lnTo>
                    <a:lnTo>
                      <a:pt x="627" y="181"/>
                    </a:lnTo>
                    <a:lnTo>
                      <a:pt x="625" y="176"/>
                    </a:lnTo>
                    <a:lnTo>
                      <a:pt x="620" y="169"/>
                    </a:lnTo>
                    <a:lnTo>
                      <a:pt x="618" y="162"/>
                    </a:lnTo>
                    <a:lnTo>
                      <a:pt x="616" y="157"/>
                    </a:lnTo>
                    <a:lnTo>
                      <a:pt x="606" y="152"/>
                    </a:lnTo>
                    <a:lnTo>
                      <a:pt x="599" y="147"/>
                    </a:lnTo>
                    <a:lnTo>
                      <a:pt x="592" y="145"/>
                    </a:lnTo>
                    <a:lnTo>
                      <a:pt x="585" y="140"/>
                    </a:lnTo>
                    <a:lnTo>
                      <a:pt x="575" y="136"/>
                    </a:lnTo>
                    <a:lnTo>
                      <a:pt x="570" y="133"/>
                    </a:lnTo>
                    <a:lnTo>
                      <a:pt x="561" y="131"/>
                    </a:lnTo>
                    <a:lnTo>
                      <a:pt x="554" y="126"/>
                    </a:lnTo>
                    <a:lnTo>
                      <a:pt x="547" y="124"/>
                    </a:lnTo>
                    <a:lnTo>
                      <a:pt x="539" y="119"/>
                    </a:lnTo>
                    <a:lnTo>
                      <a:pt x="532" y="117"/>
                    </a:lnTo>
                    <a:lnTo>
                      <a:pt x="525" y="114"/>
                    </a:lnTo>
                    <a:lnTo>
                      <a:pt x="518" y="109"/>
                    </a:lnTo>
                    <a:lnTo>
                      <a:pt x="511" y="107"/>
                    </a:lnTo>
                    <a:lnTo>
                      <a:pt x="504" y="105"/>
                    </a:lnTo>
                    <a:lnTo>
                      <a:pt x="497" y="102"/>
                    </a:lnTo>
                    <a:lnTo>
                      <a:pt x="490" y="100"/>
                    </a:lnTo>
                    <a:lnTo>
                      <a:pt x="482" y="95"/>
                    </a:lnTo>
                    <a:lnTo>
                      <a:pt x="475" y="93"/>
                    </a:lnTo>
                    <a:lnTo>
                      <a:pt x="468" y="90"/>
                    </a:lnTo>
                    <a:lnTo>
                      <a:pt x="461" y="86"/>
                    </a:lnTo>
                    <a:lnTo>
                      <a:pt x="454" y="86"/>
                    </a:lnTo>
                    <a:lnTo>
                      <a:pt x="447" y="83"/>
                    </a:lnTo>
                    <a:lnTo>
                      <a:pt x="440" y="81"/>
                    </a:lnTo>
                    <a:lnTo>
                      <a:pt x="433" y="76"/>
                    </a:lnTo>
                    <a:lnTo>
                      <a:pt x="425" y="76"/>
                    </a:lnTo>
                    <a:lnTo>
                      <a:pt x="418" y="74"/>
                    </a:lnTo>
                    <a:lnTo>
                      <a:pt x="411" y="71"/>
                    </a:lnTo>
                    <a:lnTo>
                      <a:pt x="404" y="69"/>
                    </a:lnTo>
                    <a:lnTo>
                      <a:pt x="397" y="69"/>
                    </a:lnTo>
                    <a:lnTo>
                      <a:pt x="390" y="67"/>
                    </a:lnTo>
                    <a:lnTo>
                      <a:pt x="383" y="64"/>
                    </a:lnTo>
                    <a:lnTo>
                      <a:pt x="375" y="62"/>
                    </a:lnTo>
                    <a:lnTo>
                      <a:pt x="368" y="60"/>
                    </a:lnTo>
                    <a:lnTo>
                      <a:pt x="359" y="60"/>
                    </a:lnTo>
                    <a:lnTo>
                      <a:pt x="354" y="57"/>
                    </a:lnTo>
                    <a:lnTo>
                      <a:pt x="345" y="55"/>
                    </a:lnTo>
                    <a:lnTo>
                      <a:pt x="337" y="55"/>
                    </a:lnTo>
                    <a:lnTo>
                      <a:pt x="330" y="52"/>
                    </a:lnTo>
                    <a:lnTo>
                      <a:pt x="323" y="52"/>
                    </a:lnTo>
                    <a:lnTo>
                      <a:pt x="316" y="50"/>
                    </a:lnTo>
                    <a:lnTo>
                      <a:pt x="309" y="50"/>
                    </a:lnTo>
                    <a:lnTo>
                      <a:pt x="302" y="48"/>
                    </a:lnTo>
                    <a:lnTo>
                      <a:pt x="295" y="48"/>
                    </a:lnTo>
                    <a:lnTo>
                      <a:pt x="285" y="45"/>
                    </a:lnTo>
                    <a:lnTo>
                      <a:pt x="278" y="45"/>
                    </a:lnTo>
                    <a:lnTo>
                      <a:pt x="271" y="43"/>
                    </a:lnTo>
                    <a:lnTo>
                      <a:pt x="264" y="43"/>
                    </a:lnTo>
                    <a:lnTo>
                      <a:pt x="257" y="43"/>
                    </a:lnTo>
                    <a:lnTo>
                      <a:pt x="249" y="41"/>
                    </a:lnTo>
                    <a:lnTo>
                      <a:pt x="240" y="41"/>
                    </a:lnTo>
                    <a:lnTo>
                      <a:pt x="233" y="41"/>
                    </a:lnTo>
                    <a:lnTo>
                      <a:pt x="226" y="41"/>
                    </a:lnTo>
                    <a:lnTo>
                      <a:pt x="219" y="41"/>
                    </a:lnTo>
                    <a:lnTo>
                      <a:pt x="209" y="41"/>
                    </a:lnTo>
                    <a:lnTo>
                      <a:pt x="202" y="41"/>
                    </a:lnTo>
                    <a:lnTo>
                      <a:pt x="192" y="38"/>
                    </a:lnTo>
                    <a:lnTo>
                      <a:pt x="185" y="38"/>
                    </a:lnTo>
                    <a:lnTo>
                      <a:pt x="176" y="38"/>
                    </a:lnTo>
                    <a:lnTo>
                      <a:pt x="169" y="38"/>
                    </a:lnTo>
                    <a:lnTo>
                      <a:pt x="161" y="38"/>
                    </a:lnTo>
                    <a:lnTo>
                      <a:pt x="154" y="41"/>
                    </a:lnTo>
                    <a:lnTo>
                      <a:pt x="145" y="41"/>
                    </a:lnTo>
                    <a:lnTo>
                      <a:pt x="138" y="41"/>
                    </a:lnTo>
                    <a:lnTo>
                      <a:pt x="133" y="41"/>
                    </a:lnTo>
                    <a:lnTo>
                      <a:pt x="126" y="41"/>
                    </a:lnTo>
                    <a:lnTo>
                      <a:pt x="119" y="43"/>
                    </a:lnTo>
                    <a:lnTo>
                      <a:pt x="109" y="45"/>
                    </a:lnTo>
                    <a:lnTo>
                      <a:pt x="100" y="48"/>
                    </a:lnTo>
                    <a:lnTo>
                      <a:pt x="88" y="50"/>
                    </a:lnTo>
                    <a:lnTo>
                      <a:pt x="78" y="50"/>
                    </a:lnTo>
                    <a:lnTo>
                      <a:pt x="66" y="55"/>
                    </a:lnTo>
                    <a:lnTo>
                      <a:pt x="59" y="55"/>
                    </a:lnTo>
                    <a:lnTo>
                      <a:pt x="54" y="55"/>
                    </a:lnTo>
                    <a:lnTo>
                      <a:pt x="50" y="57"/>
                    </a:lnTo>
                    <a:lnTo>
                      <a:pt x="43" y="57"/>
                    </a:lnTo>
                    <a:lnTo>
                      <a:pt x="33" y="60"/>
                    </a:lnTo>
                    <a:lnTo>
                      <a:pt x="24" y="62"/>
                    </a:lnTo>
                    <a:lnTo>
                      <a:pt x="14" y="62"/>
                    </a:lnTo>
                    <a:lnTo>
                      <a:pt x="7" y="64"/>
                    </a:lnTo>
                    <a:lnTo>
                      <a:pt x="2" y="64"/>
                    </a:lnTo>
                    <a:lnTo>
                      <a:pt x="0" y="64"/>
                    </a:lnTo>
                    <a:lnTo>
                      <a:pt x="5" y="52"/>
                    </a:lnTo>
                    <a:lnTo>
                      <a:pt x="9" y="43"/>
                    </a:lnTo>
                    <a:lnTo>
                      <a:pt x="14" y="33"/>
                    </a:lnTo>
                    <a:lnTo>
                      <a:pt x="24" y="24"/>
                    </a:lnTo>
                    <a:lnTo>
                      <a:pt x="28" y="22"/>
                    </a:lnTo>
                    <a:lnTo>
                      <a:pt x="35" y="17"/>
                    </a:lnTo>
                    <a:lnTo>
                      <a:pt x="45" y="12"/>
                    </a:lnTo>
                    <a:lnTo>
                      <a:pt x="54" y="10"/>
                    </a:lnTo>
                    <a:lnTo>
                      <a:pt x="64" y="5"/>
                    </a:lnTo>
                    <a:lnTo>
                      <a:pt x="73" y="3"/>
                    </a:lnTo>
                    <a:lnTo>
                      <a:pt x="81" y="0"/>
                    </a:lnTo>
                    <a:lnTo>
                      <a:pt x="88" y="0"/>
                    </a:lnTo>
                    <a:lnTo>
                      <a:pt x="88" y="0"/>
                    </a:lnTo>
                    <a:close/>
                  </a:path>
                </a:pathLst>
              </a:custGeom>
              <a:solidFill>
                <a:srgbClr val="A6B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468" name="Freeform 12"/>
              <p:cNvSpPr>
                <a:spLocks/>
              </p:cNvSpPr>
              <p:nvPr/>
            </p:nvSpPr>
            <p:spPr bwMode="auto">
              <a:xfrm>
                <a:off x="345" y="247"/>
                <a:ext cx="2292" cy="1147"/>
              </a:xfrm>
              <a:custGeom>
                <a:avLst/>
                <a:gdLst/>
                <a:ahLst/>
                <a:cxnLst>
                  <a:cxn ang="0">
                    <a:pos x="1063" y="55"/>
                  </a:cxn>
                  <a:cxn ang="0">
                    <a:pos x="1060" y="181"/>
                  </a:cxn>
                  <a:cxn ang="0">
                    <a:pos x="1208" y="181"/>
                  </a:cxn>
                  <a:cxn ang="0">
                    <a:pos x="1376" y="166"/>
                  </a:cxn>
                  <a:cxn ang="0">
                    <a:pos x="1526" y="126"/>
                  </a:cxn>
                  <a:cxn ang="0">
                    <a:pos x="1638" y="62"/>
                  </a:cxn>
                  <a:cxn ang="0">
                    <a:pos x="1714" y="64"/>
                  </a:cxn>
                  <a:cxn ang="0">
                    <a:pos x="1709" y="143"/>
                  </a:cxn>
                  <a:cxn ang="0">
                    <a:pos x="1597" y="257"/>
                  </a:cxn>
                  <a:cxn ang="0">
                    <a:pos x="1464" y="347"/>
                  </a:cxn>
                  <a:cxn ang="0">
                    <a:pos x="1322" y="401"/>
                  </a:cxn>
                  <a:cxn ang="0">
                    <a:pos x="1186" y="451"/>
                  </a:cxn>
                  <a:cxn ang="0">
                    <a:pos x="1186" y="606"/>
                  </a:cxn>
                  <a:cxn ang="0">
                    <a:pos x="1258" y="720"/>
                  </a:cxn>
                  <a:cxn ang="0">
                    <a:pos x="1381" y="751"/>
                  </a:cxn>
                  <a:cxn ang="0">
                    <a:pos x="1519" y="770"/>
                  </a:cxn>
                  <a:cxn ang="0">
                    <a:pos x="1655" y="791"/>
                  </a:cxn>
                  <a:cxn ang="0">
                    <a:pos x="1783" y="827"/>
                  </a:cxn>
                  <a:cxn ang="0">
                    <a:pos x="1885" y="869"/>
                  </a:cxn>
                  <a:cxn ang="0">
                    <a:pos x="2044" y="945"/>
                  </a:cxn>
                  <a:cxn ang="0">
                    <a:pos x="2147" y="986"/>
                  </a:cxn>
                  <a:cxn ang="0">
                    <a:pos x="2258" y="1045"/>
                  </a:cxn>
                  <a:cxn ang="0">
                    <a:pos x="2277" y="1147"/>
                  </a:cxn>
                  <a:cxn ang="0">
                    <a:pos x="2178" y="1086"/>
                  </a:cxn>
                  <a:cxn ang="0">
                    <a:pos x="2073" y="1021"/>
                  </a:cxn>
                  <a:cxn ang="0">
                    <a:pos x="1961" y="962"/>
                  </a:cxn>
                  <a:cxn ang="0">
                    <a:pos x="1845" y="907"/>
                  </a:cxn>
                  <a:cxn ang="0">
                    <a:pos x="1719" y="860"/>
                  </a:cxn>
                  <a:cxn ang="0">
                    <a:pos x="1617" y="836"/>
                  </a:cxn>
                  <a:cxn ang="0">
                    <a:pos x="1502" y="817"/>
                  </a:cxn>
                  <a:cxn ang="0">
                    <a:pos x="1384" y="803"/>
                  </a:cxn>
                  <a:cxn ang="0">
                    <a:pos x="1265" y="786"/>
                  </a:cxn>
                  <a:cxn ang="0">
                    <a:pos x="1172" y="698"/>
                  </a:cxn>
                  <a:cxn ang="0">
                    <a:pos x="1136" y="584"/>
                  </a:cxn>
                  <a:cxn ang="0">
                    <a:pos x="1134" y="458"/>
                  </a:cxn>
                  <a:cxn ang="0">
                    <a:pos x="1222" y="354"/>
                  </a:cxn>
                  <a:cxn ang="0">
                    <a:pos x="1343" y="340"/>
                  </a:cxn>
                  <a:cxn ang="0">
                    <a:pos x="1471" y="304"/>
                  </a:cxn>
                  <a:cxn ang="0">
                    <a:pos x="1581" y="238"/>
                  </a:cxn>
                  <a:cxn ang="0">
                    <a:pos x="1664" y="133"/>
                  </a:cxn>
                  <a:cxn ang="0">
                    <a:pos x="1593" y="138"/>
                  </a:cxn>
                  <a:cxn ang="0">
                    <a:pos x="1457" y="200"/>
                  </a:cxn>
                  <a:cxn ang="0">
                    <a:pos x="1291" y="235"/>
                  </a:cxn>
                  <a:cxn ang="0">
                    <a:pos x="1127" y="254"/>
                  </a:cxn>
                  <a:cxn ang="0">
                    <a:pos x="1005" y="185"/>
                  </a:cxn>
                  <a:cxn ang="0">
                    <a:pos x="1001" y="86"/>
                  </a:cxn>
                  <a:cxn ang="0">
                    <a:pos x="965" y="185"/>
                  </a:cxn>
                  <a:cxn ang="0">
                    <a:pos x="830" y="221"/>
                  </a:cxn>
                  <a:cxn ang="0">
                    <a:pos x="618" y="209"/>
                  </a:cxn>
                  <a:cxn ang="0">
                    <a:pos x="399" y="207"/>
                  </a:cxn>
                  <a:cxn ang="0">
                    <a:pos x="192" y="219"/>
                  </a:cxn>
                  <a:cxn ang="0">
                    <a:pos x="59" y="266"/>
                  </a:cxn>
                  <a:cxn ang="0">
                    <a:pos x="145" y="280"/>
                  </a:cxn>
                  <a:cxn ang="0">
                    <a:pos x="152" y="337"/>
                  </a:cxn>
                  <a:cxn ang="0">
                    <a:pos x="111" y="295"/>
                  </a:cxn>
                  <a:cxn ang="0">
                    <a:pos x="9" y="271"/>
                  </a:cxn>
                  <a:cxn ang="0">
                    <a:pos x="145" y="183"/>
                  </a:cxn>
                  <a:cxn ang="0">
                    <a:pos x="356" y="143"/>
                  </a:cxn>
                  <a:cxn ang="0">
                    <a:pos x="573" y="145"/>
                  </a:cxn>
                  <a:cxn ang="0">
                    <a:pos x="770" y="162"/>
                  </a:cxn>
                  <a:cxn ang="0">
                    <a:pos x="887" y="183"/>
                  </a:cxn>
                  <a:cxn ang="0">
                    <a:pos x="915" y="90"/>
                  </a:cxn>
                </a:cxnLst>
                <a:rect l="0" t="0" r="r" b="b"/>
                <a:pathLst>
                  <a:path w="2292" h="1147">
                    <a:moveTo>
                      <a:pt x="970" y="7"/>
                    </a:moveTo>
                    <a:lnTo>
                      <a:pt x="979" y="2"/>
                    </a:lnTo>
                    <a:lnTo>
                      <a:pt x="989" y="2"/>
                    </a:lnTo>
                    <a:lnTo>
                      <a:pt x="996" y="0"/>
                    </a:lnTo>
                    <a:lnTo>
                      <a:pt x="1005" y="2"/>
                    </a:lnTo>
                    <a:lnTo>
                      <a:pt x="1010" y="2"/>
                    </a:lnTo>
                    <a:lnTo>
                      <a:pt x="1017" y="5"/>
                    </a:lnTo>
                    <a:lnTo>
                      <a:pt x="1024" y="7"/>
                    </a:lnTo>
                    <a:lnTo>
                      <a:pt x="1032" y="12"/>
                    </a:lnTo>
                    <a:lnTo>
                      <a:pt x="1036" y="14"/>
                    </a:lnTo>
                    <a:lnTo>
                      <a:pt x="1044" y="21"/>
                    </a:lnTo>
                    <a:lnTo>
                      <a:pt x="1046" y="26"/>
                    </a:lnTo>
                    <a:lnTo>
                      <a:pt x="1053" y="33"/>
                    </a:lnTo>
                    <a:lnTo>
                      <a:pt x="1055" y="40"/>
                    </a:lnTo>
                    <a:lnTo>
                      <a:pt x="1060" y="48"/>
                    </a:lnTo>
                    <a:lnTo>
                      <a:pt x="1063" y="55"/>
                    </a:lnTo>
                    <a:lnTo>
                      <a:pt x="1067" y="64"/>
                    </a:lnTo>
                    <a:lnTo>
                      <a:pt x="1067" y="71"/>
                    </a:lnTo>
                    <a:lnTo>
                      <a:pt x="1070" y="81"/>
                    </a:lnTo>
                    <a:lnTo>
                      <a:pt x="1072" y="88"/>
                    </a:lnTo>
                    <a:lnTo>
                      <a:pt x="1074" y="97"/>
                    </a:lnTo>
                    <a:lnTo>
                      <a:pt x="1074" y="105"/>
                    </a:lnTo>
                    <a:lnTo>
                      <a:pt x="1074" y="114"/>
                    </a:lnTo>
                    <a:lnTo>
                      <a:pt x="1074" y="124"/>
                    </a:lnTo>
                    <a:lnTo>
                      <a:pt x="1074" y="133"/>
                    </a:lnTo>
                    <a:lnTo>
                      <a:pt x="1072" y="140"/>
                    </a:lnTo>
                    <a:lnTo>
                      <a:pt x="1072" y="147"/>
                    </a:lnTo>
                    <a:lnTo>
                      <a:pt x="1070" y="154"/>
                    </a:lnTo>
                    <a:lnTo>
                      <a:pt x="1070" y="162"/>
                    </a:lnTo>
                    <a:lnTo>
                      <a:pt x="1065" y="169"/>
                    </a:lnTo>
                    <a:lnTo>
                      <a:pt x="1063" y="173"/>
                    </a:lnTo>
                    <a:lnTo>
                      <a:pt x="1060" y="181"/>
                    </a:lnTo>
                    <a:lnTo>
                      <a:pt x="1058" y="185"/>
                    </a:lnTo>
                    <a:lnTo>
                      <a:pt x="1065" y="185"/>
                    </a:lnTo>
                    <a:lnTo>
                      <a:pt x="1074" y="185"/>
                    </a:lnTo>
                    <a:lnTo>
                      <a:pt x="1084" y="185"/>
                    </a:lnTo>
                    <a:lnTo>
                      <a:pt x="1093" y="185"/>
                    </a:lnTo>
                    <a:lnTo>
                      <a:pt x="1103" y="185"/>
                    </a:lnTo>
                    <a:lnTo>
                      <a:pt x="1115" y="185"/>
                    </a:lnTo>
                    <a:lnTo>
                      <a:pt x="1124" y="185"/>
                    </a:lnTo>
                    <a:lnTo>
                      <a:pt x="1136" y="185"/>
                    </a:lnTo>
                    <a:lnTo>
                      <a:pt x="1146" y="183"/>
                    </a:lnTo>
                    <a:lnTo>
                      <a:pt x="1155" y="183"/>
                    </a:lnTo>
                    <a:lnTo>
                      <a:pt x="1167" y="183"/>
                    </a:lnTo>
                    <a:lnTo>
                      <a:pt x="1177" y="183"/>
                    </a:lnTo>
                    <a:lnTo>
                      <a:pt x="1186" y="181"/>
                    </a:lnTo>
                    <a:lnTo>
                      <a:pt x="1196" y="181"/>
                    </a:lnTo>
                    <a:lnTo>
                      <a:pt x="1208" y="181"/>
                    </a:lnTo>
                    <a:lnTo>
                      <a:pt x="1219" y="181"/>
                    </a:lnTo>
                    <a:lnTo>
                      <a:pt x="1229" y="181"/>
                    </a:lnTo>
                    <a:lnTo>
                      <a:pt x="1241" y="181"/>
                    </a:lnTo>
                    <a:lnTo>
                      <a:pt x="1250" y="178"/>
                    </a:lnTo>
                    <a:lnTo>
                      <a:pt x="1260" y="178"/>
                    </a:lnTo>
                    <a:lnTo>
                      <a:pt x="1269" y="176"/>
                    </a:lnTo>
                    <a:lnTo>
                      <a:pt x="1281" y="176"/>
                    </a:lnTo>
                    <a:lnTo>
                      <a:pt x="1291" y="173"/>
                    </a:lnTo>
                    <a:lnTo>
                      <a:pt x="1303" y="173"/>
                    </a:lnTo>
                    <a:lnTo>
                      <a:pt x="1312" y="171"/>
                    </a:lnTo>
                    <a:lnTo>
                      <a:pt x="1324" y="171"/>
                    </a:lnTo>
                    <a:lnTo>
                      <a:pt x="1334" y="171"/>
                    </a:lnTo>
                    <a:lnTo>
                      <a:pt x="1345" y="171"/>
                    </a:lnTo>
                    <a:lnTo>
                      <a:pt x="1355" y="169"/>
                    </a:lnTo>
                    <a:lnTo>
                      <a:pt x="1367" y="166"/>
                    </a:lnTo>
                    <a:lnTo>
                      <a:pt x="1376" y="166"/>
                    </a:lnTo>
                    <a:lnTo>
                      <a:pt x="1388" y="164"/>
                    </a:lnTo>
                    <a:lnTo>
                      <a:pt x="1398" y="162"/>
                    </a:lnTo>
                    <a:lnTo>
                      <a:pt x="1407" y="162"/>
                    </a:lnTo>
                    <a:lnTo>
                      <a:pt x="1417" y="157"/>
                    </a:lnTo>
                    <a:lnTo>
                      <a:pt x="1426" y="157"/>
                    </a:lnTo>
                    <a:lnTo>
                      <a:pt x="1436" y="154"/>
                    </a:lnTo>
                    <a:lnTo>
                      <a:pt x="1445" y="152"/>
                    </a:lnTo>
                    <a:lnTo>
                      <a:pt x="1455" y="150"/>
                    </a:lnTo>
                    <a:lnTo>
                      <a:pt x="1467" y="147"/>
                    </a:lnTo>
                    <a:lnTo>
                      <a:pt x="1474" y="145"/>
                    </a:lnTo>
                    <a:lnTo>
                      <a:pt x="1483" y="143"/>
                    </a:lnTo>
                    <a:lnTo>
                      <a:pt x="1493" y="138"/>
                    </a:lnTo>
                    <a:lnTo>
                      <a:pt x="1502" y="135"/>
                    </a:lnTo>
                    <a:lnTo>
                      <a:pt x="1510" y="133"/>
                    </a:lnTo>
                    <a:lnTo>
                      <a:pt x="1519" y="131"/>
                    </a:lnTo>
                    <a:lnTo>
                      <a:pt x="1526" y="126"/>
                    </a:lnTo>
                    <a:lnTo>
                      <a:pt x="1536" y="124"/>
                    </a:lnTo>
                    <a:lnTo>
                      <a:pt x="1543" y="121"/>
                    </a:lnTo>
                    <a:lnTo>
                      <a:pt x="1552" y="116"/>
                    </a:lnTo>
                    <a:lnTo>
                      <a:pt x="1559" y="114"/>
                    </a:lnTo>
                    <a:lnTo>
                      <a:pt x="1569" y="109"/>
                    </a:lnTo>
                    <a:lnTo>
                      <a:pt x="1574" y="105"/>
                    </a:lnTo>
                    <a:lnTo>
                      <a:pt x="1581" y="102"/>
                    </a:lnTo>
                    <a:lnTo>
                      <a:pt x="1588" y="97"/>
                    </a:lnTo>
                    <a:lnTo>
                      <a:pt x="1597" y="95"/>
                    </a:lnTo>
                    <a:lnTo>
                      <a:pt x="1602" y="88"/>
                    </a:lnTo>
                    <a:lnTo>
                      <a:pt x="1607" y="86"/>
                    </a:lnTo>
                    <a:lnTo>
                      <a:pt x="1614" y="81"/>
                    </a:lnTo>
                    <a:lnTo>
                      <a:pt x="1621" y="78"/>
                    </a:lnTo>
                    <a:lnTo>
                      <a:pt x="1626" y="71"/>
                    </a:lnTo>
                    <a:lnTo>
                      <a:pt x="1633" y="69"/>
                    </a:lnTo>
                    <a:lnTo>
                      <a:pt x="1638" y="62"/>
                    </a:lnTo>
                    <a:lnTo>
                      <a:pt x="1643" y="59"/>
                    </a:lnTo>
                    <a:lnTo>
                      <a:pt x="1650" y="52"/>
                    </a:lnTo>
                    <a:lnTo>
                      <a:pt x="1659" y="48"/>
                    </a:lnTo>
                    <a:lnTo>
                      <a:pt x="1669" y="38"/>
                    </a:lnTo>
                    <a:lnTo>
                      <a:pt x="1678" y="33"/>
                    </a:lnTo>
                    <a:lnTo>
                      <a:pt x="1688" y="26"/>
                    </a:lnTo>
                    <a:lnTo>
                      <a:pt x="1697" y="19"/>
                    </a:lnTo>
                    <a:lnTo>
                      <a:pt x="1707" y="14"/>
                    </a:lnTo>
                    <a:lnTo>
                      <a:pt x="1714" y="12"/>
                    </a:lnTo>
                    <a:lnTo>
                      <a:pt x="1719" y="14"/>
                    </a:lnTo>
                    <a:lnTo>
                      <a:pt x="1721" y="21"/>
                    </a:lnTo>
                    <a:lnTo>
                      <a:pt x="1721" y="29"/>
                    </a:lnTo>
                    <a:lnTo>
                      <a:pt x="1721" y="38"/>
                    </a:lnTo>
                    <a:lnTo>
                      <a:pt x="1719" y="45"/>
                    </a:lnTo>
                    <a:lnTo>
                      <a:pt x="1716" y="55"/>
                    </a:lnTo>
                    <a:lnTo>
                      <a:pt x="1714" y="64"/>
                    </a:lnTo>
                    <a:lnTo>
                      <a:pt x="1712" y="74"/>
                    </a:lnTo>
                    <a:lnTo>
                      <a:pt x="1709" y="81"/>
                    </a:lnTo>
                    <a:lnTo>
                      <a:pt x="1707" y="88"/>
                    </a:lnTo>
                    <a:lnTo>
                      <a:pt x="1707" y="95"/>
                    </a:lnTo>
                    <a:lnTo>
                      <a:pt x="1709" y="102"/>
                    </a:lnTo>
                    <a:lnTo>
                      <a:pt x="1712" y="105"/>
                    </a:lnTo>
                    <a:lnTo>
                      <a:pt x="1719" y="107"/>
                    </a:lnTo>
                    <a:lnTo>
                      <a:pt x="1721" y="107"/>
                    </a:lnTo>
                    <a:lnTo>
                      <a:pt x="1726" y="107"/>
                    </a:lnTo>
                    <a:lnTo>
                      <a:pt x="1731" y="105"/>
                    </a:lnTo>
                    <a:lnTo>
                      <a:pt x="1738" y="105"/>
                    </a:lnTo>
                    <a:lnTo>
                      <a:pt x="1733" y="112"/>
                    </a:lnTo>
                    <a:lnTo>
                      <a:pt x="1728" y="119"/>
                    </a:lnTo>
                    <a:lnTo>
                      <a:pt x="1721" y="126"/>
                    </a:lnTo>
                    <a:lnTo>
                      <a:pt x="1716" y="135"/>
                    </a:lnTo>
                    <a:lnTo>
                      <a:pt x="1709" y="143"/>
                    </a:lnTo>
                    <a:lnTo>
                      <a:pt x="1702" y="152"/>
                    </a:lnTo>
                    <a:lnTo>
                      <a:pt x="1697" y="159"/>
                    </a:lnTo>
                    <a:lnTo>
                      <a:pt x="1690" y="166"/>
                    </a:lnTo>
                    <a:lnTo>
                      <a:pt x="1683" y="173"/>
                    </a:lnTo>
                    <a:lnTo>
                      <a:pt x="1678" y="181"/>
                    </a:lnTo>
                    <a:lnTo>
                      <a:pt x="1671" y="188"/>
                    </a:lnTo>
                    <a:lnTo>
                      <a:pt x="1664" y="195"/>
                    </a:lnTo>
                    <a:lnTo>
                      <a:pt x="1657" y="202"/>
                    </a:lnTo>
                    <a:lnTo>
                      <a:pt x="1650" y="209"/>
                    </a:lnTo>
                    <a:lnTo>
                      <a:pt x="1643" y="219"/>
                    </a:lnTo>
                    <a:lnTo>
                      <a:pt x="1636" y="226"/>
                    </a:lnTo>
                    <a:lnTo>
                      <a:pt x="1628" y="230"/>
                    </a:lnTo>
                    <a:lnTo>
                      <a:pt x="1621" y="238"/>
                    </a:lnTo>
                    <a:lnTo>
                      <a:pt x="1614" y="245"/>
                    </a:lnTo>
                    <a:lnTo>
                      <a:pt x="1607" y="252"/>
                    </a:lnTo>
                    <a:lnTo>
                      <a:pt x="1597" y="257"/>
                    </a:lnTo>
                    <a:lnTo>
                      <a:pt x="1590" y="264"/>
                    </a:lnTo>
                    <a:lnTo>
                      <a:pt x="1583" y="271"/>
                    </a:lnTo>
                    <a:lnTo>
                      <a:pt x="1576" y="278"/>
                    </a:lnTo>
                    <a:lnTo>
                      <a:pt x="1567" y="283"/>
                    </a:lnTo>
                    <a:lnTo>
                      <a:pt x="1559" y="290"/>
                    </a:lnTo>
                    <a:lnTo>
                      <a:pt x="1550" y="295"/>
                    </a:lnTo>
                    <a:lnTo>
                      <a:pt x="1543" y="302"/>
                    </a:lnTo>
                    <a:lnTo>
                      <a:pt x="1533" y="306"/>
                    </a:lnTo>
                    <a:lnTo>
                      <a:pt x="1526" y="314"/>
                    </a:lnTo>
                    <a:lnTo>
                      <a:pt x="1517" y="318"/>
                    </a:lnTo>
                    <a:lnTo>
                      <a:pt x="1510" y="323"/>
                    </a:lnTo>
                    <a:lnTo>
                      <a:pt x="1500" y="328"/>
                    </a:lnTo>
                    <a:lnTo>
                      <a:pt x="1493" y="333"/>
                    </a:lnTo>
                    <a:lnTo>
                      <a:pt x="1483" y="337"/>
                    </a:lnTo>
                    <a:lnTo>
                      <a:pt x="1474" y="342"/>
                    </a:lnTo>
                    <a:lnTo>
                      <a:pt x="1464" y="347"/>
                    </a:lnTo>
                    <a:lnTo>
                      <a:pt x="1457" y="352"/>
                    </a:lnTo>
                    <a:lnTo>
                      <a:pt x="1448" y="356"/>
                    </a:lnTo>
                    <a:lnTo>
                      <a:pt x="1438" y="361"/>
                    </a:lnTo>
                    <a:lnTo>
                      <a:pt x="1429" y="363"/>
                    </a:lnTo>
                    <a:lnTo>
                      <a:pt x="1422" y="368"/>
                    </a:lnTo>
                    <a:lnTo>
                      <a:pt x="1412" y="373"/>
                    </a:lnTo>
                    <a:lnTo>
                      <a:pt x="1403" y="378"/>
                    </a:lnTo>
                    <a:lnTo>
                      <a:pt x="1393" y="380"/>
                    </a:lnTo>
                    <a:lnTo>
                      <a:pt x="1386" y="382"/>
                    </a:lnTo>
                    <a:lnTo>
                      <a:pt x="1376" y="387"/>
                    </a:lnTo>
                    <a:lnTo>
                      <a:pt x="1369" y="390"/>
                    </a:lnTo>
                    <a:lnTo>
                      <a:pt x="1360" y="392"/>
                    </a:lnTo>
                    <a:lnTo>
                      <a:pt x="1350" y="394"/>
                    </a:lnTo>
                    <a:lnTo>
                      <a:pt x="1341" y="397"/>
                    </a:lnTo>
                    <a:lnTo>
                      <a:pt x="1331" y="399"/>
                    </a:lnTo>
                    <a:lnTo>
                      <a:pt x="1322" y="401"/>
                    </a:lnTo>
                    <a:lnTo>
                      <a:pt x="1315" y="404"/>
                    </a:lnTo>
                    <a:lnTo>
                      <a:pt x="1305" y="406"/>
                    </a:lnTo>
                    <a:lnTo>
                      <a:pt x="1296" y="409"/>
                    </a:lnTo>
                    <a:lnTo>
                      <a:pt x="1286" y="409"/>
                    </a:lnTo>
                    <a:lnTo>
                      <a:pt x="1277" y="411"/>
                    </a:lnTo>
                    <a:lnTo>
                      <a:pt x="1269" y="413"/>
                    </a:lnTo>
                    <a:lnTo>
                      <a:pt x="1260" y="416"/>
                    </a:lnTo>
                    <a:lnTo>
                      <a:pt x="1250" y="416"/>
                    </a:lnTo>
                    <a:lnTo>
                      <a:pt x="1243" y="416"/>
                    </a:lnTo>
                    <a:lnTo>
                      <a:pt x="1234" y="418"/>
                    </a:lnTo>
                    <a:lnTo>
                      <a:pt x="1224" y="418"/>
                    </a:lnTo>
                    <a:lnTo>
                      <a:pt x="1215" y="423"/>
                    </a:lnTo>
                    <a:lnTo>
                      <a:pt x="1205" y="430"/>
                    </a:lnTo>
                    <a:lnTo>
                      <a:pt x="1198" y="437"/>
                    </a:lnTo>
                    <a:lnTo>
                      <a:pt x="1193" y="444"/>
                    </a:lnTo>
                    <a:lnTo>
                      <a:pt x="1186" y="451"/>
                    </a:lnTo>
                    <a:lnTo>
                      <a:pt x="1181" y="461"/>
                    </a:lnTo>
                    <a:lnTo>
                      <a:pt x="1177" y="470"/>
                    </a:lnTo>
                    <a:lnTo>
                      <a:pt x="1177" y="480"/>
                    </a:lnTo>
                    <a:lnTo>
                      <a:pt x="1172" y="487"/>
                    </a:lnTo>
                    <a:lnTo>
                      <a:pt x="1170" y="496"/>
                    </a:lnTo>
                    <a:lnTo>
                      <a:pt x="1170" y="506"/>
                    </a:lnTo>
                    <a:lnTo>
                      <a:pt x="1170" y="515"/>
                    </a:lnTo>
                    <a:lnTo>
                      <a:pt x="1170" y="525"/>
                    </a:lnTo>
                    <a:lnTo>
                      <a:pt x="1170" y="534"/>
                    </a:lnTo>
                    <a:lnTo>
                      <a:pt x="1172" y="546"/>
                    </a:lnTo>
                    <a:lnTo>
                      <a:pt x="1174" y="556"/>
                    </a:lnTo>
                    <a:lnTo>
                      <a:pt x="1174" y="565"/>
                    </a:lnTo>
                    <a:lnTo>
                      <a:pt x="1177" y="575"/>
                    </a:lnTo>
                    <a:lnTo>
                      <a:pt x="1179" y="584"/>
                    </a:lnTo>
                    <a:lnTo>
                      <a:pt x="1181" y="596"/>
                    </a:lnTo>
                    <a:lnTo>
                      <a:pt x="1186" y="606"/>
                    </a:lnTo>
                    <a:lnTo>
                      <a:pt x="1189" y="615"/>
                    </a:lnTo>
                    <a:lnTo>
                      <a:pt x="1191" y="625"/>
                    </a:lnTo>
                    <a:lnTo>
                      <a:pt x="1196" y="634"/>
                    </a:lnTo>
                    <a:lnTo>
                      <a:pt x="1198" y="644"/>
                    </a:lnTo>
                    <a:lnTo>
                      <a:pt x="1203" y="653"/>
                    </a:lnTo>
                    <a:lnTo>
                      <a:pt x="1205" y="663"/>
                    </a:lnTo>
                    <a:lnTo>
                      <a:pt x="1210" y="672"/>
                    </a:lnTo>
                    <a:lnTo>
                      <a:pt x="1212" y="682"/>
                    </a:lnTo>
                    <a:lnTo>
                      <a:pt x="1215" y="689"/>
                    </a:lnTo>
                    <a:lnTo>
                      <a:pt x="1219" y="698"/>
                    </a:lnTo>
                    <a:lnTo>
                      <a:pt x="1222" y="706"/>
                    </a:lnTo>
                    <a:lnTo>
                      <a:pt x="1229" y="708"/>
                    </a:lnTo>
                    <a:lnTo>
                      <a:pt x="1234" y="710"/>
                    </a:lnTo>
                    <a:lnTo>
                      <a:pt x="1243" y="713"/>
                    </a:lnTo>
                    <a:lnTo>
                      <a:pt x="1250" y="717"/>
                    </a:lnTo>
                    <a:lnTo>
                      <a:pt x="1258" y="720"/>
                    </a:lnTo>
                    <a:lnTo>
                      <a:pt x="1265" y="720"/>
                    </a:lnTo>
                    <a:lnTo>
                      <a:pt x="1272" y="722"/>
                    </a:lnTo>
                    <a:lnTo>
                      <a:pt x="1279" y="727"/>
                    </a:lnTo>
                    <a:lnTo>
                      <a:pt x="1286" y="727"/>
                    </a:lnTo>
                    <a:lnTo>
                      <a:pt x="1296" y="729"/>
                    </a:lnTo>
                    <a:lnTo>
                      <a:pt x="1303" y="732"/>
                    </a:lnTo>
                    <a:lnTo>
                      <a:pt x="1310" y="734"/>
                    </a:lnTo>
                    <a:lnTo>
                      <a:pt x="1317" y="736"/>
                    </a:lnTo>
                    <a:lnTo>
                      <a:pt x="1326" y="739"/>
                    </a:lnTo>
                    <a:lnTo>
                      <a:pt x="1334" y="739"/>
                    </a:lnTo>
                    <a:lnTo>
                      <a:pt x="1343" y="744"/>
                    </a:lnTo>
                    <a:lnTo>
                      <a:pt x="1350" y="744"/>
                    </a:lnTo>
                    <a:lnTo>
                      <a:pt x="1357" y="746"/>
                    </a:lnTo>
                    <a:lnTo>
                      <a:pt x="1364" y="748"/>
                    </a:lnTo>
                    <a:lnTo>
                      <a:pt x="1374" y="748"/>
                    </a:lnTo>
                    <a:lnTo>
                      <a:pt x="1381" y="751"/>
                    </a:lnTo>
                    <a:lnTo>
                      <a:pt x="1391" y="753"/>
                    </a:lnTo>
                    <a:lnTo>
                      <a:pt x="1398" y="753"/>
                    </a:lnTo>
                    <a:lnTo>
                      <a:pt x="1407" y="755"/>
                    </a:lnTo>
                    <a:lnTo>
                      <a:pt x="1414" y="755"/>
                    </a:lnTo>
                    <a:lnTo>
                      <a:pt x="1424" y="758"/>
                    </a:lnTo>
                    <a:lnTo>
                      <a:pt x="1431" y="758"/>
                    </a:lnTo>
                    <a:lnTo>
                      <a:pt x="1441" y="760"/>
                    </a:lnTo>
                    <a:lnTo>
                      <a:pt x="1450" y="760"/>
                    </a:lnTo>
                    <a:lnTo>
                      <a:pt x="1457" y="763"/>
                    </a:lnTo>
                    <a:lnTo>
                      <a:pt x="1467" y="765"/>
                    </a:lnTo>
                    <a:lnTo>
                      <a:pt x="1476" y="765"/>
                    </a:lnTo>
                    <a:lnTo>
                      <a:pt x="1483" y="765"/>
                    </a:lnTo>
                    <a:lnTo>
                      <a:pt x="1493" y="767"/>
                    </a:lnTo>
                    <a:lnTo>
                      <a:pt x="1500" y="767"/>
                    </a:lnTo>
                    <a:lnTo>
                      <a:pt x="1510" y="770"/>
                    </a:lnTo>
                    <a:lnTo>
                      <a:pt x="1519" y="770"/>
                    </a:lnTo>
                    <a:lnTo>
                      <a:pt x="1526" y="772"/>
                    </a:lnTo>
                    <a:lnTo>
                      <a:pt x="1536" y="772"/>
                    </a:lnTo>
                    <a:lnTo>
                      <a:pt x="1545" y="774"/>
                    </a:lnTo>
                    <a:lnTo>
                      <a:pt x="1552" y="774"/>
                    </a:lnTo>
                    <a:lnTo>
                      <a:pt x="1559" y="777"/>
                    </a:lnTo>
                    <a:lnTo>
                      <a:pt x="1569" y="777"/>
                    </a:lnTo>
                    <a:lnTo>
                      <a:pt x="1578" y="779"/>
                    </a:lnTo>
                    <a:lnTo>
                      <a:pt x="1588" y="779"/>
                    </a:lnTo>
                    <a:lnTo>
                      <a:pt x="1595" y="782"/>
                    </a:lnTo>
                    <a:lnTo>
                      <a:pt x="1605" y="784"/>
                    </a:lnTo>
                    <a:lnTo>
                      <a:pt x="1614" y="784"/>
                    </a:lnTo>
                    <a:lnTo>
                      <a:pt x="1621" y="784"/>
                    </a:lnTo>
                    <a:lnTo>
                      <a:pt x="1628" y="786"/>
                    </a:lnTo>
                    <a:lnTo>
                      <a:pt x="1638" y="789"/>
                    </a:lnTo>
                    <a:lnTo>
                      <a:pt x="1645" y="791"/>
                    </a:lnTo>
                    <a:lnTo>
                      <a:pt x="1655" y="791"/>
                    </a:lnTo>
                    <a:lnTo>
                      <a:pt x="1664" y="793"/>
                    </a:lnTo>
                    <a:lnTo>
                      <a:pt x="1671" y="793"/>
                    </a:lnTo>
                    <a:lnTo>
                      <a:pt x="1681" y="798"/>
                    </a:lnTo>
                    <a:lnTo>
                      <a:pt x="1688" y="798"/>
                    </a:lnTo>
                    <a:lnTo>
                      <a:pt x="1695" y="801"/>
                    </a:lnTo>
                    <a:lnTo>
                      <a:pt x="1704" y="803"/>
                    </a:lnTo>
                    <a:lnTo>
                      <a:pt x="1712" y="805"/>
                    </a:lnTo>
                    <a:lnTo>
                      <a:pt x="1719" y="808"/>
                    </a:lnTo>
                    <a:lnTo>
                      <a:pt x="1728" y="810"/>
                    </a:lnTo>
                    <a:lnTo>
                      <a:pt x="1738" y="812"/>
                    </a:lnTo>
                    <a:lnTo>
                      <a:pt x="1747" y="815"/>
                    </a:lnTo>
                    <a:lnTo>
                      <a:pt x="1754" y="817"/>
                    </a:lnTo>
                    <a:lnTo>
                      <a:pt x="1762" y="820"/>
                    </a:lnTo>
                    <a:lnTo>
                      <a:pt x="1769" y="822"/>
                    </a:lnTo>
                    <a:lnTo>
                      <a:pt x="1776" y="824"/>
                    </a:lnTo>
                    <a:lnTo>
                      <a:pt x="1783" y="827"/>
                    </a:lnTo>
                    <a:lnTo>
                      <a:pt x="1790" y="829"/>
                    </a:lnTo>
                    <a:lnTo>
                      <a:pt x="1797" y="831"/>
                    </a:lnTo>
                    <a:lnTo>
                      <a:pt x="1804" y="834"/>
                    </a:lnTo>
                    <a:lnTo>
                      <a:pt x="1811" y="836"/>
                    </a:lnTo>
                    <a:lnTo>
                      <a:pt x="1816" y="839"/>
                    </a:lnTo>
                    <a:lnTo>
                      <a:pt x="1823" y="841"/>
                    </a:lnTo>
                    <a:lnTo>
                      <a:pt x="1831" y="846"/>
                    </a:lnTo>
                    <a:lnTo>
                      <a:pt x="1838" y="848"/>
                    </a:lnTo>
                    <a:lnTo>
                      <a:pt x="1842" y="850"/>
                    </a:lnTo>
                    <a:lnTo>
                      <a:pt x="1850" y="853"/>
                    </a:lnTo>
                    <a:lnTo>
                      <a:pt x="1857" y="855"/>
                    </a:lnTo>
                    <a:lnTo>
                      <a:pt x="1861" y="858"/>
                    </a:lnTo>
                    <a:lnTo>
                      <a:pt x="1869" y="860"/>
                    </a:lnTo>
                    <a:lnTo>
                      <a:pt x="1873" y="862"/>
                    </a:lnTo>
                    <a:lnTo>
                      <a:pt x="1880" y="867"/>
                    </a:lnTo>
                    <a:lnTo>
                      <a:pt x="1885" y="869"/>
                    </a:lnTo>
                    <a:lnTo>
                      <a:pt x="1892" y="872"/>
                    </a:lnTo>
                    <a:lnTo>
                      <a:pt x="1897" y="874"/>
                    </a:lnTo>
                    <a:lnTo>
                      <a:pt x="1904" y="879"/>
                    </a:lnTo>
                    <a:lnTo>
                      <a:pt x="1914" y="884"/>
                    </a:lnTo>
                    <a:lnTo>
                      <a:pt x="1926" y="888"/>
                    </a:lnTo>
                    <a:lnTo>
                      <a:pt x="1935" y="893"/>
                    </a:lnTo>
                    <a:lnTo>
                      <a:pt x="1947" y="900"/>
                    </a:lnTo>
                    <a:lnTo>
                      <a:pt x="1957" y="905"/>
                    </a:lnTo>
                    <a:lnTo>
                      <a:pt x="1968" y="910"/>
                    </a:lnTo>
                    <a:lnTo>
                      <a:pt x="1978" y="915"/>
                    </a:lnTo>
                    <a:lnTo>
                      <a:pt x="1990" y="922"/>
                    </a:lnTo>
                    <a:lnTo>
                      <a:pt x="1999" y="926"/>
                    </a:lnTo>
                    <a:lnTo>
                      <a:pt x="2011" y="931"/>
                    </a:lnTo>
                    <a:lnTo>
                      <a:pt x="2021" y="936"/>
                    </a:lnTo>
                    <a:lnTo>
                      <a:pt x="2033" y="943"/>
                    </a:lnTo>
                    <a:lnTo>
                      <a:pt x="2044" y="945"/>
                    </a:lnTo>
                    <a:lnTo>
                      <a:pt x="2054" y="953"/>
                    </a:lnTo>
                    <a:lnTo>
                      <a:pt x="2061" y="955"/>
                    </a:lnTo>
                    <a:lnTo>
                      <a:pt x="2066" y="957"/>
                    </a:lnTo>
                    <a:lnTo>
                      <a:pt x="2073" y="960"/>
                    </a:lnTo>
                    <a:lnTo>
                      <a:pt x="2080" y="962"/>
                    </a:lnTo>
                    <a:lnTo>
                      <a:pt x="2085" y="964"/>
                    </a:lnTo>
                    <a:lnTo>
                      <a:pt x="2092" y="967"/>
                    </a:lnTo>
                    <a:lnTo>
                      <a:pt x="2099" y="969"/>
                    </a:lnTo>
                    <a:lnTo>
                      <a:pt x="2104" y="972"/>
                    </a:lnTo>
                    <a:lnTo>
                      <a:pt x="2111" y="974"/>
                    </a:lnTo>
                    <a:lnTo>
                      <a:pt x="2118" y="976"/>
                    </a:lnTo>
                    <a:lnTo>
                      <a:pt x="2125" y="979"/>
                    </a:lnTo>
                    <a:lnTo>
                      <a:pt x="2132" y="981"/>
                    </a:lnTo>
                    <a:lnTo>
                      <a:pt x="2135" y="983"/>
                    </a:lnTo>
                    <a:lnTo>
                      <a:pt x="2140" y="983"/>
                    </a:lnTo>
                    <a:lnTo>
                      <a:pt x="2147" y="986"/>
                    </a:lnTo>
                    <a:lnTo>
                      <a:pt x="2154" y="988"/>
                    </a:lnTo>
                    <a:lnTo>
                      <a:pt x="2161" y="991"/>
                    </a:lnTo>
                    <a:lnTo>
                      <a:pt x="2168" y="993"/>
                    </a:lnTo>
                    <a:lnTo>
                      <a:pt x="2178" y="995"/>
                    </a:lnTo>
                    <a:lnTo>
                      <a:pt x="2187" y="998"/>
                    </a:lnTo>
                    <a:lnTo>
                      <a:pt x="2197" y="1000"/>
                    </a:lnTo>
                    <a:lnTo>
                      <a:pt x="2204" y="1002"/>
                    </a:lnTo>
                    <a:lnTo>
                      <a:pt x="2213" y="1002"/>
                    </a:lnTo>
                    <a:lnTo>
                      <a:pt x="2223" y="1007"/>
                    </a:lnTo>
                    <a:lnTo>
                      <a:pt x="2228" y="1007"/>
                    </a:lnTo>
                    <a:lnTo>
                      <a:pt x="2235" y="1010"/>
                    </a:lnTo>
                    <a:lnTo>
                      <a:pt x="2239" y="1012"/>
                    </a:lnTo>
                    <a:lnTo>
                      <a:pt x="2244" y="1014"/>
                    </a:lnTo>
                    <a:lnTo>
                      <a:pt x="2249" y="1026"/>
                    </a:lnTo>
                    <a:lnTo>
                      <a:pt x="2254" y="1036"/>
                    </a:lnTo>
                    <a:lnTo>
                      <a:pt x="2258" y="1045"/>
                    </a:lnTo>
                    <a:lnTo>
                      <a:pt x="2263" y="1057"/>
                    </a:lnTo>
                    <a:lnTo>
                      <a:pt x="2268" y="1064"/>
                    </a:lnTo>
                    <a:lnTo>
                      <a:pt x="2270" y="1074"/>
                    </a:lnTo>
                    <a:lnTo>
                      <a:pt x="2275" y="1081"/>
                    </a:lnTo>
                    <a:lnTo>
                      <a:pt x="2277" y="1088"/>
                    </a:lnTo>
                    <a:lnTo>
                      <a:pt x="2280" y="1095"/>
                    </a:lnTo>
                    <a:lnTo>
                      <a:pt x="2282" y="1102"/>
                    </a:lnTo>
                    <a:lnTo>
                      <a:pt x="2285" y="1107"/>
                    </a:lnTo>
                    <a:lnTo>
                      <a:pt x="2287" y="1114"/>
                    </a:lnTo>
                    <a:lnTo>
                      <a:pt x="2289" y="1124"/>
                    </a:lnTo>
                    <a:lnTo>
                      <a:pt x="2292" y="1131"/>
                    </a:lnTo>
                    <a:lnTo>
                      <a:pt x="2289" y="1135"/>
                    </a:lnTo>
                    <a:lnTo>
                      <a:pt x="2289" y="1143"/>
                    </a:lnTo>
                    <a:lnTo>
                      <a:pt x="2287" y="1145"/>
                    </a:lnTo>
                    <a:lnTo>
                      <a:pt x="2285" y="1147"/>
                    </a:lnTo>
                    <a:lnTo>
                      <a:pt x="2277" y="1147"/>
                    </a:lnTo>
                    <a:lnTo>
                      <a:pt x="2268" y="1145"/>
                    </a:lnTo>
                    <a:lnTo>
                      <a:pt x="2261" y="1143"/>
                    </a:lnTo>
                    <a:lnTo>
                      <a:pt x="2256" y="1138"/>
                    </a:lnTo>
                    <a:lnTo>
                      <a:pt x="2249" y="1133"/>
                    </a:lnTo>
                    <a:lnTo>
                      <a:pt x="2244" y="1131"/>
                    </a:lnTo>
                    <a:lnTo>
                      <a:pt x="2237" y="1124"/>
                    </a:lnTo>
                    <a:lnTo>
                      <a:pt x="2232" y="1121"/>
                    </a:lnTo>
                    <a:lnTo>
                      <a:pt x="2225" y="1116"/>
                    </a:lnTo>
                    <a:lnTo>
                      <a:pt x="2220" y="1114"/>
                    </a:lnTo>
                    <a:lnTo>
                      <a:pt x="2211" y="1105"/>
                    </a:lnTo>
                    <a:lnTo>
                      <a:pt x="2204" y="1097"/>
                    </a:lnTo>
                    <a:lnTo>
                      <a:pt x="2199" y="1097"/>
                    </a:lnTo>
                    <a:lnTo>
                      <a:pt x="2199" y="1097"/>
                    </a:lnTo>
                    <a:lnTo>
                      <a:pt x="2192" y="1093"/>
                    </a:lnTo>
                    <a:lnTo>
                      <a:pt x="2185" y="1088"/>
                    </a:lnTo>
                    <a:lnTo>
                      <a:pt x="2178" y="1086"/>
                    </a:lnTo>
                    <a:lnTo>
                      <a:pt x="2173" y="1081"/>
                    </a:lnTo>
                    <a:lnTo>
                      <a:pt x="2166" y="1078"/>
                    </a:lnTo>
                    <a:lnTo>
                      <a:pt x="2159" y="1074"/>
                    </a:lnTo>
                    <a:lnTo>
                      <a:pt x="2154" y="1069"/>
                    </a:lnTo>
                    <a:lnTo>
                      <a:pt x="2147" y="1067"/>
                    </a:lnTo>
                    <a:lnTo>
                      <a:pt x="2140" y="1062"/>
                    </a:lnTo>
                    <a:lnTo>
                      <a:pt x="2132" y="1057"/>
                    </a:lnTo>
                    <a:lnTo>
                      <a:pt x="2128" y="1052"/>
                    </a:lnTo>
                    <a:lnTo>
                      <a:pt x="2121" y="1050"/>
                    </a:lnTo>
                    <a:lnTo>
                      <a:pt x="2113" y="1045"/>
                    </a:lnTo>
                    <a:lnTo>
                      <a:pt x="2106" y="1040"/>
                    </a:lnTo>
                    <a:lnTo>
                      <a:pt x="2102" y="1038"/>
                    </a:lnTo>
                    <a:lnTo>
                      <a:pt x="2094" y="1033"/>
                    </a:lnTo>
                    <a:lnTo>
                      <a:pt x="2087" y="1029"/>
                    </a:lnTo>
                    <a:lnTo>
                      <a:pt x="2080" y="1026"/>
                    </a:lnTo>
                    <a:lnTo>
                      <a:pt x="2073" y="1021"/>
                    </a:lnTo>
                    <a:lnTo>
                      <a:pt x="2066" y="1019"/>
                    </a:lnTo>
                    <a:lnTo>
                      <a:pt x="2059" y="1014"/>
                    </a:lnTo>
                    <a:lnTo>
                      <a:pt x="2052" y="1010"/>
                    </a:lnTo>
                    <a:lnTo>
                      <a:pt x="2044" y="1005"/>
                    </a:lnTo>
                    <a:lnTo>
                      <a:pt x="2040" y="1002"/>
                    </a:lnTo>
                    <a:lnTo>
                      <a:pt x="2033" y="998"/>
                    </a:lnTo>
                    <a:lnTo>
                      <a:pt x="2025" y="995"/>
                    </a:lnTo>
                    <a:lnTo>
                      <a:pt x="2018" y="991"/>
                    </a:lnTo>
                    <a:lnTo>
                      <a:pt x="2011" y="988"/>
                    </a:lnTo>
                    <a:lnTo>
                      <a:pt x="2004" y="983"/>
                    </a:lnTo>
                    <a:lnTo>
                      <a:pt x="1997" y="981"/>
                    </a:lnTo>
                    <a:lnTo>
                      <a:pt x="1990" y="976"/>
                    </a:lnTo>
                    <a:lnTo>
                      <a:pt x="1983" y="974"/>
                    </a:lnTo>
                    <a:lnTo>
                      <a:pt x="1976" y="969"/>
                    </a:lnTo>
                    <a:lnTo>
                      <a:pt x="1968" y="964"/>
                    </a:lnTo>
                    <a:lnTo>
                      <a:pt x="1961" y="962"/>
                    </a:lnTo>
                    <a:lnTo>
                      <a:pt x="1954" y="957"/>
                    </a:lnTo>
                    <a:lnTo>
                      <a:pt x="1947" y="955"/>
                    </a:lnTo>
                    <a:lnTo>
                      <a:pt x="1940" y="950"/>
                    </a:lnTo>
                    <a:lnTo>
                      <a:pt x="1933" y="948"/>
                    </a:lnTo>
                    <a:lnTo>
                      <a:pt x="1926" y="945"/>
                    </a:lnTo>
                    <a:lnTo>
                      <a:pt x="1916" y="941"/>
                    </a:lnTo>
                    <a:lnTo>
                      <a:pt x="1911" y="936"/>
                    </a:lnTo>
                    <a:lnTo>
                      <a:pt x="1902" y="934"/>
                    </a:lnTo>
                    <a:lnTo>
                      <a:pt x="1897" y="931"/>
                    </a:lnTo>
                    <a:lnTo>
                      <a:pt x="1888" y="926"/>
                    </a:lnTo>
                    <a:lnTo>
                      <a:pt x="1880" y="924"/>
                    </a:lnTo>
                    <a:lnTo>
                      <a:pt x="1873" y="922"/>
                    </a:lnTo>
                    <a:lnTo>
                      <a:pt x="1869" y="917"/>
                    </a:lnTo>
                    <a:lnTo>
                      <a:pt x="1859" y="915"/>
                    </a:lnTo>
                    <a:lnTo>
                      <a:pt x="1852" y="910"/>
                    </a:lnTo>
                    <a:lnTo>
                      <a:pt x="1845" y="907"/>
                    </a:lnTo>
                    <a:lnTo>
                      <a:pt x="1838" y="905"/>
                    </a:lnTo>
                    <a:lnTo>
                      <a:pt x="1828" y="900"/>
                    </a:lnTo>
                    <a:lnTo>
                      <a:pt x="1821" y="898"/>
                    </a:lnTo>
                    <a:lnTo>
                      <a:pt x="1814" y="896"/>
                    </a:lnTo>
                    <a:lnTo>
                      <a:pt x="1807" y="891"/>
                    </a:lnTo>
                    <a:lnTo>
                      <a:pt x="1800" y="888"/>
                    </a:lnTo>
                    <a:lnTo>
                      <a:pt x="1792" y="886"/>
                    </a:lnTo>
                    <a:lnTo>
                      <a:pt x="1783" y="881"/>
                    </a:lnTo>
                    <a:lnTo>
                      <a:pt x="1778" y="879"/>
                    </a:lnTo>
                    <a:lnTo>
                      <a:pt x="1769" y="877"/>
                    </a:lnTo>
                    <a:lnTo>
                      <a:pt x="1762" y="874"/>
                    </a:lnTo>
                    <a:lnTo>
                      <a:pt x="1754" y="869"/>
                    </a:lnTo>
                    <a:lnTo>
                      <a:pt x="1747" y="869"/>
                    </a:lnTo>
                    <a:lnTo>
                      <a:pt x="1738" y="865"/>
                    </a:lnTo>
                    <a:lnTo>
                      <a:pt x="1728" y="862"/>
                    </a:lnTo>
                    <a:lnTo>
                      <a:pt x="1719" y="860"/>
                    </a:lnTo>
                    <a:lnTo>
                      <a:pt x="1709" y="858"/>
                    </a:lnTo>
                    <a:lnTo>
                      <a:pt x="1702" y="855"/>
                    </a:lnTo>
                    <a:lnTo>
                      <a:pt x="1697" y="853"/>
                    </a:lnTo>
                    <a:lnTo>
                      <a:pt x="1690" y="850"/>
                    </a:lnTo>
                    <a:lnTo>
                      <a:pt x="1685" y="850"/>
                    </a:lnTo>
                    <a:lnTo>
                      <a:pt x="1678" y="850"/>
                    </a:lnTo>
                    <a:lnTo>
                      <a:pt x="1674" y="848"/>
                    </a:lnTo>
                    <a:lnTo>
                      <a:pt x="1666" y="846"/>
                    </a:lnTo>
                    <a:lnTo>
                      <a:pt x="1662" y="846"/>
                    </a:lnTo>
                    <a:lnTo>
                      <a:pt x="1655" y="843"/>
                    </a:lnTo>
                    <a:lnTo>
                      <a:pt x="1647" y="843"/>
                    </a:lnTo>
                    <a:lnTo>
                      <a:pt x="1643" y="841"/>
                    </a:lnTo>
                    <a:lnTo>
                      <a:pt x="1636" y="841"/>
                    </a:lnTo>
                    <a:lnTo>
                      <a:pt x="1628" y="839"/>
                    </a:lnTo>
                    <a:lnTo>
                      <a:pt x="1624" y="839"/>
                    </a:lnTo>
                    <a:lnTo>
                      <a:pt x="1617" y="836"/>
                    </a:lnTo>
                    <a:lnTo>
                      <a:pt x="1609" y="836"/>
                    </a:lnTo>
                    <a:lnTo>
                      <a:pt x="1602" y="834"/>
                    </a:lnTo>
                    <a:lnTo>
                      <a:pt x="1597" y="834"/>
                    </a:lnTo>
                    <a:lnTo>
                      <a:pt x="1588" y="831"/>
                    </a:lnTo>
                    <a:lnTo>
                      <a:pt x="1583" y="831"/>
                    </a:lnTo>
                    <a:lnTo>
                      <a:pt x="1576" y="829"/>
                    </a:lnTo>
                    <a:lnTo>
                      <a:pt x="1569" y="829"/>
                    </a:lnTo>
                    <a:lnTo>
                      <a:pt x="1562" y="827"/>
                    </a:lnTo>
                    <a:lnTo>
                      <a:pt x="1555" y="827"/>
                    </a:lnTo>
                    <a:lnTo>
                      <a:pt x="1548" y="824"/>
                    </a:lnTo>
                    <a:lnTo>
                      <a:pt x="1540" y="824"/>
                    </a:lnTo>
                    <a:lnTo>
                      <a:pt x="1531" y="822"/>
                    </a:lnTo>
                    <a:lnTo>
                      <a:pt x="1526" y="822"/>
                    </a:lnTo>
                    <a:lnTo>
                      <a:pt x="1517" y="820"/>
                    </a:lnTo>
                    <a:lnTo>
                      <a:pt x="1512" y="820"/>
                    </a:lnTo>
                    <a:lnTo>
                      <a:pt x="1502" y="817"/>
                    </a:lnTo>
                    <a:lnTo>
                      <a:pt x="1495" y="817"/>
                    </a:lnTo>
                    <a:lnTo>
                      <a:pt x="1488" y="815"/>
                    </a:lnTo>
                    <a:lnTo>
                      <a:pt x="1481" y="815"/>
                    </a:lnTo>
                    <a:lnTo>
                      <a:pt x="1474" y="812"/>
                    </a:lnTo>
                    <a:lnTo>
                      <a:pt x="1467" y="812"/>
                    </a:lnTo>
                    <a:lnTo>
                      <a:pt x="1460" y="812"/>
                    </a:lnTo>
                    <a:lnTo>
                      <a:pt x="1452" y="810"/>
                    </a:lnTo>
                    <a:lnTo>
                      <a:pt x="1445" y="810"/>
                    </a:lnTo>
                    <a:lnTo>
                      <a:pt x="1438" y="810"/>
                    </a:lnTo>
                    <a:lnTo>
                      <a:pt x="1429" y="808"/>
                    </a:lnTo>
                    <a:lnTo>
                      <a:pt x="1422" y="808"/>
                    </a:lnTo>
                    <a:lnTo>
                      <a:pt x="1414" y="805"/>
                    </a:lnTo>
                    <a:lnTo>
                      <a:pt x="1407" y="805"/>
                    </a:lnTo>
                    <a:lnTo>
                      <a:pt x="1400" y="805"/>
                    </a:lnTo>
                    <a:lnTo>
                      <a:pt x="1393" y="803"/>
                    </a:lnTo>
                    <a:lnTo>
                      <a:pt x="1384" y="803"/>
                    </a:lnTo>
                    <a:lnTo>
                      <a:pt x="1379" y="803"/>
                    </a:lnTo>
                    <a:lnTo>
                      <a:pt x="1372" y="803"/>
                    </a:lnTo>
                    <a:lnTo>
                      <a:pt x="1364" y="803"/>
                    </a:lnTo>
                    <a:lnTo>
                      <a:pt x="1355" y="801"/>
                    </a:lnTo>
                    <a:lnTo>
                      <a:pt x="1350" y="801"/>
                    </a:lnTo>
                    <a:lnTo>
                      <a:pt x="1343" y="801"/>
                    </a:lnTo>
                    <a:lnTo>
                      <a:pt x="1334" y="801"/>
                    </a:lnTo>
                    <a:lnTo>
                      <a:pt x="1326" y="801"/>
                    </a:lnTo>
                    <a:lnTo>
                      <a:pt x="1322" y="801"/>
                    </a:lnTo>
                    <a:lnTo>
                      <a:pt x="1312" y="798"/>
                    </a:lnTo>
                    <a:lnTo>
                      <a:pt x="1303" y="796"/>
                    </a:lnTo>
                    <a:lnTo>
                      <a:pt x="1296" y="793"/>
                    </a:lnTo>
                    <a:lnTo>
                      <a:pt x="1288" y="793"/>
                    </a:lnTo>
                    <a:lnTo>
                      <a:pt x="1279" y="791"/>
                    </a:lnTo>
                    <a:lnTo>
                      <a:pt x="1272" y="789"/>
                    </a:lnTo>
                    <a:lnTo>
                      <a:pt x="1265" y="786"/>
                    </a:lnTo>
                    <a:lnTo>
                      <a:pt x="1260" y="784"/>
                    </a:lnTo>
                    <a:lnTo>
                      <a:pt x="1250" y="779"/>
                    </a:lnTo>
                    <a:lnTo>
                      <a:pt x="1246" y="777"/>
                    </a:lnTo>
                    <a:lnTo>
                      <a:pt x="1238" y="772"/>
                    </a:lnTo>
                    <a:lnTo>
                      <a:pt x="1234" y="770"/>
                    </a:lnTo>
                    <a:lnTo>
                      <a:pt x="1227" y="765"/>
                    </a:lnTo>
                    <a:lnTo>
                      <a:pt x="1222" y="760"/>
                    </a:lnTo>
                    <a:lnTo>
                      <a:pt x="1215" y="758"/>
                    </a:lnTo>
                    <a:lnTo>
                      <a:pt x="1212" y="753"/>
                    </a:lnTo>
                    <a:lnTo>
                      <a:pt x="1200" y="741"/>
                    </a:lnTo>
                    <a:lnTo>
                      <a:pt x="1191" y="729"/>
                    </a:lnTo>
                    <a:lnTo>
                      <a:pt x="1186" y="725"/>
                    </a:lnTo>
                    <a:lnTo>
                      <a:pt x="1184" y="720"/>
                    </a:lnTo>
                    <a:lnTo>
                      <a:pt x="1179" y="713"/>
                    </a:lnTo>
                    <a:lnTo>
                      <a:pt x="1177" y="708"/>
                    </a:lnTo>
                    <a:lnTo>
                      <a:pt x="1172" y="698"/>
                    </a:lnTo>
                    <a:lnTo>
                      <a:pt x="1167" y="694"/>
                    </a:lnTo>
                    <a:lnTo>
                      <a:pt x="1165" y="687"/>
                    </a:lnTo>
                    <a:lnTo>
                      <a:pt x="1162" y="682"/>
                    </a:lnTo>
                    <a:lnTo>
                      <a:pt x="1158" y="672"/>
                    </a:lnTo>
                    <a:lnTo>
                      <a:pt x="1158" y="668"/>
                    </a:lnTo>
                    <a:lnTo>
                      <a:pt x="1155" y="660"/>
                    </a:lnTo>
                    <a:lnTo>
                      <a:pt x="1153" y="653"/>
                    </a:lnTo>
                    <a:lnTo>
                      <a:pt x="1148" y="644"/>
                    </a:lnTo>
                    <a:lnTo>
                      <a:pt x="1148" y="637"/>
                    </a:lnTo>
                    <a:lnTo>
                      <a:pt x="1146" y="629"/>
                    </a:lnTo>
                    <a:lnTo>
                      <a:pt x="1143" y="622"/>
                    </a:lnTo>
                    <a:lnTo>
                      <a:pt x="1141" y="615"/>
                    </a:lnTo>
                    <a:lnTo>
                      <a:pt x="1139" y="606"/>
                    </a:lnTo>
                    <a:lnTo>
                      <a:pt x="1139" y="599"/>
                    </a:lnTo>
                    <a:lnTo>
                      <a:pt x="1139" y="591"/>
                    </a:lnTo>
                    <a:lnTo>
                      <a:pt x="1136" y="584"/>
                    </a:lnTo>
                    <a:lnTo>
                      <a:pt x="1134" y="577"/>
                    </a:lnTo>
                    <a:lnTo>
                      <a:pt x="1134" y="568"/>
                    </a:lnTo>
                    <a:lnTo>
                      <a:pt x="1134" y="561"/>
                    </a:lnTo>
                    <a:lnTo>
                      <a:pt x="1131" y="551"/>
                    </a:lnTo>
                    <a:lnTo>
                      <a:pt x="1131" y="544"/>
                    </a:lnTo>
                    <a:lnTo>
                      <a:pt x="1131" y="537"/>
                    </a:lnTo>
                    <a:lnTo>
                      <a:pt x="1131" y="530"/>
                    </a:lnTo>
                    <a:lnTo>
                      <a:pt x="1131" y="520"/>
                    </a:lnTo>
                    <a:lnTo>
                      <a:pt x="1131" y="513"/>
                    </a:lnTo>
                    <a:lnTo>
                      <a:pt x="1131" y="506"/>
                    </a:lnTo>
                    <a:lnTo>
                      <a:pt x="1131" y="499"/>
                    </a:lnTo>
                    <a:lnTo>
                      <a:pt x="1131" y="489"/>
                    </a:lnTo>
                    <a:lnTo>
                      <a:pt x="1131" y="482"/>
                    </a:lnTo>
                    <a:lnTo>
                      <a:pt x="1134" y="473"/>
                    </a:lnTo>
                    <a:lnTo>
                      <a:pt x="1134" y="468"/>
                    </a:lnTo>
                    <a:lnTo>
                      <a:pt x="1134" y="458"/>
                    </a:lnTo>
                    <a:lnTo>
                      <a:pt x="1134" y="451"/>
                    </a:lnTo>
                    <a:lnTo>
                      <a:pt x="1136" y="444"/>
                    </a:lnTo>
                    <a:lnTo>
                      <a:pt x="1136" y="437"/>
                    </a:lnTo>
                    <a:lnTo>
                      <a:pt x="1139" y="430"/>
                    </a:lnTo>
                    <a:lnTo>
                      <a:pt x="1139" y="423"/>
                    </a:lnTo>
                    <a:lnTo>
                      <a:pt x="1141" y="418"/>
                    </a:lnTo>
                    <a:lnTo>
                      <a:pt x="1143" y="411"/>
                    </a:lnTo>
                    <a:lnTo>
                      <a:pt x="1148" y="399"/>
                    </a:lnTo>
                    <a:lnTo>
                      <a:pt x="1158" y="392"/>
                    </a:lnTo>
                    <a:lnTo>
                      <a:pt x="1165" y="382"/>
                    </a:lnTo>
                    <a:lnTo>
                      <a:pt x="1174" y="378"/>
                    </a:lnTo>
                    <a:lnTo>
                      <a:pt x="1181" y="371"/>
                    </a:lnTo>
                    <a:lnTo>
                      <a:pt x="1191" y="366"/>
                    </a:lnTo>
                    <a:lnTo>
                      <a:pt x="1203" y="361"/>
                    </a:lnTo>
                    <a:lnTo>
                      <a:pt x="1212" y="359"/>
                    </a:lnTo>
                    <a:lnTo>
                      <a:pt x="1222" y="354"/>
                    </a:lnTo>
                    <a:lnTo>
                      <a:pt x="1234" y="349"/>
                    </a:lnTo>
                    <a:lnTo>
                      <a:pt x="1243" y="349"/>
                    </a:lnTo>
                    <a:lnTo>
                      <a:pt x="1255" y="347"/>
                    </a:lnTo>
                    <a:lnTo>
                      <a:pt x="1260" y="347"/>
                    </a:lnTo>
                    <a:lnTo>
                      <a:pt x="1267" y="344"/>
                    </a:lnTo>
                    <a:lnTo>
                      <a:pt x="1272" y="344"/>
                    </a:lnTo>
                    <a:lnTo>
                      <a:pt x="1279" y="344"/>
                    </a:lnTo>
                    <a:lnTo>
                      <a:pt x="1284" y="342"/>
                    </a:lnTo>
                    <a:lnTo>
                      <a:pt x="1291" y="342"/>
                    </a:lnTo>
                    <a:lnTo>
                      <a:pt x="1298" y="342"/>
                    </a:lnTo>
                    <a:lnTo>
                      <a:pt x="1303" y="342"/>
                    </a:lnTo>
                    <a:lnTo>
                      <a:pt x="1315" y="342"/>
                    </a:lnTo>
                    <a:lnTo>
                      <a:pt x="1326" y="340"/>
                    </a:lnTo>
                    <a:lnTo>
                      <a:pt x="1331" y="340"/>
                    </a:lnTo>
                    <a:lnTo>
                      <a:pt x="1336" y="340"/>
                    </a:lnTo>
                    <a:lnTo>
                      <a:pt x="1343" y="340"/>
                    </a:lnTo>
                    <a:lnTo>
                      <a:pt x="1350" y="340"/>
                    </a:lnTo>
                    <a:lnTo>
                      <a:pt x="1355" y="337"/>
                    </a:lnTo>
                    <a:lnTo>
                      <a:pt x="1362" y="337"/>
                    </a:lnTo>
                    <a:lnTo>
                      <a:pt x="1367" y="335"/>
                    </a:lnTo>
                    <a:lnTo>
                      <a:pt x="1374" y="335"/>
                    </a:lnTo>
                    <a:lnTo>
                      <a:pt x="1379" y="335"/>
                    </a:lnTo>
                    <a:lnTo>
                      <a:pt x="1384" y="333"/>
                    </a:lnTo>
                    <a:lnTo>
                      <a:pt x="1391" y="333"/>
                    </a:lnTo>
                    <a:lnTo>
                      <a:pt x="1398" y="333"/>
                    </a:lnTo>
                    <a:lnTo>
                      <a:pt x="1407" y="330"/>
                    </a:lnTo>
                    <a:lnTo>
                      <a:pt x="1419" y="325"/>
                    </a:lnTo>
                    <a:lnTo>
                      <a:pt x="1429" y="323"/>
                    </a:lnTo>
                    <a:lnTo>
                      <a:pt x="1441" y="318"/>
                    </a:lnTo>
                    <a:lnTo>
                      <a:pt x="1452" y="314"/>
                    </a:lnTo>
                    <a:lnTo>
                      <a:pt x="1462" y="309"/>
                    </a:lnTo>
                    <a:lnTo>
                      <a:pt x="1471" y="304"/>
                    </a:lnTo>
                    <a:lnTo>
                      <a:pt x="1483" y="297"/>
                    </a:lnTo>
                    <a:lnTo>
                      <a:pt x="1488" y="292"/>
                    </a:lnTo>
                    <a:lnTo>
                      <a:pt x="1493" y="290"/>
                    </a:lnTo>
                    <a:lnTo>
                      <a:pt x="1500" y="285"/>
                    </a:lnTo>
                    <a:lnTo>
                      <a:pt x="1507" y="283"/>
                    </a:lnTo>
                    <a:lnTo>
                      <a:pt x="1514" y="278"/>
                    </a:lnTo>
                    <a:lnTo>
                      <a:pt x="1521" y="276"/>
                    </a:lnTo>
                    <a:lnTo>
                      <a:pt x="1526" y="271"/>
                    </a:lnTo>
                    <a:lnTo>
                      <a:pt x="1533" y="268"/>
                    </a:lnTo>
                    <a:lnTo>
                      <a:pt x="1540" y="264"/>
                    </a:lnTo>
                    <a:lnTo>
                      <a:pt x="1548" y="259"/>
                    </a:lnTo>
                    <a:lnTo>
                      <a:pt x="1552" y="254"/>
                    </a:lnTo>
                    <a:lnTo>
                      <a:pt x="1559" y="252"/>
                    </a:lnTo>
                    <a:lnTo>
                      <a:pt x="1567" y="247"/>
                    </a:lnTo>
                    <a:lnTo>
                      <a:pt x="1574" y="242"/>
                    </a:lnTo>
                    <a:lnTo>
                      <a:pt x="1581" y="238"/>
                    </a:lnTo>
                    <a:lnTo>
                      <a:pt x="1588" y="233"/>
                    </a:lnTo>
                    <a:lnTo>
                      <a:pt x="1593" y="228"/>
                    </a:lnTo>
                    <a:lnTo>
                      <a:pt x="1600" y="223"/>
                    </a:lnTo>
                    <a:lnTo>
                      <a:pt x="1607" y="219"/>
                    </a:lnTo>
                    <a:lnTo>
                      <a:pt x="1612" y="211"/>
                    </a:lnTo>
                    <a:lnTo>
                      <a:pt x="1624" y="200"/>
                    </a:lnTo>
                    <a:lnTo>
                      <a:pt x="1633" y="190"/>
                    </a:lnTo>
                    <a:lnTo>
                      <a:pt x="1638" y="183"/>
                    </a:lnTo>
                    <a:lnTo>
                      <a:pt x="1643" y="178"/>
                    </a:lnTo>
                    <a:lnTo>
                      <a:pt x="1645" y="171"/>
                    </a:lnTo>
                    <a:lnTo>
                      <a:pt x="1652" y="164"/>
                    </a:lnTo>
                    <a:lnTo>
                      <a:pt x="1655" y="157"/>
                    </a:lnTo>
                    <a:lnTo>
                      <a:pt x="1657" y="150"/>
                    </a:lnTo>
                    <a:lnTo>
                      <a:pt x="1662" y="143"/>
                    </a:lnTo>
                    <a:lnTo>
                      <a:pt x="1664" y="135"/>
                    </a:lnTo>
                    <a:lnTo>
                      <a:pt x="1664" y="133"/>
                    </a:lnTo>
                    <a:lnTo>
                      <a:pt x="1664" y="124"/>
                    </a:lnTo>
                    <a:lnTo>
                      <a:pt x="1664" y="114"/>
                    </a:lnTo>
                    <a:lnTo>
                      <a:pt x="1664" y="105"/>
                    </a:lnTo>
                    <a:lnTo>
                      <a:pt x="1664" y="93"/>
                    </a:lnTo>
                    <a:lnTo>
                      <a:pt x="1664" y="83"/>
                    </a:lnTo>
                    <a:lnTo>
                      <a:pt x="1662" y="76"/>
                    </a:lnTo>
                    <a:lnTo>
                      <a:pt x="1662" y="74"/>
                    </a:lnTo>
                    <a:lnTo>
                      <a:pt x="1655" y="83"/>
                    </a:lnTo>
                    <a:lnTo>
                      <a:pt x="1645" y="95"/>
                    </a:lnTo>
                    <a:lnTo>
                      <a:pt x="1633" y="105"/>
                    </a:lnTo>
                    <a:lnTo>
                      <a:pt x="1624" y="114"/>
                    </a:lnTo>
                    <a:lnTo>
                      <a:pt x="1619" y="119"/>
                    </a:lnTo>
                    <a:lnTo>
                      <a:pt x="1612" y="124"/>
                    </a:lnTo>
                    <a:lnTo>
                      <a:pt x="1607" y="128"/>
                    </a:lnTo>
                    <a:lnTo>
                      <a:pt x="1600" y="133"/>
                    </a:lnTo>
                    <a:lnTo>
                      <a:pt x="1593" y="138"/>
                    </a:lnTo>
                    <a:lnTo>
                      <a:pt x="1586" y="143"/>
                    </a:lnTo>
                    <a:lnTo>
                      <a:pt x="1578" y="145"/>
                    </a:lnTo>
                    <a:lnTo>
                      <a:pt x="1571" y="152"/>
                    </a:lnTo>
                    <a:lnTo>
                      <a:pt x="1564" y="154"/>
                    </a:lnTo>
                    <a:lnTo>
                      <a:pt x="1555" y="159"/>
                    </a:lnTo>
                    <a:lnTo>
                      <a:pt x="1548" y="162"/>
                    </a:lnTo>
                    <a:lnTo>
                      <a:pt x="1540" y="166"/>
                    </a:lnTo>
                    <a:lnTo>
                      <a:pt x="1531" y="171"/>
                    </a:lnTo>
                    <a:lnTo>
                      <a:pt x="1521" y="173"/>
                    </a:lnTo>
                    <a:lnTo>
                      <a:pt x="1514" y="178"/>
                    </a:lnTo>
                    <a:lnTo>
                      <a:pt x="1505" y="183"/>
                    </a:lnTo>
                    <a:lnTo>
                      <a:pt x="1495" y="185"/>
                    </a:lnTo>
                    <a:lnTo>
                      <a:pt x="1486" y="190"/>
                    </a:lnTo>
                    <a:lnTo>
                      <a:pt x="1476" y="192"/>
                    </a:lnTo>
                    <a:lnTo>
                      <a:pt x="1467" y="195"/>
                    </a:lnTo>
                    <a:lnTo>
                      <a:pt x="1457" y="200"/>
                    </a:lnTo>
                    <a:lnTo>
                      <a:pt x="1448" y="202"/>
                    </a:lnTo>
                    <a:lnTo>
                      <a:pt x="1438" y="204"/>
                    </a:lnTo>
                    <a:lnTo>
                      <a:pt x="1429" y="209"/>
                    </a:lnTo>
                    <a:lnTo>
                      <a:pt x="1419" y="209"/>
                    </a:lnTo>
                    <a:lnTo>
                      <a:pt x="1407" y="211"/>
                    </a:lnTo>
                    <a:lnTo>
                      <a:pt x="1398" y="214"/>
                    </a:lnTo>
                    <a:lnTo>
                      <a:pt x="1386" y="219"/>
                    </a:lnTo>
                    <a:lnTo>
                      <a:pt x="1376" y="219"/>
                    </a:lnTo>
                    <a:lnTo>
                      <a:pt x="1364" y="221"/>
                    </a:lnTo>
                    <a:lnTo>
                      <a:pt x="1355" y="223"/>
                    </a:lnTo>
                    <a:lnTo>
                      <a:pt x="1345" y="228"/>
                    </a:lnTo>
                    <a:lnTo>
                      <a:pt x="1334" y="228"/>
                    </a:lnTo>
                    <a:lnTo>
                      <a:pt x="1324" y="230"/>
                    </a:lnTo>
                    <a:lnTo>
                      <a:pt x="1312" y="233"/>
                    </a:lnTo>
                    <a:lnTo>
                      <a:pt x="1303" y="235"/>
                    </a:lnTo>
                    <a:lnTo>
                      <a:pt x="1291" y="235"/>
                    </a:lnTo>
                    <a:lnTo>
                      <a:pt x="1281" y="238"/>
                    </a:lnTo>
                    <a:lnTo>
                      <a:pt x="1269" y="240"/>
                    </a:lnTo>
                    <a:lnTo>
                      <a:pt x="1260" y="242"/>
                    </a:lnTo>
                    <a:lnTo>
                      <a:pt x="1250" y="242"/>
                    </a:lnTo>
                    <a:lnTo>
                      <a:pt x="1238" y="245"/>
                    </a:lnTo>
                    <a:lnTo>
                      <a:pt x="1229" y="245"/>
                    </a:lnTo>
                    <a:lnTo>
                      <a:pt x="1217" y="247"/>
                    </a:lnTo>
                    <a:lnTo>
                      <a:pt x="1208" y="247"/>
                    </a:lnTo>
                    <a:lnTo>
                      <a:pt x="1196" y="249"/>
                    </a:lnTo>
                    <a:lnTo>
                      <a:pt x="1186" y="249"/>
                    </a:lnTo>
                    <a:lnTo>
                      <a:pt x="1177" y="252"/>
                    </a:lnTo>
                    <a:lnTo>
                      <a:pt x="1167" y="252"/>
                    </a:lnTo>
                    <a:lnTo>
                      <a:pt x="1158" y="252"/>
                    </a:lnTo>
                    <a:lnTo>
                      <a:pt x="1146" y="252"/>
                    </a:lnTo>
                    <a:lnTo>
                      <a:pt x="1136" y="254"/>
                    </a:lnTo>
                    <a:lnTo>
                      <a:pt x="1127" y="254"/>
                    </a:lnTo>
                    <a:lnTo>
                      <a:pt x="1117" y="254"/>
                    </a:lnTo>
                    <a:lnTo>
                      <a:pt x="1108" y="254"/>
                    </a:lnTo>
                    <a:lnTo>
                      <a:pt x="1101" y="254"/>
                    </a:lnTo>
                    <a:lnTo>
                      <a:pt x="1089" y="257"/>
                    </a:lnTo>
                    <a:lnTo>
                      <a:pt x="1079" y="257"/>
                    </a:lnTo>
                    <a:lnTo>
                      <a:pt x="1070" y="254"/>
                    </a:lnTo>
                    <a:lnTo>
                      <a:pt x="1060" y="252"/>
                    </a:lnTo>
                    <a:lnTo>
                      <a:pt x="1048" y="247"/>
                    </a:lnTo>
                    <a:lnTo>
                      <a:pt x="1039" y="242"/>
                    </a:lnTo>
                    <a:lnTo>
                      <a:pt x="1032" y="238"/>
                    </a:lnTo>
                    <a:lnTo>
                      <a:pt x="1024" y="230"/>
                    </a:lnTo>
                    <a:lnTo>
                      <a:pt x="1017" y="221"/>
                    </a:lnTo>
                    <a:lnTo>
                      <a:pt x="1010" y="214"/>
                    </a:lnTo>
                    <a:lnTo>
                      <a:pt x="1008" y="204"/>
                    </a:lnTo>
                    <a:lnTo>
                      <a:pt x="1005" y="195"/>
                    </a:lnTo>
                    <a:lnTo>
                      <a:pt x="1005" y="185"/>
                    </a:lnTo>
                    <a:lnTo>
                      <a:pt x="1008" y="176"/>
                    </a:lnTo>
                    <a:lnTo>
                      <a:pt x="1015" y="166"/>
                    </a:lnTo>
                    <a:lnTo>
                      <a:pt x="1024" y="157"/>
                    </a:lnTo>
                    <a:lnTo>
                      <a:pt x="1024" y="150"/>
                    </a:lnTo>
                    <a:lnTo>
                      <a:pt x="1024" y="140"/>
                    </a:lnTo>
                    <a:lnTo>
                      <a:pt x="1024" y="133"/>
                    </a:lnTo>
                    <a:lnTo>
                      <a:pt x="1024" y="128"/>
                    </a:lnTo>
                    <a:lnTo>
                      <a:pt x="1024" y="124"/>
                    </a:lnTo>
                    <a:lnTo>
                      <a:pt x="1024" y="116"/>
                    </a:lnTo>
                    <a:lnTo>
                      <a:pt x="1024" y="105"/>
                    </a:lnTo>
                    <a:lnTo>
                      <a:pt x="1024" y="95"/>
                    </a:lnTo>
                    <a:lnTo>
                      <a:pt x="1024" y="88"/>
                    </a:lnTo>
                    <a:lnTo>
                      <a:pt x="1024" y="86"/>
                    </a:lnTo>
                    <a:lnTo>
                      <a:pt x="1015" y="83"/>
                    </a:lnTo>
                    <a:lnTo>
                      <a:pt x="1008" y="86"/>
                    </a:lnTo>
                    <a:lnTo>
                      <a:pt x="1001" y="86"/>
                    </a:lnTo>
                    <a:lnTo>
                      <a:pt x="996" y="88"/>
                    </a:lnTo>
                    <a:lnTo>
                      <a:pt x="986" y="95"/>
                    </a:lnTo>
                    <a:lnTo>
                      <a:pt x="979" y="105"/>
                    </a:lnTo>
                    <a:lnTo>
                      <a:pt x="977" y="109"/>
                    </a:lnTo>
                    <a:lnTo>
                      <a:pt x="977" y="114"/>
                    </a:lnTo>
                    <a:lnTo>
                      <a:pt x="975" y="121"/>
                    </a:lnTo>
                    <a:lnTo>
                      <a:pt x="975" y="126"/>
                    </a:lnTo>
                    <a:lnTo>
                      <a:pt x="972" y="133"/>
                    </a:lnTo>
                    <a:lnTo>
                      <a:pt x="972" y="140"/>
                    </a:lnTo>
                    <a:lnTo>
                      <a:pt x="972" y="145"/>
                    </a:lnTo>
                    <a:lnTo>
                      <a:pt x="972" y="154"/>
                    </a:lnTo>
                    <a:lnTo>
                      <a:pt x="970" y="159"/>
                    </a:lnTo>
                    <a:lnTo>
                      <a:pt x="970" y="166"/>
                    </a:lnTo>
                    <a:lnTo>
                      <a:pt x="970" y="171"/>
                    </a:lnTo>
                    <a:lnTo>
                      <a:pt x="967" y="181"/>
                    </a:lnTo>
                    <a:lnTo>
                      <a:pt x="965" y="185"/>
                    </a:lnTo>
                    <a:lnTo>
                      <a:pt x="965" y="190"/>
                    </a:lnTo>
                    <a:lnTo>
                      <a:pt x="963" y="197"/>
                    </a:lnTo>
                    <a:lnTo>
                      <a:pt x="960" y="202"/>
                    </a:lnTo>
                    <a:lnTo>
                      <a:pt x="953" y="211"/>
                    </a:lnTo>
                    <a:lnTo>
                      <a:pt x="946" y="219"/>
                    </a:lnTo>
                    <a:lnTo>
                      <a:pt x="939" y="221"/>
                    </a:lnTo>
                    <a:lnTo>
                      <a:pt x="934" y="223"/>
                    </a:lnTo>
                    <a:lnTo>
                      <a:pt x="925" y="226"/>
                    </a:lnTo>
                    <a:lnTo>
                      <a:pt x="918" y="226"/>
                    </a:lnTo>
                    <a:lnTo>
                      <a:pt x="906" y="226"/>
                    </a:lnTo>
                    <a:lnTo>
                      <a:pt x="891" y="223"/>
                    </a:lnTo>
                    <a:lnTo>
                      <a:pt x="879" y="223"/>
                    </a:lnTo>
                    <a:lnTo>
                      <a:pt x="868" y="223"/>
                    </a:lnTo>
                    <a:lnTo>
                      <a:pt x="856" y="221"/>
                    </a:lnTo>
                    <a:lnTo>
                      <a:pt x="841" y="221"/>
                    </a:lnTo>
                    <a:lnTo>
                      <a:pt x="830" y="221"/>
                    </a:lnTo>
                    <a:lnTo>
                      <a:pt x="818" y="221"/>
                    </a:lnTo>
                    <a:lnTo>
                      <a:pt x="803" y="219"/>
                    </a:lnTo>
                    <a:lnTo>
                      <a:pt x="791" y="219"/>
                    </a:lnTo>
                    <a:lnTo>
                      <a:pt x="780" y="219"/>
                    </a:lnTo>
                    <a:lnTo>
                      <a:pt x="765" y="219"/>
                    </a:lnTo>
                    <a:lnTo>
                      <a:pt x="753" y="219"/>
                    </a:lnTo>
                    <a:lnTo>
                      <a:pt x="739" y="216"/>
                    </a:lnTo>
                    <a:lnTo>
                      <a:pt x="727" y="216"/>
                    </a:lnTo>
                    <a:lnTo>
                      <a:pt x="715" y="216"/>
                    </a:lnTo>
                    <a:lnTo>
                      <a:pt x="701" y="216"/>
                    </a:lnTo>
                    <a:lnTo>
                      <a:pt x="687" y="214"/>
                    </a:lnTo>
                    <a:lnTo>
                      <a:pt x="673" y="214"/>
                    </a:lnTo>
                    <a:lnTo>
                      <a:pt x="661" y="214"/>
                    </a:lnTo>
                    <a:lnTo>
                      <a:pt x="646" y="211"/>
                    </a:lnTo>
                    <a:lnTo>
                      <a:pt x="632" y="211"/>
                    </a:lnTo>
                    <a:lnTo>
                      <a:pt x="618" y="209"/>
                    </a:lnTo>
                    <a:lnTo>
                      <a:pt x="606" y="209"/>
                    </a:lnTo>
                    <a:lnTo>
                      <a:pt x="592" y="209"/>
                    </a:lnTo>
                    <a:lnTo>
                      <a:pt x="580" y="209"/>
                    </a:lnTo>
                    <a:lnTo>
                      <a:pt x="563" y="209"/>
                    </a:lnTo>
                    <a:lnTo>
                      <a:pt x="551" y="209"/>
                    </a:lnTo>
                    <a:lnTo>
                      <a:pt x="537" y="209"/>
                    </a:lnTo>
                    <a:lnTo>
                      <a:pt x="523" y="209"/>
                    </a:lnTo>
                    <a:lnTo>
                      <a:pt x="511" y="209"/>
                    </a:lnTo>
                    <a:lnTo>
                      <a:pt x="497" y="209"/>
                    </a:lnTo>
                    <a:lnTo>
                      <a:pt x="482" y="207"/>
                    </a:lnTo>
                    <a:lnTo>
                      <a:pt x="468" y="207"/>
                    </a:lnTo>
                    <a:lnTo>
                      <a:pt x="456" y="207"/>
                    </a:lnTo>
                    <a:lnTo>
                      <a:pt x="442" y="207"/>
                    </a:lnTo>
                    <a:lnTo>
                      <a:pt x="428" y="207"/>
                    </a:lnTo>
                    <a:lnTo>
                      <a:pt x="413" y="207"/>
                    </a:lnTo>
                    <a:lnTo>
                      <a:pt x="399" y="207"/>
                    </a:lnTo>
                    <a:lnTo>
                      <a:pt x="387" y="207"/>
                    </a:lnTo>
                    <a:lnTo>
                      <a:pt x="373" y="207"/>
                    </a:lnTo>
                    <a:lnTo>
                      <a:pt x="359" y="207"/>
                    </a:lnTo>
                    <a:lnTo>
                      <a:pt x="345" y="207"/>
                    </a:lnTo>
                    <a:lnTo>
                      <a:pt x="333" y="209"/>
                    </a:lnTo>
                    <a:lnTo>
                      <a:pt x="318" y="209"/>
                    </a:lnTo>
                    <a:lnTo>
                      <a:pt x="306" y="209"/>
                    </a:lnTo>
                    <a:lnTo>
                      <a:pt x="295" y="209"/>
                    </a:lnTo>
                    <a:lnTo>
                      <a:pt x="280" y="211"/>
                    </a:lnTo>
                    <a:lnTo>
                      <a:pt x="268" y="211"/>
                    </a:lnTo>
                    <a:lnTo>
                      <a:pt x="254" y="214"/>
                    </a:lnTo>
                    <a:lnTo>
                      <a:pt x="242" y="214"/>
                    </a:lnTo>
                    <a:lnTo>
                      <a:pt x="230" y="216"/>
                    </a:lnTo>
                    <a:lnTo>
                      <a:pt x="216" y="216"/>
                    </a:lnTo>
                    <a:lnTo>
                      <a:pt x="204" y="219"/>
                    </a:lnTo>
                    <a:lnTo>
                      <a:pt x="192" y="219"/>
                    </a:lnTo>
                    <a:lnTo>
                      <a:pt x="180" y="221"/>
                    </a:lnTo>
                    <a:lnTo>
                      <a:pt x="166" y="223"/>
                    </a:lnTo>
                    <a:lnTo>
                      <a:pt x="154" y="226"/>
                    </a:lnTo>
                    <a:lnTo>
                      <a:pt x="142" y="226"/>
                    </a:lnTo>
                    <a:lnTo>
                      <a:pt x="131" y="228"/>
                    </a:lnTo>
                    <a:lnTo>
                      <a:pt x="119" y="230"/>
                    </a:lnTo>
                    <a:lnTo>
                      <a:pt x="109" y="233"/>
                    </a:lnTo>
                    <a:lnTo>
                      <a:pt x="97" y="238"/>
                    </a:lnTo>
                    <a:lnTo>
                      <a:pt x="88" y="240"/>
                    </a:lnTo>
                    <a:lnTo>
                      <a:pt x="83" y="240"/>
                    </a:lnTo>
                    <a:lnTo>
                      <a:pt x="78" y="242"/>
                    </a:lnTo>
                    <a:lnTo>
                      <a:pt x="73" y="247"/>
                    </a:lnTo>
                    <a:lnTo>
                      <a:pt x="66" y="252"/>
                    </a:lnTo>
                    <a:lnTo>
                      <a:pt x="62" y="257"/>
                    </a:lnTo>
                    <a:lnTo>
                      <a:pt x="59" y="261"/>
                    </a:lnTo>
                    <a:lnTo>
                      <a:pt x="59" y="266"/>
                    </a:lnTo>
                    <a:lnTo>
                      <a:pt x="64" y="268"/>
                    </a:lnTo>
                    <a:lnTo>
                      <a:pt x="66" y="271"/>
                    </a:lnTo>
                    <a:lnTo>
                      <a:pt x="71" y="271"/>
                    </a:lnTo>
                    <a:lnTo>
                      <a:pt x="78" y="273"/>
                    </a:lnTo>
                    <a:lnTo>
                      <a:pt x="85" y="273"/>
                    </a:lnTo>
                    <a:lnTo>
                      <a:pt x="92" y="273"/>
                    </a:lnTo>
                    <a:lnTo>
                      <a:pt x="100" y="273"/>
                    </a:lnTo>
                    <a:lnTo>
                      <a:pt x="109" y="273"/>
                    </a:lnTo>
                    <a:lnTo>
                      <a:pt x="116" y="276"/>
                    </a:lnTo>
                    <a:lnTo>
                      <a:pt x="123" y="276"/>
                    </a:lnTo>
                    <a:lnTo>
                      <a:pt x="131" y="276"/>
                    </a:lnTo>
                    <a:lnTo>
                      <a:pt x="138" y="276"/>
                    </a:lnTo>
                    <a:lnTo>
                      <a:pt x="142" y="276"/>
                    </a:lnTo>
                    <a:lnTo>
                      <a:pt x="150" y="276"/>
                    </a:lnTo>
                    <a:lnTo>
                      <a:pt x="154" y="278"/>
                    </a:lnTo>
                    <a:lnTo>
                      <a:pt x="145" y="280"/>
                    </a:lnTo>
                    <a:lnTo>
                      <a:pt x="138" y="285"/>
                    </a:lnTo>
                    <a:lnTo>
                      <a:pt x="135" y="287"/>
                    </a:lnTo>
                    <a:lnTo>
                      <a:pt x="135" y="292"/>
                    </a:lnTo>
                    <a:lnTo>
                      <a:pt x="138" y="295"/>
                    </a:lnTo>
                    <a:lnTo>
                      <a:pt x="147" y="302"/>
                    </a:lnTo>
                    <a:lnTo>
                      <a:pt x="152" y="302"/>
                    </a:lnTo>
                    <a:lnTo>
                      <a:pt x="159" y="304"/>
                    </a:lnTo>
                    <a:lnTo>
                      <a:pt x="164" y="304"/>
                    </a:lnTo>
                    <a:lnTo>
                      <a:pt x="169" y="309"/>
                    </a:lnTo>
                    <a:lnTo>
                      <a:pt x="178" y="314"/>
                    </a:lnTo>
                    <a:lnTo>
                      <a:pt x="185" y="321"/>
                    </a:lnTo>
                    <a:lnTo>
                      <a:pt x="178" y="323"/>
                    </a:lnTo>
                    <a:lnTo>
                      <a:pt x="171" y="328"/>
                    </a:lnTo>
                    <a:lnTo>
                      <a:pt x="166" y="333"/>
                    </a:lnTo>
                    <a:lnTo>
                      <a:pt x="159" y="335"/>
                    </a:lnTo>
                    <a:lnTo>
                      <a:pt x="152" y="337"/>
                    </a:lnTo>
                    <a:lnTo>
                      <a:pt x="147" y="340"/>
                    </a:lnTo>
                    <a:lnTo>
                      <a:pt x="140" y="342"/>
                    </a:lnTo>
                    <a:lnTo>
                      <a:pt x="138" y="342"/>
                    </a:lnTo>
                    <a:lnTo>
                      <a:pt x="126" y="342"/>
                    </a:lnTo>
                    <a:lnTo>
                      <a:pt x="116" y="342"/>
                    </a:lnTo>
                    <a:lnTo>
                      <a:pt x="109" y="342"/>
                    </a:lnTo>
                    <a:lnTo>
                      <a:pt x="102" y="340"/>
                    </a:lnTo>
                    <a:lnTo>
                      <a:pt x="95" y="335"/>
                    </a:lnTo>
                    <a:lnTo>
                      <a:pt x="92" y="330"/>
                    </a:lnTo>
                    <a:lnTo>
                      <a:pt x="90" y="323"/>
                    </a:lnTo>
                    <a:lnTo>
                      <a:pt x="92" y="318"/>
                    </a:lnTo>
                    <a:lnTo>
                      <a:pt x="92" y="311"/>
                    </a:lnTo>
                    <a:lnTo>
                      <a:pt x="100" y="304"/>
                    </a:lnTo>
                    <a:lnTo>
                      <a:pt x="102" y="302"/>
                    </a:lnTo>
                    <a:lnTo>
                      <a:pt x="107" y="299"/>
                    </a:lnTo>
                    <a:lnTo>
                      <a:pt x="111" y="295"/>
                    </a:lnTo>
                    <a:lnTo>
                      <a:pt x="119" y="292"/>
                    </a:lnTo>
                    <a:lnTo>
                      <a:pt x="119" y="290"/>
                    </a:lnTo>
                    <a:lnTo>
                      <a:pt x="116" y="290"/>
                    </a:lnTo>
                    <a:lnTo>
                      <a:pt x="111" y="287"/>
                    </a:lnTo>
                    <a:lnTo>
                      <a:pt x="107" y="287"/>
                    </a:lnTo>
                    <a:lnTo>
                      <a:pt x="97" y="285"/>
                    </a:lnTo>
                    <a:lnTo>
                      <a:pt x="88" y="283"/>
                    </a:lnTo>
                    <a:lnTo>
                      <a:pt x="76" y="283"/>
                    </a:lnTo>
                    <a:lnTo>
                      <a:pt x="64" y="283"/>
                    </a:lnTo>
                    <a:lnTo>
                      <a:pt x="59" y="280"/>
                    </a:lnTo>
                    <a:lnTo>
                      <a:pt x="52" y="280"/>
                    </a:lnTo>
                    <a:lnTo>
                      <a:pt x="45" y="278"/>
                    </a:lnTo>
                    <a:lnTo>
                      <a:pt x="40" y="278"/>
                    </a:lnTo>
                    <a:lnTo>
                      <a:pt x="28" y="276"/>
                    </a:lnTo>
                    <a:lnTo>
                      <a:pt x="19" y="276"/>
                    </a:lnTo>
                    <a:lnTo>
                      <a:pt x="9" y="271"/>
                    </a:lnTo>
                    <a:lnTo>
                      <a:pt x="5" y="268"/>
                    </a:lnTo>
                    <a:lnTo>
                      <a:pt x="0" y="266"/>
                    </a:lnTo>
                    <a:lnTo>
                      <a:pt x="0" y="264"/>
                    </a:lnTo>
                    <a:lnTo>
                      <a:pt x="9" y="254"/>
                    </a:lnTo>
                    <a:lnTo>
                      <a:pt x="19" y="247"/>
                    </a:lnTo>
                    <a:lnTo>
                      <a:pt x="28" y="238"/>
                    </a:lnTo>
                    <a:lnTo>
                      <a:pt x="40" y="233"/>
                    </a:lnTo>
                    <a:lnTo>
                      <a:pt x="50" y="226"/>
                    </a:lnTo>
                    <a:lnTo>
                      <a:pt x="62" y="219"/>
                    </a:lnTo>
                    <a:lnTo>
                      <a:pt x="73" y="214"/>
                    </a:lnTo>
                    <a:lnTo>
                      <a:pt x="85" y="209"/>
                    </a:lnTo>
                    <a:lnTo>
                      <a:pt x="97" y="202"/>
                    </a:lnTo>
                    <a:lnTo>
                      <a:pt x="109" y="197"/>
                    </a:lnTo>
                    <a:lnTo>
                      <a:pt x="119" y="190"/>
                    </a:lnTo>
                    <a:lnTo>
                      <a:pt x="133" y="188"/>
                    </a:lnTo>
                    <a:lnTo>
                      <a:pt x="145" y="183"/>
                    </a:lnTo>
                    <a:lnTo>
                      <a:pt x="159" y="178"/>
                    </a:lnTo>
                    <a:lnTo>
                      <a:pt x="171" y="176"/>
                    </a:lnTo>
                    <a:lnTo>
                      <a:pt x="183" y="171"/>
                    </a:lnTo>
                    <a:lnTo>
                      <a:pt x="195" y="169"/>
                    </a:lnTo>
                    <a:lnTo>
                      <a:pt x="209" y="164"/>
                    </a:lnTo>
                    <a:lnTo>
                      <a:pt x="221" y="162"/>
                    </a:lnTo>
                    <a:lnTo>
                      <a:pt x="235" y="159"/>
                    </a:lnTo>
                    <a:lnTo>
                      <a:pt x="247" y="157"/>
                    </a:lnTo>
                    <a:lnTo>
                      <a:pt x="261" y="154"/>
                    </a:lnTo>
                    <a:lnTo>
                      <a:pt x="276" y="152"/>
                    </a:lnTo>
                    <a:lnTo>
                      <a:pt x="290" y="150"/>
                    </a:lnTo>
                    <a:lnTo>
                      <a:pt x="302" y="147"/>
                    </a:lnTo>
                    <a:lnTo>
                      <a:pt x="316" y="147"/>
                    </a:lnTo>
                    <a:lnTo>
                      <a:pt x="328" y="145"/>
                    </a:lnTo>
                    <a:lnTo>
                      <a:pt x="342" y="145"/>
                    </a:lnTo>
                    <a:lnTo>
                      <a:pt x="356" y="143"/>
                    </a:lnTo>
                    <a:lnTo>
                      <a:pt x="371" y="143"/>
                    </a:lnTo>
                    <a:lnTo>
                      <a:pt x="383" y="143"/>
                    </a:lnTo>
                    <a:lnTo>
                      <a:pt x="399" y="143"/>
                    </a:lnTo>
                    <a:lnTo>
                      <a:pt x="411" y="140"/>
                    </a:lnTo>
                    <a:lnTo>
                      <a:pt x="425" y="140"/>
                    </a:lnTo>
                    <a:lnTo>
                      <a:pt x="440" y="140"/>
                    </a:lnTo>
                    <a:lnTo>
                      <a:pt x="451" y="140"/>
                    </a:lnTo>
                    <a:lnTo>
                      <a:pt x="466" y="140"/>
                    </a:lnTo>
                    <a:lnTo>
                      <a:pt x="480" y="140"/>
                    </a:lnTo>
                    <a:lnTo>
                      <a:pt x="492" y="140"/>
                    </a:lnTo>
                    <a:lnTo>
                      <a:pt x="506" y="140"/>
                    </a:lnTo>
                    <a:lnTo>
                      <a:pt x="520" y="140"/>
                    </a:lnTo>
                    <a:lnTo>
                      <a:pt x="532" y="140"/>
                    </a:lnTo>
                    <a:lnTo>
                      <a:pt x="547" y="143"/>
                    </a:lnTo>
                    <a:lnTo>
                      <a:pt x="558" y="143"/>
                    </a:lnTo>
                    <a:lnTo>
                      <a:pt x="573" y="145"/>
                    </a:lnTo>
                    <a:lnTo>
                      <a:pt x="587" y="145"/>
                    </a:lnTo>
                    <a:lnTo>
                      <a:pt x="599" y="145"/>
                    </a:lnTo>
                    <a:lnTo>
                      <a:pt x="613" y="147"/>
                    </a:lnTo>
                    <a:lnTo>
                      <a:pt x="625" y="147"/>
                    </a:lnTo>
                    <a:lnTo>
                      <a:pt x="639" y="150"/>
                    </a:lnTo>
                    <a:lnTo>
                      <a:pt x="651" y="150"/>
                    </a:lnTo>
                    <a:lnTo>
                      <a:pt x="663" y="152"/>
                    </a:lnTo>
                    <a:lnTo>
                      <a:pt x="675" y="152"/>
                    </a:lnTo>
                    <a:lnTo>
                      <a:pt x="689" y="154"/>
                    </a:lnTo>
                    <a:lnTo>
                      <a:pt x="701" y="154"/>
                    </a:lnTo>
                    <a:lnTo>
                      <a:pt x="713" y="157"/>
                    </a:lnTo>
                    <a:lnTo>
                      <a:pt x="725" y="157"/>
                    </a:lnTo>
                    <a:lnTo>
                      <a:pt x="737" y="159"/>
                    </a:lnTo>
                    <a:lnTo>
                      <a:pt x="746" y="159"/>
                    </a:lnTo>
                    <a:lnTo>
                      <a:pt x="761" y="162"/>
                    </a:lnTo>
                    <a:lnTo>
                      <a:pt x="770" y="162"/>
                    </a:lnTo>
                    <a:lnTo>
                      <a:pt x="782" y="164"/>
                    </a:lnTo>
                    <a:lnTo>
                      <a:pt x="794" y="164"/>
                    </a:lnTo>
                    <a:lnTo>
                      <a:pt x="803" y="166"/>
                    </a:lnTo>
                    <a:lnTo>
                      <a:pt x="813" y="166"/>
                    </a:lnTo>
                    <a:lnTo>
                      <a:pt x="820" y="171"/>
                    </a:lnTo>
                    <a:lnTo>
                      <a:pt x="827" y="171"/>
                    </a:lnTo>
                    <a:lnTo>
                      <a:pt x="832" y="171"/>
                    </a:lnTo>
                    <a:lnTo>
                      <a:pt x="839" y="173"/>
                    </a:lnTo>
                    <a:lnTo>
                      <a:pt x="844" y="176"/>
                    </a:lnTo>
                    <a:lnTo>
                      <a:pt x="849" y="176"/>
                    </a:lnTo>
                    <a:lnTo>
                      <a:pt x="856" y="178"/>
                    </a:lnTo>
                    <a:lnTo>
                      <a:pt x="863" y="178"/>
                    </a:lnTo>
                    <a:lnTo>
                      <a:pt x="870" y="181"/>
                    </a:lnTo>
                    <a:lnTo>
                      <a:pt x="875" y="181"/>
                    </a:lnTo>
                    <a:lnTo>
                      <a:pt x="879" y="181"/>
                    </a:lnTo>
                    <a:lnTo>
                      <a:pt x="887" y="183"/>
                    </a:lnTo>
                    <a:lnTo>
                      <a:pt x="894" y="183"/>
                    </a:lnTo>
                    <a:lnTo>
                      <a:pt x="901" y="183"/>
                    </a:lnTo>
                    <a:lnTo>
                      <a:pt x="910" y="181"/>
                    </a:lnTo>
                    <a:lnTo>
                      <a:pt x="918" y="178"/>
                    </a:lnTo>
                    <a:lnTo>
                      <a:pt x="922" y="173"/>
                    </a:lnTo>
                    <a:lnTo>
                      <a:pt x="925" y="164"/>
                    </a:lnTo>
                    <a:lnTo>
                      <a:pt x="925" y="154"/>
                    </a:lnTo>
                    <a:lnTo>
                      <a:pt x="922" y="150"/>
                    </a:lnTo>
                    <a:lnTo>
                      <a:pt x="920" y="145"/>
                    </a:lnTo>
                    <a:lnTo>
                      <a:pt x="915" y="135"/>
                    </a:lnTo>
                    <a:lnTo>
                      <a:pt x="913" y="128"/>
                    </a:lnTo>
                    <a:lnTo>
                      <a:pt x="913" y="121"/>
                    </a:lnTo>
                    <a:lnTo>
                      <a:pt x="913" y="114"/>
                    </a:lnTo>
                    <a:lnTo>
                      <a:pt x="913" y="107"/>
                    </a:lnTo>
                    <a:lnTo>
                      <a:pt x="913" y="102"/>
                    </a:lnTo>
                    <a:lnTo>
                      <a:pt x="915" y="90"/>
                    </a:lnTo>
                    <a:lnTo>
                      <a:pt x="918" y="83"/>
                    </a:lnTo>
                    <a:lnTo>
                      <a:pt x="918" y="74"/>
                    </a:lnTo>
                    <a:lnTo>
                      <a:pt x="922" y="67"/>
                    </a:lnTo>
                    <a:lnTo>
                      <a:pt x="925" y="59"/>
                    </a:lnTo>
                    <a:lnTo>
                      <a:pt x="927" y="52"/>
                    </a:lnTo>
                    <a:lnTo>
                      <a:pt x="929" y="45"/>
                    </a:lnTo>
                    <a:lnTo>
                      <a:pt x="934" y="38"/>
                    </a:lnTo>
                    <a:lnTo>
                      <a:pt x="937" y="33"/>
                    </a:lnTo>
                    <a:lnTo>
                      <a:pt x="944" y="29"/>
                    </a:lnTo>
                    <a:lnTo>
                      <a:pt x="946" y="21"/>
                    </a:lnTo>
                    <a:lnTo>
                      <a:pt x="953" y="17"/>
                    </a:lnTo>
                    <a:lnTo>
                      <a:pt x="960" y="12"/>
                    </a:lnTo>
                    <a:lnTo>
                      <a:pt x="970" y="7"/>
                    </a:lnTo>
                    <a:lnTo>
                      <a:pt x="970" y="7"/>
                    </a:lnTo>
                    <a:close/>
                  </a:path>
                </a:pathLst>
              </a:custGeom>
              <a:solidFill>
                <a:srgbClr val="A6B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469" name="Freeform 13"/>
              <p:cNvSpPr>
                <a:spLocks/>
              </p:cNvSpPr>
              <p:nvPr/>
            </p:nvSpPr>
            <p:spPr bwMode="auto">
              <a:xfrm>
                <a:off x="587" y="1107"/>
                <a:ext cx="2223" cy="2019"/>
              </a:xfrm>
              <a:custGeom>
                <a:avLst/>
                <a:gdLst/>
                <a:ahLst/>
                <a:cxnLst>
                  <a:cxn ang="0">
                    <a:pos x="0" y="1366"/>
                  </a:cxn>
                  <a:cxn ang="0">
                    <a:pos x="10" y="1401"/>
                  </a:cxn>
                  <a:cxn ang="0">
                    <a:pos x="19" y="1432"/>
                  </a:cxn>
                  <a:cxn ang="0">
                    <a:pos x="36" y="1468"/>
                  </a:cxn>
                  <a:cxn ang="0">
                    <a:pos x="55" y="1508"/>
                  </a:cxn>
                  <a:cxn ang="0">
                    <a:pos x="79" y="1551"/>
                  </a:cxn>
                  <a:cxn ang="0">
                    <a:pos x="112" y="1598"/>
                  </a:cxn>
                  <a:cxn ang="0">
                    <a:pos x="152" y="1646"/>
                  </a:cxn>
                  <a:cxn ang="0">
                    <a:pos x="198" y="1696"/>
                  </a:cxn>
                  <a:cxn ang="0">
                    <a:pos x="257" y="1743"/>
                  </a:cxn>
                  <a:cxn ang="0">
                    <a:pos x="324" y="1793"/>
                  </a:cxn>
                  <a:cxn ang="0">
                    <a:pos x="366" y="1819"/>
                  </a:cxn>
                  <a:cxn ang="0">
                    <a:pos x="404" y="1841"/>
                  </a:cxn>
                  <a:cxn ang="0">
                    <a:pos x="445" y="1865"/>
                  </a:cxn>
                  <a:cxn ang="0">
                    <a:pos x="488" y="1886"/>
                  </a:cxn>
                  <a:cxn ang="0">
                    <a:pos x="535" y="1907"/>
                  </a:cxn>
                  <a:cxn ang="0">
                    <a:pos x="583" y="1929"/>
                  </a:cxn>
                  <a:cxn ang="0">
                    <a:pos x="635" y="1948"/>
                  </a:cxn>
                  <a:cxn ang="0">
                    <a:pos x="690" y="1964"/>
                  </a:cxn>
                  <a:cxn ang="0">
                    <a:pos x="747" y="1983"/>
                  </a:cxn>
                  <a:cxn ang="0">
                    <a:pos x="809" y="1995"/>
                  </a:cxn>
                  <a:cxn ang="0">
                    <a:pos x="870" y="2005"/>
                  </a:cxn>
                  <a:cxn ang="0">
                    <a:pos x="939" y="2012"/>
                  </a:cxn>
                  <a:cxn ang="0">
                    <a:pos x="1011" y="2019"/>
                  </a:cxn>
                  <a:cxn ang="0">
                    <a:pos x="1225" y="2009"/>
                  </a:cxn>
                  <a:cxn ang="0">
                    <a:pos x="1413" y="1981"/>
                  </a:cxn>
                  <a:cxn ang="0">
                    <a:pos x="1577" y="1936"/>
                  </a:cxn>
                  <a:cxn ang="0">
                    <a:pos x="1719" y="1874"/>
                  </a:cxn>
                  <a:cxn ang="0">
                    <a:pos x="1843" y="1803"/>
                  </a:cxn>
                  <a:cxn ang="0">
                    <a:pos x="1943" y="1727"/>
                  </a:cxn>
                  <a:cxn ang="0">
                    <a:pos x="2026" y="1648"/>
                  </a:cxn>
                  <a:cxn ang="0">
                    <a:pos x="2093" y="1570"/>
                  </a:cxn>
                  <a:cxn ang="0">
                    <a:pos x="2142" y="1499"/>
                  </a:cxn>
                  <a:cxn ang="0">
                    <a:pos x="2181" y="1439"/>
                  </a:cxn>
                  <a:cxn ang="0">
                    <a:pos x="2207" y="1392"/>
                  </a:cxn>
                  <a:cxn ang="0">
                    <a:pos x="2219" y="1363"/>
                  </a:cxn>
                  <a:cxn ang="0">
                    <a:pos x="2159" y="539"/>
                  </a:cxn>
                  <a:cxn ang="0">
                    <a:pos x="2145" y="508"/>
                  </a:cxn>
                  <a:cxn ang="0">
                    <a:pos x="2119" y="465"/>
                  </a:cxn>
                  <a:cxn ang="0">
                    <a:pos x="2076" y="408"/>
                  </a:cxn>
                  <a:cxn ang="0">
                    <a:pos x="2024" y="344"/>
                  </a:cxn>
                  <a:cxn ang="0">
                    <a:pos x="1952" y="273"/>
                  </a:cxn>
                  <a:cxn ang="0">
                    <a:pos x="1867" y="204"/>
                  </a:cxn>
                  <a:cxn ang="0">
                    <a:pos x="1762" y="138"/>
                  </a:cxn>
                  <a:cxn ang="0">
                    <a:pos x="1638" y="81"/>
                  </a:cxn>
                  <a:cxn ang="0">
                    <a:pos x="1496" y="36"/>
                  </a:cxn>
                  <a:cxn ang="0">
                    <a:pos x="1334" y="9"/>
                  </a:cxn>
                  <a:cxn ang="0">
                    <a:pos x="1149" y="0"/>
                  </a:cxn>
                  <a:cxn ang="0">
                    <a:pos x="944" y="19"/>
                  </a:cxn>
                  <a:cxn ang="0">
                    <a:pos x="740" y="62"/>
                  </a:cxn>
                  <a:cxn ang="0">
                    <a:pos x="571" y="123"/>
                  </a:cxn>
                  <a:cxn ang="0">
                    <a:pos x="433" y="202"/>
                  </a:cxn>
                  <a:cxn ang="0">
                    <a:pos x="324" y="294"/>
                  </a:cxn>
                  <a:cxn ang="0">
                    <a:pos x="238" y="389"/>
                  </a:cxn>
                  <a:cxn ang="0">
                    <a:pos x="174" y="492"/>
                  </a:cxn>
                  <a:cxn ang="0">
                    <a:pos x="126" y="594"/>
                  </a:cxn>
                  <a:cxn ang="0">
                    <a:pos x="95" y="689"/>
                  </a:cxn>
                  <a:cxn ang="0">
                    <a:pos x="76" y="774"/>
                  </a:cxn>
                  <a:cxn ang="0">
                    <a:pos x="64" y="848"/>
                  </a:cxn>
                  <a:cxn ang="0">
                    <a:pos x="64" y="905"/>
                  </a:cxn>
                  <a:cxn ang="0">
                    <a:pos x="64" y="938"/>
                  </a:cxn>
                </a:cxnLst>
                <a:rect l="0" t="0" r="r" b="b"/>
                <a:pathLst>
                  <a:path w="2223" h="2019">
                    <a:moveTo>
                      <a:pt x="64" y="948"/>
                    </a:moveTo>
                    <a:lnTo>
                      <a:pt x="0" y="1349"/>
                    </a:lnTo>
                    <a:lnTo>
                      <a:pt x="0" y="1351"/>
                    </a:lnTo>
                    <a:lnTo>
                      <a:pt x="0" y="1359"/>
                    </a:lnTo>
                    <a:lnTo>
                      <a:pt x="0" y="1366"/>
                    </a:lnTo>
                    <a:lnTo>
                      <a:pt x="3" y="1373"/>
                    </a:lnTo>
                    <a:lnTo>
                      <a:pt x="5" y="1380"/>
                    </a:lnTo>
                    <a:lnTo>
                      <a:pt x="7" y="1392"/>
                    </a:lnTo>
                    <a:lnTo>
                      <a:pt x="7" y="1397"/>
                    </a:lnTo>
                    <a:lnTo>
                      <a:pt x="10" y="1401"/>
                    </a:lnTo>
                    <a:lnTo>
                      <a:pt x="10" y="1406"/>
                    </a:lnTo>
                    <a:lnTo>
                      <a:pt x="12" y="1413"/>
                    </a:lnTo>
                    <a:lnTo>
                      <a:pt x="15" y="1418"/>
                    </a:lnTo>
                    <a:lnTo>
                      <a:pt x="17" y="1425"/>
                    </a:lnTo>
                    <a:lnTo>
                      <a:pt x="19" y="1432"/>
                    </a:lnTo>
                    <a:lnTo>
                      <a:pt x="22" y="1439"/>
                    </a:lnTo>
                    <a:lnTo>
                      <a:pt x="24" y="1446"/>
                    </a:lnTo>
                    <a:lnTo>
                      <a:pt x="26" y="1454"/>
                    </a:lnTo>
                    <a:lnTo>
                      <a:pt x="31" y="1461"/>
                    </a:lnTo>
                    <a:lnTo>
                      <a:pt x="36" y="1468"/>
                    </a:lnTo>
                    <a:lnTo>
                      <a:pt x="38" y="1475"/>
                    </a:lnTo>
                    <a:lnTo>
                      <a:pt x="41" y="1484"/>
                    </a:lnTo>
                    <a:lnTo>
                      <a:pt x="45" y="1492"/>
                    </a:lnTo>
                    <a:lnTo>
                      <a:pt x="50" y="1501"/>
                    </a:lnTo>
                    <a:lnTo>
                      <a:pt x="55" y="1508"/>
                    </a:lnTo>
                    <a:lnTo>
                      <a:pt x="57" y="1518"/>
                    </a:lnTo>
                    <a:lnTo>
                      <a:pt x="62" y="1525"/>
                    </a:lnTo>
                    <a:lnTo>
                      <a:pt x="69" y="1534"/>
                    </a:lnTo>
                    <a:lnTo>
                      <a:pt x="74" y="1544"/>
                    </a:lnTo>
                    <a:lnTo>
                      <a:pt x="79" y="1551"/>
                    </a:lnTo>
                    <a:lnTo>
                      <a:pt x="86" y="1560"/>
                    </a:lnTo>
                    <a:lnTo>
                      <a:pt x="93" y="1570"/>
                    </a:lnTo>
                    <a:lnTo>
                      <a:pt x="98" y="1579"/>
                    </a:lnTo>
                    <a:lnTo>
                      <a:pt x="105" y="1589"/>
                    </a:lnTo>
                    <a:lnTo>
                      <a:pt x="112" y="1598"/>
                    </a:lnTo>
                    <a:lnTo>
                      <a:pt x="119" y="1608"/>
                    </a:lnTo>
                    <a:lnTo>
                      <a:pt x="126" y="1618"/>
                    </a:lnTo>
                    <a:lnTo>
                      <a:pt x="133" y="1627"/>
                    </a:lnTo>
                    <a:lnTo>
                      <a:pt x="143" y="1637"/>
                    </a:lnTo>
                    <a:lnTo>
                      <a:pt x="152" y="1646"/>
                    </a:lnTo>
                    <a:lnTo>
                      <a:pt x="160" y="1656"/>
                    </a:lnTo>
                    <a:lnTo>
                      <a:pt x="169" y="1665"/>
                    </a:lnTo>
                    <a:lnTo>
                      <a:pt x="179" y="1675"/>
                    </a:lnTo>
                    <a:lnTo>
                      <a:pt x="188" y="1686"/>
                    </a:lnTo>
                    <a:lnTo>
                      <a:pt x="198" y="1696"/>
                    </a:lnTo>
                    <a:lnTo>
                      <a:pt x="209" y="1705"/>
                    </a:lnTo>
                    <a:lnTo>
                      <a:pt x="221" y="1715"/>
                    </a:lnTo>
                    <a:lnTo>
                      <a:pt x="233" y="1724"/>
                    </a:lnTo>
                    <a:lnTo>
                      <a:pt x="243" y="1734"/>
                    </a:lnTo>
                    <a:lnTo>
                      <a:pt x="257" y="1743"/>
                    </a:lnTo>
                    <a:lnTo>
                      <a:pt x="269" y="1753"/>
                    </a:lnTo>
                    <a:lnTo>
                      <a:pt x="283" y="1765"/>
                    </a:lnTo>
                    <a:lnTo>
                      <a:pt x="295" y="1774"/>
                    </a:lnTo>
                    <a:lnTo>
                      <a:pt x="309" y="1784"/>
                    </a:lnTo>
                    <a:lnTo>
                      <a:pt x="324" y="1793"/>
                    </a:lnTo>
                    <a:lnTo>
                      <a:pt x="340" y="1803"/>
                    </a:lnTo>
                    <a:lnTo>
                      <a:pt x="347" y="1805"/>
                    </a:lnTo>
                    <a:lnTo>
                      <a:pt x="352" y="1812"/>
                    </a:lnTo>
                    <a:lnTo>
                      <a:pt x="359" y="1815"/>
                    </a:lnTo>
                    <a:lnTo>
                      <a:pt x="366" y="1819"/>
                    </a:lnTo>
                    <a:lnTo>
                      <a:pt x="374" y="1824"/>
                    </a:lnTo>
                    <a:lnTo>
                      <a:pt x="383" y="1829"/>
                    </a:lnTo>
                    <a:lnTo>
                      <a:pt x="390" y="1831"/>
                    </a:lnTo>
                    <a:lnTo>
                      <a:pt x="397" y="1838"/>
                    </a:lnTo>
                    <a:lnTo>
                      <a:pt x="404" y="1841"/>
                    </a:lnTo>
                    <a:lnTo>
                      <a:pt x="414" y="1846"/>
                    </a:lnTo>
                    <a:lnTo>
                      <a:pt x="421" y="1850"/>
                    </a:lnTo>
                    <a:lnTo>
                      <a:pt x="431" y="1855"/>
                    </a:lnTo>
                    <a:lnTo>
                      <a:pt x="438" y="1860"/>
                    </a:lnTo>
                    <a:lnTo>
                      <a:pt x="445" y="1865"/>
                    </a:lnTo>
                    <a:lnTo>
                      <a:pt x="454" y="1869"/>
                    </a:lnTo>
                    <a:lnTo>
                      <a:pt x="464" y="1874"/>
                    </a:lnTo>
                    <a:lnTo>
                      <a:pt x="471" y="1876"/>
                    </a:lnTo>
                    <a:lnTo>
                      <a:pt x="478" y="1881"/>
                    </a:lnTo>
                    <a:lnTo>
                      <a:pt x="488" y="1886"/>
                    </a:lnTo>
                    <a:lnTo>
                      <a:pt x="497" y="1891"/>
                    </a:lnTo>
                    <a:lnTo>
                      <a:pt x="507" y="1895"/>
                    </a:lnTo>
                    <a:lnTo>
                      <a:pt x="516" y="1898"/>
                    </a:lnTo>
                    <a:lnTo>
                      <a:pt x="526" y="1903"/>
                    </a:lnTo>
                    <a:lnTo>
                      <a:pt x="535" y="1907"/>
                    </a:lnTo>
                    <a:lnTo>
                      <a:pt x="545" y="1912"/>
                    </a:lnTo>
                    <a:lnTo>
                      <a:pt x="554" y="1917"/>
                    </a:lnTo>
                    <a:lnTo>
                      <a:pt x="564" y="1919"/>
                    </a:lnTo>
                    <a:lnTo>
                      <a:pt x="573" y="1926"/>
                    </a:lnTo>
                    <a:lnTo>
                      <a:pt x="583" y="1929"/>
                    </a:lnTo>
                    <a:lnTo>
                      <a:pt x="592" y="1933"/>
                    </a:lnTo>
                    <a:lnTo>
                      <a:pt x="604" y="1936"/>
                    </a:lnTo>
                    <a:lnTo>
                      <a:pt x="616" y="1943"/>
                    </a:lnTo>
                    <a:lnTo>
                      <a:pt x="626" y="1945"/>
                    </a:lnTo>
                    <a:lnTo>
                      <a:pt x="635" y="1948"/>
                    </a:lnTo>
                    <a:lnTo>
                      <a:pt x="645" y="1952"/>
                    </a:lnTo>
                    <a:lnTo>
                      <a:pt x="656" y="1955"/>
                    </a:lnTo>
                    <a:lnTo>
                      <a:pt x="666" y="1960"/>
                    </a:lnTo>
                    <a:lnTo>
                      <a:pt x="678" y="1962"/>
                    </a:lnTo>
                    <a:lnTo>
                      <a:pt x="690" y="1964"/>
                    </a:lnTo>
                    <a:lnTo>
                      <a:pt x="702" y="1969"/>
                    </a:lnTo>
                    <a:lnTo>
                      <a:pt x="711" y="1974"/>
                    </a:lnTo>
                    <a:lnTo>
                      <a:pt x="723" y="1976"/>
                    </a:lnTo>
                    <a:lnTo>
                      <a:pt x="735" y="1979"/>
                    </a:lnTo>
                    <a:lnTo>
                      <a:pt x="747" y="1983"/>
                    </a:lnTo>
                    <a:lnTo>
                      <a:pt x="759" y="1983"/>
                    </a:lnTo>
                    <a:lnTo>
                      <a:pt x="771" y="1988"/>
                    </a:lnTo>
                    <a:lnTo>
                      <a:pt x="785" y="1990"/>
                    </a:lnTo>
                    <a:lnTo>
                      <a:pt x="797" y="1993"/>
                    </a:lnTo>
                    <a:lnTo>
                      <a:pt x="809" y="1995"/>
                    </a:lnTo>
                    <a:lnTo>
                      <a:pt x="821" y="1998"/>
                    </a:lnTo>
                    <a:lnTo>
                      <a:pt x="832" y="2000"/>
                    </a:lnTo>
                    <a:lnTo>
                      <a:pt x="847" y="2002"/>
                    </a:lnTo>
                    <a:lnTo>
                      <a:pt x="859" y="2002"/>
                    </a:lnTo>
                    <a:lnTo>
                      <a:pt x="870" y="2005"/>
                    </a:lnTo>
                    <a:lnTo>
                      <a:pt x="885" y="2007"/>
                    </a:lnTo>
                    <a:lnTo>
                      <a:pt x="899" y="2009"/>
                    </a:lnTo>
                    <a:lnTo>
                      <a:pt x="911" y="2009"/>
                    </a:lnTo>
                    <a:lnTo>
                      <a:pt x="925" y="2012"/>
                    </a:lnTo>
                    <a:lnTo>
                      <a:pt x="939" y="2012"/>
                    </a:lnTo>
                    <a:lnTo>
                      <a:pt x="954" y="2014"/>
                    </a:lnTo>
                    <a:lnTo>
                      <a:pt x="968" y="2014"/>
                    </a:lnTo>
                    <a:lnTo>
                      <a:pt x="982" y="2017"/>
                    </a:lnTo>
                    <a:lnTo>
                      <a:pt x="996" y="2017"/>
                    </a:lnTo>
                    <a:lnTo>
                      <a:pt x="1011" y="2019"/>
                    </a:lnTo>
                    <a:lnTo>
                      <a:pt x="1056" y="2019"/>
                    </a:lnTo>
                    <a:lnTo>
                      <a:pt x="1099" y="2019"/>
                    </a:lnTo>
                    <a:lnTo>
                      <a:pt x="1142" y="2017"/>
                    </a:lnTo>
                    <a:lnTo>
                      <a:pt x="1184" y="2014"/>
                    </a:lnTo>
                    <a:lnTo>
                      <a:pt x="1225" y="2009"/>
                    </a:lnTo>
                    <a:lnTo>
                      <a:pt x="1263" y="2007"/>
                    </a:lnTo>
                    <a:lnTo>
                      <a:pt x="1301" y="2002"/>
                    </a:lnTo>
                    <a:lnTo>
                      <a:pt x="1341" y="1995"/>
                    </a:lnTo>
                    <a:lnTo>
                      <a:pt x="1377" y="1988"/>
                    </a:lnTo>
                    <a:lnTo>
                      <a:pt x="1413" y="1981"/>
                    </a:lnTo>
                    <a:lnTo>
                      <a:pt x="1448" y="1974"/>
                    </a:lnTo>
                    <a:lnTo>
                      <a:pt x="1482" y="1964"/>
                    </a:lnTo>
                    <a:lnTo>
                      <a:pt x="1515" y="1955"/>
                    </a:lnTo>
                    <a:lnTo>
                      <a:pt x="1546" y="1945"/>
                    </a:lnTo>
                    <a:lnTo>
                      <a:pt x="1577" y="1936"/>
                    </a:lnTo>
                    <a:lnTo>
                      <a:pt x="1608" y="1924"/>
                    </a:lnTo>
                    <a:lnTo>
                      <a:pt x="1636" y="1912"/>
                    </a:lnTo>
                    <a:lnTo>
                      <a:pt x="1665" y="1898"/>
                    </a:lnTo>
                    <a:lnTo>
                      <a:pt x="1693" y="1886"/>
                    </a:lnTo>
                    <a:lnTo>
                      <a:pt x="1719" y="1874"/>
                    </a:lnTo>
                    <a:lnTo>
                      <a:pt x="1745" y="1860"/>
                    </a:lnTo>
                    <a:lnTo>
                      <a:pt x="1772" y="1846"/>
                    </a:lnTo>
                    <a:lnTo>
                      <a:pt x="1795" y="1831"/>
                    </a:lnTo>
                    <a:lnTo>
                      <a:pt x="1819" y="1817"/>
                    </a:lnTo>
                    <a:lnTo>
                      <a:pt x="1843" y="1803"/>
                    </a:lnTo>
                    <a:lnTo>
                      <a:pt x="1864" y="1786"/>
                    </a:lnTo>
                    <a:lnTo>
                      <a:pt x="1883" y="1772"/>
                    </a:lnTo>
                    <a:lnTo>
                      <a:pt x="1905" y="1758"/>
                    </a:lnTo>
                    <a:lnTo>
                      <a:pt x="1924" y="1741"/>
                    </a:lnTo>
                    <a:lnTo>
                      <a:pt x="1943" y="1727"/>
                    </a:lnTo>
                    <a:lnTo>
                      <a:pt x="1962" y="1710"/>
                    </a:lnTo>
                    <a:lnTo>
                      <a:pt x="1981" y="1696"/>
                    </a:lnTo>
                    <a:lnTo>
                      <a:pt x="1995" y="1679"/>
                    </a:lnTo>
                    <a:lnTo>
                      <a:pt x="2012" y="1663"/>
                    </a:lnTo>
                    <a:lnTo>
                      <a:pt x="2026" y="1648"/>
                    </a:lnTo>
                    <a:lnTo>
                      <a:pt x="2040" y="1632"/>
                    </a:lnTo>
                    <a:lnTo>
                      <a:pt x="2055" y="1615"/>
                    </a:lnTo>
                    <a:lnTo>
                      <a:pt x="2069" y="1601"/>
                    </a:lnTo>
                    <a:lnTo>
                      <a:pt x="2081" y="1587"/>
                    </a:lnTo>
                    <a:lnTo>
                      <a:pt x="2093" y="1570"/>
                    </a:lnTo>
                    <a:lnTo>
                      <a:pt x="2104" y="1556"/>
                    </a:lnTo>
                    <a:lnTo>
                      <a:pt x="2114" y="1539"/>
                    </a:lnTo>
                    <a:lnTo>
                      <a:pt x="2123" y="1525"/>
                    </a:lnTo>
                    <a:lnTo>
                      <a:pt x="2135" y="1513"/>
                    </a:lnTo>
                    <a:lnTo>
                      <a:pt x="2142" y="1499"/>
                    </a:lnTo>
                    <a:lnTo>
                      <a:pt x="2152" y="1487"/>
                    </a:lnTo>
                    <a:lnTo>
                      <a:pt x="2159" y="1473"/>
                    </a:lnTo>
                    <a:lnTo>
                      <a:pt x="2169" y="1463"/>
                    </a:lnTo>
                    <a:lnTo>
                      <a:pt x="2176" y="1449"/>
                    </a:lnTo>
                    <a:lnTo>
                      <a:pt x="2181" y="1439"/>
                    </a:lnTo>
                    <a:lnTo>
                      <a:pt x="2188" y="1427"/>
                    </a:lnTo>
                    <a:lnTo>
                      <a:pt x="2192" y="1418"/>
                    </a:lnTo>
                    <a:lnTo>
                      <a:pt x="2197" y="1408"/>
                    </a:lnTo>
                    <a:lnTo>
                      <a:pt x="2202" y="1399"/>
                    </a:lnTo>
                    <a:lnTo>
                      <a:pt x="2207" y="1392"/>
                    </a:lnTo>
                    <a:lnTo>
                      <a:pt x="2209" y="1385"/>
                    </a:lnTo>
                    <a:lnTo>
                      <a:pt x="2211" y="1378"/>
                    </a:lnTo>
                    <a:lnTo>
                      <a:pt x="2216" y="1373"/>
                    </a:lnTo>
                    <a:lnTo>
                      <a:pt x="2216" y="1368"/>
                    </a:lnTo>
                    <a:lnTo>
                      <a:pt x="2219" y="1363"/>
                    </a:lnTo>
                    <a:lnTo>
                      <a:pt x="2221" y="1359"/>
                    </a:lnTo>
                    <a:lnTo>
                      <a:pt x="2223" y="1356"/>
                    </a:lnTo>
                    <a:lnTo>
                      <a:pt x="2164" y="546"/>
                    </a:lnTo>
                    <a:lnTo>
                      <a:pt x="2162" y="544"/>
                    </a:lnTo>
                    <a:lnTo>
                      <a:pt x="2159" y="539"/>
                    </a:lnTo>
                    <a:lnTo>
                      <a:pt x="2157" y="534"/>
                    </a:lnTo>
                    <a:lnTo>
                      <a:pt x="2154" y="530"/>
                    </a:lnTo>
                    <a:lnTo>
                      <a:pt x="2152" y="522"/>
                    </a:lnTo>
                    <a:lnTo>
                      <a:pt x="2150" y="518"/>
                    </a:lnTo>
                    <a:lnTo>
                      <a:pt x="2145" y="508"/>
                    </a:lnTo>
                    <a:lnTo>
                      <a:pt x="2140" y="501"/>
                    </a:lnTo>
                    <a:lnTo>
                      <a:pt x="2135" y="494"/>
                    </a:lnTo>
                    <a:lnTo>
                      <a:pt x="2131" y="484"/>
                    </a:lnTo>
                    <a:lnTo>
                      <a:pt x="2123" y="475"/>
                    </a:lnTo>
                    <a:lnTo>
                      <a:pt x="2119" y="465"/>
                    </a:lnTo>
                    <a:lnTo>
                      <a:pt x="2112" y="456"/>
                    </a:lnTo>
                    <a:lnTo>
                      <a:pt x="2104" y="444"/>
                    </a:lnTo>
                    <a:lnTo>
                      <a:pt x="2095" y="432"/>
                    </a:lnTo>
                    <a:lnTo>
                      <a:pt x="2085" y="420"/>
                    </a:lnTo>
                    <a:lnTo>
                      <a:pt x="2076" y="408"/>
                    </a:lnTo>
                    <a:lnTo>
                      <a:pt x="2069" y="397"/>
                    </a:lnTo>
                    <a:lnTo>
                      <a:pt x="2057" y="382"/>
                    </a:lnTo>
                    <a:lnTo>
                      <a:pt x="2047" y="368"/>
                    </a:lnTo>
                    <a:lnTo>
                      <a:pt x="2035" y="356"/>
                    </a:lnTo>
                    <a:lnTo>
                      <a:pt x="2024" y="344"/>
                    </a:lnTo>
                    <a:lnTo>
                      <a:pt x="2009" y="330"/>
                    </a:lnTo>
                    <a:lnTo>
                      <a:pt x="1997" y="316"/>
                    </a:lnTo>
                    <a:lnTo>
                      <a:pt x="1981" y="302"/>
                    </a:lnTo>
                    <a:lnTo>
                      <a:pt x="1969" y="287"/>
                    </a:lnTo>
                    <a:lnTo>
                      <a:pt x="1952" y="273"/>
                    </a:lnTo>
                    <a:lnTo>
                      <a:pt x="1936" y="261"/>
                    </a:lnTo>
                    <a:lnTo>
                      <a:pt x="1919" y="245"/>
                    </a:lnTo>
                    <a:lnTo>
                      <a:pt x="1905" y="233"/>
                    </a:lnTo>
                    <a:lnTo>
                      <a:pt x="1886" y="218"/>
                    </a:lnTo>
                    <a:lnTo>
                      <a:pt x="1867" y="204"/>
                    </a:lnTo>
                    <a:lnTo>
                      <a:pt x="1845" y="190"/>
                    </a:lnTo>
                    <a:lnTo>
                      <a:pt x="1826" y="178"/>
                    </a:lnTo>
                    <a:lnTo>
                      <a:pt x="1805" y="164"/>
                    </a:lnTo>
                    <a:lnTo>
                      <a:pt x="1786" y="152"/>
                    </a:lnTo>
                    <a:lnTo>
                      <a:pt x="1762" y="138"/>
                    </a:lnTo>
                    <a:lnTo>
                      <a:pt x="1738" y="126"/>
                    </a:lnTo>
                    <a:lnTo>
                      <a:pt x="1715" y="114"/>
                    </a:lnTo>
                    <a:lnTo>
                      <a:pt x="1691" y="102"/>
                    </a:lnTo>
                    <a:lnTo>
                      <a:pt x="1665" y="90"/>
                    </a:lnTo>
                    <a:lnTo>
                      <a:pt x="1638" y="81"/>
                    </a:lnTo>
                    <a:lnTo>
                      <a:pt x="1612" y="71"/>
                    </a:lnTo>
                    <a:lnTo>
                      <a:pt x="1584" y="62"/>
                    </a:lnTo>
                    <a:lnTo>
                      <a:pt x="1555" y="52"/>
                    </a:lnTo>
                    <a:lnTo>
                      <a:pt x="1527" y="45"/>
                    </a:lnTo>
                    <a:lnTo>
                      <a:pt x="1496" y="36"/>
                    </a:lnTo>
                    <a:lnTo>
                      <a:pt x="1465" y="28"/>
                    </a:lnTo>
                    <a:lnTo>
                      <a:pt x="1432" y="21"/>
                    </a:lnTo>
                    <a:lnTo>
                      <a:pt x="1401" y="19"/>
                    </a:lnTo>
                    <a:lnTo>
                      <a:pt x="1367" y="12"/>
                    </a:lnTo>
                    <a:lnTo>
                      <a:pt x="1334" y="9"/>
                    </a:lnTo>
                    <a:lnTo>
                      <a:pt x="1298" y="5"/>
                    </a:lnTo>
                    <a:lnTo>
                      <a:pt x="1263" y="2"/>
                    </a:lnTo>
                    <a:lnTo>
                      <a:pt x="1225" y="0"/>
                    </a:lnTo>
                    <a:lnTo>
                      <a:pt x="1187" y="0"/>
                    </a:lnTo>
                    <a:lnTo>
                      <a:pt x="1149" y="0"/>
                    </a:lnTo>
                    <a:lnTo>
                      <a:pt x="1111" y="2"/>
                    </a:lnTo>
                    <a:lnTo>
                      <a:pt x="1068" y="5"/>
                    </a:lnTo>
                    <a:lnTo>
                      <a:pt x="1027" y="9"/>
                    </a:lnTo>
                    <a:lnTo>
                      <a:pt x="985" y="14"/>
                    </a:lnTo>
                    <a:lnTo>
                      <a:pt x="944" y="19"/>
                    </a:lnTo>
                    <a:lnTo>
                      <a:pt x="899" y="26"/>
                    </a:lnTo>
                    <a:lnTo>
                      <a:pt x="859" y="33"/>
                    </a:lnTo>
                    <a:lnTo>
                      <a:pt x="816" y="40"/>
                    </a:lnTo>
                    <a:lnTo>
                      <a:pt x="778" y="52"/>
                    </a:lnTo>
                    <a:lnTo>
                      <a:pt x="740" y="62"/>
                    </a:lnTo>
                    <a:lnTo>
                      <a:pt x="704" y="74"/>
                    </a:lnTo>
                    <a:lnTo>
                      <a:pt x="668" y="85"/>
                    </a:lnTo>
                    <a:lnTo>
                      <a:pt x="635" y="97"/>
                    </a:lnTo>
                    <a:lnTo>
                      <a:pt x="602" y="109"/>
                    </a:lnTo>
                    <a:lnTo>
                      <a:pt x="571" y="123"/>
                    </a:lnTo>
                    <a:lnTo>
                      <a:pt x="542" y="138"/>
                    </a:lnTo>
                    <a:lnTo>
                      <a:pt x="514" y="154"/>
                    </a:lnTo>
                    <a:lnTo>
                      <a:pt x="485" y="169"/>
                    </a:lnTo>
                    <a:lnTo>
                      <a:pt x="459" y="185"/>
                    </a:lnTo>
                    <a:lnTo>
                      <a:pt x="433" y="202"/>
                    </a:lnTo>
                    <a:lnTo>
                      <a:pt x="412" y="221"/>
                    </a:lnTo>
                    <a:lnTo>
                      <a:pt x="385" y="237"/>
                    </a:lnTo>
                    <a:lnTo>
                      <a:pt x="364" y="254"/>
                    </a:lnTo>
                    <a:lnTo>
                      <a:pt x="343" y="273"/>
                    </a:lnTo>
                    <a:lnTo>
                      <a:pt x="324" y="294"/>
                    </a:lnTo>
                    <a:lnTo>
                      <a:pt x="305" y="311"/>
                    </a:lnTo>
                    <a:lnTo>
                      <a:pt x="286" y="330"/>
                    </a:lnTo>
                    <a:lnTo>
                      <a:pt x="269" y="351"/>
                    </a:lnTo>
                    <a:lnTo>
                      <a:pt x="252" y="370"/>
                    </a:lnTo>
                    <a:lnTo>
                      <a:pt x="238" y="389"/>
                    </a:lnTo>
                    <a:lnTo>
                      <a:pt x="224" y="411"/>
                    </a:lnTo>
                    <a:lnTo>
                      <a:pt x="209" y="432"/>
                    </a:lnTo>
                    <a:lnTo>
                      <a:pt x="198" y="454"/>
                    </a:lnTo>
                    <a:lnTo>
                      <a:pt x="183" y="473"/>
                    </a:lnTo>
                    <a:lnTo>
                      <a:pt x="174" y="492"/>
                    </a:lnTo>
                    <a:lnTo>
                      <a:pt x="162" y="513"/>
                    </a:lnTo>
                    <a:lnTo>
                      <a:pt x="152" y="534"/>
                    </a:lnTo>
                    <a:lnTo>
                      <a:pt x="143" y="553"/>
                    </a:lnTo>
                    <a:lnTo>
                      <a:pt x="133" y="572"/>
                    </a:lnTo>
                    <a:lnTo>
                      <a:pt x="126" y="594"/>
                    </a:lnTo>
                    <a:lnTo>
                      <a:pt x="119" y="613"/>
                    </a:lnTo>
                    <a:lnTo>
                      <a:pt x="112" y="632"/>
                    </a:lnTo>
                    <a:lnTo>
                      <a:pt x="105" y="651"/>
                    </a:lnTo>
                    <a:lnTo>
                      <a:pt x="100" y="670"/>
                    </a:lnTo>
                    <a:lnTo>
                      <a:pt x="95" y="689"/>
                    </a:lnTo>
                    <a:lnTo>
                      <a:pt x="91" y="705"/>
                    </a:lnTo>
                    <a:lnTo>
                      <a:pt x="86" y="724"/>
                    </a:lnTo>
                    <a:lnTo>
                      <a:pt x="83" y="741"/>
                    </a:lnTo>
                    <a:lnTo>
                      <a:pt x="79" y="758"/>
                    </a:lnTo>
                    <a:lnTo>
                      <a:pt x="76" y="774"/>
                    </a:lnTo>
                    <a:lnTo>
                      <a:pt x="74" y="791"/>
                    </a:lnTo>
                    <a:lnTo>
                      <a:pt x="72" y="805"/>
                    </a:lnTo>
                    <a:lnTo>
                      <a:pt x="69" y="822"/>
                    </a:lnTo>
                    <a:lnTo>
                      <a:pt x="67" y="834"/>
                    </a:lnTo>
                    <a:lnTo>
                      <a:pt x="64" y="848"/>
                    </a:lnTo>
                    <a:lnTo>
                      <a:pt x="64" y="860"/>
                    </a:lnTo>
                    <a:lnTo>
                      <a:pt x="64" y="874"/>
                    </a:lnTo>
                    <a:lnTo>
                      <a:pt x="64" y="884"/>
                    </a:lnTo>
                    <a:lnTo>
                      <a:pt x="64" y="895"/>
                    </a:lnTo>
                    <a:lnTo>
                      <a:pt x="64" y="905"/>
                    </a:lnTo>
                    <a:lnTo>
                      <a:pt x="64" y="914"/>
                    </a:lnTo>
                    <a:lnTo>
                      <a:pt x="64" y="919"/>
                    </a:lnTo>
                    <a:lnTo>
                      <a:pt x="64" y="926"/>
                    </a:lnTo>
                    <a:lnTo>
                      <a:pt x="64" y="933"/>
                    </a:lnTo>
                    <a:lnTo>
                      <a:pt x="64" y="938"/>
                    </a:lnTo>
                    <a:lnTo>
                      <a:pt x="64" y="945"/>
                    </a:lnTo>
                    <a:lnTo>
                      <a:pt x="64" y="948"/>
                    </a:lnTo>
                    <a:lnTo>
                      <a:pt x="64" y="948"/>
                    </a:lnTo>
                    <a:close/>
                  </a:path>
                </a:pathLst>
              </a:custGeom>
              <a:solidFill>
                <a:srgbClr val="FFFF8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470" name="Freeform 14"/>
              <p:cNvSpPr>
                <a:spLocks/>
              </p:cNvSpPr>
              <p:nvPr/>
            </p:nvSpPr>
            <p:spPr bwMode="auto">
              <a:xfrm>
                <a:off x="1969" y="311"/>
                <a:ext cx="61" cy="117"/>
              </a:xfrm>
              <a:custGeom>
                <a:avLst/>
                <a:gdLst/>
                <a:ahLst/>
                <a:cxnLst>
                  <a:cxn ang="0">
                    <a:pos x="0" y="81"/>
                  </a:cxn>
                  <a:cxn ang="0">
                    <a:pos x="0" y="76"/>
                  </a:cxn>
                  <a:cxn ang="0">
                    <a:pos x="4" y="69"/>
                  </a:cxn>
                  <a:cxn ang="0">
                    <a:pos x="7" y="62"/>
                  </a:cxn>
                  <a:cxn ang="0">
                    <a:pos x="9" y="57"/>
                  </a:cxn>
                  <a:cxn ang="0">
                    <a:pos x="12" y="50"/>
                  </a:cxn>
                  <a:cxn ang="0">
                    <a:pos x="16" y="45"/>
                  </a:cxn>
                  <a:cxn ang="0">
                    <a:pos x="19" y="38"/>
                  </a:cxn>
                  <a:cxn ang="0">
                    <a:pos x="23" y="31"/>
                  </a:cxn>
                  <a:cxn ang="0">
                    <a:pos x="28" y="24"/>
                  </a:cxn>
                  <a:cxn ang="0">
                    <a:pos x="33" y="19"/>
                  </a:cxn>
                  <a:cxn ang="0">
                    <a:pos x="38" y="12"/>
                  </a:cxn>
                  <a:cxn ang="0">
                    <a:pos x="42" y="7"/>
                  </a:cxn>
                  <a:cxn ang="0">
                    <a:pos x="47" y="5"/>
                  </a:cxn>
                  <a:cxn ang="0">
                    <a:pos x="54" y="3"/>
                  </a:cxn>
                  <a:cxn ang="0">
                    <a:pos x="59" y="0"/>
                  </a:cxn>
                  <a:cxn ang="0">
                    <a:pos x="61" y="5"/>
                  </a:cxn>
                  <a:cxn ang="0">
                    <a:pos x="61" y="10"/>
                  </a:cxn>
                  <a:cxn ang="0">
                    <a:pos x="59" y="19"/>
                  </a:cxn>
                  <a:cxn ang="0">
                    <a:pos x="57" y="26"/>
                  </a:cxn>
                  <a:cxn ang="0">
                    <a:pos x="52" y="36"/>
                  </a:cxn>
                  <a:cxn ang="0">
                    <a:pos x="47" y="41"/>
                  </a:cxn>
                  <a:cxn ang="0">
                    <a:pos x="47" y="43"/>
                  </a:cxn>
                  <a:cxn ang="0">
                    <a:pos x="42" y="69"/>
                  </a:cxn>
                  <a:cxn ang="0">
                    <a:pos x="45" y="69"/>
                  </a:cxn>
                  <a:cxn ang="0">
                    <a:pos x="50" y="71"/>
                  </a:cxn>
                  <a:cxn ang="0">
                    <a:pos x="54" y="71"/>
                  </a:cxn>
                  <a:cxn ang="0">
                    <a:pos x="59" y="71"/>
                  </a:cxn>
                  <a:cxn ang="0">
                    <a:pos x="59" y="76"/>
                  </a:cxn>
                  <a:cxn ang="0">
                    <a:pos x="57" y="86"/>
                  </a:cxn>
                  <a:cxn ang="0">
                    <a:pos x="52" y="93"/>
                  </a:cxn>
                  <a:cxn ang="0">
                    <a:pos x="50" y="98"/>
                  </a:cxn>
                  <a:cxn ang="0">
                    <a:pos x="14" y="117"/>
                  </a:cxn>
                  <a:cxn ang="0">
                    <a:pos x="0" y="81"/>
                  </a:cxn>
                  <a:cxn ang="0">
                    <a:pos x="0" y="81"/>
                  </a:cxn>
                </a:cxnLst>
                <a:rect l="0" t="0" r="r" b="b"/>
                <a:pathLst>
                  <a:path w="61" h="117">
                    <a:moveTo>
                      <a:pt x="0" y="81"/>
                    </a:moveTo>
                    <a:lnTo>
                      <a:pt x="0" y="76"/>
                    </a:lnTo>
                    <a:lnTo>
                      <a:pt x="4" y="69"/>
                    </a:lnTo>
                    <a:lnTo>
                      <a:pt x="7" y="62"/>
                    </a:lnTo>
                    <a:lnTo>
                      <a:pt x="9" y="57"/>
                    </a:lnTo>
                    <a:lnTo>
                      <a:pt x="12" y="50"/>
                    </a:lnTo>
                    <a:lnTo>
                      <a:pt x="16" y="45"/>
                    </a:lnTo>
                    <a:lnTo>
                      <a:pt x="19" y="38"/>
                    </a:lnTo>
                    <a:lnTo>
                      <a:pt x="23" y="31"/>
                    </a:lnTo>
                    <a:lnTo>
                      <a:pt x="28" y="24"/>
                    </a:lnTo>
                    <a:lnTo>
                      <a:pt x="33" y="19"/>
                    </a:lnTo>
                    <a:lnTo>
                      <a:pt x="38" y="12"/>
                    </a:lnTo>
                    <a:lnTo>
                      <a:pt x="42" y="7"/>
                    </a:lnTo>
                    <a:lnTo>
                      <a:pt x="47" y="5"/>
                    </a:lnTo>
                    <a:lnTo>
                      <a:pt x="54" y="3"/>
                    </a:lnTo>
                    <a:lnTo>
                      <a:pt x="59" y="0"/>
                    </a:lnTo>
                    <a:lnTo>
                      <a:pt x="61" y="5"/>
                    </a:lnTo>
                    <a:lnTo>
                      <a:pt x="61" y="10"/>
                    </a:lnTo>
                    <a:lnTo>
                      <a:pt x="59" y="19"/>
                    </a:lnTo>
                    <a:lnTo>
                      <a:pt x="57" y="26"/>
                    </a:lnTo>
                    <a:lnTo>
                      <a:pt x="52" y="36"/>
                    </a:lnTo>
                    <a:lnTo>
                      <a:pt x="47" y="41"/>
                    </a:lnTo>
                    <a:lnTo>
                      <a:pt x="47" y="43"/>
                    </a:lnTo>
                    <a:lnTo>
                      <a:pt x="42" y="69"/>
                    </a:lnTo>
                    <a:lnTo>
                      <a:pt x="45" y="69"/>
                    </a:lnTo>
                    <a:lnTo>
                      <a:pt x="50" y="71"/>
                    </a:lnTo>
                    <a:lnTo>
                      <a:pt x="54" y="71"/>
                    </a:lnTo>
                    <a:lnTo>
                      <a:pt x="59" y="71"/>
                    </a:lnTo>
                    <a:lnTo>
                      <a:pt x="59" y="76"/>
                    </a:lnTo>
                    <a:lnTo>
                      <a:pt x="57" y="86"/>
                    </a:lnTo>
                    <a:lnTo>
                      <a:pt x="52" y="93"/>
                    </a:lnTo>
                    <a:lnTo>
                      <a:pt x="50" y="98"/>
                    </a:lnTo>
                    <a:lnTo>
                      <a:pt x="14" y="117"/>
                    </a:lnTo>
                    <a:lnTo>
                      <a:pt x="0" y="81"/>
                    </a:lnTo>
                    <a:lnTo>
                      <a:pt x="0" y="81"/>
                    </a:lnTo>
                    <a:close/>
                  </a:path>
                </a:pathLst>
              </a:custGeom>
              <a:solidFill>
                <a:srgbClr val="FFE6D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471" name="Freeform 15"/>
              <p:cNvSpPr>
                <a:spLocks/>
              </p:cNvSpPr>
              <p:nvPr/>
            </p:nvSpPr>
            <p:spPr bwMode="auto">
              <a:xfrm>
                <a:off x="421" y="466"/>
                <a:ext cx="171" cy="95"/>
              </a:xfrm>
              <a:custGeom>
                <a:avLst/>
                <a:gdLst/>
                <a:ahLst/>
                <a:cxnLst>
                  <a:cxn ang="0">
                    <a:pos x="171" y="54"/>
                  </a:cxn>
                  <a:cxn ang="0">
                    <a:pos x="166" y="57"/>
                  </a:cxn>
                  <a:cxn ang="0">
                    <a:pos x="152" y="64"/>
                  </a:cxn>
                  <a:cxn ang="0">
                    <a:pos x="131" y="73"/>
                  </a:cxn>
                  <a:cxn ang="0">
                    <a:pos x="109" y="80"/>
                  </a:cxn>
                  <a:cxn ang="0">
                    <a:pos x="90" y="85"/>
                  </a:cxn>
                  <a:cxn ang="0">
                    <a:pos x="74" y="92"/>
                  </a:cxn>
                  <a:cxn ang="0">
                    <a:pos x="62" y="95"/>
                  </a:cxn>
                  <a:cxn ang="0">
                    <a:pos x="62" y="87"/>
                  </a:cxn>
                  <a:cxn ang="0">
                    <a:pos x="69" y="71"/>
                  </a:cxn>
                  <a:cxn ang="0">
                    <a:pos x="85" y="59"/>
                  </a:cxn>
                  <a:cxn ang="0">
                    <a:pos x="97" y="49"/>
                  </a:cxn>
                  <a:cxn ang="0">
                    <a:pos x="93" y="47"/>
                  </a:cxn>
                  <a:cxn ang="0">
                    <a:pos x="81" y="47"/>
                  </a:cxn>
                  <a:cxn ang="0">
                    <a:pos x="66" y="47"/>
                  </a:cxn>
                  <a:cxn ang="0">
                    <a:pos x="52" y="47"/>
                  </a:cxn>
                  <a:cxn ang="0">
                    <a:pos x="35" y="47"/>
                  </a:cxn>
                  <a:cxn ang="0">
                    <a:pos x="21" y="45"/>
                  </a:cxn>
                  <a:cxn ang="0">
                    <a:pos x="9" y="42"/>
                  </a:cxn>
                  <a:cxn ang="0">
                    <a:pos x="0" y="38"/>
                  </a:cxn>
                  <a:cxn ang="0">
                    <a:pos x="5" y="33"/>
                  </a:cxn>
                  <a:cxn ang="0">
                    <a:pos x="21" y="28"/>
                  </a:cxn>
                  <a:cxn ang="0">
                    <a:pos x="31" y="26"/>
                  </a:cxn>
                  <a:cxn ang="0">
                    <a:pos x="43" y="21"/>
                  </a:cxn>
                  <a:cxn ang="0">
                    <a:pos x="57" y="19"/>
                  </a:cxn>
                  <a:cxn ang="0">
                    <a:pos x="71" y="16"/>
                  </a:cxn>
                  <a:cxn ang="0">
                    <a:pos x="83" y="11"/>
                  </a:cxn>
                  <a:cxn ang="0">
                    <a:pos x="95" y="9"/>
                  </a:cxn>
                  <a:cxn ang="0">
                    <a:pos x="107" y="4"/>
                  </a:cxn>
                  <a:cxn ang="0">
                    <a:pos x="119" y="2"/>
                  </a:cxn>
                  <a:cxn ang="0">
                    <a:pos x="135" y="0"/>
                  </a:cxn>
                  <a:cxn ang="0">
                    <a:pos x="142" y="0"/>
                  </a:cxn>
                </a:cxnLst>
                <a:rect l="0" t="0" r="r" b="b"/>
                <a:pathLst>
                  <a:path w="171" h="95">
                    <a:moveTo>
                      <a:pt x="142" y="0"/>
                    </a:moveTo>
                    <a:lnTo>
                      <a:pt x="171" y="54"/>
                    </a:lnTo>
                    <a:lnTo>
                      <a:pt x="169" y="54"/>
                    </a:lnTo>
                    <a:lnTo>
                      <a:pt x="166" y="57"/>
                    </a:lnTo>
                    <a:lnTo>
                      <a:pt x="159" y="59"/>
                    </a:lnTo>
                    <a:lnTo>
                      <a:pt x="152" y="64"/>
                    </a:lnTo>
                    <a:lnTo>
                      <a:pt x="140" y="66"/>
                    </a:lnTo>
                    <a:lnTo>
                      <a:pt x="131" y="73"/>
                    </a:lnTo>
                    <a:lnTo>
                      <a:pt x="121" y="76"/>
                    </a:lnTo>
                    <a:lnTo>
                      <a:pt x="109" y="80"/>
                    </a:lnTo>
                    <a:lnTo>
                      <a:pt x="100" y="83"/>
                    </a:lnTo>
                    <a:lnTo>
                      <a:pt x="90" y="85"/>
                    </a:lnTo>
                    <a:lnTo>
                      <a:pt x="81" y="87"/>
                    </a:lnTo>
                    <a:lnTo>
                      <a:pt x="74" y="92"/>
                    </a:lnTo>
                    <a:lnTo>
                      <a:pt x="64" y="95"/>
                    </a:lnTo>
                    <a:lnTo>
                      <a:pt x="62" y="95"/>
                    </a:lnTo>
                    <a:lnTo>
                      <a:pt x="59" y="92"/>
                    </a:lnTo>
                    <a:lnTo>
                      <a:pt x="62" y="87"/>
                    </a:lnTo>
                    <a:lnTo>
                      <a:pt x="62" y="78"/>
                    </a:lnTo>
                    <a:lnTo>
                      <a:pt x="69" y="71"/>
                    </a:lnTo>
                    <a:lnTo>
                      <a:pt x="78" y="64"/>
                    </a:lnTo>
                    <a:lnTo>
                      <a:pt x="85" y="59"/>
                    </a:lnTo>
                    <a:lnTo>
                      <a:pt x="93" y="54"/>
                    </a:lnTo>
                    <a:lnTo>
                      <a:pt x="97" y="49"/>
                    </a:lnTo>
                    <a:lnTo>
                      <a:pt x="97" y="47"/>
                    </a:lnTo>
                    <a:lnTo>
                      <a:pt x="93" y="47"/>
                    </a:lnTo>
                    <a:lnTo>
                      <a:pt x="85" y="47"/>
                    </a:lnTo>
                    <a:lnTo>
                      <a:pt x="81" y="47"/>
                    </a:lnTo>
                    <a:lnTo>
                      <a:pt x="74" y="47"/>
                    </a:lnTo>
                    <a:lnTo>
                      <a:pt x="66" y="47"/>
                    </a:lnTo>
                    <a:lnTo>
                      <a:pt x="59" y="47"/>
                    </a:lnTo>
                    <a:lnTo>
                      <a:pt x="52" y="47"/>
                    </a:lnTo>
                    <a:lnTo>
                      <a:pt x="43" y="47"/>
                    </a:lnTo>
                    <a:lnTo>
                      <a:pt x="35" y="47"/>
                    </a:lnTo>
                    <a:lnTo>
                      <a:pt x="28" y="45"/>
                    </a:lnTo>
                    <a:lnTo>
                      <a:pt x="21" y="45"/>
                    </a:lnTo>
                    <a:lnTo>
                      <a:pt x="14" y="42"/>
                    </a:lnTo>
                    <a:lnTo>
                      <a:pt x="9" y="42"/>
                    </a:lnTo>
                    <a:lnTo>
                      <a:pt x="2" y="40"/>
                    </a:lnTo>
                    <a:lnTo>
                      <a:pt x="0" y="38"/>
                    </a:lnTo>
                    <a:lnTo>
                      <a:pt x="0" y="35"/>
                    </a:lnTo>
                    <a:lnTo>
                      <a:pt x="5" y="33"/>
                    </a:lnTo>
                    <a:lnTo>
                      <a:pt x="12" y="30"/>
                    </a:lnTo>
                    <a:lnTo>
                      <a:pt x="21" y="28"/>
                    </a:lnTo>
                    <a:lnTo>
                      <a:pt x="26" y="26"/>
                    </a:lnTo>
                    <a:lnTo>
                      <a:pt x="31" y="26"/>
                    </a:lnTo>
                    <a:lnTo>
                      <a:pt x="38" y="23"/>
                    </a:lnTo>
                    <a:lnTo>
                      <a:pt x="43" y="21"/>
                    </a:lnTo>
                    <a:lnTo>
                      <a:pt x="50" y="19"/>
                    </a:lnTo>
                    <a:lnTo>
                      <a:pt x="57" y="19"/>
                    </a:lnTo>
                    <a:lnTo>
                      <a:pt x="62" y="16"/>
                    </a:lnTo>
                    <a:lnTo>
                      <a:pt x="71" y="16"/>
                    </a:lnTo>
                    <a:lnTo>
                      <a:pt x="76" y="11"/>
                    </a:lnTo>
                    <a:lnTo>
                      <a:pt x="83" y="11"/>
                    </a:lnTo>
                    <a:lnTo>
                      <a:pt x="90" y="9"/>
                    </a:lnTo>
                    <a:lnTo>
                      <a:pt x="95" y="9"/>
                    </a:lnTo>
                    <a:lnTo>
                      <a:pt x="100" y="7"/>
                    </a:lnTo>
                    <a:lnTo>
                      <a:pt x="107" y="4"/>
                    </a:lnTo>
                    <a:lnTo>
                      <a:pt x="112" y="2"/>
                    </a:lnTo>
                    <a:lnTo>
                      <a:pt x="119" y="2"/>
                    </a:lnTo>
                    <a:lnTo>
                      <a:pt x="128" y="0"/>
                    </a:lnTo>
                    <a:lnTo>
                      <a:pt x="135" y="0"/>
                    </a:lnTo>
                    <a:lnTo>
                      <a:pt x="140" y="0"/>
                    </a:lnTo>
                    <a:lnTo>
                      <a:pt x="142" y="0"/>
                    </a:lnTo>
                    <a:lnTo>
                      <a:pt x="142" y="0"/>
                    </a:lnTo>
                    <a:close/>
                  </a:path>
                </a:pathLst>
              </a:custGeom>
              <a:solidFill>
                <a:srgbClr val="FFE6D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472" name="Freeform 16"/>
              <p:cNvSpPr>
                <a:spLocks/>
              </p:cNvSpPr>
              <p:nvPr/>
            </p:nvSpPr>
            <p:spPr bwMode="auto">
              <a:xfrm>
                <a:off x="742" y="1133"/>
                <a:ext cx="1968" cy="1527"/>
              </a:xfrm>
              <a:custGeom>
                <a:avLst/>
                <a:gdLst/>
                <a:ahLst/>
                <a:cxnLst>
                  <a:cxn ang="0">
                    <a:pos x="1191" y="1504"/>
                  </a:cxn>
                  <a:cxn ang="0">
                    <a:pos x="1310" y="1475"/>
                  </a:cxn>
                  <a:cxn ang="0">
                    <a:pos x="1419" y="1439"/>
                  </a:cxn>
                  <a:cxn ang="0">
                    <a:pos x="1521" y="1390"/>
                  </a:cxn>
                  <a:cxn ang="0">
                    <a:pos x="1619" y="1335"/>
                  </a:cxn>
                  <a:cxn ang="0">
                    <a:pos x="1702" y="1271"/>
                  </a:cxn>
                  <a:cxn ang="0">
                    <a:pos x="1776" y="1202"/>
                  </a:cxn>
                  <a:cxn ang="0">
                    <a:pos x="1840" y="1124"/>
                  </a:cxn>
                  <a:cxn ang="0">
                    <a:pos x="1892" y="1043"/>
                  </a:cxn>
                  <a:cxn ang="0">
                    <a:pos x="1930" y="955"/>
                  </a:cxn>
                  <a:cxn ang="0">
                    <a:pos x="1957" y="862"/>
                  </a:cxn>
                  <a:cxn ang="0">
                    <a:pos x="1966" y="767"/>
                  </a:cxn>
                  <a:cxn ang="0">
                    <a:pos x="1966" y="672"/>
                  </a:cxn>
                  <a:cxn ang="0">
                    <a:pos x="1945" y="572"/>
                  </a:cxn>
                  <a:cxn ang="0">
                    <a:pos x="1911" y="480"/>
                  </a:cxn>
                  <a:cxn ang="0">
                    <a:pos x="1864" y="394"/>
                  </a:cxn>
                  <a:cxn ang="0">
                    <a:pos x="1804" y="314"/>
                  </a:cxn>
                  <a:cxn ang="0">
                    <a:pos x="1733" y="242"/>
                  </a:cxn>
                  <a:cxn ang="0">
                    <a:pos x="1652" y="178"/>
                  </a:cxn>
                  <a:cxn ang="0">
                    <a:pos x="1562" y="124"/>
                  </a:cxn>
                  <a:cxn ang="0">
                    <a:pos x="1462" y="78"/>
                  </a:cxn>
                  <a:cxn ang="0">
                    <a:pos x="1355" y="40"/>
                  </a:cxn>
                  <a:cxn ang="0">
                    <a:pos x="1241" y="17"/>
                  </a:cxn>
                  <a:cxn ang="0">
                    <a:pos x="1122" y="2"/>
                  </a:cxn>
                  <a:cxn ang="0">
                    <a:pos x="1001" y="0"/>
                  </a:cxn>
                  <a:cxn ang="0">
                    <a:pos x="875" y="12"/>
                  </a:cxn>
                  <a:cxn ang="0">
                    <a:pos x="751" y="33"/>
                  </a:cxn>
                  <a:cxn ang="0">
                    <a:pos x="635" y="67"/>
                  </a:cxn>
                  <a:cxn ang="0">
                    <a:pos x="525" y="112"/>
                  </a:cxn>
                  <a:cxn ang="0">
                    <a:pos x="423" y="164"/>
                  </a:cxn>
                  <a:cxn ang="0">
                    <a:pos x="330" y="226"/>
                  </a:cxn>
                  <a:cxn ang="0">
                    <a:pos x="247" y="297"/>
                  </a:cxn>
                  <a:cxn ang="0">
                    <a:pos x="173" y="373"/>
                  </a:cxn>
                  <a:cxn ang="0">
                    <a:pos x="112" y="456"/>
                  </a:cxn>
                  <a:cxn ang="0">
                    <a:pos x="64" y="542"/>
                  </a:cxn>
                  <a:cxn ang="0">
                    <a:pos x="28" y="634"/>
                  </a:cxn>
                  <a:cxn ang="0">
                    <a:pos x="7" y="732"/>
                  </a:cxn>
                  <a:cxn ang="0">
                    <a:pos x="0" y="829"/>
                  </a:cxn>
                  <a:cxn ang="0">
                    <a:pos x="9" y="929"/>
                  </a:cxn>
                  <a:cxn ang="0">
                    <a:pos x="35" y="1021"/>
                  </a:cxn>
                  <a:cxn ang="0">
                    <a:pos x="76" y="1109"/>
                  </a:cxn>
                  <a:cxn ang="0">
                    <a:pos x="128" y="1190"/>
                  </a:cxn>
                  <a:cxn ang="0">
                    <a:pos x="197" y="1264"/>
                  </a:cxn>
                  <a:cxn ang="0">
                    <a:pos x="276" y="1328"/>
                  </a:cxn>
                  <a:cxn ang="0">
                    <a:pos x="364" y="1387"/>
                  </a:cxn>
                  <a:cxn ang="0">
                    <a:pos x="459" y="1432"/>
                  </a:cxn>
                  <a:cxn ang="0">
                    <a:pos x="563" y="1473"/>
                  </a:cxn>
                  <a:cxn ang="0">
                    <a:pos x="677" y="1501"/>
                  </a:cxn>
                  <a:cxn ang="0">
                    <a:pos x="794" y="1520"/>
                  </a:cxn>
                  <a:cxn ang="0">
                    <a:pos x="915" y="1527"/>
                  </a:cxn>
                  <a:cxn ang="0">
                    <a:pos x="1041" y="1523"/>
                  </a:cxn>
                </a:cxnLst>
                <a:rect l="0" t="0" r="r" b="b"/>
                <a:pathLst>
                  <a:path w="1968" h="1527">
                    <a:moveTo>
                      <a:pt x="1094" y="1520"/>
                    </a:moveTo>
                    <a:lnTo>
                      <a:pt x="1117" y="1515"/>
                    </a:lnTo>
                    <a:lnTo>
                      <a:pt x="1143" y="1513"/>
                    </a:lnTo>
                    <a:lnTo>
                      <a:pt x="1167" y="1508"/>
                    </a:lnTo>
                    <a:lnTo>
                      <a:pt x="1191" y="1504"/>
                    </a:lnTo>
                    <a:lnTo>
                      <a:pt x="1215" y="1499"/>
                    </a:lnTo>
                    <a:lnTo>
                      <a:pt x="1239" y="1494"/>
                    </a:lnTo>
                    <a:lnTo>
                      <a:pt x="1262" y="1489"/>
                    </a:lnTo>
                    <a:lnTo>
                      <a:pt x="1286" y="1485"/>
                    </a:lnTo>
                    <a:lnTo>
                      <a:pt x="1310" y="1475"/>
                    </a:lnTo>
                    <a:lnTo>
                      <a:pt x="1331" y="1470"/>
                    </a:lnTo>
                    <a:lnTo>
                      <a:pt x="1353" y="1463"/>
                    </a:lnTo>
                    <a:lnTo>
                      <a:pt x="1376" y="1456"/>
                    </a:lnTo>
                    <a:lnTo>
                      <a:pt x="1398" y="1447"/>
                    </a:lnTo>
                    <a:lnTo>
                      <a:pt x="1419" y="1439"/>
                    </a:lnTo>
                    <a:lnTo>
                      <a:pt x="1441" y="1430"/>
                    </a:lnTo>
                    <a:lnTo>
                      <a:pt x="1462" y="1420"/>
                    </a:lnTo>
                    <a:lnTo>
                      <a:pt x="1483" y="1411"/>
                    </a:lnTo>
                    <a:lnTo>
                      <a:pt x="1502" y="1401"/>
                    </a:lnTo>
                    <a:lnTo>
                      <a:pt x="1521" y="1390"/>
                    </a:lnTo>
                    <a:lnTo>
                      <a:pt x="1543" y="1380"/>
                    </a:lnTo>
                    <a:lnTo>
                      <a:pt x="1562" y="1368"/>
                    </a:lnTo>
                    <a:lnTo>
                      <a:pt x="1581" y="1359"/>
                    </a:lnTo>
                    <a:lnTo>
                      <a:pt x="1600" y="1347"/>
                    </a:lnTo>
                    <a:lnTo>
                      <a:pt x="1619" y="1335"/>
                    </a:lnTo>
                    <a:lnTo>
                      <a:pt x="1636" y="1323"/>
                    </a:lnTo>
                    <a:lnTo>
                      <a:pt x="1652" y="1311"/>
                    </a:lnTo>
                    <a:lnTo>
                      <a:pt x="1669" y="1297"/>
                    </a:lnTo>
                    <a:lnTo>
                      <a:pt x="1688" y="1285"/>
                    </a:lnTo>
                    <a:lnTo>
                      <a:pt x="1702" y="1271"/>
                    </a:lnTo>
                    <a:lnTo>
                      <a:pt x="1716" y="1259"/>
                    </a:lnTo>
                    <a:lnTo>
                      <a:pt x="1733" y="1245"/>
                    </a:lnTo>
                    <a:lnTo>
                      <a:pt x="1750" y="1230"/>
                    </a:lnTo>
                    <a:lnTo>
                      <a:pt x="1762" y="1216"/>
                    </a:lnTo>
                    <a:lnTo>
                      <a:pt x="1776" y="1202"/>
                    </a:lnTo>
                    <a:lnTo>
                      <a:pt x="1788" y="1185"/>
                    </a:lnTo>
                    <a:lnTo>
                      <a:pt x="1802" y="1171"/>
                    </a:lnTo>
                    <a:lnTo>
                      <a:pt x="1816" y="1154"/>
                    </a:lnTo>
                    <a:lnTo>
                      <a:pt x="1828" y="1140"/>
                    </a:lnTo>
                    <a:lnTo>
                      <a:pt x="1840" y="1124"/>
                    </a:lnTo>
                    <a:lnTo>
                      <a:pt x="1852" y="1109"/>
                    </a:lnTo>
                    <a:lnTo>
                      <a:pt x="1861" y="1093"/>
                    </a:lnTo>
                    <a:lnTo>
                      <a:pt x="1871" y="1076"/>
                    </a:lnTo>
                    <a:lnTo>
                      <a:pt x="1880" y="1059"/>
                    </a:lnTo>
                    <a:lnTo>
                      <a:pt x="1892" y="1043"/>
                    </a:lnTo>
                    <a:lnTo>
                      <a:pt x="1900" y="1024"/>
                    </a:lnTo>
                    <a:lnTo>
                      <a:pt x="1909" y="1007"/>
                    </a:lnTo>
                    <a:lnTo>
                      <a:pt x="1916" y="991"/>
                    </a:lnTo>
                    <a:lnTo>
                      <a:pt x="1926" y="974"/>
                    </a:lnTo>
                    <a:lnTo>
                      <a:pt x="1930" y="955"/>
                    </a:lnTo>
                    <a:lnTo>
                      <a:pt x="1938" y="938"/>
                    </a:lnTo>
                    <a:lnTo>
                      <a:pt x="1942" y="919"/>
                    </a:lnTo>
                    <a:lnTo>
                      <a:pt x="1947" y="900"/>
                    </a:lnTo>
                    <a:lnTo>
                      <a:pt x="1952" y="881"/>
                    </a:lnTo>
                    <a:lnTo>
                      <a:pt x="1957" y="862"/>
                    </a:lnTo>
                    <a:lnTo>
                      <a:pt x="1959" y="843"/>
                    </a:lnTo>
                    <a:lnTo>
                      <a:pt x="1964" y="827"/>
                    </a:lnTo>
                    <a:lnTo>
                      <a:pt x="1964" y="805"/>
                    </a:lnTo>
                    <a:lnTo>
                      <a:pt x="1966" y="786"/>
                    </a:lnTo>
                    <a:lnTo>
                      <a:pt x="1966" y="767"/>
                    </a:lnTo>
                    <a:lnTo>
                      <a:pt x="1968" y="748"/>
                    </a:lnTo>
                    <a:lnTo>
                      <a:pt x="1966" y="729"/>
                    </a:lnTo>
                    <a:lnTo>
                      <a:pt x="1966" y="710"/>
                    </a:lnTo>
                    <a:lnTo>
                      <a:pt x="1966" y="691"/>
                    </a:lnTo>
                    <a:lnTo>
                      <a:pt x="1966" y="672"/>
                    </a:lnTo>
                    <a:lnTo>
                      <a:pt x="1961" y="651"/>
                    </a:lnTo>
                    <a:lnTo>
                      <a:pt x="1959" y="629"/>
                    </a:lnTo>
                    <a:lnTo>
                      <a:pt x="1954" y="610"/>
                    </a:lnTo>
                    <a:lnTo>
                      <a:pt x="1949" y="591"/>
                    </a:lnTo>
                    <a:lnTo>
                      <a:pt x="1945" y="572"/>
                    </a:lnTo>
                    <a:lnTo>
                      <a:pt x="1940" y="553"/>
                    </a:lnTo>
                    <a:lnTo>
                      <a:pt x="1933" y="534"/>
                    </a:lnTo>
                    <a:lnTo>
                      <a:pt x="1928" y="518"/>
                    </a:lnTo>
                    <a:lnTo>
                      <a:pt x="1919" y="499"/>
                    </a:lnTo>
                    <a:lnTo>
                      <a:pt x="1911" y="480"/>
                    </a:lnTo>
                    <a:lnTo>
                      <a:pt x="1902" y="463"/>
                    </a:lnTo>
                    <a:lnTo>
                      <a:pt x="1895" y="447"/>
                    </a:lnTo>
                    <a:lnTo>
                      <a:pt x="1885" y="428"/>
                    </a:lnTo>
                    <a:lnTo>
                      <a:pt x="1876" y="411"/>
                    </a:lnTo>
                    <a:lnTo>
                      <a:pt x="1864" y="394"/>
                    </a:lnTo>
                    <a:lnTo>
                      <a:pt x="1854" y="380"/>
                    </a:lnTo>
                    <a:lnTo>
                      <a:pt x="1842" y="361"/>
                    </a:lnTo>
                    <a:lnTo>
                      <a:pt x="1831" y="347"/>
                    </a:lnTo>
                    <a:lnTo>
                      <a:pt x="1816" y="330"/>
                    </a:lnTo>
                    <a:lnTo>
                      <a:pt x="1804" y="314"/>
                    </a:lnTo>
                    <a:lnTo>
                      <a:pt x="1790" y="299"/>
                    </a:lnTo>
                    <a:lnTo>
                      <a:pt x="1778" y="285"/>
                    </a:lnTo>
                    <a:lnTo>
                      <a:pt x="1764" y="271"/>
                    </a:lnTo>
                    <a:lnTo>
                      <a:pt x="1750" y="257"/>
                    </a:lnTo>
                    <a:lnTo>
                      <a:pt x="1733" y="242"/>
                    </a:lnTo>
                    <a:lnTo>
                      <a:pt x="1719" y="228"/>
                    </a:lnTo>
                    <a:lnTo>
                      <a:pt x="1702" y="216"/>
                    </a:lnTo>
                    <a:lnTo>
                      <a:pt x="1688" y="202"/>
                    </a:lnTo>
                    <a:lnTo>
                      <a:pt x="1669" y="190"/>
                    </a:lnTo>
                    <a:lnTo>
                      <a:pt x="1652" y="178"/>
                    </a:lnTo>
                    <a:lnTo>
                      <a:pt x="1636" y="166"/>
                    </a:lnTo>
                    <a:lnTo>
                      <a:pt x="1619" y="157"/>
                    </a:lnTo>
                    <a:lnTo>
                      <a:pt x="1600" y="143"/>
                    </a:lnTo>
                    <a:lnTo>
                      <a:pt x="1581" y="133"/>
                    </a:lnTo>
                    <a:lnTo>
                      <a:pt x="1562" y="124"/>
                    </a:lnTo>
                    <a:lnTo>
                      <a:pt x="1543" y="114"/>
                    </a:lnTo>
                    <a:lnTo>
                      <a:pt x="1521" y="105"/>
                    </a:lnTo>
                    <a:lnTo>
                      <a:pt x="1502" y="95"/>
                    </a:lnTo>
                    <a:lnTo>
                      <a:pt x="1481" y="86"/>
                    </a:lnTo>
                    <a:lnTo>
                      <a:pt x="1462" y="78"/>
                    </a:lnTo>
                    <a:lnTo>
                      <a:pt x="1441" y="69"/>
                    </a:lnTo>
                    <a:lnTo>
                      <a:pt x="1419" y="62"/>
                    </a:lnTo>
                    <a:lnTo>
                      <a:pt x="1398" y="55"/>
                    </a:lnTo>
                    <a:lnTo>
                      <a:pt x="1376" y="48"/>
                    </a:lnTo>
                    <a:lnTo>
                      <a:pt x="1355" y="40"/>
                    </a:lnTo>
                    <a:lnTo>
                      <a:pt x="1331" y="36"/>
                    </a:lnTo>
                    <a:lnTo>
                      <a:pt x="1310" y="31"/>
                    </a:lnTo>
                    <a:lnTo>
                      <a:pt x="1288" y="26"/>
                    </a:lnTo>
                    <a:lnTo>
                      <a:pt x="1265" y="21"/>
                    </a:lnTo>
                    <a:lnTo>
                      <a:pt x="1241" y="17"/>
                    </a:lnTo>
                    <a:lnTo>
                      <a:pt x="1217" y="12"/>
                    </a:lnTo>
                    <a:lnTo>
                      <a:pt x="1193" y="10"/>
                    </a:lnTo>
                    <a:lnTo>
                      <a:pt x="1170" y="7"/>
                    </a:lnTo>
                    <a:lnTo>
                      <a:pt x="1146" y="2"/>
                    </a:lnTo>
                    <a:lnTo>
                      <a:pt x="1122" y="2"/>
                    </a:lnTo>
                    <a:lnTo>
                      <a:pt x="1098" y="2"/>
                    </a:lnTo>
                    <a:lnTo>
                      <a:pt x="1074" y="0"/>
                    </a:lnTo>
                    <a:lnTo>
                      <a:pt x="1051" y="0"/>
                    </a:lnTo>
                    <a:lnTo>
                      <a:pt x="1025" y="0"/>
                    </a:lnTo>
                    <a:lnTo>
                      <a:pt x="1001" y="0"/>
                    </a:lnTo>
                    <a:lnTo>
                      <a:pt x="977" y="0"/>
                    </a:lnTo>
                    <a:lnTo>
                      <a:pt x="951" y="2"/>
                    </a:lnTo>
                    <a:lnTo>
                      <a:pt x="925" y="5"/>
                    </a:lnTo>
                    <a:lnTo>
                      <a:pt x="901" y="10"/>
                    </a:lnTo>
                    <a:lnTo>
                      <a:pt x="875" y="12"/>
                    </a:lnTo>
                    <a:lnTo>
                      <a:pt x="849" y="14"/>
                    </a:lnTo>
                    <a:lnTo>
                      <a:pt x="825" y="19"/>
                    </a:lnTo>
                    <a:lnTo>
                      <a:pt x="799" y="24"/>
                    </a:lnTo>
                    <a:lnTo>
                      <a:pt x="775" y="29"/>
                    </a:lnTo>
                    <a:lnTo>
                      <a:pt x="751" y="33"/>
                    </a:lnTo>
                    <a:lnTo>
                      <a:pt x="727" y="40"/>
                    </a:lnTo>
                    <a:lnTo>
                      <a:pt x="704" y="45"/>
                    </a:lnTo>
                    <a:lnTo>
                      <a:pt x="680" y="52"/>
                    </a:lnTo>
                    <a:lnTo>
                      <a:pt x="656" y="59"/>
                    </a:lnTo>
                    <a:lnTo>
                      <a:pt x="635" y="67"/>
                    </a:lnTo>
                    <a:lnTo>
                      <a:pt x="611" y="76"/>
                    </a:lnTo>
                    <a:lnTo>
                      <a:pt x="589" y="83"/>
                    </a:lnTo>
                    <a:lnTo>
                      <a:pt x="568" y="93"/>
                    </a:lnTo>
                    <a:lnTo>
                      <a:pt x="547" y="102"/>
                    </a:lnTo>
                    <a:lnTo>
                      <a:pt x="525" y="112"/>
                    </a:lnTo>
                    <a:lnTo>
                      <a:pt x="504" y="121"/>
                    </a:lnTo>
                    <a:lnTo>
                      <a:pt x="482" y="131"/>
                    </a:lnTo>
                    <a:lnTo>
                      <a:pt x="461" y="143"/>
                    </a:lnTo>
                    <a:lnTo>
                      <a:pt x="442" y="152"/>
                    </a:lnTo>
                    <a:lnTo>
                      <a:pt x="423" y="164"/>
                    </a:lnTo>
                    <a:lnTo>
                      <a:pt x="404" y="176"/>
                    </a:lnTo>
                    <a:lnTo>
                      <a:pt x="385" y="188"/>
                    </a:lnTo>
                    <a:lnTo>
                      <a:pt x="366" y="202"/>
                    </a:lnTo>
                    <a:lnTo>
                      <a:pt x="347" y="214"/>
                    </a:lnTo>
                    <a:lnTo>
                      <a:pt x="330" y="226"/>
                    </a:lnTo>
                    <a:lnTo>
                      <a:pt x="311" y="240"/>
                    </a:lnTo>
                    <a:lnTo>
                      <a:pt x="295" y="254"/>
                    </a:lnTo>
                    <a:lnTo>
                      <a:pt x="278" y="268"/>
                    </a:lnTo>
                    <a:lnTo>
                      <a:pt x="264" y="283"/>
                    </a:lnTo>
                    <a:lnTo>
                      <a:pt x="247" y="297"/>
                    </a:lnTo>
                    <a:lnTo>
                      <a:pt x="233" y="314"/>
                    </a:lnTo>
                    <a:lnTo>
                      <a:pt x="216" y="325"/>
                    </a:lnTo>
                    <a:lnTo>
                      <a:pt x="202" y="342"/>
                    </a:lnTo>
                    <a:lnTo>
                      <a:pt x="188" y="356"/>
                    </a:lnTo>
                    <a:lnTo>
                      <a:pt x="173" y="373"/>
                    </a:lnTo>
                    <a:lnTo>
                      <a:pt x="161" y="390"/>
                    </a:lnTo>
                    <a:lnTo>
                      <a:pt x="147" y="404"/>
                    </a:lnTo>
                    <a:lnTo>
                      <a:pt x="135" y="420"/>
                    </a:lnTo>
                    <a:lnTo>
                      <a:pt x="126" y="439"/>
                    </a:lnTo>
                    <a:lnTo>
                      <a:pt x="112" y="456"/>
                    </a:lnTo>
                    <a:lnTo>
                      <a:pt x="102" y="473"/>
                    </a:lnTo>
                    <a:lnTo>
                      <a:pt x="93" y="489"/>
                    </a:lnTo>
                    <a:lnTo>
                      <a:pt x="83" y="508"/>
                    </a:lnTo>
                    <a:lnTo>
                      <a:pt x="74" y="525"/>
                    </a:lnTo>
                    <a:lnTo>
                      <a:pt x="64" y="542"/>
                    </a:lnTo>
                    <a:lnTo>
                      <a:pt x="54" y="561"/>
                    </a:lnTo>
                    <a:lnTo>
                      <a:pt x="50" y="580"/>
                    </a:lnTo>
                    <a:lnTo>
                      <a:pt x="40" y="599"/>
                    </a:lnTo>
                    <a:lnTo>
                      <a:pt x="33" y="618"/>
                    </a:lnTo>
                    <a:lnTo>
                      <a:pt x="28" y="634"/>
                    </a:lnTo>
                    <a:lnTo>
                      <a:pt x="24" y="653"/>
                    </a:lnTo>
                    <a:lnTo>
                      <a:pt x="16" y="672"/>
                    </a:lnTo>
                    <a:lnTo>
                      <a:pt x="14" y="694"/>
                    </a:lnTo>
                    <a:lnTo>
                      <a:pt x="9" y="710"/>
                    </a:lnTo>
                    <a:lnTo>
                      <a:pt x="7" y="732"/>
                    </a:lnTo>
                    <a:lnTo>
                      <a:pt x="5" y="751"/>
                    </a:lnTo>
                    <a:lnTo>
                      <a:pt x="2" y="770"/>
                    </a:lnTo>
                    <a:lnTo>
                      <a:pt x="2" y="789"/>
                    </a:lnTo>
                    <a:lnTo>
                      <a:pt x="2" y="810"/>
                    </a:lnTo>
                    <a:lnTo>
                      <a:pt x="0" y="829"/>
                    </a:lnTo>
                    <a:lnTo>
                      <a:pt x="2" y="848"/>
                    </a:lnTo>
                    <a:lnTo>
                      <a:pt x="2" y="869"/>
                    </a:lnTo>
                    <a:lnTo>
                      <a:pt x="5" y="891"/>
                    </a:lnTo>
                    <a:lnTo>
                      <a:pt x="7" y="907"/>
                    </a:lnTo>
                    <a:lnTo>
                      <a:pt x="9" y="929"/>
                    </a:lnTo>
                    <a:lnTo>
                      <a:pt x="12" y="948"/>
                    </a:lnTo>
                    <a:lnTo>
                      <a:pt x="19" y="967"/>
                    </a:lnTo>
                    <a:lnTo>
                      <a:pt x="21" y="983"/>
                    </a:lnTo>
                    <a:lnTo>
                      <a:pt x="28" y="1002"/>
                    </a:lnTo>
                    <a:lnTo>
                      <a:pt x="35" y="1021"/>
                    </a:lnTo>
                    <a:lnTo>
                      <a:pt x="43" y="1040"/>
                    </a:lnTo>
                    <a:lnTo>
                      <a:pt x="50" y="1057"/>
                    </a:lnTo>
                    <a:lnTo>
                      <a:pt x="57" y="1076"/>
                    </a:lnTo>
                    <a:lnTo>
                      <a:pt x="66" y="1093"/>
                    </a:lnTo>
                    <a:lnTo>
                      <a:pt x="76" y="1109"/>
                    </a:lnTo>
                    <a:lnTo>
                      <a:pt x="85" y="1126"/>
                    </a:lnTo>
                    <a:lnTo>
                      <a:pt x="95" y="1143"/>
                    </a:lnTo>
                    <a:lnTo>
                      <a:pt x="107" y="1159"/>
                    </a:lnTo>
                    <a:lnTo>
                      <a:pt x="119" y="1176"/>
                    </a:lnTo>
                    <a:lnTo>
                      <a:pt x="128" y="1190"/>
                    </a:lnTo>
                    <a:lnTo>
                      <a:pt x="142" y="1204"/>
                    </a:lnTo>
                    <a:lnTo>
                      <a:pt x="154" y="1221"/>
                    </a:lnTo>
                    <a:lnTo>
                      <a:pt x="169" y="1235"/>
                    </a:lnTo>
                    <a:lnTo>
                      <a:pt x="183" y="1247"/>
                    </a:lnTo>
                    <a:lnTo>
                      <a:pt x="197" y="1264"/>
                    </a:lnTo>
                    <a:lnTo>
                      <a:pt x="211" y="1278"/>
                    </a:lnTo>
                    <a:lnTo>
                      <a:pt x="228" y="1290"/>
                    </a:lnTo>
                    <a:lnTo>
                      <a:pt x="242" y="1304"/>
                    </a:lnTo>
                    <a:lnTo>
                      <a:pt x="257" y="1316"/>
                    </a:lnTo>
                    <a:lnTo>
                      <a:pt x="276" y="1328"/>
                    </a:lnTo>
                    <a:lnTo>
                      <a:pt x="292" y="1342"/>
                    </a:lnTo>
                    <a:lnTo>
                      <a:pt x="309" y="1352"/>
                    </a:lnTo>
                    <a:lnTo>
                      <a:pt x="326" y="1363"/>
                    </a:lnTo>
                    <a:lnTo>
                      <a:pt x="345" y="1375"/>
                    </a:lnTo>
                    <a:lnTo>
                      <a:pt x="364" y="1387"/>
                    </a:lnTo>
                    <a:lnTo>
                      <a:pt x="383" y="1397"/>
                    </a:lnTo>
                    <a:lnTo>
                      <a:pt x="402" y="1406"/>
                    </a:lnTo>
                    <a:lnTo>
                      <a:pt x="421" y="1416"/>
                    </a:lnTo>
                    <a:lnTo>
                      <a:pt x="440" y="1425"/>
                    </a:lnTo>
                    <a:lnTo>
                      <a:pt x="459" y="1432"/>
                    </a:lnTo>
                    <a:lnTo>
                      <a:pt x="480" y="1442"/>
                    </a:lnTo>
                    <a:lnTo>
                      <a:pt x="499" y="1449"/>
                    </a:lnTo>
                    <a:lnTo>
                      <a:pt x="523" y="1458"/>
                    </a:lnTo>
                    <a:lnTo>
                      <a:pt x="544" y="1466"/>
                    </a:lnTo>
                    <a:lnTo>
                      <a:pt x="563" y="1473"/>
                    </a:lnTo>
                    <a:lnTo>
                      <a:pt x="587" y="1477"/>
                    </a:lnTo>
                    <a:lnTo>
                      <a:pt x="608" y="1485"/>
                    </a:lnTo>
                    <a:lnTo>
                      <a:pt x="630" y="1489"/>
                    </a:lnTo>
                    <a:lnTo>
                      <a:pt x="654" y="1494"/>
                    </a:lnTo>
                    <a:lnTo>
                      <a:pt x="677" y="1501"/>
                    </a:lnTo>
                    <a:lnTo>
                      <a:pt x="701" y="1506"/>
                    </a:lnTo>
                    <a:lnTo>
                      <a:pt x="723" y="1508"/>
                    </a:lnTo>
                    <a:lnTo>
                      <a:pt x="746" y="1513"/>
                    </a:lnTo>
                    <a:lnTo>
                      <a:pt x="770" y="1515"/>
                    </a:lnTo>
                    <a:lnTo>
                      <a:pt x="794" y="1520"/>
                    </a:lnTo>
                    <a:lnTo>
                      <a:pt x="818" y="1523"/>
                    </a:lnTo>
                    <a:lnTo>
                      <a:pt x="841" y="1523"/>
                    </a:lnTo>
                    <a:lnTo>
                      <a:pt x="865" y="1525"/>
                    </a:lnTo>
                    <a:lnTo>
                      <a:pt x="891" y="1527"/>
                    </a:lnTo>
                    <a:lnTo>
                      <a:pt x="915" y="1527"/>
                    </a:lnTo>
                    <a:lnTo>
                      <a:pt x="939" y="1527"/>
                    </a:lnTo>
                    <a:lnTo>
                      <a:pt x="965" y="1527"/>
                    </a:lnTo>
                    <a:lnTo>
                      <a:pt x="991" y="1527"/>
                    </a:lnTo>
                    <a:lnTo>
                      <a:pt x="1015" y="1525"/>
                    </a:lnTo>
                    <a:lnTo>
                      <a:pt x="1041" y="1523"/>
                    </a:lnTo>
                    <a:lnTo>
                      <a:pt x="1067" y="1523"/>
                    </a:lnTo>
                    <a:lnTo>
                      <a:pt x="1094" y="1520"/>
                    </a:lnTo>
                    <a:lnTo>
                      <a:pt x="1094" y="152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473" name="Freeform 17"/>
              <p:cNvSpPr>
                <a:spLocks/>
              </p:cNvSpPr>
              <p:nvPr/>
            </p:nvSpPr>
            <p:spPr bwMode="auto">
              <a:xfrm>
                <a:off x="1460" y="1917"/>
                <a:ext cx="278" cy="701"/>
              </a:xfrm>
              <a:custGeom>
                <a:avLst/>
                <a:gdLst/>
                <a:ahLst/>
                <a:cxnLst>
                  <a:cxn ang="0">
                    <a:pos x="0" y="698"/>
                  </a:cxn>
                  <a:cxn ang="0">
                    <a:pos x="269" y="0"/>
                  </a:cxn>
                  <a:cxn ang="0">
                    <a:pos x="278" y="12"/>
                  </a:cxn>
                  <a:cxn ang="0">
                    <a:pos x="12" y="701"/>
                  </a:cxn>
                  <a:cxn ang="0">
                    <a:pos x="0" y="698"/>
                  </a:cxn>
                  <a:cxn ang="0">
                    <a:pos x="0" y="698"/>
                  </a:cxn>
                </a:cxnLst>
                <a:rect l="0" t="0" r="r" b="b"/>
                <a:pathLst>
                  <a:path w="278" h="701">
                    <a:moveTo>
                      <a:pt x="0" y="698"/>
                    </a:moveTo>
                    <a:lnTo>
                      <a:pt x="269" y="0"/>
                    </a:lnTo>
                    <a:lnTo>
                      <a:pt x="278" y="12"/>
                    </a:lnTo>
                    <a:lnTo>
                      <a:pt x="12" y="701"/>
                    </a:lnTo>
                    <a:lnTo>
                      <a:pt x="0" y="698"/>
                    </a:lnTo>
                    <a:lnTo>
                      <a:pt x="0" y="698"/>
                    </a:lnTo>
                    <a:close/>
                  </a:path>
                </a:pathLst>
              </a:custGeom>
              <a:solidFill>
                <a:srgbClr val="DEE6B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474" name="Freeform 18"/>
              <p:cNvSpPr>
                <a:spLocks/>
              </p:cNvSpPr>
              <p:nvPr/>
            </p:nvSpPr>
            <p:spPr bwMode="auto">
              <a:xfrm>
                <a:off x="587" y="1907"/>
                <a:ext cx="1170" cy="1179"/>
              </a:xfrm>
              <a:custGeom>
                <a:avLst/>
                <a:gdLst/>
                <a:ahLst/>
                <a:cxnLst>
                  <a:cxn ang="0">
                    <a:pos x="74" y="15"/>
                  </a:cxn>
                  <a:cxn ang="0">
                    <a:pos x="74" y="38"/>
                  </a:cxn>
                  <a:cxn ang="0">
                    <a:pos x="74" y="57"/>
                  </a:cxn>
                  <a:cxn ang="0">
                    <a:pos x="74" y="79"/>
                  </a:cxn>
                  <a:cxn ang="0">
                    <a:pos x="76" y="103"/>
                  </a:cxn>
                  <a:cxn ang="0">
                    <a:pos x="79" y="131"/>
                  </a:cxn>
                  <a:cxn ang="0">
                    <a:pos x="83" y="162"/>
                  </a:cxn>
                  <a:cxn ang="0">
                    <a:pos x="91" y="193"/>
                  </a:cxn>
                  <a:cxn ang="0">
                    <a:pos x="98" y="228"/>
                  </a:cxn>
                  <a:cxn ang="0">
                    <a:pos x="110" y="262"/>
                  </a:cxn>
                  <a:cxn ang="0">
                    <a:pos x="122" y="300"/>
                  </a:cxn>
                  <a:cxn ang="0">
                    <a:pos x="133" y="338"/>
                  </a:cxn>
                  <a:cxn ang="0">
                    <a:pos x="152" y="376"/>
                  </a:cxn>
                  <a:cxn ang="0">
                    <a:pos x="171" y="416"/>
                  </a:cxn>
                  <a:cxn ang="0">
                    <a:pos x="195" y="456"/>
                  </a:cxn>
                  <a:cxn ang="0">
                    <a:pos x="221" y="494"/>
                  </a:cxn>
                  <a:cxn ang="0">
                    <a:pos x="252" y="535"/>
                  </a:cxn>
                  <a:cxn ang="0">
                    <a:pos x="286" y="573"/>
                  </a:cxn>
                  <a:cxn ang="0">
                    <a:pos x="324" y="613"/>
                  </a:cxn>
                  <a:cxn ang="0">
                    <a:pos x="362" y="651"/>
                  </a:cxn>
                  <a:cxn ang="0">
                    <a:pos x="407" y="689"/>
                  </a:cxn>
                  <a:cxn ang="0">
                    <a:pos x="454" y="725"/>
                  </a:cxn>
                  <a:cxn ang="0">
                    <a:pos x="502" y="763"/>
                  </a:cxn>
                  <a:cxn ang="0">
                    <a:pos x="552" y="801"/>
                  </a:cxn>
                  <a:cxn ang="0">
                    <a:pos x="607" y="839"/>
                  </a:cxn>
                  <a:cxn ang="0">
                    <a:pos x="656" y="875"/>
                  </a:cxn>
                  <a:cxn ang="0">
                    <a:pos x="711" y="910"/>
                  </a:cxn>
                  <a:cxn ang="0">
                    <a:pos x="763" y="943"/>
                  </a:cxn>
                  <a:cxn ang="0">
                    <a:pos x="813" y="974"/>
                  </a:cxn>
                  <a:cxn ang="0">
                    <a:pos x="866" y="1005"/>
                  </a:cxn>
                  <a:cxn ang="0">
                    <a:pos x="913" y="1034"/>
                  </a:cxn>
                  <a:cxn ang="0">
                    <a:pos x="958" y="1060"/>
                  </a:cxn>
                  <a:cxn ang="0">
                    <a:pos x="1001" y="1084"/>
                  </a:cxn>
                  <a:cxn ang="0">
                    <a:pos x="1039" y="1107"/>
                  </a:cxn>
                  <a:cxn ang="0">
                    <a:pos x="1075" y="1126"/>
                  </a:cxn>
                  <a:cxn ang="0">
                    <a:pos x="1103" y="1143"/>
                  </a:cxn>
                  <a:cxn ang="0">
                    <a:pos x="1130" y="1157"/>
                  </a:cxn>
                  <a:cxn ang="0">
                    <a:pos x="1153" y="1171"/>
                  </a:cxn>
                  <a:cxn ang="0">
                    <a:pos x="1170" y="1179"/>
                  </a:cxn>
                  <a:cxn ang="0">
                    <a:pos x="1153" y="1176"/>
                  </a:cxn>
                  <a:cxn ang="0">
                    <a:pos x="1132" y="1176"/>
                  </a:cxn>
                  <a:cxn ang="0">
                    <a:pos x="1101" y="1174"/>
                  </a:cxn>
                  <a:cxn ang="0">
                    <a:pos x="1063" y="1169"/>
                  </a:cxn>
                  <a:cxn ang="0">
                    <a:pos x="1018" y="1164"/>
                  </a:cxn>
                  <a:cxn ang="0">
                    <a:pos x="966" y="1157"/>
                  </a:cxn>
                  <a:cxn ang="0">
                    <a:pos x="906" y="1148"/>
                  </a:cxn>
                  <a:cxn ang="0">
                    <a:pos x="847" y="1136"/>
                  </a:cxn>
                  <a:cxn ang="0">
                    <a:pos x="780" y="1119"/>
                  </a:cxn>
                  <a:cxn ang="0">
                    <a:pos x="711" y="1103"/>
                  </a:cxn>
                  <a:cxn ang="0">
                    <a:pos x="640" y="1079"/>
                  </a:cxn>
                  <a:cxn ang="0">
                    <a:pos x="566" y="1050"/>
                  </a:cxn>
                  <a:cxn ang="0">
                    <a:pos x="495" y="1022"/>
                  </a:cxn>
                  <a:cxn ang="0">
                    <a:pos x="421" y="986"/>
                  </a:cxn>
                  <a:cxn ang="0">
                    <a:pos x="347" y="946"/>
                  </a:cxn>
                  <a:cxn ang="0">
                    <a:pos x="278" y="901"/>
                  </a:cxn>
                  <a:cxn ang="0">
                    <a:pos x="212" y="848"/>
                  </a:cxn>
                  <a:cxn ang="0">
                    <a:pos x="148" y="794"/>
                  </a:cxn>
                  <a:cxn ang="0">
                    <a:pos x="88" y="730"/>
                  </a:cxn>
                  <a:cxn ang="0">
                    <a:pos x="34" y="661"/>
                  </a:cxn>
                  <a:cxn ang="0">
                    <a:pos x="74" y="0"/>
                  </a:cxn>
                </a:cxnLst>
                <a:rect l="0" t="0" r="r" b="b"/>
                <a:pathLst>
                  <a:path w="1170" h="1179">
                    <a:moveTo>
                      <a:pt x="74" y="0"/>
                    </a:moveTo>
                    <a:lnTo>
                      <a:pt x="74" y="8"/>
                    </a:lnTo>
                    <a:lnTo>
                      <a:pt x="74" y="15"/>
                    </a:lnTo>
                    <a:lnTo>
                      <a:pt x="74" y="22"/>
                    </a:lnTo>
                    <a:lnTo>
                      <a:pt x="74" y="34"/>
                    </a:lnTo>
                    <a:lnTo>
                      <a:pt x="74" y="38"/>
                    </a:lnTo>
                    <a:lnTo>
                      <a:pt x="74" y="43"/>
                    </a:lnTo>
                    <a:lnTo>
                      <a:pt x="74" y="50"/>
                    </a:lnTo>
                    <a:lnTo>
                      <a:pt x="74" y="57"/>
                    </a:lnTo>
                    <a:lnTo>
                      <a:pt x="74" y="65"/>
                    </a:lnTo>
                    <a:lnTo>
                      <a:pt x="74" y="72"/>
                    </a:lnTo>
                    <a:lnTo>
                      <a:pt x="74" y="79"/>
                    </a:lnTo>
                    <a:lnTo>
                      <a:pt x="74" y="88"/>
                    </a:lnTo>
                    <a:lnTo>
                      <a:pt x="74" y="95"/>
                    </a:lnTo>
                    <a:lnTo>
                      <a:pt x="76" y="103"/>
                    </a:lnTo>
                    <a:lnTo>
                      <a:pt x="76" y="112"/>
                    </a:lnTo>
                    <a:lnTo>
                      <a:pt x="79" y="122"/>
                    </a:lnTo>
                    <a:lnTo>
                      <a:pt x="79" y="131"/>
                    </a:lnTo>
                    <a:lnTo>
                      <a:pt x="81" y="141"/>
                    </a:lnTo>
                    <a:lnTo>
                      <a:pt x="83" y="150"/>
                    </a:lnTo>
                    <a:lnTo>
                      <a:pt x="83" y="162"/>
                    </a:lnTo>
                    <a:lnTo>
                      <a:pt x="86" y="171"/>
                    </a:lnTo>
                    <a:lnTo>
                      <a:pt x="88" y="183"/>
                    </a:lnTo>
                    <a:lnTo>
                      <a:pt x="91" y="193"/>
                    </a:lnTo>
                    <a:lnTo>
                      <a:pt x="93" y="205"/>
                    </a:lnTo>
                    <a:lnTo>
                      <a:pt x="95" y="217"/>
                    </a:lnTo>
                    <a:lnTo>
                      <a:pt x="98" y="228"/>
                    </a:lnTo>
                    <a:lnTo>
                      <a:pt x="103" y="238"/>
                    </a:lnTo>
                    <a:lnTo>
                      <a:pt x="105" y="250"/>
                    </a:lnTo>
                    <a:lnTo>
                      <a:pt x="110" y="262"/>
                    </a:lnTo>
                    <a:lnTo>
                      <a:pt x="112" y="276"/>
                    </a:lnTo>
                    <a:lnTo>
                      <a:pt x="117" y="288"/>
                    </a:lnTo>
                    <a:lnTo>
                      <a:pt x="122" y="300"/>
                    </a:lnTo>
                    <a:lnTo>
                      <a:pt x="124" y="312"/>
                    </a:lnTo>
                    <a:lnTo>
                      <a:pt x="131" y="323"/>
                    </a:lnTo>
                    <a:lnTo>
                      <a:pt x="133" y="338"/>
                    </a:lnTo>
                    <a:lnTo>
                      <a:pt x="141" y="350"/>
                    </a:lnTo>
                    <a:lnTo>
                      <a:pt x="145" y="361"/>
                    </a:lnTo>
                    <a:lnTo>
                      <a:pt x="152" y="376"/>
                    </a:lnTo>
                    <a:lnTo>
                      <a:pt x="157" y="390"/>
                    </a:lnTo>
                    <a:lnTo>
                      <a:pt x="167" y="404"/>
                    </a:lnTo>
                    <a:lnTo>
                      <a:pt x="171" y="416"/>
                    </a:lnTo>
                    <a:lnTo>
                      <a:pt x="179" y="428"/>
                    </a:lnTo>
                    <a:lnTo>
                      <a:pt x="186" y="442"/>
                    </a:lnTo>
                    <a:lnTo>
                      <a:pt x="195" y="456"/>
                    </a:lnTo>
                    <a:lnTo>
                      <a:pt x="202" y="468"/>
                    </a:lnTo>
                    <a:lnTo>
                      <a:pt x="212" y="483"/>
                    </a:lnTo>
                    <a:lnTo>
                      <a:pt x="221" y="494"/>
                    </a:lnTo>
                    <a:lnTo>
                      <a:pt x="231" y="509"/>
                    </a:lnTo>
                    <a:lnTo>
                      <a:pt x="240" y="523"/>
                    </a:lnTo>
                    <a:lnTo>
                      <a:pt x="252" y="535"/>
                    </a:lnTo>
                    <a:lnTo>
                      <a:pt x="262" y="547"/>
                    </a:lnTo>
                    <a:lnTo>
                      <a:pt x="274" y="561"/>
                    </a:lnTo>
                    <a:lnTo>
                      <a:pt x="286" y="573"/>
                    </a:lnTo>
                    <a:lnTo>
                      <a:pt x="297" y="587"/>
                    </a:lnTo>
                    <a:lnTo>
                      <a:pt x="309" y="599"/>
                    </a:lnTo>
                    <a:lnTo>
                      <a:pt x="324" y="613"/>
                    </a:lnTo>
                    <a:lnTo>
                      <a:pt x="336" y="625"/>
                    </a:lnTo>
                    <a:lnTo>
                      <a:pt x="347" y="637"/>
                    </a:lnTo>
                    <a:lnTo>
                      <a:pt x="362" y="651"/>
                    </a:lnTo>
                    <a:lnTo>
                      <a:pt x="376" y="663"/>
                    </a:lnTo>
                    <a:lnTo>
                      <a:pt x="390" y="675"/>
                    </a:lnTo>
                    <a:lnTo>
                      <a:pt x="407" y="689"/>
                    </a:lnTo>
                    <a:lnTo>
                      <a:pt x="421" y="701"/>
                    </a:lnTo>
                    <a:lnTo>
                      <a:pt x="438" y="713"/>
                    </a:lnTo>
                    <a:lnTo>
                      <a:pt x="454" y="725"/>
                    </a:lnTo>
                    <a:lnTo>
                      <a:pt x="469" y="739"/>
                    </a:lnTo>
                    <a:lnTo>
                      <a:pt x="485" y="751"/>
                    </a:lnTo>
                    <a:lnTo>
                      <a:pt x="502" y="763"/>
                    </a:lnTo>
                    <a:lnTo>
                      <a:pt x="519" y="777"/>
                    </a:lnTo>
                    <a:lnTo>
                      <a:pt x="535" y="789"/>
                    </a:lnTo>
                    <a:lnTo>
                      <a:pt x="552" y="801"/>
                    </a:lnTo>
                    <a:lnTo>
                      <a:pt x="571" y="815"/>
                    </a:lnTo>
                    <a:lnTo>
                      <a:pt x="588" y="825"/>
                    </a:lnTo>
                    <a:lnTo>
                      <a:pt x="607" y="839"/>
                    </a:lnTo>
                    <a:lnTo>
                      <a:pt x="623" y="851"/>
                    </a:lnTo>
                    <a:lnTo>
                      <a:pt x="640" y="863"/>
                    </a:lnTo>
                    <a:lnTo>
                      <a:pt x="656" y="875"/>
                    </a:lnTo>
                    <a:lnTo>
                      <a:pt x="676" y="886"/>
                    </a:lnTo>
                    <a:lnTo>
                      <a:pt x="692" y="898"/>
                    </a:lnTo>
                    <a:lnTo>
                      <a:pt x="711" y="910"/>
                    </a:lnTo>
                    <a:lnTo>
                      <a:pt x="728" y="920"/>
                    </a:lnTo>
                    <a:lnTo>
                      <a:pt x="747" y="932"/>
                    </a:lnTo>
                    <a:lnTo>
                      <a:pt x="763" y="943"/>
                    </a:lnTo>
                    <a:lnTo>
                      <a:pt x="780" y="955"/>
                    </a:lnTo>
                    <a:lnTo>
                      <a:pt x="797" y="965"/>
                    </a:lnTo>
                    <a:lnTo>
                      <a:pt x="813" y="974"/>
                    </a:lnTo>
                    <a:lnTo>
                      <a:pt x="832" y="984"/>
                    </a:lnTo>
                    <a:lnTo>
                      <a:pt x="849" y="996"/>
                    </a:lnTo>
                    <a:lnTo>
                      <a:pt x="866" y="1005"/>
                    </a:lnTo>
                    <a:lnTo>
                      <a:pt x="880" y="1015"/>
                    </a:lnTo>
                    <a:lnTo>
                      <a:pt x="897" y="1024"/>
                    </a:lnTo>
                    <a:lnTo>
                      <a:pt x="913" y="1034"/>
                    </a:lnTo>
                    <a:lnTo>
                      <a:pt x="928" y="1043"/>
                    </a:lnTo>
                    <a:lnTo>
                      <a:pt x="944" y="1053"/>
                    </a:lnTo>
                    <a:lnTo>
                      <a:pt x="958" y="1060"/>
                    </a:lnTo>
                    <a:lnTo>
                      <a:pt x="973" y="1069"/>
                    </a:lnTo>
                    <a:lnTo>
                      <a:pt x="987" y="1076"/>
                    </a:lnTo>
                    <a:lnTo>
                      <a:pt x="1001" y="1084"/>
                    </a:lnTo>
                    <a:lnTo>
                      <a:pt x="1013" y="1091"/>
                    </a:lnTo>
                    <a:lnTo>
                      <a:pt x="1027" y="1100"/>
                    </a:lnTo>
                    <a:lnTo>
                      <a:pt x="1039" y="1107"/>
                    </a:lnTo>
                    <a:lnTo>
                      <a:pt x="1051" y="1114"/>
                    </a:lnTo>
                    <a:lnTo>
                      <a:pt x="1063" y="1119"/>
                    </a:lnTo>
                    <a:lnTo>
                      <a:pt x="1075" y="1126"/>
                    </a:lnTo>
                    <a:lnTo>
                      <a:pt x="1084" y="1133"/>
                    </a:lnTo>
                    <a:lnTo>
                      <a:pt x="1094" y="1138"/>
                    </a:lnTo>
                    <a:lnTo>
                      <a:pt x="1103" y="1143"/>
                    </a:lnTo>
                    <a:lnTo>
                      <a:pt x="1113" y="1148"/>
                    </a:lnTo>
                    <a:lnTo>
                      <a:pt x="1122" y="1152"/>
                    </a:lnTo>
                    <a:lnTo>
                      <a:pt x="1130" y="1157"/>
                    </a:lnTo>
                    <a:lnTo>
                      <a:pt x="1137" y="1162"/>
                    </a:lnTo>
                    <a:lnTo>
                      <a:pt x="1144" y="1164"/>
                    </a:lnTo>
                    <a:lnTo>
                      <a:pt x="1153" y="1171"/>
                    </a:lnTo>
                    <a:lnTo>
                      <a:pt x="1163" y="1174"/>
                    </a:lnTo>
                    <a:lnTo>
                      <a:pt x="1168" y="1176"/>
                    </a:lnTo>
                    <a:lnTo>
                      <a:pt x="1170" y="1179"/>
                    </a:lnTo>
                    <a:lnTo>
                      <a:pt x="1168" y="1179"/>
                    </a:lnTo>
                    <a:lnTo>
                      <a:pt x="1158" y="1179"/>
                    </a:lnTo>
                    <a:lnTo>
                      <a:pt x="1153" y="1176"/>
                    </a:lnTo>
                    <a:lnTo>
                      <a:pt x="1149" y="1176"/>
                    </a:lnTo>
                    <a:lnTo>
                      <a:pt x="1142" y="1176"/>
                    </a:lnTo>
                    <a:lnTo>
                      <a:pt x="1132" y="1176"/>
                    </a:lnTo>
                    <a:lnTo>
                      <a:pt x="1122" y="1176"/>
                    </a:lnTo>
                    <a:lnTo>
                      <a:pt x="1111" y="1174"/>
                    </a:lnTo>
                    <a:lnTo>
                      <a:pt x="1101" y="1174"/>
                    </a:lnTo>
                    <a:lnTo>
                      <a:pt x="1089" y="1174"/>
                    </a:lnTo>
                    <a:lnTo>
                      <a:pt x="1075" y="1171"/>
                    </a:lnTo>
                    <a:lnTo>
                      <a:pt x="1063" y="1169"/>
                    </a:lnTo>
                    <a:lnTo>
                      <a:pt x="1046" y="1169"/>
                    </a:lnTo>
                    <a:lnTo>
                      <a:pt x="1035" y="1167"/>
                    </a:lnTo>
                    <a:lnTo>
                      <a:pt x="1018" y="1164"/>
                    </a:lnTo>
                    <a:lnTo>
                      <a:pt x="1001" y="1162"/>
                    </a:lnTo>
                    <a:lnTo>
                      <a:pt x="982" y="1160"/>
                    </a:lnTo>
                    <a:lnTo>
                      <a:pt x="966" y="1157"/>
                    </a:lnTo>
                    <a:lnTo>
                      <a:pt x="947" y="1155"/>
                    </a:lnTo>
                    <a:lnTo>
                      <a:pt x="928" y="1150"/>
                    </a:lnTo>
                    <a:lnTo>
                      <a:pt x="906" y="1148"/>
                    </a:lnTo>
                    <a:lnTo>
                      <a:pt x="887" y="1145"/>
                    </a:lnTo>
                    <a:lnTo>
                      <a:pt x="868" y="1138"/>
                    </a:lnTo>
                    <a:lnTo>
                      <a:pt x="847" y="1136"/>
                    </a:lnTo>
                    <a:lnTo>
                      <a:pt x="823" y="1129"/>
                    </a:lnTo>
                    <a:lnTo>
                      <a:pt x="804" y="1126"/>
                    </a:lnTo>
                    <a:lnTo>
                      <a:pt x="780" y="1119"/>
                    </a:lnTo>
                    <a:lnTo>
                      <a:pt x="756" y="1114"/>
                    </a:lnTo>
                    <a:lnTo>
                      <a:pt x="735" y="1107"/>
                    </a:lnTo>
                    <a:lnTo>
                      <a:pt x="711" y="1103"/>
                    </a:lnTo>
                    <a:lnTo>
                      <a:pt x="687" y="1093"/>
                    </a:lnTo>
                    <a:lnTo>
                      <a:pt x="664" y="1086"/>
                    </a:lnTo>
                    <a:lnTo>
                      <a:pt x="640" y="1079"/>
                    </a:lnTo>
                    <a:lnTo>
                      <a:pt x="616" y="1069"/>
                    </a:lnTo>
                    <a:lnTo>
                      <a:pt x="590" y="1060"/>
                    </a:lnTo>
                    <a:lnTo>
                      <a:pt x="566" y="1050"/>
                    </a:lnTo>
                    <a:lnTo>
                      <a:pt x="542" y="1041"/>
                    </a:lnTo>
                    <a:lnTo>
                      <a:pt x="519" y="1031"/>
                    </a:lnTo>
                    <a:lnTo>
                      <a:pt x="495" y="1022"/>
                    </a:lnTo>
                    <a:lnTo>
                      <a:pt x="469" y="1010"/>
                    </a:lnTo>
                    <a:lnTo>
                      <a:pt x="445" y="998"/>
                    </a:lnTo>
                    <a:lnTo>
                      <a:pt x="421" y="986"/>
                    </a:lnTo>
                    <a:lnTo>
                      <a:pt x="395" y="972"/>
                    </a:lnTo>
                    <a:lnTo>
                      <a:pt x="374" y="960"/>
                    </a:lnTo>
                    <a:lnTo>
                      <a:pt x="347" y="946"/>
                    </a:lnTo>
                    <a:lnTo>
                      <a:pt x="326" y="932"/>
                    </a:lnTo>
                    <a:lnTo>
                      <a:pt x="302" y="917"/>
                    </a:lnTo>
                    <a:lnTo>
                      <a:pt x="278" y="901"/>
                    </a:lnTo>
                    <a:lnTo>
                      <a:pt x="255" y="884"/>
                    </a:lnTo>
                    <a:lnTo>
                      <a:pt x="233" y="867"/>
                    </a:lnTo>
                    <a:lnTo>
                      <a:pt x="212" y="848"/>
                    </a:lnTo>
                    <a:lnTo>
                      <a:pt x="188" y="832"/>
                    </a:lnTo>
                    <a:lnTo>
                      <a:pt x="167" y="813"/>
                    </a:lnTo>
                    <a:lnTo>
                      <a:pt x="148" y="794"/>
                    </a:lnTo>
                    <a:lnTo>
                      <a:pt x="126" y="772"/>
                    </a:lnTo>
                    <a:lnTo>
                      <a:pt x="107" y="751"/>
                    </a:lnTo>
                    <a:lnTo>
                      <a:pt x="88" y="730"/>
                    </a:lnTo>
                    <a:lnTo>
                      <a:pt x="69" y="708"/>
                    </a:lnTo>
                    <a:lnTo>
                      <a:pt x="50" y="682"/>
                    </a:lnTo>
                    <a:lnTo>
                      <a:pt x="34" y="661"/>
                    </a:lnTo>
                    <a:lnTo>
                      <a:pt x="17" y="635"/>
                    </a:lnTo>
                    <a:lnTo>
                      <a:pt x="0" y="611"/>
                    </a:lnTo>
                    <a:lnTo>
                      <a:pt x="74" y="0"/>
                    </a:lnTo>
                    <a:lnTo>
                      <a:pt x="74" y="0"/>
                    </a:lnTo>
                    <a:close/>
                  </a:path>
                </a:pathLst>
              </a:custGeom>
              <a:solidFill>
                <a:srgbClr val="D1D14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475" name="Freeform 19"/>
              <p:cNvSpPr>
                <a:spLocks/>
              </p:cNvSpPr>
              <p:nvPr/>
            </p:nvSpPr>
            <p:spPr bwMode="auto">
              <a:xfrm>
                <a:off x="896" y="1886"/>
                <a:ext cx="844" cy="150"/>
              </a:xfrm>
              <a:custGeom>
                <a:avLst/>
                <a:gdLst/>
                <a:ahLst/>
                <a:cxnLst>
                  <a:cxn ang="0">
                    <a:pos x="0" y="12"/>
                  </a:cxn>
                  <a:cxn ang="0">
                    <a:pos x="844" y="150"/>
                  </a:cxn>
                  <a:cxn ang="0">
                    <a:pos x="837" y="138"/>
                  </a:cxn>
                  <a:cxn ang="0">
                    <a:pos x="5" y="0"/>
                  </a:cxn>
                  <a:cxn ang="0">
                    <a:pos x="0" y="12"/>
                  </a:cxn>
                  <a:cxn ang="0">
                    <a:pos x="0" y="12"/>
                  </a:cxn>
                </a:cxnLst>
                <a:rect l="0" t="0" r="r" b="b"/>
                <a:pathLst>
                  <a:path w="844" h="150">
                    <a:moveTo>
                      <a:pt x="0" y="12"/>
                    </a:moveTo>
                    <a:lnTo>
                      <a:pt x="844" y="150"/>
                    </a:lnTo>
                    <a:lnTo>
                      <a:pt x="837" y="138"/>
                    </a:lnTo>
                    <a:lnTo>
                      <a:pt x="5" y="0"/>
                    </a:lnTo>
                    <a:lnTo>
                      <a:pt x="0" y="12"/>
                    </a:lnTo>
                    <a:lnTo>
                      <a:pt x="0" y="12"/>
                    </a:lnTo>
                    <a:close/>
                  </a:path>
                </a:pathLst>
              </a:custGeom>
              <a:solidFill>
                <a:srgbClr val="DEE6B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476" name="Freeform 20"/>
              <p:cNvSpPr>
                <a:spLocks/>
              </p:cNvSpPr>
              <p:nvPr/>
            </p:nvSpPr>
            <p:spPr bwMode="auto">
              <a:xfrm>
                <a:off x="763" y="1154"/>
                <a:ext cx="1943" cy="1110"/>
              </a:xfrm>
              <a:custGeom>
                <a:avLst/>
                <a:gdLst/>
                <a:ahLst/>
                <a:cxnLst>
                  <a:cxn ang="0">
                    <a:pos x="114" y="1076"/>
                  </a:cxn>
                  <a:cxn ang="0">
                    <a:pos x="110" y="1027"/>
                  </a:cxn>
                  <a:cxn ang="0">
                    <a:pos x="112" y="967"/>
                  </a:cxn>
                  <a:cxn ang="0">
                    <a:pos x="117" y="896"/>
                  </a:cxn>
                  <a:cxn ang="0">
                    <a:pos x="133" y="815"/>
                  </a:cxn>
                  <a:cxn ang="0">
                    <a:pos x="164" y="734"/>
                  </a:cxn>
                  <a:cxn ang="0">
                    <a:pos x="209" y="654"/>
                  </a:cxn>
                  <a:cxn ang="0">
                    <a:pos x="274" y="580"/>
                  </a:cxn>
                  <a:cxn ang="0">
                    <a:pos x="338" y="528"/>
                  </a:cxn>
                  <a:cxn ang="0">
                    <a:pos x="383" y="502"/>
                  </a:cxn>
                  <a:cxn ang="0">
                    <a:pos x="428" y="475"/>
                  </a:cxn>
                  <a:cxn ang="0">
                    <a:pos x="478" y="452"/>
                  </a:cxn>
                  <a:cxn ang="0">
                    <a:pos x="533" y="428"/>
                  </a:cxn>
                  <a:cxn ang="0">
                    <a:pos x="587" y="407"/>
                  </a:cxn>
                  <a:cxn ang="0">
                    <a:pos x="642" y="388"/>
                  </a:cxn>
                  <a:cxn ang="0">
                    <a:pos x="697" y="369"/>
                  </a:cxn>
                  <a:cxn ang="0">
                    <a:pos x="752" y="352"/>
                  </a:cxn>
                  <a:cxn ang="0">
                    <a:pos x="897" y="319"/>
                  </a:cxn>
                  <a:cxn ang="0">
                    <a:pos x="1073" y="302"/>
                  </a:cxn>
                  <a:cxn ang="0">
                    <a:pos x="1239" y="314"/>
                  </a:cxn>
                  <a:cxn ang="0">
                    <a:pos x="1393" y="350"/>
                  </a:cxn>
                  <a:cxn ang="0">
                    <a:pos x="1534" y="411"/>
                  </a:cxn>
                  <a:cxn ang="0">
                    <a:pos x="1653" y="492"/>
                  </a:cxn>
                  <a:cxn ang="0">
                    <a:pos x="1748" y="592"/>
                  </a:cxn>
                  <a:cxn ang="0">
                    <a:pos x="1817" y="708"/>
                  </a:cxn>
                  <a:cxn ang="0">
                    <a:pos x="1857" y="844"/>
                  </a:cxn>
                  <a:cxn ang="0">
                    <a:pos x="1874" y="929"/>
                  </a:cxn>
                  <a:cxn ang="0">
                    <a:pos x="1921" y="905"/>
                  </a:cxn>
                  <a:cxn ang="0">
                    <a:pos x="1931" y="856"/>
                  </a:cxn>
                  <a:cxn ang="0">
                    <a:pos x="1940" y="768"/>
                  </a:cxn>
                  <a:cxn ang="0">
                    <a:pos x="1940" y="651"/>
                  </a:cxn>
                  <a:cxn ang="0">
                    <a:pos x="1912" y="518"/>
                  </a:cxn>
                  <a:cxn ang="0">
                    <a:pos x="1850" y="378"/>
                  </a:cxn>
                  <a:cxn ang="0">
                    <a:pos x="1741" y="245"/>
                  </a:cxn>
                  <a:cxn ang="0">
                    <a:pos x="1569" y="131"/>
                  </a:cxn>
                  <a:cxn ang="0">
                    <a:pos x="1329" y="41"/>
                  </a:cxn>
                  <a:cxn ang="0">
                    <a:pos x="1099" y="3"/>
                  </a:cxn>
                  <a:cxn ang="0">
                    <a:pos x="1053" y="0"/>
                  </a:cxn>
                  <a:cxn ang="0">
                    <a:pos x="992" y="0"/>
                  </a:cxn>
                  <a:cxn ang="0">
                    <a:pos x="911" y="8"/>
                  </a:cxn>
                  <a:cxn ang="0">
                    <a:pos x="820" y="19"/>
                  </a:cxn>
                  <a:cxn ang="0">
                    <a:pos x="721" y="38"/>
                  </a:cxn>
                  <a:cxn ang="0">
                    <a:pos x="618" y="67"/>
                  </a:cxn>
                  <a:cxn ang="0">
                    <a:pos x="514" y="107"/>
                  </a:cxn>
                  <a:cxn ang="0">
                    <a:pos x="409" y="162"/>
                  </a:cxn>
                  <a:cxn ang="0">
                    <a:pos x="309" y="228"/>
                  </a:cxn>
                  <a:cxn ang="0">
                    <a:pos x="226" y="302"/>
                  </a:cxn>
                  <a:cxn ang="0">
                    <a:pos x="157" y="373"/>
                  </a:cxn>
                  <a:cxn ang="0">
                    <a:pos x="105" y="442"/>
                  </a:cxn>
                  <a:cxn ang="0">
                    <a:pos x="67" y="511"/>
                  </a:cxn>
                  <a:cxn ang="0">
                    <a:pos x="41" y="575"/>
                  </a:cxn>
                  <a:cxn ang="0">
                    <a:pos x="22" y="635"/>
                  </a:cxn>
                  <a:cxn ang="0">
                    <a:pos x="10" y="694"/>
                  </a:cxn>
                  <a:cxn ang="0">
                    <a:pos x="5" y="746"/>
                  </a:cxn>
                  <a:cxn ang="0">
                    <a:pos x="0" y="799"/>
                  </a:cxn>
                  <a:cxn ang="0">
                    <a:pos x="0" y="844"/>
                  </a:cxn>
                  <a:cxn ang="0">
                    <a:pos x="10" y="891"/>
                  </a:cxn>
                  <a:cxn ang="0">
                    <a:pos x="26" y="936"/>
                  </a:cxn>
                  <a:cxn ang="0">
                    <a:pos x="45" y="981"/>
                  </a:cxn>
                  <a:cxn ang="0">
                    <a:pos x="74" y="1038"/>
                  </a:cxn>
                  <a:cxn ang="0">
                    <a:pos x="107" y="1093"/>
                  </a:cxn>
                </a:cxnLst>
                <a:rect l="0" t="0" r="r" b="b"/>
                <a:pathLst>
                  <a:path w="1943" h="1110">
                    <a:moveTo>
                      <a:pt x="121" y="1110"/>
                    </a:moveTo>
                    <a:lnTo>
                      <a:pt x="119" y="1107"/>
                    </a:lnTo>
                    <a:lnTo>
                      <a:pt x="119" y="1105"/>
                    </a:lnTo>
                    <a:lnTo>
                      <a:pt x="117" y="1100"/>
                    </a:lnTo>
                    <a:lnTo>
                      <a:pt x="117" y="1093"/>
                    </a:lnTo>
                    <a:lnTo>
                      <a:pt x="114" y="1084"/>
                    </a:lnTo>
                    <a:lnTo>
                      <a:pt x="114" y="1076"/>
                    </a:lnTo>
                    <a:lnTo>
                      <a:pt x="114" y="1069"/>
                    </a:lnTo>
                    <a:lnTo>
                      <a:pt x="114" y="1062"/>
                    </a:lnTo>
                    <a:lnTo>
                      <a:pt x="114" y="1057"/>
                    </a:lnTo>
                    <a:lnTo>
                      <a:pt x="114" y="1050"/>
                    </a:lnTo>
                    <a:lnTo>
                      <a:pt x="112" y="1043"/>
                    </a:lnTo>
                    <a:lnTo>
                      <a:pt x="112" y="1036"/>
                    </a:lnTo>
                    <a:lnTo>
                      <a:pt x="110" y="1027"/>
                    </a:lnTo>
                    <a:lnTo>
                      <a:pt x="110" y="1019"/>
                    </a:lnTo>
                    <a:lnTo>
                      <a:pt x="110" y="1012"/>
                    </a:lnTo>
                    <a:lnTo>
                      <a:pt x="110" y="1003"/>
                    </a:lnTo>
                    <a:lnTo>
                      <a:pt x="110" y="993"/>
                    </a:lnTo>
                    <a:lnTo>
                      <a:pt x="112" y="986"/>
                    </a:lnTo>
                    <a:lnTo>
                      <a:pt x="112" y="977"/>
                    </a:lnTo>
                    <a:lnTo>
                      <a:pt x="112" y="967"/>
                    </a:lnTo>
                    <a:lnTo>
                      <a:pt x="112" y="958"/>
                    </a:lnTo>
                    <a:lnTo>
                      <a:pt x="112" y="948"/>
                    </a:lnTo>
                    <a:lnTo>
                      <a:pt x="112" y="936"/>
                    </a:lnTo>
                    <a:lnTo>
                      <a:pt x="114" y="927"/>
                    </a:lnTo>
                    <a:lnTo>
                      <a:pt x="114" y="917"/>
                    </a:lnTo>
                    <a:lnTo>
                      <a:pt x="117" y="908"/>
                    </a:lnTo>
                    <a:lnTo>
                      <a:pt x="117" y="896"/>
                    </a:lnTo>
                    <a:lnTo>
                      <a:pt x="119" y="884"/>
                    </a:lnTo>
                    <a:lnTo>
                      <a:pt x="121" y="872"/>
                    </a:lnTo>
                    <a:lnTo>
                      <a:pt x="124" y="860"/>
                    </a:lnTo>
                    <a:lnTo>
                      <a:pt x="124" y="851"/>
                    </a:lnTo>
                    <a:lnTo>
                      <a:pt x="129" y="839"/>
                    </a:lnTo>
                    <a:lnTo>
                      <a:pt x="131" y="827"/>
                    </a:lnTo>
                    <a:lnTo>
                      <a:pt x="133" y="815"/>
                    </a:lnTo>
                    <a:lnTo>
                      <a:pt x="138" y="803"/>
                    </a:lnTo>
                    <a:lnTo>
                      <a:pt x="140" y="791"/>
                    </a:lnTo>
                    <a:lnTo>
                      <a:pt x="143" y="780"/>
                    </a:lnTo>
                    <a:lnTo>
                      <a:pt x="150" y="770"/>
                    </a:lnTo>
                    <a:lnTo>
                      <a:pt x="152" y="756"/>
                    </a:lnTo>
                    <a:lnTo>
                      <a:pt x="160" y="746"/>
                    </a:lnTo>
                    <a:lnTo>
                      <a:pt x="164" y="734"/>
                    </a:lnTo>
                    <a:lnTo>
                      <a:pt x="171" y="723"/>
                    </a:lnTo>
                    <a:lnTo>
                      <a:pt x="176" y="711"/>
                    </a:lnTo>
                    <a:lnTo>
                      <a:pt x="181" y="699"/>
                    </a:lnTo>
                    <a:lnTo>
                      <a:pt x="188" y="687"/>
                    </a:lnTo>
                    <a:lnTo>
                      <a:pt x="195" y="677"/>
                    </a:lnTo>
                    <a:lnTo>
                      <a:pt x="200" y="666"/>
                    </a:lnTo>
                    <a:lnTo>
                      <a:pt x="209" y="654"/>
                    </a:lnTo>
                    <a:lnTo>
                      <a:pt x="217" y="642"/>
                    </a:lnTo>
                    <a:lnTo>
                      <a:pt x="226" y="632"/>
                    </a:lnTo>
                    <a:lnTo>
                      <a:pt x="236" y="620"/>
                    </a:lnTo>
                    <a:lnTo>
                      <a:pt x="245" y="611"/>
                    </a:lnTo>
                    <a:lnTo>
                      <a:pt x="255" y="599"/>
                    </a:lnTo>
                    <a:lnTo>
                      <a:pt x="264" y="589"/>
                    </a:lnTo>
                    <a:lnTo>
                      <a:pt x="274" y="580"/>
                    </a:lnTo>
                    <a:lnTo>
                      <a:pt x="286" y="570"/>
                    </a:lnTo>
                    <a:lnTo>
                      <a:pt x="297" y="561"/>
                    </a:lnTo>
                    <a:lnTo>
                      <a:pt x="309" y="551"/>
                    </a:lnTo>
                    <a:lnTo>
                      <a:pt x="319" y="542"/>
                    </a:lnTo>
                    <a:lnTo>
                      <a:pt x="328" y="535"/>
                    </a:lnTo>
                    <a:lnTo>
                      <a:pt x="333" y="530"/>
                    </a:lnTo>
                    <a:lnTo>
                      <a:pt x="338" y="528"/>
                    </a:lnTo>
                    <a:lnTo>
                      <a:pt x="345" y="523"/>
                    </a:lnTo>
                    <a:lnTo>
                      <a:pt x="352" y="521"/>
                    </a:lnTo>
                    <a:lnTo>
                      <a:pt x="357" y="516"/>
                    </a:lnTo>
                    <a:lnTo>
                      <a:pt x="364" y="511"/>
                    </a:lnTo>
                    <a:lnTo>
                      <a:pt x="369" y="509"/>
                    </a:lnTo>
                    <a:lnTo>
                      <a:pt x="376" y="506"/>
                    </a:lnTo>
                    <a:lnTo>
                      <a:pt x="383" y="502"/>
                    </a:lnTo>
                    <a:lnTo>
                      <a:pt x="388" y="497"/>
                    </a:lnTo>
                    <a:lnTo>
                      <a:pt x="395" y="494"/>
                    </a:lnTo>
                    <a:lnTo>
                      <a:pt x="402" y="492"/>
                    </a:lnTo>
                    <a:lnTo>
                      <a:pt x="409" y="487"/>
                    </a:lnTo>
                    <a:lnTo>
                      <a:pt x="414" y="483"/>
                    </a:lnTo>
                    <a:lnTo>
                      <a:pt x="421" y="480"/>
                    </a:lnTo>
                    <a:lnTo>
                      <a:pt x="428" y="475"/>
                    </a:lnTo>
                    <a:lnTo>
                      <a:pt x="435" y="473"/>
                    </a:lnTo>
                    <a:lnTo>
                      <a:pt x="442" y="468"/>
                    </a:lnTo>
                    <a:lnTo>
                      <a:pt x="450" y="466"/>
                    </a:lnTo>
                    <a:lnTo>
                      <a:pt x="457" y="461"/>
                    </a:lnTo>
                    <a:lnTo>
                      <a:pt x="464" y="459"/>
                    </a:lnTo>
                    <a:lnTo>
                      <a:pt x="471" y="454"/>
                    </a:lnTo>
                    <a:lnTo>
                      <a:pt x="478" y="452"/>
                    </a:lnTo>
                    <a:lnTo>
                      <a:pt x="485" y="449"/>
                    </a:lnTo>
                    <a:lnTo>
                      <a:pt x="492" y="445"/>
                    </a:lnTo>
                    <a:lnTo>
                      <a:pt x="502" y="442"/>
                    </a:lnTo>
                    <a:lnTo>
                      <a:pt x="509" y="440"/>
                    </a:lnTo>
                    <a:lnTo>
                      <a:pt x="516" y="435"/>
                    </a:lnTo>
                    <a:lnTo>
                      <a:pt x="523" y="433"/>
                    </a:lnTo>
                    <a:lnTo>
                      <a:pt x="533" y="428"/>
                    </a:lnTo>
                    <a:lnTo>
                      <a:pt x="540" y="426"/>
                    </a:lnTo>
                    <a:lnTo>
                      <a:pt x="547" y="423"/>
                    </a:lnTo>
                    <a:lnTo>
                      <a:pt x="554" y="418"/>
                    </a:lnTo>
                    <a:lnTo>
                      <a:pt x="564" y="416"/>
                    </a:lnTo>
                    <a:lnTo>
                      <a:pt x="571" y="414"/>
                    </a:lnTo>
                    <a:lnTo>
                      <a:pt x="580" y="409"/>
                    </a:lnTo>
                    <a:lnTo>
                      <a:pt x="587" y="407"/>
                    </a:lnTo>
                    <a:lnTo>
                      <a:pt x="595" y="404"/>
                    </a:lnTo>
                    <a:lnTo>
                      <a:pt x="602" y="399"/>
                    </a:lnTo>
                    <a:lnTo>
                      <a:pt x="611" y="397"/>
                    </a:lnTo>
                    <a:lnTo>
                      <a:pt x="618" y="395"/>
                    </a:lnTo>
                    <a:lnTo>
                      <a:pt x="628" y="392"/>
                    </a:lnTo>
                    <a:lnTo>
                      <a:pt x="635" y="388"/>
                    </a:lnTo>
                    <a:lnTo>
                      <a:pt x="642" y="388"/>
                    </a:lnTo>
                    <a:lnTo>
                      <a:pt x="649" y="383"/>
                    </a:lnTo>
                    <a:lnTo>
                      <a:pt x="656" y="380"/>
                    </a:lnTo>
                    <a:lnTo>
                      <a:pt x="666" y="378"/>
                    </a:lnTo>
                    <a:lnTo>
                      <a:pt x="673" y="376"/>
                    </a:lnTo>
                    <a:lnTo>
                      <a:pt x="680" y="373"/>
                    </a:lnTo>
                    <a:lnTo>
                      <a:pt x="690" y="371"/>
                    </a:lnTo>
                    <a:lnTo>
                      <a:pt x="697" y="369"/>
                    </a:lnTo>
                    <a:lnTo>
                      <a:pt x="704" y="366"/>
                    </a:lnTo>
                    <a:lnTo>
                      <a:pt x="711" y="364"/>
                    </a:lnTo>
                    <a:lnTo>
                      <a:pt x="721" y="361"/>
                    </a:lnTo>
                    <a:lnTo>
                      <a:pt x="728" y="359"/>
                    </a:lnTo>
                    <a:lnTo>
                      <a:pt x="735" y="357"/>
                    </a:lnTo>
                    <a:lnTo>
                      <a:pt x="742" y="354"/>
                    </a:lnTo>
                    <a:lnTo>
                      <a:pt x="752" y="352"/>
                    </a:lnTo>
                    <a:lnTo>
                      <a:pt x="759" y="350"/>
                    </a:lnTo>
                    <a:lnTo>
                      <a:pt x="768" y="350"/>
                    </a:lnTo>
                    <a:lnTo>
                      <a:pt x="792" y="340"/>
                    </a:lnTo>
                    <a:lnTo>
                      <a:pt x="818" y="335"/>
                    </a:lnTo>
                    <a:lnTo>
                      <a:pt x="844" y="328"/>
                    </a:lnTo>
                    <a:lnTo>
                      <a:pt x="870" y="323"/>
                    </a:lnTo>
                    <a:lnTo>
                      <a:pt x="897" y="319"/>
                    </a:lnTo>
                    <a:lnTo>
                      <a:pt x="920" y="314"/>
                    </a:lnTo>
                    <a:lnTo>
                      <a:pt x="946" y="312"/>
                    </a:lnTo>
                    <a:lnTo>
                      <a:pt x="973" y="309"/>
                    </a:lnTo>
                    <a:lnTo>
                      <a:pt x="996" y="307"/>
                    </a:lnTo>
                    <a:lnTo>
                      <a:pt x="1023" y="304"/>
                    </a:lnTo>
                    <a:lnTo>
                      <a:pt x="1046" y="302"/>
                    </a:lnTo>
                    <a:lnTo>
                      <a:pt x="1073" y="302"/>
                    </a:lnTo>
                    <a:lnTo>
                      <a:pt x="1096" y="302"/>
                    </a:lnTo>
                    <a:lnTo>
                      <a:pt x="1120" y="302"/>
                    </a:lnTo>
                    <a:lnTo>
                      <a:pt x="1144" y="304"/>
                    </a:lnTo>
                    <a:lnTo>
                      <a:pt x="1170" y="307"/>
                    </a:lnTo>
                    <a:lnTo>
                      <a:pt x="1191" y="309"/>
                    </a:lnTo>
                    <a:lnTo>
                      <a:pt x="1215" y="312"/>
                    </a:lnTo>
                    <a:lnTo>
                      <a:pt x="1239" y="314"/>
                    </a:lnTo>
                    <a:lnTo>
                      <a:pt x="1263" y="319"/>
                    </a:lnTo>
                    <a:lnTo>
                      <a:pt x="1284" y="321"/>
                    </a:lnTo>
                    <a:lnTo>
                      <a:pt x="1306" y="328"/>
                    </a:lnTo>
                    <a:lnTo>
                      <a:pt x="1329" y="333"/>
                    </a:lnTo>
                    <a:lnTo>
                      <a:pt x="1351" y="340"/>
                    </a:lnTo>
                    <a:lnTo>
                      <a:pt x="1372" y="345"/>
                    </a:lnTo>
                    <a:lnTo>
                      <a:pt x="1393" y="350"/>
                    </a:lnTo>
                    <a:lnTo>
                      <a:pt x="1415" y="359"/>
                    </a:lnTo>
                    <a:lnTo>
                      <a:pt x="1436" y="366"/>
                    </a:lnTo>
                    <a:lnTo>
                      <a:pt x="1455" y="373"/>
                    </a:lnTo>
                    <a:lnTo>
                      <a:pt x="1477" y="383"/>
                    </a:lnTo>
                    <a:lnTo>
                      <a:pt x="1496" y="392"/>
                    </a:lnTo>
                    <a:lnTo>
                      <a:pt x="1515" y="402"/>
                    </a:lnTo>
                    <a:lnTo>
                      <a:pt x="1534" y="411"/>
                    </a:lnTo>
                    <a:lnTo>
                      <a:pt x="1550" y="421"/>
                    </a:lnTo>
                    <a:lnTo>
                      <a:pt x="1569" y="433"/>
                    </a:lnTo>
                    <a:lnTo>
                      <a:pt x="1586" y="445"/>
                    </a:lnTo>
                    <a:lnTo>
                      <a:pt x="1603" y="454"/>
                    </a:lnTo>
                    <a:lnTo>
                      <a:pt x="1619" y="466"/>
                    </a:lnTo>
                    <a:lnTo>
                      <a:pt x="1636" y="478"/>
                    </a:lnTo>
                    <a:lnTo>
                      <a:pt x="1653" y="492"/>
                    </a:lnTo>
                    <a:lnTo>
                      <a:pt x="1667" y="504"/>
                    </a:lnTo>
                    <a:lnTo>
                      <a:pt x="1681" y="518"/>
                    </a:lnTo>
                    <a:lnTo>
                      <a:pt x="1695" y="532"/>
                    </a:lnTo>
                    <a:lnTo>
                      <a:pt x="1710" y="547"/>
                    </a:lnTo>
                    <a:lnTo>
                      <a:pt x="1722" y="561"/>
                    </a:lnTo>
                    <a:lnTo>
                      <a:pt x="1736" y="578"/>
                    </a:lnTo>
                    <a:lnTo>
                      <a:pt x="1748" y="592"/>
                    </a:lnTo>
                    <a:lnTo>
                      <a:pt x="1760" y="608"/>
                    </a:lnTo>
                    <a:lnTo>
                      <a:pt x="1769" y="623"/>
                    </a:lnTo>
                    <a:lnTo>
                      <a:pt x="1781" y="639"/>
                    </a:lnTo>
                    <a:lnTo>
                      <a:pt x="1791" y="656"/>
                    </a:lnTo>
                    <a:lnTo>
                      <a:pt x="1800" y="675"/>
                    </a:lnTo>
                    <a:lnTo>
                      <a:pt x="1807" y="692"/>
                    </a:lnTo>
                    <a:lnTo>
                      <a:pt x="1817" y="708"/>
                    </a:lnTo>
                    <a:lnTo>
                      <a:pt x="1824" y="727"/>
                    </a:lnTo>
                    <a:lnTo>
                      <a:pt x="1833" y="746"/>
                    </a:lnTo>
                    <a:lnTo>
                      <a:pt x="1838" y="765"/>
                    </a:lnTo>
                    <a:lnTo>
                      <a:pt x="1843" y="784"/>
                    </a:lnTo>
                    <a:lnTo>
                      <a:pt x="1848" y="803"/>
                    </a:lnTo>
                    <a:lnTo>
                      <a:pt x="1852" y="825"/>
                    </a:lnTo>
                    <a:lnTo>
                      <a:pt x="1857" y="844"/>
                    </a:lnTo>
                    <a:lnTo>
                      <a:pt x="1859" y="865"/>
                    </a:lnTo>
                    <a:lnTo>
                      <a:pt x="1862" y="884"/>
                    </a:lnTo>
                    <a:lnTo>
                      <a:pt x="1864" y="908"/>
                    </a:lnTo>
                    <a:lnTo>
                      <a:pt x="1864" y="915"/>
                    </a:lnTo>
                    <a:lnTo>
                      <a:pt x="1869" y="922"/>
                    </a:lnTo>
                    <a:lnTo>
                      <a:pt x="1871" y="927"/>
                    </a:lnTo>
                    <a:lnTo>
                      <a:pt x="1874" y="929"/>
                    </a:lnTo>
                    <a:lnTo>
                      <a:pt x="1883" y="929"/>
                    </a:lnTo>
                    <a:lnTo>
                      <a:pt x="1895" y="927"/>
                    </a:lnTo>
                    <a:lnTo>
                      <a:pt x="1905" y="922"/>
                    </a:lnTo>
                    <a:lnTo>
                      <a:pt x="1912" y="915"/>
                    </a:lnTo>
                    <a:lnTo>
                      <a:pt x="1919" y="910"/>
                    </a:lnTo>
                    <a:lnTo>
                      <a:pt x="1921" y="908"/>
                    </a:lnTo>
                    <a:lnTo>
                      <a:pt x="1921" y="905"/>
                    </a:lnTo>
                    <a:lnTo>
                      <a:pt x="1924" y="898"/>
                    </a:lnTo>
                    <a:lnTo>
                      <a:pt x="1924" y="894"/>
                    </a:lnTo>
                    <a:lnTo>
                      <a:pt x="1926" y="886"/>
                    </a:lnTo>
                    <a:lnTo>
                      <a:pt x="1926" y="879"/>
                    </a:lnTo>
                    <a:lnTo>
                      <a:pt x="1928" y="875"/>
                    </a:lnTo>
                    <a:lnTo>
                      <a:pt x="1931" y="865"/>
                    </a:lnTo>
                    <a:lnTo>
                      <a:pt x="1931" y="856"/>
                    </a:lnTo>
                    <a:lnTo>
                      <a:pt x="1933" y="844"/>
                    </a:lnTo>
                    <a:lnTo>
                      <a:pt x="1936" y="834"/>
                    </a:lnTo>
                    <a:lnTo>
                      <a:pt x="1936" y="822"/>
                    </a:lnTo>
                    <a:lnTo>
                      <a:pt x="1938" y="810"/>
                    </a:lnTo>
                    <a:lnTo>
                      <a:pt x="1938" y="796"/>
                    </a:lnTo>
                    <a:lnTo>
                      <a:pt x="1940" y="784"/>
                    </a:lnTo>
                    <a:lnTo>
                      <a:pt x="1940" y="768"/>
                    </a:lnTo>
                    <a:lnTo>
                      <a:pt x="1943" y="753"/>
                    </a:lnTo>
                    <a:lnTo>
                      <a:pt x="1943" y="737"/>
                    </a:lnTo>
                    <a:lnTo>
                      <a:pt x="1943" y="720"/>
                    </a:lnTo>
                    <a:lnTo>
                      <a:pt x="1943" y="704"/>
                    </a:lnTo>
                    <a:lnTo>
                      <a:pt x="1943" y="687"/>
                    </a:lnTo>
                    <a:lnTo>
                      <a:pt x="1940" y="670"/>
                    </a:lnTo>
                    <a:lnTo>
                      <a:pt x="1940" y="651"/>
                    </a:lnTo>
                    <a:lnTo>
                      <a:pt x="1936" y="632"/>
                    </a:lnTo>
                    <a:lnTo>
                      <a:pt x="1936" y="613"/>
                    </a:lnTo>
                    <a:lnTo>
                      <a:pt x="1931" y="597"/>
                    </a:lnTo>
                    <a:lnTo>
                      <a:pt x="1928" y="578"/>
                    </a:lnTo>
                    <a:lnTo>
                      <a:pt x="1924" y="556"/>
                    </a:lnTo>
                    <a:lnTo>
                      <a:pt x="1919" y="537"/>
                    </a:lnTo>
                    <a:lnTo>
                      <a:pt x="1912" y="518"/>
                    </a:lnTo>
                    <a:lnTo>
                      <a:pt x="1907" y="499"/>
                    </a:lnTo>
                    <a:lnTo>
                      <a:pt x="1900" y="478"/>
                    </a:lnTo>
                    <a:lnTo>
                      <a:pt x="1890" y="459"/>
                    </a:lnTo>
                    <a:lnTo>
                      <a:pt x="1881" y="437"/>
                    </a:lnTo>
                    <a:lnTo>
                      <a:pt x="1871" y="418"/>
                    </a:lnTo>
                    <a:lnTo>
                      <a:pt x="1859" y="399"/>
                    </a:lnTo>
                    <a:lnTo>
                      <a:pt x="1850" y="378"/>
                    </a:lnTo>
                    <a:lnTo>
                      <a:pt x="1838" y="359"/>
                    </a:lnTo>
                    <a:lnTo>
                      <a:pt x="1824" y="340"/>
                    </a:lnTo>
                    <a:lnTo>
                      <a:pt x="1810" y="321"/>
                    </a:lnTo>
                    <a:lnTo>
                      <a:pt x="1793" y="302"/>
                    </a:lnTo>
                    <a:lnTo>
                      <a:pt x="1776" y="283"/>
                    </a:lnTo>
                    <a:lnTo>
                      <a:pt x="1760" y="264"/>
                    </a:lnTo>
                    <a:lnTo>
                      <a:pt x="1741" y="245"/>
                    </a:lnTo>
                    <a:lnTo>
                      <a:pt x="1719" y="228"/>
                    </a:lnTo>
                    <a:lnTo>
                      <a:pt x="1698" y="209"/>
                    </a:lnTo>
                    <a:lnTo>
                      <a:pt x="1676" y="195"/>
                    </a:lnTo>
                    <a:lnTo>
                      <a:pt x="1650" y="176"/>
                    </a:lnTo>
                    <a:lnTo>
                      <a:pt x="1626" y="162"/>
                    </a:lnTo>
                    <a:lnTo>
                      <a:pt x="1598" y="145"/>
                    </a:lnTo>
                    <a:lnTo>
                      <a:pt x="1569" y="131"/>
                    </a:lnTo>
                    <a:lnTo>
                      <a:pt x="1541" y="114"/>
                    </a:lnTo>
                    <a:lnTo>
                      <a:pt x="1510" y="100"/>
                    </a:lnTo>
                    <a:lnTo>
                      <a:pt x="1477" y="86"/>
                    </a:lnTo>
                    <a:lnTo>
                      <a:pt x="1443" y="76"/>
                    </a:lnTo>
                    <a:lnTo>
                      <a:pt x="1405" y="62"/>
                    </a:lnTo>
                    <a:lnTo>
                      <a:pt x="1370" y="53"/>
                    </a:lnTo>
                    <a:lnTo>
                      <a:pt x="1329" y="41"/>
                    </a:lnTo>
                    <a:lnTo>
                      <a:pt x="1291" y="34"/>
                    </a:lnTo>
                    <a:lnTo>
                      <a:pt x="1246" y="24"/>
                    </a:lnTo>
                    <a:lnTo>
                      <a:pt x="1203" y="17"/>
                    </a:lnTo>
                    <a:lnTo>
                      <a:pt x="1156" y="10"/>
                    </a:lnTo>
                    <a:lnTo>
                      <a:pt x="1108" y="5"/>
                    </a:lnTo>
                    <a:lnTo>
                      <a:pt x="1103" y="3"/>
                    </a:lnTo>
                    <a:lnTo>
                      <a:pt x="1099" y="3"/>
                    </a:lnTo>
                    <a:lnTo>
                      <a:pt x="1094" y="0"/>
                    </a:lnTo>
                    <a:lnTo>
                      <a:pt x="1087" y="0"/>
                    </a:lnTo>
                    <a:lnTo>
                      <a:pt x="1082" y="0"/>
                    </a:lnTo>
                    <a:lnTo>
                      <a:pt x="1075" y="0"/>
                    </a:lnTo>
                    <a:lnTo>
                      <a:pt x="1068" y="0"/>
                    </a:lnTo>
                    <a:lnTo>
                      <a:pt x="1061" y="0"/>
                    </a:lnTo>
                    <a:lnTo>
                      <a:pt x="1053" y="0"/>
                    </a:lnTo>
                    <a:lnTo>
                      <a:pt x="1044" y="0"/>
                    </a:lnTo>
                    <a:lnTo>
                      <a:pt x="1037" y="0"/>
                    </a:lnTo>
                    <a:lnTo>
                      <a:pt x="1027" y="0"/>
                    </a:lnTo>
                    <a:lnTo>
                      <a:pt x="1018" y="0"/>
                    </a:lnTo>
                    <a:lnTo>
                      <a:pt x="1008" y="0"/>
                    </a:lnTo>
                    <a:lnTo>
                      <a:pt x="999" y="0"/>
                    </a:lnTo>
                    <a:lnTo>
                      <a:pt x="992" y="0"/>
                    </a:lnTo>
                    <a:lnTo>
                      <a:pt x="980" y="0"/>
                    </a:lnTo>
                    <a:lnTo>
                      <a:pt x="968" y="0"/>
                    </a:lnTo>
                    <a:lnTo>
                      <a:pt x="956" y="3"/>
                    </a:lnTo>
                    <a:lnTo>
                      <a:pt x="946" y="3"/>
                    </a:lnTo>
                    <a:lnTo>
                      <a:pt x="935" y="3"/>
                    </a:lnTo>
                    <a:lnTo>
                      <a:pt x="923" y="5"/>
                    </a:lnTo>
                    <a:lnTo>
                      <a:pt x="911" y="8"/>
                    </a:lnTo>
                    <a:lnTo>
                      <a:pt x="899" y="10"/>
                    </a:lnTo>
                    <a:lnTo>
                      <a:pt x="887" y="10"/>
                    </a:lnTo>
                    <a:lnTo>
                      <a:pt x="873" y="10"/>
                    </a:lnTo>
                    <a:lnTo>
                      <a:pt x="861" y="12"/>
                    </a:lnTo>
                    <a:lnTo>
                      <a:pt x="849" y="15"/>
                    </a:lnTo>
                    <a:lnTo>
                      <a:pt x="835" y="17"/>
                    </a:lnTo>
                    <a:lnTo>
                      <a:pt x="820" y="19"/>
                    </a:lnTo>
                    <a:lnTo>
                      <a:pt x="806" y="22"/>
                    </a:lnTo>
                    <a:lnTo>
                      <a:pt x="794" y="24"/>
                    </a:lnTo>
                    <a:lnTo>
                      <a:pt x="780" y="27"/>
                    </a:lnTo>
                    <a:lnTo>
                      <a:pt x="766" y="29"/>
                    </a:lnTo>
                    <a:lnTo>
                      <a:pt x="752" y="31"/>
                    </a:lnTo>
                    <a:lnTo>
                      <a:pt x="737" y="36"/>
                    </a:lnTo>
                    <a:lnTo>
                      <a:pt x="721" y="38"/>
                    </a:lnTo>
                    <a:lnTo>
                      <a:pt x="709" y="41"/>
                    </a:lnTo>
                    <a:lnTo>
                      <a:pt x="692" y="46"/>
                    </a:lnTo>
                    <a:lnTo>
                      <a:pt x="678" y="50"/>
                    </a:lnTo>
                    <a:lnTo>
                      <a:pt x="664" y="53"/>
                    </a:lnTo>
                    <a:lnTo>
                      <a:pt x="647" y="57"/>
                    </a:lnTo>
                    <a:lnTo>
                      <a:pt x="633" y="62"/>
                    </a:lnTo>
                    <a:lnTo>
                      <a:pt x="618" y="67"/>
                    </a:lnTo>
                    <a:lnTo>
                      <a:pt x="604" y="72"/>
                    </a:lnTo>
                    <a:lnTo>
                      <a:pt x="590" y="76"/>
                    </a:lnTo>
                    <a:lnTo>
                      <a:pt x="573" y="84"/>
                    </a:lnTo>
                    <a:lnTo>
                      <a:pt x="559" y="91"/>
                    </a:lnTo>
                    <a:lnTo>
                      <a:pt x="542" y="95"/>
                    </a:lnTo>
                    <a:lnTo>
                      <a:pt x="528" y="103"/>
                    </a:lnTo>
                    <a:lnTo>
                      <a:pt x="514" y="107"/>
                    </a:lnTo>
                    <a:lnTo>
                      <a:pt x="497" y="114"/>
                    </a:lnTo>
                    <a:lnTo>
                      <a:pt x="483" y="122"/>
                    </a:lnTo>
                    <a:lnTo>
                      <a:pt x="469" y="129"/>
                    </a:lnTo>
                    <a:lnTo>
                      <a:pt x="452" y="136"/>
                    </a:lnTo>
                    <a:lnTo>
                      <a:pt x="440" y="145"/>
                    </a:lnTo>
                    <a:lnTo>
                      <a:pt x="423" y="152"/>
                    </a:lnTo>
                    <a:lnTo>
                      <a:pt x="409" y="162"/>
                    </a:lnTo>
                    <a:lnTo>
                      <a:pt x="395" y="171"/>
                    </a:lnTo>
                    <a:lnTo>
                      <a:pt x="381" y="181"/>
                    </a:lnTo>
                    <a:lnTo>
                      <a:pt x="366" y="190"/>
                    </a:lnTo>
                    <a:lnTo>
                      <a:pt x="352" y="198"/>
                    </a:lnTo>
                    <a:lnTo>
                      <a:pt x="338" y="207"/>
                    </a:lnTo>
                    <a:lnTo>
                      <a:pt x="324" y="219"/>
                    </a:lnTo>
                    <a:lnTo>
                      <a:pt x="309" y="228"/>
                    </a:lnTo>
                    <a:lnTo>
                      <a:pt x="297" y="240"/>
                    </a:lnTo>
                    <a:lnTo>
                      <a:pt x="283" y="250"/>
                    </a:lnTo>
                    <a:lnTo>
                      <a:pt x="271" y="262"/>
                    </a:lnTo>
                    <a:lnTo>
                      <a:pt x="259" y="271"/>
                    </a:lnTo>
                    <a:lnTo>
                      <a:pt x="247" y="281"/>
                    </a:lnTo>
                    <a:lnTo>
                      <a:pt x="236" y="293"/>
                    </a:lnTo>
                    <a:lnTo>
                      <a:pt x="226" y="302"/>
                    </a:lnTo>
                    <a:lnTo>
                      <a:pt x="214" y="312"/>
                    </a:lnTo>
                    <a:lnTo>
                      <a:pt x="202" y="321"/>
                    </a:lnTo>
                    <a:lnTo>
                      <a:pt x="193" y="333"/>
                    </a:lnTo>
                    <a:lnTo>
                      <a:pt x="183" y="342"/>
                    </a:lnTo>
                    <a:lnTo>
                      <a:pt x="174" y="352"/>
                    </a:lnTo>
                    <a:lnTo>
                      <a:pt x="167" y="361"/>
                    </a:lnTo>
                    <a:lnTo>
                      <a:pt x="157" y="373"/>
                    </a:lnTo>
                    <a:lnTo>
                      <a:pt x="150" y="383"/>
                    </a:lnTo>
                    <a:lnTo>
                      <a:pt x="140" y="392"/>
                    </a:lnTo>
                    <a:lnTo>
                      <a:pt x="133" y="402"/>
                    </a:lnTo>
                    <a:lnTo>
                      <a:pt x="126" y="411"/>
                    </a:lnTo>
                    <a:lnTo>
                      <a:pt x="119" y="423"/>
                    </a:lnTo>
                    <a:lnTo>
                      <a:pt x="112" y="433"/>
                    </a:lnTo>
                    <a:lnTo>
                      <a:pt x="105" y="442"/>
                    </a:lnTo>
                    <a:lnTo>
                      <a:pt x="100" y="452"/>
                    </a:lnTo>
                    <a:lnTo>
                      <a:pt x="95" y="461"/>
                    </a:lnTo>
                    <a:lnTo>
                      <a:pt x="88" y="473"/>
                    </a:lnTo>
                    <a:lnTo>
                      <a:pt x="81" y="483"/>
                    </a:lnTo>
                    <a:lnTo>
                      <a:pt x="76" y="492"/>
                    </a:lnTo>
                    <a:lnTo>
                      <a:pt x="72" y="502"/>
                    </a:lnTo>
                    <a:lnTo>
                      <a:pt x="67" y="511"/>
                    </a:lnTo>
                    <a:lnTo>
                      <a:pt x="62" y="521"/>
                    </a:lnTo>
                    <a:lnTo>
                      <a:pt x="57" y="530"/>
                    </a:lnTo>
                    <a:lnTo>
                      <a:pt x="55" y="537"/>
                    </a:lnTo>
                    <a:lnTo>
                      <a:pt x="50" y="547"/>
                    </a:lnTo>
                    <a:lnTo>
                      <a:pt x="48" y="556"/>
                    </a:lnTo>
                    <a:lnTo>
                      <a:pt x="43" y="566"/>
                    </a:lnTo>
                    <a:lnTo>
                      <a:pt x="41" y="575"/>
                    </a:lnTo>
                    <a:lnTo>
                      <a:pt x="38" y="582"/>
                    </a:lnTo>
                    <a:lnTo>
                      <a:pt x="33" y="592"/>
                    </a:lnTo>
                    <a:lnTo>
                      <a:pt x="31" y="601"/>
                    </a:lnTo>
                    <a:lnTo>
                      <a:pt x="29" y="611"/>
                    </a:lnTo>
                    <a:lnTo>
                      <a:pt x="26" y="618"/>
                    </a:lnTo>
                    <a:lnTo>
                      <a:pt x="24" y="627"/>
                    </a:lnTo>
                    <a:lnTo>
                      <a:pt x="22" y="635"/>
                    </a:lnTo>
                    <a:lnTo>
                      <a:pt x="19" y="644"/>
                    </a:lnTo>
                    <a:lnTo>
                      <a:pt x="17" y="651"/>
                    </a:lnTo>
                    <a:lnTo>
                      <a:pt x="17" y="661"/>
                    </a:lnTo>
                    <a:lnTo>
                      <a:pt x="14" y="668"/>
                    </a:lnTo>
                    <a:lnTo>
                      <a:pt x="14" y="677"/>
                    </a:lnTo>
                    <a:lnTo>
                      <a:pt x="12" y="685"/>
                    </a:lnTo>
                    <a:lnTo>
                      <a:pt x="10" y="694"/>
                    </a:lnTo>
                    <a:lnTo>
                      <a:pt x="10" y="701"/>
                    </a:lnTo>
                    <a:lnTo>
                      <a:pt x="10" y="708"/>
                    </a:lnTo>
                    <a:lnTo>
                      <a:pt x="7" y="718"/>
                    </a:lnTo>
                    <a:lnTo>
                      <a:pt x="7" y="725"/>
                    </a:lnTo>
                    <a:lnTo>
                      <a:pt x="5" y="732"/>
                    </a:lnTo>
                    <a:lnTo>
                      <a:pt x="5" y="742"/>
                    </a:lnTo>
                    <a:lnTo>
                      <a:pt x="5" y="746"/>
                    </a:lnTo>
                    <a:lnTo>
                      <a:pt x="3" y="756"/>
                    </a:lnTo>
                    <a:lnTo>
                      <a:pt x="3" y="763"/>
                    </a:lnTo>
                    <a:lnTo>
                      <a:pt x="3" y="770"/>
                    </a:lnTo>
                    <a:lnTo>
                      <a:pt x="0" y="775"/>
                    </a:lnTo>
                    <a:lnTo>
                      <a:pt x="0" y="784"/>
                    </a:lnTo>
                    <a:lnTo>
                      <a:pt x="0" y="791"/>
                    </a:lnTo>
                    <a:lnTo>
                      <a:pt x="0" y="799"/>
                    </a:lnTo>
                    <a:lnTo>
                      <a:pt x="0" y="803"/>
                    </a:lnTo>
                    <a:lnTo>
                      <a:pt x="0" y="810"/>
                    </a:lnTo>
                    <a:lnTo>
                      <a:pt x="0" y="818"/>
                    </a:lnTo>
                    <a:lnTo>
                      <a:pt x="0" y="822"/>
                    </a:lnTo>
                    <a:lnTo>
                      <a:pt x="0" y="829"/>
                    </a:lnTo>
                    <a:lnTo>
                      <a:pt x="0" y="837"/>
                    </a:lnTo>
                    <a:lnTo>
                      <a:pt x="0" y="844"/>
                    </a:lnTo>
                    <a:lnTo>
                      <a:pt x="3" y="851"/>
                    </a:lnTo>
                    <a:lnTo>
                      <a:pt x="3" y="858"/>
                    </a:lnTo>
                    <a:lnTo>
                      <a:pt x="5" y="863"/>
                    </a:lnTo>
                    <a:lnTo>
                      <a:pt x="5" y="870"/>
                    </a:lnTo>
                    <a:lnTo>
                      <a:pt x="7" y="877"/>
                    </a:lnTo>
                    <a:lnTo>
                      <a:pt x="10" y="884"/>
                    </a:lnTo>
                    <a:lnTo>
                      <a:pt x="10" y="891"/>
                    </a:lnTo>
                    <a:lnTo>
                      <a:pt x="12" y="898"/>
                    </a:lnTo>
                    <a:lnTo>
                      <a:pt x="14" y="905"/>
                    </a:lnTo>
                    <a:lnTo>
                      <a:pt x="17" y="913"/>
                    </a:lnTo>
                    <a:lnTo>
                      <a:pt x="19" y="917"/>
                    </a:lnTo>
                    <a:lnTo>
                      <a:pt x="22" y="924"/>
                    </a:lnTo>
                    <a:lnTo>
                      <a:pt x="24" y="932"/>
                    </a:lnTo>
                    <a:lnTo>
                      <a:pt x="26" y="936"/>
                    </a:lnTo>
                    <a:lnTo>
                      <a:pt x="29" y="943"/>
                    </a:lnTo>
                    <a:lnTo>
                      <a:pt x="31" y="951"/>
                    </a:lnTo>
                    <a:lnTo>
                      <a:pt x="33" y="958"/>
                    </a:lnTo>
                    <a:lnTo>
                      <a:pt x="36" y="962"/>
                    </a:lnTo>
                    <a:lnTo>
                      <a:pt x="38" y="970"/>
                    </a:lnTo>
                    <a:lnTo>
                      <a:pt x="41" y="977"/>
                    </a:lnTo>
                    <a:lnTo>
                      <a:pt x="45" y="981"/>
                    </a:lnTo>
                    <a:lnTo>
                      <a:pt x="48" y="989"/>
                    </a:lnTo>
                    <a:lnTo>
                      <a:pt x="50" y="993"/>
                    </a:lnTo>
                    <a:lnTo>
                      <a:pt x="55" y="1000"/>
                    </a:lnTo>
                    <a:lnTo>
                      <a:pt x="57" y="1008"/>
                    </a:lnTo>
                    <a:lnTo>
                      <a:pt x="62" y="1017"/>
                    </a:lnTo>
                    <a:lnTo>
                      <a:pt x="67" y="1029"/>
                    </a:lnTo>
                    <a:lnTo>
                      <a:pt x="74" y="1038"/>
                    </a:lnTo>
                    <a:lnTo>
                      <a:pt x="79" y="1048"/>
                    </a:lnTo>
                    <a:lnTo>
                      <a:pt x="83" y="1057"/>
                    </a:lnTo>
                    <a:lnTo>
                      <a:pt x="88" y="1065"/>
                    </a:lnTo>
                    <a:lnTo>
                      <a:pt x="95" y="1072"/>
                    </a:lnTo>
                    <a:lnTo>
                      <a:pt x="100" y="1081"/>
                    </a:lnTo>
                    <a:lnTo>
                      <a:pt x="105" y="1086"/>
                    </a:lnTo>
                    <a:lnTo>
                      <a:pt x="107" y="1093"/>
                    </a:lnTo>
                    <a:lnTo>
                      <a:pt x="112" y="1095"/>
                    </a:lnTo>
                    <a:lnTo>
                      <a:pt x="114" y="1103"/>
                    </a:lnTo>
                    <a:lnTo>
                      <a:pt x="119" y="1107"/>
                    </a:lnTo>
                    <a:lnTo>
                      <a:pt x="121" y="1110"/>
                    </a:lnTo>
                    <a:lnTo>
                      <a:pt x="121" y="1110"/>
                    </a:lnTo>
                    <a:close/>
                  </a:path>
                </a:pathLst>
              </a:custGeom>
              <a:solidFill>
                <a:srgbClr val="CCCCC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477" name="Freeform 21"/>
              <p:cNvSpPr>
                <a:spLocks/>
              </p:cNvSpPr>
              <p:nvPr/>
            </p:nvSpPr>
            <p:spPr bwMode="auto">
              <a:xfrm>
                <a:off x="1729" y="2021"/>
                <a:ext cx="855" cy="95"/>
              </a:xfrm>
              <a:custGeom>
                <a:avLst/>
                <a:gdLst/>
                <a:ahLst/>
                <a:cxnLst>
                  <a:cxn ang="0">
                    <a:pos x="855" y="95"/>
                  </a:cxn>
                  <a:cxn ang="0">
                    <a:pos x="0" y="10"/>
                  </a:cxn>
                  <a:cxn ang="0">
                    <a:pos x="9" y="0"/>
                  </a:cxn>
                  <a:cxn ang="0">
                    <a:pos x="848" y="81"/>
                  </a:cxn>
                  <a:cxn ang="0">
                    <a:pos x="855" y="95"/>
                  </a:cxn>
                  <a:cxn ang="0">
                    <a:pos x="855" y="95"/>
                  </a:cxn>
                </a:cxnLst>
                <a:rect l="0" t="0" r="r" b="b"/>
                <a:pathLst>
                  <a:path w="855" h="95">
                    <a:moveTo>
                      <a:pt x="855" y="95"/>
                    </a:moveTo>
                    <a:lnTo>
                      <a:pt x="0" y="10"/>
                    </a:lnTo>
                    <a:lnTo>
                      <a:pt x="9" y="0"/>
                    </a:lnTo>
                    <a:lnTo>
                      <a:pt x="848" y="81"/>
                    </a:lnTo>
                    <a:lnTo>
                      <a:pt x="855" y="95"/>
                    </a:lnTo>
                    <a:lnTo>
                      <a:pt x="855" y="95"/>
                    </a:lnTo>
                    <a:close/>
                  </a:path>
                </a:pathLst>
              </a:custGeom>
              <a:solidFill>
                <a:srgbClr val="DEE6B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478" name="Freeform 22"/>
              <p:cNvSpPr>
                <a:spLocks/>
              </p:cNvSpPr>
              <p:nvPr/>
            </p:nvSpPr>
            <p:spPr bwMode="auto">
              <a:xfrm>
                <a:off x="754" y="1349"/>
                <a:ext cx="347" cy="969"/>
              </a:xfrm>
              <a:custGeom>
                <a:avLst/>
                <a:gdLst/>
                <a:ahLst/>
                <a:cxnLst>
                  <a:cxn ang="0">
                    <a:pos x="254" y="238"/>
                  </a:cxn>
                  <a:cxn ang="0">
                    <a:pos x="249" y="271"/>
                  </a:cxn>
                  <a:cxn ang="0">
                    <a:pos x="247" y="297"/>
                  </a:cxn>
                  <a:cxn ang="0">
                    <a:pos x="247" y="321"/>
                  </a:cxn>
                  <a:cxn ang="0">
                    <a:pos x="245" y="352"/>
                  </a:cxn>
                  <a:cxn ang="0">
                    <a:pos x="242" y="375"/>
                  </a:cxn>
                  <a:cxn ang="0">
                    <a:pos x="226" y="399"/>
                  </a:cxn>
                  <a:cxn ang="0">
                    <a:pos x="202" y="425"/>
                  </a:cxn>
                  <a:cxn ang="0">
                    <a:pos x="176" y="461"/>
                  </a:cxn>
                  <a:cxn ang="0">
                    <a:pos x="157" y="487"/>
                  </a:cxn>
                  <a:cxn ang="0">
                    <a:pos x="140" y="511"/>
                  </a:cxn>
                  <a:cxn ang="0">
                    <a:pos x="128" y="537"/>
                  </a:cxn>
                  <a:cxn ang="0">
                    <a:pos x="116" y="563"/>
                  </a:cxn>
                  <a:cxn ang="0">
                    <a:pos x="104" y="594"/>
                  </a:cxn>
                  <a:cxn ang="0">
                    <a:pos x="95" y="625"/>
                  </a:cxn>
                  <a:cxn ang="0">
                    <a:pos x="88" y="656"/>
                  </a:cxn>
                  <a:cxn ang="0">
                    <a:pos x="85" y="691"/>
                  </a:cxn>
                  <a:cxn ang="0">
                    <a:pos x="85" y="729"/>
                  </a:cxn>
                  <a:cxn ang="0">
                    <a:pos x="90" y="763"/>
                  </a:cxn>
                  <a:cxn ang="0">
                    <a:pos x="92" y="796"/>
                  </a:cxn>
                  <a:cxn ang="0">
                    <a:pos x="97" y="824"/>
                  </a:cxn>
                  <a:cxn ang="0">
                    <a:pos x="104" y="851"/>
                  </a:cxn>
                  <a:cxn ang="0">
                    <a:pos x="116" y="886"/>
                  </a:cxn>
                  <a:cxn ang="0">
                    <a:pos x="130" y="919"/>
                  </a:cxn>
                  <a:cxn ang="0">
                    <a:pos x="142" y="941"/>
                  </a:cxn>
                  <a:cxn ang="0">
                    <a:pos x="166" y="967"/>
                  </a:cxn>
                  <a:cxn ang="0">
                    <a:pos x="107" y="941"/>
                  </a:cxn>
                  <a:cxn ang="0">
                    <a:pos x="97" y="919"/>
                  </a:cxn>
                  <a:cxn ang="0">
                    <a:pos x="85" y="881"/>
                  </a:cxn>
                  <a:cxn ang="0">
                    <a:pos x="69" y="839"/>
                  </a:cxn>
                  <a:cxn ang="0">
                    <a:pos x="59" y="815"/>
                  </a:cxn>
                  <a:cxn ang="0">
                    <a:pos x="50" y="789"/>
                  </a:cxn>
                  <a:cxn ang="0">
                    <a:pos x="40" y="760"/>
                  </a:cxn>
                  <a:cxn ang="0">
                    <a:pos x="33" y="734"/>
                  </a:cxn>
                  <a:cxn ang="0">
                    <a:pos x="23" y="706"/>
                  </a:cxn>
                  <a:cxn ang="0">
                    <a:pos x="16" y="680"/>
                  </a:cxn>
                  <a:cxn ang="0">
                    <a:pos x="9" y="653"/>
                  </a:cxn>
                  <a:cxn ang="0">
                    <a:pos x="4" y="627"/>
                  </a:cxn>
                  <a:cxn ang="0">
                    <a:pos x="0" y="599"/>
                  </a:cxn>
                  <a:cxn ang="0">
                    <a:pos x="0" y="570"/>
                  </a:cxn>
                  <a:cxn ang="0">
                    <a:pos x="0" y="537"/>
                  </a:cxn>
                  <a:cxn ang="0">
                    <a:pos x="7" y="504"/>
                  </a:cxn>
                  <a:cxn ang="0">
                    <a:pos x="12" y="468"/>
                  </a:cxn>
                  <a:cxn ang="0">
                    <a:pos x="19" y="435"/>
                  </a:cxn>
                  <a:cxn ang="0">
                    <a:pos x="31" y="399"/>
                  </a:cxn>
                  <a:cxn ang="0">
                    <a:pos x="40" y="366"/>
                  </a:cxn>
                  <a:cxn ang="0">
                    <a:pos x="50" y="335"/>
                  </a:cxn>
                  <a:cxn ang="0">
                    <a:pos x="59" y="304"/>
                  </a:cxn>
                  <a:cxn ang="0">
                    <a:pos x="69" y="278"/>
                  </a:cxn>
                  <a:cxn ang="0">
                    <a:pos x="78" y="254"/>
                  </a:cxn>
                  <a:cxn ang="0">
                    <a:pos x="92" y="221"/>
                  </a:cxn>
                  <a:cxn ang="0">
                    <a:pos x="347" y="0"/>
                  </a:cxn>
                  <a:cxn ang="0">
                    <a:pos x="333" y="26"/>
                  </a:cxn>
                  <a:cxn ang="0">
                    <a:pos x="318" y="57"/>
                  </a:cxn>
                  <a:cxn ang="0">
                    <a:pos x="302" y="88"/>
                  </a:cxn>
                  <a:cxn ang="0">
                    <a:pos x="290" y="124"/>
                  </a:cxn>
                  <a:cxn ang="0">
                    <a:pos x="275" y="162"/>
                  </a:cxn>
                  <a:cxn ang="0">
                    <a:pos x="264" y="202"/>
                  </a:cxn>
                </a:cxnLst>
                <a:rect l="0" t="0" r="r" b="b"/>
                <a:pathLst>
                  <a:path w="347" h="969">
                    <a:moveTo>
                      <a:pt x="264" y="212"/>
                    </a:moveTo>
                    <a:lnTo>
                      <a:pt x="259" y="221"/>
                    </a:lnTo>
                    <a:lnTo>
                      <a:pt x="256" y="231"/>
                    </a:lnTo>
                    <a:lnTo>
                      <a:pt x="254" y="238"/>
                    </a:lnTo>
                    <a:lnTo>
                      <a:pt x="254" y="247"/>
                    </a:lnTo>
                    <a:lnTo>
                      <a:pt x="252" y="254"/>
                    </a:lnTo>
                    <a:lnTo>
                      <a:pt x="252" y="264"/>
                    </a:lnTo>
                    <a:lnTo>
                      <a:pt x="249" y="271"/>
                    </a:lnTo>
                    <a:lnTo>
                      <a:pt x="249" y="278"/>
                    </a:lnTo>
                    <a:lnTo>
                      <a:pt x="249" y="285"/>
                    </a:lnTo>
                    <a:lnTo>
                      <a:pt x="247" y="290"/>
                    </a:lnTo>
                    <a:lnTo>
                      <a:pt x="247" y="297"/>
                    </a:lnTo>
                    <a:lnTo>
                      <a:pt x="247" y="304"/>
                    </a:lnTo>
                    <a:lnTo>
                      <a:pt x="247" y="309"/>
                    </a:lnTo>
                    <a:lnTo>
                      <a:pt x="247" y="316"/>
                    </a:lnTo>
                    <a:lnTo>
                      <a:pt x="247" y="321"/>
                    </a:lnTo>
                    <a:lnTo>
                      <a:pt x="247" y="326"/>
                    </a:lnTo>
                    <a:lnTo>
                      <a:pt x="245" y="335"/>
                    </a:lnTo>
                    <a:lnTo>
                      <a:pt x="245" y="342"/>
                    </a:lnTo>
                    <a:lnTo>
                      <a:pt x="245" y="352"/>
                    </a:lnTo>
                    <a:lnTo>
                      <a:pt x="245" y="359"/>
                    </a:lnTo>
                    <a:lnTo>
                      <a:pt x="245" y="364"/>
                    </a:lnTo>
                    <a:lnTo>
                      <a:pt x="245" y="371"/>
                    </a:lnTo>
                    <a:lnTo>
                      <a:pt x="242" y="375"/>
                    </a:lnTo>
                    <a:lnTo>
                      <a:pt x="240" y="383"/>
                    </a:lnTo>
                    <a:lnTo>
                      <a:pt x="235" y="385"/>
                    </a:lnTo>
                    <a:lnTo>
                      <a:pt x="230" y="394"/>
                    </a:lnTo>
                    <a:lnTo>
                      <a:pt x="226" y="399"/>
                    </a:lnTo>
                    <a:lnTo>
                      <a:pt x="221" y="404"/>
                    </a:lnTo>
                    <a:lnTo>
                      <a:pt x="216" y="411"/>
                    </a:lnTo>
                    <a:lnTo>
                      <a:pt x="209" y="418"/>
                    </a:lnTo>
                    <a:lnTo>
                      <a:pt x="202" y="425"/>
                    </a:lnTo>
                    <a:lnTo>
                      <a:pt x="197" y="432"/>
                    </a:lnTo>
                    <a:lnTo>
                      <a:pt x="188" y="442"/>
                    </a:lnTo>
                    <a:lnTo>
                      <a:pt x="183" y="451"/>
                    </a:lnTo>
                    <a:lnTo>
                      <a:pt x="176" y="461"/>
                    </a:lnTo>
                    <a:lnTo>
                      <a:pt x="169" y="471"/>
                    </a:lnTo>
                    <a:lnTo>
                      <a:pt x="164" y="478"/>
                    </a:lnTo>
                    <a:lnTo>
                      <a:pt x="159" y="482"/>
                    </a:lnTo>
                    <a:lnTo>
                      <a:pt x="157" y="487"/>
                    </a:lnTo>
                    <a:lnTo>
                      <a:pt x="154" y="494"/>
                    </a:lnTo>
                    <a:lnTo>
                      <a:pt x="149" y="499"/>
                    </a:lnTo>
                    <a:lnTo>
                      <a:pt x="145" y="504"/>
                    </a:lnTo>
                    <a:lnTo>
                      <a:pt x="140" y="511"/>
                    </a:lnTo>
                    <a:lnTo>
                      <a:pt x="138" y="518"/>
                    </a:lnTo>
                    <a:lnTo>
                      <a:pt x="135" y="523"/>
                    </a:lnTo>
                    <a:lnTo>
                      <a:pt x="130" y="530"/>
                    </a:lnTo>
                    <a:lnTo>
                      <a:pt x="128" y="537"/>
                    </a:lnTo>
                    <a:lnTo>
                      <a:pt x="126" y="544"/>
                    </a:lnTo>
                    <a:lnTo>
                      <a:pt x="123" y="551"/>
                    </a:lnTo>
                    <a:lnTo>
                      <a:pt x="119" y="556"/>
                    </a:lnTo>
                    <a:lnTo>
                      <a:pt x="116" y="563"/>
                    </a:lnTo>
                    <a:lnTo>
                      <a:pt x="114" y="570"/>
                    </a:lnTo>
                    <a:lnTo>
                      <a:pt x="109" y="580"/>
                    </a:lnTo>
                    <a:lnTo>
                      <a:pt x="107" y="587"/>
                    </a:lnTo>
                    <a:lnTo>
                      <a:pt x="104" y="594"/>
                    </a:lnTo>
                    <a:lnTo>
                      <a:pt x="104" y="601"/>
                    </a:lnTo>
                    <a:lnTo>
                      <a:pt x="100" y="608"/>
                    </a:lnTo>
                    <a:lnTo>
                      <a:pt x="97" y="618"/>
                    </a:lnTo>
                    <a:lnTo>
                      <a:pt x="95" y="625"/>
                    </a:lnTo>
                    <a:lnTo>
                      <a:pt x="95" y="632"/>
                    </a:lnTo>
                    <a:lnTo>
                      <a:pt x="92" y="639"/>
                    </a:lnTo>
                    <a:lnTo>
                      <a:pt x="90" y="649"/>
                    </a:lnTo>
                    <a:lnTo>
                      <a:pt x="88" y="656"/>
                    </a:lnTo>
                    <a:lnTo>
                      <a:pt x="88" y="665"/>
                    </a:lnTo>
                    <a:lnTo>
                      <a:pt x="85" y="675"/>
                    </a:lnTo>
                    <a:lnTo>
                      <a:pt x="85" y="682"/>
                    </a:lnTo>
                    <a:lnTo>
                      <a:pt x="85" y="691"/>
                    </a:lnTo>
                    <a:lnTo>
                      <a:pt x="85" y="701"/>
                    </a:lnTo>
                    <a:lnTo>
                      <a:pt x="85" y="710"/>
                    </a:lnTo>
                    <a:lnTo>
                      <a:pt x="85" y="720"/>
                    </a:lnTo>
                    <a:lnTo>
                      <a:pt x="85" y="729"/>
                    </a:lnTo>
                    <a:lnTo>
                      <a:pt x="88" y="739"/>
                    </a:lnTo>
                    <a:lnTo>
                      <a:pt x="88" y="746"/>
                    </a:lnTo>
                    <a:lnTo>
                      <a:pt x="88" y="756"/>
                    </a:lnTo>
                    <a:lnTo>
                      <a:pt x="90" y="763"/>
                    </a:lnTo>
                    <a:lnTo>
                      <a:pt x="90" y="772"/>
                    </a:lnTo>
                    <a:lnTo>
                      <a:pt x="90" y="779"/>
                    </a:lnTo>
                    <a:lnTo>
                      <a:pt x="92" y="786"/>
                    </a:lnTo>
                    <a:lnTo>
                      <a:pt x="92" y="796"/>
                    </a:lnTo>
                    <a:lnTo>
                      <a:pt x="95" y="803"/>
                    </a:lnTo>
                    <a:lnTo>
                      <a:pt x="95" y="810"/>
                    </a:lnTo>
                    <a:lnTo>
                      <a:pt x="97" y="817"/>
                    </a:lnTo>
                    <a:lnTo>
                      <a:pt x="97" y="824"/>
                    </a:lnTo>
                    <a:lnTo>
                      <a:pt x="100" y="832"/>
                    </a:lnTo>
                    <a:lnTo>
                      <a:pt x="102" y="836"/>
                    </a:lnTo>
                    <a:lnTo>
                      <a:pt x="104" y="843"/>
                    </a:lnTo>
                    <a:lnTo>
                      <a:pt x="104" y="851"/>
                    </a:lnTo>
                    <a:lnTo>
                      <a:pt x="107" y="855"/>
                    </a:lnTo>
                    <a:lnTo>
                      <a:pt x="109" y="867"/>
                    </a:lnTo>
                    <a:lnTo>
                      <a:pt x="114" y="877"/>
                    </a:lnTo>
                    <a:lnTo>
                      <a:pt x="116" y="886"/>
                    </a:lnTo>
                    <a:lnTo>
                      <a:pt x="119" y="896"/>
                    </a:lnTo>
                    <a:lnTo>
                      <a:pt x="123" y="903"/>
                    </a:lnTo>
                    <a:lnTo>
                      <a:pt x="126" y="912"/>
                    </a:lnTo>
                    <a:lnTo>
                      <a:pt x="130" y="919"/>
                    </a:lnTo>
                    <a:lnTo>
                      <a:pt x="133" y="927"/>
                    </a:lnTo>
                    <a:lnTo>
                      <a:pt x="135" y="931"/>
                    </a:lnTo>
                    <a:lnTo>
                      <a:pt x="140" y="938"/>
                    </a:lnTo>
                    <a:lnTo>
                      <a:pt x="142" y="941"/>
                    </a:lnTo>
                    <a:lnTo>
                      <a:pt x="145" y="948"/>
                    </a:lnTo>
                    <a:lnTo>
                      <a:pt x="149" y="955"/>
                    </a:lnTo>
                    <a:lnTo>
                      <a:pt x="157" y="960"/>
                    </a:lnTo>
                    <a:lnTo>
                      <a:pt x="166" y="967"/>
                    </a:lnTo>
                    <a:lnTo>
                      <a:pt x="169" y="969"/>
                    </a:lnTo>
                    <a:lnTo>
                      <a:pt x="111" y="950"/>
                    </a:lnTo>
                    <a:lnTo>
                      <a:pt x="109" y="948"/>
                    </a:lnTo>
                    <a:lnTo>
                      <a:pt x="107" y="941"/>
                    </a:lnTo>
                    <a:lnTo>
                      <a:pt x="104" y="936"/>
                    </a:lnTo>
                    <a:lnTo>
                      <a:pt x="104" y="931"/>
                    </a:lnTo>
                    <a:lnTo>
                      <a:pt x="100" y="924"/>
                    </a:lnTo>
                    <a:lnTo>
                      <a:pt x="97" y="919"/>
                    </a:lnTo>
                    <a:lnTo>
                      <a:pt x="95" y="910"/>
                    </a:lnTo>
                    <a:lnTo>
                      <a:pt x="90" y="900"/>
                    </a:lnTo>
                    <a:lnTo>
                      <a:pt x="88" y="891"/>
                    </a:lnTo>
                    <a:lnTo>
                      <a:pt x="85" y="881"/>
                    </a:lnTo>
                    <a:lnTo>
                      <a:pt x="81" y="872"/>
                    </a:lnTo>
                    <a:lnTo>
                      <a:pt x="76" y="862"/>
                    </a:lnTo>
                    <a:lnTo>
                      <a:pt x="71" y="851"/>
                    </a:lnTo>
                    <a:lnTo>
                      <a:pt x="69" y="839"/>
                    </a:lnTo>
                    <a:lnTo>
                      <a:pt x="66" y="834"/>
                    </a:lnTo>
                    <a:lnTo>
                      <a:pt x="64" y="827"/>
                    </a:lnTo>
                    <a:lnTo>
                      <a:pt x="62" y="820"/>
                    </a:lnTo>
                    <a:lnTo>
                      <a:pt x="59" y="815"/>
                    </a:lnTo>
                    <a:lnTo>
                      <a:pt x="57" y="808"/>
                    </a:lnTo>
                    <a:lnTo>
                      <a:pt x="54" y="801"/>
                    </a:lnTo>
                    <a:lnTo>
                      <a:pt x="52" y="796"/>
                    </a:lnTo>
                    <a:lnTo>
                      <a:pt x="50" y="789"/>
                    </a:lnTo>
                    <a:lnTo>
                      <a:pt x="47" y="782"/>
                    </a:lnTo>
                    <a:lnTo>
                      <a:pt x="45" y="775"/>
                    </a:lnTo>
                    <a:lnTo>
                      <a:pt x="42" y="767"/>
                    </a:lnTo>
                    <a:lnTo>
                      <a:pt x="40" y="760"/>
                    </a:lnTo>
                    <a:lnTo>
                      <a:pt x="38" y="753"/>
                    </a:lnTo>
                    <a:lnTo>
                      <a:pt x="35" y="748"/>
                    </a:lnTo>
                    <a:lnTo>
                      <a:pt x="33" y="741"/>
                    </a:lnTo>
                    <a:lnTo>
                      <a:pt x="33" y="734"/>
                    </a:lnTo>
                    <a:lnTo>
                      <a:pt x="31" y="727"/>
                    </a:lnTo>
                    <a:lnTo>
                      <a:pt x="28" y="720"/>
                    </a:lnTo>
                    <a:lnTo>
                      <a:pt x="26" y="713"/>
                    </a:lnTo>
                    <a:lnTo>
                      <a:pt x="23" y="706"/>
                    </a:lnTo>
                    <a:lnTo>
                      <a:pt x="21" y="699"/>
                    </a:lnTo>
                    <a:lnTo>
                      <a:pt x="19" y="691"/>
                    </a:lnTo>
                    <a:lnTo>
                      <a:pt x="16" y="684"/>
                    </a:lnTo>
                    <a:lnTo>
                      <a:pt x="16" y="680"/>
                    </a:lnTo>
                    <a:lnTo>
                      <a:pt x="14" y="672"/>
                    </a:lnTo>
                    <a:lnTo>
                      <a:pt x="12" y="665"/>
                    </a:lnTo>
                    <a:lnTo>
                      <a:pt x="9" y="658"/>
                    </a:lnTo>
                    <a:lnTo>
                      <a:pt x="9" y="653"/>
                    </a:lnTo>
                    <a:lnTo>
                      <a:pt x="7" y="646"/>
                    </a:lnTo>
                    <a:lnTo>
                      <a:pt x="7" y="639"/>
                    </a:lnTo>
                    <a:lnTo>
                      <a:pt x="4" y="634"/>
                    </a:lnTo>
                    <a:lnTo>
                      <a:pt x="4" y="627"/>
                    </a:lnTo>
                    <a:lnTo>
                      <a:pt x="2" y="620"/>
                    </a:lnTo>
                    <a:lnTo>
                      <a:pt x="0" y="613"/>
                    </a:lnTo>
                    <a:lnTo>
                      <a:pt x="0" y="606"/>
                    </a:lnTo>
                    <a:lnTo>
                      <a:pt x="0" y="599"/>
                    </a:lnTo>
                    <a:lnTo>
                      <a:pt x="0" y="592"/>
                    </a:lnTo>
                    <a:lnTo>
                      <a:pt x="0" y="585"/>
                    </a:lnTo>
                    <a:lnTo>
                      <a:pt x="0" y="577"/>
                    </a:lnTo>
                    <a:lnTo>
                      <a:pt x="0" y="570"/>
                    </a:lnTo>
                    <a:lnTo>
                      <a:pt x="0" y="561"/>
                    </a:lnTo>
                    <a:lnTo>
                      <a:pt x="0" y="551"/>
                    </a:lnTo>
                    <a:lnTo>
                      <a:pt x="0" y="544"/>
                    </a:lnTo>
                    <a:lnTo>
                      <a:pt x="0" y="537"/>
                    </a:lnTo>
                    <a:lnTo>
                      <a:pt x="0" y="528"/>
                    </a:lnTo>
                    <a:lnTo>
                      <a:pt x="2" y="520"/>
                    </a:lnTo>
                    <a:lnTo>
                      <a:pt x="4" y="511"/>
                    </a:lnTo>
                    <a:lnTo>
                      <a:pt x="7" y="504"/>
                    </a:lnTo>
                    <a:lnTo>
                      <a:pt x="7" y="494"/>
                    </a:lnTo>
                    <a:lnTo>
                      <a:pt x="9" y="485"/>
                    </a:lnTo>
                    <a:lnTo>
                      <a:pt x="9" y="478"/>
                    </a:lnTo>
                    <a:lnTo>
                      <a:pt x="12" y="468"/>
                    </a:lnTo>
                    <a:lnTo>
                      <a:pt x="12" y="459"/>
                    </a:lnTo>
                    <a:lnTo>
                      <a:pt x="16" y="451"/>
                    </a:lnTo>
                    <a:lnTo>
                      <a:pt x="16" y="442"/>
                    </a:lnTo>
                    <a:lnTo>
                      <a:pt x="19" y="435"/>
                    </a:lnTo>
                    <a:lnTo>
                      <a:pt x="21" y="425"/>
                    </a:lnTo>
                    <a:lnTo>
                      <a:pt x="23" y="416"/>
                    </a:lnTo>
                    <a:lnTo>
                      <a:pt x="26" y="409"/>
                    </a:lnTo>
                    <a:lnTo>
                      <a:pt x="31" y="399"/>
                    </a:lnTo>
                    <a:lnTo>
                      <a:pt x="31" y="390"/>
                    </a:lnTo>
                    <a:lnTo>
                      <a:pt x="33" y="383"/>
                    </a:lnTo>
                    <a:lnTo>
                      <a:pt x="38" y="373"/>
                    </a:lnTo>
                    <a:lnTo>
                      <a:pt x="40" y="366"/>
                    </a:lnTo>
                    <a:lnTo>
                      <a:pt x="42" y="356"/>
                    </a:lnTo>
                    <a:lnTo>
                      <a:pt x="45" y="349"/>
                    </a:lnTo>
                    <a:lnTo>
                      <a:pt x="47" y="342"/>
                    </a:lnTo>
                    <a:lnTo>
                      <a:pt x="50" y="335"/>
                    </a:lnTo>
                    <a:lnTo>
                      <a:pt x="52" y="326"/>
                    </a:lnTo>
                    <a:lnTo>
                      <a:pt x="54" y="318"/>
                    </a:lnTo>
                    <a:lnTo>
                      <a:pt x="57" y="311"/>
                    </a:lnTo>
                    <a:lnTo>
                      <a:pt x="59" y="304"/>
                    </a:lnTo>
                    <a:lnTo>
                      <a:pt x="62" y="297"/>
                    </a:lnTo>
                    <a:lnTo>
                      <a:pt x="64" y="290"/>
                    </a:lnTo>
                    <a:lnTo>
                      <a:pt x="66" y="283"/>
                    </a:lnTo>
                    <a:lnTo>
                      <a:pt x="69" y="278"/>
                    </a:lnTo>
                    <a:lnTo>
                      <a:pt x="71" y="271"/>
                    </a:lnTo>
                    <a:lnTo>
                      <a:pt x="73" y="264"/>
                    </a:lnTo>
                    <a:lnTo>
                      <a:pt x="76" y="259"/>
                    </a:lnTo>
                    <a:lnTo>
                      <a:pt x="78" y="254"/>
                    </a:lnTo>
                    <a:lnTo>
                      <a:pt x="83" y="242"/>
                    </a:lnTo>
                    <a:lnTo>
                      <a:pt x="85" y="235"/>
                    </a:lnTo>
                    <a:lnTo>
                      <a:pt x="90" y="226"/>
                    </a:lnTo>
                    <a:lnTo>
                      <a:pt x="92" y="221"/>
                    </a:lnTo>
                    <a:lnTo>
                      <a:pt x="97" y="212"/>
                    </a:lnTo>
                    <a:lnTo>
                      <a:pt x="100" y="209"/>
                    </a:lnTo>
                    <a:lnTo>
                      <a:pt x="280" y="38"/>
                    </a:lnTo>
                    <a:lnTo>
                      <a:pt x="347" y="0"/>
                    </a:lnTo>
                    <a:lnTo>
                      <a:pt x="344" y="3"/>
                    </a:lnTo>
                    <a:lnTo>
                      <a:pt x="340" y="10"/>
                    </a:lnTo>
                    <a:lnTo>
                      <a:pt x="337" y="17"/>
                    </a:lnTo>
                    <a:lnTo>
                      <a:pt x="333" y="26"/>
                    </a:lnTo>
                    <a:lnTo>
                      <a:pt x="328" y="38"/>
                    </a:lnTo>
                    <a:lnTo>
                      <a:pt x="323" y="43"/>
                    </a:lnTo>
                    <a:lnTo>
                      <a:pt x="321" y="50"/>
                    </a:lnTo>
                    <a:lnTo>
                      <a:pt x="318" y="57"/>
                    </a:lnTo>
                    <a:lnTo>
                      <a:pt x="314" y="64"/>
                    </a:lnTo>
                    <a:lnTo>
                      <a:pt x="309" y="71"/>
                    </a:lnTo>
                    <a:lnTo>
                      <a:pt x="306" y="79"/>
                    </a:lnTo>
                    <a:lnTo>
                      <a:pt x="302" y="88"/>
                    </a:lnTo>
                    <a:lnTo>
                      <a:pt x="299" y="98"/>
                    </a:lnTo>
                    <a:lnTo>
                      <a:pt x="295" y="105"/>
                    </a:lnTo>
                    <a:lnTo>
                      <a:pt x="292" y="114"/>
                    </a:lnTo>
                    <a:lnTo>
                      <a:pt x="290" y="124"/>
                    </a:lnTo>
                    <a:lnTo>
                      <a:pt x="285" y="133"/>
                    </a:lnTo>
                    <a:lnTo>
                      <a:pt x="283" y="143"/>
                    </a:lnTo>
                    <a:lnTo>
                      <a:pt x="280" y="152"/>
                    </a:lnTo>
                    <a:lnTo>
                      <a:pt x="275" y="162"/>
                    </a:lnTo>
                    <a:lnTo>
                      <a:pt x="273" y="171"/>
                    </a:lnTo>
                    <a:lnTo>
                      <a:pt x="271" y="181"/>
                    </a:lnTo>
                    <a:lnTo>
                      <a:pt x="266" y="190"/>
                    </a:lnTo>
                    <a:lnTo>
                      <a:pt x="264" y="202"/>
                    </a:lnTo>
                    <a:lnTo>
                      <a:pt x="264" y="212"/>
                    </a:lnTo>
                    <a:lnTo>
                      <a:pt x="264" y="212"/>
                    </a:lnTo>
                    <a:close/>
                  </a:path>
                </a:pathLst>
              </a:custGeom>
              <a:solidFill>
                <a:srgbClr val="B3B3B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479" name="Freeform 23"/>
              <p:cNvSpPr>
                <a:spLocks/>
              </p:cNvSpPr>
              <p:nvPr/>
            </p:nvSpPr>
            <p:spPr bwMode="auto">
              <a:xfrm>
                <a:off x="2285" y="2297"/>
                <a:ext cx="340" cy="603"/>
              </a:xfrm>
              <a:custGeom>
                <a:avLst/>
                <a:gdLst/>
                <a:ahLst/>
                <a:cxnLst>
                  <a:cxn ang="0">
                    <a:pos x="95" y="178"/>
                  </a:cxn>
                  <a:cxn ang="0">
                    <a:pos x="340" y="451"/>
                  </a:cxn>
                  <a:cxn ang="0">
                    <a:pos x="337" y="437"/>
                  </a:cxn>
                  <a:cxn ang="0">
                    <a:pos x="337" y="423"/>
                  </a:cxn>
                  <a:cxn ang="0">
                    <a:pos x="335" y="404"/>
                  </a:cxn>
                  <a:cxn ang="0">
                    <a:pos x="333" y="392"/>
                  </a:cxn>
                  <a:cxn ang="0">
                    <a:pos x="333" y="380"/>
                  </a:cxn>
                  <a:cxn ang="0">
                    <a:pos x="330" y="368"/>
                  </a:cxn>
                  <a:cxn ang="0">
                    <a:pos x="330" y="356"/>
                  </a:cxn>
                  <a:cxn ang="0">
                    <a:pos x="328" y="340"/>
                  </a:cxn>
                  <a:cxn ang="0">
                    <a:pos x="328" y="328"/>
                  </a:cxn>
                  <a:cxn ang="0">
                    <a:pos x="326" y="313"/>
                  </a:cxn>
                  <a:cxn ang="0">
                    <a:pos x="326" y="299"/>
                  </a:cxn>
                  <a:cxn ang="0">
                    <a:pos x="323" y="283"/>
                  </a:cxn>
                  <a:cxn ang="0">
                    <a:pos x="321" y="268"/>
                  </a:cxn>
                  <a:cxn ang="0">
                    <a:pos x="318" y="254"/>
                  </a:cxn>
                  <a:cxn ang="0">
                    <a:pos x="318" y="240"/>
                  </a:cxn>
                  <a:cxn ang="0">
                    <a:pos x="316" y="226"/>
                  </a:cxn>
                  <a:cxn ang="0">
                    <a:pos x="314" y="211"/>
                  </a:cxn>
                  <a:cxn ang="0">
                    <a:pos x="311" y="197"/>
                  </a:cxn>
                  <a:cxn ang="0">
                    <a:pos x="311" y="185"/>
                  </a:cxn>
                  <a:cxn ang="0">
                    <a:pos x="309" y="171"/>
                  </a:cxn>
                  <a:cxn ang="0">
                    <a:pos x="307" y="159"/>
                  </a:cxn>
                  <a:cxn ang="0">
                    <a:pos x="304" y="147"/>
                  </a:cxn>
                  <a:cxn ang="0">
                    <a:pos x="302" y="138"/>
                  </a:cxn>
                  <a:cxn ang="0">
                    <a:pos x="299" y="119"/>
                  </a:cxn>
                  <a:cxn ang="0">
                    <a:pos x="297" y="107"/>
                  </a:cxn>
                  <a:cxn ang="0">
                    <a:pos x="288" y="85"/>
                  </a:cxn>
                  <a:cxn ang="0">
                    <a:pos x="273" y="66"/>
                  </a:cxn>
                  <a:cxn ang="0">
                    <a:pos x="261" y="47"/>
                  </a:cxn>
                  <a:cxn ang="0">
                    <a:pos x="247" y="31"/>
                  </a:cxn>
                  <a:cxn ang="0">
                    <a:pos x="233" y="17"/>
                  </a:cxn>
                  <a:cxn ang="0">
                    <a:pos x="221" y="7"/>
                  </a:cxn>
                  <a:cxn ang="0">
                    <a:pos x="211" y="0"/>
                  </a:cxn>
                  <a:cxn ang="0">
                    <a:pos x="0" y="123"/>
                  </a:cxn>
                </a:cxnLst>
                <a:rect l="0" t="0" r="r" b="b"/>
                <a:pathLst>
                  <a:path w="340" h="603">
                    <a:moveTo>
                      <a:pt x="0" y="123"/>
                    </a:moveTo>
                    <a:lnTo>
                      <a:pt x="95" y="178"/>
                    </a:lnTo>
                    <a:lnTo>
                      <a:pt x="162" y="603"/>
                    </a:lnTo>
                    <a:lnTo>
                      <a:pt x="340" y="451"/>
                    </a:lnTo>
                    <a:lnTo>
                      <a:pt x="337" y="447"/>
                    </a:lnTo>
                    <a:lnTo>
                      <a:pt x="337" y="437"/>
                    </a:lnTo>
                    <a:lnTo>
                      <a:pt x="337" y="430"/>
                    </a:lnTo>
                    <a:lnTo>
                      <a:pt x="337" y="423"/>
                    </a:lnTo>
                    <a:lnTo>
                      <a:pt x="335" y="413"/>
                    </a:lnTo>
                    <a:lnTo>
                      <a:pt x="335" y="404"/>
                    </a:lnTo>
                    <a:lnTo>
                      <a:pt x="335" y="397"/>
                    </a:lnTo>
                    <a:lnTo>
                      <a:pt x="333" y="392"/>
                    </a:lnTo>
                    <a:lnTo>
                      <a:pt x="333" y="387"/>
                    </a:lnTo>
                    <a:lnTo>
                      <a:pt x="333" y="380"/>
                    </a:lnTo>
                    <a:lnTo>
                      <a:pt x="330" y="375"/>
                    </a:lnTo>
                    <a:lnTo>
                      <a:pt x="330" y="368"/>
                    </a:lnTo>
                    <a:lnTo>
                      <a:pt x="330" y="361"/>
                    </a:lnTo>
                    <a:lnTo>
                      <a:pt x="330" y="356"/>
                    </a:lnTo>
                    <a:lnTo>
                      <a:pt x="328" y="349"/>
                    </a:lnTo>
                    <a:lnTo>
                      <a:pt x="328" y="340"/>
                    </a:lnTo>
                    <a:lnTo>
                      <a:pt x="328" y="332"/>
                    </a:lnTo>
                    <a:lnTo>
                      <a:pt x="328" y="328"/>
                    </a:lnTo>
                    <a:lnTo>
                      <a:pt x="326" y="321"/>
                    </a:lnTo>
                    <a:lnTo>
                      <a:pt x="326" y="313"/>
                    </a:lnTo>
                    <a:lnTo>
                      <a:pt x="326" y="306"/>
                    </a:lnTo>
                    <a:lnTo>
                      <a:pt x="326" y="299"/>
                    </a:lnTo>
                    <a:lnTo>
                      <a:pt x="323" y="292"/>
                    </a:lnTo>
                    <a:lnTo>
                      <a:pt x="323" y="283"/>
                    </a:lnTo>
                    <a:lnTo>
                      <a:pt x="321" y="275"/>
                    </a:lnTo>
                    <a:lnTo>
                      <a:pt x="321" y="268"/>
                    </a:lnTo>
                    <a:lnTo>
                      <a:pt x="321" y="261"/>
                    </a:lnTo>
                    <a:lnTo>
                      <a:pt x="318" y="254"/>
                    </a:lnTo>
                    <a:lnTo>
                      <a:pt x="318" y="247"/>
                    </a:lnTo>
                    <a:lnTo>
                      <a:pt x="318" y="240"/>
                    </a:lnTo>
                    <a:lnTo>
                      <a:pt x="316" y="233"/>
                    </a:lnTo>
                    <a:lnTo>
                      <a:pt x="316" y="226"/>
                    </a:lnTo>
                    <a:lnTo>
                      <a:pt x="314" y="216"/>
                    </a:lnTo>
                    <a:lnTo>
                      <a:pt x="314" y="211"/>
                    </a:lnTo>
                    <a:lnTo>
                      <a:pt x="311" y="204"/>
                    </a:lnTo>
                    <a:lnTo>
                      <a:pt x="311" y="197"/>
                    </a:lnTo>
                    <a:lnTo>
                      <a:pt x="311" y="190"/>
                    </a:lnTo>
                    <a:lnTo>
                      <a:pt x="311" y="185"/>
                    </a:lnTo>
                    <a:lnTo>
                      <a:pt x="309" y="178"/>
                    </a:lnTo>
                    <a:lnTo>
                      <a:pt x="309" y="171"/>
                    </a:lnTo>
                    <a:lnTo>
                      <a:pt x="307" y="164"/>
                    </a:lnTo>
                    <a:lnTo>
                      <a:pt x="307" y="159"/>
                    </a:lnTo>
                    <a:lnTo>
                      <a:pt x="304" y="152"/>
                    </a:lnTo>
                    <a:lnTo>
                      <a:pt x="304" y="147"/>
                    </a:lnTo>
                    <a:lnTo>
                      <a:pt x="302" y="142"/>
                    </a:lnTo>
                    <a:lnTo>
                      <a:pt x="302" y="138"/>
                    </a:lnTo>
                    <a:lnTo>
                      <a:pt x="302" y="128"/>
                    </a:lnTo>
                    <a:lnTo>
                      <a:pt x="299" y="119"/>
                    </a:lnTo>
                    <a:lnTo>
                      <a:pt x="297" y="114"/>
                    </a:lnTo>
                    <a:lnTo>
                      <a:pt x="297" y="107"/>
                    </a:lnTo>
                    <a:lnTo>
                      <a:pt x="292" y="95"/>
                    </a:lnTo>
                    <a:lnTo>
                      <a:pt x="288" y="85"/>
                    </a:lnTo>
                    <a:lnTo>
                      <a:pt x="280" y="76"/>
                    </a:lnTo>
                    <a:lnTo>
                      <a:pt x="273" y="66"/>
                    </a:lnTo>
                    <a:lnTo>
                      <a:pt x="266" y="57"/>
                    </a:lnTo>
                    <a:lnTo>
                      <a:pt x="261" y="47"/>
                    </a:lnTo>
                    <a:lnTo>
                      <a:pt x="254" y="38"/>
                    </a:lnTo>
                    <a:lnTo>
                      <a:pt x="247" y="31"/>
                    </a:lnTo>
                    <a:lnTo>
                      <a:pt x="240" y="24"/>
                    </a:lnTo>
                    <a:lnTo>
                      <a:pt x="233" y="17"/>
                    </a:lnTo>
                    <a:lnTo>
                      <a:pt x="226" y="9"/>
                    </a:lnTo>
                    <a:lnTo>
                      <a:pt x="221" y="7"/>
                    </a:lnTo>
                    <a:lnTo>
                      <a:pt x="214" y="0"/>
                    </a:lnTo>
                    <a:lnTo>
                      <a:pt x="211" y="0"/>
                    </a:lnTo>
                    <a:lnTo>
                      <a:pt x="0" y="123"/>
                    </a:lnTo>
                    <a:lnTo>
                      <a:pt x="0" y="1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480" name="Freeform 24"/>
              <p:cNvSpPr>
                <a:spLocks/>
              </p:cNvSpPr>
              <p:nvPr/>
            </p:nvSpPr>
            <p:spPr bwMode="auto">
              <a:xfrm>
                <a:off x="2387" y="1423"/>
                <a:ext cx="269" cy="290"/>
              </a:xfrm>
              <a:custGeom>
                <a:avLst/>
                <a:gdLst/>
                <a:ahLst/>
                <a:cxnLst>
                  <a:cxn ang="0">
                    <a:pos x="36" y="5"/>
                  </a:cxn>
                  <a:cxn ang="0">
                    <a:pos x="62" y="12"/>
                  </a:cxn>
                  <a:cxn ang="0">
                    <a:pos x="83" y="33"/>
                  </a:cxn>
                  <a:cxn ang="0">
                    <a:pos x="69" y="33"/>
                  </a:cxn>
                  <a:cxn ang="0">
                    <a:pos x="50" y="38"/>
                  </a:cxn>
                  <a:cxn ang="0">
                    <a:pos x="43" y="45"/>
                  </a:cxn>
                  <a:cxn ang="0">
                    <a:pos x="43" y="64"/>
                  </a:cxn>
                  <a:cxn ang="0">
                    <a:pos x="45" y="81"/>
                  </a:cxn>
                  <a:cxn ang="0">
                    <a:pos x="48" y="100"/>
                  </a:cxn>
                  <a:cxn ang="0">
                    <a:pos x="48" y="119"/>
                  </a:cxn>
                  <a:cxn ang="0">
                    <a:pos x="50" y="140"/>
                  </a:cxn>
                  <a:cxn ang="0">
                    <a:pos x="76" y="116"/>
                  </a:cxn>
                  <a:cxn ang="0">
                    <a:pos x="105" y="100"/>
                  </a:cxn>
                  <a:cxn ang="0">
                    <a:pos x="131" y="100"/>
                  </a:cxn>
                  <a:cxn ang="0">
                    <a:pos x="143" y="128"/>
                  </a:cxn>
                  <a:cxn ang="0">
                    <a:pos x="143" y="152"/>
                  </a:cxn>
                  <a:cxn ang="0">
                    <a:pos x="140" y="180"/>
                  </a:cxn>
                  <a:cxn ang="0">
                    <a:pos x="136" y="206"/>
                  </a:cxn>
                  <a:cxn ang="0">
                    <a:pos x="138" y="235"/>
                  </a:cxn>
                  <a:cxn ang="0">
                    <a:pos x="155" y="216"/>
                  </a:cxn>
                  <a:cxn ang="0">
                    <a:pos x="174" y="204"/>
                  </a:cxn>
                  <a:cxn ang="0">
                    <a:pos x="193" y="192"/>
                  </a:cxn>
                  <a:cxn ang="0">
                    <a:pos x="212" y="180"/>
                  </a:cxn>
                  <a:cxn ang="0">
                    <a:pos x="233" y="171"/>
                  </a:cxn>
                  <a:cxn ang="0">
                    <a:pos x="240" y="183"/>
                  </a:cxn>
                  <a:cxn ang="0">
                    <a:pos x="250" y="197"/>
                  </a:cxn>
                  <a:cxn ang="0">
                    <a:pos x="269" y="214"/>
                  </a:cxn>
                  <a:cxn ang="0">
                    <a:pos x="266" y="228"/>
                  </a:cxn>
                  <a:cxn ang="0">
                    <a:pos x="252" y="223"/>
                  </a:cxn>
                  <a:cxn ang="0">
                    <a:pos x="235" y="214"/>
                  </a:cxn>
                  <a:cxn ang="0">
                    <a:pos x="219" y="211"/>
                  </a:cxn>
                  <a:cxn ang="0">
                    <a:pos x="200" y="214"/>
                  </a:cxn>
                  <a:cxn ang="0">
                    <a:pos x="174" y="233"/>
                  </a:cxn>
                  <a:cxn ang="0">
                    <a:pos x="143" y="259"/>
                  </a:cxn>
                  <a:cxn ang="0">
                    <a:pos x="126" y="282"/>
                  </a:cxn>
                  <a:cxn ang="0">
                    <a:pos x="109" y="282"/>
                  </a:cxn>
                  <a:cxn ang="0">
                    <a:pos x="102" y="259"/>
                  </a:cxn>
                  <a:cxn ang="0">
                    <a:pos x="105" y="230"/>
                  </a:cxn>
                  <a:cxn ang="0">
                    <a:pos x="109" y="202"/>
                  </a:cxn>
                  <a:cxn ang="0">
                    <a:pos x="112" y="173"/>
                  </a:cxn>
                  <a:cxn ang="0">
                    <a:pos x="117" y="145"/>
                  </a:cxn>
                  <a:cxn ang="0">
                    <a:pos x="112" y="123"/>
                  </a:cxn>
                  <a:cxn ang="0">
                    <a:pos x="93" y="126"/>
                  </a:cxn>
                  <a:cxn ang="0">
                    <a:pos x="69" y="138"/>
                  </a:cxn>
                  <a:cxn ang="0">
                    <a:pos x="50" y="157"/>
                  </a:cxn>
                  <a:cxn ang="0">
                    <a:pos x="31" y="176"/>
                  </a:cxn>
                  <a:cxn ang="0">
                    <a:pos x="22" y="192"/>
                  </a:cxn>
                  <a:cxn ang="0">
                    <a:pos x="17" y="161"/>
                  </a:cxn>
                  <a:cxn ang="0">
                    <a:pos x="19" y="138"/>
                  </a:cxn>
                  <a:cxn ang="0">
                    <a:pos x="22" y="119"/>
                  </a:cxn>
                  <a:cxn ang="0">
                    <a:pos x="24" y="102"/>
                  </a:cxn>
                  <a:cxn ang="0">
                    <a:pos x="24" y="83"/>
                  </a:cxn>
                  <a:cxn ang="0">
                    <a:pos x="24" y="57"/>
                  </a:cxn>
                  <a:cxn ang="0">
                    <a:pos x="10" y="31"/>
                  </a:cxn>
                  <a:cxn ang="0">
                    <a:pos x="0" y="9"/>
                  </a:cxn>
                  <a:cxn ang="0">
                    <a:pos x="14" y="0"/>
                  </a:cxn>
                </a:cxnLst>
                <a:rect l="0" t="0" r="r" b="b"/>
                <a:pathLst>
                  <a:path w="269" h="290">
                    <a:moveTo>
                      <a:pt x="19" y="0"/>
                    </a:moveTo>
                    <a:lnTo>
                      <a:pt x="26" y="0"/>
                    </a:lnTo>
                    <a:lnTo>
                      <a:pt x="36" y="5"/>
                    </a:lnTo>
                    <a:lnTo>
                      <a:pt x="45" y="5"/>
                    </a:lnTo>
                    <a:lnTo>
                      <a:pt x="55" y="9"/>
                    </a:lnTo>
                    <a:lnTo>
                      <a:pt x="62" y="12"/>
                    </a:lnTo>
                    <a:lnTo>
                      <a:pt x="71" y="16"/>
                    </a:lnTo>
                    <a:lnTo>
                      <a:pt x="76" y="24"/>
                    </a:lnTo>
                    <a:lnTo>
                      <a:pt x="83" y="33"/>
                    </a:lnTo>
                    <a:lnTo>
                      <a:pt x="79" y="33"/>
                    </a:lnTo>
                    <a:lnTo>
                      <a:pt x="76" y="33"/>
                    </a:lnTo>
                    <a:lnTo>
                      <a:pt x="69" y="33"/>
                    </a:lnTo>
                    <a:lnTo>
                      <a:pt x="62" y="35"/>
                    </a:lnTo>
                    <a:lnTo>
                      <a:pt x="55" y="35"/>
                    </a:lnTo>
                    <a:lnTo>
                      <a:pt x="50" y="38"/>
                    </a:lnTo>
                    <a:lnTo>
                      <a:pt x="43" y="38"/>
                    </a:lnTo>
                    <a:lnTo>
                      <a:pt x="43" y="38"/>
                    </a:lnTo>
                    <a:lnTo>
                      <a:pt x="43" y="45"/>
                    </a:lnTo>
                    <a:lnTo>
                      <a:pt x="43" y="52"/>
                    </a:lnTo>
                    <a:lnTo>
                      <a:pt x="43" y="57"/>
                    </a:lnTo>
                    <a:lnTo>
                      <a:pt x="43" y="64"/>
                    </a:lnTo>
                    <a:lnTo>
                      <a:pt x="43" y="69"/>
                    </a:lnTo>
                    <a:lnTo>
                      <a:pt x="45" y="76"/>
                    </a:lnTo>
                    <a:lnTo>
                      <a:pt x="45" y="81"/>
                    </a:lnTo>
                    <a:lnTo>
                      <a:pt x="48" y="88"/>
                    </a:lnTo>
                    <a:lnTo>
                      <a:pt x="48" y="92"/>
                    </a:lnTo>
                    <a:lnTo>
                      <a:pt x="48" y="100"/>
                    </a:lnTo>
                    <a:lnTo>
                      <a:pt x="48" y="107"/>
                    </a:lnTo>
                    <a:lnTo>
                      <a:pt x="48" y="111"/>
                    </a:lnTo>
                    <a:lnTo>
                      <a:pt x="48" y="119"/>
                    </a:lnTo>
                    <a:lnTo>
                      <a:pt x="48" y="126"/>
                    </a:lnTo>
                    <a:lnTo>
                      <a:pt x="48" y="130"/>
                    </a:lnTo>
                    <a:lnTo>
                      <a:pt x="50" y="140"/>
                    </a:lnTo>
                    <a:lnTo>
                      <a:pt x="57" y="130"/>
                    </a:lnTo>
                    <a:lnTo>
                      <a:pt x="67" y="123"/>
                    </a:lnTo>
                    <a:lnTo>
                      <a:pt x="76" y="116"/>
                    </a:lnTo>
                    <a:lnTo>
                      <a:pt x="86" y="111"/>
                    </a:lnTo>
                    <a:lnTo>
                      <a:pt x="95" y="104"/>
                    </a:lnTo>
                    <a:lnTo>
                      <a:pt x="105" y="100"/>
                    </a:lnTo>
                    <a:lnTo>
                      <a:pt x="114" y="97"/>
                    </a:lnTo>
                    <a:lnTo>
                      <a:pt x="126" y="92"/>
                    </a:lnTo>
                    <a:lnTo>
                      <a:pt x="131" y="100"/>
                    </a:lnTo>
                    <a:lnTo>
                      <a:pt x="136" y="109"/>
                    </a:lnTo>
                    <a:lnTo>
                      <a:pt x="138" y="119"/>
                    </a:lnTo>
                    <a:lnTo>
                      <a:pt x="143" y="128"/>
                    </a:lnTo>
                    <a:lnTo>
                      <a:pt x="143" y="135"/>
                    </a:lnTo>
                    <a:lnTo>
                      <a:pt x="143" y="145"/>
                    </a:lnTo>
                    <a:lnTo>
                      <a:pt x="143" y="152"/>
                    </a:lnTo>
                    <a:lnTo>
                      <a:pt x="143" y="161"/>
                    </a:lnTo>
                    <a:lnTo>
                      <a:pt x="143" y="171"/>
                    </a:lnTo>
                    <a:lnTo>
                      <a:pt x="140" y="180"/>
                    </a:lnTo>
                    <a:lnTo>
                      <a:pt x="138" y="187"/>
                    </a:lnTo>
                    <a:lnTo>
                      <a:pt x="138" y="197"/>
                    </a:lnTo>
                    <a:lnTo>
                      <a:pt x="136" y="206"/>
                    </a:lnTo>
                    <a:lnTo>
                      <a:pt x="136" y="216"/>
                    </a:lnTo>
                    <a:lnTo>
                      <a:pt x="136" y="225"/>
                    </a:lnTo>
                    <a:lnTo>
                      <a:pt x="138" y="235"/>
                    </a:lnTo>
                    <a:lnTo>
                      <a:pt x="143" y="228"/>
                    </a:lnTo>
                    <a:lnTo>
                      <a:pt x="150" y="223"/>
                    </a:lnTo>
                    <a:lnTo>
                      <a:pt x="155" y="216"/>
                    </a:lnTo>
                    <a:lnTo>
                      <a:pt x="162" y="214"/>
                    </a:lnTo>
                    <a:lnTo>
                      <a:pt x="169" y="206"/>
                    </a:lnTo>
                    <a:lnTo>
                      <a:pt x="174" y="204"/>
                    </a:lnTo>
                    <a:lnTo>
                      <a:pt x="181" y="199"/>
                    </a:lnTo>
                    <a:lnTo>
                      <a:pt x="188" y="195"/>
                    </a:lnTo>
                    <a:lnTo>
                      <a:pt x="193" y="192"/>
                    </a:lnTo>
                    <a:lnTo>
                      <a:pt x="200" y="187"/>
                    </a:lnTo>
                    <a:lnTo>
                      <a:pt x="205" y="185"/>
                    </a:lnTo>
                    <a:lnTo>
                      <a:pt x="212" y="180"/>
                    </a:lnTo>
                    <a:lnTo>
                      <a:pt x="219" y="176"/>
                    </a:lnTo>
                    <a:lnTo>
                      <a:pt x="226" y="173"/>
                    </a:lnTo>
                    <a:lnTo>
                      <a:pt x="233" y="171"/>
                    </a:lnTo>
                    <a:lnTo>
                      <a:pt x="240" y="166"/>
                    </a:lnTo>
                    <a:lnTo>
                      <a:pt x="240" y="176"/>
                    </a:lnTo>
                    <a:lnTo>
                      <a:pt x="240" y="183"/>
                    </a:lnTo>
                    <a:lnTo>
                      <a:pt x="243" y="187"/>
                    </a:lnTo>
                    <a:lnTo>
                      <a:pt x="245" y="192"/>
                    </a:lnTo>
                    <a:lnTo>
                      <a:pt x="250" y="197"/>
                    </a:lnTo>
                    <a:lnTo>
                      <a:pt x="259" y="204"/>
                    </a:lnTo>
                    <a:lnTo>
                      <a:pt x="264" y="206"/>
                    </a:lnTo>
                    <a:lnTo>
                      <a:pt x="269" y="214"/>
                    </a:lnTo>
                    <a:lnTo>
                      <a:pt x="266" y="216"/>
                    </a:lnTo>
                    <a:lnTo>
                      <a:pt x="266" y="223"/>
                    </a:lnTo>
                    <a:lnTo>
                      <a:pt x="266" y="228"/>
                    </a:lnTo>
                    <a:lnTo>
                      <a:pt x="264" y="237"/>
                    </a:lnTo>
                    <a:lnTo>
                      <a:pt x="257" y="230"/>
                    </a:lnTo>
                    <a:lnTo>
                      <a:pt x="252" y="223"/>
                    </a:lnTo>
                    <a:lnTo>
                      <a:pt x="247" y="221"/>
                    </a:lnTo>
                    <a:lnTo>
                      <a:pt x="240" y="216"/>
                    </a:lnTo>
                    <a:lnTo>
                      <a:pt x="235" y="214"/>
                    </a:lnTo>
                    <a:lnTo>
                      <a:pt x="228" y="214"/>
                    </a:lnTo>
                    <a:lnTo>
                      <a:pt x="224" y="211"/>
                    </a:lnTo>
                    <a:lnTo>
                      <a:pt x="219" y="211"/>
                    </a:lnTo>
                    <a:lnTo>
                      <a:pt x="212" y="211"/>
                    </a:lnTo>
                    <a:lnTo>
                      <a:pt x="205" y="214"/>
                    </a:lnTo>
                    <a:lnTo>
                      <a:pt x="200" y="214"/>
                    </a:lnTo>
                    <a:lnTo>
                      <a:pt x="195" y="218"/>
                    </a:lnTo>
                    <a:lnTo>
                      <a:pt x="183" y="223"/>
                    </a:lnTo>
                    <a:lnTo>
                      <a:pt x="174" y="233"/>
                    </a:lnTo>
                    <a:lnTo>
                      <a:pt x="162" y="240"/>
                    </a:lnTo>
                    <a:lnTo>
                      <a:pt x="152" y="249"/>
                    </a:lnTo>
                    <a:lnTo>
                      <a:pt x="143" y="259"/>
                    </a:lnTo>
                    <a:lnTo>
                      <a:pt x="138" y="268"/>
                    </a:lnTo>
                    <a:lnTo>
                      <a:pt x="131" y="275"/>
                    </a:lnTo>
                    <a:lnTo>
                      <a:pt x="126" y="282"/>
                    </a:lnTo>
                    <a:lnTo>
                      <a:pt x="121" y="287"/>
                    </a:lnTo>
                    <a:lnTo>
                      <a:pt x="121" y="290"/>
                    </a:lnTo>
                    <a:lnTo>
                      <a:pt x="109" y="282"/>
                    </a:lnTo>
                    <a:lnTo>
                      <a:pt x="100" y="278"/>
                    </a:lnTo>
                    <a:lnTo>
                      <a:pt x="100" y="268"/>
                    </a:lnTo>
                    <a:lnTo>
                      <a:pt x="102" y="259"/>
                    </a:lnTo>
                    <a:lnTo>
                      <a:pt x="102" y="249"/>
                    </a:lnTo>
                    <a:lnTo>
                      <a:pt x="105" y="240"/>
                    </a:lnTo>
                    <a:lnTo>
                      <a:pt x="105" y="230"/>
                    </a:lnTo>
                    <a:lnTo>
                      <a:pt x="107" y="221"/>
                    </a:lnTo>
                    <a:lnTo>
                      <a:pt x="107" y="211"/>
                    </a:lnTo>
                    <a:lnTo>
                      <a:pt x="109" y="202"/>
                    </a:lnTo>
                    <a:lnTo>
                      <a:pt x="109" y="192"/>
                    </a:lnTo>
                    <a:lnTo>
                      <a:pt x="112" y="183"/>
                    </a:lnTo>
                    <a:lnTo>
                      <a:pt x="112" y="173"/>
                    </a:lnTo>
                    <a:lnTo>
                      <a:pt x="114" y="164"/>
                    </a:lnTo>
                    <a:lnTo>
                      <a:pt x="114" y="154"/>
                    </a:lnTo>
                    <a:lnTo>
                      <a:pt x="117" y="145"/>
                    </a:lnTo>
                    <a:lnTo>
                      <a:pt x="117" y="135"/>
                    </a:lnTo>
                    <a:lnTo>
                      <a:pt x="117" y="128"/>
                    </a:lnTo>
                    <a:lnTo>
                      <a:pt x="112" y="123"/>
                    </a:lnTo>
                    <a:lnTo>
                      <a:pt x="105" y="123"/>
                    </a:lnTo>
                    <a:lnTo>
                      <a:pt x="98" y="123"/>
                    </a:lnTo>
                    <a:lnTo>
                      <a:pt x="93" y="126"/>
                    </a:lnTo>
                    <a:lnTo>
                      <a:pt x="86" y="128"/>
                    </a:lnTo>
                    <a:lnTo>
                      <a:pt x="79" y="133"/>
                    </a:lnTo>
                    <a:lnTo>
                      <a:pt x="69" y="138"/>
                    </a:lnTo>
                    <a:lnTo>
                      <a:pt x="64" y="145"/>
                    </a:lnTo>
                    <a:lnTo>
                      <a:pt x="57" y="149"/>
                    </a:lnTo>
                    <a:lnTo>
                      <a:pt x="50" y="157"/>
                    </a:lnTo>
                    <a:lnTo>
                      <a:pt x="43" y="164"/>
                    </a:lnTo>
                    <a:lnTo>
                      <a:pt x="38" y="171"/>
                    </a:lnTo>
                    <a:lnTo>
                      <a:pt x="31" y="176"/>
                    </a:lnTo>
                    <a:lnTo>
                      <a:pt x="29" y="183"/>
                    </a:lnTo>
                    <a:lnTo>
                      <a:pt x="24" y="187"/>
                    </a:lnTo>
                    <a:lnTo>
                      <a:pt x="22" y="192"/>
                    </a:lnTo>
                    <a:lnTo>
                      <a:pt x="17" y="183"/>
                    </a:lnTo>
                    <a:lnTo>
                      <a:pt x="17" y="173"/>
                    </a:lnTo>
                    <a:lnTo>
                      <a:pt x="17" y="161"/>
                    </a:lnTo>
                    <a:lnTo>
                      <a:pt x="17" y="149"/>
                    </a:lnTo>
                    <a:lnTo>
                      <a:pt x="17" y="145"/>
                    </a:lnTo>
                    <a:lnTo>
                      <a:pt x="19" y="138"/>
                    </a:lnTo>
                    <a:lnTo>
                      <a:pt x="19" y="130"/>
                    </a:lnTo>
                    <a:lnTo>
                      <a:pt x="22" y="126"/>
                    </a:lnTo>
                    <a:lnTo>
                      <a:pt x="22" y="119"/>
                    </a:lnTo>
                    <a:lnTo>
                      <a:pt x="22" y="114"/>
                    </a:lnTo>
                    <a:lnTo>
                      <a:pt x="22" y="109"/>
                    </a:lnTo>
                    <a:lnTo>
                      <a:pt x="24" y="102"/>
                    </a:lnTo>
                    <a:lnTo>
                      <a:pt x="24" y="97"/>
                    </a:lnTo>
                    <a:lnTo>
                      <a:pt x="24" y="90"/>
                    </a:lnTo>
                    <a:lnTo>
                      <a:pt x="24" y="83"/>
                    </a:lnTo>
                    <a:lnTo>
                      <a:pt x="26" y="78"/>
                    </a:lnTo>
                    <a:lnTo>
                      <a:pt x="26" y="66"/>
                    </a:lnTo>
                    <a:lnTo>
                      <a:pt x="24" y="57"/>
                    </a:lnTo>
                    <a:lnTo>
                      <a:pt x="22" y="47"/>
                    </a:lnTo>
                    <a:lnTo>
                      <a:pt x="17" y="38"/>
                    </a:lnTo>
                    <a:lnTo>
                      <a:pt x="10" y="31"/>
                    </a:lnTo>
                    <a:lnTo>
                      <a:pt x="2" y="24"/>
                    </a:lnTo>
                    <a:lnTo>
                      <a:pt x="0" y="14"/>
                    </a:lnTo>
                    <a:lnTo>
                      <a:pt x="0" y="9"/>
                    </a:lnTo>
                    <a:lnTo>
                      <a:pt x="2" y="5"/>
                    </a:lnTo>
                    <a:lnTo>
                      <a:pt x="10" y="5"/>
                    </a:lnTo>
                    <a:lnTo>
                      <a:pt x="14" y="0"/>
                    </a:lnTo>
                    <a:lnTo>
                      <a:pt x="19" y="0"/>
                    </a:lnTo>
                    <a:lnTo>
                      <a:pt x="19" y="0"/>
                    </a:lnTo>
                    <a:close/>
                  </a:path>
                </a:pathLst>
              </a:custGeom>
              <a:solidFill>
                <a:srgbClr val="85291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481" name="Freeform 25"/>
              <p:cNvSpPr>
                <a:spLocks/>
              </p:cNvSpPr>
              <p:nvPr/>
            </p:nvSpPr>
            <p:spPr bwMode="auto">
              <a:xfrm>
                <a:off x="2487" y="1499"/>
                <a:ext cx="67" cy="47"/>
              </a:xfrm>
              <a:custGeom>
                <a:avLst/>
                <a:gdLst/>
                <a:ahLst/>
                <a:cxnLst>
                  <a:cxn ang="0">
                    <a:pos x="7" y="0"/>
                  </a:cxn>
                  <a:cxn ang="0">
                    <a:pos x="14" y="0"/>
                  </a:cxn>
                  <a:cxn ang="0">
                    <a:pos x="26" y="2"/>
                  </a:cxn>
                  <a:cxn ang="0">
                    <a:pos x="36" y="5"/>
                  </a:cxn>
                  <a:cxn ang="0">
                    <a:pos x="45" y="12"/>
                  </a:cxn>
                  <a:cxn ang="0">
                    <a:pos x="55" y="16"/>
                  </a:cxn>
                  <a:cxn ang="0">
                    <a:pos x="62" y="26"/>
                  </a:cxn>
                  <a:cxn ang="0">
                    <a:pos x="62" y="31"/>
                  </a:cxn>
                  <a:cxn ang="0">
                    <a:pos x="64" y="35"/>
                  </a:cxn>
                  <a:cxn ang="0">
                    <a:pos x="67" y="40"/>
                  </a:cxn>
                  <a:cxn ang="0">
                    <a:pos x="67" y="47"/>
                  </a:cxn>
                  <a:cxn ang="0">
                    <a:pos x="62" y="45"/>
                  </a:cxn>
                  <a:cxn ang="0">
                    <a:pos x="57" y="43"/>
                  </a:cxn>
                  <a:cxn ang="0">
                    <a:pos x="52" y="43"/>
                  </a:cxn>
                  <a:cxn ang="0">
                    <a:pos x="45" y="40"/>
                  </a:cxn>
                  <a:cxn ang="0">
                    <a:pos x="38" y="38"/>
                  </a:cxn>
                  <a:cxn ang="0">
                    <a:pos x="33" y="35"/>
                  </a:cxn>
                  <a:cxn ang="0">
                    <a:pos x="26" y="33"/>
                  </a:cxn>
                  <a:cxn ang="0">
                    <a:pos x="21" y="33"/>
                  </a:cxn>
                  <a:cxn ang="0">
                    <a:pos x="14" y="28"/>
                  </a:cxn>
                  <a:cxn ang="0">
                    <a:pos x="9" y="24"/>
                  </a:cxn>
                  <a:cxn ang="0">
                    <a:pos x="5" y="21"/>
                  </a:cxn>
                  <a:cxn ang="0">
                    <a:pos x="2" y="19"/>
                  </a:cxn>
                  <a:cxn ang="0">
                    <a:pos x="0" y="9"/>
                  </a:cxn>
                  <a:cxn ang="0">
                    <a:pos x="7" y="0"/>
                  </a:cxn>
                  <a:cxn ang="0">
                    <a:pos x="7" y="0"/>
                  </a:cxn>
                </a:cxnLst>
                <a:rect l="0" t="0" r="r" b="b"/>
                <a:pathLst>
                  <a:path w="67" h="47">
                    <a:moveTo>
                      <a:pt x="7" y="0"/>
                    </a:moveTo>
                    <a:lnTo>
                      <a:pt x="14" y="0"/>
                    </a:lnTo>
                    <a:lnTo>
                      <a:pt x="26" y="2"/>
                    </a:lnTo>
                    <a:lnTo>
                      <a:pt x="36" y="5"/>
                    </a:lnTo>
                    <a:lnTo>
                      <a:pt x="45" y="12"/>
                    </a:lnTo>
                    <a:lnTo>
                      <a:pt x="55" y="16"/>
                    </a:lnTo>
                    <a:lnTo>
                      <a:pt x="62" y="26"/>
                    </a:lnTo>
                    <a:lnTo>
                      <a:pt x="62" y="31"/>
                    </a:lnTo>
                    <a:lnTo>
                      <a:pt x="64" y="35"/>
                    </a:lnTo>
                    <a:lnTo>
                      <a:pt x="67" y="40"/>
                    </a:lnTo>
                    <a:lnTo>
                      <a:pt x="67" y="47"/>
                    </a:lnTo>
                    <a:lnTo>
                      <a:pt x="62" y="45"/>
                    </a:lnTo>
                    <a:lnTo>
                      <a:pt x="57" y="43"/>
                    </a:lnTo>
                    <a:lnTo>
                      <a:pt x="52" y="43"/>
                    </a:lnTo>
                    <a:lnTo>
                      <a:pt x="45" y="40"/>
                    </a:lnTo>
                    <a:lnTo>
                      <a:pt x="38" y="38"/>
                    </a:lnTo>
                    <a:lnTo>
                      <a:pt x="33" y="35"/>
                    </a:lnTo>
                    <a:lnTo>
                      <a:pt x="26" y="33"/>
                    </a:lnTo>
                    <a:lnTo>
                      <a:pt x="21" y="33"/>
                    </a:lnTo>
                    <a:lnTo>
                      <a:pt x="14" y="28"/>
                    </a:lnTo>
                    <a:lnTo>
                      <a:pt x="9" y="24"/>
                    </a:lnTo>
                    <a:lnTo>
                      <a:pt x="5" y="21"/>
                    </a:lnTo>
                    <a:lnTo>
                      <a:pt x="2" y="19"/>
                    </a:lnTo>
                    <a:lnTo>
                      <a:pt x="0" y="9"/>
                    </a:lnTo>
                    <a:lnTo>
                      <a:pt x="7" y="0"/>
                    </a:lnTo>
                    <a:lnTo>
                      <a:pt x="7" y="0"/>
                    </a:lnTo>
                    <a:close/>
                  </a:path>
                </a:pathLst>
              </a:custGeom>
              <a:solidFill>
                <a:srgbClr val="85291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482" name="Freeform 26"/>
              <p:cNvSpPr>
                <a:spLocks/>
              </p:cNvSpPr>
              <p:nvPr/>
            </p:nvSpPr>
            <p:spPr bwMode="auto">
              <a:xfrm>
                <a:off x="1125" y="1344"/>
                <a:ext cx="114" cy="245"/>
              </a:xfrm>
              <a:custGeom>
                <a:avLst/>
                <a:gdLst/>
                <a:ahLst/>
                <a:cxnLst>
                  <a:cxn ang="0">
                    <a:pos x="95" y="10"/>
                  </a:cxn>
                  <a:cxn ang="0">
                    <a:pos x="102" y="17"/>
                  </a:cxn>
                  <a:cxn ang="0">
                    <a:pos x="109" y="31"/>
                  </a:cxn>
                  <a:cxn ang="0">
                    <a:pos x="111" y="50"/>
                  </a:cxn>
                  <a:cxn ang="0">
                    <a:pos x="114" y="69"/>
                  </a:cxn>
                  <a:cxn ang="0">
                    <a:pos x="114" y="86"/>
                  </a:cxn>
                  <a:cxn ang="0">
                    <a:pos x="111" y="100"/>
                  </a:cxn>
                  <a:cxn ang="0">
                    <a:pos x="109" y="112"/>
                  </a:cxn>
                  <a:cxn ang="0">
                    <a:pos x="107" y="124"/>
                  </a:cxn>
                  <a:cxn ang="0">
                    <a:pos x="107" y="136"/>
                  </a:cxn>
                  <a:cxn ang="0">
                    <a:pos x="104" y="148"/>
                  </a:cxn>
                  <a:cxn ang="0">
                    <a:pos x="99" y="164"/>
                  </a:cxn>
                  <a:cxn ang="0">
                    <a:pos x="92" y="188"/>
                  </a:cxn>
                  <a:cxn ang="0">
                    <a:pos x="85" y="207"/>
                  </a:cxn>
                  <a:cxn ang="0">
                    <a:pos x="76" y="224"/>
                  </a:cxn>
                  <a:cxn ang="0">
                    <a:pos x="69" y="236"/>
                  </a:cxn>
                  <a:cxn ang="0">
                    <a:pos x="59" y="245"/>
                  </a:cxn>
                  <a:cxn ang="0">
                    <a:pos x="52" y="245"/>
                  </a:cxn>
                  <a:cxn ang="0">
                    <a:pos x="45" y="240"/>
                  </a:cxn>
                  <a:cxn ang="0">
                    <a:pos x="45" y="228"/>
                  </a:cxn>
                  <a:cxn ang="0">
                    <a:pos x="59" y="212"/>
                  </a:cxn>
                  <a:cxn ang="0">
                    <a:pos x="69" y="198"/>
                  </a:cxn>
                  <a:cxn ang="0">
                    <a:pos x="76" y="183"/>
                  </a:cxn>
                  <a:cxn ang="0">
                    <a:pos x="83" y="171"/>
                  </a:cxn>
                  <a:cxn ang="0">
                    <a:pos x="90" y="160"/>
                  </a:cxn>
                  <a:cxn ang="0">
                    <a:pos x="95" y="143"/>
                  </a:cxn>
                  <a:cxn ang="0">
                    <a:pos x="97" y="129"/>
                  </a:cxn>
                  <a:cxn ang="0">
                    <a:pos x="99" y="112"/>
                  </a:cxn>
                  <a:cxn ang="0">
                    <a:pos x="99" y="98"/>
                  </a:cxn>
                  <a:cxn ang="0">
                    <a:pos x="97" y="84"/>
                  </a:cxn>
                  <a:cxn ang="0">
                    <a:pos x="90" y="67"/>
                  </a:cxn>
                  <a:cxn ang="0">
                    <a:pos x="80" y="53"/>
                  </a:cxn>
                  <a:cxn ang="0">
                    <a:pos x="69" y="38"/>
                  </a:cxn>
                  <a:cxn ang="0">
                    <a:pos x="52" y="34"/>
                  </a:cxn>
                  <a:cxn ang="0">
                    <a:pos x="35" y="34"/>
                  </a:cxn>
                  <a:cxn ang="0">
                    <a:pos x="19" y="34"/>
                  </a:cxn>
                  <a:cxn ang="0">
                    <a:pos x="2" y="34"/>
                  </a:cxn>
                  <a:cxn ang="0">
                    <a:pos x="0" y="27"/>
                  </a:cxn>
                  <a:cxn ang="0">
                    <a:pos x="11" y="15"/>
                  </a:cxn>
                  <a:cxn ang="0">
                    <a:pos x="23" y="5"/>
                  </a:cxn>
                  <a:cxn ang="0">
                    <a:pos x="38" y="0"/>
                  </a:cxn>
                  <a:cxn ang="0">
                    <a:pos x="54" y="0"/>
                  </a:cxn>
                  <a:cxn ang="0">
                    <a:pos x="71" y="0"/>
                  </a:cxn>
                  <a:cxn ang="0">
                    <a:pos x="83" y="5"/>
                  </a:cxn>
                  <a:cxn ang="0">
                    <a:pos x="90" y="8"/>
                  </a:cxn>
                </a:cxnLst>
                <a:rect l="0" t="0" r="r" b="b"/>
                <a:pathLst>
                  <a:path w="114" h="245">
                    <a:moveTo>
                      <a:pt x="90" y="8"/>
                    </a:moveTo>
                    <a:lnTo>
                      <a:pt x="95" y="10"/>
                    </a:lnTo>
                    <a:lnTo>
                      <a:pt x="99" y="12"/>
                    </a:lnTo>
                    <a:lnTo>
                      <a:pt x="102" y="17"/>
                    </a:lnTo>
                    <a:lnTo>
                      <a:pt x="107" y="24"/>
                    </a:lnTo>
                    <a:lnTo>
                      <a:pt x="109" y="31"/>
                    </a:lnTo>
                    <a:lnTo>
                      <a:pt x="111" y="41"/>
                    </a:lnTo>
                    <a:lnTo>
                      <a:pt x="111" y="50"/>
                    </a:lnTo>
                    <a:lnTo>
                      <a:pt x="114" y="60"/>
                    </a:lnTo>
                    <a:lnTo>
                      <a:pt x="114" y="69"/>
                    </a:lnTo>
                    <a:lnTo>
                      <a:pt x="114" y="81"/>
                    </a:lnTo>
                    <a:lnTo>
                      <a:pt x="114" y="86"/>
                    </a:lnTo>
                    <a:lnTo>
                      <a:pt x="114" y="93"/>
                    </a:lnTo>
                    <a:lnTo>
                      <a:pt x="111" y="100"/>
                    </a:lnTo>
                    <a:lnTo>
                      <a:pt x="111" y="105"/>
                    </a:lnTo>
                    <a:lnTo>
                      <a:pt x="109" y="112"/>
                    </a:lnTo>
                    <a:lnTo>
                      <a:pt x="109" y="117"/>
                    </a:lnTo>
                    <a:lnTo>
                      <a:pt x="107" y="124"/>
                    </a:lnTo>
                    <a:lnTo>
                      <a:pt x="107" y="131"/>
                    </a:lnTo>
                    <a:lnTo>
                      <a:pt x="107" y="136"/>
                    </a:lnTo>
                    <a:lnTo>
                      <a:pt x="107" y="143"/>
                    </a:lnTo>
                    <a:lnTo>
                      <a:pt x="104" y="148"/>
                    </a:lnTo>
                    <a:lnTo>
                      <a:pt x="104" y="155"/>
                    </a:lnTo>
                    <a:lnTo>
                      <a:pt x="99" y="164"/>
                    </a:lnTo>
                    <a:lnTo>
                      <a:pt x="97" y="176"/>
                    </a:lnTo>
                    <a:lnTo>
                      <a:pt x="92" y="188"/>
                    </a:lnTo>
                    <a:lnTo>
                      <a:pt x="90" y="198"/>
                    </a:lnTo>
                    <a:lnTo>
                      <a:pt x="85" y="207"/>
                    </a:lnTo>
                    <a:lnTo>
                      <a:pt x="80" y="217"/>
                    </a:lnTo>
                    <a:lnTo>
                      <a:pt x="76" y="224"/>
                    </a:lnTo>
                    <a:lnTo>
                      <a:pt x="73" y="231"/>
                    </a:lnTo>
                    <a:lnTo>
                      <a:pt x="69" y="236"/>
                    </a:lnTo>
                    <a:lnTo>
                      <a:pt x="64" y="240"/>
                    </a:lnTo>
                    <a:lnTo>
                      <a:pt x="59" y="245"/>
                    </a:lnTo>
                    <a:lnTo>
                      <a:pt x="57" y="245"/>
                    </a:lnTo>
                    <a:lnTo>
                      <a:pt x="52" y="245"/>
                    </a:lnTo>
                    <a:lnTo>
                      <a:pt x="50" y="245"/>
                    </a:lnTo>
                    <a:lnTo>
                      <a:pt x="45" y="240"/>
                    </a:lnTo>
                    <a:lnTo>
                      <a:pt x="42" y="236"/>
                    </a:lnTo>
                    <a:lnTo>
                      <a:pt x="45" y="228"/>
                    </a:lnTo>
                    <a:lnTo>
                      <a:pt x="52" y="221"/>
                    </a:lnTo>
                    <a:lnTo>
                      <a:pt x="59" y="212"/>
                    </a:lnTo>
                    <a:lnTo>
                      <a:pt x="66" y="202"/>
                    </a:lnTo>
                    <a:lnTo>
                      <a:pt x="69" y="198"/>
                    </a:lnTo>
                    <a:lnTo>
                      <a:pt x="71" y="190"/>
                    </a:lnTo>
                    <a:lnTo>
                      <a:pt x="76" y="183"/>
                    </a:lnTo>
                    <a:lnTo>
                      <a:pt x="78" y="179"/>
                    </a:lnTo>
                    <a:lnTo>
                      <a:pt x="83" y="171"/>
                    </a:lnTo>
                    <a:lnTo>
                      <a:pt x="85" y="164"/>
                    </a:lnTo>
                    <a:lnTo>
                      <a:pt x="90" y="160"/>
                    </a:lnTo>
                    <a:lnTo>
                      <a:pt x="92" y="152"/>
                    </a:lnTo>
                    <a:lnTo>
                      <a:pt x="95" y="143"/>
                    </a:lnTo>
                    <a:lnTo>
                      <a:pt x="97" y="136"/>
                    </a:lnTo>
                    <a:lnTo>
                      <a:pt x="97" y="129"/>
                    </a:lnTo>
                    <a:lnTo>
                      <a:pt x="99" y="122"/>
                    </a:lnTo>
                    <a:lnTo>
                      <a:pt x="99" y="112"/>
                    </a:lnTo>
                    <a:lnTo>
                      <a:pt x="99" y="107"/>
                    </a:lnTo>
                    <a:lnTo>
                      <a:pt x="99" y="98"/>
                    </a:lnTo>
                    <a:lnTo>
                      <a:pt x="99" y="93"/>
                    </a:lnTo>
                    <a:lnTo>
                      <a:pt x="97" y="84"/>
                    </a:lnTo>
                    <a:lnTo>
                      <a:pt x="95" y="76"/>
                    </a:lnTo>
                    <a:lnTo>
                      <a:pt x="90" y="67"/>
                    </a:lnTo>
                    <a:lnTo>
                      <a:pt x="88" y="60"/>
                    </a:lnTo>
                    <a:lnTo>
                      <a:pt x="80" y="53"/>
                    </a:lnTo>
                    <a:lnTo>
                      <a:pt x="76" y="46"/>
                    </a:lnTo>
                    <a:lnTo>
                      <a:pt x="69" y="38"/>
                    </a:lnTo>
                    <a:lnTo>
                      <a:pt x="59" y="31"/>
                    </a:lnTo>
                    <a:lnTo>
                      <a:pt x="52" y="34"/>
                    </a:lnTo>
                    <a:lnTo>
                      <a:pt x="45" y="34"/>
                    </a:lnTo>
                    <a:lnTo>
                      <a:pt x="35" y="34"/>
                    </a:lnTo>
                    <a:lnTo>
                      <a:pt x="28" y="36"/>
                    </a:lnTo>
                    <a:lnTo>
                      <a:pt x="19" y="34"/>
                    </a:lnTo>
                    <a:lnTo>
                      <a:pt x="9" y="34"/>
                    </a:lnTo>
                    <a:lnTo>
                      <a:pt x="2" y="34"/>
                    </a:lnTo>
                    <a:lnTo>
                      <a:pt x="0" y="31"/>
                    </a:lnTo>
                    <a:lnTo>
                      <a:pt x="0" y="27"/>
                    </a:lnTo>
                    <a:lnTo>
                      <a:pt x="4" y="19"/>
                    </a:lnTo>
                    <a:lnTo>
                      <a:pt x="11" y="15"/>
                    </a:lnTo>
                    <a:lnTo>
                      <a:pt x="21" y="8"/>
                    </a:lnTo>
                    <a:lnTo>
                      <a:pt x="23" y="5"/>
                    </a:lnTo>
                    <a:lnTo>
                      <a:pt x="33" y="3"/>
                    </a:lnTo>
                    <a:lnTo>
                      <a:pt x="38" y="0"/>
                    </a:lnTo>
                    <a:lnTo>
                      <a:pt x="47" y="0"/>
                    </a:lnTo>
                    <a:lnTo>
                      <a:pt x="54" y="0"/>
                    </a:lnTo>
                    <a:lnTo>
                      <a:pt x="66" y="0"/>
                    </a:lnTo>
                    <a:lnTo>
                      <a:pt x="71" y="0"/>
                    </a:lnTo>
                    <a:lnTo>
                      <a:pt x="78" y="3"/>
                    </a:lnTo>
                    <a:lnTo>
                      <a:pt x="83" y="5"/>
                    </a:lnTo>
                    <a:lnTo>
                      <a:pt x="90" y="8"/>
                    </a:lnTo>
                    <a:lnTo>
                      <a:pt x="90" y="8"/>
                    </a:lnTo>
                    <a:close/>
                  </a:path>
                </a:pathLst>
              </a:custGeom>
              <a:solidFill>
                <a:srgbClr val="85291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483" name="Freeform 27"/>
              <p:cNvSpPr>
                <a:spLocks/>
              </p:cNvSpPr>
              <p:nvPr/>
            </p:nvSpPr>
            <p:spPr bwMode="auto">
              <a:xfrm>
                <a:off x="1296" y="1268"/>
                <a:ext cx="126" cy="209"/>
              </a:xfrm>
              <a:custGeom>
                <a:avLst/>
                <a:gdLst/>
                <a:ahLst/>
                <a:cxnLst>
                  <a:cxn ang="0">
                    <a:pos x="28" y="5"/>
                  </a:cxn>
                  <a:cxn ang="0">
                    <a:pos x="35" y="19"/>
                  </a:cxn>
                  <a:cxn ang="0">
                    <a:pos x="38" y="31"/>
                  </a:cxn>
                  <a:cxn ang="0">
                    <a:pos x="38" y="46"/>
                  </a:cxn>
                  <a:cxn ang="0">
                    <a:pos x="38" y="57"/>
                  </a:cxn>
                  <a:cxn ang="0">
                    <a:pos x="38" y="74"/>
                  </a:cxn>
                  <a:cxn ang="0">
                    <a:pos x="38" y="88"/>
                  </a:cxn>
                  <a:cxn ang="0">
                    <a:pos x="38" y="103"/>
                  </a:cxn>
                  <a:cxn ang="0">
                    <a:pos x="38" y="119"/>
                  </a:cxn>
                  <a:cxn ang="0">
                    <a:pos x="40" y="133"/>
                  </a:cxn>
                  <a:cxn ang="0">
                    <a:pos x="47" y="148"/>
                  </a:cxn>
                  <a:cxn ang="0">
                    <a:pos x="54" y="160"/>
                  </a:cxn>
                  <a:cxn ang="0">
                    <a:pos x="62" y="171"/>
                  </a:cxn>
                  <a:cxn ang="0">
                    <a:pos x="76" y="181"/>
                  </a:cxn>
                  <a:cxn ang="0">
                    <a:pos x="90" y="188"/>
                  </a:cxn>
                  <a:cxn ang="0">
                    <a:pos x="107" y="195"/>
                  </a:cxn>
                  <a:cxn ang="0">
                    <a:pos x="119" y="202"/>
                  </a:cxn>
                  <a:cxn ang="0">
                    <a:pos x="116" y="207"/>
                  </a:cxn>
                  <a:cxn ang="0">
                    <a:pos x="100" y="207"/>
                  </a:cxn>
                  <a:cxn ang="0">
                    <a:pos x="85" y="205"/>
                  </a:cxn>
                  <a:cxn ang="0">
                    <a:pos x="69" y="198"/>
                  </a:cxn>
                  <a:cxn ang="0">
                    <a:pos x="57" y="186"/>
                  </a:cxn>
                  <a:cxn ang="0">
                    <a:pos x="43" y="171"/>
                  </a:cxn>
                  <a:cxn ang="0">
                    <a:pos x="31" y="155"/>
                  </a:cxn>
                  <a:cxn ang="0">
                    <a:pos x="21" y="138"/>
                  </a:cxn>
                  <a:cxn ang="0">
                    <a:pos x="12" y="119"/>
                  </a:cxn>
                  <a:cxn ang="0">
                    <a:pos x="7" y="98"/>
                  </a:cxn>
                  <a:cxn ang="0">
                    <a:pos x="2" y="79"/>
                  </a:cxn>
                  <a:cxn ang="0">
                    <a:pos x="0" y="60"/>
                  </a:cxn>
                  <a:cxn ang="0">
                    <a:pos x="2" y="41"/>
                  </a:cxn>
                  <a:cxn ang="0">
                    <a:pos x="2" y="24"/>
                  </a:cxn>
                  <a:cxn ang="0">
                    <a:pos x="9" y="12"/>
                  </a:cxn>
                  <a:cxn ang="0">
                    <a:pos x="19" y="3"/>
                  </a:cxn>
                  <a:cxn ang="0">
                    <a:pos x="26" y="0"/>
                  </a:cxn>
                </a:cxnLst>
                <a:rect l="0" t="0" r="r" b="b"/>
                <a:pathLst>
                  <a:path w="126" h="209">
                    <a:moveTo>
                      <a:pt x="26" y="0"/>
                    </a:moveTo>
                    <a:lnTo>
                      <a:pt x="28" y="5"/>
                    </a:lnTo>
                    <a:lnTo>
                      <a:pt x="33" y="15"/>
                    </a:lnTo>
                    <a:lnTo>
                      <a:pt x="35" y="19"/>
                    </a:lnTo>
                    <a:lnTo>
                      <a:pt x="35" y="27"/>
                    </a:lnTo>
                    <a:lnTo>
                      <a:pt x="38" y="31"/>
                    </a:lnTo>
                    <a:lnTo>
                      <a:pt x="38" y="38"/>
                    </a:lnTo>
                    <a:lnTo>
                      <a:pt x="38" y="46"/>
                    </a:lnTo>
                    <a:lnTo>
                      <a:pt x="38" y="50"/>
                    </a:lnTo>
                    <a:lnTo>
                      <a:pt x="38" y="57"/>
                    </a:lnTo>
                    <a:lnTo>
                      <a:pt x="38" y="67"/>
                    </a:lnTo>
                    <a:lnTo>
                      <a:pt x="38" y="74"/>
                    </a:lnTo>
                    <a:lnTo>
                      <a:pt x="38" y="81"/>
                    </a:lnTo>
                    <a:lnTo>
                      <a:pt x="38" y="88"/>
                    </a:lnTo>
                    <a:lnTo>
                      <a:pt x="38" y="98"/>
                    </a:lnTo>
                    <a:lnTo>
                      <a:pt x="38" y="103"/>
                    </a:lnTo>
                    <a:lnTo>
                      <a:pt x="38" y="112"/>
                    </a:lnTo>
                    <a:lnTo>
                      <a:pt x="38" y="119"/>
                    </a:lnTo>
                    <a:lnTo>
                      <a:pt x="40" y="126"/>
                    </a:lnTo>
                    <a:lnTo>
                      <a:pt x="40" y="133"/>
                    </a:lnTo>
                    <a:lnTo>
                      <a:pt x="43" y="141"/>
                    </a:lnTo>
                    <a:lnTo>
                      <a:pt x="47" y="148"/>
                    </a:lnTo>
                    <a:lnTo>
                      <a:pt x="50" y="155"/>
                    </a:lnTo>
                    <a:lnTo>
                      <a:pt x="54" y="160"/>
                    </a:lnTo>
                    <a:lnTo>
                      <a:pt x="57" y="167"/>
                    </a:lnTo>
                    <a:lnTo>
                      <a:pt x="62" y="171"/>
                    </a:lnTo>
                    <a:lnTo>
                      <a:pt x="69" y="176"/>
                    </a:lnTo>
                    <a:lnTo>
                      <a:pt x="76" y="181"/>
                    </a:lnTo>
                    <a:lnTo>
                      <a:pt x="83" y="186"/>
                    </a:lnTo>
                    <a:lnTo>
                      <a:pt x="90" y="188"/>
                    </a:lnTo>
                    <a:lnTo>
                      <a:pt x="102" y="193"/>
                    </a:lnTo>
                    <a:lnTo>
                      <a:pt x="107" y="195"/>
                    </a:lnTo>
                    <a:lnTo>
                      <a:pt x="112" y="198"/>
                    </a:lnTo>
                    <a:lnTo>
                      <a:pt x="119" y="202"/>
                    </a:lnTo>
                    <a:lnTo>
                      <a:pt x="126" y="207"/>
                    </a:lnTo>
                    <a:lnTo>
                      <a:pt x="116" y="207"/>
                    </a:lnTo>
                    <a:lnTo>
                      <a:pt x="109" y="209"/>
                    </a:lnTo>
                    <a:lnTo>
                      <a:pt x="100" y="207"/>
                    </a:lnTo>
                    <a:lnTo>
                      <a:pt x="93" y="207"/>
                    </a:lnTo>
                    <a:lnTo>
                      <a:pt x="85" y="205"/>
                    </a:lnTo>
                    <a:lnTo>
                      <a:pt x="76" y="202"/>
                    </a:lnTo>
                    <a:lnTo>
                      <a:pt x="69" y="198"/>
                    </a:lnTo>
                    <a:lnTo>
                      <a:pt x="64" y="193"/>
                    </a:lnTo>
                    <a:lnTo>
                      <a:pt x="57" y="186"/>
                    </a:lnTo>
                    <a:lnTo>
                      <a:pt x="47" y="179"/>
                    </a:lnTo>
                    <a:lnTo>
                      <a:pt x="43" y="171"/>
                    </a:lnTo>
                    <a:lnTo>
                      <a:pt x="38" y="164"/>
                    </a:lnTo>
                    <a:lnTo>
                      <a:pt x="31" y="155"/>
                    </a:lnTo>
                    <a:lnTo>
                      <a:pt x="26" y="148"/>
                    </a:lnTo>
                    <a:lnTo>
                      <a:pt x="21" y="138"/>
                    </a:lnTo>
                    <a:lnTo>
                      <a:pt x="19" y="129"/>
                    </a:lnTo>
                    <a:lnTo>
                      <a:pt x="12" y="119"/>
                    </a:lnTo>
                    <a:lnTo>
                      <a:pt x="9" y="107"/>
                    </a:lnTo>
                    <a:lnTo>
                      <a:pt x="7" y="98"/>
                    </a:lnTo>
                    <a:lnTo>
                      <a:pt x="5" y="88"/>
                    </a:lnTo>
                    <a:lnTo>
                      <a:pt x="2" y="79"/>
                    </a:lnTo>
                    <a:lnTo>
                      <a:pt x="2" y="69"/>
                    </a:lnTo>
                    <a:lnTo>
                      <a:pt x="0" y="60"/>
                    </a:lnTo>
                    <a:lnTo>
                      <a:pt x="2" y="50"/>
                    </a:lnTo>
                    <a:lnTo>
                      <a:pt x="2" y="41"/>
                    </a:lnTo>
                    <a:lnTo>
                      <a:pt x="2" y="34"/>
                    </a:lnTo>
                    <a:lnTo>
                      <a:pt x="2" y="24"/>
                    </a:lnTo>
                    <a:lnTo>
                      <a:pt x="7" y="17"/>
                    </a:lnTo>
                    <a:lnTo>
                      <a:pt x="9" y="12"/>
                    </a:lnTo>
                    <a:lnTo>
                      <a:pt x="14" y="8"/>
                    </a:lnTo>
                    <a:lnTo>
                      <a:pt x="19" y="3"/>
                    </a:lnTo>
                    <a:lnTo>
                      <a:pt x="26" y="0"/>
                    </a:lnTo>
                    <a:lnTo>
                      <a:pt x="26" y="0"/>
                    </a:lnTo>
                    <a:close/>
                  </a:path>
                </a:pathLst>
              </a:custGeom>
              <a:solidFill>
                <a:srgbClr val="85291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484" name="Freeform 28"/>
              <p:cNvSpPr>
                <a:spLocks/>
              </p:cNvSpPr>
              <p:nvPr/>
            </p:nvSpPr>
            <p:spPr bwMode="auto">
              <a:xfrm>
                <a:off x="1194" y="1371"/>
                <a:ext cx="166" cy="78"/>
              </a:xfrm>
              <a:custGeom>
                <a:avLst/>
                <a:gdLst/>
                <a:ahLst/>
                <a:cxnLst>
                  <a:cxn ang="0">
                    <a:pos x="161" y="0"/>
                  </a:cxn>
                  <a:cxn ang="0">
                    <a:pos x="164" y="0"/>
                  </a:cxn>
                  <a:cxn ang="0">
                    <a:pos x="166" y="7"/>
                  </a:cxn>
                  <a:cxn ang="0">
                    <a:pos x="166" y="11"/>
                  </a:cxn>
                  <a:cxn ang="0">
                    <a:pos x="166" y="19"/>
                  </a:cxn>
                  <a:cxn ang="0">
                    <a:pos x="161" y="23"/>
                  </a:cxn>
                  <a:cxn ang="0">
                    <a:pos x="154" y="30"/>
                  </a:cxn>
                  <a:cxn ang="0">
                    <a:pos x="149" y="30"/>
                  </a:cxn>
                  <a:cxn ang="0">
                    <a:pos x="145" y="33"/>
                  </a:cxn>
                  <a:cxn ang="0">
                    <a:pos x="137" y="33"/>
                  </a:cxn>
                  <a:cxn ang="0">
                    <a:pos x="130" y="33"/>
                  </a:cxn>
                  <a:cxn ang="0">
                    <a:pos x="121" y="30"/>
                  </a:cxn>
                  <a:cxn ang="0">
                    <a:pos x="111" y="33"/>
                  </a:cxn>
                  <a:cxn ang="0">
                    <a:pos x="102" y="35"/>
                  </a:cxn>
                  <a:cxn ang="0">
                    <a:pos x="92" y="40"/>
                  </a:cxn>
                  <a:cxn ang="0">
                    <a:pos x="83" y="45"/>
                  </a:cxn>
                  <a:cxn ang="0">
                    <a:pos x="73" y="52"/>
                  </a:cxn>
                  <a:cxn ang="0">
                    <a:pos x="64" y="57"/>
                  </a:cxn>
                  <a:cxn ang="0">
                    <a:pos x="57" y="64"/>
                  </a:cxn>
                  <a:cxn ang="0">
                    <a:pos x="47" y="68"/>
                  </a:cxn>
                  <a:cxn ang="0">
                    <a:pos x="38" y="73"/>
                  </a:cxn>
                  <a:cxn ang="0">
                    <a:pos x="30" y="76"/>
                  </a:cxn>
                  <a:cxn ang="0">
                    <a:pos x="23" y="78"/>
                  </a:cxn>
                  <a:cxn ang="0">
                    <a:pos x="16" y="78"/>
                  </a:cxn>
                  <a:cxn ang="0">
                    <a:pos x="9" y="76"/>
                  </a:cxn>
                  <a:cxn ang="0">
                    <a:pos x="2" y="68"/>
                  </a:cxn>
                  <a:cxn ang="0">
                    <a:pos x="0" y="61"/>
                  </a:cxn>
                  <a:cxn ang="0">
                    <a:pos x="4" y="57"/>
                  </a:cxn>
                  <a:cxn ang="0">
                    <a:pos x="11" y="54"/>
                  </a:cxn>
                  <a:cxn ang="0">
                    <a:pos x="21" y="49"/>
                  </a:cxn>
                  <a:cxn ang="0">
                    <a:pos x="30" y="47"/>
                  </a:cxn>
                  <a:cxn ang="0">
                    <a:pos x="35" y="45"/>
                  </a:cxn>
                  <a:cxn ang="0">
                    <a:pos x="40" y="42"/>
                  </a:cxn>
                  <a:cxn ang="0">
                    <a:pos x="47" y="40"/>
                  </a:cxn>
                  <a:cxn ang="0">
                    <a:pos x="54" y="40"/>
                  </a:cxn>
                  <a:cxn ang="0">
                    <a:pos x="59" y="35"/>
                  </a:cxn>
                  <a:cxn ang="0">
                    <a:pos x="66" y="33"/>
                  </a:cxn>
                  <a:cxn ang="0">
                    <a:pos x="73" y="30"/>
                  </a:cxn>
                  <a:cxn ang="0">
                    <a:pos x="78" y="30"/>
                  </a:cxn>
                  <a:cxn ang="0">
                    <a:pos x="85" y="28"/>
                  </a:cxn>
                  <a:cxn ang="0">
                    <a:pos x="90" y="26"/>
                  </a:cxn>
                  <a:cxn ang="0">
                    <a:pos x="97" y="23"/>
                  </a:cxn>
                  <a:cxn ang="0">
                    <a:pos x="104" y="21"/>
                  </a:cxn>
                  <a:cxn ang="0">
                    <a:pos x="109" y="19"/>
                  </a:cxn>
                  <a:cxn ang="0">
                    <a:pos x="114" y="16"/>
                  </a:cxn>
                  <a:cxn ang="0">
                    <a:pos x="121" y="14"/>
                  </a:cxn>
                  <a:cxn ang="0">
                    <a:pos x="126" y="14"/>
                  </a:cxn>
                  <a:cxn ang="0">
                    <a:pos x="135" y="9"/>
                  </a:cxn>
                  <a:cxn ang="0">
                    <a:pos x="147" y="4"/>
                  </a:cxn>
                  <a:cxn ang="0">
                    <a:pos x="154" y="2"/>
                  </a:cxn>
                  <a:cxn ang="0">
                    <a:pos x="161" y="0"/>
                  </a:cxn>
                  <a:cxn ang="0">
                    <a:pos x="161" y="0"/>
                  </a:cxn>
                </a:cxnLst>
                <a:rect l="0" t="0" r="r" b="b"/>
                <a:pathLst>
                  <a:path w="166" h="78">
                    <a:moveTo>
                      <a:pt x="161" y="0"/>
                    </a:moveTo>
                    <a:lnTo>
                      <a:pt x="164" y="0"/>
                    </a:lnTo>
                    <a:lnTo>
                      <a:pt x="166" y="7"/>
                    </a:lnTo>
                    <a:lnTo>
                      <a:pt x="166" y="11"/>
                    </a:lnTo>
                    <a:lnTo>
                      <a:pt x="166" y="19"/>
                    </a:lnTo>
                    <a:lnTo>
                      <a:pt x="161" y="23"/>
                    </a:lnTo>
                    <a:lnTo>
                      <a:pt x="154" y="30"/>
                    </a:lnTo>
                    <a:lnTo>
                      <a:pt x="149" y="30"/>
                    </a:lnTo>
                    <a:lnTo>
                      <a:pt x="145" y="33"/>
                    </a:lnTo>
                    <a:lnTo>
                      <a:pt x="137" y="33"/>
                    </a:lnTo>
                    <a:lnTo>
                      <a:pt x="130" y="33"/>
                    </a:lnTo>
                    <a:lnTo>
                      <a:pt x="121" y="30"/>
                    </a:lnTo>
                    <a:lnTo>
                      <a:pt x="111" y="33"/>
                    </a:lnTo>
                    <a:lnTo>
                      <a:pt x="102" y="35"/>
                    </a:lnTo>
                    <a:lnTo>
                      <a:pt x="92" y="40"/>
                    </a:lnTo>
                    <a:lnTo>
                      <a:pt x="83" y="45"/>
                    </a:lnTo>
                    <a:lnTo>
                      <a:pt x="73" y="52"/>
                    </a:lnTo>
                    <a:lnTo>
                      <a:pt x="64" y="57"/>
                    </a:lnTo>
                    <a:lnTo>
                      <a:pt x="57" y="64"/>
                    </a:lnTo>
                    <a:lnTo>
                      <a:pt x="47" y="68"/>
                    </a:lnTo>
                    <a:lnTo>
                      <a:pt x="38" y="73"/>
                    </a:lnTo>
                    <a:lnTo>
                      <a:pt x="30" y="76"/>
                    </a:lnTo>
                    <a:lnTo>
                      <a:pt x="23" y="78"/>
                    </a:lnTo>
                    <a:lnTo>
                      <a:pt x="16" y="78"/>
                    </a:lnTo>
                    <a:lnTo>
                      <a:pt x="9" y="76"/>
                    </a:lnTo>
                    <a:lnTo>
                      <a:pt x="2" y="68"/>
                    </a:lnTo>
                    <a:lnTo>
                      <a:pt x="0" y="61"/>
                    </a:lnTo>
                    <a:lnTo>
                      <a:pt x="4" y="57"/>
                    </a:lnTo>
                    <a:lnTo>
                      <a:pt x="11" y="54"/>
                    </a:lnTo>
                    <a:lnTo>
                      <a:pt x="21" y="49"/>
                    </a:lnTo>
                    <a:lnTo>
                      <a:pt x="30" y="47"/>
                    </a:lnTo>
                    <a:lnTo>
                      <a:pt x="35" y="45"/>
                    </a:lnTo>
                    <a:lnTo>
                      <a:pt x="40" y="42"/>
                    </a:lnTo>
                    <a:lnTo>
                      <a:pt x="47" y="40"/>
                    </a:lnTo>
                    <a:lnTo>
                      <a:pt x="54" y="40"/>
                    </a:lnTo>
                    <a:lnTo>
                      <a:pt x="59" y="35"/>
                    </a:lnTo>
                    <a:lnTo>
                      <a:pt x="66" y="33"/>
                    </a:lnTo>
                    <a:lnTo>
                      <a:pt x="73" y="30"/>
                    </a:lnTo>
                    <a:lnTo>
                      <a:pt x="78" y="30"/>
                    </a:lnTo>
                    <a:lnTo>
                      <a:pt x="85" y="28"/>
                    </a:lnTo>
                    <a:lnTo>
                      <a:pt x="90" y="26"/>
                    </a:lnTo>
                    <a:lnTo>
                      <a:pt x="97" y="23"/>
                    </a:lnTo>
                    <a:lnTo>
                      <a:pt x="104" y="21"/>
                    </a:lnTo>
                    <a:lnTo>
                      <a:pt x="109" y="19"/>
                    </a:lnTo>
                    <a:lnTo>
                      <a:pt x="114" y="16"/>
                    </a:lnTo>
                    <a:lnTo>
                      <a:pt x="121" y="14"/>
                    </a:lnTo>
                    <a:lnTo>
                      <a:pt x="126" y="14"/>
                    </a:lnTo>
                    <a:lnTo>
                      <a:pt x="135" y="9"/>
                    </a:lnTo>
                    <a:lnTo>
                      <a:pt x="147" y="4"/>
                    </a:lnTo>
                    <a:lnTo>
                      <a:pt x="154" y="2"/>
                    </a:lnTo>
                    <a:lnTo>
                      <a:pt x="161" y="0"/>
                    </a:lnTo>
                    <a:lnTo>
                      <a:pt x="161" y="0"/>
                    </a:lnTo>
                    <a:close/>
                  </a:path>
                </a:pathLst>
              </a:custGeom>
              <a:solidFill>
                <a:srgbClr val="85291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485" name="Freeform 29"/>
              <p:cNvSpPr>
                <a:spLocks/>
              </p:cNvSpPr>
              <p:nvPr/>
            </p:nvSpPr>
            <p:spPr bwMode="auto">
              <a:xfrm>
                <a:off x="1232" y="1309"/>
                <a:ext cx="80" cy="216"/>
              </a:xfrm>
              <a:custGeom>
                <a:avLst/>
                <a:gdLst/>
                <a:ahLst/>
                <a:cxnLst>
                  <a:cxn ang="0">
                    <a:pos x="19" y="9"/>
                  </a:cxn>
                  <a:cxn ang="0">
                    <a:pos x="31" y="28"/>
                  </a:cxn>
                  <a:cxn ang="0">
                    <a:pos x="38" y="40"/>
                  </a:cxn>
                  <a:cxn ang="0">
                    <a:pos x="45" y="52"/>
                  </a:cxn>
                  <a:cxn ang="0">
                    <a:pos x="50" y="66"/>
                  </a:cxn>
                  <a:cxn ang="0">
                    <a:pos x="57" y="78"/>
                  </a:cxn>
                  <a:cxn ang="0">
                    <a:pos x="59" y="92"/>
                  </a:cxn>
                  <a:cxn ang="0">
                    <a:pos x="64" y="107"/>
                  </a:cxn>
                  <a:cxn ang="0">
                    <a:pos x="66" y="121"/>
                  </a:cxn>
                  <a:cxn ang="0">
                    <a:pos x="71" y="135"/>
                  </a:cxn>
                  <a:cxn ang="0">
                    <a:pos x="73" y="149"/>
                  </a:cxn>
                  <a:cxn ang="0">
                    <a:pos x="73" y="166"/>
                  </a:cxn>
                  <a:cxn ang="0">
                    <a:pos x="76" y="180"/>
                  </a:cxn>
                  <a:cxn ang="0">
                    <a:pos x="76" y="195"/>
                  </a:cxn>
                  <a:cxn ang="0">
                    <a:pos x="78" y="209"/>
                  </a:cxn>
                  <a:cxn ang="0">
                    <a:pos x="73" y="214"/>
                  </a:cxn>
                  <a:cxn ang="0">
                    <a:pos x="61" y="204"/>
                  </a:cxn>
                  <a:cxn ang="0">
                    <a:pos x="47" y="192"/>
                  </a:cxn>
                  <a:cxn ang="0">
                    <a:pos x="38" y="176"/>
                  </a:cxn>
                  <a:cxn ang="0">
                    <a:pos x="33" y="164"/>
                  </a:cxn>
                  <a:cxn ang="0">
                    <a:pos x="28" y="149"/>
                  </a:cxn>
                  <a:cxn ang="0">
                    <a:pos x="26" y="138"/>
                  </a:cxn>
                  <a:cxn ang="0">
                    <a:pos x="23" y="123"/>
                  </a:cxn>
                  <a:cxn ang="0">
                    <a:pos x="21" y="109"/>
                  </a:cxn>
                  <a:cxn ang="0">
                    <a:pos x="19" y="95"/>
                  </a:cxn>
                  <a:cxn ang="0">
                    <a:pos x="19" y="81"/>
                  </a:cxn>
                  <a:cxn ang="0">
                    <a:pos x="14" y="66"/>
                  </a:cxn>
                  <a:cxn ang="0">
                    <a:pos x="11" y="52"/>
                  </a:cxn>
                  <a:cxn ang="0">
                    <a:pos x="9" y="40"/>
                  </a:cxn>
                  <a:cxn ang="0">
                    <a:pos x="2" y="28"/>
                  </a:cxn>
                  <a:cxn ang="0">
                    <a:pos x="2" y="16"/>
                  </a:cxn>
                  <a:cxn ang="0">
                    <a:pos x="7" y="7"/>
                  </a:cxn>
                  <a:cxn ang="0">
                    <a:pos x="9" y="0"/>
                  </a:cxn>
                </a:cxnLst>
                <a:rect l="0" t="0" r="r" b="b"/>
                <a:pathLst>
                  <a:path w="80" h="216">
                    <a:moveTo>
                      <a:pt x="9" y="0"/>
                    </a:moveTo>
                    <a:lnTo>
                      <a:pt x="19" y="9"/>
                    </a:lnTo>
                    <a:lnTo>
                      <a:pt x="26" y="21"/>
                    </a:lnTo>
                    <a:lnTo>
                      <a:pt x="31" y="28"/>
                    </a:lnTo>
                    <a:lnTo>
                      <a:pt x="35" y="35"/>
                    </a:lnTo>
                    <a:lnTo>
                      <a:pt x="38" y="40"/>
                    </a:lnTo>
                    <a:lnTo>
                      <a:pt x="42" y="47"/>
                    </a:lnTo>
                    <a:lnTo>
                      <a:pt x="45" y="52"/>
                    </a:lnTo>
                    <a:lnTo>
                      <a:pt x="47" y="59"/>
                    </a:lnTo>
                    <a:lnTo>
                      <a:pt x="50" y="66"/>
                    </a:lnTo>
                    <a:lnTo>
                      <a:pt x="54" y="71"/>
                    </a:lnTo>
                    <a:lnTo>
                      <a:pt x="57" y="78"/>
                    </a:lnTo>
                    <a:lnTo>
                      <a:pt x="57" y="85"/>
                    </a:lnTo>
                    <a:lnTo>
                      <a:pt x="59" y="92"/>
                    </a:lnTo>
                    <a:lnTo>
                      <a:pt x="64" y="102"/>
                    </a:lnTo>
                    <a:lnTo>
                      <a:pt x="64" y="107"/>
                    </a:lnTo>
                    <a:lnTo>
                      <a:pt x="66" y="114"/>
                    </a:lnTo>
                    <a:lnTo>
                      <a:pt x="66" y="121"/>
                    </a:lnTo>
                    <a:lnTo>
                      <a:pt x="69" y="128"/>
                    </a:lnTo>
                    <a:lnTo>
                      <a:pt x="71" y="135"/>
                    </a:lnTo>
                    <a:lnTo>
                      <a:pt x="71" y="142"/>
                    </a:lnTo>
                    <a:lnTo>
                      <a:pt x="73" y="149"/>
                    </a:lnTo>
                    <a:lnTo>
                      <a:pt x="73" y="159"/>
                    </a:lnTo>
                    <a:lnTo>
                      <a:pt x="73" y="166"/>
                    </a:lnTo>
                    <a:lnTo>
                      <a:pt x="76" y="173"/>
                    </a:lnTo>
                    <a:lnTo>
                      <a:pt x="76" y="180"/>
                    </a:lnTo>
                    <a:lnTo>
                      <a:pt x="76" y="187"/>
                    </a:lnTo>
                    <a:lnTo>
                      <a:pt x="76" y="195"/>
                    </a:lnTo>
                    <a:lnTo>
                      <a:pt x="78" y="202"/>
                    </a:lnTo>
                    <a:lnTo>
                      <a:pt x="78" y="209"/>
                    </a:lnTo>
                    <a:lnTo>
                      <a:pt x="80" y="216"/>
                    </a:lnTo>
                    <a:lnTo>
                      <a:pt x="73" y="214"/>
                    </a:lnTo>
                    <a:lnTo>
                      <a:pt x="66" y="209"/>
                    </a:lnTo>
                    <a:lnTo>
                      <a:pt x="61" y="204"/>
                    </a:lnTo>
                    <a:lnTo>
                      <a:pt x="57" y="202"/>
                    </a:lnTo>
                    <a:lnTo>
                      <a:pt x="47" y="192"/>
                    </a:lnTo>
                    <a:lnTo>
                      <a:pt x="42" y="183"/>
                    </a:lnTo>
                    <a:lnTo>
                      <a:pt x="38" y="176"/>
                    </a:lnTo>
                    <a:lnTo>
                      <a:pt x="35" y="168"/>
                    </a:lnTo>
                    <a:lnTo>
                      <a:pt x="33" y="164"/>
                    </a:lnTo>
                    <a:lnTo>
                      <a:pt x="33" y="157"/>
                    </a:lnTo>
                    <a:lnTo>
                      <a:pt x="28" y="149"/>
                    </a:lnTo>
                    <a:lnTo>
                      <a:pt x="28" y="145"/>
                    </a:lnTo>
                    <a:lnTo>
                      <a:pt x="26" y="138"/>
                    </a:lnTo>
                    <a:lnTo>
                      <a:pt x="26" y="130"/>
                    </a:lnTo>
                    <a:lnTo>
                      <a:pt x="23" y="123"/>
                    </a:lnTo>
                    <a:lnTo>
                      <a:pt x="23" y="116"/>
                    </a:lnTo>
                    <a:lnTo>
                      <a:pt x="21" y="109"/>
                    </a:lnTo>
                    <a:lnTo>
                      <a:pt x="21" y="102"/>
                    </a:lnTo>
                    <a:lnTo>
                      <a:pt x="19" y="95"/>
                    </a:lnTo>
                    <a:lnTo>
                      <a:pt x="19" y="88"/>
                    </a:lnTo>
                    <a:lnTo>
                      <a:pt x="19" y="81"/>
                    </a:lnTo>
                    <a:lnTo>
                      <a:pt x="16" y="73"/>
                    </a:lnTo>
                    <a:lnTo>
                      <a:pt x="14" y="66"/>
                    </a:lnTo>
                    <a:lnTo>
                      <a:pt x="14" y="59"/>
                    </a:lnTo>
                    <a:lnTo>
                      <a:pt x="11" y="52"/>
                    </a:lnTo>
                    <a:lnTo>
                      <a:pt x="9" y="47"/>
                    </a:lnTo>
                    <a:lnTo>
                      <a:pt x="9" y="40"/>
                    </a:lnTo>
                    <a:lnTo>
                      <a:pt x="7" y="35"/>
                    </a:lnTo>
                    <a:lnTo>
                      <a:pt x="2" y="28"/>
                    </a:lnTo>
                    <a:lnTo>
                      <a:pt x="0" y="26"/>
                    </a:lnTo>
                    <a:lnTo>
                      <a:pt x="2" y="16"/>
                    </a:lnTo>
                    <a:lnTo>
                      <a:pt x="4" y="12"/>
                    </a:lnTo>
                    <a:lnTo>
                      <a:pt x="7" y="7"/>
                    </a:lnTo>
                    <a:lnTo>
                      <a:pt x="9" y="0"/>
                    </a:lnTo>
                    <a:lnTo>
                      <a:pt x="9" y="0"/>
                    </a:lnTo>
                    <a:close/>
                  </a:path>
                </a:pathLst>
              </a:custGeom>
              <a:solidFill>
                <a:srgbClr val="85291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486" name="Freeform 30"/>
              <p:cNvSpPr>
                <a:spLocks/>
              </p:cNvSpPr>
              <p:nvPr/>
            </p:nvSpPr>
            <p:spPr bwMode="auto">
              <a:xfrm>
                <a:off x="906" y="2119"/>
                <a:ext cx="385" cy="183"/>
              </a:xfrm>
              <a:custGeom>
                <a:avLst/>
                <a:gdLst/>
                <a:ahLst/>
                <a:cxnLst>
                  <a:cxn ang="0">
                    <a:pos x="385" y="111"/>
                  </a:cxn>
                  <a:cxn ang="0">
                    <a:pos x="0" y="183"/>
                  </a:cxn>
                  <a:cxn ang="0">
                    <a:pos x="359" y="0"/>
                  </a:cxn>
                  <a:cxn ang="0">
                    <a:pos x="385" y="111"/>
                  </a:cxn>
                  <a:cxn ang="0">
                    <a:pos x="385" y="111"/>
                  </a:cxn>
                </a:cxnLst>
                <a:rect l="0" t="0" r="r" b="b"/>
                <a:pathLst>
                  <a:path w="385" h="183">
                    <a:moveTo>
                      <a:pt x="385" y="111"/>
                    </a:moveTo>
                    <a:lnTo>
                      <a:pt x="0" y="183"/>
                    </a:lnTo>
                    <a:lnTo>
                      <a:pt x="359" y="0"/>
                    </a:lnTo>
                    <a:lnTo>
                      <a:pt x="385" y="111"/>
                    </a:lnTo>
                    <a:lnTo>
                      <a:pt x="385" y="111"/>
                    </a:lnTo>
                    <a:close/>
                  </a:path>
                </a:pathLst>
              </a:custGeom>
              <a:solidFill>
                <a:srgbClr val="E6E6E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487" name="Freeform 31"/>
              <p:cNvSpPr>
                <a:spLocks/>
              </p:cNvSpPr>
              <p:nvPr/>
            </p:nvSpPr>
            <p:spPr bwMode="auto">
              <a:xfrm>
                <a:off x="2045" y="1675"/>
                <a:ext cx="373" cy="171"/>
              </a:xfrm>
              <a:custGeom>
                <a:avLst/>
                <a:gdLst/>
                <a:ahLst/>
                <a:cxnLst>
                  <a:cxn ang="0">
                    <a:pos x="109" y="171"/>
                  </a:cxn>
                  <a:cxn ang="0">
                    <a:pos x="373" y="0"/>
                  </a:cxn>
                  <a:cxn ang="0">
                    <a:pos x="0" y="71"/>
                  </a:cxn>
                  <a:cxn ang="0">
                    <a:pos x="109" y="171"/>
                  </a:cxn>
                  <a:cxn ang="0">
                    <a:pos x="109" y="171"/>
                  </a:cxn>
                </a:cxnLst>
                <a:rect l="0" t="0" r="r" b="b"/>
                <a:pathLst>
                  <a:path w="373" h="171">
                    <a:moveTo>
                      <a:pt x="109" y="171"/>
                    </a:moveTo>
                    <a:lnTo>
                      <a:pt x="373" y="0"/>
                    </a:lnTo>
                    <a:lnTo>
                      <a:pt x="0" y="71"/>
                    </a:lnTo>
                    <a:lnTo>
                      <a:pt x="109" y="171"/>
                    </a:lnTo>
                    <a:lnTo>
                      <a:pt x="109" y="171"/>
                    </a:lnTo>
                    <a:close/>
                  </a:path>
                </a:pathLst>
              </a:custGeom>
              <a:solidFill>
                <a:srgbClr val="E6E6E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488" name="Freeform 32"/>
              <p:cNvSpPr>
                <a:spLocks/>
              </p:cNvSpPr>
              <p:nvPr/>
            </p:nvSpPr>
            <p:spPr bwMode="auto">
              <a:xfrm>
                <a:off x="846" y="1458"/>
                <a:ext cx="1750" cy="1046"/>
              </a:xfrm>
              <a:custGeom>
                <a:avLst/>
                <a:gdLst/>
                <a:ahLst/>
                <a:cxnLst>
                  <a:cxn ang="0">
                    <a:pos x="709" y="36"/>
                  </a:cxn>
                  <a:cxn ang="0">
                    <a:pos x="552" y="74"/>
                  </a:cxn>
                  <a:cxn ang="0">
                    <a:pos x="407" y="133"/>
                  </a:cxn>
                  <a:cxn ang="0">
                    <a:pos x="281" y="207"/>
                  </a:cxn>
                  <a:cxn ang="0">
                    <a:pos x="172" y="297"/>
                  </a:cxn>
                  <a:cxn ang="0">
                    <a:pos x="88" y="397"/>
                  </a:cxn>
                  <a:cxn ang="0">
                    <a:pos x="36" y="504"/>
                  </a:cxn>
                  <a:cxn ang="0">
                    <a:pos x="22" y="620"/>
                  </a:cxn>
                  <a:cxn ang="0">
                    <a:pos x="29" y="689"/>
                  </a:cxn>
                  <a:cxn ang="0">
                    <a:pos x="46" y="749"/>
                  </a:cxn>
                  <a:cxn ang="0">
                    <a:pos x="67" y="806"/>
                  </a:cxn>
                  <a:cxn ang="0">
                    <a:pos x="100" y="863"/>
                  </a:cxn>
                  <a:cxn ang="0">
                    <a:pos x="138" y="915"/>
                  </a:cxn>
                  <a:cxn ang="0">
                    <a:pos x="183" y="962"/>
                  </a:cxn>
                  <a:cxn ang="0">
                    <a:pos x="231" y="1005"/>
                  </a:cxn>
                  <a:cxn ang="0">
                    <a:pos x="286" y="1038"/>
                  </a:cxn>
                  <a:cxn ang="0">
                    <a:pos x="217" y="1015"/>
                  </a:cxn>
                  <a:cxn ang="0">
                    <a:pos x="164" y="974"/>
                  </a:cxn>
                  <a:cxn ang="0">
                    <a:pos x="110" y="922"/>
                  </a:cxn>
                  <a:cxn ang="0">
                    <a:pos x="67" y="865"/>
                  </a:cxn>
                  <a:cxn ang="0">
                    <a:pos x="38" y="813"/>
                  </a:cxn>
                  <a:cxn ang="0">
                    <a:pos x="19" y="761"/>
                  </a:cxn>
                  <a:cxn ang="0">
                    <a:pos x="8" y="701"/>
                  </a:cxn>
                  <a:cxn ang="0">
                    <a:pos x="0" y="623"/>
                  </a:cxn>
                  <a:cxn ang="0">
                    <a:pos x="19" y="497"/>
                  </a:cxn>
                  <a:cxn ang="0">
                    <a:pos x="74" y="383"/>
                  </a:cxn>
                  <a:cxn ang="0">
                    <a:pos x="160" y="278"/>
                  </a:cxn>
                  <a:cxn ang="0">
                    <a:pos x="271" y="188"/>
                  </a:cxn>
                  <a:cxn ang="0">
                    <a:pos x="405" y="112"/>
                  </a:cxn>
                  <a:cxn ang="0">
                    <a:pos x="559" y="55"/>
                  </a:cxn>
                  <a:cxn ang="0">
                    <a:pos x="730" y="17"/>
                  </a:cxn>
                  <a:cxn ang="0">
                    <a:pos x="911" y="0"/>
                  </a:cxn>
                  <a:cxn ang="0">
                    <a:pos x="1085" y="10"/>
                  </a:cxn>
                  <a:cxn ang="0">
                    <a:pos x="1244" y="41"/>
                  </a:cxn>
                  <a:cxn ang="0">
                    <a:pos x="1387" y="93"/>
                  </a:cxn>
                  <a:cxn ang="0">
                    <a:pos x="1510" y="167"/>
                  </a:cxn>
                  <a:cxn ang="0">
                    <a:pos x="1610" y="252"/>
                  </a:cxn>
                  <a:cxn ang="0">
                    <a:pos x="1684" y="357"/>
                  </a:cxn>
                  <a:cxn ang="0">
                    <a:pos x="1731" y="471"/>
                  </a:cxn>
                  <a:cxn ang="0">
                    <a:pos x="1750" y="580"/>
                  </a:cxn>
                  <a:cxn ang="0">
                    <a:pos x="1748" y="635"/>
                  </a:cxn>
                  <a:cxn ang="0">
                    <a:pos x="1741" y="689"/>
                  </a:cxn>
                  <a:cxn ang="0">
                    <a:pos x="1727" y="742"/>
                  </a:cxn>
                  <a:cxn ang="0">
                    <a:pos x="1703" y="784"/>
                  </a:cxn>
                  <a:cxn ang="0">
                    <a:pos x="1684" y="789"/>
                  </a:cxn>
                  <a:cxn ang="0">
                    <a:pos x="1705" y="732"/>
                  </a:cxn>
                  <a:cxn ang="0">
                    <a:pos x="1719" y="668"/>
                  </a:cxn>
                  <a:cxn ang="0">
                    <a:pos x="1724" y="606"/>
                  </a:cxn>
                  <a:cxn ang="0">
                    <a:pos x="1722" y="528"/>
                  </a:cxn>
                  <a:cxn ang="0">
                    <a:pos x="1689" y="402"/>
                  </a:cxn>
                  <a:cxn ang="0">
                    <a:pos x="1622" y="293"/>
                  </a:cxn>
                  <a:cxn ang="0">
                    <a:pos x="1529" y="198"/>
                  </a:cxn>
                  <a:cxn ang="0">
                    <a:pos x="1413" y="124"/>
                  </a:cxn>
                  <a:cxn ang="0">
                    <a:pos x="1280" y="67"/>
                  </a:cxn>
                  <a:cxn ang="0">
                    <a:pos x="1130" y="31"/>
                  </a:cxn>
                  <a:cxn ang="0">
                    <a:pos x="973" y="15"/>
                  </a:cxn>
                </a:cxnLst>
                <a:rect l="0" t="0" r="r" b="b"/>
                <a:pathLst>
                  <a:path w="1750" h="1046">
                    <a:moveTo>
                      <a:pt x="852" y="17"/>
                    </a:moveTo>
                    <a:lnTo>
                      <a:pt x="830" y="17"/>
                    </a:lnTo>
                    <a:lnTo>
                      <a:pt x="811" y="19"/>
                    </a:lnTo>
                    <a:lnTo>
                      <a:pt x="790" y="22"/>
                    </a:lnTo>
                    <a:lnTo>
                      <a:pt x="768" y="27"/>
                    </a:lnTo>
                    <a:lnTo>
                      <a:pt x="749" y="29"/>
                    </a:lnTo>
                    <a:lnTo>
                      <a:pt x="728" y="31"/>
                    </a:lnTo>
                    <a:lnTo>
                      <a:pt x="709" y="36"/>
                    </a:lnTo>
                    <a:lnTo>
                      <a:pt x="690" y="38"/>
                    </a:lnTo>
                    <a:lnTo>
                      <a:pt x="669" y="43"/>
                    </a:lnTo>
                    <a:lnTo>
                      <a:pt x="650" y="48"/>
                    </a:lnTo>
                    <a:lnTo>
                      <a:pt x="628" y="53"/>
                    </a:lnTo>
                    <a:lnTo>
                      <a:pt x="609" y="57"/>
                    </a:lnTo>
                    <a:lnTo>
                      <a:pt x="592" y="65"/>
                    </a:lnTo>
                    <a:lnTo>
                      <a:pt x="573" y="69"/>
                    </a:lnTo>
                    <a:lnTo>
                      <a:pt x="552" y="74"/>
                    </a:lnTo>
                    <a:lnTo>
                      <a:pt x="535" y="84"/>
                    </a:lnTo>
                    <a:lnTo>
                      <a:pt x="516" y="88"/>
                    </a:lnTo>
                    <a:lnTo>
                      <a:pt x="497" y="95"/>
                    </a:lnTo>
                    <a:lnTo>
                      <a:pt x="478" y="103"/>
                    </a:lnTo>
                    <a:lnTo>
                      <a:pt x="462" y="110"/>
                    </a:lnTo>
                    <a:lnTo>
                      <a:pt x="443" y="117"/>
                    </a:lnTo>
                    <a:lnTo>
                      <a:pt x="426" y="124"/>
                    </a:lnTo>
                    <a:lnTo>
                      <a:pt x="407" y="133"/>
                    </a:lnTo>
                    <a:lnTo>
                      <a:pt x="393" y="143"/>
                    </a:lnTo>
                    <a:lnTo>
                      <a:pt x="374" y="150"/>
                    </a:lnTo>
                    <a:lnTo>
                      <a:pt x="357" y="160"/>
                    </a:lnTo>
                    <a:lnTo>
                      <a:pt x="340" y="169"/>
                    </a:lnTo>
                    <a:lnTo>
                      <a:pt x="326" y="179"/>
                    </a:lnTo>
                    <a:lnTo>
                      <a:pt x="310" y="188"/>
                    </a:lnTo>
                    <a:lnTo>
                      <a:pt x="295" y="198"/>
                    </a:lnTo>
                    <a:lnTo>
                      <a:pt x="281" y="207"/>
                    </a:lnTo>
                    <a:lnTo>
                      <a:pt x="267" y="219"/>
                    </a:lnTo>
                    <a:lnTo>
                      <a:pt x="250" y="228"/>
                    </a:lnTo>
                    <a:lnTo>
                      <a:pt x="236" y="240"/>
                    </a:lnTo>
                    <a:lnTo>
                      <a:pt x="222" y="250"/>
                    </a:lnTo>
                    <a:lnTo>
                      <a:pt x="210" y="264"/>
                    </a:lnTo>
                    <a:lnTo>
                      <a:pt x="198" y="274"/>
                    </a:lnTo>
                    <a:lnTo>
                      <a:pt x="183" y="285"/>
                    </a:lnTo>
                    <a:lnTo>
                      <a:pt x="172" y="297"/>
                    </a:lnTo>
                    <a:lnTo>
                      <a:pt x="160" y="309"/>
                    </a:lnTo>
                    <a:lnTo>
                      <a:pt x="148" y="321"/>
                    </a:lnTo>
                    <a:lnTo>
                      <a:pt x="136" y="333"/>
                    </a:lnTo>
                    <a:lnTo>
                      <a:pt x="126" y="345"/>
                    </a:lnTo>
                    <a:lnTo>
                      <a:pt x="117" y="359"/>
                    </a:lnTo>
                    <a:lnTo>
                      <a:pt x="107" y="371"/>
                    </a:lnTo>
                    <a:lnTo>
                      <a:pt x="98" y="383"/>
                    </a:lnTo>
                    <a:lnTo>
                      <a:pt x="88" y="397"/>
                    </a:lnTo>
                    <a:lnTo>
                      <a:pt x="81" y="411"/>
                    </a:lnTo>
                    <a:lnTo>
                      <a:pt x="72" y="423"/>
                    </a:lnTo>
                    <a:lnTo>
                      <a:pt x="65" y="435"/>
                    </a:lnTo>
                    <a:lnTo>
                      <a:pt x="57" y="449"/>
                    </a:lnTo>
                    <a:lnTo>
                      <a:pt x="53" y="464"/>
                    </a:lnTo>
                    <a:lnTo>
                      <a:pt x="46" y="476"/>
                    </a:lnTo>
                    <a:lnTo>
                      <a:pt x="41" y="490"/>
                    </a:lnTo>
                    <a:lnTo>
                      <a:pt x="36" y="504"/>
                    </a:lnTo>
                    <a:lnTo>
                      <a:pt x="34" y="518"/>
                    </a:lnTo>
                    <a:lnTo>
                      <a:pt x="29" y="533"/>
                    </a:lnTo>
                    <a:lnTo>
                      <a:pt x="27" y="547"/>
                    </a:lnTo>
                    <a:lnTo>
                      <a:pt x="24" y="561"/>
                    </a:lnTo>
                    <a:lnTo>
                      <a:pt x="22" y="575"/>
                    </a:lnTo>
                    <a:lnTo>
                      <a:pt x="22" y="592"/>
                    </a:lnTo>
                    <a:lnTo>
                      <a:pt x="22" y="606"/>
                    </a:lnTo>
                    <a:lnTo>
                      <a:pt x="22" y="620"/>
                    </a:lnTo>
                    <a:lnTo>
                      <a:pt x="22" y="637"/>
                    </a:lnTo>
                    <a:lnTo>
                      <a:pt x="22" y="642"/>
                    </a:lnTo>
                    <a:lnTo>
                      <a:pt x="22" y="651"/>
                    </a:lnTo>
                    <a:lnTo>
                      <a:pt x="24" y="658"/>
                    </a:lnTo>
                    <a:lnTo>
                      <a:pt x="24" y="666"/>
                    </a:lnTo>
                    <a:lnTo>
                      <a:pt x="24" y="673"/>
                    </a:lnTo>
                    <a:lnTo>
                      <a:pt x="27" y="680"/>
                    </a:lnTo>
                    <a:lnTo>
                      <a:pt x="29" y="689"/>
                    </a:lnTo>
                    <a:lnTo>
                      <a:pt x="31" y="696"/>
                    </a:lnTo>
                    <a:lnTo>
                      <a:pt x="31" y="704"/>
                    </a:lnTo>
                    <a:lnTo>
                      <a:pt x="34" y="711"/>
                    </a:lnTo>
                    <a:lnTo>
                      <a:pt x="34" y="718"/>
                    </a:lnTo>
                    <a:lnTo>
                      <a:pt x="38" y="725"/>
                    </a:lnTo>
                    <a:lnTo>
                      <a:pt x="38" y="734"/>
                    </a:lnTo>
                    <a:lnTo>
                      <a:pt x="41" y="742"/>
                    </a:lnTo>
                    <a:lnTo>
                      <a:pt x="46" y="749"/>
                    </a:lnTo>
                    <a:lnTo>
                      <a:pt x="48" y="756"/>
                    </a:lnTo>
                    <a:lnTo>
                      <a:pt x="50" y="763"/>
                    </a:lnTo>
                    <a:lnTo>
                      <a:pt x="53" y="770"/>
                    </a:lnTo>
                    <a:lnTo>
                      <a:pt x="55" y="777"/>
                    </a:lnTo>
                    <a:lnTo>
                      <a:pt x="57" y="784"/>
                    </a:lnTo>
                    <a:lnTo>
                      <a:pt x="62" y="791"/>
                    </a:lnTo>
                    <a:lnTo>
                      <a:pt x="65" y="801"/>
                    </a:lnTo>
                    <a:lnTo>
                      <a:pt x="67" y="806"/>
                    </a:lnTo>
                    <a:lnTo>
                      <a:pt x="72" y="815"/>
                    </a:lnTo>
                    <a:lnTo>
                      <a:pt x="77" y="820"/>
                    </a:lnTo>
                    <a:lnTo>
                      <a:pt x="79" y="829"/>
                    </a:lnTo>
                    <a:lnTo>
                      <a:pt x="84" y="834"/>
                    </a:lnTo>
                    <a:lnTo>
                      <a:pt x="88" y="841"/>
                    </a:lnTo>
                    <a:lnTo>
                      <a:pt x="91" y="848"/>
                    </a:lnTo>
                    <a:lnTo>
                      <a:pt x="96" y="856"/>
                    </a:lnTo>
                    <a:lnTo>
                      <a:pt x="100" y="863"/>
                    </a:lnTo>
                    <a:lnTo>
                      <a:pt x="105" y="870"/>
                    </a:lnTo>
                    <a:lnTo>
                      <a:pt x="110" y="877"/>
                    </a:lnTo>
                    <a:lnTo>
                      <a:pt x="115" y="884"/>
                    </a:lnTo>
                    <a:lnTo>
                      <a:pt x="119" y="889"/>
                    </a:lnTo>
                    <a:lnTo>
                      <a:pt x="124" y="896"/>
                    </a:lnTo>
                    <a:lnTo>
                      <a:pt x="129" y="903"/>
                    </a:lnTo>
                    <a:lnTo>
                      <a:pt x="134" y="908"/>
                    </a:lnTo>
                    <a:lnTo>
                      <a:pt x="138" y="915"/>
                    </a:lnTo>
                    <a:lnTo>
                      <a:pt x="145" y="922"/>
                    </a:lnTo>
                    <a:lnTo>
                      <a:pt x="150" y="927"/>
                    </a:lnTo>
                    <a:lnTo>
                      <a:pt x="155" y="934"/>
                    </a:lnTo>
                    <a:lnTo>
                      <a:pt x="160" y="941"/>
                    </a:lnTo>
                    <a:lnTo>
                      <a:pt x="167" y="946"/>
                    </a:lnTo>
                    <a:lnTo>
                      <a:pt x="172" y="953"/>
                    </a:lnTo>
                    <a:lnTo>
                      <a:pt x="176" y="958"/>
                    </a:lnTo>
                    <a:lnTo>
                      <a:pt x="183" y="962"/>
                    </a:lnTo>
                    <a:lnTo>
                      <a:pt x="188" y="970"/>
                    </a:lnTo>
                    <a:lnTo>
                      <a:pt x="195" y="974"/>
                    </a:lnTo>
                    <a:lnTo>
                      <a:pt x="200" y="979"/>
                    </a:lnTo>
                    <a:lnTo>
                      <a:pt x="207" y="984"/>
                    </a:lnTo>
                    <a:lnTo>
                      <a:pt x="212" y="991"/>
                    </a:lnTo>
                    <a:lnTo>
                      <a:pt x="219" y="996"/>
                    </a:lnTo>
                    <a:lnTo>
                      <a:pt x="226" y="1000"/>
                    </a:lnTo>
                    <a:lnTo>
                      <a:pt x="231" y="1005"/>
                    </a:lnTo>
                    <a:lnTo>
                      <a:pt x="238" y="1010"/>
                    </a:lnTo>
                    <a:lnTo>
                      <a:pt x="245" y="1015"/>
                    </a:lnTo>
                    <a:lnTo>
                      <a:pt x="252" y="1017"/>
                    </a:lnTo>
                    <a:lnTo>
                      <a:pt x="257" y="1022"/>
                    </a:lnTo>
                    <a:lnTo>
                      <a:pt x="264" y="1029"/>
                    </a:lnTo>
                    <a:lnTo>
                      <a:pt x="271" y="1031"/>
                    </a:lnTo>
                    <a:lnTo>
                      <a:pt x="279" y="1036"/>
                    </a:lnTo>
                    <a:lnTo>
                      <a:pt x="286" y="1038"/>
                    </a:lnTo>
                    <a:lnTo>
                      <a:pt x="293" y="1046"/>
                    </a:lnTo>
                    <a:lnTo>
                      <a:pt x="262" y="1046"/>
                    </a:lnTo>
                    <a:lnTo>
                      <a:pt x="252" y="1038"/>
                    </a:lnTo>
                    <a:lnTo>
                      <a:pt x="245" y="1036"/>
                    </a:lnTo>
                    <a:lnTo>
                      <a:pt x="236" y="1029"/>
                    </a:lnTo>
                    <a:lnTo>
                      <a:pt x="231" y="1027"/>
                    </a:lnTo>
                    <a:lnTo>
                      <a:pt x="224" y="1019"/>
                    </a:lnTo>
                    <a:lnTo>
                      <a:pt x="217" y="1015"/>
                    </a:lnTo>
                    <a:lnTo>
                      <a:pt x="210" y="1010"/>
                    </a:lnTo>
                    <a:lnTo>
                      <a:pt x="203" y="1005"/>
                    </a:lnTo>
                    <a:lnTo>
                      <a:pt x="195" y="998"/>
                    </a:lnTo>
                    <a:lnTo>
                      <a:pt x="188" y="996"/>
                    </a:lnTo>
                    <a:lnTo>
                      <a:pt x="183" y="989"/>
                    </a:lnTo>
                    <a:lnTo>
                      <a:pt x="176" y="986"/>
                    </a:lnTo>
                    <a:lnTo>
                      <a:pt x="172" y="979"/>
                    </a:lnTo>
                    <a:lnTo>
                      <a:pt x="164" y="974"/>
                    </a:lnTo>
                    <a:lnTo>
                      <a:pt x="160" y="970"/>
                    </a:lnTo>
                    <a:lnTo>
                      <a:pt x="153" y="965"/>
                    </a:lnTo>
                    <a:lnTo>
                      <a:pt x="148" y="960"/>
                    </a:lnTo>
                    <a:lnTo>
                      <a:pt x="141" y="953"/>
                    </a:lnTo>
                    <a:lnTo>
                      <a:pt x="136" y="948"/>
                    </a:lnTo>
                    <a:lnTo>
                      <a:pt x="131" y="943"/>
                    </a:lnTo>
                    <a:lnTo>
                      <a:pt x="119" y="934"/>
                    </a:lnTo>
                    <a:lnTo>
                      <a:pt x="110" y="922"/>
                    </a:lnTo>
                    <a:lnTo>
                      <a:pt x="105" y="915"/>
                    </a:lnTo>
                    <a:lnTo>
                      <a:pt x="100" y="910"/>
                    </a:lnTo>
                    <a:lnTo>
                      <a:pt x="96" y="905"/>
                    </a:lnTo>
                    <a:lnTo>
                      <a:pt x="91" y="898"/>
                    </a:lnTo>
                    <a:lnTo>
                      <a:pt x="84" y="886"/>
                    </a:lnTo>
                    <a:lnTo>
                      <a:pt x="77" y="877"/>
                    </a:lnTo>
                    <a:lnTo>
                      <a:pt x="69" y="870"/>
                    </a:lnTo>
                    <a:lnTo>
                      <a:pt x="67" y="865"/>
                    </a:lnTo>
                    <a:lnTo>
                      <a:pt x="62" y="858"/>
                    </a:lnTo>
                    <a:lnTo>
                      <a:pt x="57" y="851"/>
                    </a:lnTo>
                    <a:lnTo>
                      <a:pt x="55" y="846"/>
                    </a:lnTo>
                    <a:lnTo>
                      <a:pt x="53" y="839"/>
                    </a:lnTo>
                    <a:lnTo>
                      <a:pt x="48" y="832"/>
                    </a:lnTo>
                    <a:lnTo>
                      <a:pt x="46" y="827"/>
                    </a:lnTo>
                    <a:lnTo>
                      <a:pt x="43" y="820"/>
                    </a:lnTo>
                    <a:lnTo>
                      <a:pt x="38" y="813"/>
                    </a:lnTo>
                    <a:lnTo>
                      <a:pt x="36" y="808"/>
                    </a:lnTo>
                    <a:lnTo>
                      <a:pt x="34" y="801"/>
                    </a:lnTo>
                    <a:lnTo>
                      <a:pt x="31" y="794"/>
                    </a:lnTo>
                    <a:lnTo>
                      <a:pt x="29" y="789"/>
                    </a:lnTo>
                    <a:lnTo>
                      <a:pt x="27" y="782"/>
                    </a:lnTo>
                    <a:lnTo>
                      <a:pt x="24" y="775"/>
                    </a:lnTo>
                    <a:lnTo>
                      <a:pt x="22" y="768"/>
                    </a:lnTo>
                    <a:lnTo>
                      <a:pt x="19" y="761"/>
                    </a:lnTo>
                    <a:lnTo>
                      <a:pt x="17" y="753"/>
                    </a:lnTo>
                    <a:lnTo>
                      <a:pt x="17" y="746"/>
                    </a:lnTo>
                    <a:lnTo>
                      <a:pt x="15" y="739"/>
                    </a:lnTo>
                    <a:lnTo>
                      <a:pt x="12" y="732"/>
                    </a:lnTo>
                    <a:lnTo>
                      <a:pt x="12" y="725"/>
                    </a:lnTo>
                    <a:lnTo>
                      <a:pt x="10" y="718"/>
                    </a:lnTo>
                    <a:lnTo>
                      <a:pt x="8" y="708"/>
                    </a:lnTo>
                    <a:lnTo>
                      <a:pt x="8" y="701"/>
                    </a:lnTo>
                    <a:lnTo>
                      <a:pt x="5" y="694"/>
                    </a:lnTo>
                    <a:lnTo>
                      <a:pt x="5" y="687"/>
                    </a:lnTo>
                    <a:lnTo>
                      <a:pt x="3" y="677"/>
                    </a:lnTo>
                    <a:lnTo>
                      <a:pt x="3" y="670"/>
                    </a:lnTo>
                    <a:lnTo>
                      <a:pt x="3" y="663"/>
                    </a:lnTo>
                    <a:lnTo>
                      <a:pt x="3" y="656"/>
                    </a:lnTo>
                    <a:lnTo>
                      <a:pt x="0" y="639"/>
                    </a:lnTo>
                    <a:lnTo>
                      <a:pt x="0" y="623"/>
                    </a:lnTo>
                    <a:lnTo>
                      <a:pt x="0" y="609"/>
                    </a:lnTo>
                    <a:lnTo>
                      <a:pt x="3" y="592"/>
                    </a:lnTo>
                    <a:lnTo>
                      <a:pt x="3" y="575"/>
                    </a:lnTo>
                    <a:lnTo>
                      <a:pt x="5" y="561"/>
                    </a:lnTo>
                    <a:lnTo>
                      <a:pt x="8" y="544"/>
                    </a:lnTo>
                    <a:lnTo>
                      <a:pt x="12" y="530"/>
                    </a:lnTo>
                    <a:lnTo>
                      <a:pt x="15" y="514"/>
                    </a:lnTo>
                    <a:lnTo>
                      <a:pt x="19" y="497"/>
                    </a:lnTo>
                    <a:lnTo>
                      <a:pt x="24" y="483"/>
                    </a:lnTo>
                    <a:lnTo>
                      <a:pt x="31" y="468"/>
                    </a:lnTo>
                    <a:lnTo>
                      <a:pt x="36" y="454"/>
                    </a:lnTo>
                    <a:lnTo>
                      <a:pt x="43" y="440"/>
                    </a:lnTo>
                    <a:lnTo>
                      <a:pt x="50" y="426"/>
                    </a:lnTo>
                    <a:lnTo>
                      <a:pt x="57" y="411"/>
                    </a:lnTo>
                    <a:lnTo>
                      <a:pt x="67" y="397"/>
                    </a:lnTo>
                    <a:lnTo>
                      <a:pt x="74" y="383"/>
                    </a:lnTo>
                    <a:lnTo>
                      <a:pt x="84" y="369"/>
                    </a:lnTo>
                    <a:lnTo>
                      <a:pt x="93" y="357"/>
                    </a:lnTo>
                    <a:lnTo>
                      <a:pt x="103" y="342"/>
                    </a:lnTo>
                    <a:lnTo>
                      <a:pt x="112" y="328"/>
                    </a:lnTo>
                    <a:lnTo>
                      <a:pt x="124" y="316"/>
                    </a:lnTo>
                    <a:lnTo>
                      <a:pt x="136" y="304"/>
                    </a:lnTo>
                    <a:lnTo>
                      <a:pt x="148" y="293"/>
                    </a:lnTo>
                    <a:lnTo>
                      <a:pt x="160" y="278"/>
                    </a:lnTo>
                    <a:lnTo>
                      <a:pt x="172" y="266"/>
                    </a:lnTo>
                    <a:lnTo>
                      <a:pt x="186" y="255"/>
                    </a:lnTo>
                    <a:lnTo>
                      <a:pt x="198" y="243"/>
                    </a:lnTo>
                    <a:lnTo>
                      <a:pt x="212" y="231"/>
                    </a:lnTo>
                    <a:lnTo>
                      <a:pt x="226" y="219"/>
                    </a:lnTo>
                    <a:lnTo>
                      <a:pt x="243" y="209"/>
                    </a:lnTo>
                    <a:lnTo>
                      <a:pt x="255" y="198"/>
                    </a:lnTo>
                    <a:lnTo>
                      <a:pt x="271" y="188"/>
                    </a:lnTo>
                    <a:lnTo>
                      <a:pt x="288" y="179"/>
                    </a:lnTo>
                    <a:lnTo>
                      <a:pt x="302" y="169"/>
                    </a:lnTo>
                    <a:lnTo>
                      <a:pt x="319" y="157"/>
                    </a:lnTo>
                    <a:lnTo>
                      <a:pt x="336" y="148"/>
                    </a:lnTo>
                    <a:lnTo>
                      <a:pt x="352" y="138"/>
                    </a:lnTo>
                    <a:lnTo>
                      <a:pt x="371" y="131"/>
                    </a:lnTo>
                    <a:lnTo>
                      <a:pt x="388" y="122"/>
                    </a:lnTo>
                    <a:lnTo>
                      <a:pt x="405" y="112"/>
                    </a:lnTo>
                    <a:lnTo>
                      <a:pt x="424" y="103"/>
                    </a:lnTo>
                    <a:lnTo>
                      <a:pt x="443" y="95"/>
                    </a:lnTo>
                    <a:lnTo>
                      <a:pt x="462" y="88"/>
                    </a:lnTo>
                    <a:lnTo>
                      <a:pt x="481" y="81"/>
                    </a:lnTo>
                    <a:lnTo>
                      <a:pt x="500" y="74"/>
                    </a:lnTo>
                    <a:lnTo>
                      <a:pt x="521" y="67"/>
                    </a:lnTo>
                    <a:lnTo>
                      <a:pt x="540" y="60"/>
                    </a:lnTo>
                    <a:lnTo>
                      <a:pt x="559" y="55"/>
                    </a:lnTo>
                    <a:lnTo>
                      <a:pt x="581" y="48"/>
                    </a:lnTo>
                    <a:lnTo>
                      <a:pt x="602" y="43"/>
                    </a:lnTo>
                    <a:lnTo>
                      <a:pt x="621" y="36"/>
                    </a:lnTo>
                    <a:lnTo>
                      <a:pt x="642" y="34"/>
                    </a:lnTo>
                    <a:lnTo>
                      <a:pt x="664" y="29"/>
                    </a:lnTo>
                    <a:lnTo>
                      <a:pt x="685" y="24"/>
                    </a:lnTo>
                    <a:lnTo>
                      <a:pt x="707" y="19"/>
                    </a:lnTo>
                    <a:lnTo>
                      <a:pt x="730" y="17"/>
                    </a:lnTo>
                    <a:lnTo>
                      <a:pt x="752" y="15"/>
                    </a:lnTo>
                    <a:lnTo>
                      <a:pt x="776" y="10"/>
                    </a:lnTo>
                    <a:lnTo>
                      <a:pt x="797" y="8"/>
                    </a:lnTo>
                    <a:lnTo>
                      <a:pt x="818" y="8"/>
                    </a:lnTo>
                    <a:lnTo>
                      <a:pt x="842" y="5"/>
                    </a:lnTo>
                    <a:lnTo>
                      <a:pt x="866" y="5"/>
                    </a:lnTo>
                    <a:lnTo>
                      <a:pt x="890" y="3"/>
                    </a:lnTo>
                    <a:lnTo>
                      <a:pt x="911" y="0"/>
                    </a:lnTo>
                    <a:lnTo>
                      <a:pt x="932" y="0"/>
                    </a:lnTo>
                    <a:lnTo>
                      <a:pt x="956" y="3"/>
                    </a:lnTo>
                    <a:lnTo>
                      <a:pt x="978" y="3"/>
                    </a:lnTo>
                    <a:lnTo>
                      <a:pt x="999" y="3"/>
                    </a:lnTo>
                    <a:lnTo>
                      <a:pt x="1023" y="3"/>
                    </a:lnTo>
                    <a:lnTo>
                      <a:pt x="1044" y="8"/>
                    </a:lnTo>
                    <a:lnTo>
                      <a:pt x="1063" y="8"/>
                    </a:lnTo>
                    <a:lnTo>
                      <a:pt x="1085" y="10"/>
                    </a:lnTo>
                    <a:lnTo>
                      <a:pt x="1106" y="12"/>
                    </a:lnTo>
                    <a:lnTo>
                      <a:pt x="1127" y="17"/>
                    </a:lnTo>
                    <a:lnTo>
                      <a:pt x="1146" y="19"/>
                    </a:lnTo>
                    <a:lnTo>
                      <a:pt x="1168" y="24"/>
                    </a:lnTo>
                    <a:lnTo>
                      <a:pt x="1187" y="29"/>
                    </a:lnTo>
                    <a:lnTo>
                      <a:pt x="1208" y="34"/>
                    </a:lnTo>
                    <a:lnTo>
                      <a:pt x="1225" y="36"/>
                    </a:lnTo>
                    <a:lnTo>
                      <a:pt x="1244" y="41"/>
                    </a:lnTo>
                    <a:lnTo>
                      <a:pt x="1263" y="46"/>
                    </a:lnTo>
                    <a:lnTo>
                      <a:pt x="1282" y="53"/>
                    </a:lnTo>
                    <a:lnTo>
                      <a:pt x="1301" y="57"/>
                    </a:lnTo>
                    <a:lnTo>
                      <a:pt x="1318" y="65"/>
                    </a:lnTo>
                    <a:lnTo>
                      <a:pt x="1337" y="72"/>
                    </a:lnTo>
                    <a:lnTo>
                      <a:pt x="1353" y="79"/>
                    </a:lnTo>
                    <a:lnTo>
                      <a:pt x="1370" y="86"/>
                    </a:lnTo>
                    <a:lnTo>
                      <a:pt x="1387" y="93"/>
                    </a:lnTo>
                    <a:lnTo>
                      <a:pt x="1403" y="103"/>
                    </a:lnTo>
                    <a:lnTo>
                      <a:pt x="1420" y="110"/>
                    </a:lnTo>
                    <a:lnTo>
                      <a:pt x="1436" y="119"/>
                    </a:lnTo>
                    <a:lnTo>
                      <a:pt x="1451" y="129"/>
                    </a:lnTo>
                    <a:lnTo>
                      <a:pt x="1467" y="138"/>
                    </a:lnTo>
                    <a:lnTo>
                      <a:pt x="1482" y="148"/>
                    </a:lnTo>
                    <a:lnTo>
                      <a:pt x="1496" y="157"/>
                    </a:lnTo>
                    <a:lnTo>
                      <a:pt x="1510" y="167"/>
                    </a:lnTo>
                    <a:lnTo>
                      <a:pt x="1524" y="176"/>
                    </a:lnTo>
                    <a:lnTo>
                      <a:pt x="1536" y="186"/>
                    </a:lnTo>
                    <a:lnTo>
                      <a:pt x="1551" y="195"/>
                    </a:lnTo>
                    <a:lnTo>
                      <a:pt x="1563" y="207"/>
                    </a:lnTo>
                    <a:lnTo>
                      <a:pt x="1574" y="217"/>
                    </a:lnTo>
                    <a:lnTo>
                      <a:pt x="1589" y="231"/>
                    </a:lnTo>
                    <a:lnTo>
                      <a:pt x="1598" y="240"/>
                    </a:lnTo>
                    <a:lnTo>
                      <a:pt x="1610" y="252"/>
                    </a:lnTo>
                    <a:lnTo>
                      <a:pt x="1620" y="264"/>
                    </a:lnTo>
                    <a:lnTo>
                      <a:pt x="1631" y="278"/>
                    </a:lnTo>
                    <a:lnTo>
                      <a:pt x="1641" y="290"/>
                    </a:lnTo>
                    <a:lnTo>
                      <a:pt x="1650" y="302"/>
                    </a:lnTo>
                    <a:lnTo>
                      <a:pt x="1660" y="316"/>
                    </a:lnTo>
                    <a:lnTo>
                      <a:pt x="1669" y="331"/>
                    </a:lnTo>
                    <a:lnTo>
                      <a:pt x="1677" y="342"/>
                    </a:lnTo>
                    <a:lnTo>
                      <a:pt x="1684" y="357"/>
                    </a:lnTo>
                    <a:lnTo>
                      <a:pt x="1693" y="369"/>
                    </a:lnTo>
                    <a:lnTo>
                      <a:pt x="1700" y="385"/>
                    </a:lnTo>
                    <a:lnTo>
                      <a:pt x="1705" y="397"/>
                    </a:lnTo>
                    <a:lnTo>
                      <a:pt x="1712" y="414"/>
                    </a:lnTo>
                    <a:lnTo>
                      <a:pt x="1717" y="426"/>
                    </a:lnTo>
                    <a:lnTo>
                      <a:pt x="1724" y="442"/>
                    </a:lnTo>
                    <a:lnTo>
                      <a:pt x="1729" y="457"/>
                    </a:lnTo>
                    <a:lnTo>
                      <a:pt x="1731" y="471"/>
                    </a:lnTo>
                    <a:lnTo>
                      <a:pt x="1736" y="487"/>
                    </a:lnTo>
                    <a:lnTo>
                      <a:pt x="1741" y="504"/>
                    </a:lnTo>
                    <a:lnTo>
                      <a:pt x="1741" y="518"/>
                    </a:lnTo>
                    <a:lnTo>
                      <a:pt x="1746" y="535"/>
                    </a:lnTo>
                    <a:lnTo>
                      <a:pt x="1748" y="552"/>
                    </a:lnTo>
                    <a:lnTo>
                      <a:pt x="1750" y="568"/>
                    </a:lnTo>
                    <a:lnTo>
                      <a:pt x="1750" y="573"/>
                    </a:lnTo>
                    <a:lnTo>
                      <a:pt x="1750" y="580"/>
                    </a:lnTo>
                    <a:lnTo>
                      <a:pt x="1750" y="587"/>
                    </a:lnTo>
                    <a:lnTo>
                      <a:pt x="1750" y="594"/>
                    </a:lnTo>
                    <a:lnTo>
                      <a:pt x="1750" y="601"/>
                    </a:lnTo>
                    <a:lnTo>
                      <a:pt x="1750" y="609"/>
                    </a:lnTo>
                    <a:lnTo>
                      <a:pt x="1750" y="613"/>
                    </a:lnTo>
                    <a:lnTo>
                      <a:pt x="1750" y="623"/>
                    </a:lnTo>
                    <a:lnTo>
                      <a:pt x="1748" y="628"/>
                    </a:lnTo>
                    <a:lnTo>
                      <a:pt x="1748" y="635"/>
                    </a:lnTo>
                    <a:lnTo>
                      <a:pt x="1746" y="642"/>
                    </a:lnTo>
                    <a:lnTo>
                      <a:pt x="1746" y="649"/>
                    </a:lnTo>
                    <a:lnTo>
                      <a:pt x="1746" y="656"/>
                    </a:lnTo>
                    <a:lnTo>
                      <a:pt x="1746" y="663"/>
                    </a:lnTo>
                    <a:lnTo>
                      <a:pt x="1743" y="668"/>
                    </a:lnTo>
                    <a:lnTo>
                      <a:pt x="1743" y="677"/>
                    </a:lnTo>
                    <a:lnTo>
                      <a:pt x="1741" y="682"/>
                    </a:lnTo>
                    <a:lnTo>
                      <a:pt x="1741" y="689"/>
                    </a:lnTo>
                    <a:lnTo>
                      <a:pt x="1738" y="696"/>
                    </a:lnTo>
                    <a:lnTo>
                      <a:pt x="1738" y="704"/>
                    </a:lnTo>
                    <a:lnTo>
                      <a:pt x="1736" y="708"/>
                    </a:lnTo>
                    <a:lnTo>
                      <a:pt x="1734" y="715"/>
                    </a:lnTo>
                    <a:lnTo>
                      <a:pt x="1731" y="723"/>
                    </a:lnTo>
                    <a:lnTo>
                      <a:pt x="1731" y="730"/>
                    </a:lnTo>
                    <a:lnTo>
                      <a:pt x="1729" y="734"/>
                    </a:lnTo>
                    <a:lnTo>
                      <a:pt x="1727" y="742"/>
                    </a:lnTo>
                    <a:lnTo>
                      <a:pt x="1724" y="749"/>
                    </a:lnTo>
                    <a:lnTo>
                      <a:pt x="1722" y="756"/>
                    </a:lnTo>
                    <a:lnTo>
                      <a:pt x="1719" y="763"/>
                    </a:lnTo>
                    <a:lnTo>
                      <a:pt x="1717" y="768"/>
                    </a:lnTo>
                    <a:lnTo>
                      <a:pt x="1715" y="775"/>
                    </a:lnTo>
                    <a:lnTo>
                      <a:pt x="1712" y="782"/>
                    </a:lnTo>
                    <a:lnTo>
                      <a:pt x="1705" y="782"/>
                    </a:lnTo>
                    <a:lnTo>
                      <a:pt x="1703" y="784"/>
                    </a:lnTo>
                    <a:lnTo>
                      <a:pt x="1698" y="789"/>
                    </a:lnTo>
                    <a:lnTo>
                      <a:pt x="1696" y="791"/>
                    </a:lnTo>
                    <a:lnTo>
                      <a:pt x="1693" y="796"/>
                    </a:lnTo>
                    <a:lnTo>
                      <a:pt x="1691" y="801"/>
                    </a:lnTo>
                    <a:lnTo>
                      <a:pt x="1686" y="801"/>
                    </a:lnTo>
                    <a:lnTo>
                      <a:pt x="1679" y="803"/>
                    </a:lnTo>
                    <a:lnTo>
                      <a:pt x="1681" y="796"/>
                    </a:lnTo>
                    <a:lnTo>
                      <a:pt x="1684" y="789"/>
                    </a:lnTo>
                    <a:lnTo>
                      <a:pt x="1686" y="782"/>
                    </a:lnTo>
                    <a:lnTo>
                      <a:pt x="1691" y="775"/>
                    </a:lnTo>
                    <a:lnTo>
                      <a:pt x="1693" y="768"/>
                    </a:lnTo>
                    <a:lnTo>
                      <a:pt x="1696" y="761"/>
                    </a:lnTo>
                    <a:lnTo>
                      <a:pt x="1698" y="753"/>
                    </a:lnTo>
                    <a:lnTo>
                      <a:pt x="1700" y="746"/>
                    </a:lnTo>
                    <a:lnTo>
                      <a:pt x="1703" y="739"/>
                    </a:lnTo>
                    <a:lnTo>
                      <a:pt x="1705" y="732"/>
                    </a:lnTo>
                    <a:lnTo>
                      <a:pt x="1705" y="725"/>
                    </a:lnTo>
                    <a:lnTo>
                      <a:pt x="1710" y="715"/>
                    </a:lnTo>
                    <a:lnTo>
                      <a:pt x="1710" y="708"/>
                    </a:lnTo>
                    <a:lnTo>
                      <a:pt x="1712" y="701"/>
                    </a:lnTo>
                    <a:lnTo>
                      <a:pt x="1715" y="694"/>
                    </a:lnTo>
                    <a:lnTo>
                      <a:pt x="1717" y="687"/>
                    </a:lnTo>
                    <a:lnTo>
                      <a:pt x="1717" y="677"/>
                    </a:lnTo>
                    <a:lnTo>
                      <a:pt x="1719" y="668"/>
                    </a:lnTo>
                    <a:lnTo>
                      <a:pt x="1719" y="661"/>
                    </a:lnTo>
                    <a:lnTo>
                      <a:pt x="1722" y="654"/>
                    </a:lnTo>
                    <a:lnTo>
                      <a:pt x="1722" y="644"/>
                    </a:lnTo>
                    <a:lnTo>
                      <a:pt x="1722" y="637"/>
                    </a:lnTo>
                    <a:lnTo>
                      <a:pt x="1724" y="630"/>
                    </a:lnTo>
                    <a:lnTo>
                      <a:pt x="1724" y="623"/>
                    </a:lnTo>
                    <a:lnTo>
                      <a:pt x="1724" y="613"/>
                    </a:lnTo>
                    <a:lnTo>
                      <a:pt x="1724" y="606"/>
                    </a:lnTo>
                    <a:lnTo>
                      <a:pt x="1724" y="599"/>
                    </a:lnTo>
                    <a:lnTo>
                      <a:pt x="1727" y="592"/>
                    </a:lnTo>
                    <a:lnTo>
                      <a:pt x="1727" y="582"/>
                    </a:lnTo>
                    <a:lnTo>
                      <a:pt x="1727" y="575"/>
                    </a:lnTo>
                    <a:lnTo>
                      <a:pt x="1727" y="568"/>
                    </a:lnTo>
                    <a:lnTo>
                      <a:pt x="1727" y="563"/>
                    </a:lnTo>
                    <a:lnTo>
                      <a:pt x="1724" y="544"/>
                    </a:lnTo>
                    <a:lnTo>
                      <a:pt x="1722" y="528"/>
                    </a:lnTo>
                    <a:lnTo>
                      <a:pt x="1719" y="511"/>
                    </a:lnTo>
                    <a:lnTo>
                      <a:pt x="1717" y="495"/>
                    </a:lnTo>
                    <a:lnTo>
                      <a:pt x="1712" y="478"/>
                    </a:lnTo>
                    <a:lnTo>
                      <a:pt x="1710" y="461"/>
                    </a:lnTo>
                    <a:lnTo>
                      <a:pt x="1705" y="447"/>
                    </a:lnTo>
                    <a:lnTo>
                      <a:pt x="1700" y="433"/>
                    </a:lnTo>
                    <a:lnTo>
                      <a:pt x="1693" y="416"/>
                    </a:lnTo>
                    <a:lnTo>
                      <a:pt x="1689" y="402"/>
                    </a:lnTo>
                    <a:lnTo>
                      <a:pt x="1681" y="385"/>
                    </a:lnTo>
                    <a:lnTo>
                      <a:pt x="1674" y="373"/>
                    </a:lnTo>
                    <a:lnTo>
                      <a:pt x="1667" y="359"/>
                    </a:lnTo>
                    <a:lnTo>
                      <a:pt x="1658" y="345"/>
                    </a:lnTo>
                    <a:lnTo>
                      <a:pt x="1650" y="331"/>
                    </a:lnTo>
                    <a:lnTo>
                      <a:pt x="1643" y="319"/>
                    </a:lnTo>
                    <a:lnTo>
                      <a:pt x="1631" y="304"/>
                    </a:lnTo>
                    <a:lnTo>
                      <a:pt x="1622" y="293"/>
                    </a:lnTo>
                    <a:lnTo>
                      <a:pt x="1612" y="278"/>
                    </a:lnTo>
                    <a:lnTo>
                      <a:pt x="1601" y="266"/>
                    </a:lnTo>
                    <a:lnTo>
                      <a:pt x="1591" y="255"/>
                    </a:lnTo>
                    <a:lnTo>
                      <a:pt x="1579" y="243"/>
                    </a:lnTo>
                    <a:lnTo>
                      <a:pt x="1567" y="231"/>
                    </a:lnTo>
                    <a:lnTo>
                      <a:pt x="1555" y="221"/>
                    </a:lnTo>
                    <a:lnTo>
                      <a:pt x="1541" y="209"/>
                    </a:lnTo>
                    <a:lnTo>
                      <a:pt x="1529" y="198"/>
                    </a:lnTo>
                    <a:lnTo>
                      <a:pt x="1515" y="188"/>
                    </a:lnTo>
                    <a:lnTo>
                      <a:pt x="1503" y="179"/>
                    </a:lnTo>
                    <a:lnTo>
                      <a:pt x="1486" y="169"/>
                    </a:lnTo>
                    <a:lnTo>
                      <a:pt x="1475" y="160"/>
                    </a:lnTo>
                    <a:lnTo>
                      <a:pt x="1460" y="150"/>
                    </a:lnTo>
                    <a:lnTo>
                      <a:pt x="1446" y="143"/>
                    </a:lnTo>
                    <a:lnTo>
                      <a:pt x="1429" y="133"/>
                    </a:lnTo>
                    <a:lnTo>
                      <a:pt x="1413" y="124"/>
                    </a:lnTo>
                    <a:lnTo>
                      <a:pt x="1396" y="117"/>
                    </a:lnTo>
                    <a:lnTo>
                      <a:pt x="1382" y="110"/>
                    </a:lnTo>
                    <a:lnTo>
                      <a:pt x="1365" y="100"/>
                    </a:lnTo>
                    <a:lnTo>
                      <a:pt x="1349" y="93"/>
                    </a:lnTo>
                    <a:lnTo>
                      <a:pt x="1332" y="86"/>
                    </a:lnTo>
                    <a:lnTo>
                      <a:pt x="1315" y="81"/>
                    </a:lnTo>
                    <a:lnTo>
                      <a:pt x="1296" y="74"/>
                    </a:lnTo>
                    <a:lnTo>
                      <a:pt x="1280" y="67"/>
                    </a:lnTo>
                    <a:lnTo>
                      <a:pt x="1261" y="62"/>
                    </a:lnTo>
                    <a:lnTo>
                      <a:pt x="1244" y="57"/>
                    </a:lnTo>
                    <a:lnTo>
                      <a:pt x="1225" y="50"/>
                    </a:lnTo>
                    <a:lnTo>
                      <a:pt x="1206" y="46"/>
                    </a:lnTo>
                    <a:lnTo>
                      <a:pt x="1187" y="43"/>
                    </a:lnTo>
                    <a:lnTo>
                      <a:pt x="1170" y="38"/>
                    </a:lnTo>
                    <a:lnTo>
                      <a:pt x="1149" y="36"/>
                    </a:lnTo>
                    <a:lnTo>
                      <a:pt x="1130" y="31"/>
                    </a:lnTo>
                    <a:lnTo>
                      <a:pt x="1111" y="29"/>
                    </a:lnTo>
                    <a:lnTo>
                      <a:pt x="1092" y="27"/>
                    </a:lnTo>
                    <a:lnTo>
                      <a:pt x="1073" y="22"/>
                    </a:lnTo>
                    <a:lnTo>
                      <a:pt x="1051" y="19"/>
                    </a:lnTo>
                    <a:lnTo>
                      <a:pt x="1032" y="17"/>
                    </a:lnTo>
                    <a:lnTo>
                      <a:pt x="1013" y="17"/>
                    </a:lnTo>
                    <a:lnTo>
                      <a:pt x="992" y="15"/>
                    </a:lnTo>
                    <a:lnTo>
                      <a:pt x="973" y="15"/>
                    </a:lnTo>
                    <a:lnTo>
                      <a:pt x="951" y="15"/>
                    </a:lnTo>
                    <a:lnTo>
                      <a:pt x="932" y="15"/>
                    </a:lnTo>
                    <a:lnTo>
                      <a:pt x="911" y="15"/>
                    </a:lnTo>
                    <a:lnTo>
                      <a:pt x="892" y="15"/>
                    </a:lnTo>
                    <a:lnTo>
                      <a:pt x="871" y="17"/>
                    </a:lnTo>
                    <a:lnTo>
                      <a:pt x="852" y="17"/>
                    </a:lnTo>
                    <a:lnTo>
                      <a:pt x="852" y="1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489" name="Freeform 33"/>
              <p:cNvSpPr>
                <a:spLocks/>
              </p:cNvSpPr>
              <p:nvPr/>
            </p:nvSpPr>
            <p:spPr bwMode="auto">
              <a:xfrm>
                <a:off x="1258" y="1781"/>
                <a:ext cx="846" cy="544"/>
              </a:xfrm>
              <a:custGeom>
                <a:avLst/>
                <a:gdLst/>
                <a:ahLst/>
                <a:cxnLst>
                  <a:cxn ang="0">
                    <a:pos x="518" y="248"/>
                  </a:cxn>
                  <a:cxn ang="0">
                    <a:pos x="725" y="544"/>
                  </a:cxn>
                  <a:cxn ang="0">
                    <a:pos x="428" y="290"/>
                  </a:cxn>
                  <a:cxn ang="0">
                    <a:pos x="0" y="421"/>
                  </a:cxn>
                  <a:cxn ang="0">
                    <a:pos x="314" y="214"/>
                  </a:cxn>
                  <a:cxn ang="0">
                    <a:pos x="164" y="0"/>
                  </a:cxn>
                  <a:cxn ang="0">
                    <a:pos x="475" y="138"/>
                  </a:cxn>
                  <a:cxn ang="0">
                    <a:pos x="846" y="15"/>
                  </a:cxn>
                  <a:cxn ang="0">
                    <a:pos x="518" y="248"/>
                  </a:cxn>
                  <a:cxn ang="0">
                    <a:pos x="518" y="248"/>
                  </a:cxn>
                </a:cxnLst>
                <a:rect l="0" t="0" r="r" b="b"/>
                <a:pathLst>
                  <a:path w="846" h="544">
                    <a:moveTo>
                      <a:pt x="518" y="248"/>
                    </a:moveTo>
                    <a:lnTo>
                      <a:pt x="725" y="544"/>
                    </a:lnTo>
                    <a:lnTo>
                      <a:pt x="428" y="290"/>
                    </a:lnTo>
                    <a:lnTo>
                      <a:pt x="0" y="421"/>
                    </a:lnTo>
                    <a:lnTo>
                      <a:pt x="314" y="214"/>
                    </a:lnTo>
                    <a:lnTo>
                      <a:pt x="164" y="0"/>
                    </a:lnTo>
                    <a:lnTo>
                      <a:pt x="475" y="138"/>
                    </a:lnTo>
                    <a:lnTo>
                      <a:pt x="846" y="15"/>
                    </a:lnTo>
                    <a:lnTo>
                      <a:pt x="518" y="248"/>
                    </a:lnTo>
                    <a:lnTo>
                      <a:pt x="518" y="248"/>
                    </a:lnTo>
                    <a:close/>
                  </a:path>
                </a:pathLst>
              </a:custGeom>
              <a:solidFill>
                <a:srgbClr val="E6E6B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490" name="Freeform 34"/>
              <p:cNvSpPr>
                <a:spLocks/>
              </p:cNvSpPr>
              <p:nvPr/>
            </p:nvSpPr>
            <p:spPr bwMode="auto">
              <a:xfrm>
                <a:off x="1624" y="1846"/>
                <a:ext cx="145" cy="194"/>
              </a:xfrm>
              <a:custGeom>
                <a:avLst/>
                <a:gdLst/>
                <a:ahLst/>
                <a:cxnLst>
                  <a:cxn ang="0">
                    <a:pos x="12" y="16"/>
                  </a:cxn>
                  <a:cxn ang="0">
                    <a:pos x="12" y="19"/>
                  </a:cxn>
                  <a:cxn ang="0">
                    <a:pos x="9" y="28"/>
                  </a:cxn>
                  <a:cxn ang="0">
                    <a:pos x="9" y="35"/>
                  </a:cxn>
                  <a:cxn ang="0">
                    <a:pos x="9" y="42"/>
                  </a:cxn>
                  <a:cxn ang="0">
                    <a:pos x="9" y="52"/>
                  </a:cxn>
                  <a:cxn ang="0">
                    <a:pos x="9" y="61"/>
                  </a:cxn>
                  <a:cxn ang="0">
                    <a:pos x="7" y="71"/>
                  </a:cxn>
                  <a:cxn ang="0">
                    <a:pos x="7" y="80"/>
                  </a:cxn>
                  <a:cxn ang="0">
                    <a:pos x="5" y="85"/>
                  </a:cxn>
                  <a:cxn ang="0">
                    <a:pos x="5" y="92"/>
                  </a:cxn>
                  <a:cxn ang="0">
                    <a:pos x="5" y="97"/>
                  </a:cxn>
                  <a:cxn ang="0">
                    <a:pos x="5" y="104"/>
                  </a:cxn>
                  <a:cxn ang="0">
                    <a:pos x="2" y="109"/>
                  </a:cxn>
                  <a:cxn ang="0">
                    <a:pos x="2" y="116"/>
                  </a:cxn>
                  <a:cxn ang="0">
                    <a:pos x="2" y="121"/>
                  </a:cxn>
                  <a:cxn ang="0">
                    <a:pos x="2" y="128"/>
                  </a:cxn>
                  <a:cxn ang="0">
                    <a:pos x="0" y="133"/>
                  </a:cxn>
                  <a:cxn ang="0">
                    <a:pos x="0" y="140"/>
                  </a:cxn>
                  <a:cxn ang="0">
                    <a:pos x="0" y="147"/>
                  </a:cxn>
                  <a:cxn ang="0">
                    <a:pos x="0" y="152"/>
                  </a:cxn>
                  <a:cxn ang="0">
                    <a:pos x="0" y="161"/>
                  </a:cxn>
                  <a:cxn ang="0">
                    <a:pos x="2" y="171"/>
                  </a:cxn>
                  <a:cxn ang="0">
                    <a:pos x="9" y="178"/>
                  </a:cxn>
                  <a:cxn ang="0">
                    <a:pos x="19" y="183"/>
                  </a:cxn>
                  <a:cxn ang="0">
                    <a:pos x="24" y="185"/>
                  </a:cxn>
                  <a:cxn ang="0">
                    <a:pos x="28" y="185"/>
                  </a:cxn>
                  <a:cxn ang="0">
                    <a:pos x="36" y="187"/>
                  </a:cxn>
                  <a:cxn ang="0">
                    <a:pos x="43" y="190"/>
                  </a:cxn>
                  <a:cxn ang="0">
                    <a:pos x="47" y="190"/>
                  </a:cxn>
                  <a:cxn ang="0">
                    <a:pos x="55" y="192"/>
                  </a:cxn>
                  <a:cxn ang="0">
                    <a:pos x="62" y="192"/>
                  </a:cxn>
                  <a:cxn ang="0">
                    <a:pos x="69" y="194"/>
                  </a:cxn>
                  <a:cxn ang="0">
                    <a:pos x="76" y="192"/>
                  </a:cxn>
                  <a:cxn ang="0">
                    <a:pos x="83" y="192"/>
                  </a:cxn>
                  <a:cxn ang="0">
                    <a:pos x="88" y="192"/>
                  </a:cxn>
                  <a:cxn ang="0">
                    <a:pos x="95" y="192"/>
                  </a:cxn>
                  <a:cxn ang="0">
                    <a:pos x="102" y="192"/>
                  </a:cxn>
                  <a:cxn ang="0">
                    <a:pos x="109" y="192"/>
                  </a:cxn>
                  <a:cxn ang="0">
                    <a:pos x="114" y="192"/>
                  </a:cxn>
                  <a:cxn ang="0">
                    <a:pos x="121" y="192"/>
                  </a:cxn>
                  <a:cxn ang="0">
                    <a:pos x="131" y="190"/>
                  </a:cxn>
                  <a:cxn ang="0">
                    <a:pos x="138" y="190"/>
                  </a:cxn>
                  <a:cxn ang="0">
                    <a:pos x="143" y="190"/>
                  </a:cxn>
                  <a:cxn ang="0">
                    <a:pos x="145" y="190"/>
                  </a:cxn>
                  <a:cxn ang="0">
                    <a:pos x="105" y="0"/>
                  </a:cxn>
                  <a:cxn ang="0">
                    <a:pos x="12" y="16"/>
                  </a:cxn>
                  <a:cxn ang="0">
                    <a:pos x="12" y="16"/>
                  </a:cxn>
                </a:cxnLst>
                <a:rect l="0" t="0" r="r" b="b"/>
                <a:pathLst>
                  <a:path w="145" h="194">
                    <a:moveTo>
                      <a:pt x="12" y="16"/>
                    </a:moveTo>
                    <a:lnTo>
                      <a:pt x="12" y="19"/>
                    </a:lnTo>
                    <a:lnTo>
                      <a:pt x="9" y="28"/>
                    </a:lnTo>
                    <a:lnTo>
                      <a:pt x="9" y="35"/>
                    </a:lnTo>
                    <a:lnTo>
                      <a:pt x="9" y="42"/>
                    </a:lnTo>
                    <a:lnTo>
                      <a:pt x="9" y="52"/>
                    </a:lnTo>
                    <a:lnTo>
                      <a:pt x="9" y="61"/>
                    </a:lnTo>
                    <a:lnTo>
                      <a:pt x="7" y="71"/>
                    </a:lnTo>
                    <a:lnTo>
                      <a:pt x="7" y="80"/>
                    </a:lnTo>
                    <a:lnTo>
                      <a:pt x="5" y="85"/>
                    </a:lnTo>
                    <a:lnTo>
                      <a:pt x="5" y="92"/>
                    </a:lnTo>
                    <a:lnTo>
                      <a:pt x="5" y="97"/>
                    </a:lnTo>
                    <a:lnTo>
                      <a:pt x="5" y="104"/>
                    </a:lnTo>
                    <a:lnTo>
                      <a:pt x="2" y="109"/>
                    </a:lnTo>
                    <a:lnTo>
                      <a:pt x="2" y="116"/>
                    </a:lnTo>
                    <a:lnTo>
                      <a:pt x="2" y="121"/>
                    </a:lnTo>
                    <a:lnTo>
                      <a:pt x="2" y="128"/>
                    </a:lnTo>
                    <a:lnTo>
                      <a:pt x="0" y="133"/>
                    </a:lnTo>
                    <a:lnTo>
                      <a:pt x="0" y="140"/>
                    </a:lnTo>
                    <a:lnTo>
                      <a:pt x="0" y="147"/>
                    </a:lnTo>
                    <a:lnTo>
                      <a:pt x="0" y="152"/>
                    </a:lnTo>
                    <a:lnTo>
                      <a:pt x="0" y="161"/>
                    </a:lnTo>
                    <a:lnTo>
                      <a:pt x="2" y="171"/>
                    </a:lnTo>
                    <a:lnTo>
                      <a:pt x="9" y="178"/>
                    </a:lnTo>
                    <a:lnTo>
                      <a:pt x="19" y="183"/>
                    </a:lnTo>
                    <a:lnTo>
                      <a:pt x="24" y="185"/>
                    </a:lnTo>
                    <a:lnTo>
                      <a:pt x="28" y="185"/>
                    </a:lnTo>
                    <a:lnTo>
                      <a:pt x="36" y="187"/>
                    </a:lnTo>
                    <a:lnTo>
                      <a:pt x="43" y="190"/>
                    </a:lnTo>
                    <a:lnTo>
                      <a:pt x="47" y="190"/>
                    </a:lnTo>
                    <a:lnTo>
                      <a:pt x="55" y="192"/>
                    </a:lnTo>
                    <a:lnTo>
                      <a:pt x="62" y="192"/>
                    </a:lnTo>
                    <a:lnTo>
                      <a:pt x="69" y="194"/>
                    </a:lnTo>
                    <a:lnTo>
                      <a:pt x="76" y="192"/>
                    </a:lnTo>
                    <a:lnTo>
                      <a:pt x="83" y="192"/>
                    </a:lnTo>
                    <a:lnTo>
                      <a:pt x="88" y="192"/>
                    </a:lnTo>
                    <a:lnTo>
                      <a:pt x="95" y="192"/>
                    </a:lnTo>
                    <a:lnTo>
                      <a:pt x="102" y="192"/>
                    </a:lnTo>
                    <a:lnTo>
                      <a:pt x="109" y="192"/>
                    </a:lnTo>
                    <a:lnTo>
                      <a:pt x="114" y="192"/>
                    </a:lnTo>
                    <a:lnTo>
                      <a:pt x="121" y="192"/>
                    </a:lnTo>
                    <a:lnTo>
                      <a:pt x="131" y="190"/>
                    </a:lnTo>
                    <a:lnTo>
                      <a:pt x="138" y="190"/>
                    </a:lnTo>
                    <a:lnTo>
                      <a:pt x="143" y="190"/>
                    </a:lnTo>
                    <a:lnTo>
                      <a:pt x="145" y="190"/>
                    </a:lnTo>
                    <a:lnTo>
                      <a:pt x="105" y="0"/>
                    </a:lnTo>
                    <a:lnTo>
                      <a:pt x="12" y="16"/>
                    </a:lnTo>
                    <a:lnTo>
                      <a:pt x="12" y="16"/>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491" name="Freeform 35"/>
              <p:cNvSpPr>
                <a:spLocks/>
              </p:cNvSpPr>
              <p:nvPr/>
            </p:nvSpPr>
            <p:spPr bwMode="auto">
              <a:xfrm>
                <a:off x="1474" y="2354"/>
                <a:ext cx="159" cy="235"/>
              </a:xfrm>
              <a:custGeom>
                <a:avLst/>
                <a:gdLst/>
                <a:ahLst/>
                <a:cxnLst>
                  <a:cxn ang="0">
                    <a:pos x="31" y="0"/>
                  </a:cxn>
                  <a:cxn ang="0">
                    <a:pos x="0" y="235"/>
                  </a:cxn>
                  <a:cxn ang="0">
                    <a:pos x="159" y="28"/>
                  </a:cxn>
                  <a:cxn ang="0">
                    <a:pos x="31" y="0"/>
                  </a:cxn>
                  <a:cxn ang="0">
                    <a:pos x="31" y="0"/>
                  </a:cxn>
                </a:cxnLst>
                <a:rect l="0" t="0" r="r" b="b"/>
                <a:pathLst>
                  <a:path w="159" h="235">
                    <a:moveTo>
                      <a:pt x="31" y="0"/>
                    </a:moveTo>
                    <a:lnTo>
                      <a:pt x="0" y="235"/>
                    </a:lnTo>
                    <a:lnTo>
                      <a:pt x="159" y="28"/>
                    </a:lnTo>
                    <a:lnTo>
                      <a:pt x="31" y="0"/>
                    </a:lnTo>
                    <a:lnTo>
                      <a:pt x="31" y="0"/>
                    </a:lnTo>
                    <a:close/>
                  </a:path>
                </a:pathLst>
              </a:custGeom>
              <a:solidFill>
                <a:srgbClr val="DEE6B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492" name="Freeform 36"/>
              <p:cNvSpPr>
                <a:spLocks/>
              </p:cNvSpPr>
              <p:nvPr/>
            </p:nvSpPr>
            <p:spPr bwMode="auto">
              <a:xfrm>
                <a:off x="1909" y="2278"/>
                <a:ext cx="278" cy="254"/>
              </a:xfrm>
              <a:custGeom>
                <a:avLst/>
                <a:gdLst/>
                <a:ahLst/>
                <a:cxnLst>
                  <a:cxn ang="0">
                    <a:pos x="126" y="0"/>
                  </a:cxn>
                  <a:cxn ang="0">
                    <a:pos x="278" y="240"/>
                  </a:cxn>
                  <a:cxn ang="0">
                    <a:pos x="250" y="254"/>
                  </a:cxn>
                  <a:cxn ang="0">
                    <a:pos x="0" y="52"/>
                  </a:cxn>
                  <a:cxn ang="0">
                    <a:pos x="126" y="0"/>
                  </a:cxn>
                  <a:cxn ang="0">
                    <a:pos x="126" y="0"/>
                  </a:cxn>
                </a:cxnLst>
                <a:rect l="0" t="0" r="r" b="b"/>
                <a:pathLst>
                  <a:path w="278" h="254">
                    <a:moveTo>
                      <a:pt x="126" y="0"/>
                    </a:moveTo>
                    <a:lnTo>
                      <a:pt x="278" y="240"/>
                    </a:lnTo>
                    <a:lnTo>
                      <a:pt x="250" y="254"/>
                    </a:lnTo>
                    <a:lnTo>
                      <a:pt x="0" y="52"/>
                    </a:lnTo>
                    <a:lnTo>
                      <a:pt x="126" y="0"/>
                    </a:lnTo>
                    <a:lnTo>
                      <a:pt x="126" y="0"/>
                    </a:lnTo>
                    <a:close/>
                  </a:path>
                </a:pathLst>
              </a:custGeom>
              <a:solidFill>
                <a:srgbClr val="E6E6E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493" name="Freeform 37"/>
              <p:cNvSpPr>
                <a:spLocks/>
              </p:cNvSpPr>
              <p:nvPr/>
            </p:nvSpPr>
            <p:spPr bwMode="auto">
              <a:xfrm>
                <a:off x="2166" y="2010"/>
                <a:ext cx="338" cy="133"/>
              </a:xfrm>
              <a:custGeom>
                <a:avLst/>
                <a:gdLst/>
                <a:ahLst/>
                <a:cxnLst>
                  <a:cxn ang="0">
                    <a:pos x="0" y="133"/>
                  </a:cxn>
                  <a:cxn ang="0">
                    <a:pos x="338" y="90"/>
                  </a:cxn>
                  <a:cxn ang="0">
                    <a:pos x="52" y="0"/>
                  </a:cxn>
                  <a:cxn ang="0">
                    <a:pos x="0" y="133"/>
                  </a:cxn>
                  <a:cxn ang="0">
                    <a:pos x="0" y="133"/>
                  </a:cxn>
                </a:cxnLst>
                <a:rect l="0" t="0" r="r" b="b"/>
                <a:pathLst>
                  <a:path w="338" h="133">
                    <a:moveTo>
                      <a:pt x="0" y="133"/>
                    </a:moveTo>
                    <a:lnTo>
                      <a:pt x="338" y="90"/>
                    </a:lnTo>
                    <a:lnTo>
                      <a:pt x="52" y="0"/>
                    </a:lnTo>
                    <a:lnTo>
                      <a:pt x="0" y="133"/>
                    </a:lnTo>
                    <a:lnTo>
                      <a:pt x="0" y="133"/>
                    </a:lnTo>
                    <a:close/>
                  </a:path>
                </a:pathLst>
              </a:custGeom>
              <a:solidFill>
                <a:srgbClr val="DEE6B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494" name="Freeform 38"/>
              <p:cNvSpPr>
                <a:spLocks/>
              </p:cNvSpPr>
              <p:nvPr/>
            </p:nvSpPr>
            <p:spPr bwMode="auto">
              <a:xfrm>
                <a:off x="963" y="1881"/>
                <a:ext cx="316" cy="114"/>
              </a:xfrm>
              <a:custGeom>
                <a:avLst/>
                <a:gdLst/>
                <a:ahLst/>
                <a:cxnLst>
                  <a:cxn ang="0">
                    <a:pos x="297" y="114"/>
                  </a:cxn>
                  <a:cxn ang="0">
                    <a:pos x="0" y="24"/>
                  </a:cxn>
                  <a:cxn ang="0">
                    <a:pos x="316" y="0"/>
                  </a:cxn>
                  <a:cxn ang="0">
                    <a:pos x="297" y="114"/>
                  </a:cxn>
                  <a:cxn ang="0">
                    <a:pos x="297" y="114"/>
                  </a:cxn>
                </a:cxnLst>
                <a:rect l="0" t="0" r="r" b="b"/>
                <a:pathLst>
                  <a:path w="316" h="114">
                    <a:moveTo>
                      <a:pt x="297" y="114"/>
                    </a:moveTo>
                    <a:lnTo>
                      <a:pt x="0" y="24"/>
                    </a:lnTo>
                    <a:lnTo>
                      <a:pt x="316" y="0"/>
                    </a:lnTo>
                    <a:lnTo>
                      <a:pt x="297" y="114"/>
                    </a:lnTo>
                    <a:lnTo>
                      <a:pt x="297" y="114"/>
                    </a:lnTo>
                    <a:close/>
                  </a:path>
                </a:pathLst>
              </a:custGeom>
              <a:solidFill>
                <a:srgbClr val="DEE6B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495" name="Freeform 39"/>
              <p:cNvSpPr>
                <a:spLocks/>
              </p:cNvSpPr>
              <p:nvPr/>
            </p:nvSpPr>
            <p:spPr bwMode="auto">
              <a:xfrm>
                <a:off x="927" y="1299"/>
                <a:ext cx="1619" cy="768"/>
              </a:xfrm>
              <a:custGeom>
                <a:avLst/>
                <a:gdLst/>
                <a:ahLst/>
                <a:cxnLst>
                  <a:cxn ang="0">
                    <a:pos x="0" y="768"/>
                  </a:cxn>
                  <a:cxn ang="0">
                    <a:pos x="618" y="271"/>
                  </a:cxn>
                  <a:cxn ang="0">
                    <a:pos x="1619" y="0"/>
                  </a:cxn>
                  <a:cxn ang="0">
                    <a:pos x="892" y="585"/>
                  </a:cxn>
                  <a:cxn ang="0">
                    <a:pos x="0" y="768"/>
                  </a:cxn>
                  <a:cxn ang="0">
                    <a:pos x="0" y="768"/>
                  </a:cxn>
                </a:cxnLst>
                <a:rect l="0" t="0" r="r" b="b"/>
                <a:pathLst>
                  <a:path w="1619" h="768">
                    <a:moveTo>
                      <a:pt x="0" y="768"/>
                    </a:moveTo>
                    <a:lnTo>
                      <a:pt x="618" y="271"/>
                    </a:lnTo>
                    <a:lnTo>
                      <a:pt x="1619" y="0"/>
                    </a:lnTo>
                    <a:lnTo>
                      <a:pt x="892" y="585"/>
                    </a:lnTo>
                    <a:lnTo>
                      <a:pt x="0" y="768"/>
                    </a:lnTo>
                    <a:lnTo>
                      <a:pt x="0" y="768"/>
                    </a:lnTo>
                    <a:close/>
                  </a:path>
                </a:pathLst>
              </a:custGeom>
              <a:solidFill>
                <a:srgbClr val="FF33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496" name="Freeform 40"/>
              <p:cNvSpPr>
                <a:spLocks/>
              </p:cNvSpPr>
              <p:nvPr/>
            </p:nvSpPr>
            <p:spPr bwMode="auto">
              <a:xfrm>
                <a:off x="1581" y="1359"/>
                <a:ext cx="813" cy="494"/>
              </a:xfrm>
              <a:custGeom>
                <a:avLst/>
                <a:gdLst/>
                <a:ahLst/>
                <a:cxnLst>
                  <a:cxn ang="0">
                    <a:pos x="0" y="213"/>
                  </a:cxn>
                  <a:cxn ang="0">
                    <a:pos x="224" y="494"/>
                  </a:cxn>
                  <a:cxn ang="0">
                    <a:pos x="813" y="0"/>
                  </a:cxn>
                  <a:cxn ang="0">
                    <a:pos x="0" y="213"/>
                  </a:cxn>
                  <a:cxn ang="0">
                    <a:pos x="0" y="213"/>
                  </a:cxn>
                </a:cxnLst>
                <a:rect l="0" t="0" r="r" b="b"/>
                <a:pathLst>
                  <a:path w="813" h="494">
                    <a:moveTo>
                      <a:pt x="0" y="213"/>
                    </a:moveTo>
                    <a:lnTo>
                      <a:pt x="224" y="494"/>
                    </a:lnTo>
                    <a:lnTo>
                      <a:pt x="813" y="0"/>
                    </a:lnTo>
                    <a:lnTo>
                      <a:pt x="0" y="213"/>
                    </a:lnTo>
                    <a:lnTo>
                      <a:pt x="0" y="21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497" name="Freeform 41"/>
              <p:cNvSpPr>
                <a:spLocks/>
              </p:cNvSpPr>
              <p:nvPr/>
            </p:nvSpPr>
            <p:spPr bwMode="auto">
              <a:xfrm>
                <a:off x="566" y="371"/>
                <a:ext cx="1412" cy="660"/>
              </a:xfrm>
              <a:custGeom>
                <a:avLst/>
                <a:gdLst/>
                <a:ahLst/>
                <a:cxnLst>
                  <a:cxn ang="0">
                    <a:pos x="735" y="624"/>
                  </a:cxn>
                  <a:cxn ang="0">
                    <a:pos x="711" y="563"/>
                  </a:cxn>
                  <a:cxn ang="0">
                    <a:pos x="694" y="513"/>
                  </a:cxn>
                  <a:cxn ang="0">
                    <a:pos x="675" y="458"/>
                  </a:cxn>
                  <a:cxn ang="0">
                    <a:pos x="661" y="399"/>
                  </a:cxn>
                  <a:cxn ang="0">
                    <a:pos x="644" y="337"/>
                  </a:cxn>
                  <a:cxn ang="0">
                    <a:pos x="635" y="275"/>
                  </a:cxn>
                  <a:cxn ang="0">
                    <a:pos x="604" y="239"/>
                  </a:cxn>
                  <a:cxn ang="0">
                    <a:pos x="549" y="218"/>
                  </a:cxn>
                  <a:cxn ang="0">
                    <a:pos x="480" y="192"/>
                  </a:cxn>
                  <a:cxn ang="0">
                    <a:pos x="442" y="180"/>
                  </a:cxn>
                  <a:cxn ang="0">
                    <a:pos x="397" y="171"/>
                  </a:cxn>
                  <a:cxn ang="0">
                    <a:pos x="354" y="161"/>
                  </a:cxn>
                  <a:cxn ang="0">
                    <a:pos x="307" y="154"/>
                  </a:cxn>
                  <a:cxn ang="0">
                    <a:pos x="261" y="149"/>
                  </a:cxn>
                  <a:cxn ang="0">
                    <a:pos x="214" y="142"/>
                  </a:cxn>
                  <a:cxn ang="0">
                    <a:pos x="169" y="142"/>
                  </a:cxn>
                  <a:cxn ang="0">
                    <a:pos x="126" y="140"/>
                  </a:cxn>
                  <a:cxn ang="0">
                    <a:pos x="71" y="137"/>
                  </a:cxn>
                  <a:cxn ang="0">
                    <a:pos x="28" y="137"/>
                  </a:cxn>
                  <a:cxn ang="0">
                    <a:pos x="24" y="78"/>
                  </a:cxn>
                  <a:cxn ang="0">
                    <a:pos x="78" y="64"/>
                  </a:cxn>
                  <a:cxn ang="0">
                    <a:pos x="135" y="49"/>
                  </a:cxn>
                  <a:cxn ang="0">
                    <a:pos x="181" y="42"/>
                  </a:cxn>
                  <a:cxn ang="0">
                    <a:pos x="233" y="38"/>
                  </a:cxn>
                  <a:cxn ang="0">
                    <a:pos x="290" y="35"/>
                  </a:cxn>
                  <a:cxn ang="0">
                    <a:pos x="347" y="33"/>
                  </a:cxn>
                  <a:cxn ang="0">
                    <a:pos x="406" y="38"/>
                  </a:cxn>
                  <a:cxn ang="0">
                    <a:pos x="463" y="42"/>
                  </a:cxn>
                  <a:cxn ang="0">
                    <a:pos x="516" y="49"/>
                  </a:cxn>
                  <a:cxn ang="0">
                    <a:pos x="566" y="57"/>
                  </a:cxn>
                  <a:cxn ang="0">
                    <a:pos x="616" y="68"/>
                  </a:cxn>
                  <a:cxn ang="0">
                    <a:pos x="666" y="83"/>
                  </a:cxn>
                  <a:cxn ang="0">
                    <a:pos x="713" y="90"/>
                  </a:cxn>
                  <a:cxn ang="0">
                    <a:pos x="756" y="95"/>
                  </a:cxn>
                  <a:cxn ang="0">
                    <a:pos x="808" y="97"/>
                  </a:cxn>
                  <a:cxn ang="0">
                    <a:pos x="868" y="102"/>
                  </a:cxn>
                  <a:cxn ang="0">
                    <a:pos x="930" y="104"/>
                  </a:cxn>
                  <a:cxn ang="0">
                    <a:pos x="991" y="104"/>
                  </a:cxn>
                  <a:cxn ang="0">
                    <a:pos x="1051" y="102"/>
                  </a:cxn>
                  <a:cxn ang="0">
                    <a:pos x="1105" y="97"/>
                  </a:cxn>
                  <a:cxn ang="0">
                    <a:pos x="1155" y="85"/>
                  </a:cxn>
                  <a:cxn ang="0">
                    <a:pos x="1201" y="73"/>
                  </a:cxn>
                  <a:cxn ang="0">
                    <a:pos x="1243" y="59"/>
                  </a:cxn>
                  <a:cxn ang="0">
                    <a:pos x="1308" y="35"/>
                  </a:cxn>
                  <a:cxn ang="0">
                    <a:pos x="1360" y="11"/>
                  </a:cxn>
                  <a:cxn ang="0">
                    <a:pos x="1405" y="57"/>
                  </a:cxn>
                  <a:cxn ang="0">
                    <a:pos x="1360" y="102"/>
                  </a:cxn>
                  <a:cxn ang="0">
                    <a:pos x="1303" y="152"/>
                  </a:cxn>
                  <a:cxn ang="0">
                    <a:pos x="1229" y="199"/>
                  </a:cxn>
                  <a:cxn ang="0">
                    <a:pos x="1163" y="225"/>
                  </a:cxn>
                  <a:cxn ang="0">
                    <a:pos x="1096" y="239"/>
                  </a:cxn>
                  <a:cxn ang="0">
                    <a:pos x="1029" y="251"/>
                  </a:cxn>
                  <a:cxn ang="0">
                    <a:pos x="982" y="254"/>
                  </a:cxn>
                  <a:cxn ang="0">
                    <a:pos x="949" y="258"/>
                  </a:cxn>
                  <a:cxn ang="0">
                    <a:pos x="934" y="296"/>
                  </a:cxn>
                  <a:cxn ang="0">
                    <a:pos x="922" y="346"/>
                  </a:cxn>
                  <a:cxn ang="0">
                    <a:pos x="913" y="396"/>
                  </a:cxn>
                  <a:cxn ang="0">
                    <a:pos x="913" y="451"/>
                  </a:cxn>
                  <a:cxn ang="0">
                    <a:pos x="930" y="513"/>
                  </a:cxn>
                  <a:cxn ang="0">
                    <a:pos x="953" y="572"/>
                  </a:cxn>
                  <a:cxn ang="0">
                    <a:pos x="975" y="622"/>
                  </a:cxn>
                </a:cxnLst>
                <a:rect l="0" t="0" r="r" b="b"/>
                <a:pathLst>
                  <a:path w="1412" h="660">
                    <a:moveTo>
                      <a:pt x="751" y="660"/>
                    </a:moveTo>
                    <a:lnTo>
                      <a:pt x="749" y="658"/>
                    </a:lnTo>
                    <a:lnTo>
                      <a:pt x="746" y="650"/>
                    </a:lnTo>
                    <a:lnTo>
                      <a:pt x="744" y="643"/>
                    </a:lnTo>
                    <a:lnTo>
                      <a:pt x="742" y="639"/>
                    </a:lnTo>
                    <a:lnTo>
                      <a:pt x="739" y="631"/>
                    </a:lnTo>
                    <a:lnTo>
                      <a:pt x="735" y="624"/>
                    </a:lnTo>
                    <a:lnTo>
                      <a:pt x="732" y="612"/>
                    </a:lnTo>
                    <a:lnTo>
                      <a:pt x="727" y="603"/>
                    </a:lnTo>
                    <a:lnTo>
                      <a:pt x="723" y="591"/>
                    </a:lnTo>
                    <a:lnTo>
                      <a:pt x="718" y="582"/>
                    </a:lnTo>
                    <a:lnTo>
                      <a:pt x="716" y="574"/>
                    </a:lnTo>
                    <a:lnTo>
                      <a:pt x="713" y="567"/>
                    </a:lnTo>
                    <a:lnTo>
                      <a:pt x="711" y="563"/>
                    </a:lnTo>
                    <a:lnTo>
                      <a:pt x="708" y="555"/>
                    </a:lnTo>
                    <a:lnTo>
                      <a:pt x="706" y="548"/>
                    </a:lnTo>
                    <a:lnTo>
                      <a:pt x="704" y="541"/>
                    </a:lnTo>
                    <a:lnTo>
                      <a:pt x="704" y="536"/>
                    </a:lnTo>
                    <a:lnTo>
                      <a:pt x="701" y="529"/>
                    </a:lnTo>
                    <a:lnTo>
                      <a:pt x="697" y="520"/>
                    </a:lnTo>
                    <a:lnTo>
                      <a:pt x="694" y="513"/>
                    </a:lnTo>
                    <a:lnTo>
                      <a:pt x="692" y="505"/>
                    </a:lnTo>
                    <a:lnTo>
                      <a:pt x="689" y="498"/>
                    </a:lnTo>
                    <a:lnTo>
                      <a:pt x="685" y="489"/>
                    </a:lnTo>
                    <a:lnTo>
                      <a:pt x="685" y="482"/>
                    </a:lnTo>
                    <a:lnTo>
                      <a:pt x="682" y="475"/>
                    </a:lnTo>
                    <a:lnTo>
                      <a:pt x="680" y="467"/>
                    </a:lnTo>
                    <a:lnTo>
                      <a:pt x="675" y="458"/>
                    </a:lnTo>
                    <a:lnTo>
                      <a:pt x="673" y="451"/>
                    </a:lnTo>
                    <a:lnTo>
                      <a:pt x="670" y="441"/>
                    </a:lnTo>
                    <a:lnTo>
                      <a:pt x="668" y="434"/>
                    </a:lnTo>
                    <a:lnTo>
                      <a:pt x="666" y="425"/>
                    </a:lnTo>
                    <a:lnTo>
                      <a:pt x="663" y="415"/>
                    </a:lnTo>
                    <a:lnTo>
                      <a:pt x="661" y="406"/>
                    </a:lnTo>
                    <a:lnTo>
                      <a:pt x="661" y="399"/>
                    </a:lnTo>
                    <a:lnTo>
                      <a:pt x="656" y="389"/>
                    </a:lnTo>
                    <a:lnTo>
                      <a:pt x="656" y="382"/>
                    </a:lnTo>
                    <a:lnTo>
                      <a:pt x="654" y="372"/>
                    </a:lnTo>
                    <a:lnTo>
                      <a:pt x="651" y="363"/>
                    </a:lnTo>
                    <a:lnTo>
                      <a:pt x="649" y="353"/>
                    </a:lnTo>
                    <a:lnTo>
                      <a:pt x="647" y="346"/>
                    </a:lnTo>
                    <a:lnTo>
                      <a:pt x="644" y="337"/>
                    </a:lnTo>
                    <a:lnTo>
                      <a:pt x="644" y="330"/>
                    </a:lnTo>
                    <a:lnTo>
                      <a:pt x="642" y="320"/>
                    </a:lnTo>
                    <a:lnTo>
                      <a:pt x="639" y="311"/>
                    </a:lnTo>
                    <a:lnTo>
                      <a:pt x="637" y="301"/>
                    </a:lnTo>
                    <a:lnTo>
                      <a:pt x="637" y="294"/>
                    </a:lnTo>
                    <a:lnTo>
                      <a:pt x="637" y="285"/>
                    </a:lnTo>
                    <a:lnTo>
                      <a:pt x="635" y="275"/>
                    </a:lnTo>
                    <a:lnTo>
                      <a:pt x="635" y="268"/>
                    </a:lnTo>
                    <a:lnTo>
                      <a:pt x="635" y="258"/>
                    </a:lnTo>
                    <a:lnTo>
                      <a:pt x="628" y="254"/>
                    </a:lnTo>
                    <a:lnTo>
                      <a:pt x="620" y="249"/>
                    </a:lnTo>
                    <a:lnTo>
                      <a:pt x="616" y="247"/>
                    </a:lnTo>
                    <a:lnTo>
                      <a:pt x="611" y="244"/>
                    </a:lnTo>
                    <a:lnTo>
                      <a:pt x="604" y="239"/>
                    </a:lnTo>
                    <a:lnTo>
                      <a:pt x="599" y="237"/>
                    </a:lnTo>
                    <a:lnTo>
                      <a:pt x="592" y="235"/>
                    </a:lnTo>
                    <a:lnTo>
                      <a:pt x="582" y="230"/>
                    </a:lnTo>
                    <a:lnTo>
                      <a:pt x="575" y="228"/>
                    </a:lnTo>
                    <a:lnTo>
                      <a:pt x="568" y="225"/>
                    </a:lnTo>
                    <a:lnTo>
                      <a:pt x="559" y="220"/>
                    </a:lnTo>
                    <a:lnTo>
                      <a:pt x="549" y="218"/>
                    </a:lnTo>
                    <a:lnTo>
                      <a:pt x="540" y="213"/>
                    </a:lnTo>
                    <a:lnTo>
                      <a:pt x="532" y="211"/>
                    </a:lnTo>
                    <a:lnTo>
                      <a:pt x="521" y="206"/>
                    </a:lnTo>
                    <a:lnTo>
                      <a:pt x="509" y="201"/>
                    </a:lnTo>
                    <a:lnTo>
                      <a:pt x="497" y="199"/>
                    </a:lnTo>
                    <a:lnTo>
                      <a:pt x="487" y="194"/>
                    </a:lnTo>
                    <a:lnTo>
                      <a:pt x="480" y="192"/>
                    </a:lnTo>
                    <a:lnTo>
                      <a:pt x="475" y="190"/>
                    </a:lnTo>
                    <a:lnTo>
                      <a:pt x="468" y="190"/>
                    </a:lnTo>
                    <a:lnTo>
                      <a:pt x="463" y="187"/>
                    </a:lnTo>
                    <a:lnTo>
                      <a:pt x="459" y="185"/>
                    </a:lnTo>
                    <a:lnTo>
                      <a:pt x="452" y="185"/>
                    </a:lnTo>
                    <a:lnTo>
                      <a:pt x="447" y="182"/>
                    </a:lnTo>
                    <a:lnTo>
                      <a:pt x="442" y="180"/>
                    </a:lnTo>
                    <a:lnTo>
                      <a:pt x="435" y="180"/>
                    </a:lnTo>
                    <a:lnTo>
                      <a:pt x="428" y="178"/>
                    </a:lnTo>
                    <a:lnTo>
                      <a:pt x="423" y="175"/>
                    </a:lnTo>
                    <a:lnTo>
                      <a:pt x="416" y="175"/>
                    </a:lnTo>
                    <a:lnTo>
                      <a:pt x="409" y="173"/>
                    </a:lnTo>
                    <a:lnTo>
                      <a:pt x="404" y="171"/>
                    </a:lnTo>
                    <a:lnTo>
                      <a:pt x="397" y="171"/>
                    </a:lnTo>
                    <a:lnTo>
                      <a:pt x="392" y="168"/>
                    </a:lnTo>
                    <a:lnTo>
                      <a:pt x="385" y="166"/>
                    </a:lnTo>
                    <a:lnTo>
                      <a:pt x="378" y="166"/>
                    </a:lnTo>
                    <a:lnTo>
                      <a:pt x="373" y="163"/>
                    </a:lnTo>
                    <a:lnTo>
                      <a:pt x="366" y="163"/>
                    </a:lnTo>
                    <a:lnTo>
                      <a:pt x="359" y="161"/>
                    </a:lnTo>
                    <a:lnTo>
                      <a:pt x="354" y="161"/>
                    </a:lnTo>
                    <a:lnTo>
                      <a:pt x="347" y="159"/>
                    </a:lnTo>
                    <a:lnTo>
                      <a:pt x="342" y="159"/>
                    </a:lnTo>
                    <a:lnTo>
                      <a:pt x="335" y="159"/>
                    </a:lnTo>
                    <a:lnTo>
                      <a:pt x="328" y="156"/>
                    </a:lnTo>
                    <a:lnTo>
                      <a:pt x="321" y="156"/>
                    </a:lnTo>
                    <a:lnTo>
                      <a:pt x="314" y="154"/>
                    </a:lnTo>
                    <a:lnTo>
                      <a:pt x="307" y="154"/>
                    </a:lnTo>
                    <a:lnTo>
                      <a:pt x="302" y="152"/>
                    </a:lnTo>
                    <a:lnTo>
                      <a:pt x="295" y="152"/>
                    </a:lnTo>
                    <a:lnTo>
                      <a:pt x="288" y="152"/>
                    </a:lnTo>
                    <a:lnTo>
                      <a:pt x="280" y="152"/>
                    </a:lnTo>
                    <a:lnTo>
                      <a:pt x="273" y="149"/>
                    </a:lnTo>
                    <a:lnTo>
                      <a:pt x="266" y="149"/>
                    </a:lnTo>
                    <a:lnTo>
                      <a:pt x="261" y="149"/>
                    </a:lnTo>
                    <a:lnTo>
                      <a:pt x="254" y="147"/>
                    </a:lnTo>
                    <a:lnTo>
                      <a:pt x="247" y="147"/>
                    </a:lnTo>
                    <a:lnTo>
                      <a:pt x="240" y="147"/>
                    </a:lnTo>
                    <a:lnTo>
                      <a:pt x="235" y="147"/>
                    </a:lnTo>
                    <a:lnTo>
                      <a:pt x="228" y="144"/>
                    </a:lnTo>
                    <a:lnTo>
                      <a:pt x="221" y="144"/>
                    </a:lnTo>
                    <a:lnTo>
                      <a:pt x="214" y="142"/>
                    </a:lnTo>
                    <a:lnTo>
                      <a:pt x="207" y="142"/>
                    </a:lnTo>
                    <a:lnTo>
                      <a:pt x="200" y="142"/>
                    </a:lnTo>
                    <a:lnTo>
                      <a:pt x="195" y="142"/>
                    </a:lnTo>
                    <a:lnTo>
                      <a:pt x="188" y="142"/>
                    </a:lnTo>
                    <a:lnTo>
                      <a:pt x="181" y="142"/>
                    </a:lnTo>
                    <a:lnTo>
                      <a:pt x="176" y="142"/>
                    </a:lnTo>
                    <a:lnTo>
                      <a:pt x="169" y="142"/>
                    </a:lnTo>
                    <a:lnTo>
                      <a:pt x="162" y="142"/>
                    </a:lnTo>
                    <a:lnTo>
                      <a:pt x="157" y="142"/>
                    </a:lnTo>
                    <a:lnTo>
                      <a:pt x="150" y="142"/>
                    </a:lnTo>
                    <a:lnTo>
                      <a:pt x="143" y="142"/>
                    </a:lnTo>
                    <a:lnTo>
                      <a:pt x="138" y="142"/>
                    </a:lnTo>
                    <a:lnTo>
                      <a:pt x="133" y="142"/>
                    </a:lnTo>
                    <a:lnTo>
                      <a:pt x="126" y="140"/>
                    </a:lnTo>
                    <a:lnTo>
                      <a:pt x="121" y="140"/>
                    </a:lnTo>
                    <a:lnTo>
                      <a:pt x="114" y="140"/>
                    </a:lnTo>
                    <a:lnTo>
                      <a:pt x="109" y="140"/>
                    </a:lnTo>
                    <a:lnTo>
                      <a:pt x="100" y="140"/>
                    </a:lnTo>
                    <a:lnTo>
                      <a:pt x="90" y="140"/>
                    </a:lnTo>
                    <a:lnTo>
                      <a:pt x="78" y="137"/>
                    </a:lnTo>
                    <a:lnTo>
                      <a:pt x="71" y="137"/>
                    </a:lnTo>
                    <a:lnTo>
                      <a:pt x="62" y="137"/>
                    </a:lnTo>
                    <a:lnTo>
                      <a:pt x="57" y="137"/>
                    </a:lnTo>
                    <a:lnTo>
                      <a:pt x="47" y="137"/>
                    </a:lnTo>
                    <a:lnTo>
                      <a:pt x="43" y="137"/>
                    </a:lnTo>
                    <a:lnTo>
                      <a:pt x="38" y="137"/>
                    </a:lnTo>
                    <a:lnTo>
                      <a:pt x="33" y="137"/>
                    </a:lnTo>
                    <a:lnTo>
                      <a:pt x="28" y="137"/>
                    </a:lnTo>
                    <a:lnTo>
                      <a:pt x="26" y="140"/>
                    </a:lnTo>
                    <a:lnTo>
                      <a:pt x="0" y="90"/>
                    </a:lnTo>
                    <a:lnTo>
                      <a:pt x="0" y="87"/>
                    </a:lnTo>
                    <a:lnTo>
                      <a:pt x="2" y="85"/>
                    </a:lnTo>
                    <a:lnTo>
                      <a:pt x="9" y="83"/>
                    </a:lnTo>
                    <a:lnTo>
                      <a:pt x="19" y="80"/>
                    </a:lnTo>
                    <a:lnTo>
                      <a:pt x="24" y="78"/>
                    </a:lnTo>
                    <a:lnTo>
                      <a:pt x="31" y="76"/>
                    </a:lnTo>
                    <a:lnTo>
                      <a:pt x="36" y="76"/>
                    </a:lnTo>
                    <a:lnTo>
                      <a:pt x="43" y="73"/>
                    </a:lnTo>
                    <a:lnTo>
                      <a:pt x="50" y="71"/>
                    </a:lnTo>
                    <a:lnTo>
                      <a:pt x="57" y="68"/>
                    </a:lnTo>
                    <a:lnTo>
                      <a:pt x="69" y="66"/>
                    </a:lnTo>
                    <a:lnTo>
                      <a:pt x="78" y="64"/>
                    </a:lnTo>
                    <a:lnTo>
                      <a:pt x="85" y="61"/>
                    </a:lnTo>
                    <a:lnTo>
                      <a:pt x="95" y="59"/>
                    </a:lnTo>
                    <a:lnTo>
                      <a:pt x="107" y="57"/>
                    </a:lnTo>
                    <a:lnTo>
                      <a:pt x="119" y="54"/>
                    </a:lnTo>
                    <a:lnTo>
                      <a:pt x="124" y="52"/>
                    </a:lnTo>
                    <a:lnTo>
                      <a:pt x="131" y="49"/>
                    </a:lnTo>
                    <a:lnTo>
                      <a:pt x="135" y="49"/>
                    </a:lnTo>
                    <a:lnTo>
                      <a:pt x="143" y="47"/>
                    </a:lnTo>
                    <a:lnTo>
                      <a:pt x="150" y="47"/>
                    </a:lnTo>
                    <a:lnTo>
                      <a:pt x="154" y="47"/>
                    </a:lnTo>
                    <a:lnTo>
                      <a:pt x="162" y="45"/>
                    </a:lnTo>
                    <a:lnTo>
                      <a:pt x="169" y="45"/>
                    </a:lnTo>
                    <a:lnTo>
                      <a:pt x="176" y="42"/>
                    </a:lnTo>
                    <a:lnTo>
                      <a:pt x="181" y="42"/>
                    </a:lnTo>
                    <a:lnTo>
                      <a:pt x="188" y="40"/>
                    </a:lnTo>
                    <a:lnTo>
                      <a:pt x="197" y="40"/>
                    </a:lnTo>
                    <a:lnTo>
                      <a:pt x="202" y="40"/>
                    </a:lnTo>
                    <a:lnTo>
                      <a:pt x="209" y="38"/>
                    </a:lnTo>
                    <a:lnTo>
                      <a:pt x="219" y="38"/>
                    </a:lnTo>
                    <a:lnTo>
                      <a:pt x="226" y="38"/>
                    </a:lnTo>
                    <a:lnTo>
                      <a:pt x="233" y="38"/>
                    </a:lnTo>
                    <a:lnTo>
                      <a:pt x="240" y="35"/>
                    </a:lnTo>
                    <a:lnTo>
                      <a:pt x="247" y="35"/>
                    </a:lnTo>
                    <a:lnTo>
                      <a:pt x="257" y="35"/>
                    </a:lnTo>
                    <a:lnTo>
                      <a:pt x="264" y="35"/>
                    </a:lnTo>
                    <a:lnTo>
                      <a:pt x="273" y="35"/>
                    </a:lnTo>
                    <a:lnTo>
                      <a:pt x="280" y="35"/>
                    </a:lnTo>
                    <a:lnTo>
                      <a:pt x="290" y="35"/>
                    </a:lnTo>
                    <a:lnTo>
                      <a:pt x="297" y="33"/>
                    </a:lnTo>
                    <a:lnTo>
                      <a:pt x="307" y="33"/>
                    </a:lnTo>
                    <a:lnTo>
                      <a:pt x="314" y="33"/>
                    </a:lnTo>
                    <a:lnTo>
                      <a:pt x="323" y="33"/>
                    </a:lnTo>
                    <a:lnTo>
                      <a:pt x="330" y="33"/>
                    </a:lnTo>
                    <a:lnTo>
                      <a:pt x="340" y="33"/>
                    </a:lnTo>
                    <a:lnTo>
                      <a:pt x="347" y="33"/>
                    </a:lnTo>
                    <a:lnTo>
                      <a:pt x="357" y="33"/>
                    </a:lnTo>
                    <a:lnTo>
                      <a:pt x="364" y="33"/>
                    </a:lnTo>
                    <a:lnTo>
                      <a:pt x="373" y="33"/>
                    </a:lnTo>
                    <a:lnTo>
                      <a:pt x="380" y="35"/>
                    </a:lnTo>
                    <a:lnTo>
                      <a:pt x="390" y="35"/>
                    </a:lnTo>
                    <a:lnTo>
                      <a:pt x="397" y="35"/>
                    </a:lnTo>
                    <a:lnTo>
                      <a:pt x="406" y="38"/>
                    </a:lnTo>
                    <a:lnTo>
                      <a:pt x="414" y="38"/>
                    </a:lnTo>
                    <a:lnTo>
                      <a:pt x="423" y="38"/>
                    </a:lnTo>
                    <a:lnTo>
                      <a:pt x="433" y="38"/>
                    </a:lnTo>
                    <a:lnTo>
                      <a:pt x="440" y="40"/>
                    </a:lnTo>
                    <a:lnTo>
                      <a:pt x="447" y="40"/>
                    </a:lnTo>
                    <a:lnTo>
                      <a:pt x="456" y="42"/>
                    </a:lnTo>
                    <a:lnTo>
                      <a:pt x="463" y="42"/>
                    </a:lnTo>
                    <a:lnTo>
                      <a:pt x="471" y="42"/>
                    </a:lnTo>
                    <a:lnTo>
                      <a:pt x="478" y="45"/>
                    </a:lnTo>
                    <a:lnTo>
                      <a:pt x="487" y="47"/>
                    </a:lnTo>
                    <a:lnTo>
                      <a:pt x="494" y="47"/>
                    </a:lnTo>
                    <a:lnTo>
                      <a:pt x="502" y="47"/>
                    </a:lnTo>
                    <a:lnTo>
                      <a:pt x="509" y="47"/>
                    </a:lnTo>
                    <a:lnTo>
                      <a:pt x="516" y="49"/>
                    </a:lnTo>
                    <a:lnTo>
                      <a:pt x="525" y="52"/>
                    </a:lnTo>
                    <a:lnTo>
                      <a:pt x="532" y="52"/>
                    </a:lnTo>
                    <a:lnTo>
                      <a:pt x="540" y="54"/>
                    </a:lnTo>
                    <a:lnTo>
                      <a:pt x="547" y="57"/>
                    </a:lnTo>
                    <a:lnTo>
                      <a:pt x="551" y="57"/>
                    </a:lnTo>
                    <a:lnTo>
                      <a:pt x="559" y="57"/>
                    </a:lnTo>
                    <a:lnTo>
                      <a:pt x="566" y="57"/>
                    </a:lnTo>
                    <a:lnTo>
                      <a:pt x="573" y="59"/>
                    </a:lnTo>
                    <a:lnTo>
                      <a:pt x="578" y="61"/>
                    </a:lnTo>
                    <a:lnTo>
                      <a:pt x="582" y="61"/>
                    </a:lnTo>
                    <a:lnTo>
                      <a:pt x="590" y="64"/>
                    </a:lnTo>
                    <a:lnTo>
                      <a:pt x="594" y="66"/>
                    </a:lnTo>
                    <a:lnTo>
                      <a:pt x="606" y="66"/>
                    </a:lnTo>
                    <a:lnTo>
                      <a:pt x="616" y="68"/>
                    </a:lnTo>
                    <a:lnTo>
                      <a:pt x="625" y="71"/>
                    </a:lnTo>
                    <a:lnTo>
                      <a:pt x="635" y="76"/>
                    </a:lnTo>
                    <a:lnTo>
                      <a:pt x="639" y="76"/>
                    </a:lnTo>
                    <a:lnTo>
                      <a:pt x="649" y="78"/>
                    </a:lnTo>
                    <a:lnTo>
                      <a:pt x="654" y="78"/>
                    </a:lnTo>
                    <a:lnTo>
                      <a:pt x="658" y="80"/>
                    </a:lnTo>
                    <a:lnTo>
                      <a:pt x="666" y="83"/>
                    </a:lnTo>
                    <a:lnTo>
                      <a:pt x="668" y="85"/>
                    </a:lnTo>
                    <a:lnTo>
                      <a:pt x="670" y="85"/>
                    </a:lnTo>
                    <a:lnTo>
                      <a:pt x="680" y="85"/>
                    </a:lnTo>
                    <a:lnTo>
                      <a:pt x="685" y="85"/>
                    </a:lnTo>
                    <a:lnTo>
                      <a:pt x="694" y="85"/>
                    </a:lnTo>
                    <a:lnTo>
                      <a:pt x="704" y="87"/>
                    </a:lnTo>
                    <a:lnTo>
                      <a:pt x="713" y="90"/>
                    </a:lnTo>
                    <a:lnTo>
                      <a:pt x="718" y="90"/>
                    </a:lnTo>
                    <a:lnTo>
                      <a:pt x="723" y="90"/>
                    </a:lnTo>
                    <a:lnTo>
                      <a:pt x="730" y="90"/>
                    </a:lnTo>
                    <a:lnTo>
                      <a:pt x="737" y="92"/>
                    </a:lnTo>
                    <a:lnTo>
                      <a:pt x="742" y="92"/>
                    </a:lnTo>
                    <a:lnTo>
                      <a:pt x="749" y="92"/>
                    </a:lnTo>
                    <a:lnTo>
                      <a:pt x="756" y="95"/>
                    </a:lnTo>
                    <a:lnTo>
                      <a:pt x="763" y="95"/>
                    </a:lnTo>
                    <a:lnTo>
                      <a:pt x="770" y="95"/>
                    </a:lnTo>
                    <a:lnTo>
                      <a:pt x="777" y="95"/>
                    </a:lnTo>
                    <a:lnTo>
                      <a:pt x="784" y="95"/>
                    </a:lnTo>
                    <a:lnTo>
                      <a:pt x="794" y="97"/>
                    </a:lnTo>
                    <a:lnTo>
                      <a:pt x="801" y="97"/>
                    </a:lnTo>
                    <a:lnTo>
                      <a:pt x="808" y="97"/>
                    </a:lnTo>
                    <a:lnTo>
                      <a:pt x="815" y="99"/>
                    </a:lnTo>
                    <a:lnTo>
                      <a:pt x="825" y="99"/>
                    </a:lnTo>
                    <a:lnTo>
                      <a:pt x="832" y="99"/>
                    </a:lnTo>
                    <a:lnTo>
                      <a:pt x="842" y="99"/>
                    </a:lnTo>
                    <a:lnTo>
                      <a:pt x="851" y="102"/>
                    </a:lnTo>
                    <a:lnTo>
                      <a:pt x="861" y="102"/>
                    </a:lnTo>
                    <a:lnTo>
                      <a:pt x="868" y="102"/>
                    </a:lnTo>
                    <a:lnTo>
                      <a:pt x="877" y="102"/>
                    </a:lnTo>
                    <a:lnTo>
                      <a:pt x="884" y="104"/>
                    </a:lnTo>
                    <a:lnTo>
                      <a:pt x="894" y="104"/>
                    </a:lnTo>
                    <a:lnTo>
                      <a:pt x="903" y="104"/>
                    </a:lnTo>
                    <a:lnTo>
                      <a:pt x="910" y="104"/>
                    </a:lnTo>
                    <a:lnTo>
                      <a:pt x="920" y="104"/>
                    </a:lnTo>
                    <a:lnTo>
                      <a:pt x="930" y="104"/>
                    </a:lnTo>
                    <a:lnTo>
                      <a:pt x="937" y="104"/>
                    </a:lnTo>
                    <a:lnTo>
                      <a:pt x="946" y="104"/>
                    </a:lnTo>
                    <a:lnTo>
                      <a:pt x="956" y="104"/>
                    </a:lnTo>
                    <a:lnTo>
                      <a:pt x="965" y="106"/>
                    </a:lnTo>
                    <a:lnTo>
                      <a:pt x="975" y="104"/>
                    </a:lnTo>
                    <a:lnTo>
                      <a:pt x="982" y="104"/>
                    </a:lnTo>
                    <a:lnTo>
                      <a:pt x="991" y="104"/>
                    </a:lnTo>
                    <a:lnTo>
                      <a:pt x="1001" y="104"/>
                    </a:lnTo>
                    <a:lnTo>
                      <a:pt x="1010" y="104"/>
                    </a:lnTo>
                    <a:lnTo>
                      <a:pt x="1017" y="104"/>
                    </a:lnTo>
                    <a:lnTo>
                      <a:pt x="1027" y="104"/>
                    </a:lnTo>
                    <a:lnTo>
                      <a:pt x="1037" y="104"/>
                    </a:lnTo>
                    <a:lnTo>
                      <a:pt x="1044" y="104"/>
                    </a:lnTo>
                    <a:lnTo>
                      <a:pt x="1051" y="102"/>
                    </a:lnTo>
                    <a:lnTo>
                      <a:pt x="1058" y="102"/>
                    </a:lnTo>
                    <a:lnTo>
                      <a:pt x="1067" y="102"/>
                    </a:lnTo>
                    <a:lnTo>
                      <a:pt x="1075" y="99"/>
                    </a:lnTo>
                    <a:lnTo>
                      <a:pt x="1084" y="99"/>
                    </a:lnTo>
                    <a:lnTo>
                      <a:pt x="1091" y="99"/>
                    </a:lnTo>
                    <a:lnTo>
                      <a:pt x="1098" y="99"/>
                    </a:lnTo>
                    <a:lnTo>
                      <a:pt x="1105" y="97"/>
                    </a:lnTo>
                    <a:lnTo>
                      <a:pt x="1113" y="95"/>
                    </a:lnTo>
                    <a:lnTo>
                      <a:pt x="1120" y="95"/>
                    </a:lnTo>
                    <a:lnTo>
                      <a:pt x="1127" y="92"/>
                    </a:lnTo>
                    <a:lnTo>
                      <a:pt x="1132" y="90"/>
                    </a:lnTo>
                    <a:lnTo>
                      <a:pt x="1141" y="90"/>
                    </a:lnTo>
                    <a:lnTo>
                      <a:pt x="1148" y="87"/>
                    </a:lnTo>
                    <a:lnTo>
                      <a:pt x="1155" y="85"/>
                    </a:lnTo>
                    <a:lnTo>
                      <a:pt x="1163" y="83"/>
                    </a:lnTo>
                    <a:lnTo>
                      <a:pt x="1167" y="83"/>
                    </a:lnTo>
                    <a:lnTo>
                      <a:pt x="1174" y="80"/>
                    </a:lnTo>
                    <a:lnTo>
                      <a:pt x="1182" y="78"/>
                    </a:lnTo>
                    <a:lnTo>
                      <a:pt x="1189" y="76"/>
                    </a:lnTo>
                    <a:lnTo>
                      <a:pt x="1193" y="76"/>
                    </a:lnTo>
                    <a:lnTo>
                      <a:pt x="1201" y="73"/>
                    </a:lnTo>
                    <a:lnTo>
                      <a:pt x="1208" y="71"/>
                    </a:lnTo>
                    <a:lnTo>
                      <a:pt x="1212" y="68"/>
                    </a:lnTo>
                    <a:lnTo>
                      <a:pt x="1220" y="66"/>
                    </a:lnTo>
                    <a:lnTo>
                      <a:pt x="1227" y="64"/>
                    </a:lnTo>
                    <a:lnTo>
                      <a:pt x="1231" y="64"/>
                    </a:lnTo>
                    <a:lnTo>
                      <a:pt x="1236" y="61"/>
                    </a:lnTo>
                    <a:lnTo>
                      <a:pt x="1243" y="59"/>
                    </a:lnTo>
                    <a:lnTo>
                      <a:pt x="1248" y="57"/>
                    </a:lnTo>
                    <a:lnTo>
                      <a:pt x="1255" y="57"/>
                    </a:lnTo>
                    <a:lnTo>
                      <a:pt x="1265" y="52"/>
                    </a:lnTo>
                    <a:lnTo>
                      <a:pt x="1277" y="47"/>
                    </a:lnTo>
                    <a:lnTo>
                      <a:pt x="1289" y="42"/>
                    </a:lnTo>
                    <a:lnTo>
                      <a:pt x="1298" y="40"/>
                    </a:lnTo>
                    <a:lnTo>
                      <a:pt x="1308" y="35"/>
                    </a:lnTo>
                    <a:lnTo>
                      <a:pt x="1317" y="30"/>
                    </a:lnTo>
                    <a:lnTo>
                      <a:pt x="1324" y="28"/>
                    </a:lnTo>
                    <a:lnTo>
                      <a:pt x="1334" y="23"/>
                    </a:lnTo>
                    <a:lnTo>
                      <a:pt x="1341" y="21"/>
                    </a:lnTo>
                    <a:lnTo>
                      <a:pt x="1348" y="19"/>
                    </a:lnTo>
                    <a:lnTo>
                      <a:pt x="1355" y="14"/>
                    </a:lnTo>
                    <a:lnTo>
                      <a:pt x="1360" y="11"/>
                    </a:lnTo>
                    <a:lnTo>
                      <a:pt x="1369" y="7"/>
                    </a:lnTo>
                    <a:lnTo>
                      <a:pt x="1379" y="2"/>
                    </a:lnTo>
                    <a:lnTo>
                      <a:pt x="1384" y="0"/>
                    </a:lnTo>
                    <a:lnTo>
                      <a:pt x="1386" y="0"/>
                    </a:lnTo>
                    <a:lnTo>
                      <a:pt x="1412" y="49"/>
                    </a:lnTo>
                    <a:lnTo>
                      <a:pt x="1410" y="52"/>
                    </a:lnTo>
                    <a:lnTo>
                      <a:pt x="1405" y="57"/>
                    </a:lnTo>
                    <a:lnTo>
                      <a:pt x="1400" y="61"/>
                    </a:lnTo>
                    <a:lnTo>
                      <a:pt x="1391" y="73"/>
                    </a:lnTo>
                    <a:lnTo>
                      <a:pt x="1386" y="76"/>
                    </a:lnTo>
                    <a:lnTo>
                      <a:pt x="1379" y="83"/>
                    </a:lnTo>
                    <a:lnTo>
                      <a:pt x="1374" y="90"/>
                    </a:lnTo>
                    <a:lnTo>
                      <a:pt x="1367" y="95"/>
                    </a:lnTo>
                    <a:lnTo>
                      <a:pt x="1360" y="102"/>
                    </a:lnTo>
                    <a:lnTo>
                      <a:pt x="1353" y="109"/>
                    </a:lnTo>
                    <a:lnTo>
                      <a:pt x="1346" y="116"/>
                    </a:lnTo>
                    <a:lnTo>
                      <a:pt x="1338" y="123"/>
                    </a:lnTo>
                    <a:lnTo>
                      <a:pt x="1329" y="130"/>
                    </a:lnTo>
                    <a:lnTo>
                      <a:pt x="1319" y="137"/>
                    </a:lnTo>
                    <a:lnTo>
                      <a:pt x="1310" y="144"/>
                    </a:lnTo>
                    <a:lnTo>
                      <a:pt x="1303" y="152"/>
                    </a:lnTo>
                    <a:lnTo>
                      <a:pt x="1291" y="159"/>
                    </a:lnTo>
                    <a:lnTo>
                      <a:pt x="1281" y="168"/>
                    </a:lnTo>
                    <a:lnTo>
                      <a:pt x="1272" y="175"/>
                    </a:lnTo>
                    <a:lnTo>
                      <a:pt x="1262" y="182"/>
                    </a:lnTo>
                    <a:lnTo>
                      <a:pt x="1250" y="187"/>
                    </a:lnTo>
                    <a:lnTo>
                      <a:pt x="1241" y="194"/>
                    </a:lnTo>
                    <a:lnTo>
                      <a:pt x="1229" y="199"/>
                    </a:lnTo>
                    <a:lnTo>
                      <a:pt x="1217" y="206"/>
                    </a:lnTo>
                    <a:lnTo>
                      <a:pt x="1208" y="211"/>
                    </a:lnTo>
                    <a:lnTo>
                      <a:pt x="1196" y="216"/>
                    </a:lnTo>
                    <a:lnTo>
                      <a:pt x="1184" y="220"/>
                    </a:lnTo>
                    <a:lnTo>
                      <a:pt x="1174" y="225"/>
                    </a:lnTo>
                    <a:lnTo>
                      <a:pt x="1167" y="225"/>
                    </a:lnTo>
                    <a:lnTo>
                      <a:pt x="1163" y="225"/>
                    </a:lnTo>
                    <a:lnTo>
                      <a:pt x="1155" y="225"/>
                    </a:lnTo>
                    <a:lnTo>
                      <a:pt x="1151" y="228"/>
                    </a:lnTo>
                    <a:lnTo>
                      <a:pt x="1139" y="230"/>
                    </a:lnTo>
                    <a:lnTo>
                      <a:pt x="1129" y="235"/>
                    </a:lnTo>
                    <a:lnTo>
                      <a:pt x="1117" y="235"/>
                    </a:lnTo>
                    <a:lnTo>
                      <a:pt x="1105" y="237"/>
                    </a:lnTo>
                    <a:lnTo>
                      <a:pt x="1096" y="239"/>
                    </a:lnTo>
                    <a:lnTo>
                      <a:pt x="1086" y="242"/>
                    </a:lnTo>
                    <a:lnTo>
                      <a:pt x="1077" y="244"/>
                    </a:lnTo>
                    <a:lnTo>
                      <a:pt x="1067" y="244"/>
                    </a:lnTo>
                    <a:lnTo>
                      <a:pt x="1058" y="247"/>
                    </a:lnTo>
                    <a:lnTo>
                      <a:pt x="1048" y="249"/>
                    </a:lnTo>
                    <a:lnTo>
                      <a:pt x="1039" y="249"/>
                    </a:lnTo>
                    <a:lnTo>
                      <a:pt x="1029" y="251"/>
                    </a:lnTo>
                    <a:lnTo>
                      <a:pt x="1022" y="251"/>
                    </a:lnTo>
                    <a:lnTo>
                      <a:pt x="1015" y="254"/>
                    </a:lnTo>
                    <a:lnTo>
                      <a:pt x="1008" y="254"/>
                    </a:lnTo>
                    <a:lnTo>
                      <a:pt x="1001" y="254"/>
                    </a:lnTo>
                    <a:lnTo>
                      <a:pt x="994" y="254"/>
                    </a:lnTo>
                    <a:lnTo>
                      <a:pt x="987" y="254"/>
                    </a:lnTo>
                    <a:lnTo>
                      <a:pt x="982" y="254"/>
                    </a:lnTo>
                    <a:lnTo>
                      <a:pt x="975" y="256"/>
                    </a:lnTo>
                    <a:lnTo>
                      <a:pt x="970" y="256"/>
                    </a:lnTo>
                    <a:lnTo>
                      <a:pt x="965" y="256"/>
                    </a:lnTo>
                    <a:lnTo>
                      <a:pt x="958" y="256"/>
                    </a:lnTo>
                    <a:lnTo>
                      <a:pt x="953" y="258"/>
                    </a:lnTo>
                    <a:lnTo>
                      <a:pt x="949" y="258"/>
                    </a:lnTo>
                    <a:lnTo>
                      <a:pt x="949" y="258"/>
                    </a:lnTo>
                    <a:lnTo>
                      <a:pt x="949" y="258"/>
                    </a:lnTo>
                    <a:lnTo>
                      <a:pt x="946" y="263"/>
                    </a:lnTo>
                    <a:lnTo>
                      <a:pt x="946" y="266"/>
                    </a:lnTo>
                    <a:lnTo>
                      <a:pt x="944" y="273"/>
                    </a:lnTo>
                    <a:lnTo>
                      <a:pt x="941" y="280"/>
                    </a:lnTo>
                    <a:lnTo>
                      <a:pt x="937" y="287"/>
                    </a:lnTo>
                    <a:lnTo>
                      <a:pt x="934" y="296"/>
                    </a:lnTo>
                    <a:lnTo>
                      <a:pt x="932" y="308"/>
                    </a:lnTo>
                    <a:lnTo>
                      <a:pt x="930" y="313"/>
                    </a:lnTo>
                    <a:lnTo>
                      <a:pt x="927" y="320"/>
                    </a:lnTo>
                    <a:lnTo>
                      <a:pt x="927" y="325"/>
                    </a:lnTo>
                    <a:lnTo>
                      <a:pt x="925" y="332"/>
                    </a:lnTo>
                    <a:lnTo>
                      <a:pt x="922" y="339"/>
                    </a:lnTo>
                    <a:lnTo>
                      <a:pt x="922" y="346"/>
                    </a:lnTo>
                    <a:lnTo>
                      <a:pt x="920" y="353"/>
                    </a:lnTo>
                    <a:lnTo>
                      <a:pt x="920" y="361"/>
                    </a:lnTo>
                    <a:lnTo>
                      <a:pt x="918" y="368"/>
                    </a:lnTo>
                    <a:lnTo>
                      <a:pt x="918" y="375"/>
                    </a:lnTo>
                    <a:lnTo>
                      <a:pt x="915" y="382"/>
                    </a:lnTo>
                    <a:lnTo>
                      <a:pt x="915" y="389"/>
                    </a:lnTo>
                    <a:lnTo>
                      <a:pt x="913" y="396"/>
                    </a:lnTo>
                    <a:lnTo>
                      <a:pt x="913" y="403"/>
                    </a:lnTo>
                    <a:lnTo>
                      <a:pt x="913" y="410"/>
                    </a:lnTo>
                    <a:lnTo>
                      <a:pt x="913" y="420"/>
                    </a:lnTo>
                    <a:lnTo>
                      <a:pt x="910" y="425"/>
                    </a:lnTo>
                    <a:lnTo>
                      <a:pt x="910" y="434"/>
                    </a:lnTo>
                    <a:lnTo>
                      <a:pt x="913" y="441"/>
                    </a:lnTo>
                    <a:lnTo>
                      <a:pt x="913" y="451"/>
                    </a:lnTo>
                    <a:lnTo>
                      <a:pt x="913" y="460"/>
                    </a:lnTo>
                    <a:lnTo>
                      <a:pt x="915" y="467"/>
                    </a:lnTo>
                    <a:lnTo>
                      <a:pt x="918" y="477"/>
                    </a:lnTo>
                    <a:lnTo>
                      <a:pt x="920" y="486"/>
                    </a:lnTo>
                    <a:lnTo>
                      <a:pt x="922" y="496"/>
                    </a:lnTo>
                    <a:lnTo>
                      <a:pt x="927" y="503"/>
                    </a:lnTo>
                    <a:lnTo>
                      <a:pt x="930" y="513"/>
                    </a:lnTo>
                    <a:lnTo>
                      <a:pt x="932" y="522"/>
                    </a:lnTo>
                    <a:lnTo>
                      <a:pt x="937" y="529"/>
                    </a:lnTo>
                    <a:lnTo>
                      <a:pt x="939" y="539"/>
                    </a:lnTo>
                    <a:lnTo>
                      <a:pt x="941" y="548"/>
                    </a:lnTo>
                    <a:lnTo>
                      <a:pt x="946" y="558"/>
                    </a:lnTo>
                    <a:lnTo>
                      <a:pt x="949" y="565"/>
                    </a:lnTo>
                    <a:lnTo>
                      <a:pt x="953" y="572"/>
                    </a:lnTo>
                    <a:lnTo>
                      <a:pt x="956" y="579"/>
                    </a:lnTo>
                    <a:lnTo>
                      <a:pt x="960" y="586"/>
                    </a:lnTo>
                    <a:lnTo>
                      <a:pt x="963" y="593"/>
                    </a:lnTo>
                    <a:lnTo>
                      <a:pt x="965" y="601"/>
                    </a:lnTo>
                    <a:lnTo>
                      <a:pt x="968" y="605"/>
                    </a:lnTo>
                    <a:lnTo>
                      <a:pt x="972" y="612"/>
                    </a:lnTo>
                    <a:lnTo>
                      <a:pt x="975" y="622"/>
                    </a:lnTo>
                    <a:lnTo>
                      <a:pt x="979" y="629"/>
                    </a:lnTo>
                    <a:lnTo>
                      <a:pt x="982" y="634"/>
                    </a:lnTo>
                    <a:lnTo>
                      <a:pt x="984" y="636"/>
                    </a:lnTo>
                    <a:lnTo>
                      <a:pt x="751" y="660"/>
                    </a:lnTo>
                    <a:lnTo>
                      <a:pt x="751" y="660"/>
                    </a:lnTo>
                    <a:close/>
                  </a:path>
                </a:pathLst>
              </a:custGeom>
              <a:solidFill>
                <a:srgbClr val="EBFAB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498" name="Freeform 42"/>
              <p:cNvSpPr>
                <a:spLocks/>
              </p:cNvSpPr>
              <p:nvPr/>
            </p:nvSpPr>
            <p:spPr bwMode="auto">
              <a:xfrm>
                <a:off x="1298" y="321"/>
                <a:ext cx="88" cy="171"/>
              </a:xfrm>
              <a:custGeom>
                <a:avLst/>
                <a:gdLst/>
                <a:ahLst/>
                <a:cxnLst>
                  <a:cxn ang="0">
                    <a:pos x="12" y="154"/>
                  </a:cxn>
                  <a:cxn ang="0">
                    <a:pos x="0" y="23"/>
                  </a:cxn>
                  <a:cxn ang="0">
                    <a:pos x="55" y="0"/>
                  </a:cxn>
                  <a:cxn ang="0">
                    <a:pos x="88" y="59"/>
                  </a:cxn>
                  <a:cxn ang="0">
                    <a:pos x="69" y="76"/>
                  </a:cxn>
                  <a:cxn ang="0">
                    <a:pos x="43" y="171"/>
                  </a:cxn>
                  <a:cxn ang="0">
                    <a:pos x="12" y="154"/>
                  </a:cxn>
                  <a:cxn ang="0">
                    <a:pos x="12" y="154"/>
                  </a:cxn>
                </a:cxnLst>
                <a:rect l="0" t="0" r="r" b="b"/>
                <a:pathLst>
                  <a:path w="88" h="171">
                    <a:moveTo>
                      <a:pt x="12" y="154"/>
                    </a:moveTo>
                    <a:lnTo>
                      <a:pt x="0" y="23"/>
                    </a:lnTo>
                    <a:lnTo>
                      <a:pt x="55" y="0"/>
                    </a:lnTo>
                    <a:lnTo>
                      <a:pt x="88" y="59"/>
                    </a:lnTo>
                    <a:lnTo>
                      <a:pt x="69" y="76"/>
                    </a:lnTo>
                    <a:lnTo>
                      <a:pt x="43" y="171"/>
                    </a:lnTo>
                    <a:lnTo>
                      <a:pt x="12" y="154"/>
                    </a:lnTo>
                    <a:lnTo>
                      <a:pt x="12" y="154"/>
                    </a:lnTo>
                    <a:close/>
                  </a:path>
                </a:pathLst>
              </a:custGeom>
              <a:solidFill>
                <a:srgbClr val="FFE3D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499" name="Freeform 43"/>
              <p:cNvSpPr>
                <a:spLocks/>
              </p:cNvSpPr>
              <p:nvPr/>
            </p:nvSpPr>
            <p:spPr bwMode="auto">
              <a:xfrm>
                <a:off x="1284" y="278"/>
                <a:ext cx="81" cy="202"/>
              </a:xfrm>
              <a:custGeom>
                <a:avLst/>
                <a:gdLst/>
                <a:ahLst/>
                <a:cxnLst>
                  <a:cxn ang="0">
                    <a:pos x="74" y="0"/>
                  </a:cxn>
                  <a:cxn ang="0">
                    <a:pos x="62" y="5"/>
                  </a:cxn>
                  <a:cxn ang="0">
                    <a:pos x="55" y="9"/>
                  </a:cxn>
                  <a:cxn ang="0">
                    <a:pos x="45" y="12"/>
                  </a:cxn>
                  <a:cxn ang="0">
                    <a:pos x="38" y="17"/>
                  </a:cxn>
                  <a:cxn ang="0">
                    <a:pos x="28" y="19"/>
                  </a:cxn>
                  <a:cxn ang="0">
                    <a:pos x="19" y="21"/>
                  </a:cxn>
                  <a:cxn ang="0">
                    <a:pos x="9" y="26"/>
                  </a:cxn>
                  <a:cxn ang="0">
                    <a:pos x="0" y="33"/>
                  </a:cxn>
                  <a:cxn ang="0">
                    <a:pos x="0" y="38"/>
                  </a:cxn>
                  <a:cxn ang="0">
                    <a:pos x="0" y="47"/>
                  </a:cxn>
                  <a:cxn ang="0">
                    <a:pos x="2" y="55"/>
                  </a:cxn>
                  <a:cxn ang="0">
                    <a:pos x="2" y="62"/>
                  </a:cxn>
                  <a:cxn ang="0">
                    <a:pos x="2" y="69"/>
                  </a:cxn>
                  <a:cxn ang="0">
                    <a:pos x="5" y="76"/>
                  </a:cxn>
                  <a:cxn ang="0">
                    <a:pos x="5" y="85"/>
                  </a:cxn>
                  <a:cxn ang="0">
                    <a:pos x="5" y="95"/>
                  </a:cxn>
                  <a:cxn ang="0">
                    <a:pos x="5" y="104"/>
                  </a:cxn>
                  <a:cxn ang="0">
                    <a:pos x="7" y="116"/>
                  </a:cxn>
                  <a:cxn ang="0">
                    <a:pos x="7" y="121"/>
                  </a:cxn>
                  <a:cxn ang="0">
                    <a:pos x="7" y="126"/>
                  </a:cxn>
                  <a:cxn ang="0">
                    <a:pos x="9" y="133"/>
                  </a:cxn>
                  <a:cxn ang="0">
                    <a:pos x="9" y="140"/>
                  </a:cxn>
                  <a:cxn ang="0">
                    <a:pos x="9" y="145"/>
                  </a:cxn>
                  <a:cxn ang="0">
                    <a:pos x="12" y="152"/>
                  </a:cxn>
                  <a:cxn ang="0">
                    <a:pos x="12" y="159"/>
                  </a:cxn>
                  <a:cxn ang="0">
                    <a:pos x="12" y="169"/>
                  </a:cxn>
                  <a:cxn ang="0">
                    <a:pos x="12" y="176"/>
                  </a:cxn>
                  <a:cxn ang="0">
                    <a:pos x="14" y="183"/>
                  </a:cxn>
                  <a:cxn ang="0">
                    <a:pos x="14" y="192"/>
                  </a:cxn>
                  <a:cxn ang="0">
                    <a:pos x="14" y="202"/>
                  </a:cxn>
                  <a:cxn ang="0">
                    <a:pos x="26" y="202"/>
                  </a:cxn>
                  <a:cxn ang="0">
                    <a:pos x="14" y="83"/>
                  </a:cxn>
                  <a:cxn ang="0">
                    <a:pos x="24" y="78"/>
                  </a:cxn>
                  <a:cxn ang="0">
                    <a:pos x="36" y="74"/>
                  </a:cxn>
                  <a:cxn ang="0">
                    <a:pos x="40" y="71"/>
                  </a:cxn>
                  <a:cxn ang="0">
                    <a:pos x="50" y="66"/>
                  </a:cxn>
                  <a:cxn ang="0">
                    <a:pos x="55" y="62"/>
                  </a:cxn>
                  <a:cxn ang="0">
                    <a:pos x="59" y="57"/>
                  </a:cxn>
                  <a:cxn ang="0">
                    <a:pos x="62" y="52"/>
                  </a:cxn>
                  <a:cxn ang="0">
                    <a:pos x="66" y="50"/>
                  </a:cxn>
                  <a:cxn ang="0">
                    <a:pos x="69" y="40"/>
                  </a:cxn>
                  <a:cxn ang="0">
                    <a:pos x="71" y="33"/>
                  </a:cxn>
                  <a:cxn ang="0">
                    <a:pos x="76" y="28"/>
                  </a:cxn>
                  <a:cxn ang="0">
                    <a:pos x="81" y="24"/>
                  </a:cxn>
                  <a:cxn ang="0">
                    <a:pos x="74" y="0"/>
                  </a:cxn>
                  <a:cxn ang="0">
                    <a:pos x="74" y="0"/>
                  </a:cxn>
                </a:cxnLst>
                <a:rect l="0" t="0" r="r" b="b"/>
                <a:pathLst>
                  <a:path w="81" h="202">
                    <a:moveTo>
                      <a:pt x="74" y="0"/>
                    </a:moveTo>
                    <a:lnTo>
                      <a:pt x="62" y="5"/>
                    </a:lnTo>
                    <a:lnTo>
                      <a:pt x="55" y="9"/>
                    </a:lnTo>
                    <a:lnTo>
                      <a:pt x="45" y="12"/>
                    </a:lnTo>
                    <a:lnTo>
                      <a:pt x="38" y="17"/>
                    </a:lnTo>
                    <a:lnTo>
                      <a:pt x="28" y="19"/>
                    </a:lnTo>
                    <a:lnTo>
                      <a:pt x="19" y="21"/>
                    </a:lnTo>
                    <a:lnTo>
                      <a:pt x="9" y="26"/>
                    </a:lnTo>
                    <a:lnTo>
                      <a:pt x="0" y="33"/>
                    </a:lnTo>
                    <a:lnTo>
                      <a:pt x="0" y="38"/>
                    </a:lnTo>
                    <a:lnTo>
                      <a:pt x="0" y="47"/>
                    </a:lnTo>
                    <a:lnTo>
                      <a:pt x="2" y="55"/>
                    </a:lnTo>
                    <a:lnTo>
                      <a:pt x="2" y="62"/>
                    </a:lnTo>
                    <a:lnTo>
                      <a:pt x="2" y="69"/>
                    </a:lnTo>
                    <a:lnTo>
                      <a:pt x="5" y="76"/>
                    </a:lnTo>
                    <a:lnTo>
                      <a:pt x="5" y="85"/>
                    </a:lnTo>
                    <a:lnTo>
                      <a:pt x="5" y="95"/>
                    </a:lnTo>
                    <a:lnTo>
                      <a:pt x="5" y="104"/>
                    </a:lnTo>
                    <a:lnTo>
                      <a:pt x="7" y="116"/>
                    </a:lnTo>
                    <a:lnTo>
                      <a:pt x="7" y="121"/>
                    </a:lnTo>
                    <a:lnTo>
                      <a:pt x="7" y="126"/>
                    </a:lnTo>
                    <a:lnTo>
                      <a:pt x="9" y="133"/>
                    </a:lnTo>
                    <a:lnTo>
                      <a:pt x="9" y="140"/>
                    </a:lnTo>
                    <a:lnTo>
                      <a:pt x="9" y="145"/>
                    </a:lnTo>
                    <a:lnTo>
                      <a:pt x="12" y="152"/>
                    </a:lnTo>
                    <a:lnTo>
                      <a:pt x="12" y="159"/>
                    </a:lnTo>
                    <a:lnTo>
                      <a:pt x="12" y="169"/>
                    </a:lnTo>
                    <a:lnTo>
                      <a:pt x="12" y="176"/>
                    </a:lnTo>
                    <a:lnTo>
                      <a:pt x="14" y="183"/>
                    </a:lnTo>
                    <a:lnTo>
                      <a:pt x="14" y="192"/>
                    </a:lnTo>
                    <a:lnTo>
                      <a:pt x="14" y="202"/>
                    </a:lnTo>
                    <a:lnTo>
                      <a:pt x="26" y="202"/>
                    </a:lnTo>
                    <a:lnTo>
                      <a:pt x="14" y="83"/>
                    </a:lnTo>
                    <a:lnTo>
                      <a:pt x="24" y="78"/>
                    </a:lnTo>
                    <a:lnTo>
                      <a:pt x="36" y="74"/>
                    </a:lnTo>
                    <a:lnTo>
                      <a:pt x="40" y="71"/>
                    </a:lnTo>
                    <a:lnTo>
                      <a:pt x="50" y="66"/>
                    </a:lnTo>
                    <a:lnTo>
                      <a:pt x="55" y="62"/>
                    </a:lnTo>
                    <a:lnTo>
                      <a:pt x="59" y="57"/>
                    </a:lnTo>
                    <a:lnTo>
                      <a:pt x="62" y="52"/>
                    </a:lnTo>
                    <a:lnTo>
                      <a:pt x="66" y="50"/>
                    </a:lnTo>
                    <a:lnTo>
                      <a:pt x="69" y="40"/>
                    </a:lnTo>
                    <a:lnTo>
                      <a:pt x="71" y="33"/>
                    </a:lnTo>
                    <a:lnTo>
                      <a:pt x="76" y="28"/>
                    </a:lnTo>
                    <a:lnTo>
                      <a:pt x="81" y="24"/>
                    </a:lnTo>
                    <a:lnTo>
                      <a:pt x="74" y="0"/>
                    </a:lnTo>
                    <a:lnTo>
                      <a:pt x="74"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500" name="Freeform 44"/>
              <p:cNvSpPr>
                <a:spLocks/>
              </p:cNvSpPr>
              <p:nvPr/>
            </p:nvSpPr>
            <p:spPr bwMode="auto">
              <a:xfrm>
                <a:off x="1339" y="295"/>
                <a:ext cx="59" cy="194"/>
              </a:xfrm>
              <a:custGeom>
                <a:avLst/>
                <a:gdLst/>
                <a:ahLst/>
                <a:cxnLst>
                  <a:cxn ang="0">
                    <a:pos x="42" y="87"/>
                  </a:cxn>
                  <a:cxn ang="0">
                    <a:pos x="16" y="9"/>
                  </a:cxn>
                  <a:cxn ang="0">
                    <a:pos x="19" y="4"/>
                  </a:cxn>
                  <a:cxn ang="0">
                    <a:pos x="21" y="2"/>
                  </a:cxn>
                  <a:cxn ang="0">
                    <a:pos x="23" y="0"/>
                  </a:cxn>
                  <a:cxn ang="0">
                    <a:pos x="23" y="0"/>
                  </a:cxn>
                  <a:cxn ang="0">
                    <a:pos x="26" y="2"/>
                  </a:cxn>
                  <a:cxn ang="0">
                    <a:pos x="28" y="9"/>
                  </a:cxn>
                  <a:cxn ang="0">
                    <a:pos x="28" y="14"/>
                  </a:cxn>
                  <a:cxn ang="0">
                    <a:pos x="33" y="21"/>
                  </a:cxn>
                  <a:cxn ang="0">
                    <a:pos x="33" y="26"/>
                  </a:cxn>
                  <a:cxn ang="0">
                    <a:pos x="35" y="30"/>
                  </a:cxn>
                  <a:cxn ang="0">
                    <a:pos x="38" y="38"/>
                  </a:cxn>
                  <a:cxn ang="0">
                    <a:pos x="42" y="47"/>
                  </a:cxn>
                  <a:cxn ang="0">
                    <a:pos x="42" y="52"/>
                  </a:cxn>
                  <a:cxn ang="0">
                    <a:pos x="45" y="59"/>
                  </a:cxn>
                  <a:cxn ang="0">
                    <a:pos x="47" y="66"/>
                  </a:cxn>
                  <a:cxn ang="0">
                    <a:pos x="52" y="73"/>
                  </a:cxn>
                  <a:cxn ang="0">
                    <a:pos x="52" y="78"/>
                  </a:cxn>
                  <a:cxn ang="0">
                    <a:pos x="54" y="85"/>
                  </a:cxn>
                  <a:cxn ang="0">
                    <a:pos x="57" y="87"/>
                  </a:cxn>
                  <a:cxn ang="0">
                    <a:pos x="59" y="95"/>
                  </a:cxn>
                  <a:cxn ang="0">
                    <a:pos x="30" y="111"/>
                  </a:cxn>
                  <a:cxn ang="0">
                    <a:pos x="28" y="116"/>
                  </a:cxn>
                  <a:cxn ang="0">
                    <a:pos x="26" y="125"/>
                  </a:cxn>
                  <a:cxn ang="0">
                    <a:pos x="23" y="130"/>
                  </a:cxn>
                  <a:cxn ang="0">
                    <a:pos x="23" y="135"/>
                  </a:cxn>
                  <a:cxn ang="0">
                    <a:pos x="21" y="142"/>
                  </a:cxn>
                  <a:cxn ang="0">
                    <a:pos x="21" y="149"/>
                  </a:cxn>
                  <a:cxn ang="0">
                    <a:pos x="19" y="154"/>
                  </a:cxn>
                  <a:cxn ang="0">
                    <a:pos x="19" y="161"/>
                  </a:cxn>
                  <a:cxn ang="0">
                    <a:pos x="16" y="166"/>
                  </a:cxn>
                  <a:cxn ang="0">
                    <a:pos x="14" y="173"/>
                  </a:cxn>
                  <a:cxn ang="0">
                    <a:pos x="14" y="178"/>
                  </a:cxn>
                  <a:cxn ang="0">
                    <a:pos x="14" y="185"/>
                  </a:cxn>
                  <a:cxn ang="0">
                    <a:pos x="11" y="190"/>
                  </a:cxn>
                  <a:cxn ang="0">
                    <a:pos x="11" y="194"/>
                  </a:cxn>
                  <a:cxn ang="0">
                    <a:pos x="0" y="192"/>
                  </a:cxn>
                  <a:cxn ang="0">
                    <a:pos x="21" y="104"/>
                  </a:cxn>
                  <a:cxn ang="0">
                    <a:pos x="42" y="87"/>
                  </a:cxn>
                  <a:cxn ang="0">
                    <a:pos x="42" y="87"/>
                  </a:cxn>
                </a:cxnLst>
                <a:rect l="0" t="0" r="r" b="b"/>
                <a:pathLst>
                  <a:path w="59" h="194">
                    <a:moveTo>
                      <a:pt x="42" y="87"/>
                    </a:moveTo>
                    <a:lnTo>
                      <a:pt x="16" y="9"/>
                    </a:lnTo>
                    <a:lnTo>
                      <a:pt x="19" y="4"/>
                    </a:lnTo>
                    <a:lnTo>
                      <a:pt x="21" y="2"/>
                    </a:lnTo>
                    <a:lnTo>
                      <a:pt x="23" y="0"/>
                    </a:lnTo>
                    <a:lnTo>
                      <a:pt x="23" y="0"/>
                    </a:lnTo>
                    <a:lnTo>
                      <a:pt x="26" y="2"/>
                    </a:lnTo>
                    <a:lnTo>
                      <a:pt x="28" y="9"/>
                    </a:lnTo>
                    <a:lnTo>
                      <a:pt x="28" y="14"/>
                    </a:lnTo>
                    <a:lnTo>
                      <a:pt x="33" y="21"/>
                    </a:lnTo>
                    <a:lnTo>
                      <a:pt x="33" y="26"/>
                    </a:lnTo>
                    <a:lnTo>
                      <a:pt x="35" y="30"/>
                    </a:lnTo>
                    <a:lnTo>
                      <a:pt x="38" y="38"/>
                    </a:lnTo>
                    <a:lnTo>
                      <a:pt x="42" y="47"/>
                    </a:lnTo>
                    <a:lnTo>
                      <a:pt x="42" y="52"/>
                    </a:lnTo>
                    <a:lnTo>
                      <a:pt x="45" y="59"/>
                    </a:lnTo>
                    <a:lnTo>
                      <a:pt x="47" y="66"/>
                    </a:lnTo>
                    <a:lnTo>
                      <a:pt x="52" y="73"/>
                    </a:lnTo>
                    <a:lnTo>
                      <a:pt x="52" y="78"/>
                    </a:lnTo>
                    <a:lnTo>
                      <a:pt x="54" y="85"/>
                    </a:lnTo>
                    <a:lnTo>
                      <a:pt x="57" y="87"/>
                    </a:lnTo>
                    <a:lnTo>
                      <a:pt x="59" y="95"/>
                    </a:lnTo>
                    <a:lnTo>
                      <a:pt x="30" y="111"/>
                    </a:lnTo>
                    <a:lnTo>
                      <a:pt x="28" y="116"/>
                    </a:lnTo>
                    <a:lnTo>
                      <a:pt x="26" y="125"/>
                    </a:lnTo>
                    <a:lnTo>
                      <a:pt x="23" y="130"/>
                    </a:lnTo>
                    <a:lnTo>
                      <a:pt x="23" y="135"/>
                    </a:lnTo>
                    <a:lnTo>
                      <a:pt x="21" y="142"/>
                    </a:lnTo>
                    <a:lnTo>
                      <a:pt x="21" y="149"/>
                    </a:lnTo>
                    <a:lnTo>
                      <a:pt x="19" y="154"/>
                    </a:lnTo>
                    <a:lnTo>
                      <a:pt x="19" y="161"/>
                    </a:lnTo>
                    <a:lnTo>
                      <a:pt x="16" y="166"/>
                    </a:lnTo>
                    <a:lnTo>
                      <a:pt x="14" y="173"/>
                    </a:lnTo>
                    <a:lnTo>
                      <a:pt x="14" y="178"/>
                    </a:lnTo>
                    <a:lnTo>
                      <a:pt x="14" y="185"/>
                    </a:lnTo>
                    <a:lnTo>
                      <a:pt x="11" y="190"/>
                    </a:lnTo>
                    <a:lnTo>
                      <a:pt x="11" y="194"/>
                    </a:lnTo>
                    <a:lnTo>
                      <a:pt x="0" y="192"/>
                    </a:lnTo>
                    <a:lnTo>
                      <a:pt x="21" y="104"/>
                    </a:lnTo>
                    <a:lnTo>
                      <a:pt x="42" y="87"/>
                    </a:lnTo>
                    <a:lnTo>
                      <a:pt x="42" y="8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501" name="Freeform 45"/>
              <p:cNvSpPr>
                <a:spLocks/>
              </p:cNvSpPr>
              <p:nvPr/>
            </p:nvSpPr>
            <p:spPr bwMode="auto">
              <a:xfrm>
                <a:off x="1117" y="993"/>
                <a:ext cx="1080" cy="990"/>
              </a:xfrm>
              <a:custGeom>
                <a:avLst/>
                <a:gdLst/>
                <a:ahLst/>
                <a:cxnLst>
                  <a:cxn ang="0">
                    <a:pos x="24" y="971"/>
                  </a:cxn>
                  <a:cxn ang="0">
                    <a:pos x="46" y="950"/>
                  </a:cxn>
                  <a:cxn ang="0">
                    <a:pos x="77" y="922"/>
                  </a:cxn>
                  <a:cxn ang="0">
                    <a:pos x="107" y="888"/>
                  </a:cxn>
                  <a:cxn ang="0">
                    <a:pos x="146" y="850"/>
                  </a:cxn>
                  <a:cxn ang="0">
                    <a:pos x="186" y="810"/>
                  </a:cxn>
                  <a:cxn ang="0">
                    <a:pos x="226" y="762"/>
                  </a:cxn>
                  <a:cxn ang="0">
                    <a:pos x="267" y="712"/>
                  </a:cxn>
                  <a:cxn ang="0">
                    <a:pos x="305" y="663"/>
                  </a:cxn>
                  <a:cxn ang="0">
                    <a:pos x="338" y="608"/>
                  </a:cxn>
                  <a:cxn ang="0">
                    <a:pos x="367" y="558"/>
                  </a:cxn>
                  <a:cxn ang="0">
                    <a:pos x="386" y="508"/>
                  </a:cxn>
                  <a:cxn ang="0">
                    <a:pos x="400" y="461"/>
                  </a:cxn>
                  <a:cxn ang="0">
                    <a:pos x="405" y="416"/>
                  </a:cxn>
                  <a:cxn ang="0">
                    <a:pos x="409" y="375"/>
                  </a:cxn>
                  <a:cxn ang="0">
                    <a:pos x="409" y="340"/>
                  </a:cxn>
                  <a:cxn ang="0">
                    <a:pos x="407" y="306"/>
                  </a:cxn>
                  <a:cxn ang="0">
                    <a:pos x="405" y="278"/>
                  </a:cxn>
                  <a:cxn ang="0">
                    <a:pos x="395" y="237"/>
                  </a:cxn>
                  <a:cxn ang="0">
                    <a:pos x="383" y="204"/>
                  </a:cxn>
                  <a:cxn ang="0">
                    <a:pos x="376" y="183"/>
                  </a:cxn>
                  <a:cxn ang="0">
                    <a:pos x="421" y="190"/>
                  </a:cxn>
                  <a:cxn ang="0">
                    <a:pos x="450" y="190"/>
                  </a:cxn>
                  <a:cxn ang="0">
                    <a:pos x="483" y="197"/>
                  </a:cxn>
                  <a:cxn ang="0">
                    <a:pos x="521" y="202"/>
                  </a:cxn>
                  <a:cxn ang="0">
                    <a:pos x="559" y="209"/>
                  </a:cxn>
                  <a:cxn ang="0">
                    <a:pos x="597" y="214"/>
                  </a:cxn>
                  <a:cxn ang="0">
                    <a:pos x="635" y="223"/>
                  </a:cxn>
                  <a:cxn ang="0">
                    <a:pos x="669" y="230"/>
                  </a:cxn>
                  <a:cxn ang="0">
                    <a:pos x="699" y="240"/>
                  </a:cxn>
                  <a:cxn ang="0">
                    <a:pos x="742" y="268"/>
                  </a:cxn>
                  <a:cxn ang="0">
                    <a:pos x="764" y="304"/>
                  </a:cxn>
                  <a:cxn ang="0">
                    <a:pos x="787" y="337"/>
                  </a:cxn>
                  <a:cxn ang="0">
                    <a:pos x="816" y="368"/>
                  </a:cxn>
                  <a:cxn ang="0">
                    <a:pos x="845" y="401"/>
                  </a:cxn>
                  <a:cxn ang="0">
                    <a:pos x="875" y="435"/>
                  </a:cxn>
                  <a:cxn ang="0">
                    <a:pos x="911" y="470"/>
                  </a:cxn>
                  <a:cxn ang="0">
                    <a:pos x="947" y="503"/>
                  </a:cxn>
                  <a:cxn ang="0">
                    <a:pos x="992" y="546"/>
                  </a:cxn>
                  <a:cxn ang="0">
                    <a:pos x="1020" y="572"/>
                  </a:cxn>
                  <a:cxn ang="0">
                    <a:pos x="1018" y="530"/>
                  </a:cxn>
                  <a:cxn ang="0">
                    <a:pos x="1001" y="484"/>
                  </a:cxn>
                  <a:cxn ang="0">
                    <a:pos x="990" y="454"/>
                  </a:cxn>
                  <a:cxn ang="0">
                    <a:pos x="973" y="418"/>
                  </a:cxn>
                  <a:cxn ang="0">
                    <a:pos x="954" y="380"/>
                  </a:cxn>
                  <a:cxn ang="0">
                    <a:pos x="932" y="342"/>
                  </a:cxn>
                  <a:cxn ang="0">
                    <a:pos x="906" y="299"/>
                  </a:cxn>
                  <a:cxn ang="0">
                    <a:pos x="878" y="259"/>
                  </a:cxn>
                  <a:cxn ang="0">
                    <a:pos x="842" y="218"/>
                  </a:cxn>
                  <a:cxn ang="0">
                    <a:pos x="806" y="180"/>
                  </a:cxn>
                  <a:cxn ang="0">
                    <a:pos x="766" y="147"/>
                  </a:cxn>
                  <a:cxn ang="0">
                    <a:pos x="721" y="114"/>
                  </a:cxn>
                  <a:cxn ang="0">
                    <a:pos x="683" y="88"/>
                  </a:cxn>
                  <a:cxn ang="0">
                    <a:pos x="645" y="69"/>
                  </a:cxn>
                  <a:cxn ang="0">
                    <a:pos x="607" y="50"/>
                  </a:cxn>
                  <a:cxn ang="0">
                    <a:pos x="571" y="36"/>
                  </a:cxn>
                  <a:cxn ang="0">
                    <a:pos x="540" y="24"/>
                  </a:cxn>
                  <a:cxn ang="0">
                    <a:pos x="512" y="14"/>
                  </a:cxn>
                  <a:cxn ang="0">
                    <a:pos x="466" y="2"/>
                  </a:cxn>
                  <a:cxn ang="0">
                    <a:pos x="440" y="0"/>
                  </a:cxn>
                </a:cxnLst>
                <a:rect l="0" t="0" r="r" b="b"/>
                <a:pathLst>
                  <a:path w="1080" h="990">
                    <a:moveTo>
                      <a:pt x="172" y="38"/>
                    </a:moveTo>
                    <a:lnTo>
                      <a:pt x="269" y="465"/>
                    </a:lnTo>
                    <a:lnTo>
                      <a:pt x="0" y="983"/>
                    </a:lnTo>
                    <a:lnTo>
                      <a:pt x="86" y="990"/>
                    </a:lnTo>
                    <a:lnTo>
                      <a:pt x="24" y="971"/>
                    </a:lnTo>
                    <a:lnTo>
                      <a:pt x="24" y="969"/>
                    </a:lnTo>
                    <a:lnTo>
                      <a:pt x="29" y="967"/>
                    </a:lnTo>
                    <a:lnTo>
                      <a:pt x="31" y="962"/>
                    </a:lnTo>
                    <a:lnTo>
                      <a:pt x="39" y="957"/>
                    </a:lnTo>
                    <a:lnTo>
                      <a:pt x="46" y="950"/>
                    </a:lnTo>
                    <a:lnTo>
                      <a:pt x="55" y="941"/>
                    </a:lnTo>
                    <a:lnTo>
                      <a:pt x="58" y="936"/>
                    </a:lnTo>
                    <a:lnTo>
                      <a:pt x="65" y="931"/>
                    </a:lnTo>
                    <a:lnTo>
                      <a:pt x="69" y="926"/>
                    </a:lnTo>
                    <a:lnTo>
                      <a:pt x="77" y="922"/>
                    </a:lnTo>
                    <a:lnTo>
                      <a:pt x="81" y="914"/>
                    </a:lnTo>
                    <a:lnTo>
                      <a:pt x="88" y="907"/>
                    </a:lnTo>
                    <a:lnTo>
                      <a:pt x="96" y="903"/>
                    </a:lnTo>
                    <a:lnTo>
                      <a:pt x="103" y="895"/>
                    </a:lnTo>
                    <a:lnTo>
                      <a:pt x="107" y="888"/>
                    </a:lnTo>
                    <a:lnTo>
                      <a:pt x="115" y="881"/>
                    </a:lnTo>
                    <a:lnTo>
                      <a:pt x="122" y="874"/>
                    </a:lnTo>
                    <a:lnTo>
                      <a:pt x="131" y="867"/>
                    </a:lnTo>
                    <a:lnTo>
                      <a:pt x="136" y="860"/>
                    </a:lnTo>
                    <a:lnTo>
                      <a:pt x="146" y="850"/>
                    </a:lnTo>
                    <a:lnTo>
                      <a:pt x="153" y="843"/>
                    </a:lnTo>
                    <a:lnTo>
                      <a:pt x="162" y="836"/>
                    </a:lnTo>
                    <a:lnTo>
                      <a:pt x="169" y="827"/>
                    </a:lnTo>
                    <a:lnTo>
                      <a:pt x="179" y="817"/>
                    </a:lnTo>
                    <a:lnTo>
                      <a:pt x="186" y="810"/>
                    </a:lnTo>
                    <a:lnTo>
                      <a:pt x="195" y="800"/>
                    </a:lnTo>
                    <a:lnTo>
                      <a:pt x="203" y="791"/>
                    </a:lnTo>
                    <a:lnTo>
                      <a:pt x="210" y="781"/>
                    </a:lnTo>
                    <a:lnTo>
                      <a:pt x="219" y="772"/>
                    </a:lnTo>
                    <a:lnTo>
                      <a:pt x="226" y="762"/>
                    </a:lnTo>
                    <a:lnTo>
                      <a:pt x="236" y="753"/>
                    </a:lnTo>
                    <a:lnTo>
                      <a:pt x="243" y="743"/>
                    </a:lnTo>
                    <a:lnTo>
                      <a:pt x="252" y="731"/>
                    </a:lnTo>
                    <a:lnTo>
                      <a:pt x="260" y="722"/>
                    </a:lnTo>
                    <a:lnTo>
                      <a:pt x="267" y="712"/>
                    </a:lnTo>
                    <a:lnTo>
                      <a:pt x="274" y="701"/>
                    </a:lnTo>
                    <a:lnTo>
                      <a:pt x="281" y="691"/>
                    </a:lnTo>
                    <a:lnTo>
                      <a:pt x="291" y="682"/>
                    </a:lnTo>
                    <a:lnTo>
                      <a:pt x="298" y="672"/>
                    </a:lnTo>
                    <a:lnTo>
                      <a:pt x="305" y="663"/>
                    </a:lnTo>
                    <a:lnTo>
                      <a:pt x="312" y="651"/>
                    </a:lnTo>
                    <a:lnTo>
                      <a:pt x="321" y="641"/>
                    </a:lnTo>
                    <a:lnTo>
                      <a:pt x="326" y="629"/>
                    </a:lnTo>
                    <a:lnTo>
                      <a:pt x="333" y="620"/>
                    </a:lnTo>
                    <a:lnTo>
                      <a:pt x="338" y="608"/>
                    </a:lnTo>
                    <a:lnTo>
                      <a:pt x="345" y="598"/>
                    </a:lnTo>
                    <a:lnTo>
                      <a:pt x="350" y="589"/>
                    </a:lnTo>
                    <a:lnTo>
                      <a:pt x="357" y="577"/>
                    </a:lnTo>
                    <a:lnTo>
                      <a:pt x="362" y="568"/>
                    </a:lnTo>
                    <a:lnTo>
                      <a:pt x="367" y="558"/>
                    </a:lnTo>
                    <a:lnTo>
                      <a:pt x="371" y="549"/>
                    </a:lnTo>
                    <a:lnTo>
                      <a:pt x="376" y="537"/>
                    </a:lnTo>
                    <a:lnTo>
                      <a:pt x="381" y="527"/>
                    </a:lnTo>
                    <a:lnTo>
                      <a:pt x="386" y="518"/>
                    </a:lnTo>
                    <a:lnTo>
                      <a:pt x="386" y="508"/>
                    </a:lnTo>
                    <a:lnTo>
                      <a:pt x="390" y="499"/>
                    </a:lnTo>
                    <a:lnTo>
                      <a:pt x="393" y="489"/>
                    </a:lnTo>
                    <a:lnTo>
                      <a:pt x="395" y="480"/>
                    </a:lnTo>
                    <a:lnTo>
                      <a:pt x="398" y="470"/>
                    </a:lnTo>
                    <a:lnTo>
                      <a:pt x="400" y="461"/>
                    </a:lnTo>
                    <a:lnTo>
                      <a:pt x="400" y="451"/>
                    </a:lnTo>
                    <a:lnTo>
                      <a:pt x="402" y="442"/>
                    </a:lnTo>
                    <a:lnTo>
                      <a:pt x="402" y="432"/>
                    </a:lnTo>
                    <a:lnTo>
                      <a:pt x="405" y="423"/>
                    </a:lnTo>
                    <a:lnTo>
                      <a:pt x="405" y="416"/>
                    </a:lnTo>
                    <a:lnTo>
                      <a:pt x="407" y="408"/>
                    </a:lnTo>
                    <a:lnTo>
                      <a:pt x="407" y="399"/>
                    </a:lnTo>
                    <a:lnTo>
                      <a:pt x="407" y="389"/>
                    </a:lnTo>
                    <a:lnTo>
                      <a:pt x="407" y="382"/>
                    </a:lnTo>
                    <a:lnTo>
                      <a:pt x="409" y="375"/>
                    </a:lnTo>
                    <a:lnTo>
                      <a:pt x="409" y="368"/>
                    </a:lnTo>
                    <a:lnTo>
                      <a:pt x="409" y="359"/>
                    </a:lnTo>
                    <a:lnTo>
                      <a:pt x="409" y="354"/>
                    </a:lnTo>
                    <a:lnTo>
                      <a:pt x="409" y="347"/>
                    </a:lnTo>
                    <a:lnTo>
                      <a:pt x="409" y="340"/>
                    </a:lnTo>
                    <a:lnTo>
                      <a:pt x="409" y="332"/>
                    </a:lnTo>
                    <a:lnTo>
                      <a:pt x="409" y="325"/>
                    </a:lnTo>
                    <a:lnTo>
                      <a:pt x="409" y="321"/>
                    </a:lnTo>
                    <a:lnTo>
                      <a:pt x="407" y="313"/>
                    </a:lnTo>
                    <a:lnTo>
                      <a:pt x="407" y="306"/>
                    </a:lnTo>
                    <a:lnTo>
                      <a:pt x="407" y="302"/>
                    </a:lnTo>
                    <a:lnTo>
                      <a:pt x="407" y="297"/>
                    </a:lnTo>
                    <a:lnTo>
                      <a:pt x="405" y="290"/>
                    </a:lnTo>
                    <a:lnTo>
                      <a:pt x="405" y="283"/>
                    </a:lnTo>
                    <a:lnTo>
                      <a:pt x="405" y="278"/>
                    </a:lnTo>
                    <a:lnTo>
                      <a:pt x="405" y="275"/>
                    </a:lnTo>
                    <a:lnTo>
                      <a:pt x="402" y="264"/>
                    </a:lnTo>
                    <a:lnTo>
                      <a:pt x="400" y="256"/>
                    </a:lnTo>
                    <a:lnTo>
                      <a:pt x="398" y="247"/>
                    </a:lnTo>
                    <a:lnTo>
                      <a:pt x="395" y="237"/>
                    </a:lnTo>
                    <a:lnTo>
                      <a:pt x="393" y="228"/>
                    </a:lnTo>
                    <a:lnTo>
                      <a:pt x="390" y="223"/>
                    </a:lnTo>
                    <a:lnTo>
                      <a:pt x="388" y="216"/>
                    </a:lnTo>
                    <a:lnTo>
                      <a:pt x="386" y="209"/>
                    </a:lnTo>
                    <a:lnTo>
                      <a:pt x="383" y="204"/>
                    </a:lnTo>
                    <a:lnTo>
                      <a:pt x="383" y="199"/>
                    </a:lnTo>
                    <a:lnTo>
                      <a:pt x="379" y="192"/>
                    </a:lnTo>
                    <a:lnTo>
                      <a:pt x="376" y="188"/>
                    </a:lnTo>
                    <a:lnTo>
                      <a:pt x="374" y="183"/>
                    </a:lnTo>
                    <a:lnTo>
                      <a:pt x="376" y="183"/>
                    </a:lnTo>
                    <a:lnTo>
                      <a:pt x="386" y="185"/>
                    </a:lnTo>
                    <a:lnTo>
                      <a:pt x="393" y="185"/>
                    </a:lnTo>
                    <a:lnTo>
                      <a:pt x="400" y="185"/>
                    </a:lnTo>
                    <a:lnTo>
                      <a:pt x="409" y="188"/>
                    </a:lnTo>
                    <a:lnTo>
                      <a:pt x="421" y="190"/>
                    </a:lnTo>
                    <a:lnTo>
                      <a:pt x="424" y="190"/>
                    </a:lnTo>
                    <a:lnTo>
                      <a:pt x="431" y="190"/>
                    </a:lnTo>
                    <a:lnTo>
                      <a:pt x="436" y="190"/>
                    </a:lnTo>
                    <a:lnTo>
                      <a:pt x="443" y="190"/>
                    </a:lnTo>
                    <a:lnTo>
                      <a:pt x="450" y="190"/>
                    </a:lnTo>
                    <a:lnTo>
                      <a:pt x="455" y="192"/>
                    </a:lnTo>
                    <a:lnTo>
                      <a:pt x="462" y="192"/>
                    </a:lnTo>
                    <a:lnTo>
                      <a:pt x="471" y="195"/>
                    </a:lnTo>
                    <a:lnTo>
                      <a:pt x="476" y="195"/>
                    </a:lnTo>
                    <a:lnTo>
                      <a:pt x="483" y="197"/>
                    </a:lnTo>
                    <a:lnTo>
                      <a:pt x="490" y="197"/>
                    </a:lnTo>
                    <a:lnTo>
                      <a:pt x="497" y="199"/>
                    </a:lnTo>
                    <a:lnTo>
                      <a:pt x="505" y="199"/>
                    </a:lnTo>
                    <a:lnTo>
                      <a:pt x="514" y="199"/>
                    </a:lnTo>
                    <a:lnTo>
                      <a:pt x="521" y="202"/>
                    </a:lnTo>
                    <a:lnTo>
                      <a:pt x="528" y="204"/>
                    </a:lnTo>
                    <a:lnTo>
                      <a:pt x="535" y="204"/>
                    </a:lnTo>
                    <a:lnTo>
                      <a:pt x="545" y="207"/>
                    </a:lnTo>
                    <a:lnTo>
                      <a:pt x="552" y="207"/>
                    </a:lnTo>
                    <a:lnTo>
                      <a:pt x="559" y="209"/>
                    </a:lnTo>
                    <a:lnTo>
                      <a:pt x="566" y="209"/>
                    </a:lnTo>
                    <a:lnTo>
                      <a:pt x="576" y="209"/>
                    </a:lnTo>
                    <a:lnTo>
                      <a:pt x="583" y="211"/>
                    </a:lnTo>
                    <a:lnTo>
                      <a:pt x="592" y="214"/>
                    </a:lnTo>
                    <a:lnTo>
                      <a:pt x="597" y="214"/>
                    </a:lnTo>
                    <a:lnTo>
                      <a:pt x="607" y="216"/>
                    </a:lnTo>
                    <a:lnTo>
                      <a:pt x="612" y="218"/>
                    </a:lnTo>
                    <a:lnTo>
                      <a:pt x="621" y="218"/>
                    </a:lnTo>
                    <a:lnTo>
                      <a:pt x="628" y="221"/>
                    </a:lnTo>
                    <a:lnTo>
                      <a:pt x="635" y="223"/>
                    </a:lnTo>
                    <a:lnTo>
                      <a:pt x="642" y="223"/>
                    </a:lnTo>
                    <a:lnTo>
                      <a:pt x="650" y="228"/>
                    </a:lnTo>
                    <a:lnTo>
                      <a:pt x="657" y="228"/>
                    </a:lnTo>
                    <a:lnTo>
                      <a:pt x="664" y="230"/>
                    </a:lnTo>
                    <a:lnTo>
                      <a:pt x="669" y="230"/>
                    </a:lnTo>
                    <a:lnTo>
                      <a:pt x="676" y="233"/>
                    </a:lnTo>
                    <a:lnTo>
                      <a:pt x="680" y="235"/>
                    </a:lnTo>
                    <a:lnTo>
                      <a:pt x="688" y="237"/>
                    </a:lnTo>
                    <a:lnTo>
                      <a:pt x="695" y="237"/>
                    </a:lnTo>
                    <a:lnTo>
                      <a:pt x="699" y="240"/>
                    </a:lnTo>
                    <a:lnTo>
                      <a:pt x="709" y="245"/>
                    </a:lnTo>
                    <a:lnTo>
                      <a:pt x="721" y="247"/>
                    </a:lnTo>
                    <a:lnTo>
                      <a:pt x="728" y="252"/>
                    </a:lnTo>
                    <a:lnTo>
                      <a:pt x="735" y="256"/>
                    </a:lnTo>
                    <a:lnTo>
                      <a:pt x="742" y="268"/>
                    </a:lnTo>
                    <a:lnTo>
                      <a:pt x="749" y="280"/>
                    </a:lnTo>
                    <a:lnTo>
                      <a:pt x="752" y="285"/>
                    </a:lnTo>
                    <a:lnTo>
                      <a:pt x="754" y="292"/>
                    </a:lnTo>
                    <a:lnTo>
                      <a:pt x="759" y="299"/>
                    </a:lnTo>
                    <a:lnTo>
                      <a:pt x="764" y="304"/>
                    </a:lnTo>
                    <a:lnTo>
                      <a:pt x="768" y="311"/>
                    </a:lnTo>
                    <a:lnTo>
                      <a:pt x="773" y="318"/>
                    </a:lnTo>
                    <a:lnTo>
                      <a:pt x="778" y="323"/>
                    </a:lnTo>
                    <a:lnTo>
                      <a:pt x="783" y="330"/>
                    </a:lnTo>
                    <a:lnTo>
                      <a:pt x="787" y="337"/>
                    </a:lnTo>
                    <a:lnTo>
                      <a:pt x="795" y="342"/>
                    </a:lnTo>
                    <a:lnTo>
                      <a:pt x="799" y="349"/>
                    </a:lnTo>
                    <a:lnTo>
                      <a:pt x="806" y="356"/>
                    </a:lnTo>
                    <a:lnTo>
                      <a:pt x="811" y="363"/>
                    </a:lnTo>
                    <a:lnTo>
                      <a:pt x="816" y="368"/>
                    </a:lnTo>
                    <a:lnTo>
                      <a:pt x="821" y="375"/>
                    </a:lnTo>
                    <a:lnTo>
                      <a:pt x="828" y="382"/>
                    </a:lnTo>
                    <a:lnTo>
                      <a:pt x="833" y="387"/>
                    </a:lnTo>
                    <a:lnTo>
                      <a:pt x="840" y="394"/>
                    </a:lnTo>
                    <a:lnTo>
                      <a:pt x="845" y="401"/>
                    </a:lnTo>
                    <a:lnTo>
                      <a:pt x="852" y="408"/>
                    </a:lnTo>
                    <a:lnTo>
                      <a:pt x="856" y="416"/>
                    </a:lnTo>
                    <a:lnTo>
                      <a:pt x="864" y="420"/>
                    </a:lnTo>
                    <a:lnTo>
                      <a:pt x="871" y="427"/>
                    </a:lnTo>
                    <a:lnTo>
                      <a:pt x="875" y="435"/>
                    </a:lnTo>
                    <a:lnTo>
                      <a:pt x="883" y="439"/>
                    </a:lnTo>
                    <a:lnTo>
                      <a:pt x="887" y="446"/>
                    </a:lnTo>
                    <a:lnTo>
                      <a:pt x="894" y="454"/>
                    </a:lnTo>
                    <a:lnTo>
                      <a:pt x="899" y="458"/>
                    </a:lnTo>
                    <a:lnTo>
                      <a:pt x="911" y="470"/>
                    </a:lnTo>
                    <a:lnTo>
                      <a:pt x="923" y="482"/>
                    </a:lnTo>
                    <a:lnTo>
                      <a:pt x="928" y="487"/>
                    </a:lnTo>
                    <a:lnTo>
                      <a:pt x="935" y="492"/>
                    </a:lnTo>
                    <a:lnTo>
                      <a:pt x="940" y="496"/>
                    </a:lnTo>
                    <a:lnTo>
                      <a:pt x="947" y="503"/>
                    </a:lnTo>
                    <a:lnTo>
                      <a:pt x="956" y="513"/>
                    </a:lnTo>
                    <a:lnTo>
                      <a:pt x="966" y="522"/>
                    </a:lnTo>
                    <a:lnTo>
                      <a:pt x="975" y="530"/>
                    </a:lnTo>
                    <a:lnTo>
                      <a:pt x="985" y="539"/>
                    </a:lnTo>
                    <a:lnTo>
                      <a:pt x="992" y="546"/>
                    </a:lnTo>
                    <a:lnTo>
                      <a:pt x="999" y="551"/>
                    </a:lnTo>
                    <a:lnTo>
                      <a:pt x="1004" y="558"/>
                    </a:lnTo>
                    <a:lnTo>
                      <a:pt x="1011" y="563"/>
                    </a:lnTo>
                    <a:lnTo>
                      <a:pt x="1018" y="568"/>
                    </a:lnTo>
                    <a:lnTo>
                      <a:pt x="1020" y="572"/>
                    </a:lnTo>
                    <a:lnTo>
                      <a:pt x="1080" y="530"/>
                    </a:lnTo>
                    <a:lnTo>
                      <a:pt x="1023" y="549"/>
                    </a:lnTo>
                    <a:lnTo>
                      <a:pt x="1023" y="546"/>
                    </a:lnTo>
                    <a:lnTo>
                      <a:pt x="1020" y="539"/>
                    </a:lnTo>
                    <a:lnTo>
                      <a:pt x="1018" y="530"/>
                    </a:lnTo>
                    <a:lnTo>
                      <a:pt x="1016" y="525"/>
                    </a:lnTo>
                    <a:lnTo>
                      <a:pt x="1011" y="515"/>
                    </a:lnTo>
                    <a:lnTo>
                      <a:pt x="1011" y="508"/>
                    </a:lnTo>
                    <a:lnTo>
                      <a:pt x="1006" y="496"/>
                    </a:lnTo>
                    <a:lnTo>
                      <a:pt x="1001" y="484"/>
                    </a:lnTo>
                    <a:lnTo>
                      <a:pt x="999" y="480"/>
                    </a:lnTo>
                    <a:lnTo>
                      <a:pt x="997" y="473"/>
                    </a:lnTo>
                    <a:lnTo>
                      <a:pt x="994" y="465"/>
                    </a:lnTo>
                    <a:lnTo>
                      <a:pt x="992" y="461"/>
                    </a:lnTo>
                    <a:lnTo>
                      <a:pt x="990" y="454"/>
                    </a:lnTo>
                    <a:lnTo>
                      <a:pt x="985" y="446"/>
                    </a:lnTo>
                    <a:lnTo>
                      <a:pt x="982" y="439"/>
                    </a:lnTo>
                    <a:lnTo>
                      <a:pt x="980" y="435"/>
                    </a:lnTo>
                    <a:lnTo>
                      <a:pt x="975" y="425"/>
                    </a:lnTo>
                    <a:lnTo>
                      <a:pt x="973" y="418"/>
                    </a:lnTo>
                    <a:lnTo>
                      <a:pt x="971" y="411"/>
                    </a:lnTo>
                    <a:lnTo>
                      <a:pt x="966" y="406"/>
                    </a:lnTo>
                    <a:lnTo>
                      <a:pt x="961" y="397"/>
                    </a:lnTo>
                    <a:lnTo>
                      <a:pt x="959" y="387"/>
                    </a:lnTo>
                    <a:lnTo>
                      <a:pt x="954" y="380"/>
                    </a:lnTo>
                    <a:lnTo>
                      <a:pt x="949" y="373"/>
                    </a:lnTo>
                    <a:lnTo>
                      <a:pt x="944" y="363"/>
                    </a:lnTo>
                    <a:lnTo>
                      <a:pt x="940" y="356"/>
                    </a:lnTo>
                    <a:lnTo>
                      <a:pt x="937" y="349"/>
                    </a:lnTo>
                    <a:lnTo>
                      <a:pt x="932" y="342"/>
                    </a:lnTo>
                    <a:lnTo>
                      <a:pt x="928" y="332"/>
                    </a:lnTo>
                    <a:lnTo>
                      <a:pt x="921" y="323"/>
                    </a:lnTo>
                    <a:lnTo>
                      <a:pt x="916" y="313"/>
                    </a:lnTo>
                    <a:lnTo>
                      <a:pt x="911" y="306"/>
                    </a:lnTo>
                    <a:lnTo>
                      <a:pt x="906" y="299"/>
                    </a:lnTo>
                    <a:lnTo>
                      <a:pt x="899" y="292"/>
                    </a:lnTo>
                    <a:lnTo>
                      <a:pt x="894" y="283"/>
                    </a:lnTo>
                    <a:lnTo>
                      <a:pt x="890" y="275"/>
                    </a:lnTo>
                    <a:lnTo>
                      <a:pt x="883" y="266"/>
                    </a:lnTo>
                    <a:lnTo>
                      <a:pt x="878" y="259"/>
                    </a:lnTo>
                    <a:lnTo>
                      <a:pt x="871" y="249"/>
                    </a:lnTo>
                    <a:lnTo>
                      <a:pt x="864" y="242"/>
                    </a:lnTo>
                    <a:lnTo>
                      <a:pt x="856" y="233"/>
                    </a:lnTo>
                    <a:lnTo>
                      <a:pt x="852" y="226"/>
                    </a:lnTo>
                    <a:lnTo>
                      <a:pt x="842" y="218"/>
                    </a:lnTo>
                    <a:lnTo>
                      <a:pt x="837" y="211"/>
                    </a:lnTo>
                    <a:lnTo>
                      <a:pt x="828" y="202"/>
                    </a:lnTo>
                    <a:lnTo>
                      <a:pt x="821" y="195"/>
                    </a:lnTo>
                    <a:lnTo>
                      <a:pt x="814" y="188"/>
                    </a:lnTo>
                    <a:lnTo>
                      <a:pt x="806" y="180"/>
                    </a:lnTo>
                    <a:lnTo>
                      <a:pt x="797" y="173"/>
                    </a:lnTo>
                    <a:lnTo>
                      <a:pt x="790" y="166"/>
                    </a:lnTo>
                    <a:lnTo>
                      <a:pt x="783" y="161"/>
                    </a:lnTo>
                    <a:lnTo>
                      <a:pt x="776" y="154"/>
                    </a:lnTo>
                    <a:lnTo>
                      <a:pt x="766" y="147"/>
                    </a:lnTo>
                    <a:lnTo>
                      <a:pt x="757" y="140"/>
                    </a:lnTo>
                    <a:lnTo>
                      <a:pt x="749" y="133"/>
                    </a:lnTo>
                    <a:lnTo>
                      <a:pt x="740" y="128"/>
                    </a:lnTo>
                    <a:lnTo>
                      <a:pt x="730" y="121"/>
                    </a:lnTo>
                    <a:lnTo>
                      <a:pt x="721" y="114"/>
                    </a:lnTo>
                    <a:lnTo>
                      <a:pt x="714" y="109"/>
                    </a:lnTo>
                    <a:lnTo>
                      <a:pt x="707" y="104"/>
                    </a:lnTo>
                    <a:lnTo>
                      <a:pt x="697" y="100"/>
                    </a:lnTo>
                    <a:lnTo>
                      <a:pt x="690" y="95"/>
                    </a:lnTo>
                    <a:lnTo>
                      <a:pt x="683" y="88"/>
                    </a:lnTo>
                    <a:lnTo>
                      <a:pt x="676" y="85"/>
                    </a:lnTo>
                    <a:lnTo>
                      <a:pt x="666" y="81"/>
                    </a:lnTo>
                    <a:lnTo>
                      <a:pt x="659" y="76"/>
                    </a:lnTo>
                    <a:lnTo>
                      <a:pt x="650" y="71"/>
                    </a:lnTo>
                    <a:lnTo>
                      <a:pt x="645" y="69"/>
                    </a:lnTo>
                    <a:lnTo>
                      <a:pt x="635" y="64"/>
                    </a:lnTo>
                    <a:lnTo>
                      <a:pt x="628" y="59"/>
                    </a:lnTo>
                    <a:lnTo>
                      <a:pt x="619" y="57"/>
                    </a:lnTo>
                    <a:lnTo>
                      <a:pt x="614" y="52"/>
                    </a:lnTo>
                    <a:lnTo>
                      <a:pt x="607" y="50"/>
                    </a:lnTo>
                    <a:lnTo>
                      <a:pt x="600" y="47"/>
                    </a:lnTo>
                    <a:lnTo>
                      <a:pt x="592" y="43"/>
                    </a:lnTo>
                    <a:lnTo>
                      <a:pt x="585" y="40"/>
                    </a:lnTo>
                    <a:lnTo>
                      <a:pt x="578" y="38"/>
                    </a:lnTo>
                    <a:lnTo>
                      <a:pt x="571" y="36"/>
                    </a:lnTo>
                    <a:lnTo>
                      <a:pt x="564" y="33"/>
                    </a:lnTo>
                    <a:lnTo>
                      <a:pt x="559" y="31"/>
                    </a:lnTo>
                    <a:lnTo>
                      <a:pt x="552" y="28"/>
                    </a:lnTo>
                    <a:lnTo>
                      <a:pt x="545" y="26"/>
                    </a:lnTo>
                    <a:lnTo>
                      <a:pt x="540" y="24"/>
                    </a:lnTo>
                    <a:lnTo>
                      <a:pt x="535" y="21"/>
                    </a:lnTo>
                    <a:lnTo>
                      <a:pt x="528" y="19"/>
                    </a:lnTo>
                    <a:lnTo>
                      <a:pt x="524" y="19"/>
                    </a:lnTo>
                    <a:lnTo>
                      <a:pt x="516" y="17"/>
                    </a:lnTo>
                    <a:lnTo>
                      <a:pt x="512" y="14"/>
                    </a:lnTo>
                    <a:lnTo>
                      <a:pt x="502" y="12"/>
                    </a:lnTo>
                    <a:lnTo>
                      <a:pt x="493" y="9"/>
                    </a:lnTo>
                    <a:lnTo>
                      <a:pt x="483" y="5"/>
                    </a:lnTo>
                    <a:lnTo>
                      <a:pt x="474" y="5"/>
                    </a:lnTo>
                    <a:lnTo>
                      <a:pt x="466" y="2"/>
                    </a:lnTo>
                    <a:lnTo>
                      <a:pt x="462" y="2"/>
                    </a:lnTo>
                    <a:lnTo>
                      <a:pt x="452" y="0"/>
                    </a:lnTo>
                    <a:lnTo>
                      <a:pt x="447" y="0"/>
                    </a:lnTo>
                    <a:lnTo>
                      <a:pt x="443" y="0"/>
                    </a:lnTo>
                    <a:lnTo>
                      <a:pt x="440" y="0"/>
                    </a:lnTo>
                    <a:lnTo>
                      <a:pt x="433" y="0"/>
                    </a:lnTo>
                    <a:lnTo>
                      <a:pt x="433" y="0"/>
                    </a:lnTo>
                    <a:lnTo>
                      <a:pt x="172" y="38"/>
                    </a:lnTo>
                    <a:lnTo>
                      <a:pt x="172" y="3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502" name="Freeform 46"/>
              <p:cNvSpPr>
                <a:spLocks/>
              </p:cNvSpPr>
              <p:nvPr/>
            </p:nvSpPr>
            <p:spPr bwMode="auto">
              <a:xfrm>
                <a:off x="906" y="1304"/>
                <a:ext cx="1633" cy="774"/>
              </a:xfrm>
              <a:custGeom>
                <a:avLst/>
                <a:gdLst/>
                <a:ahLst/>
                <a:cxnLst>
                  <a:cxn ang="0">
                    <a:pos x="1555" y="67"/>
                  </a:cxn>
                  <a:cxn ang="0">
                    <a:pos x="1460" y="152"/>
                  </a:cxn>
                  <a:cxn ang="0">
                    <a:pos x="1355" y="238"/>
                  </a:cxn>
                  <a:cxn ang="0">
                    <a:pos x="1250" y="328"/>
                  </a:cxn>
                  <a:cxn ang="0">
                    <a:pos x="1148" y="416"/>
                  </a:cxn>
                  <a:cxn ang="0">
                    <a:pos x="1048" y="501"/>
                  </a:cxn>
                  <a:cxn ang="0">
                    <a:pos x="960" y="580"/>
                  </a:cxn>
                  <a:cxn ang="0">
                    <a:pos x="894" y="608"/>
                  </a:cxn>
                  <a:cxn ang="0">
                    <a:pos x="782" y="634"/>
                  </a:cxn>
                  <a:cxn ang="0">
                    <a:pos x="630" y="663"/>
                  </a:cxn>
                  <a:cxn ang="0">
                    <a:pos x="461" y="694"/>
                  </a:cxn>
                  <a:cxn ang="0">
                    <a:pos x="290" y="722"/>
                  </a:cxn>
                  <a:cxn ang="0">
                    <a:pos x="138" y="748"/>
                  </a:cxn>
                  <a:cxn ang="0">
                    <a:pos x="26" y="767"/>
                  </a:cxn>
                  <a:cxn ang="0">
                    <a:pos x="337" y="504"/>
                  </a:cxn>
                  <a:cxn ang="0">
                    <a:pos x="252" y="575"/>
                  </a:cxn>
                  <a:cxn ang="0">
                    <a:pos x="169" y="646"/>
                  </a:cxn>
                  <a:cxn ang="0">
                    <a:pos x="85" y="722"/>
                  </a:cxn>
                  <a:cxn ang="0">
                    <a:pos x="145" y="727"/>
                  </a:cxn>
                  <a:cxn ang="0">
                    <a:pos x="245" y="713"/>
                  </a:cxn>
                  <a:cxn ang="0">
                    <a:pos x="345" y="696"/>
                  </a:cxn>
                  <a:cxn ang="0">
                    <a:pos x="444" y="682"/>
                  </a:cxn>
                  <a:cxn ang="0">
                    <a:pos x="544" y="663"/>
                  </a:cxn>
                  <a:cxn ang="0">
                    <a:pos x="642" y="644"/>
                  </a:cxn>
                  <a:cxn ang="0">
                    <a:pos x="742" y="625"/>
                  </a:cxn>
                  <a:cxn ang="0">
                    <a:pos x="808" y="608"/>
                  </a:cxn>
                  <a:cxn ang="0">
                    <a:pos x="868" y="592"/>
                  </a:cxn>
                  <a:cxn ang="0">
                    <a:pos x="922" y="577"/>
                  </a:cxn>
                  <a:cxn ang="0">
                    <a:pos x="987" y="527"/>
                  </a:cxn>
                  <a:cxn ang="0">
                    <a:pos x="1077" y="458"/>
                  </a:cxn>
                  <a:cxn ang="0">
                    <a:pos x="1174" y="378"/>
                  </a:cxn>
                  <a:cxn ang="0">
                    <a:pos x="1277" y="292"/>
                  </a:cxn>
                  <a:cxn ang="0">
                    <a:pos x="1372" y="207"/>
                  </a:cxn>
                  <a:cxn ang="0">
                    <a:pos x="1467" y="124"/>
                  </a:cxn>
                  <a:cxn ang="0">
                    <a:pos x="1545" y="52"/>
                  </a:cxn>
                  <a:cxn ang="0">
                    <a:pos x="1524" y="40"/>
                  </a:cxn>
                  <a:cxn ang="0">
                    <a:pos x="1455" y="52"/>
                  </a:cxn>
                  <a:cxn ang="0">
                    <a:pos x="1391" y="67"/>
                  </a:cxn>
                  <a:cxn ang="0">
                    <a:pos x="1324" y="83"/>
                  </a:cxn>
                  <a:cxn ang="0">
                    <a:pos x="1255" y="100"/>
                  </a:cxn>
                  <a:cxn ang="0">
                    <a:pos x="1189" y="116"/>
                  </a:cxn>
                  <a:cxn ang="0">
                    <a:pos x="1120" y="133"/>
                  </a:cxn>
                  <a:cxn ang="0">
                    <a:pos x="1053" y="150"/>
                  </a:cxn>
                  <a:cxn ang="0">
                    <a:pos x="991" y="164"/>
                  </a:cxn>
                  <a:cxn ang="0">
                    <a:pos x="930" y="181"/>
                  </a:cxn>
                  <a:cxn ang="0">
                    <a:pos x="868" y="200"/>
                  </a:cxn>
                  <a:cxn ang="0">
                    <a:pos x="803" y="214"/>
                  </a:cxn>
                  <a:cxn ang="0">
                    <a:pos x="744" y="230"/>
                  </a:cxn>
                  <a:cxn ang="0">
                    <a:pos x="687" y="247"/>
                  </a:cxn>
                  <a:cxn ang="0">
                    <a:pos x="642" y="252"/>
                  </a:cxn>
                  <a:cxn ang="0">
                    <a:pos x="689" y="228"/>
                  </a:cxn>
                  <a:cxn ang="0">
                    <a:pos x="823" y="195"/>
                  </a:cxn>
                  <a:cxn ang="0">
                    <a:pos x="1001" y="150"/>
                  </a:cxn>
                  <a:cxn ang="0">
                    <a:pos x="1198" y="102"/>
                  </a:cxn>
                  <a:cxn ang="0">
                    <a:pos x="1381" y="57"/>
                  </a:cxn>
                  <a:cxn ang="0">
                    <a:pos x="1519" y="24"/>
                  </a:cxn>
                  <a:cxn ang="0">
                    <a:pos x="1633" y="0"/>
                  </a:cxn>
                </a:cxnLst>
                <a:rect l="0" t="0" r="r" b="b"/>
                <a:pathLst>
                  <a:path w="1633" h="774">
                    <a:moveTo>
                      <a:pt x="1633" y="0"/>
                    </a:moveTo>
                    <a:lnTo>
                      <a:pt x="1624" y="7"/>
                    </a:lnTo>
                    <a:lnTo>
                      <a:pt x="1614" y="17"/>
                    </a:lnTo>
                    <a:lnTo>
                      <a:pt x="1605" y="24"/>
                    </a:lnTo>
                    <a:lnTo>
                      <a:pt x="1595" y="33"/>
                    </a:lnTo>
                    <a:lnTo>
                      <a:pt x="1586" y="40"/>
                    </a:lnTo>
                    <a:lnTo>
                      <a:pt x="1576" y="50"/>
                    </a:lnTo>
                    <a:lnTo>
                      <a:pt x="1564" y="57"/>
                    </a:lnTo>
                    <a:lnTo>
                      <a:pt x="1555" y="67"/>
                    </a:lnTo>
                    <a:lnTo>
                      <a:pt x="1545" y="76"/>
                    </a:lnTo>
                    <a:lnTo>
                      <a:pt x="1533" y="86"/>
                    </a:lnTo>
                    <a:lnTo>
                      <a:pt x="1524" y="95"/>
                    </a:lnTo>
                    <a:lnTo>
                      <a:pt x="1514" y="105"/>
                    </a:lnTo>
                    <a:lnTo>
                      <a:pt x="1503" y="114"/>
                    </a:lnTo>
                    <a:lnTo>
                      <a:pt x="1493" y="124"/>
                    </a:lnTo>
                    <a:lnTo>
                      <a:pt x="1481" y="133"/>
                    </a:lnTo>
                    <a:lnTo>
                      <a:pt x="1472" y="143"/>
                    </a:lnTo>
                    <a:lnTo>
                      <a:pt x="1460" y="152"/>
                    </a:lnTo>
                    <a:lnTo>
                      <a:pt x="1448" y="162"/>
                    </a:lnTo>
                    <a:lnTo>
                      <a:pt x="1436" y="171"/>
                    </a:lnTo>
                    <a:lnTo>
                      <a:pt x="1426" y="181"/>
                    </a:lnTo>
                    <a:lnTo>
                      <a:pt x="1415" y="190"/>
                    </a:lnTo>
                    <a:lnTo>
                      <a:pt x="1403" y="200"/>
                    </a:lnTo>
                    <a:lnTo>
                      <a:pt x="1391" y="209"/>
                    </a:lnTo>
                    <a:lnTo>
                      <a:pt x="1381" y="219"/>
                    </a:lnTo>
                    <a:lnTo>
                      <a:pt x="1367" y="228"/>
                    </a:lnTo>
                    <a:lnTo>
                      <a:pt x="1355" y="238"/>
                    </a:lnTo>
                    <a:lnTo>
                      <a:pt x="1343" y="247"/>
                    </a:lnTo>
                    <a:lnTo>
                      <a:pt x="1334" y="257"/>
                    </a:lnTo>
                    <a:lnTo>
                      <a:pt x="1322" y="266"/>
                    </a:lnTo>
                    <a:lnTo>
                      <a:pt x="1310" y="278"/>
                    </a:lnTo>
                    <a:lnTo>
                      <a:pt x="1298" y="287"/>
                    </a:lnTo>
                    <a:lnTo>
                      <a:pt x="1289" y="299"/>
                    </a:lnTo>
                    <a:lnTo>
                      <a:pt x="1274" y="309"/>
                    </a:lnTo>
                    <a:lnTo>
                      <a:pt x="1262" y="318"/>
                    </a:lnTo>
                    <a:lnTo>
                      <a:pt x="1250" y="328"/>
                    </a:lnTo>
                    <a:lnTo>
                      <a:pt x="1241" y="337"/>
                    </a:lnTo>
                    <a:lnTo>
                      <a:pt x="1227" y="347"/>
                    </a:lnTo>
                    <a:lnTo>
                      <a:pt x="1217" y="356"/>
                    </a:lnTo>
                    <a:lnTo>
                      <a:pt x="1203" y="366"/>
                    </a:lnTo>
                    <a:lnTo>
                      <a:pt x="1193" y="378"/>
                    </a:lnTo>
                    <a:lnTo>
                      <a:pt x="1182" y="387"/>
                    </a:lnTo>
                    <a:lnTo>
                      <a:pt x="1170" y="397"/>
                    </a:lnTo>
                    <a:lnTo>
                      <a:pt x="1158" y="406"/>
                    </a:lnTo>
                    <a:lnTo>
                      <a:pt x="1148" y="416"/>
                    </a:lnTo>
                    <a:lnTo>
                      <a:pt x="1136" y="425"/>
                    </a:lnTo>
                    <a:lnTo>
                      <a:pt x="1127" y="435"/>
                    </a:lnTo>
                    <a:lnTo>
                      <a:pt x="1115" y="444"/>
                    </a:lnTo>
                    <a:lnTo>
                      <a:pt x="1103" y="454"/>
                    </a:lnTo>
                    <a:lnTo>
                      <a:pt x="1094" y="463"/>
                    </a:lnTo>
                    <a:lnTo>
                      <a:pt x="1082" y="473"/>
                    </a:lnTo>
                    <a:lnTo>
                      <a:pt x="1070" y="482"/>
                    </a:lnTo>
                    <a:lnTo>
                      <a:pt x="1060" y="492"/>
                    </a:lnTo>
                    <a:lnTo>
                      <a:pt x="1048" y="501"/>
                    </a:lnTo>
                    <a:lnTo>
                      <a:pt x="1039" y="511"/>
                    </a:lnTo>
                    <a:lnTo>
                      <a:pt x="1027" y="520"/>
                    </a:lnTo>
                    <a:lnTo>
                      <a:pt x="1017" y="530"/>
                    </a:lnTo>
                    <a:lnTo>
                      <a:pt x="1008" y="537"/>
                    </a:lnTo>
                    <a:lnTo>
                      <a:pt x="998" y="546"/>
                    </a:lnTo>
                    <a:lnTo>
                      <a:pt x="989" y="554"/>
                    </a:lnTo>
                    <a:lnTo>
                      <a:pt x="979" y="563"/>
                    </a:lnTo>
                    <a:lnTo>
                      <a:pt x="970" y="573"/>
                    </a:lnTo>
                    <a:lnTo>
                      <a:pt x="960" y="580"/>
                    </a:lnTo>
                    <a:lnTo>
                      <a:pt x="951" y="589"/>
                    </a:lnTo>
                    <a:lnTo>
                      <a:pt x="941" y="599"/>
                    </a:lnTo>
                    <a:lnTo>
                      <a:pt x="937" y="599"/>
                    </a:lnTo>
                    <a:lnTo>
                      <a:pt x="932" y="601"/>
                    </a:lnTo>
                    <a:lnTo>
                      <a:pt x="925" y="601"/>
                    </a:lnTo>
                    <a:lnTo>
                      <a:pt x="918" y="603"/>
                    </a:lnTo>
                    <a:lnTo>
                      <a:pt x="910" y="606"/>
                    </a:lnTo>
                    <a:lnTo>
                      <a:pt x="903" y="606"/>
                    </a:lnTo>
                    <a:lnTo>
                      <a:pt x="894" y="608"/>
                    </a:lnTo>
                    <a:lnTo>
                      <a:pt x="884" y="613"/>
                    </a:lnTo>
                    <a:lnTo>
                      <a:pt x="872" y="613"/>
                    </a:lnTo>
                    <a:lnTo>
                      <a:pt x="861" y="615"/>
                    </a:lnTo>
                    <a:lnTo>
                      <a:pt x="849" y="618"/>
                    </a:lnTo>
                    <a:lnTo>
                      <a:pt x="837" y="620"/>
                    </a:lnTo>
                    <a:lnTo>
                      <a:pt x="823" y="625"/>
                    </a:lnTo>
                    <a:lnTo>
                      <a:pt x="811" y="627"/>
                    </a:lnTo>
                    <a:lnTo>
                      <a:pt x="796" y="630"/>
                    </a:lnTo>
                    <a:lnTo>
                      <a:pt x="782" y="634"/>
                    </a:lnTo>
                    <a:lnTo>
                      <a:pt x="765" y="634"/>
                    </a:lnTo>
                    <a:lnTo>
                      <a:pt x="751" y="639"/>
                    </a:lnTo>
                    <a:lnTo>
                      <a:pt x="735" y="641"/>
                    </a:lnTo>
                    <a:lnTo>
                      <a:pt x="718" y="644"/>
                    </a:lnTo>
                    <a:lnTo>
                      <a:pt x="701" y="649"/>
                    </a:lnTo>
                    <a:lnTo>
                      <a:pt x="685" y="651"/>
                    </a:lnTo>
                    <a:lnTo>
                      <a:pt x="666" y="653"/>
                    </a:lnTo>
                    <a:lnTo>
                      <a:pt x="649" y="658"/>
                    </a:lnTo>
                    <a:lnTo>
                      <a:pt x="630" y="663"/>
                    </a:lnTo>
                    <a:lnTo>
                      <a:pt x="613" y="665"/>
                    </a:lnTo>
                    <a:lnTo>
                      <a:pt x="594" y="668"/>
                    </a:lnTo>
                    <a:lnTo>
                      <a:pt x="575" y="672"/>
                    </a:lnTo>
                    <a:lnTo>
                      <a:pt x="556" y="675"/>
                    </a:lnTo>
                    <a:lnTo>
                      <a:pt x="537" y="679"/>
                    </a:lnTo>
                    <a:lnTo>
                      <a:pt x="518" y="682"/>
                    </a:lnTo>
                    <a:lnTo>
                      <a:pt x="502" y="687"/>
                    </a:lnTo>
                    <a:lnTo>
                      <a:pt x="480" y="691"/>
                    </a:lnTo>
                    <a:lnTo>
                      <a:pt x="461" y="694"/>
                    </a:lnTo>
                    <a:lnTo>
                      <a:pt x="442" y="696"/>
                    </a:lnTo>
                    <a:lnTo>
                      <a:pt x="423" y="701"/>
                    </a:lnTo>
                    <a:lnTo>
                      <a:pt x="404" y="703"/>
                    </a:lnTo>
                    <a:lnTo>
                      <a:pt x="385" y="706"/>
                    </a:lnTo>
                    <a:lnTo>
                      <a:pt x="366" y="710"/>
                    </a:lnTo>
                    <a:lnTo>
                      <a:pt x="347" y="713"/>
                    </a:lnTo>
                    <a:lnTo>
                      <a:pt x="328" y="717"/>
                    </a:lnTo>
                    <a:lnTo>
                      <a:pt x="309" y="720"/>
                    </a:lnTo>
                    <a:lnTo>
                      <a:pt x="290" y="722"/>
                    </a:lnTo>
                    <a:lnTo>
                      <a:pt x="271" y="727"/>
                    </a:lnTo>
                    <a:lnTo>
                      <a:pt x="254" y="729"/>
                    </a:lnTo>
                    <a:lnTo>
                      <a:pt x="238" y="732"/>
                    </a:lnTo>
                    <a:lnTo>
                      <a:pt x="219" y="736"/>
                    </a:lnTo>
                    <a:lnTo>
                      <a:pt x="204" y="739"/>
                    </a:lnTo>
                    <a:lnTo>
                      <a:pt x="185" y="741"/>
                    </a:lnTo>
                    <a:lnTo>
                      <a:pt x="169" y="744"/>
                    </a:lnTo>
                    <a:lnTo>
                      <a:pt x="154" y="746"/>
                    </a:lnTo>
                    <a:lnTo>
                      <a:pt x="138" y="748"/>
                    </a:lnTo>
                    <a:lnTo>
                      <a:pt x="121" y="751"/>
                    </a:lnTo>
                    <a:lnTo>
                      <a:pt x="109" y="753"/>
                    </a:lnTo>
                    <a:lnTo>
                      <a:pt x="95" y="755"/>
                    </a:lnTo>
                    <a:lnTo>
                      <a:pt x="83" y="758"/>
                    </a:lnTo>
                    <a:lnTo>
                      <a:pt x="69" y="760"/>
                    </a:lnTo>
                    <a:lnTo>
                      <a:pt x="57" y="763"/>
                    </a:lnTo>
                    <a:lnTo>
                      <a:pt x="45" y="765"/>
                    </a:lnTo>
                    <a:lnTo>
                      <a:pt x="36" y="767"/>
                    </a:lnTo>
                    <a:lnTo>
                      <a:pt x="26" y="767"/>
                    </a:lnTo>
                    <a:lnTo>
                      <a:pt x="17" y="770"/>
                    </a:lnTo>
                    <a:lnTo>
                      <a:pt x="7" y="772"/>
                    </a:lnTo>
                    <a:lnTo>
                      <a:pt x="0" y="774"/>
                    </a:lnTo>
                    <a:lnTo>
                      <a:pt x="352" y="468"/>
                    </a:lnTo>
                    <a:lnTo>
                      <a:pt x="357" y="475"/>
                    </a:lnTo>
                    <a:lnTo>
                      <a:pt x="366" y="482"/>
                    </a:lnTo>
                    <a:lnTo>
                      <a:pt x="357" y="489"/>
                    </a:lnTo>
                    <a:lnTo>
                      <a:pt x="347" y="496"/>
                    </a:lnTo>
                    <a:lnTo>
                      <a:pt x="337" y="504"/>
                    </a:lnTo>
                    <a:lnTo>
                      <a:pt x="328" y="513"/>
                    </a:lnTo>
                    <a:lnTo>
                      <a:pt x="318" y="520"/>
                    </a:lnTo>
                    <a:lnTo>
                      <a:pt x="309" y="527"/>
                    </a:lnTo>
                    <a:lnTo>
                      <a:pt x="299" y="535"/>
                    </a:lnTo>
                    <a:lnTo>
                      <a:pt x="290" y="544"/>
                    </a:lnTo>
                    <a:lnTo>
                      <a:pt x="280" y="551"/>
                    </a:lnTo>
                    <a:lnTo>
                      <a:pt x="271" y="558"/>
                    </a:lnTo>
                    <a:lnTo>
                      <a:pt x="261" y="568"/>
                    </a:lnTo>
                    <a:lnTo>
                      <a:pt x="252" y="575"/>
                    </a:lnTo>
                    <a:lnTo>
                      <a:pt x="242" y="582"/>
                    </a:lnTo>
                    <a:lnTo>
                      <a:pt x="233" y="592"/>
                    </a:lnTo>
                    <a:lnTo>
                      <a:pt x="223" y="599"/>
                    </a:lnTo>
                    <a:lnTo>
                      <a:pt x="214" y="608"/>
                    </a:lnTo>
                    <a:lnTo>
                      <a:pt x="204" y="615"/>
                    </a:lnTo>
                    <a:lnTo>
                      <a:pt x="195" y="625"/>
                    </a:lnTo>
                    <a:lnTo>
                      <a:pt x="185" y="632"/>
                    </a:lnTo>
                    <a:lnTo>
                      <a:pt x="176" y="639"/>
                    </a:lnTo>
                    <a:lnTo>
                      <a:pt x="169" y="646"/>
                    </a:lnTo>
                    <a:lnTo>
                      <a:pt x="157" y="656"/>
                    </a:lnTo>
                    <a:lnTo>
                      <a:pt x="147" y="663"/>
                    </a:lnTo>
                    <a:lnTo>
                      <a:pt x="140" y="672"/>
                    </a:lnTo>
                    <a:lnTo>
                      <a:pt x="131" y="682"/>
                    </a:lnTo>
                    <a:lnTo>
                      <a:pt x="121" y="689"/>
                    </a:lnTo>
                    <a:lnTo>
                      <a:pt x="112" y="698"/>
                    </a:lnTo>
                    <a:lnTo>
                      <a:pt x="102" y="706"/>
                    </a:lnTo>
                    <a:lnTo>
                      <a:pt x="93" y="715"/>
                    </a:lnTo>
                    <a:lnTo>
                      <a:pt x="85" y="722"/>
                    </a:lnTo>
                    <a:lnTo>
                      <a:pt x="76" y="732"/>
                    </a:lnTo>
                    <a:lnTo>
                      <a:pt x="69" y="741"/>
                    </a:lnTo>
                    <a:lnTo>
                      <a:pt x="78" y="739"/>
                    </a:lnTo>
                    <a:lnTo>
                      <a:pt x="90" y="736"/>
                    </a:lnTo>
                    <a:lnTo>
                      <a:pt x="100" y="734"/>
                    </a:lnTo>
                    <a:lnTo>
                      <a:pt x="112" y="734"/>
                    </a:lnTo>
                    <a:lnTo>
                      <a:pt x="121" y="732"/>
                    </a:lnTo>
                    <a:lnTo>
                      <a:pt x="133" y="729"/>
                    </a:lnTo>
                    <a:lnTo>
                      <a:pt x="145" y="727"/>
                    </a:lnTo>
                    <a:lnTo>
                      <a:pt x="157" y="727"/>
                    </a:lnTo>
                    <a:lnTo>
                      <a:pt x="166" y="725"/>
                    </a:lnTo>
                    <a:lnTo>
                      <a:pt x="178" y="722"/>
                    </a:lnTo>
                    <a:lnTo>
                      <a:pt x="188" y="720"/>
                    </a:lnTo>
                    <a:lnTo>
                      <a:pt x="200" y="720"/>
                    </a:lnTo>
                    <a:lnTo>
                      <a:pt x="211" y="717"/>
                    </a:lnTo>
                    <a:lnTo>
                      <a:pt x="223" y="717"/>
                    </a:lnTo>
                    <a:lnTo>
                      <a:pt x="233" y="715"/>
                    </a:lnTo>
                    <a:lnTo>
                      <a:pt x="245" y="713"/>
                    </a:lnTo>
                    <a:lnTo>
                      <a:pt x="254" y="710"/>
                    </a:lnTo>
                    <a:lnTo>
                      <a:pt x="266" y="710"/>
                    </a:lnTo>
                    <a:lnTo>
                      <a:pt x="278" y="708"/>
                    </a:lnTo>
                    <a:lnTo>
                      <a:pt x="288" y="706"/>
                    </a:lnTo>
                    <a:lnTo>
                      <a:pt x="299" y="703"/>
                    </a:lnTo>
                    <a:lnTo>
                      <a:pt x="311" y="701"/>
                    </a:lnTo>
                    <a:lnTo>
                      <a:pt x="321" y="701"/>
                    </a:lnTo>
                    <a:lnTo>
                      <a:pt x="333" y="698"/>
                    </a:lnTo>
                    <a:lnTo>
                      <a:pt x="345" y="696"/>
                    </a:lnTo>
                    <a:lnTo>
                      <a:pt x="354" y="694"/>
                    </a:lnTo>
                    <a:lnTo>
                      <a:pt x="366" y="691"/>
                    </a:lnTo>
                    <a:lnTo>
                      <a:pt x="378" y="691"/>
                    </a:lnTo>
                    <a:lnTo>
                      <a:pt x="387" y="689"/>
                    </a:lnTo>
                    <a:lnTo>
                      <a:pt x="399" y="689"/>
                    </a:lnTo>
                    <a:lnTo>
                      <a:pt x="411" y="687"/>
                    </a:lnTo>
                    <a:lnTo>
                      <a:pt x="423" y="684"/>
                    </a:lnTo>
                    <a:lnTo>
                      <a:pt x="433" y="682"/>
                    </a:lnTo>
                    <a:lnTo>
                      <a:pt x="444" y="682"/>
                    </a:lnTo>
                    <a:lnTo>
                      <a:pt x="456" y="677"/>
                    </a:lnTo>
                    <a:lnTo>
                      <a:pt x="466" y="677"/>
                    </a:lnTo>
                    <a:lnTo>
                      <a:pt x="478" y="675"/>
                    </a:lnTo>
                    <a:lnTo>
                      <a:pt x="490" y="672"/>
                    </a:lnTo>
                    <a:lnTo>
                      <a:pt x="499" y="670"/>
                    </a:lnTo>
                    <a:lnTo>
                      <a:pt x="511" y="670"/>
                    </a:lnTo>
                    <a:lnTo>
                      <a:pt x="523" y="665"/>
                    </a:lnTo>
                    <a:lnTo>
                      <a:pt x="532" y="665"/>
                    </a:lnTo>
                    <a:lnTo>
                      <a:pt x="544" y="663"/>
                    </a:lnTo>
                    <a:lnTo>
                      <a:pt x="556" y="660"/>
                    </a:lnTo>
                    <a:lnTo>
                      <a:pt x="566" y="658"/>
                    </a:lnTo>
                    <a:lnTo>
                      <a:pt x="578" y="656"/>
                    </a:lnTo>
                    <a:lnTo>
                      <a:pt x="587" y="653"/>
                    </a:lnTo>
                    <a:lnTo>
                      <a:pt x="599" y="653"/>
                    </a:lnTo>
                    <a:lnTo>
                      <a:pt x="611" y="651"/>
                    </a:lnTo>
                    <a:lnTo>
                      <a:pt x="620" y="649"/>
                    </a:lnTo>
                    <a:lnTo>
                      <a:pt x="632" y="646"/>
                    </a:lnTo>
                    <a:lnTo>
                      <a:pt x="642" y="644"/>
                    </a:lnTo>
                    <a:lnTo>
                      <a:pt x="654" y="641"/>
                    </a:lnTo>
                    <a:lnTo>
                      <a:pt x="666" y="639"/>
                    </a:lnTo>
                    <a:lnTo>
                      <a:pt x="675" y="637"/>
                    </a:lnTo>
                    <a:lnTo>
                      <a:pt x="687" y="634"/>
                    </a:lnTo>
                    <a:lnTo>
                      <a:pt x="699" y="632"/>
                    </a:lnTo>
                    <a:lnTo>
                      <a:pt x="708" y="630"/>
                    </a:lnTo>
                    <a:lnTo>
                      <a:pt x="718" y="627"/>
                    </a:lnTo>
                    <a:lnTo>
                      <a:pt x="730" y="627"/>
                    </a:lnTo>
                    <a:lnTo>
                      <a:pt x="742" y="625"/>
                    </a:lnTo>
                    <a:lnTo>
                      <a:pt x="754" y="622"/>
                    </a:lnTo>
                    <a:lnTo>
                      <a:pt x="763" y="620"/>
                    </a:lnTo>
                    <a:lnTo>
                      <a:pt x="775" y="618"/>
                    </a:lnTo>
                    <a:lnTo>
                      <a:pt x="780" y="615"/>
                    </a:lnTo>
                    <a:lnTo>
                      <a:pt x="787" y="615"/>
                    </a:lnTo>
                    <a:lnTo>
                      <a:pt x="792" y="613"/>
                    </a:lnTo>
                    <a:lnTo>
                      <a:pt x="796" y="611"/>
                    </a:lnTo>
                    <a:lnTo>
                      <a:pt x="803" y="611"/>
                    </a:lnTo>
                    <a:lnTo>
                      <a:pt x="808" y="608"/>
                    </a:lnTo>
                    <a:lnTo>
                      <a:pt x="813" y="606"/>
                    </a:lnTo>
                    <a:lnTo>
                      <a:pt x="820" y="606"/>
                    </a:lnTo>
                    <a:lnTo>
                      <a:pt x="827" y="603"/>
                    </a:lnTo>
                    <a:lnTo>
                      <a:pt x="832" y="601"/>
                    </a:lnTo>
                    <a:lnTo>
                      <a:pt x="839" y="599"/>
                    </a:lnTo>
                    <a:lnTo>
                      <a:pt x="846" y="599"/>
                    </a:lnTo>
                    <a:lnTo>
                      <a:pt x="853" y="596"/>
                    </a:lnTo>
                    <a:lnTo>
                      <a:pt x="861" y="596"/>
                    </a:lnTo>
                    <a:lnTo>
                      <a:pt x="868" y="592"/>
                    </a:lnTo>
                    <a:lnTo>
                      <a:pt x="872" y="592"/>
                    </a:lnTo>
                    <a:lnTo>
                      <a:pt x="880" y="587"/>
                    </a:lnTo>
                    <a:lnTo>
                      <a:pt x="887" y="587"/>
                    </a:lnTo>
                    <a:lnTo>
                      <a:pt x="891" y="584"/>
                    </a:lnTo>
                    <a:lnTo>
                      <a:pt x="896" y="584"/>
                    </a:lnTo>
                    <a:lnTo>
                      <a:pt x="903" y="582"/>
                    </a:lnTo>
                    <a:lnTo>
                      <a:pt x="908" y="582"/>
                    </a:lnTo>
                    <a:lnTo>
                      <a:pt x="915" y="577"/>
                    </a:lnTo>
                    <a:lnTo>
                      <a:pt x="922" y="577"/>
                    </a:lnTo>
                    <a:lnTo>
                      <a:pt x="927" y="577"/>
                    </a:lnTo>
                    <a:lnTo>
                      <a:pt x="930" y="577"/>
                    </a:lnTo>
                    <a:lnTo>
                      <a:pt x="934" y="568"/>
                    </a:lnTo>
                    <a:lnTo>
                      <a:pt x="944" y="563"/>
                    </a:lnTo>
                    <a:lnTo>
                      <a:pt x="951" y="556"/>
                    </a:lnTo>
                    <a:lnTo>
                      <a:pt x="960" y="549"/>
                    </a:lnTo>
                    <a:lnTo>
                      <a:pt x="970" y="542"/>
                    </a:lnTo>
                    <a:lnTo>
                      <a:pt x="977" y="535"/>
                    </a:lnTo>
                    <a:lnTo>
                      <a:pt x="987" y="527"/>
                    </a:lnTo>
                    <a:lnTo>
                      <a:pt x="996" y="523"/>
                    </a:lnTo>
                    <a:lnTo>
                      <a:pt x="1006" y="513"/>
                    </a:lnTo>
                    <a:lnTo>
                      <a:pt x="1015" y="506"/>
                    </a:lnTo>
                    <a:lnTo>
                      <a:pt x="1025" y="499"/>
                    </a:lnTo>
                    <a:lnTo>
                      <a:pt x="1034" y="492"/>
                    </a:lnTo>
                    <a:lnTo>
                      <a:pt x="1044" y="482"/>
                    </a:lnTo>
                    <a:lnTo>
                      <a:pt x="1053" y="473"/>
                    </a:lnTo>
                    <a:lnTo>
                      <a:pt x="1065" y="466"/>
                    </a:lnTo>
                    <a:lnTo>
                      <a:pt x="1077" y="458"/>
                    </a:lnTo>
                    <a:lnTo>
                      <a:pt x="1086" y="449"/>
                    </a:lnTo>
                    <a:lnTo>
                      <a:pt x="1096" y="439"/>
                    </a:lnTo>
                    <a:lnTo>
                      <a:pt x="1108" y="430"/>
                    </a:lnTo>
                    <a:lnTo>
                      <a:pt x="1120" y="423"/>
                    </a:lnTo>
                    <a:lnTo>
                      <a:pt x="1129" y="413"/>
                    </a:lnTo>
                    <a:lnTo>
                      <a:pt x="1141" y="404"/>
                    </a:lnTo>
                    <a:lnTo>
                      <a:pt x="1151" y="394"/>
                    </a:lnTo>
                    <a:lnTo>
                      <a:pt x="1163" y="387"/>
                    </a:lnTo>
                    <a:lnTo>
                      <a:pt x="1174" y="378"/>
                    </a:lnTo>
                    <a:lnTo>
                      <a:pt x="1186" y="368"/>
                    </a:lnTo>
                    <a:lnTo>
                      <a:pt x="1196" y="359"/>
                    </a:lnTo>
                    <a:lnTo>
                      <a:pt x="1208" y="349"/>
                    </a:lnTo>
                    <a:lnTo>
                      <a:pt x="1217" y="340"/>
                    </a:lnTo>
                    <a:lnTo>
                      <a:pt x="1231" y="330"/>
                    </a:lnTo>
                    <a:lnTo>
                      <a:pt x="1241" y="321"/>
                    </a:lnTo>
                    <a:lnTo>
                      <a:pt x="1253" y="311"/>
                    </a:lnTo>
                    <a:lnTo>
                      <a:pt x="1265" y="302"/>
                    </a:lnTo>
                    <a:lnTo>
                      <a:pt x="1277" y="292"/>
                    </a:lnTo>
                    <a:lnTo>
                      <a:pt x="1286" y="283"/>
                    </a:lnTo>
                    <a:lnTo>
                      <a:pt x="1298" y="273"/>
                    </a:lnTo>
                    <a:lnTo>
                      <a:pt x="1308" y="264"/>
                    </a:lnTo>
                    <a:lnTo>
                      <a:pt x="1319" y="254"/>
                    </a:lnTo>
                    <a:lnTo>
                      <a:pt x="1331" y="245"/>
                    </a:lnTo>
                    <a:lnTo>
                      <a:pt x="1343" y="235"/>
                    </a:lnTo>
                    <a:lnTo>
                      <a:pt x="1353" y="226"/>
                    </a:lnTo>
                    <a:lnTo>
                      <a:pt x="1362" y="216"/>
                    </a:lnTo>
                    <a:lnTo>
                      <a:pt x="1372" y="207"/>
                    </a:lnTo>
                    <a:lnTo>
                      <a:pt x="1384" y="197"/>
                    </a:lnTo>
                    <a:lnTo>
                      <a:pt x="1393" y="188"/>
                    </a:lnTo>
                    <a:lnTo>
                      <a:pt x="1405" y="178"/>
                    </a:lnTo>
                    <a:lnTo>
                      <a:pt x="1415" y="169"/>
                    </a:lnTo>
                    <a:lnTo>
                      <a:pt x="1426" y="162"/>
                    </a:lnTo>
                    <a:lnTo>
                      <a:pt x="1436" y="152"/>
                    </a:lnTo>
                    <a:lnTo>
                      <a:pt x="1445" y="143"/>
                    </a:lnTo>
                    <a:lnTo>
                      <a:pt x="1455" y="133"/>
                    </a:lnTo>
                    <a:lnTo>
                      <a:pt x="1467" y="124"/>
                    </a:lnTo>
                    <a:lnTo>
                      <a:pt x="1476" y="114"/>
                    </a:lnTo>
                    <a:lnTo>
                      <a:pt x="1483" y="107"/>
                    </a:lnTo>
                    <a:lnTo>
                      <a:pt x="1493" y="100"/>
                    </a:lnTo>
                    <a:lnTo>
                      <a:pt x="1503" y="93"/>
                    </a:lnTo>
                    <a:lnTo>
                      <a:pt x="1512" y="83"/>
                    </a:lnTo>
                    <a:lnTo>
                      <a:pt x="1522" y="76"/>
                    </a:lnTo>
                    <a:lnTo>
                      <a:pt x="1529" y="67"/>
                    </a:lnTo>
                    <a:lnTo>
                      <a:pt x="1538" y="59"/>
                    </a:lnTo>
                    <a:lnTo>
                      <a:pt x="1545" y="52"/>
                    </a:lnTo>
                    <a:lnTo>
                      <a:pt x="1552" y="45"/>
                    </a:lnTo>
                    <a:lnTo>
                      <a:pt x="1560" y="38"/>
                    </a:lnTo>
                    <a:lnTo>
                      <a:pt x="1569" y="31"/>
                    </a:lnTo>
                    <a:lnTo>
                      <a:pt x="1560" y="31"/>
                    </a:lnTo>
                    <a:lnTo>
                      <a:pt x="1552" y="33"/>
                    </a:lnTo>
                    <a:lnTo>
                      <a:pt x="1545" y="33"/>
                    </a:lnTo>
                    <a:lnTo>
                      <a:pt x="1538" y="36"/>
                    </a:lnTo>
                    <a:lnTo>
                      <a:pt x="1529" y="38"/>
                    </a:lnTo>
                    <a:lnTo>
                      <a:pt x="1524" y="40"/>
                    </a:lnTo>
                    <a:lnTo>
                      <a:pt x="1514" y="40"/>
                    </a:lnTo>
                    <a:lnTo>
                      <a:pt x="1507" y="43"/>
                    </a:lnTo>
                    <a:lnTo>
                      <a:pt x="1500" y="43"/>
                    </a:lnTo>
                    <a:lnTo>
                      <a:pt x="1493" y="45"/>
                    </a:lnTo>
                    <a:lnTo>
                      <a:pt x="1483" y="48"/>
                    </a:lnTo>
                    <a:lnTo>
                      <a:pt x="1476" y="48"/>
                    </a:lnTo>
                    <a:lnTo>
                      <a:pt x="1469" y="50"/>
                    </a:lnTo>
                    <a:lnTo>
                      <a:pt x="1462" y="52"/>
                    </a:lnTo>
                    <a:lnTo>
                      <a:pt x="1455" y="52"/>
                    </a:lnTo>
                    <a:lnTo>
                      <a:pt x="1448" y="55"/>
                    </a:lnTo>
                    <a:lnTo>
                      <a:pt x="1441" y="57"/>
                    </a:lnTo>
                    <a:lnTo>
                      <a:pt x="1434" y="57"/>
                    </a:lnTo>
                    <a:lnTo>
                      <a:pt x="1426" y="59"/>
                    </a:lnTo>
                    <a:lnTo>
                      <a:pt x="1419" y="62"/>
                    </a:lnTo>
                    <a:lnTo>
                      <a:pt x="1410" y="62"/>
                    </a:lnTo>
                    <a:lnTo>
                      <a:pt x="1403" y="64"/>
                    </a:lnTo>
                    <a:lnTo>
                      <a:pt x="1396" y="67"/>
                    </a:lnTo>
                    <a:lnTo>
                      <a:pt x="1391" y="67"/>
                    </a:lnTo>
                    <a:lnTo>
                      <a:pt x="1381" y="69"/>
                    </a:lnTo>
                    <a:lnTo>
                      <a:pt x="1374" y="71"/>
                    </a:lnTo>
                    <a:lnTo>
                      <a:pt x="1367" y="71"/>
                    </a:lnTo>
                    <a:lnTo>
                      <a:pt x="1360" y="76"/>
                    </a:lnTo>
                    <a:lnTo>
                      <a:pt x="1353" y="76"/>
                    </a:lnTo>
                    <a:lnTo>
                      <a:pt x="1346" y="78"/>
                    </a:lnTo>
                    <a:lnTo>
                      <a:pt x="1338" y="78"/>
                    </a:lnTo>
                    <a:lnTo>
                      <a:pt x="1331" y="83"/>
                    </a:lnTo>
                    <a:lnTo>
                      <a:pt x="1324" y="83"/>
                    </a:lnTo>
                    <a:lnTo>
                      <a:pt x="1317" y="86"/>
                    </a:lnTo>
                    <a:lnTo>
                      <a:pt x="1308" y="88"/>
                    </a:lnTo>
                    <a:lnTo>
                      <a:pt x="1300" y="88"/>
                    </a:lnTo>
                    <a:lnTo>
                      <a:pt x="1293" y="90"/>
                    </a:lnTo>
                    <a:lnTo>
                      <a:pt x="1286" y="93"/>
                    </a:lnTo>
                    <a:lnTo>
                      <a:pt x="1279" y="95"/>
                    </a:lnTo>
                    <a:lnTo>
                      <a:pt x="1272" y="97"/>
                    </a:lnTo>
                    <a:lnTo>
                      <a:pt x="1262" y="97"/>
                    </a:lnTo>
                    <a:lnTo>
                      <a:pt x="1255" y="100"/>
                    </a:lnTo>
                    <a:lnTo>
                      <a:pt x="1248" y="102"/>
                    </a:lnTo>
                    <a:lnTo>
                      <a:pt x="1241" y="105"/>
                    </a:lnTo>
                    <a:lnTo>
                      <a:pt x="1234" y="105"/>
                    </a:lnTo>
                    <a:lnTo>
                      <a:pt x="1227" y="107"/>
                    </a:lnTo>
                    <a:lnTo>
                      <a:pt x="1217" y="109"/>
                    </a:lnTo>
                    <a:lnTo>
                      <a:pt x="1212" y="112"/>
                    </a:lnTo>
                    <a:lnTo>
                      <a:pt x="1203" y="114"/>
                    </a:lnTo>
                    <a:lnTo>
                      <a:pt x="1196" y="114"/>
                    </a:lnTo>
                    <a:lnTo>
                      <a:pt x="1189" y="116"/>
                    </a:lnTo>
                    <a:lnTo>
                      <a:pt x="1182" y="119"/>
                    </a:lnTo>
                    <a:lnTo>
                      <a:pt x="1172" y="119"/>
                    </a:lnTo>
                    <a:lnTo>
                      <a:pt x="1165" y="124"/>
                    </a:lnTo>
                    <a:lnTo>
                      <a:pt x="1158" y="124"/>
                    </a:lnTo>
                    <a:lnTo>
                      <a:pt x="1151" y="126"/>
                    </a:lnTo>
                    <a:lnTo>
                      <a:pt x="1141" y="128"/>
                    </a:lnTo>
                    <a:lnTo>
                      <a:pt x="1134" y="131"/>
                    </a:lnTo>
                    <a:lnTo>
                      <a:pt x="1127" y="133"/>
                    </a:lnTo>
                    <a:lnTo>
                      <a:pt x="1120" y="133"/>
                    </a:lnTo>
                    <a:lnTo>
                      <a:pt x="1110" y="135"/>
                    </a:lnTo>
                    <a:lnTo>
                      <a:pt x="1103" y="138"/>
                    </a:lnTo>
                    <a:lnTo>
                      <a:pt x="1096" y="140"/>
                    </a:lnTo>
                    <a:lnTo>
                      <a:pt x="1089" y="143"/>
                    </a:lnTo>
                    <a:lnTo>
                      <a:pt x="1082" y="143"/>
                    </a:lnTo>
                    <a:lnTo>
                      <a:pt x="1075" y="145"/>
                    </a:lnTo>
                    <a:lnTo>
                      <a:pt x="1067" y="145"/>
                    </a:lnTo>
                    <a:lnTo>
                      <a:pt x="1063" y="147"/>
                    </a:lnTo>
                    <a:lnTo>
                      <a:pt x="1053" y="150"/>
                    </a:lnTo>
                    <a:lnTo>
                      <a:pt x="1046" y="152"/>
                    </a:lnTo>
                    <a:lnTo>
                      <a:pt x="1041" y="152"/>
                    </a:lnTo>
                    <a:lnTo>
                      <a:pt x="1034" y="154"/>
                    </a:lnTo>
                    <a:lnTo>
                      <a:pt x="1027" y="154"/>
                    </a:lnTo>
                    <a:lnTo>
                      <a:pt x="1020" y="157"/>
                    </a:lnTo>
                    <a:lnTo>
                      <a:pt x="1013" y="159"/>
                    </a:lnTo>
                    <a:lnTo>
                      <a:pt x="1006" y="162"/>
                    </a:lnTo>
                    <a:lnTo>
                      <a:pt x="998" y="162"/>
                    </a:lnTo>
                    <a:lnTo>
                      <a:pt x="991" y="164"/>
                    </a:lnTo>
                    <a:lnTo>
                      <a:pt x="984" y="166"/>
                    </a:lnTo>
                    <a:lnTo>
                      <a:pt x="979" y="169"/>
                    </a:lnTo>
                    <a:lnTo>
                      <a:pt x="970" y="171"/>
                    </a:lnTo>
                    <a:lnTo>
                      <a:pt x="963" y="171"/>
                    </a:lnTo>
                    <a:lnTo>
                      <a:pt x="956" y="173"/>
                    </a:lnTo>
                    <a:lnTo>
                      <a:pt x="951" y="176"/>
                    </a:lnTo>
                    <a:lnTo>
                      <a:pt x="944" y="176"/>
                    </a:lnTo>
                    <a:lnTo>
                      <a:pt x="937" y="178"/>
                    </a:lnTo>
                    <a:lnTo>
                      <a:pt x="930" y="181"/>
                    </a:lnTo>
                    <a:lnTo>
                      <a:pt x="922" y="183"/>
                    </a:lnTo>
                    <a:lnTo>
                      <a:pt x="915" y="183"/>
                    </a:lnTo>
                    <a:lnTo>
                      <a:pt x="908" y="185"/>
                    </a:lnTo>
                    <a:lnTo>
                      <a:pt x="901" y="188"/>
                    </a:lnTo>
                    <a:lnTo>
                      <a:pt x="896" y="190"/>
                    </a:lnTo>
                    <a:lnTo>
                      <a:pt x="887" y="190"/>
                    </a:lnTo>
                    <a:lnTo>
                      <a:pt x="880" y="195"/>
                    </a:lnTo>
                    <a:lnTo>
                      <a:pt x="875" y="195"/>
                    </a:lnTo>
                    <a:lnTo>
                      <a:pt x="868" y="200"/>
                    </a:lnTo>
                    <a:lnTo>
                      <a:pt x="861" y="200"/>
                    </a:lnTo>
                    <a:lnTo>
                      <a:pt x="853" y="202"/>
                    </a:lnTo>
                    <a:lnTo>
                      <a:pt x="846" y="202"/>
                    </a:lnTo>
                    <a:lnTo>
                      <a:pt x="839" y="204"/>
                    </a:lnTo>
                    <a:lnTo>
                      <a:pt x="832" y="207"/>
                    </a:lnTo>
                    <a:lnTo>
                      <a:pt x="825" y="209"/>
                    </a:lnTo>
                    <a:lnTo>
                      <a:pt x="818" y="209"/>
                    </a:lnTo>
                    <a:lnTo>
                      <a:pt x="813" y="214"/>
                    </a:lnTo>
                    <a:lnTo>
                      <a:pt x="803" y="214"/>
                    </a:lnTo>
                    <a:lnTo>
                      <a:pt x="799" y="216"/>
                    </a:lnTo>
                    <a:lnTo>
                      <a:pt x="792" y="219"/>
                    </a:lnTo>
                    <a:lnTo>
                      <a:pt x="784" y="219"/>
                    </a:lnTo>
                    <a:lnTo>
                      <a:pt x="777" y="221"/>
                    </a:lnTo>
                    <a:lnTo>
                      <a:pt x="770" y="223"/>
                    </a:lnTo>
                    <a:lnTo>
                      <a:pt x="765" y="226"/>
                    </a:lnTo>
                    <a:lnTo>
                      <a:pt x="758" y="228"/>
                    </a:lnTo>
                    <a:lnTo>
                      <a:pt x="751" y="228"/>
                    </a:lnTo>
                    <a:lnTo>
                      <a:pt x="744" y="230"/>
                    </a:lnTo>
                    <a:lnTo>
                      <a:pt x="737" y="233"/>
                    </a:lnTo>
                    <a:lnTo>
                      <a:pt x="730" y="235"/>
                    </a:lnTo>
                    <a:lnTo>
                      <a:pt x="725" y="235"/>
                    </a:lnTo>
                    <a:lnTo>
                      <a:pt x="718" y="238"/>
                    </a:lnTo>
                    <a:lnTo>
                      <a:pt x="711" y="240"/>
                    </a:lnTo>
                    <a:lnTo>
                      <a:pt x="706" y="242"/>
                    </a:lnTo>
                    <a:lnTo>
                      <a:pt x="699" y="242"/>
                    </a:lnTo>
                    <a:lnTo>
                      <a:pt x="692" y="245"/>
                    </a:lnTo>
                    <a:lnTo>
                      <a:pt x="687" y="247"/>
                    </a:lnTo>
                    <a:lnTo>
                      <a:pt x="680" y="249"/>
                    </a:lnTo>
                    <a:lnTo>
                      <a:pt x="673" y="249"/>
                    </a:lnTo>
                    <a:lnTo>
                      <a:pt x="668" y="252"/>
                    </a:lnTo>
                    <a:lnTo>
                      <a:pt x="661" y="254"/>
                    </a:lnTo>
                    <a:lnTo>
                      <a:pt x="656" y="257"/>
                    </a:lnTo>
                    <a:lnTo>
                      <a:pt x="649" y="257"/>
                    </a:lnTo>
                    <a:lnTo>
                      <a:pt x="644" y="257"/>
                    </a:lnTo>
                    <a:lnTo>
                      <a:pt x="644" y="254"/>
                    </a:lnTo>
                    <a:lnTo>
                      <a:pt x="642" y="252"/>
                    </a:lnTo>
                    <a:lnTo>
                      <a:pt x="642" y="247"/>
                    </a:lnTo>
                    <a:lnTo>
                      <a:pt x="642" y="242"/>
                    </a:lnTo>
                    <a:lnTo>
                      <a:pt x="644" y="240"/>
                    </a:lnTo>
                    <a:lnTo>
                      <a:pt x="651" y="238"/>
                    </a:lnTo>
                    <a:lnTo>
                      <a:pt x="656" y="235"/>
                    </a:lnTo>
                    <a:lnTo>
                      <a:pt x="663" y="233"/>
                    </a:lnTo>
                    <a:lnTo>
                      <a:pt x="673" y="230"/>
                    </a:lnTo>
                    <a:lnTo>
                      <a:pt x="682" y="230"/>
                    </a:lnTo>
                    <a:lnTo>
                      <a:pt x="689" y="228"/>
                    </a:lnTo>
                    <a:lnTo>
                      <a:pt x="701" y="223"/>
                    </a:lnTo>
                    <a:lnTo>
                      <a:pt x="713" y="221"/>
                    </a:lnTo>
                    <a:lnTo>
                      <a:pt x="727" y="219"/>
                    </a:lnTo>
                    <a:lnTo>
                      <a:pt x="739" y="214"/>
                    </a:lnTo>
                    <a:lnTo>
                      <a:pt x="756" y="211"/>
                    </a:lnTo>
                    <a:lnTo>
                      <a:pt x="770" y="207"/>
                    </a:lnTo>
                    <a:lnTo>
                      <a:pt x="787" y="204"/>
                    </a:lnTo>
                    <a:lnTo>
                      <a:pt x="803" y="200"/>
                    </a:lnTo>
                    <a:lnTo>
                      <a:pt x="823" y="195"/>
                    </a:lnTo>
                    <a:lnTo>
                      <a:pt x="839" y="190"/>
                    </a:lnTo>
                    <a:lnTo>
                      <a:pt x="858" y="185"/>
                    </a:lnTo>
                    <a:lnTo>
                      <a:pt x="877" y="181"/>
                    </a:lnTo>
                    <a:lnTo>
                      <a:pt x="896" y="176"/>
                    </a:lnTo>
                    <a:lnTo>
                      <a:pt x="915" y="171"/>
                    </a:lnTo>
                    <a:lnTo>
                      <a:pt x="939" y="166"/>
                    </a:lnTo>
                    <a:lnTo>
                      <a:pt x="958" y="162"/>
                    </a:lnTo>
                    <a:lnTo>
                      <a:pt x="979" y="154"/>
                    </a:lnTo>
                    <a:lnTo>
                      <a:pt x="1001" y="150"/>
                    </a:lnTo>
                    <a:lnTo>
                      <a:pt x="1022" y="145"/>
                    </a:lnTo>
                    <a:lnTo>
                      <a:pt x="1046" y="140"/>
                    </a:lnTo>
                    <a:lnTo>
                      <a:pt x="1067" y="133"/>
                    </a:lnTo>
                    <a:lnTo>
                      <a:pt x="1089" y="128"/>
                    </a:lnTo>
                    <a:lnTo>
                      <a:pt x="1110" y="124"/>
                    </a:lnTo>
                    <a:lnTo>
                      <a:pt x="1132" y="119"/>
                    </a:lnTo>
                    <a:lnTo>
                      <a:pt x="1155" y="114"/>
                    </a:lnTo>
                    <a:lnTo>
                      <a:pt x="1177" y="107"/>
                    </a:lnTo>
                    <a:lnTo>
                      <a:pt x="1198" y="102"/>
                    </a:lnTo>
                    <a:lnTo>
                      <a:pt x="1220" y="97"/>
                    </a:lnTo>
                    <a:lnTo>
                      <a:pt x="1241" y="90"/>
                    </a:lnTo>
                    <a:lnTo>
                      <a:pt x="1262" y="86"/>
                    </a:lnTo>
                    <a:lnTo>
                      <a:pt x="1284" y="81"/>
                    </a:lnTo>
                    <a:lnTo>
                      <a:pt x="1303" y="76"/>
                    </a:lnTo>
                    <a:lnTo>
                      <a:pt x="1324" y="71"/>
                    </a:lnTo>
                    <a:lnTo>
                      <a:pt x="1343" y="67"/>
                    </a:lnTo>
                    <a:lnTo>
                      <a:pt x="1362" y="62"/>
                    </a:lnTo>
                    <a:lnTo>
                      <a:pt x="1381" y="57"/>
                    </a:lnTo>
                    <a:lnTo>
                      <a:pt x="1400" y="52"/>
                    </a:lnTo>
                    <a:lnTo>
                      <a:pt x="1417" y="48"/>
                    </a:lnTo>
                    <a:lnTo>
                      <a:pt x="1434" y="45"/>
                    </a:lnTo>
                    <a:lnTo>
                      <a:pt x="1450" y="40"/>
                    </a:lnTo>
                    <a:lnTo>
                      <a:pt x="1467" y="36"/>
                    </a:lnTo>
                    <a:lnTo>
                      <a:pt x="1479" y="33"/>
                    </a:lnTo>
                    <a:lnTo>
                      <a:pt x="1493" y="31"/>
                    </a:lnTo>
                    <a:lnTo>
                      <a:pt x="1505" y="26"/>
                    </a:lnTo>
                    <a:lnTo>
                      <a:pt x="1519" y="24"/>
                    </a:lnTo>
                    <a:lnTo>
                      <a:pt x="1531" y="21"/>
                    </a:lnTo>
                    <a:lnTo>
                      <a:pt x="1541" y="19"/>
                    </a:lnTo>
                    <a:lnTo>
                      <a:pt x="1550" y="17"/>
                    </a:lnTo>
                    <a:lnTo>
                      <a:pt x="1557" y="14"/>
                    </a:lnTo>
                    <a:lnTo>
                      <a:pt x="1564" y="12"/>
                    </a:lnTo>
                    <a:lnTo>
                      <a:pt x="1569" y="12"/>
                    </a:lnTo>
                    <a:lnTo>
                      <a:pt x="1579" y="10"/>
                    </a:lnTo>
                    <a:lnTo>
                      <a:pt x="1581" y="10"/>
                    </a:lnTo>
                    <a:lnTo>
                      <a:pt x="1633" y="0"/>
                    </a:lnTo>
                    <a:lnTo>
                      <a:pt x="1633"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503" name="Freeform 47"/>
              <p:cNvSpPr>
                <a:spLocks/>
              </p:cNvSpPr>
              <p:nvPr/>
            </p:nvSpPr>
            <p:spPr bwMode="auto">
              <a:xfrm>
                <a:off x="1415" y="1537"/>
                <a:ext cx="147" cy="126"/>
              </a:xfrm>
              <a:custGeom>
                <a:avLst/>
                <a:gdLst/>
                <a:ahLst/>
                <a:cxnLst>
                  <a:cxn ang="0">
                    <a:pos x="147" y="24"/>
                  </a:cxn>
                  <a:cxn ang="0">
                    <a:pos x="2" y="126"/>
                  </a:cxn>
                  <a:cxn ang="0">
                    <a:pos x="0" y="104"/>
                  </a:cxn>
                  <a:cxn ang="0">
                    <a:pos x="4" y="100"/>
                  </a:cxn>
                  <a:cxn ang="0">
                    <a:pos x="12" y="95"/>
                  </a:cxn>
                  <a:cxn ang="0">
                    <a:pos x="19" y="90"/>
                  </a:cxn>
                  <a:cxn ang="0">
                    <a:pos x="26" y="85"/>
                  </a:cxn>
                  <a:cxn ang="0">
                    <a:pos x="35" y="78"/>
                  </a:cxn>
                  <a:cxn ang="0">
                    <a:pos x="45" y="73"/>
                  </a:cxn>
                  <a:cxn ang="0">
                    <a:pos x="54" y="66"/>
                  </a:cxn>
                  <a:cxn ang="0">
                    <a:pos x="66" y="62"/>
                  </a:cxn>
                  <a:cxn ang="0">
                    <a:pos x="76" y="52"/>
                  </a:cxn>
                  <a:cxn ang="0">
                    <a:pos x="85" y="45"/>
                  </a:cxn>
                  <a:cxn ang="0">
                    <a:pos x="95" y="38"/>
                  </a:cxn>
                  <a:cxn ang="0">
                    <a:pos x="107" y="31"/>
                  </a:cxn>
                  <a:cxn ang="0">
                    <a:pos x="114" y="24"/>
                  </a:cxn>
                  <a:cxn ang="0">
                    <a:pos x="123" y="14"/>
                  </a:cxn>
                  <a:cxn ang="0">
                    <a:pos x="133" y="7"/>
                  </a:cxn>
                  <a:cxn ang="0">
                    <a:pos x="140" y="0"/>
                  </a:cxn>
                  <a:cxn ang="0">
                    <a:pos x="147" y="24"/>
                  </a:cxn>
                  <a:cxn ang="0">
                    <a:pos x="147" y="24"/>
                  </a:cxn>
                </a:cxnLst>
                <a:rect l="0" t="0" r="r" b="b"/>
                <a:pathLst>
                  <a:path w="147" h="126">
                    <a:moveTo>
                      <a:pt x="147" y="24"/>
                    </a:moveTo>
                    <a:lnTo>
                      <a:pt x="2" y="126"/>
                    </a:lnTo>
                    <a:lnTo>
                      <a:pt x="0" y="104"/>
                    </a:lnTo>
                    <a:lnTo>
                      <a:pt x="4" y="100"/>
                    </a:lnTo>
                    <a:lnTo>
                      <a:pt x="12" y="95"/>
                    </a:lnTo>
                    <a:lnTo>
                      <a:pt x="19" y="90"/>
                    </a:lnTo>
                    <a:lnTo>
                      <a:pt x="26" y="85"/>
                    </a:lnTo>
                    <a:lnTo>
                      <a:pt x="35" y="78"/>
                    </a:lnTo>
                    <a:lnTo>
                      <a:pt x="45" y="73"/>
                    </a:lnTo>
                    <a:lnTo>
                      <a:pt x="54" y="66"/>
                    </a:lnTo>
                    <a:lnTo>
                      <a:pt x="66" y="62"/>
                    </a:lnTo>
                    <a:lnTo>
                      <a:pt x="76" y="52"/>
                    </a:lnTo>
                    <a:lnTo>
                      <a:pt x="85" y="45"/>
                    </a:lnTo>
                    <a:lnTo>
                      <a:pt x="95" y="38"/>
                    </a:lnTo>
                    <a:lnTo>
                      <a:pt x="107" y="31"/>
                    </a:lnTo>
                    <a:lnTo>
                      <a:pt x="114" y="24"/>
                    </a:lnTo>
                    <a:lnTo>
                      <a:pt x="123" y="14"/>
                    </a:lnTo>
                    <a:lnTo>
                      <a:pt x="133" y="7"/>
                    </a:lnTo>
                    <a:lnTo>
                      <a:pt x="140" y="0"/>
                    </a:lnTo>
                    <a:lnTo>
                      <a:pt x="147" y="24"/>
                    </a:lnTo>
                    <a:lnTo>
                      <a:pt x="147" y="2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504" name="Freeform 48"/>
              <p:cNvSpPr>
                <a:spLocks/>
              </p:cNvSpPr>
              <p:nvPr/>
            </p:nvSpPr>
            <p:spPr bwMode="auto">
              <a:xfrm>
                <a:off x="1379" y="2881"/>
                <a:ext cx="43" cy="150"/>
              </a:xfrm>
              <a:custGeom>
                <a:avLst/>
                <a:gdLst/>
                <a:ahLst/>
                <a:cxnLst>
                  <a:cxn ang="0">
                    <a:pos x="0" y="148"/>
                  </a:cxn>
                  <a:cxn ang="0">
                    <a:pos x="5" y="148"/>
                  </a:cxn>
                  <a:cxn ang="0">
                    <a:pos x="12" y="148"/>
                  </a:cxn>
                  <a:cxn ang="0">
                    <a:pos x="19" y="148"/>
                  </a:cxn>
                  <a:cxn ang="0">
                    <a:pos x="29" y="150"/>
                  </a:cxn>
                  <a:cxn ang="0">
                    <a:pos x="29" y="140"/>
                  </a:cxn>
                  <a:cxn ang="0">
                    <a:pos x="29" y="133"/>
                  </a:cxn>
                  <a:cxn ang="0">
                    <a:pos x="29" y="124"/>
                  </a:cxn>
                  <a:cxn ang="0">
                    <a:pos x="29" y="117"/>
                  </a:cxn>
                  <a:cxn ang="0">
                    <a:pos x="29" y="107"/>
                  </a:cxn>
                  <a:cxn ang="0">
                    <a:pos x="31" y="98"/>
                  </a:cxn>
                  <a:cxn ang="0">
                    <a:pos x="31" y="88"/>
                  </a:cxn>
                  <a:cxn ang="0">
                    <a:pos x="33" y="81"/>
                  </a:cxn>
                  <a:cxn ang="0">
                    <a:pos x="33" y="72"/>
                  </a:cxn>
                  <a:cxn ang="0">
                    <a:pos x="36" y="62"/>
                  </a:cxn>
                  <a:cxn ang="0">
                    <a:pos x="36" y="53"/>
                  </a:cxn>
                  <a:cxn ang="0">
                    <a:pos x="38" y="45"/>
                  </a:cxn>
                  <a:cxn ang="0">
                    <a:pos x="38" y="36"/>
                  </a:cxn>
                  <a:cxn ang="0">
                    <a:pos x="40" y="29"/>
                  </a:cxn>
                  <a:cxn ang="0">
                    <a:pos x="40" y="19"/>
                  </a:cxn>
                  <a:cxn ang="0">
                    <a:pos x="43" y="12"/>
                  </a:cxn>
                  <a:cxn ang="0">
                    <a:pos x="31" y="7"/>
                  </a:cxn>
                  <a:cxn ang="0">
                    <a:pos x="19" y="0"/>
                  </a:cxn>
                  <a:cxn ang="0">
                    <a:pos x="19" y="10"/>
                  </a:cxn>
                  <a:cxn ang="0">
                    <a:pos x="17" y="19"/>
                  </a:cxn>
                  <a:cxn ang="0">
                    <a:pos x="14" y="29"/>
                  </a:cxn>
                  <a:cxn ang="0">
                    <a:pos x="14" y="38"/>
                  </a:cxn>
                  <a:cxn ang="0">
                    <a:pos x="12" y="48"/>
                  </a:cxn>
                  <a:cxn ang="0">
                    <a:pos x="12" y="57"/>
                  </a:cxn>
                  <a:cxn ang="0">
                    <a:pos x="10" y="69"/>
                  </a:cxn>
                  <a:cxn ang="0">
                    <a:pos x="7" y="79"/>
                  </a:cxn>
                  <a:cxn ang="0">
                    <a:pos x="5" y="88"/>
                  </a:cxn>
                  <a:cxn ang="0">
                    <a:pos x="5" y="98"/>
                  </a:cxn>
                  <a:cxn ang="0">
                    <a:pos x="2" y="107"/>
                  </a:cxn>
                  <a:cxn ang="0">
                    <a:pos x="2" y="117"/>
                  </a:cxn>
                  <a:cxn ang="0">
                    <a:pos x="2" y="124"/>
                  </a:cxn>
                  <a:cxn ang="0">
                    <a:pos x="0" y="133"/>
                  </a:cxn>
                  <a:cxn ang="0">
                    <a:pos x="0" y="140"/>
                  </a:cxn>
                  <a:cxn ang="0">
                    <a:pos x="0" y="148"/>
                  </a:cxn>
                  <a:cxn ang="0">
                    <a:pos x="0" y="148"/>
                  </a:cxn>
                </a:cxnLst>
                <a:rect l="0" t="0" r="r" b="b"/>
                <a:pathLst>
                  <a:path w="43" h="150">
                    <a:moveTo>
                      <a:pt x="0" y="148"/>
                    </a:moveTo>
                    <a:lnTo>
                      <a:pt x="5" y="148"/>
                    </a:lnTo>
                    <a:lnTo>
                      <a:pt x="12" y="148"/>
                    </a:lnTo>
                    <a:lnTo>
                      <a:pt x="19" y="148"/>
                    </a:lnTo>
                    <a:lnTo>
                      <a:pt x="29" y="150"/>
                    </a:lnTo>
                    <a:lnTo>
                      <a:pt x="29" y="140"/>
                    </a:lnTo>
                    <a:lnTo>
                      <a:pt x="29" y="133"/>
                    </a:lnTo>
                    <a:lnTo>
                      <a:pt x="29" y="124"/>
                    </a:lnTo>
                    <a:lnTo>
                      <a:pt x="29" y="117"/>
                    </a:lnTo>
                    <a:lnTo>
                      <a:pt x="29" y="107"/>
                    </a:lnTo>
                    <a:lnTo>
                      <a:pt x="31" y="98"/>
                    </a:lnTo>
                    <a:lnTo>
                      <a:pt x="31" y="88"/>
                    </a:lnTo>
                    <a:lnTo>
                      <a:pt x="33" y="81"/>
                    </a:lnTo>
                    <a:lnTo>
                      <a:pt x="33" y="72"/>
                    </a:lnTo>
                    <a:lnTo>
                      <a:pt x="36" y="62"/>
                    </a:lnTo>
                    <a:lnTo>
                      <a:pt x="36" y="53"/>
                    </a:lnTo>
                    <a:lnTo>
                      <a:pt x="38" y="45"/>
                    </a:lnTo>
                    <a:lnTo>
                      <a:pt x="38" y="36"/>
                    </a:lnTo>
                    <a:lnTo>
                      <a:pt x="40" y="29"/>
                    </a:lnTo>
                    <a:lnTo>
                      <a:pt x="40" y="19"/>
                    </a:lnTo>
                    <a:lnTo>
                      <a:pt x="43" y="12"/>
                    </a:lnTo>
                    <a:lnTo>
                      <a:pt x="31" y="7"/>
                    </a:lnTo>
                    <a:lnTo>
                      <a:pt x="19" y="0"/>
                    </a:lnTo>
                    <a:lnTo>
                      <a:pt x="19" y="10"/>
                    </a:lnTo>
                    <a:lnTo>
                      <a:pt x="17" y="19"/>
                    </a:lnTo>
                    <a:lnTo>
                      <a:pt x="14" y="29"/>
                    </a:lnTo>
                    <a:lnTo>
                      <a:pt x="14" y="38"/>
                    </a:lnTo>
                    <a:lnTo>
                      <a:pt x="12" y="48"/>
                    </a:lnTo>
                    <a:lnTo>
                      <a:pt x="12" y="57"/>
                    </a:lnTo>
                    <a:lnTo>
                      <a:pt x="10" y="69"/>
                    </a:lnTo>
                    <a:lnTo>
                      <a:pt x="7" y="79"/>
                    </a:lnTo>
                    <a:lnTo>
                      <a:pt x="5" y="88"/>
                    </a:lnTo>
                    <a:lnTo>
                      <a:pt x="5" y="98"/>
                    </a:lnTo>
                    <a:lnTo>
                      <a:pt x="2" y="107"/>
                    </a:lnTo>
                    <a:lnTo>
                      <a:pt x="2" y="117"/>
                    </a:lnTo>
                    <a:lnTo>
                      <a:pt x="2" y="124"/>
                    </a:lnTo>
                    <a:lnTo>
                      <a:pt x="0" y="133"/>
                    </a:lnTo>
                    <a:lnTo>
                      <a:pt x="0" y="140"/>
                    </a:lnTo>
                    <a:lnTo>
                      <a:pt x="0" y="148"/>
                    </a:lnTo>
                    <a:lnTo>
                      <a:pt x="0" y="14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505" name="Freeform 49"/>
              <p:cNvSpPr>
                <a:spLocks/>
              </p:cNvSpPr>
              <p:nvPr/>
            </p:nvSpPr>
            <p:spPr bwMode="auto">
              <a:xfrm>
                <a:off x="1305" y="2850"/>
                <a:ext cx="45" cy="179"/>
              </a:xfrm>
              <a:custGeom>
                <a:avLst/>
                <a:gdLst/>
                <a:ahLst/>
                <a:cxnLst>
                  <a:cxn ang="0">
                    <a:pos x="0" y="174"/>
                  </a:cxn>
                  <a:cxn ang="0">
                    <a:pos x="7" y="174"/>
                  </a:cxn>
                  <a:cxn ang="0">
                    <a:pos x="15" y="174"/>
                  </a:cxn>
                  <a:cxn ang="0">
                    <a:pos x="22" y="176"/>
                  </a:cxn>
                  <a:cxn ang="0">
                    <a:pos x="29" y="179"/>
                  </a:cxn>
                  <a:cxn ang="0">
                    <a:pos x="29" y="167"/>
                  </a:cxn>
                  <a:cxn ang="0">
                    <a:pos x="31" y="155"/>
                  </a:cxn>
                  <a:cxn ang="0">
                    <a:pos x="31" y="145"/>
                  </a:cxn>
                  <a:cxn ang="0">
                    <a:pos x="34" y="133"/>
                  </a:cxn>
                  <a:cxn ang="0">
                    <a:pos x="34" y="126"/>
                  </a:cxn>
                  <a:cxn ang="0">
                    <a:pos x="34" y="122"/>
                  </a:cxn>
                  <a:cxn ang="0">
                    <a:pos x="34" y="114"/>
                  </a:cxn>
                  <a:cxn ang="0">
                    <a:pos x="36" y="110"/>
                  </a:cxn>
                  <a:cxn ang="0">
                    <a:pos x="36" y="103"/>
                  </a:cxn>
                  <a:cxn ang="0">
                    <a:pos x="36" y="98"/>
                  </a:cxn>
                  <a:cxn ang="0">
                    <a:pos x="38" y="91"/>
                  </a:cxn>
                  <a:cxn ang="0">
                    <a:pos x="38" y="86"/>
                  </a:cxn>
                  <a:cxn ang="0">
                    <a:pos x="38" y="79"/>
                  </a:cxn>
                  <a:cxn ang="0">
                    <a:pos x="38" y="74"/>
                  </a:cxn>
                  <a:cxn ang="0">
                    <a:pos x="38" y="69"/>
                  </a:cxn>
                  <a:cxn ang="0">
                    <a:pos x="38" y="62"/>
                  </a:cxn>
                  <a:cxn ang="0">
                    <a:pos x="41" y="53"/>
                  </a:cxn>
                  <a:cxn ang="0">
                    <a:pos x="41" y="43"/>
                  </a:cxn>
                  <a:cxn ang="0">
                    <a:pos x="43" y="31"/>
                  </a:cxn>
                  <a:cxn ang="0">
                    <a:pos x="43" y="24"/>
                  </a:cxn>
                  <a:cxn ang="0">
                    <a:pos x="45" y="17"/>
                  </a:cxn>
                  <a:cxn ang="0">
                    <a:pos x="45" y="10"/>
                  </a:cxn>
                  <a:cxn ang="0">
                    <a:pos x="36" y="5"/>
                  </a:cxn>
                  <a:cxn ang="0">
                    <a:pos x="26" y="0"/>
                  </a:cxn>
                  <a:cxn ang="0">
                    <a:pos x="24" y="8"/>
                  </a:cxn>
                  <a:cxn ang="0">
                    <a:pos x="22" y="17"/>
                  </a:cxn>
                  <a:cxn ang="0">
                    <a:pos x="19" y="27"/>
                  </a:cxn>
                  <a:cxn ang="0">
                    <a:pos x="19" y="38"/>
                  </a:cxn>
                  <a:cxn ang="0">
                    <a:pos x="17" y="50"/>
                  </a:cxn>
                  <a:cxn ang="0">
                    <a:pos x="17" y="62"/>
                  </a:cxn>
                  <a:cxn ang="0">
                    <a:pos x="15" y="67"/>
                  </a:cxn>
                  <a:cxn ang="0">
                    <a:pos x="15" y="74"/>
                  </a:cxn>
                  <a:cxn ang="0">
                    <a:pos x="12" y="79"/>
                  </a:cxn>
                  <a:cxn ang="0">
                    <a:pos x="12" y="86"/>
                  </a:cxn>
                  <a:cxn ang="0">
                    <a:pos x="10" y="91"/>
                  </a:cxn>
                  <a:cxn ang="0">
                    <a:pos x="10" y="98"/>
                  </a:cxn>
                  <a:cxn ang="0">
                    <a:pos x="10" y="103"/>
                  </a:cxn>
                  <a:cxn ang="0">
                    <a:pos x="10" y="110"/>
                  </a:cxn>
                  <a:cxn ang="0">
                    <a:pos x="7" y="114"/>
                  </a:cxn>
                  <a:cxn ang="0">
                    <a:pos x="7" y="122"/>
                  </a:cxn>
                  <a:cxn ang="0">
                    <a:pos x="5" y="126"/>
                  </a:cxn>
                  <a:cxn ang="0">
                    <a:pos x="5" y="133"/>
                  </a:cxn>
                  <a:cxn ang="0">
                    <a:pos x="3" y="143"/>
                  </a:cxn>
                  <a:cxn ang="0">
                    <a:pos x="3" y="155"/>
                  </a:cxn>
                  <a:cxn ang="0">
                    <a:pos x="0" y="164"/>
                  </a:cxn>
                  <a:cxn ang="0">
                    <a:pos x="0" y="174"/>
                  </a:cxn>
                  <a:cxn ang="0">
                    <a:pos x="0" y="174"/>
                  </a:cxn>
                </a:cxnLst>
                <a:rect l="0" t="0" r="r" b="b"/>
                <a:pathLst>
                  <a:path w="45" h="179">
                    <a:moveTo>
                      <a:pt x="0" y="174"/>
                    </a:moveTo>
                    <a:lnTo>
                      <a:pt x="7" y="174"/>
                    </a:lnTo>
                    <a:lnTo>
                      <a:pt x="15" y="174"/>
                    </a:lnTo>
                    <a:lnTo>
                      <a:pt x="22" y="176"/>
                    </a:lnTo>
                    <a:lnTo>
                      <a:pt x="29" y="179"/>
                    </a:lnTo>
                    <a:lnTo>
                      <a:pt x="29" y="167"/>
                    </a:lnTo>
                    <a:lnTo>
                      <a:pt x="31" y="155"/>
                    </a:lnTo>
                    <a:lnTo>
                      <a:pt x="31" y="145"/>
                    </a:lnTo>
                    <a:lnTo>
                      <a:pt x="34" y="133"/>
                    </a:lnTo>
                    <a:lnTo>
                      <a:pt x="34" y="126"/>
                    </a:lnTo>
                    <a:lnTo>
                      <a:pt x="34" y="122"/>
                    </a:lnTo>
                    <a:lnTo>
                      <a:pt x="34" y="114"/>
                    </a:lnTo>
                    <a:lnTo>
                      <a:pt x="36" y="110"/>
                    </a:lnTo>
                    <a:lnTo>
                      <a:pt x="36" y="103"/>
                    </a:lnTo>
                    <a:lnTo>
                      <a:pt x="36" y="98"/>
                    </a:lnTo>
                    <a:lnTo>
                      <a:pt x="38" y="91"/>
                    </a:lnTo>
                    <a:lnTo>
                      <a:pt x="38" y="86"/>
                    </a:lnTo>
                    <a:lnTo>
                      <a:pt x="38" y="79"/>
                    </a:lnTo>
                    <a:lnTo>
                      <a:pt x="38" y="74"/>
                    </a:lnTo>
                    <a:lnTo>
                      <a:pt x="38" y="69"/>
                    </a:lnTo>
                    <a:lnTo>
                      <a:pt x="38" y="62"/>
                    </a:lnTo>
                    <a:lnTo>
                      <a:pt x="41" y="53"/>
                    </a:lnTo>
                    <a:lnTo>
                      <a:pt x="41" y="43"/>
                    </a:lnTo>
                    <a:lnTo>
                      <a:pt x="43" y="31"/>
                    </a:lnTo>
                    <a:lnTo>
                      <a:pt x="43" y="24"/>
                    </a:lnTo>
                    <a:lnTo>
                      <a:pt x="45" y="17"/>
                    </a:lnTo>
                    <a:lnTo>
                      <a:pt x="45" y="10"/>
                    </a:lnTo>
                    <a:lnTo>
                      <a:pt x="36" y="5"/>
                    </a:lnTo>
                    <a:lnTo>
                      <a:pt x="26" y="0"/>
                    </a:lnTo>
                    <a:lnTo>
                      <a:pt x="24" y="8"/>
                    </a:lnTo>
                    <a:lnTo>
                      <a:pt x="22" y="17"/>
                    </a:lnTo>
                    <a:lnTo>
                      <a:pt x="19" y="27"/>
                    </a:lnTo>
                    <a:lnTo>
                      <a:pt x="19" y="38"/>
                    </a:lnTo>
                    <a:lnTo>
                      <a:pt x="17" y="50"/>
                    </a:lnTo>
                    <a:lnTo>
                      <a:pt x="17" y="62"/>
                    </a:lnTo>
                    <a:lnTo>
                      <a:pt x="15" y="67"/>
                    </a:lnTo>
                    <a:lnTo>
                      <a:pt x="15" y="74"/>
                    </a:lnTo>
                    <a:lnTo>
                      <a:pt x="12" y="79"/>
                    </a:lnTo>
                    <a:lnTo>
                      <a:pt x="12" y="86"/>
                    </a:lnTo>
                    <a:lnTo>
                      <a:pt x="10" y="91"/>
                    </a:lnTo>
                    <a:lnTo>
                      <a:pt x="10" y="98"/>
                    </a:lnTo>
                    <a:lnTo>
                      <a:pt x="10" y="103"/>
                    </a:lnTo>
                    <a:lnTo>
                      <a:pt x="10" y="110"/>
                    </a:lnTo>
                    <a:lnTo>
                      <a:pt x="7" y="114"/>
                    </a:lnTo>
                    <a:lnTo>
                      <a:pt x="7" y="122"/>
                    </a:lnTo>
                    <a:lnTo>
                      <a:pt x="5" y="126"/>
                    </a:lnTo>
                    <a:lnTo>
                      <a:pt x="5" y="133"/>
                    </a:lnTo>
                    <a:lnTo>
                      <a:pt x="3" y="143"/>
                    </a:lnTo>
                    <a:lnTo>
                      <a:pt x="3" y="155"/>
                    </a:lnTo>
                    <a:lnTo>
                      <a:pt x="0" y="164"/>
                    </a:lnTo>
                    <a:lnTo>
                      <a:pt x="0" y="174"/>
                    </a:lnTo>
                    <a:lnTo>
                      <a:pt x="0" y="17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506" name="Freeform 50"/>
              <p:cNvSpPr>
                <a:spLocks/>
              </p:cNvSpPr>
              <p:nvPr/>
            </p:nvSpPr>
            <p:spPr bwMode="auto">
              <a:xfrm>
                <a:off x="1234" y="2812"/>
                <a:ext cx="55" cy="202"/>
              </a:xfrm>
              <a:custGeom>
                <a:avLst/>
                <a:gdLst/>
                <a:ahLst/>
                <a:cxnLst>
                  <a:cxn ang="0">
                    <a:pos x="0" y="193"/>
                  </a:cxn>
                  <a:cxn ang="0">
                    <a:pos x="7" y="195"/>
                  </a:cxn>
                  <a:cxn ang="0">
                    <a:pos x="14" y="198"/>
                  </a:cxn>
                  <a:cxn ang="0">
                    <a:pos x="19" y="198"/>
                  </a:cxn>
                  <a:cxn ang="0">
                    <a:pos x="26" y="202"/>
                  </a:cxn>
                  <a:cxn ang="0">
                    <a:pos x="26" y="190"/>
                  </a:cxn>
                  <a:cxn ang="0">
                    <a:pos x="29" y="179"/>
                  </a:cxn>
                  <a:cxn ang="0">
                    <a:pos x="31" y="174"/>
                  </a:cxn>
                  <a:cxn ang="0">
                    <a:pos x="31" y="167"/>
                  </a:cxn>
                  <a:cxn ang="0">
                    <a:pos x="33" y="160"/>
                  </a:cxn>
                  <a:cxn ang="0">
                    <a:pos x="36" y="155"/>
                  </a:cxn>
                  <a:cxn ang="0">
                    <a:pos x="36" y="148"/>
                  </a:cxn>
                  <a:cxn ang="0">
                    <a:pos x="36" y="141"/>
                  </a:cxn>
                  <a:cxn ang="0">
                    <a:pos x="36" y="136"/>
                  </a:cxn>
                  <a:cxn ang="0">
                    <a:pos x="38" y="129"/>
                  </a:cxn>
                  <a:cxn ang="0">
                    <a:pos x="38" y="122"/>
                  </a:cxn>
                  <a:cxn ang="0">
                    <a:pos x="40" y="114"/>
                  </a:cxn>
                  <a:cxn ang="0">
                    <a:pos x="40" y="107"/>
                  </a:cxn>
                  <a:cxn ang="0">
                    <a:pos x="43" y="103"/>
                  </a:cxn>
                  <a:cxn ang="0">
                    <a:pos x="43" y="95"/>
                  </a:cxn>
                  <a:cxn ang="0">
                    <a:pos x="45" y="88"/>
                  </a:cxn>
                  <a:cxn ang="0">
                    <a:pos x="45" y="81"/>
                  </a:cxn>
                  <a:cxn ang="0">
                    <a:pos x="45" y="76"/>
                  </a:cxn>
                  <a:cxn ang="0">
                    <a:pos x="45" y="69"/>
                  </a:cxn>
                  <a:cxn ang="0">
                    <a:pos x="48" y="62"/>
                  </a:cxn>
                  <a:cxn ang="0">
                    <a:pos x="48" y="57"/>
                  </a:cxn>
                  <a:cxn ang="0">
                    <a:pos x="50" y="50"/>
                  </a:cxn>
                  <a:cxn ang="0">
                    <a:pos x="50" y="41"/>
                  </a:cxn>
                  <a:cxn ang="0">
                    <a:pos x="52" y="31"/>
                  </a:cxn>
                  <a:cxn ang="0">
                    <a:pos x="52" y="22"/>
                  </a:cxn>
                  <a:cxn ang="0">
                    <a:pos x="55" y="15"/>
                  </a:cxn>
                  <a:cxn ang="0">
                    <a:pos x="43" y="5"/>
                  </a:cxn>
                  <a:cxn ang="0">
                    <a:pos x="33" y="0"/>
                  </a:cxn>
                  <a:cxn ang="0">
                    <a:pos x="31" y="5"/>
                  </a:cxn>
                  <a:cxn ang="0">
                    <a:pos x="31" y="10"/>
                  </a:cxn>
                  <a:cxn ang="0">
                    <a:pos x="29" y="15"/>
                  </a:cxn>
                  <a:cxn ang="0">
                    <a:pos x="29" y="22"/>
                  </a:cxn>
                  <a:cxn ang="0">
                    <a:pos x="26" y="27"/>
                  </a:cxn>
                  <a:cxn ang="0">
                    <a:pos x="26" y="34"/>
                  </a:cxn>
                  <a:cxn ang="0">
                    <a:pos x="24" y="41"/>
                  </a:cxn>
                  <a:cxn ang="0">
                    <a:pos x="24" y="46"/>
                  </a:cxn>
                  <a:cxn ang="0">
                    <a:pos x="21" y="53"/>
                  </a:cxn>
                  <a:cxn ang="0">
                    <a:pos x="21" y="60"/>
                  </a:cxn>
                  <a:cxn ang="0">
                    <a:pos x="19" y="65"/>
                  </a:cxn>
                  <a:cxn ang="0">
                    <a:pos x="19" y="72"/>
                  </a:cxn>
                  <a:cxn ang="0">
                    <a:pos x="19" y="79"/>
                  </a:cxn>
                  <a:cxn ang="0">
                    <a:pos x="17" y="86"/>
                  </a:cxn>
                  <a:cxn ang="0">
                    <a:pos x="17" y="93"/>
                  </a:cxn>
                  <a:cxn ang="0">
                    <a:pos x="17" y="100"/>
                  </a:cxn>
                  <a:cxn ang="0">
                    <a:pos x="14" y="107"/>
                  </a:cxn>
                  <a:cxn ang="0">
                    <a:pos x="14" y="112"/>
                  </a:cxn>
                  <a:cxn ang="0">
                    <a:pos x="12" y="119"/>
                  </a:cxn>
                  <a:cxn ang="0">
                    <a:pos x="12" y="126"/>
                  </a:cxn>
                  <a:cxn ang="0">
                    <a:pos x="9" y="133"/>
                  </a:cxn>
                  <a:cxn ang="0">
                    <a:pos x="9" y="138"/>
                  </a:cxn>
                  <a:cxn ang="0">
                    <a:pos x="7" y="145"/>
                  </a:cxn>
                  <a:cxn ang="0">
                    <a:pos x="7" y="152"/>
                  </a:cxn>
                  <a:cxn ang="0">
                    <a:pos x="5" y="164"/>
                  </a:cxn>
                  <a:cxn ang="0">
                    <a:pos x="2" y="174"/>
                  </a:cxn>
                  <a:cxn ang="0">
                    <a:pos x="0" y="183"/>
                  </a:cxn>
                  <a:cxn ang="0">
                    <a:pos x="0" y="193"/>
                  </a:cxn>
                  <a:cxn ang="0">
                    <a:pos x="0" y="193"/>
                  </a:cxn>
                </a:cxnLst>
                <a:rect l="0" t="0" r="r" b="b"/>
                <a:pathLst>
                  <a:path w="55" h="202">
                    <a:moveTo>
                      <a:pt x="0" y="193"/>
                    </a:moveTo>
                    <a:lnTo>
                      <a:pt x="7" y="195"/>
                    </a:lnTo>
                    <a:lnTo>
                      <a:pt x="14" y="198"/>
                    </a:lnTo>
                    <a:lnTo>
                      <a:pt x="19" y="198"/>
                    </a:lnTo>
                    <a:lnTo>
                      <a:pt x="26" y="202"/>
                    </a:lnTo>
                    <a:lnTo>
                      <a:pt x="26" y="190"/>
                    </a:lnTo>
                    <a:lnTo>
                      <a:pt x="29" y="179"/>
                    </a:lnTo>
                    <a:lnTo>
                      <a:pt x="31" y="174"/>
                    </a:lnTo>
                    <a:lnTo>
                      <a:pt x="31" y="167"/>
                    </a:lnTo>
                    <a:lnTo>
                      <a:pt x="33" y="160"/>
                    </a:lnTo>
                    <a:lnTo>
                      <a:pt x="36" y="155"/>
                    </a:lnTo>
                    <a:lnTo>
                      <a:pt x="36" y="148"/>
                    </a:lnTo>
                    <a:lnTo>
                      <a:pt x="36" y="141"/>
                    </a:lnTo>
                    <a:lnTo>
                      <a:pt x="36" y="136"/>
                    </a:lnTo>
                    <a:lnTo>
                      <a:pt x="38" y="129"/>
                    </a:lnTo>
                    <a:lnTo>
                      <a:pt x="38" y="122"/>
                    </a:lnTo>
                    <a:lnTo>
                      <a:pt x="40" y="114"/>
                    </a:lnTo>
                    <a:lnTo>
                      <a:pt x="40" y="107"/>
                    </a:lnTo>
                    <a:lnTo>
                      <a:pt x="43" y="103"/>
                    </a:lnTo>
                    <a:lnTo>
                      <a:pt x="43" y="95"/>
                    </a:lnTo>
                    <a:lnTo>
                      <a:pt x="45" y="88"/>
                    </a:lnTo>
                    <a:lnTo>
                      <a:pt x="45" y="81"/>
                    </a:lnTo>
                    <a:lnTo>
                      <a:pt x="45" y="76"/>
                    </a:lnTo>
                    <a:lnTo>
                      <a:pt x="45" y="69"/>
                    </a:lnTo>
                    <a:lnTo>
                      <a:pt x="48" y="62"/>
                    </a:lnTo>
                    <a:lnTo>
                      <a:pt x="48" y="57"/>
                    </a:lnTo>
                    <a:lnTo>
                      <a:pt x="50" y="50"/>
                    </a:lnTo>
                    <a:lnTo>
                      <a:pt x="50" y="41"/>
                    </a:lnTo>
                    <a:lnTo>
                      <a:pt x="52" y="31"/>
                    </a:lnTo>
                    <a:lnTo>
                      <a:pt x="52" y="22"/>
                    </a:lnTo>
                    <a:lnTo>
                      <a:pt x="55" y="15"/>
                    </a:lnTo>
                    <a:lnTo>
                      <a:pt x="43" y="5"/>
                    </a:lnTo>
                    <a:lnTo>
                      <a:pt x="33" y="0"/>
                    </a:lnTo>
                    <a:lnTo>
                      <a:pt x="31" y="5"/>
                    </a:lnTo>
                    <a:lnTo>
                      <a:pt x="31" y="10"/>
                    </a:lnTo>
                    <a:lnTo>
                      <a:pt x="29" y="15"/>
                    </a:lnTo>
                    <a:lnTo>
                      <a:pt x="29" y="22"/>
                    </a:lnTo>
                    <a:lnTo>
                      <a:pt x="26" y="27"/>
                    </a:lnTo>
                    <a:lnTo>
                      <a:pt x="26" y="34"/>
                    </a:lnTo>
                    <a:lnTo>
                      <a:pt x="24" y="41"/>
                    </a:lnTo>
                    <a:lnTo>
                      <a:pt x="24" y="46"/>
                    </a:lnTo>
                    <a:lnTo>
                      <a:pt x="21" y="53"/>
                    </a:lnTo>
                    <a:lnTo>
                      <a:pt x="21" y="60"/>
                    </a:lnTo>
                    <a:lnTo>
                      <a:pt x="19" y="65"/>
                    </a:lnTo>
                    <a:lnTo>
                      <a:pt x="19" y="72"/>
                    </a:lnTo>
                    <a:lnTo>
                      <a:pt x="19" y="79"/>
                    </a:lnTo>
                    <a:lnTo>
                      <a:pt x="17" y="86"/>
                    </a:lnTo>
                    <a:lnTo>
                      <a:pt x="17" y="93"/>
                    </a:lnTo>
                    <a:lnTo>
                      <a:pt x="17" y="100"/>
                    </a:lnTo>
                    <a:lnTo>
                      <a:pt x="14" y="107"/>
                    </a:lnTo>
                    <a:lnTo>
                      <a:pt x="14" y="112"/>
                    </a:lnTo>
                    <a:lnTo>
                      <a:pt x="12" y="119"/>
                    </a:lnTo>
                    <a:lnTo>
                      <a:pt x="12" y="126"/>
                    </a:lnTo>
                    <a:lnTo>
                      <a:pt x="9" y="133"/>
                    </a:lnTo>
                    <a:lnTo>
                      <a:pt x="9" y="138"/>
                    </a:lnTo>
                    <a:lnTo>
                      <a:pt x="7" y="145"/>
                    </a:lnTo>
                    <a:lnTo>
                      <a:pt x="7" y="152"/>
                    </a:lnTo>
                    <a:lnTo>
                      <a:pt x="5" y="164"/>
                    </a:lnTo>
                    <a:lnTo>
                      <a:pt x="2" y="174"/>
                    </a:lnTo>
                    <a:lnTo>
                      <a:pt x="0" y="183"/>
                    </a:lnTo>
                    <a:lnTo>
                      <a:pt x="0" y="193"/>
                    </a:lnTo>
                    <a:lnTo>
                      <a:pt x="0" y="19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507" name="Freeform 51"/>
              <p:cNvSpPr>
                <a:spLocks/>
              </p:cNvSpPr>
              <p:nvPr/>
            </p:nvSpPr>
            <p:spPr bwMode="auto">
              <a:xfrm>
                <a:off x="1172" y="2763"/>
                <a:ext cx="52" cy="225"/>
              </a:xfrm>
              <a:custGeom>
                <a:avLst/>
                <a:gdLst/>
                <a:ahLst/>
                <a:cxnLst>
                  <a:cxn ang="0">
                    <a:pos x="5" y="218"/>
                  </a:cxn>
                  <a:cxn ang="0">
                    <a:pos x="22" y="223"/>
                  </a:cxn>
                  <a:cxn ang="0">
                    <a:pos x="29" y="218"/>
                  </a:cxn>
                  <a:cxn ang="0">
                    <a:pos x="31" y="206"/>
                  </a:cxn>
                  <a:cxn ang="0">
                    <a:pos x="31" y="194"/>
                  </a:cxn>
                  <a:cxn ang="0">
                    <a:pos x="33" y="182"/>
                  </a:cxn>
                  <a:cxn ang="0">
                    <a:pos x="36" y="168"/>
                  </a:cxn>
                  <a:cxn ang="0">
                    <a:pos x="38" y="154"/>
                  </a:cxn>
                  <a:cxn ang="0">
                    <a:pos x="41" y="140"/>
                  </a:cxn>
                  <a:cxn ang="0">
                    <a:pos x="43" y="125"/>
                  </a:cxn>
                  <a:cxn ang="0">
                    <a:pos x="43" y="109"/>
                  </a:cxn>
                  <a:cxn ang="0">
                    <a:pos x="45" y="95"/>
                  </a:cxn>
                  <a:cxn ang="0">
                    <a:pos x="45" y="80"/>
                  </a:cxn>
                  <a:cxn ang="0">
                    <a:pos x="48" y="66"/>
                  </a:cxn>
                  <a:cxn ang="0">
                    <a:pos x="50" y="54"/>
                  </a:cxn>
                  <a:cxn ang="0">
                    <a:pos x="50" y="40"/>
                  </a:cxn>
                  <a:cxn ang="0">
                    <a:pos x="50" y="23"/>
                  </a:cxn>
                  <a:cxn ang="0">
                    <a:pos x="43" y="7"/>
                  </a:cxn>
                  <a:cxn ang="0">
                    <a:pos x="29" y="4"/>
                  </a:cxn>
                  <a:cxn ang="0">
                    <a:pos x="26" y="16"/>
                  </a:cxn>
                  <a:cxn ang="0">
                    <a:pos x="24" y="30"/>
                  </a:cxn>
                  <a:cxn ang="0">
                    <a:pos x="22" y="47"/>
                  </a:cxn>
                  <a:cxn ang="0">
                    <a:pos x="19" y="61"/>
                  </a:cxn>
                  <a:cxn ang="0">
                    <a:pos x="17" y="78"/>
                  </a:cxn>
                  <a:cxn ang="0">
                    <a:pos x="14" y="92"/>
                  </a:cxn>
                  <a:cxn ang="0">
                    <a:pos x="12" y="109"/>
                  </a:cxn>
                  <a:cxn ang="0">
                    <a:pos x="12" y="123"/>
                  </a:cxn>
                  <a:cxn ang="0">
                    <a:pos x="10" y="137"/>
                  </a:cxn>
                  <a:cxn ang="0">
                    <a:pos x="7" y="154"/>
                  </a:cxn>
                  <a:cxn ang="0">
                    <a:pos x="5" y="166"/>
                  </a:cxn>
                  <a:cxn ang="0">
                    <a:pos x="3" y="180"/>
                  </a:cxn>
                  <a:cxn ang="0">
                    <a:pos x="3" y="192"/>
                  </a:cxn>
                  <a:cxn ang="0">
                    <a:pos x="0" y="209"/>
                  </a:cxn>
                  <a:cxn ang="0">
                    <a:pos x="0" y="218"/>
                  </a:cxn>
                </a:cxnLst>
                <a:rect l="0" t="0" r="r" b="b"/>
                <a:pathLst>
                  <a:path w="52" h="225">
                    <a:moveTo>
                      <a:pt x="0" y="218"/>
                    </a:moveTo>
                    <a:lnTo>
                      <a:pt x="5" y="218"/>
                    </a:lnTo>
                    <a:lnTo>
                      <a:pt x="12" y="220"/>
                    </a:lnTo>
                    <a:lnTo>
                      <a:pt x="22" y="223"/>
                    </a:lnTo>
                    <a:lnTo>
                      <a:pt x="29" y="225"/>
                    </a:lnTo>
                    <a:lnTo>
                      <a:pt x="29" y="218"/>
                    </a:lnTo>
                    <a:lnTo>
                      <a:pt x="29" y="213"/>
                    </a:lnTo>
                    <a:lnTo>
                      <a:pt x="31" y="206"/>
                    </a:lnTo>
                    <a:lnTo>
                      <a:pt x="31" y="201"/>
                    </a:lnTo>
                    <a:lnTo>
                      <a:pt x="31" y="194"/>
                    </a:lnTo>
                    <a:lnTo>
                      <a:pt x="33" y="187"/>
                    </a:lnTo>
                    <a:lnTo>
                      <a:pt x="33" y="182"/>
                    </a:lnTo>
                    <a:lnTo>
                      <a:pt x="36" y="175"/>
                    </a:lnTo>
                    <a:lnTo>
                      <a:pt x="36" y="168"/>
                    </a:lnTo>
                    <a:lnTo>
                      <a:pt x="38" y="161"/>
                    </a:lnTo>
                    <a:lnTo>
                      <a:pt x="38" y="154"/>
                    </a:lnTo>
                    <a:lnTo>
                      <a:pt x="41" y="147"/>
                    </a:lnTo>
                    <a:lnTo>
                      <a:pt x="41" y="140"/>
                    </a:lnTo>
                    <a:lnTo>
                      <a:pt x="43" y="133"/>
                    </a:lnTo>
                    <a:lnTo>
                      <a:pt x="43" y="125"/>
                    </a:lnTo>
                    <a:lnTo>
                      <a:pt x="43" y="118"/>
                    </a:lnTo>
                    <a:lnTo>
                      <a:pt x="43" y="109"/>
                    </a:lnTo>
                    <a:lnTo>
                      <a:pt x="45" y="102"/>
                    </a:lnTo>
                    <a:lnTo>
                      <a:pt x="45" y="95"/>
                    </a:lnTo>
                    <a:lnTo>
                      <a:pt x="45" y="87"/>
                    </a:lnTo>
                    <a:lnTo>
                      <a:pt x="45" y="80"/>
                    </a:lnTo>
                    <a:lnTo>
                      <a:pt x="48" y="73"/>
                    </a:lnTo>
                    <a:lnTo>
                      <a:pt x="48" y="66"/>
                    </a:lnTo>
                    <a:lnTo>
                      <a:pt x="50" y="61"/>
                    </a:lnTo>
                    <a:lnTo>
                      <a:pt x="50" y="54"/>
                    </a:lnTo>
                    <a:lnTo>
                      <a:pt x="50" y="47"/>
                    </a:lnTo>
                    <a:lnTo>
                      <a:pt x="50" y="40"/>
                    </a:lnTo>
                    <a:lnTo>
                      <a:pt x="50" y="33"/>
                    </a:lnTo>
                    <a:lnTo>
                      <a:pt x="50" y="23"/>
                    </a:lnTo>
                    <a:lnTo>
                      <a:pt x="52" y="14"/>
                    </a:lnTo>
                    <a:lnTo>
                      <a:pt x="43" y="7"/>
                    </a:lnTo>
                    <a:lnTo>
                      <a:pt x="31" y="0"/>
                    </a:lnTo>
                    <a:lnTo>
                      <a:pt x="29" y="4"/>
                    </a:lnTo>
                    <a:lnTo>
                      <a:pt x="29" y="11"/>
                    </a:lnTo>
                    <a:lnTo>
                      <a:pt x="26" y="16"/>
                    </a:lnTo>
                    <a:lnTo>
                      <a:pt x="26" y="23"/>
                    </a:lnTo>
                    <a:lnTo>
                      <a:pt x="24" y="30"/>
                    </a:lnTo>
                    <a:lnTo>
                      <a:pt x="24" y="40"/>
                    </a:lnTo>
                    <a:lnTo>
                      <a:pt x="22" y="47"/>
                    </a:lnTo>
                    <a:lnTo>
                      <a:pt x="22" y="54"/>
                    </a:lnTo>
                    <a:lnTo>
                      <a:pt x="19" y="61"/>
                    </a:lnTo>
                    <a:lnTo>
                      <a:pt x="19" y="71"/>
                    </a:lnTo>
                    <a:lnTo>
                      <a:pt x="17" y="78"/>
                    </a:lnTo>
                    <a:lnTo>
                      <a:pt x="17" y="85"/>
                    </a:lnTo>
                    <a:lnTo>
                      <a:pt x="14" y="92"/>
                    </a:lnTo>
                    <a:lnTo>
                      <a:pt x="14" y="102"/>
                    </a:lnTo>
                    <a:lnTo>
                      <a:pt x="12" y="109"/>
                    </a:lnTo>
                    <a:lnTo>
                      <a:pt x="12" y="118"/>
                    </a:lnTo>
                    <a:lnTo>
                      <a:pt x="12" y="123"/>
                    </a:lnTo>
                    <a:lnTo>
                      <a:pt x="10" y="133"/>
                    </a:lnTo>
                    <a:lnTo>
                      <a:pt x="10" y="137"/>
                    </a:lnTo>
                    <a:lnTo>
                      <a:pt x="10" y="147"/>
                    </a:lnTo>
                    <a:lnTo>
                      <a:pt x="7" y="154"/>
                    </a:lnTo>
                    <a:lnTo>
                      <a:pt x="5" y="161"/>
                    </a:lnTo>
                    <a:lnTo>
                      <a:pt x="5" y="166"/>
                    </a:lnTo>
                    <a:lnTo>
                      <a:pt x="5" y="175"/>
                    </a:lnTo>
                    <a:lnTo>
                      <a:pt x="3" y="180"/>
                    </a:lnTo>
                    <a:lnTo>
                      <a:pt x="3" y="185"/>
                    </a:lnTo>
                    <a:lnTo>
                      <a:pt x="3" y="192"/>
                    </a:lnTo>
                    <a:lnTo>
                      <a:pt x="3" y="199"/>
                    </a:lnTo>
                    <a:lnTo>
                      <a:pt x="0" y="209"/>
                    </a:lnTo>
                    <a:lnTo>
                      <a:pt x="0" y="218"/>
                    </a:lnTo>
                    <a:lnTo>
                      <a:pt x="0" y="21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508" name="Freeform 52"/>
              <p:cNvSpPr>
                <a:spLocks/>
              </p:cNvSpPr>
              <p:nvPr/>
            </p:nvSpPr>
            <p:spPr bwMode="auto">
              <a:xfrm>
                <a:off x="1096" y="2708"/>
                <a:ext cx="62" cy="247"/>
              </a:xfrm>
              <a:custGeom>
                <a:avLst/>
                <a:gdLst/>
                <a:ahLst/>
                <a:cxnLst>
                  <a:cxn ang="0">
                    <a:pos x="10" y="235"/>
                  </a:cxn>
                  <a:cxn ang="0">
                    <a:pos x="29" y="242"/>
                  </a:cxn>
                  <a:cxn ang="0">
                    <a:pos x="38" y="237"/>
                  </a:cxn>
                  <a:cxn ang="0">
                    <a:pos x="40" y="221"/>
                  </a:cxn>
                  <a:cxn ang="0">
                    <a:pos x="43" y="209"/>
                  </a:cxn>
                  <a:cxn ang="0">
                    <a:pos x="43" y="197"/>
                  </a:cxn>
                  <a:cxn ang="0">
                    <a:pos x="45" y="183"/>
                  </a:cxn>
                  <a:cxn ang="0">
                    <a:pos x="45" y="166"/>
                  </a:cxn>
                  <a:cxn ang="0">
                    <a:pos x="48" y="150"/>
                  </a:cxn>
                  <a:cxn ang="0">
                    <a:pos x="50" y="133"/>
                  </a:cxn>
                  <a:cxn ang="0">
                    <a:pos x="52" y="116"/>
                  </a:cxn>
                  <a:cxn ang="0">
                    <a:pos x="52" y="100"/>
                  </a:cxn>
                  <a:cxn ang="0">
                    <a:pos x="55" y="83"/>
                  </a:cxn>
                  <a:cxn ang="0">
                    <a:pos x="55" y="64"/>
                  </a:cxn>
                  <a:cxn ang="0">
                    <a:pos x="57" y="50"/>
                  </a:cxn>
                  <a:cxn ang="0">
                    <a:pos x="60" y="33"/>
                  </a:cxn>
                  <a:cxn ang="0">
                    <a:pos x="62" y="19"/>
                  </a:cxn>
                  <a:cxn ang="0">
                    <a:pos x="52" y="5"/>
                  </a:cxn>
                  <a:cxn ang="0">
                    <a:pos x="40" y="5"/>
                  </a:cxn>
                  <a:cxn ang="0">
                    <a:pos x="38" y="19"/>
                  </a:cxn>
                  <a:cxn ang="0">
                    <a:pos x="36" y="33"/>
                  </a:cxn>
                  <a:cxn ang="0">
                    <a:pos x="33" y="50"/>
                  </a:cxn>
                  <a:cxn ang="0">
                    <a:pos x="31" y="64"/>
                  </a:cxn>
                  <a:cxn ang="0">
                    <a:pos x="26" y="78"/>
                  </a:cxn>
                  <a:cxn ang="0">
                    <a:pos x="24" y="95"/>
                  </a:cxn>
                  <a:cxn ang="0">
                    <a:pos x="21" y="112"/>
                  </a:cxn>
                  <a:cxn ang="0">
                    <a:pos x="19" y="128"/>
                  </a:cxn>
                  <a:cxn ang="0">
                    <a:pos x="17" y="145"/>
                  </a:cxn>
                  <a:cxn ang="0">
                    <a:pos x="14" y="159"/>
                  </a:cxn>
                  <a:cxn ang="0">
                    <a:pos x="12" y="173"/>
                  </a:cxn>
                  <a:cxn ang="0">
                    <a:pos x="7" y="188"/>
                  </a:cxn>
                  <a:cxn ang="0">
                    <a:pos x="5" y="202"/>
                  </a:cxn>
                  <a:cxn ang="0">
                    <a:pos x="2" y="214"/>
                  </a:cxn>
                  <a:cxn ang="0">
                    <a:pos x="0" y="226"/>
                  </a:cxn>
                  <a:cxn ang="0">
                    <a:pos x="0" y="230"/>
                  </a:cxn>
                </a:cxnLst>
                <a:rect l="0" t="0" r="r" b="b"/>
                <a:pathLst>
                  <a:path w="62" h="247">
                    <a:moveTo>
                      <a:pt x="0" y="230"/>
                    </a:moveTo>
                    <a:lnTo>
                      <a:pt x="10" y="235"/>
                    </a:lnTo>
                    <a:lnTo>
                      <a:pt x="19" y="240"/>
                    </a:lnTo>
                    <a:lnTo>
                      <a:pt x="29" y="242"/>
                    </a:lnTo>
                    <a:lnTo>
                      <a:pt x="38" y="247"/>
                    </a:lnTo>
                    <a:lnTo>
                      <a:pt x="38" y="237"/>
                    </a:lnTo>
                    <a:lnTo>
                      <a:pt x="40" y="228"/>
                    </a:lnTo>
                    <a:lnTo>
                      <a:pt x="40" y="221"/>
                    </a:lnTo>
                    <a:lnTo>
                      <a:pt x="40" y="216"/>
                    </a:lnTo>
                    <a:lnTo>
                      <a:pt x="43" y="209"/>
                    </a:lnTo>
                    <a:lnTo>
                      <a:pt x="43" y="204"/>
                    </a:lnTo>
                    <a:lnTo>
                      <a:pt x="43" y="197"/>
                    </a:lnTo>
                    <a:lnTo>
                      <a:pt x="43" y="190"/>
                    </a:lnTo>
                    <a:lnTo>
                      <a:pt x="45" y="183"/>
                    </a:lnTo>
                    <a:lnTo>
                      <a:pt x="45" y="173"/>
                    </a:lnTo>
                    <a:lnTo>
                      <a:pt x="45" y="166"/>
                    </a:lnTo>
                    <a:lnTo>
                      <a:pt x="48" y="159"/>
                    </a:lnTo>
                    <a:lnTo>
                      <a:pt x="48" y="150"/>
                    </a:lnTo>
                    <a:lnTo>
                      <a:pt x="50" y="142"/>
                    </a:lnTo>
                    <a:lnTo>
                      <a:pt x="50" y="133"/>
                    </a:lnTo>
                    <a:lnTo>
                      <a:pt x="50" y="126"/>
                    </a:lnTo>
                    <a:lnTo>
                      <a:pt x="52" y="116"/>
                    </a:lnTo>
                    <a:lnTo>
                      <a:pt x="52" y="109"/>
                    </a:lnTo>
                    <a:lnTo>
                      <a:pt x="52" y="100"/>
                    </a:lnTo>
                    <a:lnTo>
                      <a:pt x="52" y="90"/>
                    </a:lnTo>
                    <a:lnTo>
                      <a:pt x="55" y="83"/>
                    </a:lnTo>
                    <a:lnTo>
                      <a:pt x="55" y="74"/>
                    </a:lnTo>
                    <a:lnTo>
                      <a:pt x="55" y="64"/>
                    </a:lnTo>
                    <a:lnTo>
                      <a:pt x="57" y="57"/>
                    </a:lnTo>
                    <a:lnTo>
                      <a:pt x="57" y="50"/>
                    </a:lnTo>
                    <a:lnTo>
                      <a:pt x="60" y="43"/>
                    </a:lnTo>
                    <a:lnTo>
                      <a:pt x="60" y="33"/>
                    </a:lnTo>
                    <a:lnTo>
                      <a:pt x="62" y="26"/>
                    </a:lnTo>
                    <a:lnTo>
                      <a:pt x="62" y="19"/>
                    </a:lnTo>
                    <a:lnTo>
                      <a:pt x="62" y="12"/>
                    </a:lnTo>
                    <a:lnTo>
                      <a:pt x="52" y="5"/>
                    </a:lnTo>
                    <a:lnTo>
                      <a:pt x="43" y="0"/>
                    </a:lnTo>
                    <a:lnTo>
                      <a:pt x="40" y="5"/>
                    </a:lnTo>
                    <a:lnTo>
                      <a:pt x="40" y="12"/>
                    </a:lnTo>
                    <a:lnTo>
                      <a:pt x="38" y="19"/>
                    </a:lnTo>
                    <a:lnTo>
                      <a:pt x="38" y="26"/>
                    </a:lnTo>
                    <a:lnTo>
                      <a:pt x="36" y="33"/>
                    </a:lnTo>
                    <a:lnTo>
                      <a:pt x="33" y="43"/>
                    </a:lnTo>
                    <a:lnTo>
                      <a:pt x="33" y="50"/>
                    </a:lnTo>
                    <a:lnTo>
                      <a:pt x="33" y="57"/>
                    </a:lnTo>
                    <a:lnTo>
                      <a:pt x="31" y="64"/>
                    </a:lnTo>
                    <a:lnTo>
                      <a:pt x="29" y="71"/>
                    </a:lnTo>
                    <a:lnTo>
                      <a:pt x="26" y="78"/>
                    </a:lnTo>
                    <a:lnTo>
                      <a:pt x="26" y="88"/>
                    </a:lnTo>
                    <a:lnTo>
                      <a:pt x="24" y="95"/>
                    </a:lnTo>
                    <a:lnTo>
                      <a:pt x="24" y="104"/>
                    </a:lnTo>
                    <a:lnTo>
                      <a:pt x="21" y="112"/>
                    </a:lnTo>
                    <a:lnTo>
                      <a:pt x="21" y="121"/>
                    </a:lnTo>
                    <a:lnTo>
                      <a:pt x="19" y="128"/>
                    </a:lnTo>
                    <a:lnTo>
                      <a:pt x="19" y="138"/>
                    </a:lnTo>
                    <a:lnTo>
                      <a:pt x="17" y="145"/>
                    </a:lnTo>
                    <a:lnTo>
                      <a:pt x="14" y="152"/>
                    </a:lnTo>
                    <a:lnTo>
                      <a:pt x="14" y="159"/>
                    </a:lnTo>
                    <a:lnTo>
                      <a:pt x="12" y="166"/>
                    </a:lnTo>
                    <a:lnTo>
                      <a:pt x="12" y="173"/>
                    </a:lnTo>
                    <a:lnTo>
                      <a:pt x="10" y="183"/>
                    </a:lnTo>
                    <a:lnTo>
                      <a:pt x="7" y="188"/>
                    </a:lnTo>
                    <a:lnTo>
                      <a:pt x="7" y="195"/>
                    </a:lnTo>
                    <a:lnTo>
                      <a:pt x="5" y="202"/>
                    </a:lnTo>
                    <a:lnTo>
                      <a:pt x="5" y="209"/>
                    </a:lnTo>
                    <a:lnTo>
                      <a:pt x="2" y="214"/>
                    </a:lnTo>
                    <a:lnTo>
                      <a:pt x="2" y="221"/>
                    </a:lnTo>
                    <a:lnTo>
                      <a:pt x="0" y="226"/>
                    </a:lnTo>
                    <a:lnTo>
                      <a:pt x="0" y="230"/>
                    </a:lnTo>
                    <a:lnTo>
                      <a:pt x="0" y="23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509" name="Freeform 53"/>
              <p:cNvSpPr>
                <a:spLocks/>
              </p:cNvSpPr>
              <p:nvPr/>
            </p:nvSpPr>
            <p:spPr bwMode="auto">
              <a:xfrm>
                <a:off x="1022" y="2644"/>
                <a:ext cx="65" cy="268"/>
              </a:xfrm>
              <a:custGeom>
                <a:avLst/>
                <a:gdLst/>
                <a:ahLst/>
                <a:cxnLst>
                  <a:cxn ang="0">
                    <a:pos x="5" y="256"/>
                  </a:cxn>
                  <a:cxn ang="0">
                    <a:pos x="19" y="263"/>
                  </a:cxn>
                  <a:cxn ang="0">
                    <a:pos x="31" y="268"/>
                  </a:cxn>
                  <a:cxn ang="0">
                    <a:pos x="31" y="266"/>
                  </a:cxn>
                  <a:cxn ang="0">
                    <a:pos x="31" y="252"/>
                  </a:cxn>
                  <a:cxn ang="0">
                    <a:pos x="34" y="235"/>
                  </a:cxn>
                  <a:cxn ang="0">
                    <a:pos x="36" y="221"/>
                  </a:cxn>
                  <a:cxn ang="0">
                    <a:pos x="38" y="206"/>
                  </a:cxn>
                  <a:cxn ang="0">
                    <a:pos x="41" y="187"/>
                  </a:cxn>
                  <a:cxn ang="0">
                    <a:pos x="43" y="168"/>
                  </a:cxn>
                  <a:cxn ang="0">
                    <a:pos x="46" y="149"/>
                  </a:cxn>
                  <a:cxn ang="0">
                    <a:pos x="48" y="128"/>
                  </a:cxn>
                  <a:cxn ang="0">
                    <a:pos x="53" y="107"/>
                  </a:cxn>
                  <a:cxn ang="0">
                    <a:pos x="55" y="88"/>
                  </a:cxn>
                  <a:cxn ang="0">
                    <a:pos x="57" y="66"/>
                  </a:cxn>
                  <a:cxn ang="0">
                    <a:pos x="60" y="45"/>
                  </a:cxn>
                  <a:cxn ang="0">
                    <a:pos x="62" y="26"/>
                  </a:cxn>
                  <a:cxn ang="0">
                    <a:pos x="53" y="9"/>
                  </a:cxn>
                  <a:cxn ang="0">
                    <a:pos x="41" y="7"/>
                  </a:cxn>
                  <a:cxn ang="0">
                    <a:pos x="38" y="23"/>
                  </a:cxn>
                  <a:cxn ang="0">
                    <a:pos x="34" y="40"/>
                  </a:cxn>
                  <a:cxn ang="0">
                    <a:pos x="31" y="59"/>
                  </a:cxn>
                  <a:cxn ang="0">
                    <a:pos x="29" y="78"/>
                  </a:cxn>
                  <a:cxn ang="0">
                    <a:pos x="24" y="95"/>
                  </a:cxn>
                  <a:cxn ang="0">
                    <a:pos x="22" y="114"/>
                  </a:cxn>
                  <a:cxn ang="0">
                    <a:pos x="19" y="133"/>
                  </a:cxn>
                  <a:cxn ang="0">
                    <a:pos x="15" y="149"/>
                  </a:cxn>
                  <a:cxn ang="0">
                    <a:pos x="12" y="166"/>
                  </a:cxn>
                  <a:cxn ang="0">
                    <a:pos x="10" y="183"/>
                  </a:cxn>
                  <a:cxn ang="0">
                    <a:pos x="7" y="197"/>
                  </a:cxn>
                  <a:cxn ang="0">
                    <a:pos x="5" y="211"/>
                  </a:cxn>
                  <a:cxn ang="0">
                    <a:pos x="3" y="225"/>
                  </a:cxn>
                  <a:cxn ang="0">
                    <a:pos x="3" y="237"/>
                  </a:cxn>
                  <a:cxn ang="0">
                    <a:pos x="0" y="249"/>
                  </a:cxn>
                  <a:cxn ang="0">
                    <a:pos x="0" y="256"/>
                  </a:cxn>
                </a:cxnLst>
                <a:rect l="0" t="0" r="r" b="b"/>
                <a:pathLst>
                  <a:path w="65" h="268">
                    <a:moveTo>
                      <a:pt x="0" y="256"/>
                    </a:moveTo>
                    <a:lnTo>
                      <a:pt x="5" y="256"/>
                    </a:lnTo>
                    <a:lnTo>
                      <a:pt x="12" y="261"/>
                    </a:lnTo>
                    <a:lnTo>
                      <a:pt x="19" y="263"/>
                    </a:lnTo>
                    <a:lnTo>
                      <a:pt x="27" y="266"/>
                    </a:lnTo>
                    <a:lnTo>
                      <a:pt x="31" y="268"/>
                    </a:lnTo>
                    <a:lnTo>
                      <a:pt x="31" y="268"/>
                    </a:lnTo>
                    <a:lnTo>
                      <a:pt x="31" y="266"/>
                    </a:lnTo>
                    <a:lnTo>
                      <a:pt x="31" y="261"/>
                    </a:lnTo>
                    <a:lnTo>
                      <a:pt x="31" y="252"/>
                    </a:lnTo>
                    <a:lnTo>
                      <a:pt x="34" y="242"/>
                    </a:lnTo>
                    <a:lnTo>
                      <a:pt x="34" y="235"/>
                    </a:lnTo>
                    <a:lnTo>
                      <a:pt x="36" y="228"/>
                    </a:lnTo>
                    <a:lnTo>
                      <a:pt x="36" y="221"/>
                    </a:lnTo>
                    <a:lnTo>
                      <a:pt x="38" y="214"/>
                    </a:lnTo>
                    <a:lnTo>
                      <a:pt x="38" y="206"/>
                    </a:lnTo>
                    <a:lnTo>
                      <a:pt x="41" y="197"/>
                    </a:lnTo>
                    <a:lnTo>
                      <a:pt x="41" y="187"/>
                    </a:lnTo>
                    <a:lnTo>
                      <a:pt x="43" y="180"/>
                    </a:lnTo>
                    <a:lnTo>
                      <a:pt x="43" y="168"/>
                    </a:lnTo>
                    <a:lnTo>
                      <a:pt x="46" y="159"/>
                    </a:lnTo>
                    <a:lnTo>
                      <a:pt x="46" y="149"/>
                    </a:lnTo>
                    <a:lnTo>
                      <a:pt x="48" y="140"/>
                    </a:lnTo>
                    <a:lnTo>
                      <a:pt x="48" y="128"/>
                    </a:lnTo>
                    <a:lnTo>
                      <a:pt x="50" y="119"/>
                    </a:lnTo>
                    <a:lnTo>
                      <a:pt x="53" y="107"/>
                    </a:lnTo>
                    <a:lnTo>
                      <a:pt x="53" y="97"/>
                    </a:lnTo>
                    <a:lnTo>
                      <a:pt x="55" y="88"/>
                    </a:lnTo>
                    <a:lnTo>
                      <a:pt x="55" y="76"/>
                    </a:lnTo>
                    <a:lnTo>
                      <a:pt x="57" y="66"/>
                    </a:lnTo>
                    <a:lnTo>
                      <a:pt x="60" y="57"/>
                    </a:lnTo>
                    <a:lnTo>
                      <a:pt x="60" y="45"/>
                    </a:lnTo>
                    <a:lnTo>
                      <a:pt x="62" y="35"/>
                    </a:lnTo>
                    <a:lnTo>
                      <a:pt x="62" y="26"/>
                    </a:lnTo>
                    <a:lnTo>
                      <a:pt x="65" y="16"/>
                    </a:lnTo>
                    <a:lnTo>
                      <a:pt x="53" y="9"/>
                    </a:lnTo>
                    <a:lnTo>
                      <a:pt x="43" y="0"/>
                    </a:lnTo>
                    <a:lnTo>
                      <a:pt x="41" y="7"/>
                    </a:lnTo>
                    <a:lnTo>
                      <a:pt x="41" y="16"/>
                    </a:lnTo>
                    <a:lnTo>
                      <a:pt x="38" y="23"/>
                    </a:lnTo>
                    <a:lnTo>
                      <a:pt x="36" y="33"/>
                    </a:lnTo>
                    <a:lnTo>
                      <a:pt x="34" y="40"/>
                    </a:lnTo>
                    <a:lnTo>
                      <a:pt x="34" y="50"/>
                    </a:lnTo>
                    <a:lnTo>
                      <a:pt x="31" y="59"/>
                    </a:lnTo>
                    <a:lnTo>
                      <a:pt x="31" y="69"/>
                    </a:lnTo>
                    <a:lnTo>
                      <a:pt x="29" y="78"/>
                    </a:lnTo>
                    <a:lnTo>
                      <a:pt x="27" y="88"/>
                    </a:lnTo>
                    <a:lnTo>
                      <a:pt x="24" y="95"/>
                    </a:lnTo>
                    <a:lnTo>
                      <a:pt x="24" y="104"/>
                    </a:lnTo>
                    <a:lnTo>
                      <a:pt x="22" y="114"/>
                    </a:lnTo>
                    <a:lnTo>
                      <a:pt x="22" y="123"/>
                    </a:lnTo>
                    <a:lnTo>
                      <a:pt x="19" y="133"/>
                    </a:lnTo>
                    <a:lnTo>
                      <a:pt x="17" y="142"/>
                    </a:lnTo>
                    <a:lnTo>
                      <a:pt x="15" y="149"/>
                    </a:lnTo>
                    <a:lnTo>
                      <a:pt x="15" y="159"/>
                    </a:lnTo>
                    <a:lnTo>
                      <a:pt x="12" y="166"/>
                    </a:lnTo>
                    <a:lnTo>
                      <a:pt x="12" y="176"/>
                    </a:lnTo>
                    <a:lnTo>
                      <a:pt x="10" y="183"/>
                    </a:lnTo>
                    <a:lnTo>
                      <a:pt x="10" y="190"/>
                    </a:lnTo>
                    <a:lnTo>
                      <a:pt x="7" y="197"/>
                    </a:lnTo>
                    <a:lnTo>
                      <a:pt x="7" y="206"/>
                    </a:lnTo>
                    <a:lnTo>
                      <a:pt x="5" y="211"/>
                    </a:lnTo>
                    <a:lnTo>
                      <a:pt x="3" y="218"/>
                    </a:lnTo>
                    <a:lnTo>
                      <a:pt x="3" y="225"/>
                    </a:lnTo>
                    <a:lnTo>
                      <a:pt x="3" y="233"/>
                    </a:lnTo>
                    <a:lnTo>
                      <a:pt x="3" y="237"/>
                    </a:lnTo>
                    <a:lnTo>
                      <a:pt x="0" y="244"/>
                    </a:lnTo>
                    <a:lnTo>
                      <a:pt x="0" y="249"/>
                    </a:lnTo>
                    <a:lnTo>
                      <a:pt x="0" y="256"/>
                    </a:lnTo>
                    <a:lnTo>
                      <a:pt x="0" y="25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510" name="Freeform 54"/>
              <p:cNvSpPr>
                <a:spLocks/>
              </p:cNvSpPr>
              <p:nvPr/>
            </p:nvSpPr>
            <p:spPr bwMode="auto">
              <a:xfrm>
                <a:off x="949" y="2575"/>
                <a:ext cx="66" cy="290"/>
              </a:xfrm>
              <a:custGeom>
                <a:avLst/>
                <a:gdLst/>
                <a:ahLst/>
                <a:cxnLst>
                  <a:cxn ang="0">
                    <a:pos x="7" y="278"/>
                  </a:cxn>
                  <a:cxn ang="0">
                    <a:pos x="21" y="287"/>
                  </a:cxn>
                  <a:cxn ang="0">
                    <a:pos x="31" y="285"/>
                  </a:cxn>
                  <a:cxn ang="0">
                    <a:pos x="31" y="273"/>
                  </a:cxn>
                  <a:cxn ang="0">
                    <a:pos x="31" y="259"/>
                  </a:cxn>
                  <a:cxn ang="0">
                    <a:pos x="33" y="245"/>
                  </a:cxn>
                  <a:cxn ang="0">
                    <a:pos x="35" y="228"/>
                  </a:cxn>
                  <a:cxn ang="0">
                    <a:pos x="38" y="211"/>
                  </a:cxn>
                  <a:cxn ang="0">
                    <a:pos x="40" y="195"/>
                  </a:cxn>
                  <a:cxn ang="0">
                    <a:pos x="45" y="176"/>
                  </a:cxn>
                  <a:cxn ang="0">
                    <a:pos x="47" y="157"/>
                  </a:cxn>
                  <a:cxn ang="0">
                    <a:pos x="50" y="135"/>
                  </a:cxn>
                  <a:cxn ang="0">
                    <a:pos x="52" y="116"/>
                  </a:cxn>
                  <a:cxn ang="0">
                    <a:pos x="54" y="97"/>
                  </a:cxn>
                  <a:cxn ang="0">
                    <a:pos x="57" y="78"/>
                  </a:cxn>
                  <a:cxn ang="0">
                    <a:pos x="59" y="59"/>
                  </a:cxn>
                  <a:cxn ang="0">
                    <a:pos x="61" y="40"/>
                  </a:cxn>
                  <a:cxn ang="0">
                    <a:pos x="64" y="24"/>
                  </a:cxn>
                  <a:cxn ang="0">
                    <a:pos x="54" y="7"/>
                  </a:cxn>
                  <a:cxn ang="0">
                    <a:pos x="42" y="5"/>
                  </a:cxn>
                  <a:cxn ang="0">
                    <a:pos x="40" y="21"/>
                  </a:cxn>
                  <a:cxn ang="0">
                    <a:pos x="38" y="38"/>
                  </a:cxn>
                  <a:cxn ang="0">
                    <a:pos x="33" y="54"/>
                  </a:cxn>
                  <a:cxn ang="0">
                    <a:pos x="31" y="73"/>
                  </a:cxn>
                  <a:cxn ang="0">
                    <a:pos x="28" y="90"/>
                  </a:cxn>
                  <a:cxn ang="0">
                    <a:pos x="23" y="109"/>
                  </a:cxn>
                  <a:cxn ang="0">
                    <a:pos x="21" y="128"/>
                  </a:cxn>
                  <a:cxn ang="0">
                    <a:pos x="19" y="147"/>
                  </a:cxn>
                  <a:cxn ang="0">
                    <a:pos x="14" y="166"/>
                  </a:cxn>
                  <a:cxn ang="0">
                    <a:pos x="12" y="185"/>
                  </a:cxn>
                  <a:cxn ang="0">
                    <a:pos x="9" y="202"/>
                  </a:cxn>
                  <a:cxn ang="0">
                    <a:pos x="7" y="218"/>
                  </a:cxn>
                  <a:cxn ang="0">
                    <a:pos x="2" y="235"/>
                  </a:cxn>
                  <a:cxn ang="0">
                    <a:pos x="2" y="252"/>
                  </a:cxn>
                  <a:cxn ang="0">
                    <a:pos x="0" y="266"/>
                  </a:cxn>
                  <a:cxn ang="0">
                    <a:pos x="0" y="275"/>
                  </a:cxn>
                </a:cxnLst>
                <a:rect l="0" t="0" r="r" b="b"/>
                <a:pathLst>
                  <a:path w="66" h="290">
                    <a:moveTo>
                      <a:pt x="0" y="275"/>
                    </a:moveTo>
                    <a:lnTo>
                      <a:pt x="7" y="278"/>
                    </a:lnTo>
                    <a:lnTo>
                      <a:pt x="14" y="283"/>
                    </a:lnTo>
                    <a:lnTo>
                      <a:pt x="21" y="287"/>
                    </a:lnTo>
                    <a:lnTo>
                      <a:pt x="31" y="290"/>
                    </a:lnTo>
                    <a:lnTo>
                      <a:pt x="31" y="285"/>
                    </a:lnTo>
                    <a:lnTo>
                      <a:pt x="31" y="278"/>
                    </a:lnTo>
                    <a:lnTo>
                      <a:pt x="31" y="273"/>
                    </a:lnTo>
                    <a:lnTo>
                      <a:pt x="31" y="266"/>
                    </a:lnTo>
                    <a:lnTo>
                      <a:pt x="31" y="259"/>
                    </a:lnTo>
                    <a:lnTo>
                      <a:pt x="33" y="252"/>
                    </a:lnTo>
                    <a:lnTo>
                      <a:pt x="33" y="245"/>
                    </a:lnTo>
                    <a:lnTo>
                      <a:pt x="35" y="237"/>
                    </a:lnTo>
                    <a:lnTo>
                      <a:pt x="35" y="228"/>
                    </a:lnTo>
                    <a:lnTo>
                      <a:pt x="38" y="221"/>
                    </a:lnTo>
                    <a:lnTo>
                      <a:pt x="38" y="211"/>
                    </a:lnTo>
                    <a:lnTo>
                      <a:pt x="40" y="202"/>
                    </a:lnTo>
                    <a:lnTo>
                      <a:pt x="40" y="195"/>
                    </a:lnTo>
                    <a:lnTo>
                      <a:pt x="42" y="185"/>
                    </a:lnTo>
                    <a:lnTo>
                      <a:pt x="45" y="176"/>
                    </a:lnTo>
                    <a:lnTo>
                      <a:pt x="47" y="166"/>
                    </a:lnTo>
                    <a:lnTo>
                      <a:pt x="47" y="157"/>
                    </a:lnTo>
                    <a:lnTo>
                      <a:pt x="50" y="147"/>
                    </a:lnTo>
                    <a:lnTo>
                      <a:pt x="50" y="135"/>
                    </a:lnTo>
                    <a:lnTo>
                      <a:pt x="50" y="126"/>
                    </a:lnTo>
                    <a:lnTo>
                      <a:pt x="52" y="116"/>
                    </a:lnTo>
                    <a:lnTo>
                      <a:pt x="52" y="107"/>
                    </a:lnTo>
                    <a:lnTo>
                      <a:pt x="54" y="97"/>
                    </a:lnTo>
                    <a:lnTo>
                      <a:pt x="57" y="88"/>
                    </a:lnTo>
                    <a:lnTo>
                      <a:pt x="57" y="78"/>
                    </a:lnTo>
                    <a:lnTo>
                      <a:pt x="59" y="69"/>
                    </a:lnTo>
                    <a:lnTo>
                      <a:pt x="59" y="59"/>
                    </a:lnTo>
                    <a:lnTo>
                      <a:pt x="61" y="50"/>
                    </a:lnTo>
                    <a:lnTo>
                      <a:pt x="61" y="40"/>
                    </a:lnTo>
                    <a:lnTo>
                      <a:pt x="64" y="33"/>
                    </a:lnTo>
                    <a:lnTo>
                      <a:pt x="64" y="24"/>
                    </a:lnTo>
                    <a:lnTo>
                      <a:pt x="66" y="16"/>
                    </a:lnTo>
                    <a:lnTo>
                      <a:pt x="54" y="7"/>
                    </a:lnTo>
                    <a:lnTo>
                      <a:pt x="45" y="0"/>
                    </a:lnTo>
                    <a:lnTo>
                      <a:pt x="42" y="5"/>
                    </a:lnTo>
                    <a:lnTo>
                      <a:pt x="42" y="14"/>
                    </a:lnTo>
                    <a:lnTo>
                      <a:pt x="40" y="21"/>
                    </a:lnTo>
                    <a:lnTo>
                      <a:pt x="40" y="31"/>
                    </a:lnTo>
                    <a:lnTo>
                      <a:pt x="38" y="38"/>
                    </a:lnTo>
                    <a:lnTo>
                      <a:pt x="35" y="45"/>
                    </a:lnTo>
                    <a:lnTo>
                      <a:pt x="33" y="54"/>
                    </a:lnTo>
                    <a:lnTo>
                      <a:pt x="33" y="64"/>
                    </a:lnTo>
                    <a:lnTo>
                      <a:pt x="31" y="73"/>
                    </a:lnTo>
                    <a:lnTo>
                      <a:pt x="31" y="81"/>
                    </a:lnTo>
                    <a:lnTo>
                      <a:pt x="28" y="90"/>
                    </a:lnTo>
                    <a:lnTo>
                      <a:pt x="26" y="100"/>
                    </a:lnTo>
                    <a:lnTo>
                      <a:pt x="23" y="109"/>
                    </a:lnTo>
                    <a:lnTo>
                      <a:pt x="23" y="119"/>
                    </a:lnTo>
                    <a:lnTo>
                      <a:pt x="21" y="128"/>
                    </a:lnTo>
                    <a:lnTo>
                      <a:pt x="21" y="138"/>
                    </a:lnTo>
                    <a:lnTo>
                      <a:pt x="19" y="147"/>
                    </a:lnTo>
                    <a:lnTo>
                      <a:pt x="16" y="157"/>
                    </a:lnTo>
                    <a:lnTo>
                      <a:pt x="14" y="166"/>
                    </a:lnTo>
                    <a:lnTo>
                      <a:pt x="14" y="176"/>
                    </a:lnTo>
                    <a:lnTo>
                      <a:pt x="12" y="185"/>
                    </a:lnTo>
                    <a:lnTo>
                      <a:pt x="12" y="195"/>
                    </a:lnTo>
                    <a:lnTo>
                      <a:pt x="9" y="202"/>
                    </a:lnTo>
                    <a:lnTo>
                      <a:pt x="9" y="211"/>
                    </a:lnTo>
                    <a:lnTo>
                      <a:pt x="7" y="218"/>
                    </a:lnTo>
                    <a:lnTo>
                      <a:pt x="4" y="228"/>
                    </a:lnTo>
                    <a:lnTo>
                      <a:pt x="2" y="235"/>
                    </a:lnTo>
                    <a:lnTo>
                      <a:pt x="2" y="245"/>
                    </a:lnTo>
                    <a:lnTo>
                      <a:pt x="2" y="252"/>
                    </a:lnTo>
                    <a:lnTo>
                      <a:pt x="2" y="259"/>
                    </a:lnTo>
                    <a:lnTo>
                      <a:pt x="0" y="266"/>
                    </a:lnTo>
                    <a:lnTo>
                      <a:pt x="0" y="275"/>
                    </a:lnTo>
                    <a:lnTo>
                      <a:pt x="0" y="27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511" name="Freeform 55"/>
              <p:cNvSpPr>
                <a:spLocks/>
              </p:cNvSpPr>
              <p:nvPr/>
            </p:nvSpPr>
            <p:spPr bwMode="auto">
              <a:xfrm>
                <a:off x="868" y="2506"/>
                <a:ext cx="83" cy="316"/>
              </a:xfrm>
              <a:custGeom>
                <a:avLst/>
                <a:gdLst/>
                <a:ahLst/>
                <a:cxnLst>
                  <a:cxn ang="0">
                    <a:pos x="9" y="299"/>
                  </a:cxn>
                  <a:cxn ang="0">
                    <a:pos x="26" y="309"/>
                  </a:cxn>
                  <a:cxn ang="0">
                    <a:pos x="35" y="306"/>
                  </a:cxn>
                  <a:cxn ang="0">
                    <a:pos x="35" y="290"/>
                  </a:cxn>
                  <a:cxn ang="0">
                    <a:pos x="38" y="276"/>
                  </a:cxn>
                  <a:cxn ang="0">
                    <a:pos x="43" y="261"/>
                  </a:cxn>
                  <a:cxn ang="0">
                    <a:pos x="45" y="245"/>
                  </a:cxn>
                  <a:cxn ang="0">
                    <a:pos x="47" y="226"/>
                  </a:cxn>
                  <a:cxn ang="0">
                    <a:pos x="52" y="207"/>
                  </a:cxn>
                  <a:cxn ang="0">
                    <a:pos x="55" y="185"/>
                  </a:cxn>
                  <a:cxn ang="0">
                    <a:pos x="57" y="164"/>
                  </a:cxn>
                  <a:cxn ang="0">
                    <a:pos x="62" y="142"/>
                  </a:cxn>
                  <a:cxn ang="0">
                    <a:pos x="66" y="121"/>
                  </a:cxn>
                  <a:cxn ang="0">
                    <a:pos x="69" y="100"/>
                  </a:cxn>
                  <a:cxn ang="0">
                    <a:pos x="74" y="78"/>
                  </a:cxn>
                  <a:cxn ang="0">
                    <a:pos x="76" y="59"/>
                  </a:cxn>
                  <a:cxn ang="0">
                    <a:pos x="81" y="40"/>
                  </a:cxn>
                  <a:cxn ang="0">
                    <a:pos x="78" y="28"/>
                  </a:cxn>
                  <a:cxn ang="0">
                    <a:pos x="74" y="19"/>
                  </a:cxn>
                  <a:cxn ang="0">
                    <a:pos x="64" y="5"/>
                  </a:cxn>
                  <a:cxn ang="0">
                    <a:pos x="57" y="7"/>
                  </a:cxn>
                  <a:cxn ang="0">
                    <a:pos x="52" y="26"/>
                  </a:cxn>
                  <a:cxn ang="0">
                    <a:pos x="50" y="45"/>
                  </a:cxn>
                  <a:cxn ang="0">
                    <a:pos x="45" y="66"/>
                  </a:cxn>
                  <a:cxn ang="0">
                    <a:pos x="40" y="88"/>
                  </a:cxn>
                  <a:cxn ang="0">
                    <a:pos x="35" y="109"/>
                  </a:cxn>
                  <a:cxn ang="0">
                    <a:pos x="33" y="131"/>
                  </a:cxn>
                  <a:cxn ang="0">
                    <a:pos x="28" y="152"/>
                  </a:cxn>
                  <a:cxn ang="0">
                    <a:pos x="26" y="173"/>
                  </a:cxn>
                  <a:cxn ang="0">
                    <a:pos x="21" y="195"/>
                  </a:cxn>
                  <a:cxn ang="0">
                    <a:pos x="16" y="214"/>
                  </a:cxn>
                  <a:cxn ang="0">
                    <a:pos x="14" y="233"/>
                  </a:cxn>
                  <a:cxn ang="0">
                    <a:pos x="9" y="249"/>
                  </a:cxn>
                  <a:cxn ang="0">
                    <a:pos x="7" y="264"/>
                  </a:cxn>
                  <a:cxn ang="0">
                    <a:pos x="5" y="278"/>
                  </a:cxn>
                  <a:cxn ang="0">
                    <a:pos x="0" y="290"/>
                  </a:cxn>
                  <a:cxn ang="0">
                    <a:pos x="0" y="295"/>
                  </a:cxn>
                </a:cxnLst>
                <a:rect l="0" t="0" r="r" b="b"/>
                <a:pathLst>
                  <a:path w="83" h="316">
                    <a:moveTo>
                      <a:pt x="0" y="295"/>
                    </a:moveTo>
                    <a:lnTo>
                      <a:pt x="9" y="299"/>
                    </a:lnTo>
                    <a:lnTo>
                      <a:pt x="16" y="304"/>
                    </a:lnTo>
                    <a:lnTo>
                      <a:pt x="26" y="309"/>
                    </a:lnTo>
                    <a:lnTo>
                      <a:pt x="35" y="316"/>
                    </a:lnTo>
                    <a:lnTo>
                      <a:pt x="35" y="306"/>
                    </a:lnTo>
                    <a:lnTo>
                      <a:pt x="35" y="297"/>
                    </a:lnTo>
                    <a:lnTo>
                      <a:pt x="35" y="290"/>
                    </a:lnTo>
                    <a:lnTo>
                      <a:pt x="38" y="283"/>
                    </a:lnTo>
                    <a:lnTo>
                      <a:pt x="38" y="276"/>
                    </a:lnTo>
                    <a:lnTo>
                      <a:pt x="40" y="268"/>
                    </a:lnTo>
                    <a:lnTo>
                      <a:pt x="43" y="261"/>
                    </a:lnTo>
                    <a:lnTo>
                      <a:pt x="45" y="252"/>
                    </a:lnTo>
                    <a:lnTo>
                      <a:pt x="45" y="245"/>
                    </a:lnTo>
                    <a:lnTo>
                      <a:pt x="47" y="235"/>
                    </a:lnTo>
                    <a:lnTo>
                      <a:pt x="47" y="226"/>
                    </a:lnTo>
                    <a:lnTo>
                      <a:pt x="50" y="216"/>
                    </a:lnTo>
                    <a:lnTo>
                      <a:pt x="52" y="207"/>
                    </a:lnTo>
                    <a:lnTo>
                      <a:pt x="55" y="197"/>
                    </a:lnTo>
                    <a:lnTo>
                      <a:pt x="55" y="185"/>
                    </a:lnTo>
                    <a:lnTo>
                      <a:pt x="57" y="176"/>
                    </a:lnTo>
                    <a:lnTo>
                      <a:pt x="57" y="164"/>
                    </a:lnTo>
                    <a:lnTo>
                      <a:pt x="59" y="154"/>
                    </a:lnTo>
                    <a:lnTo>
                      <a:pt x="62" y="142"/>
                    </a:lnTo>
                    <a:lnTo>
                      <a:pt x="64" y="133"/>
                    </a:lnTo>
                    <a:lnTo>
                      <a:pt x="66" y="121"/>
                    </a:lnTo>
                    <a:lnTo>
                      <a:pt x="66" y="112"/>
                    </a:lnTo>
                    <a:lnTo>
                      <a:pt x="69" y="100"/>
                    </a:lnTo>
                    <a:lnTo>
                      <a:pt x="71" y="90"/>
                    </a:lnTo>
                    <a:lnTo>
                      <a:pt x="74" y="78"/>
                    </a:lnTo>
                    <a:lnTo>
                      <a:pt x="74" y="69"/>
                    </a:lnTo>
                    <a:lnTo>
                      <a:pt x="76" y="59"/>
                    </a:lnTo>
                    <a:lnTo>
                      <a:pt x="78" y="50"/>
                    </a:lnTo>
                    <a:lnTo>
                      <a:pt x="81" y="40"/>
                    </a:lnTo>
                    <a:lnTo>
                      <a:pt x="83" y="31"/>
                    </a:lnTo>
                    <a:lnTo>
                      <a:pt x="78" y="28"/>
                    </a:lnTo>
                    <a:lnTo>
                      <a:pt x="76" y="26"/>
                    </a:lnTo>
                    <a:lnTo>
                      <a:pt x="74" y="19"/>
                    </a:lnTo>
                    <a:lnTo>
                      <a:pt x="69" y="12"/>
                    </a:lnTo>
                    <a:lnTo>
                      <a:pt x="64" y="5"/>
                    </a:lnTo>
                    <a:lnTo>
                      <a:pt x="59" y="0"/>
                    </a:lnTo>
                    <a:lnTo>
                      <a:pt x="57" y="7"/>
                    </a:lnTo>
                    <a:lnTo>
                      <a:pt x="57" y="17"/>
                    </a:lnTo>
                    <a:lnTo>
                      <a:pt x="52" y="26"/>
                    </a:lnTo>
                    <a:lnTo>
                      <a:pt x="52" y="36"/>
                    </a:lnTo>
                    <a:lnTo>
                      <a:pt x="50" y="45"/>
                    </a:lnTo>
                    <a:lnTo>
                      <a:pt x="47" y="55"/>
                    </a:lnTo>
                    <a:lnTo>
                      <a:pt x="45" y="66"/>
                    </a:lnTo>
                    <a:lnTo>
                      <a:pt x="45" y="78"/>
                    </a:lnTo>
                    <a:lnTo>
                      <a:pt x="40" y="88"/>
                    </a:lnTo>
                    <a:lnTo>
                      <a:pt x="40" y="100"/>
                    </a:lnTo>
                    <a:lnTo>
                      <a:pt x="35" y="109"/>
                    </a:lnTo>
                    <a:lnTo>
                      <a:pt x="35" y="121"/>
                    </a:lnTo>
                    <a:lnTo>
                      <a:pt x="33" y="131"/>
                    </a:lnTo>
                    <a:lnTo>
                      <a:pt x="31" y="142"/>
                    </a:lnTo>
                    <a:lnTo>
                      <a:pt x="28" y="152"/>
                    </a:lnTo>
                    <a:lnTo>
                      <a:pt x="28" y="164"/>
                    </a:lnTo>
                    <a:lnTo>
                      <a:pt x="26" y="173"/>
                    </a:lnTo>
                    <a:lnTo>
                      <a:pt x="24" y="185"/>
                    </a:lnTo>
                    <a:lnTo>
                      <a:pt x="21" y="195"/>
                    </a:lnTo>
                    <a:lnTo>
                      <a:pt x="19" y="204"/>
                    </a:lnTo>
                    <a:lnTo>
                      <a:pt x="16" y="214"/>
                    </a:lnTo>
                    <a:lnTo>
                      <a:pt x="16" y="223"/>
                    </a:lnTo>
                    <a:lnTo>
                      <a:pt x="14" y="233"/>
                    </a:lnTo>
                    <a:lnTo>
                      <a:pt x="12" y="242"/>
                    </a:lnTo>
                    <a:lnTo>
                      <a:pt x="9" y="249"/>
                    </a:lnTo>
                    <a:lnTo>
                      <a:pt x="9" y="257"/>
                    </a:lnTo>
                    <a:lnTo>
                      <a:pt x="7" y="264"/>
                    </a:lnTo>
                    <a:lnTo>
                      <a:pt x="7" y="271"/>
                    </a:lnTo>
                    <a:lnTo>
                      <a:pt x="5" y="278"/>
                    </a:lnTo>
                    <a:lnTo>
                      <a:pt x="2" y="285"/>
                    </a:lnTo>
                    <a:lnTo>
                      <a:pt x="0" y="290"/>
                    </a:lnTo>
                    <a:lnTo>
                      <a:pt x="0" y="295"/>
                    </a:lnTo>
                    <a:lnTo>
                      <a:pt x="0" y="29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512" name="Freeform 56"/>
              <p:cNvSpPr>
                <a:spLocks/>
              </p:cNvSpPr>
              <p:nvPr/>
            </p:nvSpPr>
            <p:spPr bwMode="auto">
              <a:xfrm>
                <a:off x="799" y="2439"/>
                <a:ext cx="88" cy="324"/>
              </a:xfrm>
              <a:custGeom>
                <a:avLst/>
                <a:gdLst/>
                <a:ahLst/>
                <a:cxnLst>
                  <a:cxn ang="0">
                    <a:pos x="7" y="302"/>
                  </a:cxn>
                  <a:cxn ang="0">
                    <a:pos x="21" y="316"/>
                  </a:cxn>
                  <a:cxn ang="0">
                    <a:pos x="31" y="319"/>
                  </a:cxn>
                  <a:cxn ang="0">
                    <a:pos x="31" y="307"/>
                  </a:cxn>
                  <a:cxn ang="0">
                    <a:pos x="33" y="295"/>
                  </a:cxn>
                  <a:cxn ang="0">
                    <a:pos x="38" y="278"/>
                  </a:cxn>
                  <a:cxn ang="0">
                    <a:pos x="40" y="262"/>
                  </a:cxn>
                  <a:cxn ang="0">
                    <a:pos x="45" y="245"/>
                  </a:cxn>
                  <a:cxn ang="0">
                    <a:pos x="47" y="224"/>
                  </a:cxn>
                  <a:cxn ang="0">
                    <a:pos x="52" y="205"/>
                  </a:cxn>
                  <a:cxn ang="0">
                    <a:pos x="55" y="188"/>
                  </a:cxn>
                  <a:cxn ang="0">
                    <a:pos x="57" y="176"/>
                  </a:cxn>
                  <a:cxn ang="0">
                    <a:pos x="59" y="160"/>
                  </a:cxn>
                  <a:cxn ang="0">
                    <a:pos x="64" y="138"/>
                  </a:cxn>
                  <a:cxn ang="0">
                    <a:pos x="69" y="114"/>
                  </a:cxn>
                  <a:cxn ang="0">
                    <a:pos x="74" y="93"/>
                  </a:cxn>
                  <a:cxn ang="0">
                    <a:pos x="78" y="72"/>
                  </a:cxn>
                  <a:cxn ang="0">
                    <a:pos x="81" y="50"/>
                  </a:cxn>
                  <a:cxn ang="0">
                    <a:pos x="85" y="31"/>
                  </a:cxn>
                  <a:cxn ang="0">
                    <a:pos x="81" y="17"/>
                  </a:cxn>
                  <a:cxn ang="0">
                    <a:pos x="74" y="5"/>
                  </a:cxn>
                  <a:cxn ang="0">
                    <a:pos x="66" y="10"/>
                  </a:cxn>
                  <a:cxn ang="0">
                    <a:pos x="59" y="29"/>
                  </a:cxn>
                  <a:cxn ang="0">
                    <a:pos x="55" y="50"/>
                  </a:cxn>
                  <a:cxn ang="0">
                    <a:pos x="50" y="72"/>
                  </a:cxn>
                  <a:cxn ang="0">
                    <a:pos x="45" y="93"/>
                  </a:cxn>
                  <a:cxn ang="0">
                    <a:pos x="40" y="114"/>
                  </a:cxn>
                  <a:cxn ang="0">
                    <a:pos x="36" y="138"/>
                  </a:cxn>
                  <a:cxn ang="0">
                    <a:pos x="31" y="160"/>
                  </a:cxn>
                  <a:cxn ang="0">
                    <a:pos x="26" y="181"/>
                  </a:cxn>
                  <a:cxn ang="0">
                    <a:pos x="21" y="200"/>
                  </a:cxn>
                  <a:cxn ang="0">
                    <a:pos x="17" y="219"/>
                  </a:cxn>
                  <a:cxn ang="0">
                    <a:pos x="12" y="238"/>
                  </a:cxn>
                  <a:cxn ang="0">
                    <a:pos x="7" y="255"/>
                  </a:cxn>
                  <a:cxn ang="0">
                    <a:pos x="5" y="269"/>
                  </a:cxn>
                  <a:cxn ang="0">
                    <a:pos x="2" y="283"/>
                  </a:cxn>
                  <a:cxn ang="0">
                    <a:pos x="0" y="293"/>
                  </a:cxn>
                  <a:cxn ang="0">
                    <a:pos x="0" y="297"/>
                  </a:cxn>
                </a:cxnLst>
                <a:rect l="0" t="0" r="r" b="b"/>
                <a:pathLst>
                  <a:path w="88" h="324">
                    <a:moveTo>
                      <a:pt x="0" y="297"/>
                    </a:moveTo>
                    <a:lnTo>
                      <a:pt x="7" y="302"/>
                    </a:lnTo>
                    <a:lnTo>
                      <a:pt x="14" y="312"/>
                    </a:lnTo>
                    <a:lnTo>
                      <a:pt x="21" y="316"/>
                    </a:lnTo>
                    <a:lnTo>
                      <a:pt x="31" y="324"/>
                    </a:lnTo>
                    <a:lnTo>
                      <a:pt x="31" y="319"/>
                    </a:lnTo>
                    <a:lnTo>
                      <a:pt x="31" y="314"/>
                    </a:lnTo>
                    <a:lnTo>
                      <a:pt x="31" y="307"/>
                    </a:lnTo>
                    <a:lnTo>
                      <a:pt x="33" y="302"/>
                    </a:lnTo>
                    <a:lnTo>
                      <a:pt x="33" y="295"/>
                    </a:lnTo>
                    <a:lnTo>
                      <a:pt x="36" y="288"/>
                    </a:lnTo>
                    <a:lnTo>
                      <a:pt x="38" y="278"/>
                    </a:lnTo>
                    <a:lnTo>
                      <a:pt x="40" y="271"/>
                    </a:lnTo>
                    <a:lnTo>
                      <a:pt x="40" y="262"/>
                    </a:lnTo>
                    <a:lnTo>
                      <a:pt x="43" y="255"/>
                    </a:lnTo>
                    <a:lnTo>
                      <a:pt x="45" y="245"/>
                    </a:lnTo>
                    <a:lnTo>
                      <a:pt x="47" y="236"/>
                    </a:lnTo>
                    <a:lnTo>
                      <a:pt x="47" y="224"/>
                    </a:lnTo>
                    <a:lnTo>
                      <a:pt x="50" y="214"/>
                    </a:lnTo>
                    <a:lnTo>
                      <a:pt x="52" y="205"/>
                    </a:lnTo>
                    <a:lnTo>
                      <a:pt x="55" y="195"/>
                    </a:lnTo>
                    <a:lnTo>
                      <a:pt x="55" y="188"/>
                    </a:lnTo>
                    <a:lnTo>
                      <a:pt x="57" y="183"/>
                    </a:lnTo>
                    <a:lnTo>
                      <a:pt x="57" y="176"/>
                    </a:lnTo>
                    <a:lnTo>
                      <a:pt x="59" y="171"/>
                    </a:lnTo>
                    <a:lnTo>
                      <a:pt x="59" y="160"/>
                    </a:lnTo>
                    <a:lnTo>
                      <a:pt x="64" y="150"/>
                    </a:lnTo>
                    <a:lnTo>
                      <a:pt x="64" y="138"/>
                    </a:lnTo>
                    <a:lnTo>
                      <a:pt x="66" y="126"/>
                    </a:lnTo>
                    <a:lnTo>
                      <a:pt x="69" y="114"/>
                    </a:lnTo>
                    <a:lnTo>
                      <a:pt x="71" y="105"/>
                    </a:lnTo>
                    <a:lnTo>
                      <a:pt x="74" y="93"/>
                    </a:lnTo>
                    <a:lnTo>
                      <a:pt x="76" y="84"/>
                    </a:lnTo>
                    <a:lnTo>
                      <a:pt x="78" y="72"/>
                    </a:lnTo>
                    <a:lnTo>
                      <a:pt x="81" y="62"/>
                    </a:lnTo>
                    <a:lnTo>
                      <a:pt x="81" y="50"/>
                    </a:lnTo>
                    <a:lnTo>
                      <a:pt x="85" y="41"/>
                    </a:lnTo>
                    <a:lnTo>
                      <a:pt x="85" y="31"/>
                    </a:lnTo>
                    <a:lnTo>
                      <a:pt x="88" y="22"/>
                    </a:lnTo>
                    <a:lnTo>
                      <a:pt x="81" y="17"/>
                    </a:lnTo>
                    <a:lnTo>
                      <a:pt x="78" y="10"/>
                    </a:lnTo>
                    <a:lnTo>
                      <a:pt x="74" y="5"/>
                    </a:lnTo>
                    <a:lnTo>
                      <a:pt x="69" y="0"/>
                    </a:lnTo>
                    <a:lnTo>
                      <a:pt x="66" y="10"/>
                    </a:lnTo>
                    <a:lnTo>
                      <a:pt x="64" y="19"/>
                    </a:lnTo>
                    <a:lnTo>
                      <a:pt x="59" y="29"/>
                    </a:lnTo>
                    <a:lnTo>
                      <a:pt x="59" y="38"/>
                    </a:lnTo>
                    <a:lnTo>
                      <a:pt x="55" y="50"/>
                    </a:lnTo>
                    <a:lnTo>
                      <a:pt x="52" y="60"/>
                    </a:lnTo>
                    <a:lnTo>
                      <a:pt x="50" y="72"/>
                    </a:lnTo>
                    <a:lnTo>
                      <a:pt x="50" y="84"/>
                    </a:lnTo>
                    <a:lnTo>
                      <a:pt x="45" y="93"/>
                    </a:lnTo>
                    <a:lnTo>
                      <a:pt x="43" y="105"/>
                    </a:lnTo>
                    <a:lnTo>
                      <a:pt x="40" y="114"/>
                    </a:lnTo>
                    <a:lnTo>
                      <a:pt x="40" y="126"/>
                    </a:lnTo>
                    <a:lnTo>
                      <a:pt x="36" y="138"/>
                    </a:lnTo>
                    <a:lnTo>
                      <a:pt x="33" y="150"/>
                    </a:lnTo>
                    <a:lnTo>
                      <a:pt x="31" y="160"/>
                    </a:lnTo>
                    <a:lnTo>
                      <a:pt x="31" y="171"/>
                    </a:lnTo>
                    <a:lnTo>
                      <a:pt x="26" y="181"/>
                    </a:lnTo>
                    <a:lnTo>
                      <a:pt x="24" y="190"/>
                    </a:lnTo>
                    <a:lnTo>
                      <a:pt x="21" y="200"/>
                    </a:lnTo>
                    <a:lnTo>
                      <a:pt x="19" y="212"/>
                    </a:lnTo>
                    <a:lnTo>
                      <a:pt x="17" y="219"/>
                    </a:lnTo>
                    <a:lnTo>
                      <a:pt x="14" y="228"/>
                    </a:lnTo>
                    <a:lnTo>
                      <a:pt x="12" y="238"/>
                    </a:lnTo>
                    <a:lnTo>
                      <a:pt x="12" y="247"/>
                    </a:lnTo>
                    <a:lnTo>
                      <a:pt x="7" y="255"/>
                    </a:lnTo>
                    <a:lnTo>
                      <a:pt x="7" y="262"/>
                    </a:lnTo>
                    <a:lnTo>
                      <a:pt x="5" y="269"/>
                    </a:lnTo>
                    <a:lnTo>
                      <a:pt x="2" y="276"/>
                    </a:lnTo>
                    <a:lnTo>
                      <a:pt x="2" y="283"/>
                    </a:lnTo>
                    <a:lnTo>
                      <a:pt x="2" y="288"/>
                    </a:lnTo>
                    <a:lnTo>
                      <a:pt x="0" y="293"/>
                    </a:lnTo>
                    <a:lnTo>
                      <a:pt x="0" y="297"/>
                    </a:lnTo>
                    <a:lnTo>
                      <a:pt x="0" y="29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513" name="Freeform 57"/>
              <p:cNvSpPr>
                <a:spLocks/>
              </p:cNvSpPr>
              <p:nvPr/>
            </p:nvSpPr>
            <p:spPr bwMode="auto">
              <a:xfrm>
                <a:off x="730" y="2368"/>
                <a:ext cx="93" cy="333"/>
              </a:xfrm>
              <a:custGeom>
                <a:avLst/>
                <a:gdLst/>
                <a:ahLst/>
                <a:cxnLst>
                  <a:cxn ang="0">
                    <a:pos x="31" y="333"/>
                  </a:cxn>
                  <a:cxn ang="0">
                    <a:pos x="31" y="323"/>
                  </a:cxn>
                  <a:cxn ang="0">
                    <a:pos x="33" y="314"/>
                  </a:cxn>
                  <a:cxn ang="0">
                    <a:pos x="36" y="299"/>
                  </a:cxn>
                  <a:cxn ang="0">
                    <a:pos x="40" y="283"/>
                  </a:cxn>
                  <a:cxn ang="0">
                    <a:pos x="43" y="264"/>
                  </a:cxn>
                  <a:cxn ang="0">
                    <a:pos x="47" y="242"/>
                  </a:cxn>
                  <a:cxn ang="0">
                    <a:pos x="55" y="221"/>
                  </a:cxn>
                  <a:cxn ang="0">
                    <a:pos x="55" y="209"/>
                  </a:cxn>
                  <a:cxn ang="0">
                    <a:pos x="57" y="195"/>
                  </a:cxn>
                  <a:cxn ang="0">
                    <a:pos x="59" y="183"/>
                  </a:cxn>
                  <a:cxn ang="0">
                    <a:pos x="64" y="171"/>
                  </a:cxn>
                  <a:cxn ang="0">
                    <a:pos x="64" y="157"/>
                  </a:cxn>
                  <a:cxn ang="0">
                    <a:pos x="66" y="145"/>
                  </a:cxn>
                  <a:cxn ang="0">
                    <a:pos x="71" y="133"/>
                  </a:cxn>
                  <a:cxn ang="0">
                    <a:pos x="74" y="119"/>
                  </a:cxn>
                  <a:cxn ang="0">
                    <a:pos x="76" y="107"/>
                  </a:cxn>
                  <a:cxn ang="0">
                    <a:pos x="78" y="93"/>
                  </a:cxn>
                  <a:cxn ang="0">
                    <a:pos x="81" y="81"/>
                  </a:cxn>
                  <a:cxn ang="0">
                    <a:pos x="83" y="69"/>
                  </a:cxn>
                  <a:cxn ang="0">
                    <a:pos x="86" y="57"/>
                  </a:cxn>
                  <a:cxn ang="0">
                    <a:pos x="88" y="43"/>
                  </a:cxn>
                  <a:cxn ang="0">
                    <a:pos x="93" y="22"/>
                  </a:cxn>
                  <a:cxn ang="0">
                    <a:pos x="76" y="0"/>
                  </a:cxn>
                  <a:cxn ang="0">
                    <a:pos x="71" y="17"/>
                  </a:cxn>
                  <a:cxn ang="0">
                    <a:pos x="66" y="38"/>
                  </a:cxn>
                  <a:cxn ang="0">
                    <a:pos x="62" y="57"/>
                  </a:cxn>
                  <a:cxn ang="0">
                    <a:pos x="55" y="79"/>
                  </a:cxn>
                  <a:cxn ang="0">
                    <a:pos x="50" y="100"/>
                  </a:cxn>
                  <a:cxn ang="0">
                    <a:pos x="45" y="124"/>
                  </a:cxn>
                  <a:cxn ang="0">
                    <a:pos x="40" y="145"/>
                  </a:cxn>
                  <a:cxn ang="0">
                    <a:pos x="36" y="166"/>
                  </a:cxn>
                  <a:cxn ang="0">
                    <a:pos x="28" y="185"/>
                  </a:cxn>
                  <a:cxn ang="0">
                    <a:pos x="24" y="207"/>
                  </a:cxn>
                  <a:cxn ang="0">
                    <a:pos x="19" y="226"/>
                  </a:cxn>
                  <a:cxn ang="0">
                    <a:pos x="14" y="245"/>
                  </a:cxn>
                  <a:cxn ang="0">
                    <a:pos x="12" y="261"/>
                  </a:cxn>
                  <a:cxn ang="0">
                    <a:pos x="7" y="278"/>
                  </a:cxn>
                  <a:cxn ang="0">
                    <a:pos x="5" y="292"/>
                  </a:cxn>
                  <a:cxn ang="0">
                    <a:pos x="0" y="307"/>
                  </a:cxn>
                </a:cxnLst>
                <a:rect l="0" t="0" r="r" b="b"/>
                <a:pathLst>
                  <a:path w="93" h="333">
                    <a:moveTo>
                      <a:pt x="0" y="307"/>
                    </a:moveTo>
                    <a:lnTo>
                      <a:pt x="31" y="333"/>
                    </a:lnTo>
                    <a:lnTo>
                      <a:pt x="31" y="328"/>
                    </a:lnTo>
                    <a:lnTo>
                      <a:pt x="31" y="323"/>
                    </a:lnTo>
                    <a:lnTo>
                      <a:pt x="31" y="316"/>
                    </a:lnTo>
                    <a:lnTo>
                      <a:pt x="33" y="314"/>
                    </a:lnTo>
                    <a:lnTo>
                      <a:pt x="33" y="307"/>
                    </a:lnTo>
                    <a:lnTo>
                      <a:pt x="36" y="299"/>
                    </a:lnTo>
                    <a:lnTo>
                      <a:pt x="38" y="292"/>
                    </a:lnTo>
                    <a:lnTo>
                      <a:pt x="40" y="283"/>
                    </a:lnTo>
                    <a:lnTo>
                      <a:pt x="40" y="273"/>
                    </a:lnTo>
                    <a:lnTo>
                      <a:pt x="43" y="264"/>
                    </a:lnTo>
                    <a:lnTo>
                      <a:pt x="45" y="254"/>
                    </a:lnTo>
                    <a:lnTo>
                      <a:pt x="47" y="242"/>
                    </a:lnTo>
                    <a:lnTo>
                      <a:pt x="50" y="231"/>
                    </a:lnTo>
                    <a:lnTo>
                      <a:pt x="55" y="221"/>
                    </a:lnTo>
                    <a:lnTo>
                      <a:pt x="55" y="214"/>
                    </a:lnTo>
                    <a:lnTo>
                      <a:pt x="55" y="209"/>
                    </a:lnTo>
                    <a:lnTo>
                      <a:pt x="55" y="202"/>
                    </a:lnTo>
                    <a:lnTo>
                      <a:pt x="57" y="195"/>
                    </a:lnTo>
                    <a:lnTo>
                      <a:pt x="59" y="190"/>
                    </a:lnTo>
                    <a:lnTo>
                      <a:pt x="59" y="183"/>
                    </a:lnTo>
                    <a:lnTo>
                      <a:pt x="62" y="176"/>
                    </a:lnTo>
                    <a:lnTo>
                      <a:pt x="64" y="171"/>
                    </a:lnTo>
                    <a:lnTo>
                      <a:pt x="64" y="164"/>
                    </a:lnTo>
                    <a:lnTo>
                      <a:pt x="64" y="157"/>
                    </a:lnTo>
                    <a:lnTo>
                      <a:pt x="64" y="152"/>
                    </a:lnTo>
                    <a:lnTo>
                      <a:pt x="66" y="145"/>
                    </a:lnTo>
                    <a:lnTo>
                      <a:pt x="69" y="138"/>
                    </a:lnTo>
                    <a:lnTo>
                      <a:pt x="71" y="133"/>
                    </a:lnTo>
                    <a:lnTo>
                      <a:pt x="71" y="126"/>
                    </a:lnTo>
                    <a:lnTo>
                      <a:pt x="74" y="119"/>
                    </a:lnTo>
                    <a:lnTo>
                      <a:pt x="74" y="112"/>
                    </a:lnTo>
                    <a:lnTo>
                      <a:pt x="76" y="107"/>
                    </a:lnTo>
                    <a:lnTo>
                      <a:pt x="76" y="100"/>
                    </a:lnTo>
                    <a:lnTo>
                      <a:pt x="78" y="93"/>
                    </a:lnTo>
                    <a:lnTo>
                      <a:pt x="78" y="88"/>
                    </a:lnTo>
                    <a:lnTo>
                      <a:pt x="81" y="81"/>
                    </a:lnTo>
                    <a:lnTo>
                      <a:pt x="81" y="74"/>
                    </a:lnTo>
                    <a:lnTo>
                      <a:pt x="83" y="69"/>
                    </a:lnTo>
                    <a:lnTo>
                      <a:pt x="83" y="62"/>
                    </a:lnTo>
                    <a:lnTo>
                      <a:pt x="86" y="57"/>
                    </a:lnTo>
                    <a:lnTo>
                      <a:pt x="86" y="50"/>
                    </a:lnTo>
                    <a:lnTo>
                      <a:pt x="88" y="43"/>
                    </a:lnTo>
                    <a:lnTo>
                      <a:pt x="90" y="33"/>
                    </a:lnTo>
                    <a:lnTo>
                      <a:pt x="93" y="22"/>
                    </a:lnTo>
                    <a:lnTo>
                      <a:pt x="83" y="10"/>
                    </a:lnTo>
                    <a:lnTo>
                      <a:pt x="76" y="0"/>
                    </a:lnTo>
                    <a:lnTo>
                      <a:pt x="74" y="7"/>
                    </a:lnTo>
                    <a:lnTo>
                      <a:pt x="71" y="17"/>
                    </a:lnTo>
                    <a:lnTo>
                      <a:pt x="69" y="26"/>
                    </a:lnTo>
                    <a:lnTo>
                      <a:pt x="66" y="38"/>
                    </a:lnTo>
                    <a:lnTo>
                      <a:pt x="64" y="48"/>
                    </a:lnTo>
                    <a:lnTo>
                      <a:pt x="62" y="57"/>
                    </a:lnTo>
                    <a:lnTo>
                      <a:pt x="57" y="69"/>
                    </a:lnTo>
                    <a:lnTo>
                      <a:pt x="55" y="79"/>
                    </a:lnTo>
                    <a:lnTo>
                      <a:pt x="52" y="88"/>
                    </a:lnTo>
                    <a:lnTo>
                      <a:pt x="50" y="100"/>
                    </a:lnTo>
                    <a:lnTo>
                      <a:pt x="47" y="112"/>
                    </a:lnTo>
                    <a:lnTo>
                      <a:pt x="45" y="124"/>
                    </a:lnTo>
                    <a:lnTo>
                      <a:pt x="43" y="133"/>
                    </a:lnTo>
                    <a:lnTo>
                      <a:pt x="40" y="145"/>
                    </a:lnTo>
                    <a:lnTo>
                      <a:pt x="38" y="155"/>
                    </a:lnTo>
                    <a:lnTo>
                      <a:pt x="36" y="166"/>
                    </a:lnTo>
                    <a:lnTo>
                      <a:pt x="33" y="176"/>
                    </a:lnTo>
                    <a:lnTo>
                      <a:pt x="28" y="185"/>
                    </a:lnTo>
                    <a:lnTo>
                      <a:pt x="26" y="195"/>
                    </a:lnTo>
                    <a:lnTo>
                      <a:pt x="24" y="207"/>
                    </a:lnTo>
                    <a:lnTo>
                      <a:pt x="21" y="216"/>
                    </a:lnTo>
                    <a:lnTo>
                      <a:pt x="19" y="226"/>
                    </a:lnTo>
                    <a:lnTo>
                      <a:pt x="17" y="235"/>
                    </a:lnTo>
                    <a:lnTo>
                      <a:pt x="14" y="245"/>
                    </a:lnTo>
                    <a:lnTo>
                      <a:pt x="12" y="252"/>
                    </a:lnTo>
                    <a:lnTo>
                      <a:pt x="12" y="261"/>
                    </a:lnTo>
                    <a:lnTo>
                      <a:pt x="7" y="269"/>
                    </a:lnTo>
                    <a:lnTo>
                      <a:pt x="7" y="278"/>
                    </a:lnTo>
                    <a:lnTo>
                      <a:pt x="5" y="285"/>
                    </a:lnTo>
                    <a:lnTo>
                      <a:pt x="5" y="292"/>
                    </a:lnTo>
                    <a:lnTo>
                      <a:pt x="2" y="297"/>
                    </a:lnTo>
                    <a:lnTo>
                      <a:pt x="0" y="307"/>
                    </a:lnTo>
                    <a:lnTo>
                      <a:pt x="0" y="3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514" name="Freeform 58"/>
              <p:cNvSpPr>
                <a:spLocks/>
              </p:cNvSpPr>
              <p:nvPr/>
            </p:nvSpPr>
            <p:spPr bwMode="auto">
              <a:xfrm>
                <a:off x="666" y="2287"/>
                <a:ext cx="90" cy="347"/>
              </a:xfrm>
              <a:custGeom>
                <a:avLst/>
                <a:gdLst/>
                <a:ahLst/>
                <a:cxnLst>
                  <a:cxn ang="0">
                    <a:pos x="4" y="331"/>
                  </a:cxn>
                  <a:cxn ang="0">
                    <a:pos x="14" y="340"/>
                  </a:cxn>
                  <a:cxn ang="0">
                    <a:pos x="24" y="340"/>
                  </a:cxn>
                  <a:cxn ang="0">
                    <a:pos x="24" y="331"/>
                  </a:cxn>
                  <a:cxn ang="0">
                    <a:pos x="26" y="319"/>
                  </a:cxn>
                  <a:cxn ang="0">
                    <a:pos x="31" y="304"/>
                  </a:cxn>
                  <a:cxn ang="0">
                    <a:pos x="33" y="288"/>
                  </a:cxn>
                  <a:cxn ang="0">
                    <a:pos x="38" y="269"/>
                  </a:cxn>
                  <a:cxn ang="0">
                    <a:pos x="43" y="247"/>
                  </a:cxn>
                  <a:cxn ang="0">
                    <a:pos x="47" y="226"/>
                  </a:cxn>
                  <a:cxn ang="0">
                    <a:pos x="52" y="209"/>
                  </a:cxn>
                  <a:cxn ang="0">
                    <a:pos x="52" y="198"/>
                  </a:cxn>
                  <a:cxn ang="0">
                    <a:pos x="57" y="186"/>
                  </a:cxn>
                  <a:cxn ang="0">
                    <a:pos x="59" y="174"/>
                  </a:cxn>
                  <a:cxn ang="0">
                    <a:pos x="62" y="162"/>
                  </a:cxn>
                  <a:cxn ang="0">
                    <a:pos x="64" y="150"/>
                  </a:cxn>
                  <a:cxn ang="0">
                    <a:pos x="66" y="138"/>
                  </a:cxn>
                  <a:cxn ang="0">
                    <a:pos x="69" y="126"/>
                  </a:cxn>
                  <a:cxn ang="0">
                    <a:pos x="71" y="114"/>
                  </a:cxn>
                  <a:cxn ang="0">
                    <a:pos x="73" y="103"/>
                  </a:cxn>
                  <a:cxn ang="0">
                    <a:pos x="76" y="88"/>
                  </a:cxn>
                  <a:cxn ang="0">
                    <a:pos x="78" y="76"/>
                  </a:cxn>
                  <a:cxn ang="0">
                    <a:pos x="83" y="60"/>
                  </a:cxn>
                  <a:cxn ang="0">
                    <a:pos x="88" y="38"/>
                  </a:cxn>
                  <a:cxn ang="0">
                    <a:pos x="85" y="22"/>
                  </a:cxn>
                  <a:cxn ang="0">
                    <a:pos x="78" y="8"/>
                  </a:cxn>
                  <a:cxn ang="0">
                    <a:pos x="71" y="10"/>
                  </a:cxn>
                  <a:cxn ang="0">
                    <a:pos x="66" y="31"/>
                  </a:cxn>
                  <a:cxn ang="0">
                    <a:pos x="62" y="53"/>
                  </a:cxn>
                  <a:cxn ang="0">
                    <a:pos x="57" y="69"/>
                  </a:cxn>
                  <a:cxn ang="0">
                    <a:pos x="52" y="81"/>
                  </a:cxn>
                  <a:cxn ang="0">
                    <a:pos x="50" y="98"/>
                  </a:cxn>
                  <a:cxn ang="0">
                    <a:pos x="45" y="114"/>
                  </a:cxn>
                  <a:cxn ang="0">
                    <a:pos x="43" y="126"/>
                  </a:cxn>
                  <a:cxn ang="0">
                    <a:pos x="40" y="143"/>
                  </a:cxn>
                  <a:cxn ang="0">
                    <a:pos x="35" y="160"/>
                  </a:cxn>
                  <a:cxn ang="0">
                    <a:pos x="33" y="171"/>
                  </a:cxn>
                  <a:cxn ang="0">
                    <a:pos x="28" y="188"/>
                  </a:cxn>
                  <a:cxn ang="0">
                    <a:pos x="24" y="209"/>
                  </a:cxn>
                  <a:cxn ang="0">
                    <a:pos x="19" y="231"/>
                  </a:cxn>
                  <a:cxn ang="0">
                    <a:pos x="14" y="252"/>
                  </a:cxn>
                  <a:cxn ang="0">
                    <a:pos x="9" y="271"/>
                  </a:cxn>
                  <a:cxn ang="0">
                    <a:pos x="7" y="288"/>
                  </a:cxn>
                  <a:cxn ang="0">
                    <a:pos x="4" y="302"/>
                  </a:cxn>
                  <a:cxn ang="0">
                    <a:pos x="0" y="316"/>
                  </a:cxn>
                  <a:cxn ang="0">
                    <a:pos x="0" y="323"/>
                  </a:cxn>
                </a:cxnLst>
                <a:rect l="0" t="0" r="r" b="b"/>
                <a:pathLst>
                  <a:path w="90" h="347">
                    <a:moveTo>
                      <a:pt x="0" y="323"/>
                    </a:moveTo>
                    <a:lnTo>
                      <a:pt x="4" y="331"/>
                    </a:lnTo>
                    <a:lnTo>
                      <a:pt x="9" y="335"/>
                    </a:lnTo>
                    <a:lnTo>
                      <a:pt x="14" y="340"/>
                    </a:lnTo>
                    <a:lnTo>
                      <a:pt x="24" y="347"/>
                    </a:lnTo>
                    <a:lnTo>
                      <a:pt x="24" y="340"/>
                    </a:lnTo>
                    <a:lnTo>
                      <a:pt x="24" y="338"/>
                    </a:lnTo>
                    <a:lnTo>
                      <a:pt x="24" y="331"/>
                    </a:lnTo>
                    <a:lnTo>
                      <a:pt x="26" y="326"/>
                    </a:lnTo>
                    <a:lnTo>
                      <a:pt x="26" y="319"/>
                    </a:lnTo>
                    <a:lnTo>
                      <a:pt x="28" y="312"/>
                    </a:lnTo>
                    <a:lnTo>
                      <a:pt x="31" y="304"/>
                    </a:lnTo>
                    <a:lnTo>
                      <a:pt x="33" y="297"/>
                    </a:lnTo>
                    <a:lnTo>
                      <a:pt x="33" y="288"/>
                    </a:lnTo>
                    <a:lnTo>
                      <a:pt x="35" y="278"/>
                    </a:lnTo>
                    <a:lnTo>
                      <a:pt x="38" y="269"/>
                    </a:lnTo>
                    <a:lnTo>
                      <a:pt x="40" y="259"/>
                    </a:lnTo>
                    <a:lnTo>
                      <a:pt x="43" y="247"/>
                    </a:lnTo>
                    <a:lnTo>
                      <a:pt x="45" y="236"/>
                    </a:lnTo>
                    <a:lnTo>
                      <a:pt x="47" y="226"/>
                    </a:lnTo>
                    <a:lnTo>
                      <a:pt x="52" y="217"/>
                    </a:lnTo>
                    <a:lnTo>
                      <a:pt x="52" y="209"/>
                    </a:lnTo>
                    <a:lnTo>
                      <a:pt x="52" y="202"/>
                    </a:lnTo>
                    <a:lnTo>
                      <a:pt x="52" y="198"/>
                    </a:lnTo>
                    <a:lnTo>
                      <a:pt x="54" y="190"/>
                    </a:lnTo>
                    <a:lnTo>
                      <a:pt x="57" y="186"/>
                    </a:lnTo>
                    <a:lnTo>
                      <a:pt x="57" y="179"/>
                    </a:lnTo>
                    <a:lnTo>
                      <a:pt x="59" y="174"/>
                    </a:lnTo>
                    <a:lnTo>
                      <a:pt x="62" y="169"/>
                    </a:lnTo>
                    <a:lnTo>
                      <a:pt x="62" y="162"/>
                    </a:lnTo>
                    <a:lnTo>
                      <a:pt x="62" y="155"/>
                    </a:lnTo>
                    <a:lnTo>
                      <a:pt x="64" y="150"/>
                    </a:lnTo>
                    <a:lnTo>
                      <a:pt x="66" y="143"/>
                    </a:lnTo>
                    <a:lnTo>
                      <a:pt x="66" y="138"/>
                    </a:lnTo>
                    <a:lnTo>
                      <a:pt x="69" y="133"/>
                    </a:lnTo>
                    <a:lnTo>
                      <a:pt x="69" y="126"/>
                    </a:lnTo>
                    <a:lnTo>
                      <a:pt x="71" y="122"/>
                    </a:lnTo>
                    <a:lnTo>
                      <a:pt x="71" y="114"/>
                    </a:lnTo>
                    <a:lnTo>
                      <a:pt x="73" y="107"/>
                    </a:lnTo>
                    <a:lnTo>
                      <a:pt x="73" y="103"/>
                    </a:lnTo>
                    <a:lnTo>
                      <a:pt x="76" y="95"/>
                    </a:lnTo>
                    <a:lnTo>
                      <a:pt x="76" y="88"/>
                    </a:lnTo>
                    <a:lnTo>
                      <a:pt x="78" y="84"/>
                    </a:lnTo>
                    <a:lnTo>
                      <a:pt x="78" y="76"/>
                    </a:lnTo>
                    <a:lnTo>
                      <a:pt x="81" y="72"/>
                    </a:lnTo>
                    <a:lnTo>
                      <a:pt x="83" y="60"/>
                    </a:lnTo>
                    <a:lnTo>
                      <a:pt x="85" y="50"/>
                    </a:lnTo>
                    <a:lnTo>
                      <a:pt x="88" y="38"/>
                    </a:lnTo>
                    <a:lnTo>
                      <a:pt x="90" y="29"/>
                    </a:lnTo>
                    <a:lnTo>
                      <a:pt x="85" y="22"/>
                    </a:lnTo>
                    <a:lnTo>
                      <a:pt x="81" y="15"/>
                    </a:lnTo>
                    <a:lnTo>
                      <a:pt x="78" y="8"/>
                    </a:lnTo>
                    <a:lnTo>
                      <a:pt x="73" y="0"/>
                    </a:lnTo>
                    <a:lnTo>
                      <a:pt x="71" y="10"/>
                    </a:lnTo>
                    <a:lnTo>
                      <a:pt x="69" y="19"/>
                    </a:lnTo>
                    <a:lnTo>
                      <a:pt x="66" y="31"/>
                    </a:lnTo>
                    <a:lnTo>
                      <a:pt x="64" y="41"/>
                    </a:lnTo>
                    <a:lnTo>
                      <a:pt x="62" y="53"/>
                    </a:lnTo>
                    <a:lnTo>
                      <a:pt x="59" y="65"/>
                    </a:lnTo>
                    <a:lnTo>
                      <a:pt x="57" y="69"/>
                    </a:lnTo>
                    <a:lnTo>
                      <a:pt x="54" y="74"/>
                    </a:lnTo>
                    <a:lnTo>
                      <a:pt x="52" y="81"/>
                    </a:lnTo>
                    <a:lnTo>
                      <a:pt x="52" y="86"/>
                    </a:lnTo>
                    <a:lnTo>
                      <a:pt x="50" y="98"/>
                    </a:lnTo>
                    <a:lnTo>
                      <a:pt x="47" y="110"/>
                    </a:lnTo>
                    <a:lnTo>
                      <a:pt x="45" y="114"/>
                    </a:lnTo>
                    <a:lnTo>
                      <a:pt x="45" y="119"/>
                    </a:lnTo>
                    <a:lnTo>
                      <a:pt x="43" y="126"/>
                    </a:lnTo>
                    <a:lnTo>
                      <a:pt x="43" y="133"/>
                    </a:lnTo>
                    <a:lnTo>
                      <a:pt x="40" y="143"/>
                    </a:lnTo>
                    <a:lnTo>
                      <a:pt x="38" y="155"/>
                    </a:lnTo>
                    <a:lnTo>
                      <a:pt x="35" y="160"/>
                    </a:lnTo>
                    <a:lnTo>
                      <a:pt x="33" y="167"/>
                    </a:lnTo>
                    <a:lnTo>
                      <a:pt x="33" y="171"/>
                    </a:lnTo>
                    <a:lnTo>
                      <a:pt x="33" y="179"/>
                    </a:lnTo>
                    <a:lnTo>
                      <a:pt x="28" y="188"/>
                    </a:lnTo>
                    <a:lnTo>
                      <a:pt x="26" y="200"/>
                    </a:lnTo>
                    <a:lnTo>
                      <a:pt x="24" y="209"/>
                    </a:lnTo>
                    <a:lnTo>
                      <a:pt x="21" y="221"/>
                    </a:lnTo>
                    <a:lnTo>
                      <a:pt x="19" y="231"/>
                    </a:lnTo>
                    <a:lnTo>
                      <a:pt x="16" y="243"/>
                    </a:lnTo>
                    <a:lnTo>
                      <a:pt x="14" y="252"/>
                    </a:lnTo>
                    <a:lnTo>
                      <a:pt x="14" y="262"/>
                    </a:lnTo>
                    <a:lnTo>
                      <a:pt x="9" y="271"/>
                    </a:lnTo>
                    <a:lnTo>
                      <a:pt x="9" y="281"/>
                    </a:lnTo>
                    <a:lnTo>
                      <a:pt x="7" y="288"/>
                    </a:lnTo>
                    <a:lnTo>
                      <a:pt x="4" y="295"/>
                    </a:lnTo>
                    <a:lnTo>
                      <a:pt x="4" y="302"/>
                    </a:lnTo>
                    <a:lnTo>
                      <a:pt x="2" y="312"/>
                    </a:lnTo>
                    <a:lnTo>
                      <a:pt x="0" y="316"/>
                    </a:lnTo>
                    <a:lnTo>
                      <a:pt x="0" y="323"/>
                    </a:lnTo>
                    <a:lnTo>
                      <a:pt x="0" y="3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515" name="Freeform 59"/>
              <p:cNvSpPr>
                <a:spLocks/>
              </p:cNvSpPr>
              <p:nvPr/>
            </p:nvSpPr>
            <p:spPr bwMode="auto">
              <a:xfrm>
                <a:off x="606" y="2219"/>
                <a:ext cx="93" cy="351"/>
              </a:xfrm>
              <a:custGeom>
                <a:avLst/>
                <a:gdLst/>
                <a:ahLst/>
                <a:cxnLst>
                  <a:cxn ang="0">
                    <a:pos x="24" y="351"/>
                  </a:cxn>
                  <a:cxn ang="0">
                    <a:pos x="24" y="339"/>
                  </a:cxn>
                  <a:cxn ang="0">
                    <a:pos x="26" y="325"/>
                  </a:cxn>
                  <a:cxn ang="0">
                    <a:pos x="29" y="311"/>
                  </a:cxn>
                  <a:cxn ang="0">
                    <a:pos x="34" y="294"/>
                  </a:cxn>
                  <a:cxn ang="0">
                    <a:pos x="38" y="275"/>
                  </a:cxn>
                  <a:cxn ang="0">
                    <a:pos x="43" y="254"/>
                  </a:cxn>
                  <a:cxn ang="0">
                    <a:pos x="45" y="232"/>
                  </a:cxn>
                  <a:cxn ang="0">
                    <a:pos x="53" y="211"/>
                  </a:cxn>
                  <a:cxn ang="0">
                    <a:pos x="55" y="199"/>
                  </a:cxn>
                  <a:cxn ang="0">
                    <a:pos x="57" y="187"/>
                  </a:cxn>
                  <a:cxn ang="0">
                    <a:pos x="60" y="175"/>
                  </a:cxn>
                  <a:cxn ang="0">
                    <a:pos x="62" y="163"/>
                  </a:cxn>
                  <a:cxn ang="0">
                    <a:pos x="64" y="152"/>
                  </a:cxn>
                  <a:cxn ang="0">
                    <a:pos x="67" y="142"/>
                  </a:cxn>
                  <a:cxn ang="0">
                    <a:pos x="69" y="130"/>
                  </a:cxn>
                  <a:cxn ang="0">
                    <a:pos x="72" y="118"/>
                  </a:cxn>
                  <a:cxn ang="0">
                    <a:pos x="74" y="106"/>
                  </a:cxn>
                  <a:cxn ang="0">
                    <a:pos x="76" y="95"/>
                  </a:cxn>
                  <a:cxn ang="0">
                    <a:pos x="81" y="71"/>
                  </a:cxn>
                  <a:cxn ang="0">
                    <a:pos x="84" y="59"/>
                  </a:cxn>
                  <a:cxn ang="0">
                    <a:pos x="86" y="49"/>
                  </a:cxn>
                  <a:cxn ang="0">
                    <a:pos x="93" y="28"/>
                  </a:cxn>
                  <a:cxn ang="0">
                    <a:pos x="72" y="9"/>
                  </a:cxn>
                  <a:cxn ang="0">
                    <a:pos x="67" y="28"/>
                  </a:cxn>
                  <a:cxn ang="0">
                    <a:pos x="62" y="49"/>
                  </a:cxn>
                  <a:cxn ang="0">
                    <a:pos x="55" y="68"/>
                  </a:cxn>
                  <a:cxn ang="0">
                    <a:pos x="50" y="92"/>
                  </a:cxn>
                  <a:cxn ang="0">
                    <a:pos x="45" y="114"/>
                  </a:cxn>
                  <a:cxn ang="0">
                    <a:pos x="41" y="135"/>
                  </a:cxn>
                  <a:cxn ang="0">
                    <a:pos x="38" y="159"/>
                  </a:cxn>
                  <a:cxn ang="0">
                    <a:pos x="31" y="180"/>
                  </a:cxn>
                  <a:cxn ang="0">
                    <a:pos x="26" y="201"/>
                  </a:cxn>
                  <a:cxn ang="0">
                    <a:pos x="22" y="220"/>
                  </a:cxn>
                  <a:cxn ang="0">
                    <a:pos x="17" y="239"/>
                  </a:cxn>
                  <a:cxn ang="0">
                    <a:pos x="12" y="258"/>
                  </a:cxn>
                  <a:cxn ang="0">
                    <a:pos x="7" y="277"/>
                  </a:cxn>
                  <a:cxn ang="0">
                    <a:pos x="5" y="292"/>
                  </a:cxn>
                  <a:cxn ang="0">
                    <a:pos x="3" y="306"/>
                  </a:cxn>
                  <a:cxn ang="0">
                    <a:pos x="0" y="313"/>
                  </a:cxn>
                </a:cxnLst>
                <a:rect l="0" t="0" r="r" b="b"/>
                <a:pathLst>
                  <a:path w="93" h="351">
                    <a:moveTo>
                      <a:pt x="0" y="313"/>
                    </a:moveTo>
                    <a:lnTo>
                      <a:pt x="24" y="351"/>
                    </a:lnTo>
                    <a:lnTo>
                      <a:pt x="24" y="344"/>
                    </a:lnTo>
                    <a:lnTo>
                      <a:pt x="24" y="339"/>
                    </a:lnTo>
                    <a:lnTo>
                      <a:pt x="26" y="332"/>
                    </a:lnTo>
                    <a:lnTo>
                      <a:pt x="26" y="325"/>
                    </a:lnTo>
                    <a:lnTo>
                      <a:pt x="29" y="318"/>
                    </a:lnTo>
                    <a:lnTo>
                      <a:pt x="29" y="311"/>
                    </a:lnTo>
                    <a:lnTo>
                      <a:pt x="31" y="301"/>
                    </a:lnTo>
                    <a:lnTo>
                      <a:pt x="34" y="294"/>
                    </a:lnTo>
                    <a:lnTo>
                      <a:pt x="36" y="285"/>
                    </a:lnTo>
                    <a:lnTo>
                      <a:pt x="38" y="275"/>
                    </a:lnTo>
                    <a:lnTo>
                      <a:pt x="38" y="263"/>
                    </a:lnTo>
                    <a:lnTo>
                      <a:pt x="43" y="254"/>
                    </a:lnTo>
                    <a:lnTo>
                      <a:pt x="45" y="244"/>
                    </a:lnTo>
                    <a:lnTo>
                      <a:pt x="45" y="232"/>
                    </a:lnTo>
                    <a:lnTo>
                      <a:pt x="50" y="223"/>
                    </a:lnTo>
                    <a:lnTo>
                      <a:pt x="53" y="211"/>
                    </a:lnTo>
                    <a:lnTo>
                      <a:pt x="53" y="206"/>
                    </a:lnTo>
                    <a:lnTo>
                      <a:pt x="55" y="199"/>
                    </a:lnTo>
                    <a:lnTo>
                      <a:pt x="55" y="192"/>
                    </a:lnTo>
                    <a:lnTo>
                      <a:pt x="57" y="187"/>
                    </a:lnTo>
                    <a:lnTo>
                      <a:pt x="57" y="182"/>
                    </a:lnTo>
                    <a:lnTo>
                      <a:pt x="60" y="175"/>
                    </a:lnTo>
                    <a:lnTo>
                      <a:pt x="60" y="171"/>
                    </a:lnTo>
                    <a:lnTo>
                      <a:pt x="62" y="163"/>
                    </a:lnTo>
                    <a:lnTo>
                      <a:pt x="62" y="159"/>
                    </a:lnTo>
                    <a:lnTo>
                      <a:pt x="64" y="152"/>
                    </a:lnTo>
                    <a:lnTo>
                      <a:pt x="64" y="147"/>
                    </a:lnTo>
                    <a:lnTo>
                      <a:pt x="67" y="142"/>
                    </a:lnTo>
                    <a:lnTo>
                      <a:pt x="67" y="135"/>
                    </a:lnTo>
                    <a:lnTo>
                      <a:pt x="69" y="130"/>
                    </a:lnTo>
                    <a:lnTo>
                      <a:pt x="69" y="123"/>
                    </a:lnTo>
                    <a:lnTo>
                      <a:pt x="72" y="118"/>
                    </a:lnTo>
                    <a:lnTo>
                      <a:pt x="72" y="111"/>
                    </a:lnTo>
                    <a:lnTo>
                      <a:pt x="74" y="106"/>
                    </a:lnTo>
                    <a:lnTo>
                      <a:pt x="74" y="99"/>
                    </a:lnTo>
                    <a:lnTo>
                      <a:pt x="76" y="95"/>
                    </a:lnTo>
                    <a:lnTo>
                      <a:pt x="79" y="83"/>
                    </a:lnTo>
                    <a:lnTo>
                      <a:pt x="81" y="71"/>
                    </a:lnTo>
                    <a:lnTo>
                      <a:pt x="84" y="66"/>
                    </a:lnTo>
                    <a:lnTo>
                      <a:pt x="84" y="59"/>
                    </a:lnTo>
                    <a:lnTo>
                      <a:pt x="84" y="54"/>
                    </a:lnTo>
                    <a:lnTo>
                      <a:pt x="86" y="49"/>
                    </a:lnTo>
                    <a:lnTo>
                      <a:pt x="88" y="38"/>
                    </a:lnTo>
                    <a:lnTo>
                      <a:pt x="93" y="28"/>
                    </a:lnTo>
                    <a:lnTo>
                      <a:pt x="74" y="0"/>
                    </a:lnTo>
                    <a:lnTo>
                      <a:pt x="72" y="9"/>
                    </a:lnTo>
                    <a:lnTo>
                      <a:pt x="69" y="19"/>
                    </a:lnTo>
                    <a:lnTo>
                      <a:pt x="67" y="28"/>
                    </a:lnTo>
                    <a:lnTo>
                      <a:pt x="64" y="38"/>
                    </a:lnTo>
                    <a:lnTo>
                      <a:pt x="62" y="49"/>
                    </a:lnTo>
                    <a:lnTo>
                      <a:pt x="57" y="59"/>
                    </a:lnTo>
                    <a:lnTo>
                      <a:pt x="55" y="68"/>
                    </a:lnTo>
                    <a:lnTo>
                      <a:pt x="55" y="80"/>
                    </a:lnTo>
                    <a:lnTo>
                      <a:pt x="50" y="92"/>
                    </a:lnTo>
                    <a:lnTo>
                      <a:pt x="48" y="104"/>
                    </a:lnTo>
                    <a:lnTo>
                      <a:pt x="45" y="114"/>
                    </a:lnTo>
                    <a:lnTo>
                      <a:pt x="45" y="125"/>
                    </a:lnTo>
                    <a:lnTo>
                      <a:pt x="41" y="135"/>
                    </a:lnTo>
                    <a:lnTo>
                      <a:pt x="38" y="147"/>
                    </a:lnTo>
                    <a:lnTo>
                      <a:pt x="38" y="159"/>
                    </a:lnTo>
                    <a:lnTo>
                      <a:pt x="36" y="171"/>
                    </a:lnTo>
                    <a:lnTo>
                      <a:pt x="31" y="180"/>
                    </a:lnTo>
                    <a:lnTo>
                      <a:pt x="29" y="190"/>
                    </a:lnTo>
                    <a:lnTo>
                      <a:pt x="26" y="201"/>
                    </a:lnTo>
                    <a:lnTo>
                      <a:pt x="24" y="211"/>
                    </a:lnTo>
                    <a:lnTo>
                      <a:pt x="22" y="220"/>
                    </a:lnTo>
                    <a:lnTo>
                      <a:pt x="19" y="230"/>
                    </a:lnTo>
                    <a:lnTo>
                      <a:pt x="17" y="239"/>
                    </a:lnTo>
                    <a:lnTo>
                      <a:pt x="17" y="249"/>
                    </a:lnTo>
                    <a:lnTo>
                      <a:pt x="12" y="258"/>
                    </a:lnTo>
                    <a:lnTo>
                      <a:pt x="10" y="268"/>
                    </a:lnTo>
                    <a:lnTo>
                      <a:pt x="7" y="277"/>
                    </a:lnTo>
                    <a:lnTo>
                      <a:pt x="7" y="285"/>
                    </a:lnTo>
                    <a:lnTo>
                      <a:pt x="5" y="292"/>
                    </a:lnTo>
                    <a:lnTo>
                      <a:pt x="5" y="299"/>
                    </a:lnTo>
                    <a:lnTo>
                      <a:pt x="3" y="306"/>
                    </a:lnTo>
                    <a:lnTo>
                      <a:pt x="0" y="313"/>
                    </a:lnTo>
                    <a:lnTo>
                      <a:pt x="0" y="31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516" name="Freeform 60"/>
              <p:cNvSpPr>
                <a:spLocks/>
              </p:cNvSpPr>
              <p:nvPr/>
            </p:nvSpPr>
            <p:spPr bwMode="auto">
              <a:xfrm>
                <a:off x="554" y="1147"/>
                <a:ext cx="777" cy="1361"/>
              </a:xfrm>
              <a:custGeom>
                <a:avLst/>
                <a:gdLst/>
                <a:ahLst/>
                <a:cxnLst>
                  <a:cxn ang="0">
                    <a:pos x="744" y="22"/>
                  </a:cxn>
                  <a:cxn ang="0">
                    <a:pos x="697" y="36"/>
                  </a:cxn>
                  <a:cxn ang="0">
                    <a:pos x="649" y="55"/>
                  </a:cxn>
                  <a:cxn ang="0">
                    <a:pos x="604" y="74"/>
                  </a:cxn>
                  <a:cxn ang="0">
                    <a:pos x="561" y="98"/>
                  </a:cxn>
                  <a:cxn ang="0">
                    <a:pos x="521" y="119"/>
                  </a:cxn>
                  <a:cxn ang="0">
                    <a:pos x="480" y="145"/>
                  </a:cxn>
                  <a:cxn ang="0">
                    <a:pos x="445" y="169"/>
                  </a:cxn>
                  <a:cxn ang="0">
                    <a:pos x="407" y="197"/>
                  </a:cxn>
                  <a:cxn ang="0">
                    <a:pos x="373" y="224"/>
                  </a:cxn>
                  <a:cxn ang="0">
                    <a:pos x="342" y="254"/>
                  </a:cxn>
                  <a:cxn ang="0">
                    <a:pos x="311" y="281"/>
                  </a:cxn>
                  <a:cxn ang="0">
                    <a:pos x="283" y="309"/>
                  </a:cxn>
                  <a:cxn ang="0">
                    <a:pos x="257" y="340"/>
                  </a:cxn>
                  <a:cxn ang="0">
                    <a:pos x="235" y="368"/>
                  </a:cxn>
                  <a:cxn ang="0">
                    <a:pos x="214" y="397"/>
                  </a:cxn>
                  <a:cxn ang="0">
                    <a:pos x="195" y="428"/>
                  </a:cxn>
                  <a:cxn ang="0">
                    <a:pos x="178" y="456"/>
                  </a:cxn>
                  <a:cxn ang="0">
                    <a:pos x="164" y="485"/>
                  </a:cxn>
                  <a:cxn ang="0">
                    <a:pos x="155" y="513"/>
                  </a:cxn>
                  <a:cxn ang="0">
                    <a:pos x="145" y="539"/>
                  </a:cxn>
                  <a:cxn ang="0">
                    <a:pos x="21" y="1361"/>
                  </a:cxn>
                  <a:cxn ang="0">
                    <a:pos x="9" y="1359"/>
                  </a:cxn>
                  <a:cxn ang="0">
                    <a:pos x="0" y="1340"/>
                  </a:cxn>
                  <a:cxn ang="0">
                    <a:pos x="126" y="523"/>
                  </a:cxn>
                  <a:cxn ang="0">
                    <a:pos x="136" y="497"/>
                  </a:cxn>
                  <a:cxn ang="0">
                    <a:pos x="147" y="468"/>
                  </a:cxn>
                  <a:cxn ang="0">
                    <a:pos x="162" y="440"/>
                  </a:cxn>
                  <a:cxn ang="0">
                    <a:pos x="181" y="411"/>
                  </a:cxn>
                  <a:cxn ang="0">
                    <a:pos x="200" y="383"/>
                  </a:cxn>
                  <a:cxn ang="0">
                    <a:pos x="223" y="352"/>
                  </a:cxn>
                  <a:cxn ang="0">
                    <a:pos x="250" y="321"/>
                  </a:cxn>
                  <a:cxn ang="0">
                    <a:pos x="276" y="292"/>
                  </a:cxn>
                  <a:cxn ang="0">
                    <a:pos x="307" y="264"/>
                  </a:cxn>
                  <a:cxn ang="0">
                    <a:pos x="340" y="233"/>
                  </a:cxn>
                  <a:cxn ang="0">
                    <a:pos x="371" y="205"/>
                  </a:cxn>
                  <a:cxn ang="0">
                    <a:pos x="407" y="176"/>
                  </a:cxn>
                  <a:cxn ang="0">
                    <a:pos x="445" y="150"/>
                  </a:cxn>
                  <a:cxn ang="0">
                    <a:pos x="480" y="124"/>
                  </a:cxn>
                  <a:cxn ang="0">
                    <a:pos x="521" y="100"/>
                  </a:cxn>
                  <a:cxn ang="0">
                    <a:pos x="561" y="79"/>
                  </a:cxn>
                  <a:cxn ang="0">
                    <a:pos x="604" y="57"/>
                  </a:cxn>
                  <a:cxn ang="0">
                    <a:pos x="649" y="38"/>
                  </a:cxn>
                  <a:cxn ang="0">
                    <a:pos x="689" y="22"/>
                  </a:cxn>
                  <a:cxn ang="0">
                    <a:pos x="735" y="7"/>
                  </a:cxn>
                  <a:cxn ang="0">
                    <a:pos x="777" y="12"/>
                  </a:cxn>
                </a:cxnLst>
                <a:rect l="0" t="0" r="r" b="b"/>
                <a:pathLst>
                  <a:path w="777" h="1361">
                    <a:moveTo>
                      <a:pt x="777" y="12"/>
                    </a:moveTo>
                    <a:lnTo>
                      <a:pt x="761" y="17"/>
                    </a:lnTo>
                    <a:lnTo>
                      <a:pt x="744" y="22"/>
                    </a:lnTo>
                    <a:lnTo>
                      <a:pt x="728" y="26"/>
                    </a:lnTo>
                    <a:lnTo>
                      <a:pt x="711" y="31"/>
                    </a:lnTo>
                    <a:lnTo>
                      <a:pt x="697" y="36"/>
                    </a:lnTo>
                    <a:lnTo>
                      <a:pt x="680" y="43"/>
                    </a:lnTo>
                    <a:lnTo>
                      <a:pt x="666" y="50"/>
                    </a:lnTo>
                    <a:lnTo>
                      <a:pt x="649" y="55"/>
                    </a:lnTo>
                    <a:lnTo>
                      <a:pt x="635" y="62"/>
                    </a:lnTo>
                    <a:lnTo>
                      <a:pt x="621" y="69"/>
                    </a:lnTo>
                    <a:lnTo>
                      <a:pt x="604" y="74"/>
                    </a:lnTo>
                    <a:lnTo>
                      <a:pt x="592" y="83"/>
                    </a:lnTo>
                    <a:lnTo>
                      <a:pt x="575" y="88"/>
                    </a:lnTo>
                    <a:lnTo>
                      <a:pt x="561" y="98"/>
                    </a:lnTo>
                    <a:lnTo>
                      <a:pt x="547" y="105"/>
                    </a:lnTo>
                    <a:lnTo>
                      <a:pt x="535" y="112"/>
                    </a:lnTo>
                    <a:lnTo>
                      <a:pt x="521" y="119"/>
                    </a:lnTo>
                    <a:lnTo>
                      <a:pt x="506" y="129"/>
                    </a:lnTo>
                    <a:lnTo>
                      <a:pt x="495" y="136"/>
                    </a:lnTo>
                    <a:lnTo>
                      <a:pt x="480" y="145"/>
                    </a:lnTo>
                    <a:lnTo>
                      <a:pt x="468" y="152"/>
                    </a:lnTo>
                    <a:lnTo>
                      <a:pt x="454" y="159"/>
                    </a:lnTo>
                    <a:lnTo>
                      <a:pt x="445" y="169"/>
                    </a:lnTo>
                    <a:lnTo>
                      <a:pt x="433" y="178"/>
                    </a:lnTo>
                    <a:lnTo>
                      <a:pt x="418" y="188"/>
                    </a:lnTo>
                    <a:lnTo>
                      <a:pt x="407" y="197"/>
                    </a:lnTo>
                    <a:lnTo>
                      <a:pt x="395" y="205"/>
                    </a:lnTo>
                    <a:lnTo>
                      <a:pt x="385" y="214"/>
                    </a:lnTo>
                    <a:lnTo>
                      <a:pt x="373" y="224"/>
                    </a:lnTo>
                    <a:lnTo>
                      <a:pt x="361" y="233"/>
                    </a:lnTo>
                    <a:lnTo>
                      <a:pt x="352" y="245"/>
                    </a:lnTo>
                    <a:lnTo>
                      <a:pt x="342" y="254"/>
                    </a:lnTo>
                    <a:lnTo>
                      <a:pt x="330" y="264"/>
                    </a:lnTo>
                    <a:lnTo>
                      <a:pt x="321" y="271"/>
                    </a:lnTo>
                    <a:lnTo>
                      <a:pt x="311" y="281"/>
                    </a:lnTo>
                    <a:lnTo>
                      <a:pt x="302" y="290"/>
                    </a:lnTo>
                    <a:lnTo>
                      <a:pt x="292" y="300"/>
                    </a:lnTo>
                    <a:lnTo>
                      <a:pt x="283" y="309"/>
                    </a:lnTo>
                    <a:lnTo>
                      <a:pt x="276" y="319"/>
                    </a:lnTo>
                    <a:lnTo>
                      <a:pt x="266" y="330"/>
                    </a:lnTo>
                    <a:lnTo>
                      <a:pt x="257" y="340"/>
                    </a:lnTo>
                    <a:lnTo>
                      <a:pt x="250" y="349"/>
                    </a:lnTo>
                    <a:lnTo>
                      <a:pt x="240" y="359"/>
                    </a:lnTo>
                    <a:lnTo>
                      <a:pt x="235" y="368"/>
                    </a:lnTo>
                    <a:lnTo>
                      <a:pt x="226" y="378"/>
                    </a:lnTo>
                    <a:lnTo>
                      <a:pt x="219" y="387"/>
                    </a:lnTo>
                    <a:lnTo>
                      <a:pt x="214" y="397"/>
                    </a:lnTo>
                    <a:lnTo>
                      <a:pt x="207" y="409"/>
                    </a:lnTo>
                    <a:lnTo>
                      <a:pt x="200" y="418"/>
                    </a:lnTo>
                    <a:lnTo>
                      <a:pt x="195" y="428"/>
                    </a:lnTo>
                    <a:lnTo>
                      <a:pt x="188" y="437"/>
                    </a:lnTo>
                    <a:lnTo>
                      <a:pt x="183" y="447"/>
                    </a:lnTo>
                    <a:lnTo>
                      <a:pt x="178" y="456"/>
                    </a:lnTo>
                    <a:lnTo>
                      <a:pt x="174" y="466"/>
                    </a:lnTo>
                    <a:lnTo>
                      <a:pt x="169" y="475"/>
                    </a:lnTo>
                    <a:lnTo>
                      <a:pt x="164" y="485"/>
                    </a:lnTo>
                    <a:lnTo>
                      <a:pt x="162" y="494"/>
                    </a:lnTo>
                    <a:lnTo>
                      <a:pt x="157" y="504"/>
                    </a:lnTo>
                    <a:lnTo>
                      <a:pt x="155" y="513"/>
                    </a:lnTo>
                    <a:lnTo>
                      <a:pt x="150" y="523"/>
                    </a:lnTo>
                    <a:lnTo>
                      <a:pt x="147" y="530"/>
                    </a:lnTo>
                    <a:lnTo>
                      <a:pt x="145" y="539"/>
                    </a:lnTo>
                    <a:lnTo>
                      <a:pt x="143" y="549"/>
                    </a:lnTo>
                    <a:lnTo>
                      <a:pt x="143" y="558"/>
                    </a:lnTo>
                    <a:lnTo>
                      <a:pt x="21" y="1361"/>
                    </a:lnTo>
                    <a:lnTo>
                      <a:pt x="17" y="1361"/>
                    </a:lnTo>
                    <a:lnTo>
                      <a:pt x="14" y="1361"/>
                    </a:lnTo>
                    <a:lnTo>
                      <a:pt x="9" y="1359"/>
                    </a:lnTo>
                    <a:lnTo>
                      <a:pt x="7" y="1357"/>
                    </a:lnTo>
                    <a:lnTo>
                      <a:pt x="5" y="1349"/>
                    </a:lnTo>
                    <a:lnTo>
                      <a:pt x="0" y="1340"/>
                    </a:lnTo>
                    <a:lnTo>
                      <a:pt x="121" y="542"/>
                    </a:lnTo>
                    <a:lnTo>
                      <a:pt x="124" y="532"/>
                    </a:lnTo>
                    <a:lnTo>
                      <a:pt x="126" y="523"/>
                    </a:lnTo>
                    <a:lnTo>
                      <a:pt x="128" y="513"/>
                    </a:lnTo>
                    <a:lnTo>
                      <a:pt x="131" y="506"/>
                    </a:lnTo>
                    <a:lnTo>
                      <a:pt x="136" y="497"/>
                    </a:lnTo>
                    <a:lnTo>
                      <a:pt x="138" y="487"/>
                    </a:lnTo>
                    <a:lnTo>
                      <a:pt x="143" y="478"/>
                    </a:lnTo>
                    <a:lnTo>
                      <a:pt x="147" y="468"/>
                    </a:lnTo>
                    <a:lnTo>
                      <a:pt x="152" y="459"/>
                    </a:lnTo>
                    <a:lnTo>
                      <a:pt x="157" y="449"/>
                    </a:lnTo>
                    <a:lnTo>
                      <a:pt x="162" y="440"/>
                    </a:lnTo>
                    <a:lnTo>
                      <a:pt x="169" y="430"/>
                    </a:lnTo>
                    <a:lnTo>
                      <a:pt x="174" y="421"/>
                    </a:lnTo>
                    <a:lnTo>
                      <a:pt x="181" y="411"/>
                    </a:lnTo>
                    <a:lnTo>
                      <a:pt x="188" y="402"/>
                    </a:lnTo>
                    <a:lnTo>
                      <a:pt x="195" y="392"/>
                    </a:lnTo>
                    <a:lnTo>
                      <a:pt x="200" y="383"/>
                    </a:lnTo>
                    <a:lnTo>
                      <a:pt x="209" y="371"/>
                    </a:lnTo>
                    <a:lnTo>
                      <a:pt x="216" y="361"/>
                    </a:lnTo>
                    <a:lnTo>
                      <a:pt x="223" y="352"/>
                    </a:lnTo>
                    <a:lnTo>
                      <a:pt x="231" y="342"/>
                    </a:lnTo>
                    <a:lnTo>
                      <a:pt x="240" y="330"/>
                    </a:lnTo>
                    <a:lnTo>
                      <a:pt x="250" y="321"/>
                    </a:lnTo>
                    <a:lnTo>
                      <a:pt x="259" y="311"/>
                    </a:lnTo>
                    <a:lnTo>
                      <a:pt x="266" y="302"/>
                    </a:lnTo>
                    <a:lnTo>
                      <a:pt x="276" y="292"/>
                    </a:lnTo>
                    <a:lnTo>
                      <a:pt x="285" y="281"/>
                    </a:lnTo>
                    <a:lnTo>
                      <a:pt x="297" y="271"/>
                    </a:lnTo>
                    <a:lnTo>
                      <a:pt x="307" y="264"/>
                    </a:lnTo>
                    <a:lnTo>
                      <a:pt x="316" y="254"/>
                    </a:lnTo>
                    <a:lnTo>
                      <a:pt x="328" y="245"/>
                    </a:lnTo>
                    <a:lnTo>
                      <a:pt x="340" y="233"/>
                    </a:lnTo>
                    <a:lnTo>
                      <a:pt x="349" y="224"/>
                    </a:lnTo>
                    <a:lnTo>
                      <a:pt x="359" y="214"/>
                    </a:lnTo>
                    <a:lnTo>
                      <a:pt x="371" y="205"/>
                    </a:lnTo>
                    <a:lnTo>
                      <a:pt x="383" y="195"/>
                    </a:lnTo>
                    <a:lnTo>
                      <a:pt x="395" y="186"/>
                    </a:lnTo>
                    <a:lnTo>
                      <a:pt x="407" y="176"/>
                    </a:lnTo>
                    <a:lnTo>
                      <a:pt x="418" y="169"/>
                    </a:lnTo>
                    <a:lnTo>
                      <a:pt x="433" y="159"/>
                    </a:lnTo>
                    <a:lnTo>
                      <a:pt x="445" y="150"/>
                    </a:lnTo>
                    <a:lnTo>
                      <a:pt x="456" y="140"/>
                    </a:lnTo>
                    <a:lnTo>
                      <a:pt x="468" y="133"/>
                    </a:lnTo>
                    <a:lnTo>
                      <a:pt x="480" y="124"/>
                    </a:lnTo>
                    <a:lnTo>
                      <a:pt x="495" y="117"/>
                    </a:lnTo>
                    <a:lnTo>
                      <a:pt x="509" y="110"/>
                    </a:lnTo>
                    <a:lnTo>
                      <a:pt x="521" y="100"/>
                    </a:lnTo>
                    <a:lnTo>
                      <a:pt x="535" y="93"/>
                    </a:lnTo>
                    <a:lnTo>
                      <a:pt x="547" y="86"/>
                    </a:lnTo>
                    <a:lnTo>
                      <a:pt x="561" y="79"/>
                    </a:lnTo>
                    <a:lnTo>
                      <a:pt x="575" y="72"/>
                    </a:lnTo>
                    <a:lnTo>
                      <a:pt x="590" y="64"/>
                    </a:lnTo>
                    <a:lnTo>
                      <a:pt x="604" y="57"/>
                    </a:lnTo>
                    <a:lnTo>
                      <a:pt x="618" y="50"/>
                    </a:lnTo>
                    <a:lnTo>
                      <a:pt x="632" y="45"/>
                    </a:lnTo>
                    <a:lnTo>
                      <a:pt x="649" y="38"/>
                    </a:lnTo>
                    <a:lnTo>
                      <a:pt x="661" y="34"/>
                    </a:lnTo>
                    <a:lnTo>
                      <a:pt x="678" y="26"/>
                    </a:lnTo>
                    <a:lnTo>
                      <a:pt x="689" y="22"/>
                    </a:lnTo>
                    <a:lnTo>
                      <a:pt x="706" y="17"/>
                    </a:lnTo>
                    <a:lnTo>
                      <a:pt x="720" y="12"/>
                    </a:lnTo>
                    <a:lnTo>
                      <a:pt x="735" y="7"/>
                    </a:lnTo>
                    <a:lnTo>
                      <a:pt x="751" y="3"/>
                    </a:lnTo>
                    <a:lnTo>
                      <a:pt x="768" y="0"/>
                    </a:lnTo>
                    <a:lnTo>
                      <a:pt x="777" y="12"/>
                    </a:lnTo>
                    <a:lnTo>
                      <a:pt x="777" y="1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517" name="Freeform 61"/>
              <p:cNvSpPr>
                <a:spLocks/>
              </p:cNvSpPr>
              <p:nvPr/>
            </p:nvSpPr>
            <p:spPr bwMode="auto">
              <a:xfrm>
                <a:off x="1709" y="1059"/>
                <a:ext cx="787" cy="262"/>
              </a:xfrm>
              <a:custGeom>
                <a:avLst/>
                <a:gdLst/>
                <a:ahLst/>
                <a:cxnLst>
                  <a:cxn ang="0">
                    <a:pos x="34" y="0"/>
                  </a:cxn>
                  <a:cxn ang="0">
                    <a:pos x="67" y="0"/>
                  </a:cxn>
                  <a:cxn ang="0">
                    <a:pos x="105" y="3"/>
                  </a:cxn>
                  <a:cxn ang="0">
                    <a:pos x="143" y="3"/>
                  </a:cxn>
                  <a:cxn ang="0">
                    <a:pos x="181" y="10"/>
                  </a:cxn>
                  <a:cxn ang="0">
                    <a:pos x="222" y="15"/>
                  </a:cxn>
                  <a:cxn ang="0">
                    <a:pos x="262" y="22"/>
                  </a:cxn>
                  <a:cxn ang="0">
                    <a:pos x="302" y="29"/>
                  </a:cxn>
                  <a:cxn ang="0">
                    <a:pos x="345" y="41"/>
                  </a:cxn>
                  <a:cxn ang="0">
                    <a:pos x="386" y="50"/>
                  </a:cxn>
                  <a:cxn ang="0">
                    <a:pos x="428" y="65"/>
                  </a:cxn>
                  <a:cxn ang="0">
                    <a:pos x="467" y="76"/>
                  </a:cxn>
                  <a:cxn ang="0">
                    <a:pos x="507" y="93"/>
                  </a:cxn>
                  <a:cxn ang="0">
                    <a:pos x="547" y="107"/>
                  </a:cxn>
                  <a:cxn ang="0">
                    <a:pos x="585" y="124"/>
                  </a:cxn>
                  <a:cxn ang="0">
                    <a:pos x="621" y="143"/>
                  </a:cxn>
                  <a:cxn ang="0">
                    <a:pos x="654" y="162"/>
                  </a:cxn>
                  <a:cxn ang="0">
                    <a:pos x="688" y="181"/>
                  </a:cxn>
                  <a:cxn ang="0">
                    <a:pos x="719" y="200"/>
                  </a:cxn>
                  <a:cxn ang="0">
                    <a:pos x="747" y="221"/>
                  </a:cxn>
                  <a:cxn ang="0">
                    <a:pos x="771" y="243"/>
                  </a:cxn>
                  <a:cxn ang="0">
                    <a:pos x="776" y="262"/>
                  </a:cxn>
                  <a:cxn ang="0">
                    <a:pos x="733" y="231"/>
                  </a:cxn>
                  <a:cxn ang="0">
                    <a:pos x="692" y="205"/>
                  </a:cxn>
                  <a:cxn ang="0">
                    <a:pos x="650" y="181"/>
                  </a:cxn>
                  <a:cxn ang="0">
                    <a:pos x="609" y="157"/>
                  </a:cxn>
                  <a:cxn ang="0">
                    <a:pos x="569" y="138"/>
                  </a:cxn>
                  <a:cxn ang="0">
                    <a:pos x="528" y="119"/>
                  </a:cxn>
                  <a:cxn ang="0">
                    <a:pos x="488" y="103"/>
                  </a:cxn>
                  <a:cxn ang="0">
                    <a:pos x="450" y="88"/>
                  </a:cxn>
                  <a:cxn ang="0">
                    <a:pos x="409" y="74"/>
                  </a:cxn>
                  <a:cxn ang="0">
                    <a:pos x="374" y="65"/>
                  </a:cxn>
                  <a:cxn ang="0">
                    <a:pos x="336" y="55"/>
                  </a:cxn>
                  <a:cxn ang="0">
                    <a:pos x="298" y="46"/>
                  </a:cxn>
                  <a:cxn ang="0">
                    <a:pos x="262" y="38"/>
                  </a:cxn>
                  <a:cxn ang="0">
                    <a:pos x="226" y="31"/>
                  </a:cxn>
                  <a:cxn ang="0">
                    <a:pos x="193" y="27"/>
                  </a:cxn>
                  <a:cxn ang="0">
                    <a:pos x="160" y="24"/>
                  </a:cxn>
                  <a:cxn ang="0">
                    <a:pos x="127" y="22"/>
                  </a:cxn>
                  <a:cxn ang="0">
                    <a:pos x="96" y="19"/>
                  </a:cxn>
                  <a:cxn ang="0">
                    <a:pos x="65" y="19"/>
                  </a:cxn>
                  <a:cxn ang="0">
                    <a:pos x="36" y="19"/>
                  </a:cxn>
                  <a:cxn ang="0">
                    <a:pos x="10" y="19"/>
                  </a:cxn>
                  <a:cxn ang="0">
                    <a:pos x="3" y="12"/>
                  </a:cxn>
                  <a:cxn ang="0">
                    <a:pos x="12" y="3"/>
                  </a:cxn>
                </a:cxnLst>
                <a:rect l="0" t="0" r="r" b="b"/>
                <a:pathLst>
                  <a:path w="787" h="262">
                    <a:moveTo>
                      <a:pt x="12" y="3"/>
                    </a:moveTo>
                    <a:lnTo>
                      <a:pt x="22" y="3"/>
                    </a:lnTo>
                    <a:lnTo>
                      <a:pt x="34" y="0"/>
                    </a:lnTo>
                    <a:lnTo>
                      <a:pt x="46" y="0"/>
                    </a:lnTo>
                    <a:lnTo>
                      <a:pt x="58" y="0"/>
                    </a:lnTo>
                    <a:lnTo>
                      <a:pt x="67" y="0"/>
                    </a:lnTo>
                    <a:lnTo>
                      <a:pt x="79" y="0"/>
                    </a:lnTo>
                    <a:lnTo>
                      <a:pt x="93" y="0"/>
                    </a:lnTo>
                    <a:lnTo>
                      <a:pt x="105" y="3"/>
                    </a:lnTo>
                    <a:lnTo>
                      <a:pt x="117" y="3"/>
                    </a:lnTo>
                    <a:lnTo>
                      <a:pt x="129" y="3"/>
                    </a:lnTo>
                    <a:lnTo>
                      <a:pt x="143" y="3"/>
                    </a:lnTo>
                    <a:lnTo>
                      <a:pt x="155" y="5"/>
                    </a:lnTo>
                    <a:lnTo>
                      <a:pt x="167" y="8"/>
                    </a:lnTo>
                    <a:lnTo>
                      <a:pt x="181" y="10"/>
                    </a:lnTo>
                    <a:lnTo>
                      <a:pt x="195" y="10"/>
                    </a:lnTo>
                    <a:lnTo>
                      <a:pt x="210" y="12"/>
                    </a:lnTo>
                    <a:lnTo>
                      <a:pt x="222" y="15"/>
                    </a:lnTo>
                    <a:lnTo>
                      <a:pt x="233" y="17"/>
                    </a:lnTo>
                    <a:lnTo>
                      <a:pt x="248" y="19"/>
                    </a:lnTo>
                    <a:lnTo>
                      <a:pt x="262" y="22"/>
                    </a:lnTo>
                    <a:lnTo>
                      <a:pt x="276" y="24"/>
                    </a:lnTo>
                    <a:lnTo>
                      <a:pt x="291" y="27"/>
                    </a:lnTo>
                    <a:lnTo>
                      <a:pt x="302" y="29"/>
                    </a:lnTo>
                    <a:lnTo>
                      <a:pt x="317" y="34"/>
                    </a:lnTo>
                    <a:lnTo>
                      <a:pt x="331" y="38"/>
                    </a:lnTo>
                    <a:lnTo>
                      <a:pt x="345" y="41"/>
                    </a:lnTo>
                    <a:lnTo>
                      <a:pt x="357" y="43"/>
                    </a:lnTo>
                    <a:lnTo>
                      <a:pt x="374" y="48"/>
                    </a:lnTo>
                    <a:lnTo>
                      <a:pt x="386" y="50"/>
                    </a:lnTo>
                    <a:lnTo>
                      <a:pt x="400" y="55"/>
                    </a:lnTo>
                    <a:lnTo>
                      <a:pt x="414" y="60"/>
                    </a:lnTo>
                    <a:lnTo>
                      <a:pt x="428" y="65"/>
                    </a:lnTo>
                    <a:lnTo>
                      <a:pt x="440" y="67"/>
                    </a:lnTo>
                    <a:lnTo>
                      <a:pt x="455" y="74"/>
                    </a:lnTo>
                    <a:lnTo>
                      <a:pt x="467" y="76"/>
                    </a:lnTo>
                    <a:lnTo>
                      <a:pt x="481" y="84"/>
                    </a:lnTo>
                    <a:lnTo>
                      <a:pt x="495" y="86"/>
                    </a:lnTo>
                    <a:lnTo>
                      <a:pt x="507" y="93"/>
                    </a:lnTo>
                    <a:lnTo>
                      <a:pt x="521" y="95"/>
                    </a:lnTo>
                    <a:lnTo>
                      <a:pt x="533" y="103"/>
                    </a:lnTo>
                    <a:lnTo>
                      <a:pt x="547" y="107"/>
                    </a:lnTo>
                    <a:lnTo>
                      <a:pt x="559" y="114"/>
                    </a:lnTo>
                    <a:lnTo>
                      <a:pt x="571" y="119"/>
                    </a:lnTo>
                    <a:lnTo>
                      <a:pt x="585" y="124"/>
                    </a:lnTo>
                    <a:lnTo>
                      <a:pt x="597" y="131"/>
                    </a:lnTo>
                    <a:lnTo>
                      <a:pt x="609" y="136"/>
                    </a:lnTo>
                    <a:lnTo>
                      <a:pt x="621" y="143"/>
                    </a:lnTo>
                    <a:lnTo>
                      <a:pt x="633" y="150"/>
                    </a:lnTo>
                    <a:lnTo>
                      <a:pt x="645" y="155"/>
                    </a:lnTo>
                    <a:lnTo>
                      <a:pt x="654" y="162"/>
                    </a:lnTo>
                    <a:lnTo>
                      <a:pt x="666" y="167"/>
                    </a:lnTo>
                    <a:lnTo>
                      <a:pt x="678" y="174"/>
                    </a:lnTo>
                    <a:lnTo>
                      <a:pt x="688" y="181"/>
                    </a:lnTo>
                    <a:lnTo>
                      <a:pt x="700" y="188"/>
                    </a:lnTo>
                    <a:lnTo>
                      <a:pt x="709" y="193"/>
                    </a:lnTo>
                    <a:lnTo>
                      <a:pt x="719" y="200"/>
                    </a:lnTo>
                    <a:lnTo>
                      <a:pt x="728" y="207"/>
                    </a:lnTo>
                    <a:lnTo>
                      <a:pt x="738" y="214"/>
                    </a:lnTo>
                    <a:lnTo>
                      <a:pt x="747" y="221"/>
                    </a:lnTo>
                    <a:lnTo>
                      <a:pt x="757" y="228"/>
                    </a:lnTo>
                    <a:lnTo>
                      <a:pt x="764" y="236"/>
                    </a:lnTo>
                    <a:lnTo>
                      <a:pt x="771" y="243"/>
                    </a:lnTo>
                    <a:lnTo>
                      <a:pt x="780" y="250"/>
                    </a:lnTo>
                    <a:lnTo>
                      <a:pt x="787" y="257"/>
                    </a:lnTo>
                    <a:lnTo>
                      <a:pt x="776" y="262"/>
                    </a:lnTo>
                    <a:lnTo>
                      <a:pt x="761" y="252"/>
                    </a:lnTo>
                    <a:lnTo>
                      <a:pt x="747" y="240"/>
                    </a:lnTo>
                    <a:lnTo>
                      <a:pt x="733" y="231"/>
                    </a:lnTo>
                    <a:lnTo>
                      <a:pt x="721" y="224"/>
                    </a:lnTo>
                    <a:lnTo>
                      <a:pt x="704" y="214"/>
                    </a:lnTo>
                    <a:lnTo>
                      <a:pt x="692" y="205"/>
                    </a:lnTo>
                    <a:lnTo>
                      <a:pt x="678" y="195"/>
                    </a:lnTo>
                    <a:lnTo>
                      <a:pt x="664" y="188"/>
                    </a:lnTo>
                    <a:lnTo>
                      <a:pt x="650" y="181"/>
                    </a:lnTo>
                    <a:lnTo>
                      <a:pt x="635" y="171"/>
                    </a:lnTo>
                    <a:lnTo>
                      <a:pt x="623" y="164"/>
                    </a:lnTo>
                    <a:lnTo>
                      <a:pt x="609" y="157"/>
                    </a:lnTo>
                    <a:lnTo>
                      <a:pt x="597" y="150"/>
                    </a:lnTo>
                    <a:lnTo>
                      <a:pt x="583" y="143"/>
                    </a:lnTo>
                    <a:lnTo>
                      <a:pt x="569" y="138"/>
                    </a:lnTo>
                    <a:lnTo>
                      <a:pt x="557" y="131"/>
                    </a:lnTo>
                    <a:lnTo>
                      <a:pt x="543" y="124"/>
                    </a:lnTo>
                    <a:lnTo>
                      <a:pt x="528" y="119"/>
                    </a:lnTo>
                    <a:lnTo>
                      <a:pt x="514" y="112"/>
                    </a:lnTo>
                    <a:lnTo>
                      <a:pt x="502" y="107"/>
                    </a:lnTo>
                    <a:lnTo>
                      <a:pt x="488" y="103"/>
                    </a:lnTo>
                    <a:lnTo>
                      <a:pt x="476" y="98"/>
                    </a:lnTo>
                    <a:lnTo>
                      <a:pt x="462" y="93"/>
                    </a:lnTo>
                    <a:lnTo>
                      <a:pt x="450" y="88"/>
                    </a:lnTo>
                    <a:lnTo>
                      <a:pt x="436" y="84"/>
                    </a:lnTo>
                    <a:lnTo>
                      <a:pt x="424" y="79"/>
                    </a:lnTo>
                    <a:lnTo>
                      <a:pt x="409" y="74"/>
                    </a:lnTo>
                    <a:lnTo>
                      <a:pt x="398" y="72"/>
                    </a:lnTo>
                    <a:lnTo>
                      <a:pt x="386" y="67"/>
                    </a:lnTo>
                    <a:lnTo>
                      <a:pt x="374" y="65"/>
                    </a:lnTo>
                    <a:lnTo>
                      <a:pt x="360" y="62"/>
                    </a:lnTo>
                    <a:lnTo>
                      <a:pt x="348" y="57"/>
                    </a:lnTo>
                    <a:lnTo>
                      <a:pt x="336" y="55"/>
                    </a:lnTo>
                    <a:lnTo>
                      <a:pt x="324" y="50"/>
                    </a:lnTo>
                    <a:lnTo>
                      <a:pt x="310" y="48"/>
                    </a:lnTo>
                    <a:lnTo>
                      <a:pt x="298" y="46"/>
                    </a:lnTo>
                    <a:lnTo>
                      <a:pt x="286" y="43"/>
                    </a:lnTo>
                    <a:lnTo>
                      <a:pt x="274" y="38"/>
                    </a:lnTo>
                    <a:lnTo>
                      <a:pt x="262" y="38"/>
                    </a:lnTo>
                    <a:lnTo>
                      <a:pt x="250" y="36"/>
                    </a:lnTo>
                    <a:lnTo>
                      <a:pt x="238" y="34"/>
                    </a:lnTo>
                    <a:lnTo>
                      <a:pt x="226" y="31"/>
                    </a:lnTo>
                    <a:lnTo>
                      <a:pt x="214" y="29"/>
                    </a:lnTo>
                    <a:lnTo>
                      <a:pt x="205" y="29"/>
                    </a:lnTo>
                    <a:lnTo>
                      <a:pt x="193" y="27"/>
                    </a:lnTo>
                    <a:lnTo>
                      <a:pt x="181" y="27"/>
                    </a:lnTo>
                    <a:lnTo>
                      <a:pt x="169" y="24"/>
                    </a:lnTo>
                    <a:lnTo>
                      <a:pt x="160" y="24"/>
                    </a:lnTo>
                    <a:lnTo>
                      <a:pt x="150" y="22"/>
                    </a:lnTo>
                    <a:lnTo>
                      <a:pt x="138" y="22"/>
                    </a:lnTo>
                    <a:lnTo>
                      <a:pt x="127" y="22"/>
                    </a:lnTo>
                    <a:lnTo>
                      <a:pt x="117" y="22"/>
                    </a:lnTo>
                    <a:lnTo>
                      <a:pt x="105" y="19"/>
                    </a:lnTo>
                    <a:lnTo>
                      <a:pt x="96" y="19"/>
                    </a:lnTo>
                    <a:lnTo>
                      <a:pt x="86" y="19"/>
                    </a:lnTo>
                    <a:lnTo>
                      <a:pt x="77" y="19"/>
                    </a:lnTo>
                    <a:lnTo>
                      <a:pt x="65" y="19"/>
                    </a:lnTo>
                    <a:lnTo>
                      <a:pt x="55" y="19"/>
                    </a:lnTo>
                    <a:lnTo>
                      <a:pt x="46" y="19"/>
                    </a:lnTo>
                    <a:lnTo>
                      <a:pt x="36" y="19"/>
                    </a:lnTo>
                    <a:lnTo>
                      <a:pt x="27" y="19"/>
                    </a:lnTo>
                    <a:lnTo>
                      <a:pt x="20" y="19"/>
                    </a:lnTo>
                    <a:lnTo>
                      <a:pt x="10" y="19"/>
                    </a:lnTo>
                    <a:lnTo>
                      <a:pt x="0" y="19"/>
                    </a:lnTo>
                    <a:lnTo>
                      <a:pt x="0" y="15"/>
                    </a:lnTo>
                    <a:lnTo>
                      <a:pt x="3" y="12"/>
                    </a:lnTo>
                    <a:lnTo>
                      <a:pt x="8" y="8"/>
                    </a:lnTo>
                    <a:lnTo>
                      <a:pt x="12" y="3"/>
                    </a:lnTo>
                    <a:lnTo>
                      <a:pt x="12" y="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518" name="Freeform 62"/>
              <p:cNvSpPr>
                <a:spLocks/>
              </p:cNvSpPr>
              <p:nvPr/>
            </p:nvSpPr>
            <p:spPr bwMode="auto">
              <a:xfrm>
                <a:off x="549" y="1321"/>
                <a:ext cx="2318" cy="1831"/>
              </a:xfrm>
              <a:custGeom>
                <a:avLst/>
                <a:gdLst/>
                <a:ahLst/>
                <a:cxnLst>
                  <a:cxn ang="0">
                    <a:pos x="2033" y="69"/>
                  </a:cxn>
                  <a:cxn ang="0">
                    <a:pos x="2116" y="159"/>
                  </a:cxn>
                  <a:cxn ang="0">
                    <a:pos x="2176" y="261"/>
                  </a:cxn>
                  <a:cxn ang="0">
                    <a:pos x="2200" y="349"/>
                  </a:cxn>
                  <a:cxn ang="0">
                    <a:pos x="2223" y="456"/>
                  </a:cxn>
                  <a:cxn ang="0">
                    <a:pos x="2242" y="544"/>
                  </a:cxn>
                  <a:cxn ang="0">
                    <a:pos x="2259" y="639"/>
                  </a:cxn>
                  <a:cxn ang="0">
                    <a:pos x="2271" y="724"/>
                  </a:cxn>
                  <a:cxn ang="0">
                    <a:pos x="2280" y="805"/>
                  </a:cxn>
                  <a:cxn ang="0">
                    <a:pos x="2292" y="883"/>
                  </a:cxn>
                  <a:cxn ang="0">
                    <a:pos x="2302" y="964"/>
                  </a:cxn>
                  <a:cxn ang="0">
                    <a:pos x="2311" y="1047"/>
                  </a:cxn>
                  <a:cxn ang="0">
                    <a:pos x="2316" y="1133"/>
                  </a:cxn>
                  <a:cxn ang="0">
                    <a:pos x="2299" y="1211"/>
                  </a:cxn>
                  <a:cxn ang="0">
                    <a:pos x="2249" y="1297"/>
                  </a:cxn>
                  <a:cxn ang="0">
                    <a:pos x="2207" y="1356"/>
                  </a:cxn>
                  <a:cxn ang="0">
                    <a:pos x="2161" y="1420"/>
                  </a:cxn>
                  <a:cxn ang="0">
                    <a:pos x="2083" y="1508"/>
                  </a:cxn>
                  <a:cxn ang="0">
                    <a:pos x="1883" y="1655"/>
                  </a:cxn>
                  <a:cxn ang="0">
                    <a:pos x="1648" y="1760"/>
                  </a:cxn>
                  <a:cxn ang="0">
                    <a:pos x="1391" y="1817"/>
                  </a:cxn>
                  <a:cxn ang="0">
                    <a:pos x="1122" y="1829"/>
                  </a:cxn>
                  <a:cxn ang="0">
                    <a:pos x="851" y="1793"/>
                  </a:cxn>
                  <a:cxn ang="0">
                    <a:pos x="597" y="1708"/>
                  </a:cxn>
                  <a:cxn ang="0">
                    <a:pos x="466" y="1639"/>
                  </a:cxn>
                  <a:cxn ang="0">
                    <a:pos x="374" y="1577"/>
                  </a:cxn>
                  <a:cxn ang="0">
                    <a:pos x="274" y="1501"/>
                  </a:cxn>
                  <a:cxn ang="0">
                    <a:pos x="179" y="1415"/>
                  </a:cxn>
                  <a:cxn ang="0">
                    <a:pos x="95" y="1327"/>
                  </a:cxn>
                  <a:cxn ang="0">
                    <a:pos x="29" y="1240"/>
                  </a:cxn>
                  <a:cxn ang="0">
                    <a:pos x="17" y="1173"/>
                  </a:cxn>
                  <a:cxn ang="0">
                    <a:pos x="72" y="1263"/>
                  </a:cxn>
                  <a:cxn ang="0">
                    <a:pos x="164" y="1373"/>
                  </a:cxn>
                  <a:cxn ang="0">
                    <a:pos x="290" y="1489"/>
                  </a:cxn>
                  <a:cxn ang="0">
                    <a:pos x="438" y="1596"/>
                  </a:cxn>
                  <a:cxn ang="0">
                    <a:pos x="607" y="1691"/>
                  </a:cxn>
                  <a:cxn ang="0">
                    <a:pos x="785" y="1757"/>
                  </a:cxn>
                  <a:cxn ang="0">
                    <a:pos x="906" y="1786"/>
                  </a:cxn>
                  <a:cxn ang="0">
                    <a:pos x="1013" y="1800"/>
                  </a:cxn>
                  <a:cxn ang="0">
                    <a:pos x="1120" y="1807"/>
                  </a:cxn>
                  <a:cxn ang="0">
                    <a:pos x="1229" y="1807"/>
                  </a:cxn>
                  <a:cxn ang="0">
                    <a:pos x="1341" y="1803"/>
                  </a:cxn>
                  <a:cxn ang="0">
                    <a:pos x="1455" y="1786"/>
                  </a:cxn>
                  <a:cxn ang="0">
                    <a:pos x="1574" y="1765"/>
                  </a:cxn>
                  <a:cxn ang="0">
                    <a:pos x="1695" y="1727"/>
                  </a:cxn>
                  <a:cxn ang="0">
                    <a:pos x="1814" y="1674"/>
                  </a:cxn>
                  <a:cxn ang="0">
                    <a:pos x="1926" y="1608"/>
                  </a:cxn>
                  <a:cxn ang="0">
                    <a:pos x="2031" y="1529"/>
                  </a:cxn>
                  <a:cxn ang="0">
                    <a:pos x="2126" y="1434"/>
                  </a:cxn>
                  <a:cxn ang="0">
                    <a:pos x="2207" y="1325"/>
                  </a:cxn>
                  <a:cxn ang="0">
                    <a:pos x="2290" y="1045"/>
                  </a:cxn>
                  <a:cxn ang="0">
                    <a:pos x="2273" y="909"/>
                  </a:cxn>
                  <a:cxn ang="0">
                    <a:pos x="2257" y="774"/>
                  </a:cxn>
                  <a:cxn ang="0">
                    <a:pos x="2235" y="636"/>
                  </a:cxn>
                  <a:cxn ang="0">
                    <a:pos x="2211" y="503"/>
                  </a:cxn>
                  <a:cxn ang="0">
                    <a:pos x="2188" y="370"/>
                  </a:cxn>
                  <a:cxn ang="0">
                    <a:pos x="2152" y="251"/>
                  </a:cxn>
                  <a:cxn ang="0">
                    <a:pos x="2093" y="156"/>
                  </a:cxn>
                  <a:cxn ang="0">
                    <a:pos x="2009" y="69"/>
                  </a:cxn>
                  <a:cxn ang="0">
                    <a:pos x="1947" y="0"/>
                  </a:cxn>
                </a:cxnLst>
                <a:rect l="0" t="0" r="r" b="b"/>
                <a:pathLst>
                  <a:path w="2318" h="1831">
                    <a:moveTo>
                      <a:pt x="1947" y="0"/>
                    </a:moveTo>
                    <a:lnTo>
                      <a:pt x="1957" y="7"/>
                    </a:lnTo>
                    <a:lnTo>
                      <a:pt x="1966" y="14"/>
                    </a:lnTo>
                    <a:lnTo>
                      <a:pt x="1976" y="21"/>
                    </a:lnTo>
                    <a:lnTo>
                      <a:pt x="1988" y="28"/>
                    </a:lnTo>
                    <a:lnTo>
                      <a:pt x="1997" y="35"/>
                    </a:lnTo>
                    <a:lnTo>
                      <a:pt x="2007" y="42"/>
                    </a:lnTo>
                    <a:lnTo>
                      <a:pt x="2016" y="50"/>
                    </a:lnTo>
                    <a:lnTo>
                      <a:pt x="2026" y="59"/>
                    </a:lnTo>
                    <a:lnTo>
                      <a:pt x="2033" y="69"/>
                    </a:lnTo>
                    <a:lnTo>
                      <a:pt x="2043" y="76"/>
                    </a:lnTo>
                    <a:lnTo>
                      <a:pt x="2052" y="85"/>
                    </a:lnTo>
                    <a:lnTo>
                      <a:pt x="2062" y="95"/>
                    </a:lnTo>
                    <a:lnTo>
                      <a:pt x="2069" y="102"/>
                    </a:lnTo>
                    <a:lnTo>
                      <a:pt x="2076" y="111"/>
                    </a:lnTo>
                    <a:lnTo>
                      <a:pt x="2085" y="121"/>
                    </a:lnTo>
                    <a:lnTo>
                      <a:pt x="2095" y="130"/>
                    </a:lnTo>
                    <a:lnTo>
                      <a:pt x="2102" y="140"/>
                    </a:lnTo>
                    <a:lnTo>
                      <a:pt x="2109" y="149"/>
                    </a:lnTo>
                    <a:lnTo>
                      <a:pt x="2116" y="159"/>
                    </a:lnTo>
                    <a:lnTo>
                      <a:pt x="2123" y="168"/>
                    </a:lnTo>
                    <a:lnTo>
                      <a:pt x="2131" y="178"/>
                    </a:lnTo>
                    <a:lnTo>
                      <a:pt x="2135" y="187"/>
                    </a:lnTo>
                    <a:lnTo>
                      <a:pt x="2142" y="199"/>
                    </a:lnTo>
                    <a:lnTo>
                      <a:pt x="2150" y="209"/>
                    </a:lnTo>
                    <a:lnTo>
                      <a:pt x="2154" y="218"/>
                    </a:lnTo>
                    <a:lnTo>
                      <a:pt x="2159" y="230"/>
                    </a:lnTo>
                    <a:lnTo>
                      <a:pt x="2166" y="240"/>
                    </a:lnTo>
                    <a:lnTo>
                      <a:pt x="2171" y="251"/>
                    </a:lnTo>
                    <a:lnTo>
                      <a:pt x="2176" y="261"/>
                    </a:lnTo>
                    <a:lnTo>
                      <a:pt x="2180" y="273"/>
                    </a:lnTo>
                    <a:lnTo>
                      <a:pt x="2183" y="278"/>
                    </a:lnTo>
                    <a:lnTo>
                      <a:pt x="2185" y="285"/>
                    </a:lnTo>
                    <a:lnTo>
                      <a:pt x="2188" y="289"/>
                    </a:lnTo>
                    <a:lnTo>
                      <a:pt x="2190" y="297"/>
                    </a:lnTo>
                    <a:lnTo>
                      <a:pt x="2190" y="306"/>
                    </a:lnTo>
                    <a:lnTo>
                      <a:pt x="2192" y="316"/>
                    </a:lnTo>
                    <a:lnTo>
                      <a:pt x="2195" y="327"/>
                    </a:lnTo>
                    <a:lnTo>
                      <a:pt x="2197" y="339"/>
                    </a:lnTo>
                    <a:lnTo>
                      <a:pt x="2200" y="349"/>
                    </a:lnTo>
                    <a:lnTo>
                      <a:pt x="2202" y="361"/>
                    </a:lnTo>
                    <a:lnTo>
                      <a:pt x="2204" y="370"/>
                    </a:lnTo>
                    <a:lnTo>
                      <a:pt x="2207" y="382"/>
                    </a:lnTo>
                    <a:lnTo>
                      <a:pt x="2209" y="394"/>
                    </a:lnTo>
                    <a:lnTo>
                      <a:pt x="2211" y="406"/>
                    </a:lnTo>
                    <a:lnTo>
                      <a:pt x="2214" y="415"/>
                    </a:lnTo>
                    <a:lnTo>
                      <a:pt x="2216" y="427"/>
                    </a:lnTo>
                    <a:lnTo>
                      <a:pt x="2219" y="437"/>
                    </a:lnTo>
                    <a:lnTo>
                      <a:pt x="2223" y="449"/>
                    </a:lnTo>
                    <a:lnTo>
                      <a:pt x="2223" y="456"/>
                    </a:lnTo>
                    <a:lnTo>
                      <a:pt x="2226" y="460"/>
                    </a:lnTo>
                    <a:lnTo>
                      <a:pt x="2226" y="465"/>
                    </a:lnTo>
                    <a:lnTo>
                      <a:pt x="2228" y="472"/>
                    </a:lnTo>
                    <a:lnTo>
                      <a:pt x="2228" y="484"/>
                    </a:lnTo>
                    <a:lnTo>
                      <a:pt x="2233" y="496"/>
                    </a:lnTo>
                    <a:lnTo>
                      <a:pt x="2233" y="506"/>
                    </a:lnTo>
                    <a:lnTo>
                      <a:pt x="2235" y="518"/>
                    </a:lnTo>
                    <a:lnTo>
                      <a:pt x="2238" y="527"/>
                    </a:lnTo>
                    <a:lnTo>
                      <a:pt x="2240" y="539"/>
                    </a:lnTo>
                    <a:lnTo>
                      <a:pt x="2242" y="544"/>
                    </a:lnTo>
                    <a:lnTo>
                      <a:pt x="2242" y="551"/>
                    </a:lnTo>
                    <a:lnTo>
                      <a:pt x="2245" y="556"/>
                    </a:lnTo>
                    <a:lnTo>
                      <a:pt x="2245" y="563"/>
                    </a:lnTo>
                    <a:lnTo>
                      <a:pt x="2247" y="572"/>
                    </a:lnTo>
                    <a:lnTo>
                      <a:pt x="2249" y="584"/>
                    </a:lnTo>
                    <a:lnTo>
                      <a:pt x="2252" y="596"/>
                    </a:lnTo>
                    <a:lnTo>
                      <a:pt x="2254" y="608"/>
                    </a:lnTo>
                    <a:lnTo>
                      <a:pt x="2254" y="617"/>
                    </a:lnTo>
                    <a:lnTo>
                      <a:pt x="2257" y="629"/>
                    </a:lnTo>
                    <a:lnTo>
                      <a:pt x="2259" y="639"/>
                    </a:lnTo>
                    <a:lnTo>
                      <a:pt x="2261" y="651"/>
                    </a:lnTo>
                    <a:lnTo>
                      <a:pt x="2261" y="658"/>
                    </a:lnTo>
                    <a:lnTo>
                      <a:pt x="2261" y="667"/>
                    </a:lnTo>
                    <a:lnTo>
                      <a:pt x="2264" y="674"/>
                    </a:lnTo>
                    <a:lnTo>
                      <a:pt x="2264" y="684"/>
                    </a:lnTo>
                    <a:lnTo>
                      <a:pt x="2266" y="691"/>
                    </a:lnTo>
                    <a:lnTo>
                      <a:pt x="2266" y="700"/>
                    </a:lnTo>
                    <a:lnTo>
                      <a:pt x="2268" y="708"/>
                    </a:lnTo>
                    <a:lnTo>
                      <a:pt x="2271" y="717"/>
                    </a:lnTo>
                    <a:lnTo>
                      <a:pt x="2271" y="724"/>
                    </a:lnTo>
                    <a:lnTo>
                      <a:pt x="2271" y="731"/>
                    </a:lnTo>
                    <a:lnTo>
                      <a:pt x="2271" y="741"/>
                    </a:lnTo>
                    <a:lnTo>
                      <a:pt x="2273" y="750"/>
                    </a:lnTo>
                    <a:lnTo>
                      <a:pt x="2276" y="757"/>
                    </a:lnTo>
                    <a:lnTo>
                      <a:pt x="2276" y="765"/>
                    </a:lnTo>
                    <a:lnTo>
                      <a:pt x="2278" y="772"/>
                    </a:lnTo>
                    <a:lnTo>
                      <a:pt x="2280" y="781"/>
                    </a:lnTo>
                    <a:lnTo>
                      <a:pt x="2280" y="788"/>
                    </a:lnTo>
                    <a:lnTo>
                      <a:pt x="2280" y="798"/>
                    </a:lnTo>
                    <a:lnTo>
                      <a:pt x="2280" y="805"/>
                    </a:lnTo>
                    <a:lnTo>
                      <a:pt x="2283" y="814"/>
                    </a:lnTo>
                    <a:lnTo>
                      <a:pt x="2283" y="822"/>
                    </a:lnTo>
                    <a:lnTo>
                      <a:pt x="2285" y="829"/>
                    </a:lnTo>
                    <a:lnTo>
                      <a:pt x="2285" y="836"/>
                    </a:lnTo>
                    <a:lnTo>
                      <a:pt x="2287" y="845"/>
                    </a:lnTo>
                    <a:lnTo>
                      <a:pt x="2287" y="852"/>
                    </a:lnTo>
                    <a:lnTo>
                      <a:pt x="2290" y="862"/>
                    </a:lnTo>
                    <a:lnTo>
                      <a:pt x="2290" y="869"/>
                    </a:lnTo>
                    <a:lnTo>
                      <a:pt x="2292" y="876"/>
                    </a:lnTo>
                    <a:lnTo>
                      <a:pt x="2292" y="883"/>
                    </a:lnTo>
                    <a:lnTo>
                      <a:pt x="2295" y="893"/>
                    </a:lnTo>
                    <a:lnTo>
                      <a:pt x="2295" y="900"/>
                    </a:lnTo>
                    <a:lnTo>
                      <a:pt x="2297" y="909"/>
                    </a:lnTo>
                    <a:lnTo>
                      <a:pt x="2297" y="917"/>
                    </a:lnTo>
                    <a:lnTo>
                      <a:pt x="2299" y="926"/>
                    </a:lnTo>
                    <a:lnTo>
                      <a:pt x="2299" y="933"/>
                    </a:lnTo>
                    <a:lnTo>
                      <a:pt x="2299" y="940"/>
                    </a:lnTo>
                    <a:lnTo>
                      <a:pt x="2299" y="947"/>
                    </a:lnTo>
                    <a:lnTo>
                      <a:pt x="2302" y="957"/>
                    </a:lnTo>
                    <a:lnTo>
                      <a:pt x="2302" y="964"/>
                    </a:lnTo>
                    <a:lnTo>
                      <a:pt x="2304" y="974"/>
                    </a:lnTo>
                    <a:lnTo>
                      <a:pt x="2304" y="981"/>
                    </a:lnTo>
                    <a:lnTo>
                      <a:pt x="2306" y="988"/>
                    </a:lnTo>
                    <a:lnTo>
                      <a:pt x="2306" y="997"/>
                    </a:lnTo>
                    <a:lnTo>
                      <a:pt x="2309" y="1004"/>
                    </a:lnTo>
                    <a:lnTo>
                      <a:pt x="2309" y="1014"/>
                    </a:lnTo>
                    <a:lnTo>
                      <a:pt x="2309" y="1023"/>
                    </a:lnTo>
                    <a:lnTo>
                      <a:pt x="2309" y="1031"/>
                    </a:lnTo>
                    <a:lnTo>
                      <a:pt x="2311" y="1040"/>
                    </a:lnTo>
                    <a:lnTo>
                      <a:pt x="2311" y="1047"/>
                    </a:lnTo>
                    <a:lnTo>
                      <a:pt x="2311" y="1054"/>
                    </a:lnTo>
                    <a:lnTo>
                      <a:pt x="2311" y="1064"/>
                    </a:lnTo>
                    <a:lnTo>
                      <a:pt x="2314" y="1073"/>
                    </a:lnTo>
                    <a:lnTo>
                      <a:pt x="2314" y="1080"/>
                    </a:lnTo>
                    <a:lnTo>
                      <a:pt x="2314" y="1090"/>
                    </a:lnTo>
                    <a:lnTo>
                      <a:pt x="2316" y="1099"/>
                    </a:lnTo>
                    <a:lnTo>
                      <a:pt x="2316" y="1109"/>
                    </a:lnTo>
                    <a:lnTo>
                      <a:pt x="2316" y="1116"/>
                    </a:lnTo>
                    <a:lnTo>
                      <a:pt x="2316" y="1126"/>
                    </a:lnTo>
                    <a:lnTo>
                      <a:pt x="2316" y="1133"/>
                    </a:lnTo>
                    <a:lnTo>
                      <a:pt x="2318" y="1142"/>
                    </a:lnTo>
                    <a:lnTo>
                      <a:pt x="2318" y="1152"/>
                    </a:lnTo>
                    <a:lnTo>
                      <a:pt x="2318" y="1161"/>
                    </a:lnTo>
                    <a:lnTo>
                      <a:pt x="2318" y="1171"/>
                    </a:lnTo>
                    <a:lnTo>
                      <a:pt x="2318" y="1180"/>
                    </a:lnTo>
                    <a:lnTo>
                      <a:pt x="2316" y="1185"/>
                    </a:lnTo>
                    <a:lnTo>
                      <a:pt x="2311" y="1192"/>
                    </a:lnTo>
                    <a:lnTo>
                      <a:pt x="2309" y="1197"/>
                    </a:lnTo>
                    <a:lnTo>
                      <a:pt x="2304" y="1204"/>
                    </a:lnTo>
                    <a:lnTo>
                      <a:pt x="2299" y="1211"/>
                    </a:lnTo>
                    <a:lnTo>
                      <a:pt x="2297" y="1221"/>
                    </a:lnTo>
                    <a:lnTo>
                      <a:pt x="2290" y="1228"/>
                    </a:lnTo>
                    <a:lnTo>
                      <a:pt x="2285" y="1237"/>
                    </a:lnTo>
                    <a:lnTo>
                      <a:pt x="2280" y="1247"/>
                    </a:lnTo>
                    <a:lnTo>
                      <a:pt x="2273" y="1259"/>
                    </a:lnTo>
                    <a:lnTo>
                      <a:pt x="2266" y="1268"/>
                    </a:lnTo>
                    <a:lnTo>
                      <a:pt x="2261" y="1278"/>
                    </a:lnTo>
                    <a:lnTo>
                      <a:pt x="2257" y="1285"/>
                    </a:lnTo>
                    <a:lnTo>
                      <a:pt x="2254" y="1289"/>
                    </a:lnTo>
                    <a:lnTo>
                      <a:pt x="2249" y="1297"/>
                    </a:lnTo>
                    <a:lnTo>
                      <a:pt x="2247" y="1304"/>
                    </a:lnTo>
                    <a:lnTo>
                      <a:pt x="2242" y="1308"/>
                    </a:lnTo>
                    <a:lnTo>
                      <a:pt x="2238" y="1316"/>
                    </a:lnTo>
                    <a:lnTo>
                      <a:pt x="2233" y="1320"/>
                    </a:lnTo>
                    <a:lnTo>
                      <a:pt x="2230" y="1325"/>
                    </a:lnTo>
                    <a:lnTo>
                      <a:pt x="2226" y="1332"/>
                    </a:lnTo>
                    <a:lnTo>
                      <a:pt x="2221" y="1339"/>
                    </a:lnTo>
                    <a:lnTo>
                      <a:pt x="2216" y="1344"/>
                    </a:lnTo>
                    <a:lnTo>
                      <a:pt x="2214" y="1351"/>
                    </a:lnTo>
                    <a:lnTo>
                      <a:pt x="2207" y="1356"/>
                    </a:lnTo>
                    <a:lnTo>
                      <a:pt x="2204" y="1363"/>
                    </a:lnTo>
                    <a:lnTo>
                      <a:pt x="2200" y="1370"/>
                    </a:lnTo>
                    <a:lnTo>
                      <a:pt x="2195" y="1375"/>
                    </a:lnTo>
                    <a:lnTo>
                      <a:pt x="2190" y="1382"/>
                    </a:lnTo>
                    <a:lnTo>
                      <a:pt x="2185" y="1389"/>
                    </a:lnTo>
                    <a:lnTo>
                      <a:pt x="2180" y="1394"/>
                    </a:lnTo>
                    <a:lnTo>
                      <a:pt x="2178" y="1401"/>
                    </a:lnTo>
                    <a:lnTo>
                      <a:pt x="2171" y="1406"/>
                    </a:lnTo>
                    <a:lnTo>
                      <a:pt x="2169" y="1413"/>
                    </a:lnTo>
                    <a:lnTo>
                      <a:pt x="2161" y="1420"/>
                    </a:lnTo>
                    <a:lnTo>
                      <a:pt x="2159" y="1425"/>
                    </a:lnTo>
                    <a:lnTo>
                      <a:pt x="2152" y="1430"/>
                    </a:lnTo>
                    <a:lnTo>
                      <a:pt x="2150" y="1437"/>
                    </a:lnTo>
                    <a:lnTo>
                      <a:pt x="2142" y="1444"/>
                    </a:lnTo>
                    <a:lnTo>
                      <a:pt x="2140" y="1449"/>
                    </a:lnTo>
                    <a:lnTo>
                      <a:pt x="2131" y="1461"/>
                    </a:lnTo>
                    <a:lnTo>
                      <a:pt x="2121" y="1470"/>
                    </a:lnTo>
                    <a:lnTo>
                      <a:pt x="2112" y="1482"/>
                    </a:lnTo>
                    <a:lnTo>
                      <a:pt x="2102" y="1494"/>
                    </a:lnTo>
                    <a:lnTo>
                      <a:pt x="2083" y="1508"/>
                    </a:lnTo>
                    <a:lnTo>
                      <a:pt x="2064" y="1525"/>
                    </a:lnTo>
                    <a:lnTo>
                      <a:pt x="2047" y="1541"/>
                    </a:lnTo>
                    <a:lnTo>
                      <a:pt x="2028" y="1558"/>
                    </a:lnTo>
                    <a:lnTo>
                      <a:pt x="2007" y="1572"/>
                    </a:lnTo>
                    <a:lnTo>
                      <a:pt x="1988" y="1586"/>
                    </a:lnTo>
                    <a:lnTo>
                      <a:pt x="1969" y="1601"/>
                    </a:lnTo>
                    <a:lnTo>
                      <a:pt x="1947" y="1617"/>
                    </a:lnTo>
                    <a:lnTo>
                      <a:pt x="1926" y="1629"/>
                    </a:lnTo>
                    <a:lnTo>
                      <a:pt x="1905" y="1643"/>
                    </a:lnTo>
                    <a:lnTo>
                      <a:pt x="1883" y="1655"/>
                    </a:lnTo>
                    <a:lnTo>
                      <a:pt x="1862" y="1667"/>
                    </a:lnTo>
                    <a:lnTo>
                      <a:pt x="1838" y="1679"/>
                    </a:lnTo>
                    <a:lnTo>
                      <a:pt x="1817" y="1691"/>
                    </a:lnTo>
                    <a:lnTo>
                      <a:pt x="1793" y="1703"/>
                    </a:lnTo>
                    <a:lnTo>
                      <a:pt x="1772" y="1715"/>
                    </a:lnTo>
                    <a:lnTo>
                      <a:pt x="1748" y="1724"/>
                    </a:lnTo>
                    <a:lnTo>
                      <a:pt x="1722" y="1734"/>
                    </a:lnTo>
                    <a:lnTo>
                      <a:pt x="1698" y="1741"/>
                    </a:lnTo>
                    <a:lnTo>
                      <a:pt x="1674" y="1750"/>
                    </a:lnTo>
                    <a:lnTo>
                      <a:pt x="1648" y="1760"/>
                    </a:lnTo>
                    <a:lnTo>
                      <a:pt x="1624" y="1767"/>
                    </a:lnTo>
                    <a:lnTo>
                      <a:pt x="1600" y="1774"/>
                    </a:lnTo>
                    <a:lnTo>
                      <a:pt x="1574" y="1781"/>
                    </a:lnTo>
                    <a:lnTo>
                      <a:pt x="1548" y="1788"/>
                    </a:lnTo>
                    <a:lnTo>
                      <a:pt x="1524" y="1793"/>
                    </a:lnTo>
                    <a:lnTo>
                      <a:pt x="1496" y="1798"/>
                    </a:lnTo>
                    <a:lnTo>
                      <a:pt x="1472" y="1805"/>
                    </a:lnTo>
                    <a:lnTo>
                      <a:pt x="1443" y="1810"/>
                    </a:lnTo>
                    <a:lnTo>
                      <a:pt x="1420" y="1814"/>
                    </a:lnTo>
                    <a:lnTo>
                      <a:pt x="1391" y="1817"/>
                    </a:lnTo>
                    <a:lnTo>
                      <a:pt x="1365" y="1822"/>
                    </a:lnTo>
                    <a:lnTo>
                      <a:pt x="1339" y="1824"/>
                    </a:lnTo>
                    <a:lnTo>
                      <a:pt x="1310" y="1826"/>
                    </a:lnTo>
                    <a:lnTo>
                      <a:pt x="1284" y="1826"/>
                    </a:lnTo>
                    <a:lnTo>
                      <a:pt x="1258" y="1829"/>
                    </a:lnTo>
                    <a:lnTo>
                      <a:pt x="1229" y="1829"/>
                    </a:lnTo>
                    <a:lnTo>
                      <a:pt x="1203" y="1831"/>
                    </a:lnTo>
                    <a:lnTo>
                      <a:pt x="1177" y="1831"/>
                    </a:lnTo>
                    <a:lnTo>
                      <a:pt x="1149" y="1831"/>
                    </a:lnTo>
                    <a:lnTo>
                      <a:pt x="1122" y="1829"/>
                    </a:lnTo>
                    <a:lnTo>
                      <a:pt x="1094" y="1826"/>
                    </a:lnTo>
                    <a:lnTo>
                      <a:pt x="1065" y="1826"/>
                    </a:lnTo>
                    <a:lnTo>
                      <a:pt x="1039" y="1824"/>
                    </a:lnTo>
                    <a:lnTo>
                      <a:pt x="1013" y="1822"/>
                    </a:lnTo>
                    <a:lnTo>
                      <a:pt x="987" y="1817"/>
                    </a:lnTo>
                    <a:lnTo>
                      <a:pt x="958" y="1814"/>
                    </a:lnTo>
                    <a:lnTo>
                      <a:pt x="935" y="1810"/>
                    </a:lnTo>
                    <a:lnTo>
                      <a:pt x="906" y="1805"/>
                    </a:lnTo>
                    <a:lnTo>
                      <a:pt x="880" y="1800"/>
                    </a:lnTo>
                    <a:lnTo>
                      <a:pt x="851" y="1793"/>
                    </a:lnTo>
                    <a:lnTo>
                      <a:pt x="825" y="1788"/>
                    </a:lnTo>
                    <a:lnTo>
                      <a:pt x="799" y="1779"/>
                    </a:lnTo>
                    <a:lnTo>
                      <a:pt x="773" y="1774"/>
                    </a:lnTo>
                    <a:lnTo>
                      <a:pt x="749" y="1765"/>
                    </a:lnTo>
                    <a:lnTo>
                      <a:pt x="723" y="1757"/>
                    </a:lnTo>
                    <a:lnTo>
                      <a:pt x="697" y="1748"/>
                    </a:lnTo>
                    <a:lnTo>
                      <a:pt x="671" y="1738"/>
                    </a:lnTo>
                    <a:lnTo>
                      <a:pt x="645" y="1729"/>
                    </a:lnTo>
                    <a:lnTo>
                      <a:pt x="621" y="1719"/>
                    </a:lnTo>
                    <a:lnTo>
                      <a:pt x="597" y="1708"/>
                    </a:lnTo>
                    <a:lnTo>
                      <a:pt x="573" y="1698"/>
                    </a:lnTo>
                    <a:lnTo>
                      <a:pt x="549" y="1686"/>
                    </a:lnTo>
                    <a:lnTo>
                      <a:pt x="526" y="1674"/>
                    </a:lnTo>
                    <a:lnTo>
                      <a:pt x="516" y="1670"/>
                    </a:lnTo>
                    <a:lnTo>
                      <a:pt x="509" y="1665"/>
                    </a:lnTo>
                    <a:lnTo>
                      <a:pt x="500" y="1660"/>
                    </a:lnTo>
                    <a:lnTo>
                      <a:pt x="492" y="1655"/>
                    </a:lnTo>
                    <a:lnTo>
                      <a:pt x="483" y="1651"/>
                    </a:lnTo>
                    <a:lnTo>
                      <a:pt x="476" y="1646"/>
                    </a:lnTo>
                    <a:lnTo>
                      <a:pt x="466" y="1639"/>
                    </a:lnTo>
                    <a:lnTo>
                      <a:pt x="459" y="1634"/>
                    </a:lnTo>
                    <a:lnTo>
                      <a:pt x="450" y="1627"/>
                    </a:lnTo>
                    <a:lnTo>
                      <a:pt x="440" y="1622"/>
                    </a:lnTo>
                    <a:lnTo>
                      <a:pt x="431" y="1615"/>
                    </a:lnTo>
                    <a:lnTo>
                      <a:pt x="421" y="1610"/>
                    </a:lnTo>
                    <a:lnTo>
                      <a:pt x="412" y="1603"/>
                    </a:lnTo>
                    <a:lnTo>
                      <a:pt x="402" y="1598"/>
                    </a:lnTo>
                    <a:lnTo>
                      <a:pt x="393" y="1591"/>
                    </a:lnTo>
                    <a:lnTo>
                      <a:pt x="385" y="1584"/>
                    </a:lnTo>
                    <a:lnTo>
                      <a:pt x="374" y="1577"/>
                    </a:lnTo>
                    <a:lnTo>
                      <a:pt x="364" y="1570"/>
                    </a:lnTo>
                    <a:lnTo>
                      <a:pt x="354" y="1560"/>
                    </a:lnTo>
                    <a:lnTo>
                      <a:pt x="345" y="1556"/>
                    </a:lnTo>
                    <a:lnTo>
                      <a:pt x="333" y="1546"/>
                    </a:lnTo>
                    <a:lnTo>
                      <a:pt x="324" y="1541"/>
                    </a:lnTo>
                    <a:lnTo>
                      <a:pt x="314" y="1532"/>
                    </a:lnTo>
                    <a:lnTo>
                      <a:pt x="305" y="1525"/>
                    </a:lnTo>
                    <a:lnTo>
                      <a:pt x="295" y="1518"/>
                    </a:lnTo>
                    <a:lnTo>
                      <a:pt x="286" y="1508"/>
                    </a:lnTo>
                    <a:lnTo>
                      <a:pt x="274" y="1501"/>
                    </a:lnTo>
                    <a:lnTo>
                      <a:pt x="264" y="1494"/>
                    </a:lnTo>
                    <a:lnTo>
                      <a:pt x="255" y="1484"/>
                    </a:lnTo>
                    <a:lnTo>
                      <a:pt x="245" y="1475"/>
                    </a:lnTo>
                    <a:lnTo>
                      <a:pt x="236" y="1468"/>
                    </a:lnTo>
                    <a:lnTo>
                      <a:pt x="226" y="1461"/>
                    </a:lnTo>
                    <a:lnTo>
                      <a:pt x="217" y="1451"/>
                    </a:lnTo>
                    <a:lnTo>
                      <a:pt x="207" y="1442"/>
                    </a:lnTo>
                    <a:lnTo>
                      <a:pt x="198" y="1432"/>
                    </a:lnTo>
                    <a:lnTo>
                      <a:pt x="188" y="1425"/>
                    </a:lnTo>
                    <a:lnTo>
                      <a:pt x="179" y="1415"/>
                    </a:lnTo>
                    <a:lnTo>
                      <a:pt x="169" y="1406"/>
                    </a:lnTo>
                    <a:lnTo>
                      <a:pt x="160" y="1399"/>
                    </a:lnTo>
                    <a:lnTo>
                      <a:pt x="152" y="1389"/>
                    </a:lnTo>
                    <a:lnTo>
                      <a:pt x="143" y="1380"/>
                    </a:lnTo>
                    <a:lnTo>
                      <a:pt x="133" y="1373"/>
                    </a:lnTo>
                    <a:lnTo>
                      <a:pt x="126" y="1363"/>
                    </a:lnTo>
                    <a:lnTo>
                      <a:pt x="119" y="1354"/>
                    </a:lnTo>
                    <a:lnTo>
                      <a:pt x="110" y="1344"/>
                    </a:lnTo>
                    <a:lnTo>
                      <a:pt x="102" y="1335"/>
                    </a:lnTo>
                    <a:lnTo>
                      <a:pt x="95" y="1327"/>
                    </a:lnTo>
                    <a:lnTo>
                      <a:pt x="88" y="1318"/>
                    </a:lnTo>
                    <a:lnTo>
                      <a:pt x="79" y="1308"/>
                    </a:lnTo>
                    <a:lnTo>
                      <a:pt x="72" y="1299"/>
                    </a:lnTo>
                    <a:lnTo>
                      <a:pt x="64" y="1292"/>
                    </a:lnTo>
                    <a:lnTo>
                      <a:pt x="60" y="1282"/>
                    </a:lnTo>
                    <a:lnTo>
                      <a:pt x="53" y="1273"/>
                    </a:lnTo>
                    <a:lnTo>
                      <a:pt x="45" y="1266"/>
                    </a:lnTo>
                    <a:lnTo>
                      <a:pt x="38" y="1256"/>
                    </a:lnTo>
                    <a:lnTo>
                      <a:pt x="34" y="1249"/>
                    </a:lnTo>
                    <a:lnTo>
                      <a:pt x="29" y="1240"/>
                    </a:lnTo>
                    <a:lnTo>
                      <a:pt x="22" y="1230"/>
                    </a:lnTo>
                    <a:lnTo>
                      <a:pt x="17" y="1221"/>
                    </a:lnTo>
                    <a:lnTo>
                      <a:pt x="14" y="1213"/>
                    </a:lnTo>
                    <a:lnTo>
                      <a:pt x="10" y="1206"/>
                    </a:lnTo>
                    <a:lnTo>
                      <a:pt x="5" y="1199"/>
                    </a:lnTo>
                    <a:lnTo>
                      <a:pt x="3" y="1190"/>
                    </a:lnTo>
                    <a:lnTo>
                      <a:pt x="0" y="1183"/>
                    </a:lnTo>
                    <a:lnTo>
                      <a:pt x="12" y="1156"/>
                    </a:lnTo>
                    <a:lnTo>
                      <a:pt x="14" y="1164"/>
                    </a:lnTo>
                    <a:lnTo>
                      <a:pt x="17" y="1173"/>
                    </a:lnTo>
                    <a:lnTo>
                      <a:pt x="19" y="1180"/>
                    </a:lnTo>
                    <a:lnTo>
                      <a:pt x="24" y="1190"/>
                    </a:lnTo>
                    <a:lnTo>
                      <a:pt x="29" y="1197"/>
                    </a:lnTo>
                    <a:lnTo>
                      <a:pt x="34" y="1206"/>
                    </a:lnTo>
                    <a:lnTo>
                      <a:pt x="38" y="1216"/>
                    </a:lnTo>
                    <a:lnTo>
                      <a:pt x="45" y="1225"/>
                    </a:lnTo>
                    <a:lnTo>
                      <a:pt x="50" y="1235"/>
                    </a:lnTo>
                    <a:lnTo>
                      <a:pt x="55" y="1244"/>
                    </a:lnTo>
                    <a:lnTo>
                      <a:pt x="64" y="1254"/>
                    </a:lnTo>
                    <a:lnTo>
                      <a:pt x="72" y="1263"/>
                    </a:lnTo>
                    <a:lnTo>
                      <a:pt x="79" y="1273"/>
                    </a:lnTo>
                    <a:lnTo>
                      <a:pt x="86" y="1285"/>
                    </a:lnTo>
                    <a:lnTo>
                      <a:pt x="95" y="1297"/>
                    </a:lnTo>
                    <a:lnTo>
                      <a:pt x="105" y="1306"/>
                    </a:lnTo>
                    <a:lnTo>
                      <a:pt x="114" y="1316"/>
                    </a:lnTo>
                    <a:lnTo>
                      <a:pt x="124" y="1327"/>
                    </a:lnTo>
                    <a:lnTo>
                      <a:pt x="133" y="1339"/>
                    </a:lnTo>
                    <a:lnTo>
                      <a:pt x="143" y="1351"/>
                    </a:lnTo>
                    <a:lnTo>
                      <a:pt x="152" y="1361"/>
                    </a:lnTo>
                    <a:lnTo>
                      <a:pt x="164" y="1373"/>
                    </a:lnTo>
                    <a:lnTo>
                      <a:pt x="176" y="1384"/>
                    </a:lnTo>
                    <a:lnTo>
                      <a:pt x="188" y="1396"/>
                    </a:lnTo>
                    <a:lnTo>
                      <a:pt x="198" y="1406"/>
                    </a:lnTo>
                    <a:lnTo>
                      <a:pt x="212" y="1418"/>
                    </a:lnTo>
                    <a:lnTo>
                      <a:pt x="224" y="1430"/>
                    </a:lnTo>
                    <a:lnTo>
                      <a:pt x="236" y="1442"/>
                    </a:lnTo>
                    <a:lnTo>
                      <a:pt x="250" y="1453"/>
                    </a:lnTo>
                    <a:lnTo>
                      <a:pt x="262" y="1465"/>
                    </a:lnTo>
                    <a:lnTo>
                      <a:pt x="276" y="1475"/>
                    </a:lnTo>
                    <a:lnTo>
                      <a:pt x="290" y="1489"/>
                    </a:lnTo>
                    <a:lnTo>
                      <a:pt x="302" y="1499"/>
                    </a:lnTo>
                    <a:lnTo>
                      <a:pt x="319" y="1510"/>
                    </a:lnTo>
                    <a:lnTo>
                      <a:pt x="331" y="1520"/>
                    </a:lnTo>
                    <a:lnTo>
                      <a:pt x="347" y="1532"/>
                    </a:lnTo>
                    <a:lnTo>
                      <a:pt x="362" y="1541"/>
                    </a:lnTo>
                    <a:lnTo>
                      <a:pt x="376" y="1553"/>
                    </a:lnTo>
                    <a:lnTo>
                      <a:pt x="393" y="1565"/>
                    </a:lnTo>
                    <a:lnTo>
                      <a:pt x="407" y="1577"/>
                    </a:lnTo>
                    <a:lnTo>
                      <a:pt x="421" y="1586"/>
                    </a:lnTo>
                    <a:lnTo>
                      <a:pt x="438" y="1596"/>
                    </a:lnTo>
                    <a:lnTo>
                      <a:pt x="454" y="1608"/>
                    </a:lnTo>
                    <a:lnTo>
                      <a:pt x="471" y="1617"/>
                    </a:lnTo>
                    <a:lnTo>
                      <a:pt x="485" y="1627"/>
                    </a:lnTo>
                    <a:lnTo>
                      <a:pt x="504" y="1636"/>
                    </a:lnTo>
                    <a:lnTo>
                      <a:pt x="521" y="1646"/>
                    </a:lnTo>
                    <a:lnTo>
                      <a:pt x="538" y="1655"/>
                    </a:lnTo>
                    <a:lnTo>
                      <a:pt x="554" y="1665"/>
                    </a:lnTo>
                    <a:lnTo>
                      <a:pt x="571" y="1674"/>
                    </a:lnTo>
                    <a:lnTo>
                      <a:pt x="587" y="1681"/>
                    </a:lnTo>
                    <a:lnTo>
                      <a:pt x="607" y="1691"/>
                    </a:lnTo>
                    <a:lnTo>
                      <a:pt x="623" y="1698"/>
                    </a:lnTo>
                    <a:lnTo>
                      <a:pt x="640" y="1705"/>
                    </a:lnTo>
                    <a:lnTo>
                      <a:pt x="656" y="1712"/>
                    </a:lnTo>
                    <a:lnTo>
                      <a:pt x="675" y="1722"/>
                    </a:lnTo>
                    <a:lnTo>
                      <a:pt x="692" y="1729"/>
                    </a:lnTo>
                    <a:lnTo>
                      <a:pt x="711" y="1734"/>
                    </a:lnTo>
                    <a:lnTo>
                      <a:pt x="730" y="1741"/>
                    </a:lnTo>
                    <a:lnTo>
                      <a:pt x="749" y="1748"/>
                    </a:lnTo>
                    <a:lnTo>
                      <a:pt x="766" y="1753"/>
                    </a:lnTo>
                    <a:lnTo>
                      <a:pt x="785" y="1757"/>
                    </a:lnTo>
                    <a:lnTo>
                      <a:pt x="801" y="1762"/>
                    </a:lnTo>
                    <a:lnTo>
                      <a:pt x="820" y="1769"/>
                    </a:lnTo>
                    <a:lnTo>
                      <a:pt x="830" y="1769"/>
                    </a:lnTo>
                    <a:lnTo>
                      <a:pt x="842" y="1772"/>
                    </a:lnTo>
                    <a:lnTo>
                      <a:pt x="851" y="1774"/>
                    </a:lnTo>
                    <a:lnTo>
                      <a:pt x="863" y="1776"/>
                    </a:lnTo>
                    <a:lnTo>
                      <a:pt x="873" y="1779"/>
                    </a:lnTo>
                    <a:lnTo>
                      <a:pt x="885" y="1781"/>
                    </a:lnTo>
                    <a:lnTo>
                      <a:pt x="894" y="1781"/>
                    </a:lnTo>
                    <a:lnTo>
                      <a:pt x="906" y="1786"/>
                    </a:lnTo>
                    <a:lnTo>
                      <a:pt x="916" y="1786"/>
                    </a:lnTo>
                    <a:lnTo>
                      <a:pt x="927" y="1788"/>
                    </a:lnTo>
                    <a:lnTo>
                      <a:pt x="937" y="1788"/>
                    </a:lnTo>
                    <a:lnTo>
                      <a:pt x="949" y="1791"/>
                    </a:lnTo>
                    <a:lnTo>
                      <a:pt x="961" y="1793"/>
                    </a:lnTo>
                    <a:lnTo>
                      <a:pt x="970" y="1795"/>
                    </a:lnTo>
                    <a:lnTo>
                      <a:pt x="982" y="1795"/>
                    </a:lnTo>
                    <a:lnTo>
                      <a:pt x="992" y="1798"/>
                    </a:lnTo>
                    <a:lnTo>
                      <a:pt x="1001" y="1798"/>
                    </a:lnTo>
                    <a:lnTo>
                      <a:pt x="1013" y="1800"/>
                    </a:lnTo>
                    <a:lnTo>
                      <a:pt x="1023" y="1800"/>
                    </a:lnTo>
                    <a:lnTo>
                      <a:pt x="1034" y="1803"/>
                    </a:lnTo>
                    <a:lnTo>
                      <a:pt x="1046" y="1803"/>
                    </a:lnTo>
                    <a:lnTo>
                      <a:pt x="1056" y="1805"/>
                    </a:lnTo>
                    <a:lnTo>
                      <a:pt x="1065" y="1805"/>
                    </a:lnTo>
                    <a:lnTo>
                      <a:pt x="1077" y="1805"/>
                    </a:lnTo>
                    <a:lnTo>
                      <a:pt x="1087" y="1805"/>
                    </a:lnTo>
                    <a:lnTo>
                      <a:pt x="1099" y="1807"/>
                    </a:lnTo>
                    <a:lnTo>
                      <a:pt x="1108" y="1807"/>
                    </a:lnTo>
                    <a:lnTo>
                      <a:pt x="1120" y="1807"/>
                    </a:lnTo>
                    <a:lnTo>
                      <a:pt x="1130" y="1807"/>
                    </a:lnTo>
                    <a:lnTo>
                      <a:pt x="1141" y="1810"/>
                    </a:lnTo>
                    <a:lnTo>
                      <a:pt x="1153" y="1810"/>
                    </a:lnTo>
                    <a:lnTo>
                      <a:pt x="1165" y="1810"/>
                    </a:lnTo>
                    <a:lnTo>
                      <a:pt x="1175" y="1810"/>
                    </a:lnTo>
                    <a:lnTo>
                      <a:pt x="1187" y="1810"/>
                    </a:lnTo>
                    <a:lnTo>
                      <a:pt x="1196" y="1810"/>
                    </a:lnTo>
                    <a:lnTo>
                      <a:pt x="1208" y="1810"/>
                    </a:lnTo>
                    <a:lnTo>
                      <a:pt x="1218" y="1807"/>
                    </a:lnTo>
                    <a:lnTo>
                      <a:pt x="1229" y="1807"/>
                    </a:lnTo>
                    <a:lnTo>
                      <a:pt x="1239" y="1807"/>
                    </a:lnTo>
                    <a:lnTo>
                      <a:pt x="1251" y="1807"/>
                    </a:lnTo>
                    <a:lnTo>
                      <a:pt x="1263" y="1807"/>
                    </a:lnTo>
                    <a:lnTo>
                      <a:pt x="1272" y="1805"/>
                    </a:lnTo>
                    <a:lnTo>
                      <a:pt x="1284" y="1805"/>
                    </a:lnTo>
                    <a:lnTo>
                      <a:pt x="1296" y="1805"/>
                    </a:lnTo>
                    <a:lnTo>
                      <a:pt x="1306" y="1805"/>
                    </a:lnTo>
                    <a:lnTo>
                      <a:pt x="1317" y="1803"/>
                    </a:lnTo>
                    <a:lnTo>
                      <a:pt x="1327" y="1803"/>
                    </a:lnTo>
                    <a:lnTo>
                      <a:pt x="1341" y="1803"/>
                    </a:lnTo>
                    <a:lnTo>
                      <a:pt x="1351" y="1800"/>
                    </a:lnTo>
                    <a:lnTo>
                      <a:pt x="1363" y="1798"/>
                    </a:lnTo>
                    <a:lnTo>
                      <a:pt x="1374" y="1798"/>
                    </a:lnTo>
                    <a:lnTo>
                      <a:pt x="1384" y="1795"/>
                    </a:lnTo>
                    <a:lnTo>
                      <a:pt x="1396" y="1795"/>
                    </a:lnTo>
                    <a:lnTo>
                      <a:pt x="1408" y="1793"/>
                    </a:lnTo>
                    <a:lnTo>
                      <a:pt x="1420" y="1791"/>
                    </a:lnTo>
                    <a:lnTo>
                      <a:pt x="1432" y="1791"/>
                    </a:lnTo>
                    <a:lnTo>
                      <a:pt x="1443" y="1788"/>
                    </a:lnTo>
                    <a:lnTo>
                      <a:pt x="1455" y="1786"/>
                    </a:lnTo>
                    <a:lnTo>
                      <a:pt x="1467" y="1784"/>
                    </a:lnTo>
                    <a:lnTo>
                      <a:pt x="1479" y="1784"/>
                    </a:lnTo>
                    <a:lnTo>
                      <a:pt x="1491" y="1781"/>
                    </a:lnTo>
                    <a:lnTo>
                      <a:pt x="1503" y="1779"/>
                    </a:lnTo>
                    <a:lnTo>
                      <a:pt x="1515" y="1776"/>
                    </a:lnTo>
                    <a:lnTo>
                      <a:pt x="1527" y="1776"/>
                    </a:lnTo>
                    <a:lnTo>
                      <a:pt x="1539" y="1772"/>
                    </a:lnTo>
                    <a:lnTo>
                      <a:pt x="1550" y="1769"/>
                    </a:lnTo>
                    <a:lnTo>
                      <a:pt x="1562" y="1767"/>
                    </a:lnTo>
                    <a:lnTo>
                      <a:pt x="1574" y="1765"/>
                    </a:lnTo>
                    <a:lnTo>
                      <a:pt x="1586" y="1760"/>
                    </a:lnTo>
                    <a:lnTo>
                      <a:pt x="1598" y="1757"/>
                    </a:lnTo>
                    <a:lnTo>
                      <a:pt x="1610" y="1755"/>
                    </a:lnTo>
                    <a:lnTo>
                      <a:pt x="1624" y="1750"/>
                    </a:lnTo>
                    <a:lnTo>
                      <a:pt x="1636" y="1748"/>
                    </a:lnTo>
                    <a:lnTo>
                      <a:pt x="1646" y="1743"/>
                    </a:lnTo>
                    <a:lnTo>
                      <a:pt x="1657" y="1738"/>
                    </a:lnTo>
                    <a:lnTo>
                      <a:pt x="1672" y="1736"/>
                    </a:lnTo>
                    <a:lnTo>
                      <a:pt x="1684" y="1731"/>
                    </a:lnTo>
                    <a:lnTo>
                      <a:pt x="1695" y="1727"/>
                    </a:lnTo>
                    <a:lnTo>
                      <a:pt x="1707" y="1722"/>
                    </a:lnTo>
                    <a:lnTo>
                      <a:pt x="1719" y="1719"/>
                    </a:lnTo>
                    <a:lnTo>
                      <a:pt x="1731" y="1712"/>
                    </a:lnTo>
                    <a:lnTo>
                      <a:pt x="1743" y="1708"/>
                    </a:lnTo>
                    <a:lnTo>
                      <a:pt x="1755" y="1703"/>
                    </a:lnTo>
                    <a:lnTo>
                      <a:pt x="1767" y="1698"/>
                    </a:lnTo>
                    <a:lnTo>
                      <a:pt x="1779" y="1691"/>
                    </a:lnTo>
                    <a:lnTo>
                      <a:pt x="1791" y="1686"/>
                    </a:lnTo>
                    <a:lnTo>
                      <a:pt x="1802" y="1681"/>
                    </a:lnTo>
                    <a:lnTo>
                      <a:pt x="1814" y="1674"/>
                    </a:lnTo>
                    <a:lnTo>
                      <a:pt x="1824" y="1670"/>
                    </a:lnTo>
                    <a:lnTo>
                      <a:pt x="1836" y="1662"/>
                    </a:lnTo>
                    <a:lnTo>
                      <a:pt x="1848" y="1655"/>
                    </a:lnTo>
                    <a:lnTo>
                      <a:pt x="1860" y="1651"/>
                    </a:lnTo>
                    <a:lnTo>
                      <a:pt x="1869" y="1643"/>
                    </a:lnTo>
                    <a:lnTo>
                      <a:pt x="1883" y="1636"/>
                    </a:lnTo>
                    <a:lnTo>
                      <a:pt x="1893" y="1632"/>
                    </a:lnTo>
                    <a:lnTo>
                      <a:pt x="1907" y="1624"/>
                    </a:lnTo>
                    <a:lnTo>
                      <a:pt x="1917" y="1617"/>
                    </a:lnTo>
                    <a:lnTo>
                      <a:pt x="1926" y="1608"/>
                    </a:lnTo>
                    <a:lnTo>
                      <a:pt x="1938" y="1601"/>
                    </a:lnTo>
                    <a:lnTo>
                      <a:pt x="1950" y="1594"/>
                    </a:lnTo>
                    <a:lnTo>
                      <a:pt x="1959" y="1586"/>
                    </a:lnTo>
                    <a:lnTo>
                      <a:pt x="1971" y="1579"/>
                    </a:lnTo>
                    <a:lnTo>
                      <a:pt x="1981" y="1570"/>
                    </a:lnTo>
                    <a:lnTo>
                      <a:pt x="1990" y="1563"/>
                    </a:lnTo>
                    <a:lnTo>
                      <a:pt x="2000" y="1553"/>
                    </a:lnTo>
                    <a:lnTo>
                      <a:pt x="2012" y="1546"/>
                    </a:lnTo>
                    <a:lnTo>
                      <a:pt x="2021" y="1537"/>
                    </a:lnTo>
                    <a:lnTo>
                      <a:pt x="2031" y="1529"/>
                    </a:lnTo>
                    <a:lnTo>
                      <a:pt x="2040" y="1520"/>
                    </a:lnTo>
                    <a:lnTo>
                      <a:pt x="2052" y="1510"/>
                    </a:lnTo>
                    <a:lnTo>
                      <a:pt x="2062" y="1501"/>
                    </a:lnTo>
                    <a:lnTo>
                      <a:pt x="2071" y="1494"/>
                    </a:lnTo>
                    <a:lnTo>
                      <a:pt x="2081" y="1482"/>
                    </a:lnTo>
                    <a:lnTo>
                      <a:pt x="2090" y="1472"/>
                    </a:lnTo>
                    <a:lnTo>
                      <a:pt x="2100" y="1463"/>
                    </a:lnTo>
                    <a:lnTo>
                      <a:pt x="2109" y="1453"/>
                    </a:lnTo>
                    <a:lnTo>
                      <a:pt x="2116" y="1444"/>
                    </a:lnTo>
                    <a:lnTo>
                      <a:pt x="2126" y="1434"/>
                    </a:lnTo>
                    <a:lnTo>
                      <a:pt x="2133" y="1423"/>
                    </a:lnTo>
                    <a:lnTo>
                      <a:pt x="2142" y="1413"/>
                    </a:lnTo>
                    <a:lnTo>
                      <a:pt x="2150" y="1401"/>
                    </a:lnTo>
                    <a:lnTo>
                      <a:pt x="2159" y="1392"/>
                    </a:lnTo>
                    <a:lnTo>
                      <a:pt x="2169" y="1380"/>
                    </a:lnTo>
                    <a:lnTo>
                      <a:pt x="2176" y="1370"/>
                    </a:lnTo>
                    <a:lnTo>
                      <a:pt x="2183" y="1358"/>
                    </a:lnTo>
                    <a:lnTo>
                      <a:pt x="2190" y="1346"/>
                    </a:lnTo>
                    <a:lnTo>
                      <a:pt x="2197" y="1335"/>
                    </a:lnTo>
                    <a:lnTo>
                      <a:pt x="2207" y="1325"/>
                    </a:lnTo>
                    <a:lnTo>
                      <a:pt x="2299" y="1171"/>
                    </a:lnTo>
                    <a:lnTo>
                      <a:pt x="2297" y="1154"/>
                    </a:lnTo>
                    <a:lnTo>
                      <a:pt x="2297" y="1142"/>
                    </a:lnTo>
                    <a:lnTo>
                      <a:pt x="2295" y="1128"/>
                    </a:lnTo>
                    <a:lnTo>
                      <a:pt x="2295" y="1114"/>
                    </a:lnTo>
                    <a:lnTo>
                      <a:pt x="2292" y="1099"/>
                    </a:lnTo>
                    <a:lnTo>
                      <a:pt x="2292" y="1088"/>
                    </a:lnTo>
                    <a:lnTo>
                      <a:pt x="2290" y="1073"/>
                    </a:lnTo>
                    <a:lnTo>
                      <a:pt x="2290" y="1059"/>
                    </a:lnTo>
                    <a:lnTo>
                      <a:pt x="2290" y="1045"/>
                    </a:lnTo>
                    <a:lnTo>
                      <a:pt x="2287" y="1033"/>
                    </a:lnTo>
                    <a:lnTo>
                      <a:pt x="2287" y="1019"/>
                    </a:lnTo>
                    <a:lnTo>
                      <a:pt x="2285" y="1004"/>
                    </a:lnTo>
                    <a:lnTo>
                      <a:pt x="2283" y="990"/>
                    </a:lnTo>
                    <a:lnTo>
                      <a:pt x="2283" y="976"/>
                    </a:lnTo>
                    <a:lnTo>
                      <a:pt x="2280" y="964"/>
                    </a:lnTo>
                    <a:lnTo>
                      <a:pt x="2280" y="950"/>
                    </a:lnTo>
                    <a:lnTo>
                      <a:pt x="2278" y="936"/>
                    </a:lnTo>
                    <a:lnTo>
                      <a:pt x="2276" y="921"/>
                    </a:lnTo>
                    <a:lnTo>
                      <a:pt x="2273" y="909"/>
                    </a:lnTo>
                    <a:lnTo>
                      <a:pt x="2273" y="895"/>
                    </a:lnTo>
                    <a:lnTo>
                      <a:pt x="2271" y="881"/>
                    </a:lnTo>
                    <a:lnTo>
                      <a:pt x="2271" y="867"/>
                    </a:lnTo>
                    <a:lnTo>
                      <a:pt x="2268" y="852"/>
                    </a:lnTo>
                    <a:lnTo>
                      <a:pt x="2266" y="841"/>
                    </a:lnTo>
                    <a:lnTo>
                      <a:pt x="2264" y="826"/>
                    </a:lnTo>
                    <a:lnTo>
                      <a:pt x="2261" y="814"/>
                    </a:lnTo>
                    <a:lnTo>
                      <a:pt x="2261" y="800"/>
                    </a:lnTo>
                    <a:lnTo>
                      <a:pt x="2259" y="786"/>
                    </a:lnTo>
                    <a:lnTo>
                      <a:pt x="2257" y="774"/>
                    </a:lnTo>
                    <a:lnTo>
                      <a:pt x="2254" y="760"/>
                    </a:lnTo>
                    <a:lnTo>
                      <a:pt x="2254" y="746"/>
                    </a:lnTo>
                    <a:lnTo>
                      <a:pt x="2252" y="734"/>
                    </a:lnTo>
                    <a:lnTo>
                      <a:pt x="2249" y="719"/>
                    </a:lnTo>
                    <a:lnTo>
                      <a:pt x="2247" y="705"/>
                    </a:lnTo>
                    <a:lnTo>
                      <a:pt x="2245" y="691"/>
                    </a:lnTo>
                    <a:lnTo>
                      <a:pt x="2242" y="679"/>
                    </a:lnTo>
                    <a:lnTo>
                      <a:pt x="2240" y="665"/>
                    </a:lnTo>
                    <a:lnTo>
                      <a:pt x="2238" y="651"/>
                    </a:lnTo>
                    <a:lnTo>
                      <a:pt x="2235" y="636"/>
                    </a:lnTo>
                    <a:lnTo>
                      <a:pt x="2233" y="624"/>
                    </a:lnTo>
                    <a:lnTo>
                      <a:pt x="2230" y="610"/>
                    </a:lnTo>
                    <a:lnTo>
                      <a:pt x="2228" y="596"/>
                    </a:lnTo>
                    <a:lnTo>
                      <a:pt x="2226" y="582"/>
                    </a:lnTo>
                    <a:lnTo>
                      <a:pt x="2223" y="570"/>
                    </a:lnTo>
                    <a:lnTo>
                      <a:pt x="2221" y="556"/>
                    </a:lnTo>
                    <a:lnTo>
                      <a:pt x="2219" y="541"/>
                    </a:lnTo>
                    <a:lnTo>
                      <a:pt x="2216" y="529"/>
                    </a:lnTo>
                    <a:lnTo>
                      <a:pt x="2214" y="518"/>
                    </a:lnTo>
                    <a:lnTo>
                      <a:pt x="2211" y="503"/>
                    </a:lnTo>
                    <a:lnTo>
                      <a:pt x="2209" y="489"/>
                    </a:lnTo>
                    <a:lnTo>
                      <a:pt x="2207" y="475"/>
                    </a:lnTo>
                    <a:lnTo>
                      <a:pt x="2204" y="463"/>
                    </a:lnTo>
                    <a:lnTo>
                      <a:pt x="2200" y="449"/>
                    </a:lnTo>
                    <a:lnTo>
                      <a:pt x="2197" y="437"/>
                    </a:lnTo>
                    <a:lnTo>
                      <a:pt x="2197" y="422"/>
                    </a:lnTo>
                    <a:lnTo>
                      <a:pt x="2195" y="411"/>
                    </a:lnTo>
                    <a:lnTo>
                      <a:pt x="2190" y="396"/>
                    </a:lnTo>
                    <a:lnTo>
                      <a:pt x="2188" y="384"/>
                    </a:lnTo>
                    <a:lnTo>
                      <a:pt x="2188" y="370"/>
                    </a:lnTo>
                    <a:lnTo>
                      <a:pt x="2185" y="358"/>
                    </a:lnTo>
                    <a:lnTo>
                      <a:pt x="2180" y="344"/>
                    </a:lnTo>
                    <a:lnTo>
                      <a:pt x="2178" y="332"/>
                    </a:lnTo>
                    <a:lnTo>
                      <a:pt x="2178" y="318"/>
                    </a:lnTo>
                    <a:lnTo>
                      <a:pt x="2176" y="306"/>
                    </a:lnTo>
                    <a:lnTo>
                      <a:pt x="2169" y="294"/>
                    </a:lnTo>
                    <a:lnTo>
                      <a:pt x="2166" y="285"/>
                    </a:lnTo>
                    <a:lnTo>
                      <a:pt x="2161" y="273"/>
                    </a:lnTo>
                    <a:lnTo>
                      <a:pt x="2157" y="263"/>
                    </a:lnTo>
                    <a:lnTo>
                      <a:pt x="2152" y="251"/>
                    </a:lnTo>
                    <a:lnTo>
                      <a:pt x="2147" y="242"/>
                    </a:lnTo>
                    <a:lnTo>
                      <a:pt x="2140" y="232"/>
                    </a:lnTo>
                    <a:lnTo>
                      <a:pt x="2135" y="223"/>
                    </a:lnTo>
                    <a:lnTo>
                      <a:pt x="2131" y="211"/>
                    </a:lnTo>
                    <a:lnTo>
                      <a:pt x="2123" y="202"/>
                    </a:lnTo>
                    <a:lnTo>
                      <a:pt x="2116" y="192"/>
                    </a:lnTo>
                    <a:lnTo>
                      <a:pt x="2112" y="183"/>
                    </a:lnTo>
                    <a:lnTo>
                      <a:pt x="2104" y="173"/>
                    </a:lnTo>
                    <a:lnTo>
                      <a:pt x="2097" y="166"/>
                    </a:lnTo>
                    <a:lnTo>
                      <a:pt x="2093" y="156"/>
                    </a:lnTo>
                    <a:lnTo>
                      <a:pt x="2085" y="149"/>
                    </a:lnTo>
                    <a:lnTo>
                      <a:pt x="2076" y="140"/>
                    </a:lnTo>
                    <a:lnTo>
                      <a:pt x="2069" y="130"/>
                    </a:lnTo>
                    <a:lnTo>
                      <a:pt x="2062" y="121"/>
                    </a:lnTo>
                    <a:lnTo>
                      <a:pt x="2054" y="114"/>
                    </a:lnTo>
                    <a:lnTo>
                      <a:pt x="2045" y="104"/>
                    </a:lnTo>
                    <a:lnTo>
                      <a:pt x="2038" y="95"/>
                    </a:lnTo>
                    <a:lnTo>
                      <a:pt x="2028" y="88"/>
                    </a:lnTo>
                    <a:lnTo>
                      <a:pt x="2019" y="78"/>
                    </a:lnTo>
                    <a:lnTo>
                      <a:pt x="2009" y="69"/>
                    </a:lnTo>
                    <a:lnTo>
                      <a:pt x="2000" y="59"/>
                    </a:lnTo>
                    <a:lnTo>
                      <a:pt x="1990" y="50"/>
                    </a:lnTo>
                    <a:lnTo>
                      <a:pt x="1981" y="42"/>
                    </a:lnTo>
                    <a:lnTo>
                      <a:pt x="1971" y="33"/>
                    </a:lnTo>
                    <a:lnTo>
                      <a:pt x="1962" y="23"/>
                    </a:lnTo>
                    <a:lnTo>
                      <a:pt x="1950" y="16"/>
                    </a:lnTo>
                    <a:lnTo>
                      <a:pt x="1940" y="7"/>
                    </a:lnTo>
                    <a:lnTo>
                      <a:pt x="1945" y="4"/>
                    </a:lnTo>
                    <a:lnTo>
                      <a:pt x="1947" y="0"/>
                    </a:lnTo>
                    <a:lnTo>
                      <a:pt x="1947"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519" name="Freeform 63"/>
              <p:cNvSpPr>
                <a:spLocks/>
              </p:cNvSpPr>
              <p:nvPr/>
            </p:nvSpPr>
            <p:spPr bwMode="auto">
              <a:xfrm>
                <a:off x="732" y="1150"/>
                <a:ext cx="1967" cy="1491"/>
              </a:xfrm>
              <a:custGeom>
                <a:avLst/>
                <a:gdLst/>
                <a:ahLst/>
                <a:cxnLst>
                  <a:cxn ang="0">
                    <a:pos x="1294" y="1413"/>
                  </a:cxn>
                  <a:cxn ang="0">
                    <a:pos x="1531" y="1316"/>
                  </a:cxn>
                  <a:cxn ang="0">
                    <a:pos x="1724" y="1183"/>
                  </a:cxn>
                  <a:cxn ang="0">
                    <a:pos x="1860" y="1012"/>
                  </a:cxn>
                  <a:cxn ang="0">
                    <a:pos x="1933" y="817"/>
                  </a:cxn>
                  <a:cxn ang="0">
                    <a:pos x="1936" y="620"/>
                  </a:cxn>
                  <a:cxn ang="0">
                    <a:pos x="1917" y="539"/>
                  </a:cxn>
                  <a:cxn ang="0">
                    <a:pos x="1890" y="463"/>
                  </a:cxn>
                  <a:cxn ang="0">
                    <a:pos x="1855" y="392"/>
                  </a:cxn>
                  <a:cxn ang="0">
                    <a:pos x="1807" y="320"/>
                  </a:cxn>
                  <a:cxn ang="0">
                    <a:pos x="1731" y="216"/>
                  </a:cxn>
                  <a:cxn ang="0">
                    <a:pos x="1831" y="323"/>
                  </a:cxn>
                  <a:cxn ang="0">
                    <a:pos x="1876" y="392"/>
                  </a:cxn>
                  <a:cxn ang="0">
                    <a:pos x="1910" y="463"/>
                  </a:cxn>
                  <a:cxn ang="0">
                    <a:pos x="1938" y="541"/>
                  </a:cxn>
                  <a:cxn ang="0">
                    <a:pos x="1957" y="627"/>
                  </a:cxn>
                  <a:cxn ang="0">
                    <a:pos x="1967" y="700"/>
                  </a:cxn>
                  <a:cxn ang="0">
                    <a:pos x="1964" y="772"/>
                  </a:cxn>
                  <a:cxn ang="0">
                    <a:pos x="1957" y="841"/>
                  </a:cxn>
                  <a:cxn ang="0">
                    <a:pos x="1938" y="905"/>
                  </a:cxn>
                  <a:cxn ang="0">
                    <a:pos x="1902" y="990"/>
                  </a:cxn>
                  <a:cxn ang="0">
                    <a:pos x="1836" y="1090"/>
                  </a:cxn>
                  <a:cxn ang="0">
                    <a:pos x="1729" y="1206"/>
                  </a:cxn>
                  <a:cxn ang="0">
                    <a:pos x="1593" y="1304"/>
                  </a:cxn>
                  <a:cxn ang="0">
                    <a:pos x="1444" y="1384"/>
                  </a:cxn>
                  <a:cxn ang="0">
                    <a:pos x="1275" y="1444"/>
                  </a:cxn>
                  <a:cxn ang="0">
                    <a:pos x="1096" y="1482"/>
                  </a:cxn>
                  <a:cxn ang="0">
                    <a:pos x="844" y="1489"/>
                  </a:cxn>
                  <a:cxn ang="0">
                    <a:pos x="595" y="1446"/>
                  </a:cxn>
                  <a:cxn ang="0">
                    <a:pos x="371" y="1354"/>
                  </a:cxn>
                  <a:cxn ang="0">
                    <a:pos x="193" y="1218"/>
                  </a:cxn>
                  <a:cxn ang="0">
                    <a:pos x="64" y="1047"/>
                  </a:cxn>
                  <a:cxn ang="0">
                    <a:pos x="5" y="850"/>
                  </a:cxn>
                  <a:cxn ang="0">
                    <a:pos x="17" y="641"/>
                  </a:cxn>
                  <a:cxn ang="0">
                    <a:pos x="98" y="449"/>
                  </a:cxn>
                  <a:cxn ang="0">
                    <a:pos x="236" y="282"/>
                  </a:cxn>
                  <a:cxn ang="0">
                    <a:pos x="426" y="147"/>
                  </a:cxn>
                  <a:cxn ang="0">
                    <a:pos x="654" y="52"/>
                  </a:cxn>
                  <a:cxn ang="0">
                    <a:pos x="897" y="7"/>
                  </a:cxn>
                  <a:cxn ang="0">
                    <a:pos x="1056" y="0"/>
                  </a:cxn>
                  <a:cxn ang="0">
                    <a:pos x="1210" y="9"/>
                  </a:cxn>
                  <a:cxn ang="0">
                    <a:pos x="1358" y="33"/>
                  </a:cxn>
                  <a:cxn ang="0">
                    <a:pos x="1493" y="73"/>
                  </a:cxn>
                  <a:cxn ang="0">
                    <a:pos x="1617" y="133"/>
                  </a:cxn>
                  <a:cxn ang="0">
                    <a:pos x="1669" y="187"/>
                  </a:cxn>
                  <a:cxn ang="0">
                    <a:pos x="1562" y="121"/>
                  </a:cxn>
                  <a:cxn ang="0">
                    <a:pos x="1441" y="71"/>
                  </a:cxn>
                  <a:cxn ang="0">
                    <a:pos x="1308" y="38"/>
                  </a:cxn>
                  <a:cxn ang="0">
                    <a:pos x="1163" y="19"/>
                  </a:cxn>
                  <a:cxn ang="0">
                    <a:pos x="1006" y="16"/>
                  </a:cxn>
                  <a:cxn ang="0">
                    <a:pos x="821" y="38"/>
                  </a:cxn>
                  <a:cxn ang="0">
                    <a:pos x="557" y="107"/>
                  </a:cxn>
                  <a:cxn ang="0">
                    <a:pos x="343" y="218"/>
                  </a:cxn>
                  <a:cxn ang="0">
                    <a:pos x="181" y="363"/>
                  </a:cxn>
                  <a:cxn ang="0">
                    <a:pos x="74" y="534"/>
                  </a:cxn>
                  <a:cxn ang="0">
                    <a:pos x="26" y="722"/>
                  </a:cxn>
                  <a:cxn ang="0">
                    <a:pos x="41" y="919"/>
                  </a:cxn>
                  <a:cxn ang="0">
                    <a:pos x="119" y="1099"/>
                  </a:cxn>
                  <a:cxn ang="0">
                    <a:pos x="255" y="1251"/>
                  </a:cxn>
                  <a:cxn ang="0">
                    <a:pos x="440" y="1365"/>
                  </a:cxn>
                  <a:cxn ang="0">
                    <a:pos x="666" y="1444"/>
                  </a:cxn>
                  <a:cxn ang="0">
                    <a:pos x="925" y="1468"/>
                  </a:cxn>
                </a:cxnLst>
                <a:rect l="0" t="0" r="r" b="b"/>
                <a:pathLst>
                  <a:path w="1967" h="1491">
                    <a:moveTo>
                      <a:pt x="1051" y="1463"/>
                    </a:moveTo>
                    <a:lnTo>
                      <a:pt x="1077" y="1458"/>
                    </a:lnTo>
                    <a:lnTo>
                      <a:pt x="1101" y="1456"/>
                    </a:lnTo>
                    <a:lnTo>
                      <a:pt x="1127" y="1451"/>
                    </a:lnTo>
                    <a:lnTo>
                      <a:pt x="1151" y="1449"/>
                    </a:lnTo>
                    <a:lnTo>
                      <a:pt x="1175" y="1444"/>
                    </a:lnTo>
                    <a:lnTo>
                      <a:pt x="1201" y="1439"/>
                    </a:lnTo>
                    <a:lnTo>
                      <a:pt x="1225" y="1432"/>
                    </a:lnTo>
                    <a:lnTo>
                      <a:pt x="1249" y="1427"/>
                    </a:lnTo>
                    <a:lnTo>
                      <a:pt x="1272" y="1420"/>
                    </a:lnTo>
                    <a:lnTo>
                      <a:pt x="1294" y="1413"/>
                    </a:lnTo>
                    <a:lnTo>
                      <a:pt x="1317" y="1406"/>
                    </a:lnTo>
                    <a:lnTo>
                      <a:pt x="1341" y="1401"/>
                    </a:lnTo>
                    <a:lnTo>
                      <a:pt x="1363" y="1392"/>
                    </a:lnTo>
                    <a:lnTo>
                      <a:pt x="1386" y="1384"/>
                    </a:lnTo>
                    <a:lnTo>
                      <a:pt x="1408" y="1375"/>
                    </a:lnTo>
                    <a:lnTo>
                      <a:pt x="1429" y="1368"/>
                    </a:lnTo>
                    <a:lnTo>
                      <a:pt x="1451" y="1356"/>
                    </a:lnTo>
                    <a:lnTo>
                      <a:pt x="1472" y="1346"/>
                    </a:lnTo>
                    <a:lnTo>
                      <a:pt x="1491" y="1337"/>
                    </a:lnTo>
                    <a:lnTo>
                      <a:pt x="1512" y="1327"/>
                    </a:lnTo>
                    <a:lnTo>
                      <a:pt x="1531" y="1316"/>
                    </a:lnTo>
                    <a:lnTo>
                      <a:pt x="1550" y="1306"/>
                    </a:lnTo>
                    <a:lnTo>
                      <a:pt x="1570" y="1294"/>
                    </a:lnTo>
                    <a:lnTo>
                      <a:pt x="1589" y="1285"/>
                    </a:lnTo>
                    <a:lnTo>
                      <a:pt x="1605" y="1270"/>
                    </a:lnTo>
                    <a:lnTo>
                      <a:pt x="1624" y="1261"/>
                    </a:lnTo>
                    <a:lnTo>
                      <a:pt x="1641" y="1247"/>
                    </a:lnTo>
                    <a:lnTo>
                      <a:pt x="1657" y="1235"/>
                    </a:lnTo>
                    <a:lnTo>
                      <a:pt x="1674" y="1221"/>
                    </a:lnTo>
                    <a:lnTo>
                      <a:pt x="1691" y="1209"/>
                    </a:lnTo>
                    <a:lnTo>
                      <a:pt x="1707" y="1194"/>
                    </a:lnTo>
                    <a:lnTo>
                      <a:pt x="1724" y="1183"/>
                    </a:lnTo>
                    <a:lnTo>
                      <a:pt x="1738" y="1166"/>
                    </a:lnTo>
                    <a:lnTo>
                      <a:pt x="1753" y="1152"/>
                    </a:lnTo>
                    <a:lnTo>
                      <a:pt x="1767" y="1137"/>
                    </a:lnTo>
                    <a:lnTo>
                      <a:pt x="1781" y="1123"/>
                    </a:lnTo>
                    <a:lnTo>
                      <a:pt x="1793" y="1107"/>
                    </a:lnTo>
                    <a:lnTo>
                      <a:pt x="1805" y="1092"/>
                    </a:lnTo>
                    <a:lnTo>
                      <a:pt x="1817" y="1076"/>
                    </a:lnTo>
                    <a:lnTo>
                      <a:pt x="1829" y="1061"/>
                    </a:lnTo>
                    <a:lnTo>
                      <a:pt x="1841" y="1045"/>
                    </a:lnTo>
                    <a:lnTo>
                      <a:pt x="1850" y="1028"/>
                    </a:lnTo>
                    <a:lnTo>
                      <a:pt x="1860" y="1012"/>
                    </a:lnTo>
                    <a:lnTo>
                      <a:pt x="1871" y="997"/>
                    </a:lnTo>
                    <a:lnTo>
                      <a:pt x="1879" y="978"/>
                    </a:lnTo>
                    <a:lnTo>
                      <a:pt x="1888" y="962"/>
                    </a:lnTo>
                    <a:lnTo>
                      <a:pt x="1895" y="945"/>
                    </a:lnTo>
                    <a:lnTo>
                      <a:pt x="1902" y="928"/>
                    </a:lnTo>
                    <a:lnTo>
                      <a:pt x="1910" y="909"/>
                    </a:lnTo>
                    <a:lnTo>
                      <a:pt x="1914" y="890"/>
                    </a:lnTo>
                    <a:lnTo>
                      <a:pt x="1921" y="874"/>
                    </a:lnTo>
                    <a:lnTo>
                      <a:pt x="1926" y="855"/>
                    </a:lnTo>
                    <a:lnTo>
                      <a:pt x="1931" y="836"/>
                    </a:lnTo>
                    <a:lnTo>
                      <a:pt x="1933" y="817"/>
                    </a:lnTo>
                    <a:lnTo>
                      <a:pt x="1938" y="800"/>
                    </a:lnTo>
                    <a:lnTo>
                      <a:pt x="1940" y="781"/>
                    </a:lnTo>
                    <a:lnTo>
                      <a:pt x="1940" y="762"/>
                    </a:lnTo>
                    <a:lnTo>
                      <a:pt x="1943" y="743"/>
                    </a:lnTo>
                    <a:lnTo>
                      <a:pt x="1943" y="724"/>
                    </a:lnTo>
                    <a:lnTo>
                      <a:pt x="1943" y="705"/>
                    </a:lnTo>
                    <a:lnTo>
                      <a:pt x="1943" y="686"/>
                    </a:lnTo>
                    <a:lnTo>
                      <a:pt x="1940" y="667"/>
                    </a:lnTo>
                    <a:lnTo>
                      <a:pt x="1938" y="648"/>
                    </a:lnTo>
                    <a:lnTo>
                      <a:pt x="1938" y="629"/>
                    </a:lnTo>
                    <a:lnTo>
                      <a:pt x="1936" y="620"/>
                    </a:lnTo>
                    <a:lnTo>
                      <a:pt x="1933" y="612"/>
                    </a:lnTo>
                    <a:lnTo>
                      <a:pt x="1931" y="605"/>
                    </a:lnTo>
                    <a:lnTo>
                      <a:pt x="1931" y="598"/>
                    </a:lnTo>
                    <a:lnTo>
                      <a:pt x="1929" y="591"/>
                    </a:lnTo>
                    <a:lnTo>
                      <a:pt x="1926" y="582"/>
                    </a:lnTo>
                    <a:lnTo>
                      <a:pt x="1924" y="574"/>
                    </a:lnTo>
                    <a:lnTo>
                      <a:pt x="1924" y="570"/>
                    </a:lnTo>
                    <a:lnTo>
                      <a:pt x="1921" y="560"/>
                    </a:lnTo>
                    <a:lnTo>
                      <a:pt x="1919" y="553"/>
                    </a:lnTo>
                    <a:lnTo>
                      <a:pt x="1917" y="546"/>
                    </a:lnTo>
                    <a:lnTo>
                      <a:pt x="1917" y="539"/>
                    </a:lnTo>
                    <a:lnTo>
                      <a:pt x="1912" y="532"/>
                    </a:lnTo>
                    <a:lnTo>
                      <a:pt x="1912" y="525"/>
                    </a:lnTo>
                    <a:lnTo>
                      <a:pt x="1910" y="517"/>
                    </a:lnTo>
                    <a:lnTo>
                      <a:pt x="1907" y="513"/>
                    </a:lnTo>
                    <a:lnTo>
                      <a:pt x="1905" y="506"/>
                    </a:lnTo>
                    <a:lnTo>
                      <a:pt x="1902" y="496"/>
                    </a:lnTo>
                    <a:lnTo>
                      <a:pt x="1900" y="489"/>
                    </a:lnTo>
                    <a:lnTo>
                      <a:pt x="1898" y="484"/>
                    </a:lnTo>
                    <a:lnTo>
                      <a:pt x="1893" y="477"/>
                    </a:lnTo>
                    <a:lnTo>
                      <a:pt x="1890" y="470"/>
                    </a:lnTo>
                    <a:lnTo>
                      <a:pt x="1890" y="463"/>
                    </a:lnTo>
                    <a:lnTo>
                      <a:pt x="1888" y="458"/>
                    </a:lnTo>
                    <a:lnTo>
                      <a:pt x="1883" y="449"/>
                    </a:lnTo>
                    <a:lnTo>
                      <a:pt x="1881" y="444"/>
                    </a:lnTo>
                    <a:lnTo>
                      <a:pt x="1879" y="437"/>
                    </a:lnTo>
                    <a:lnTo>
                      <a:pt x="1874" y="430"/>
                    </a:lnTo>
                    <a:lnTo>
                      <a:pt x="1871" y="425"/>
                    </a:lnTo>
                    <a:lnTo>
                      <a:pt x="1869" y="418"/>
                    </a:lnTo>
                    <a:lnTo>
                      <a:pt x="1864" y="411"/>
                    </a:lnTo>
                    <a:lnTo>
                      <a:pt x="1864" y="406"/>
                    </a:lnTo>
                    <a:lnTo>
                      <a:pt x="1860" y="399"/>
                    </a:lnTo>
                    <a:lnTo>
                      <a:pt x="1855" y="392"/>
                    </a:lnTo>
                    <a:lnTo>
                      <a:pt x="1852" y="387"/>
                    </a:lnTo>
                    <a:lnTo>
                      <a:pt x="1848" y="380"/>
                    </a:lnTo>
                    <a:lnTo>
                      <a:pt x="1845" y="373"/>
                    </a:lnTo>
                    <a:lnTo>
                      <a:pt x="1841" y="368"/>
                    </a:lnTo>
                    <a:lnTo>
                      <a:pt x="1836" y="361"/>
                    </a:lnTo>
                    <a:lnTo>
                      <a:pt x="1833" y="356"/>
                    </a:lnTo>
                    <a:lnTo>
                      <a:pt x="1829" y="349"/>
                    </a:lnTo>
                    <a:lnTo>
                      <a:pt x="1826" y="344"/>
                    </a:lnTo>
                    <a:lnTo>
                      <a:pt x="1819" y="337"/>
                    </a:lnTo>
                    <a:lnTo>
                      <a:pt x="1817" y="332"/>
                    </a:lnTo>
                    <a:lnTo>
                      <a:pt x="1807" y="320"/>
                    </a:lnTo>
                    <a:lnTo>
                      <a:pt x="1800" y="308"/>
                    </a:lnTo>
                    <a:lnTo>
                      <a:pt x="1791" y="297"/>
                    </a:lnTo>
                    <a:lnTo>
                      <a:pt x="1781" y="287"/>
                    </a:lnTo>
                    <a:lnTo>
                      <a:pt x="1772" y="275"/>
                    </a:lnTo>
                    <a:lnTo>
                      <a:pt x="1762" y="266"/>
                    </a:lnTo>
                    <a:lnTo>
                      <a:pt x="1753" y="254"/>
                    </a:lnTo>
                    <a:lnTo>
                      <a:pt x="1741" y="244"/>
                    </a:lnTo>
                    <a:lnTo>
                      <a:pt x="1731" y="235"/>
                    </a:lnTo>
                    <a:lnTo>
                      <a:pt x="1722" y="225"/>
                    </a:lnTo>
                    <a:lnTo>
                      <a:pt x="1726" y="221"/>
                    </a:lnTo>
                    <a:lnTo>
                      <a:pt x="1731" y="216"/>
                    </a:lnTo>
                    <a:lnTo>
                      <a:pt x="1741" y="223"/>
                    </a:lnTo>
                    <a:lnTo>
                      <a:pt x="1753" y="232"/>
                    </a:lnTo>
                    <a:lnTo>
                      <a:pt x="1762" y="242"/>
                    </a:lnTo>
                    <a:lnTo>
                      <a:pt x="1772" y="254"/>
                    </a:lnTo>
                    <a:lnTo>
                      <a:pt x="1781" y="263"/>
                    </a:lnTo>
                    <a:lnTo>
                      <a:pt x="1791" y="273"/>
                    </a:lnTo>
                    <a:lnTo>
                      <a:pt x="1800" y="285"/>
                    </a:lnTo>
                    <a:lnTo>
                      <a:pt x="1810" y="297"/>
                    </a:lnTo>
                    <a:lnTo>
                      <a:pt x="1819" y="306"/>
                    </a:lnTo>
                    <a:lnTo>
                      <a:pt x="1826" y="318"/>
                    </a:lnTo>
                    <a:lnTo>
                      <a:pt x="1831" y="323"/>
                    </a:lnTo>
                    <a:lnTo>
                      <a:pt x="1836" y="327"/>
                    </a:lnTo>
                    <a:lnTo>
                      <a:pt x="1838" y="335"/>
                    </a:lnTo>
                    <a:lnTo>
                      <a:pt x="1845" y="342"/>
                    </a:lnTo>
                    <a:lnTo>
                      <a:pt x="1848" y="346"/>
                    </a:lnTo>
                    <a:lnTo>
                      <a:pt x="1852" y="354"/>
                    </a:lnTo>
                    <a:lnTo>
                      <a:pt x="1855" y="358"/>
                    </a:lnTo>
                    <a:lnTo>
                      <a:pt x="1860" y="365"/>
                    </a:lnTo>
                    <a:lnTo>
                      <a:pt x="1864" y="373"/>
                    </a:lnTo>
                    <a:lnTo>
                      <a:pt x="1867" y="377"/>
                    </a:lnTo>
                    <a:lnTo>
                      <a:pt x="1871" y="384"/>
                    </a:lnTo>
                    <a:lnTo>
                      <a:pt x="1876" y="392"/>
                    </a:lnTo>
                    <a:lnTo>
                      <a:pt x="1879" y="396"/>
                    </a:lnTo>
                    <a:lnTo>
                      <a:pt x="1881" y="403"/>
                    </a:lnTo>
                    <a:lnTo>
                      <a:pt x="1886" y="411"/>
                    </a:lnTo>
                    <a:lnTo>
                      <a:pt x="1888" y="415"/>
                    </a:lnTo>
                    <a:lnTo>
                      <a:pt x="1890" y="422"/>
                    </a:lnTo>
                    <a:lnTo>
                      <a:pt x="1895" y="430"/>
                    </a:lnTo>
                    <a:lnTo>
                      <a:pt x="1898" y="434"/>
                    </a:lnTo>
                    <a:lnTo>
                      <a:pt x="1902" y="441"/>
                    </a:lnTo>
                    <a:lnTo>
                      <a:pt x="1902" y="449"/>
                    </a:lnTo>
                    <a:lnTo>
                      <a:pt x="1907" y="456"/>
                    </a:lnTo>
                    <a:lnTo>
                      <a:pt x="1910" y="463"/>
                    </a:lnTo>
                    <a:lnTo>
                      <a:pt x="1912" y="470"/>
                    </a:lnTo>
                    <a:lnTo>
                      <a:pt x="1914" y="477"/>
                    </a:lnTo>
                    <a:lnTo>
                      <a:pt x="1919" y="484"/>
                    </a:lnTo>
                    <a:lnTo>
                      <a:pt x="1921" y="491"/>
                    </a:lnTo>
                    <a:lnTo>
                      <a:pt x="1924" y="498"/>
                    </a:lnTo>
                    <a:lnTo>
                      <a:pt x="1926" y="506"/>
                    </a:lnTo>
                    <a:lnTo>
                      <a:pt x="1929" y="513"/>
                    </a:lnTo>
                    <a:lnTo>
                      <a:pt x="1931" y="520"/>
                    </a:lnTo>
                    <a:lnTo>
                      <a:pt x="1933" y="527"/>
                    </a:lnTo>
                    <a:lnTo>
                      <a:pt x="1936" y="534"/>
                    </a:lnTo>
                    <a:lnTo>
                      <a:pt x="1938" y="541"/>
                    </a:lnTo>
                    <a:lnTo>
                      <a:pt x="1938" y="548"/>
                    </a:lnTo>
                    <a:lnTo>
                      <a:pt x="1943" y="555"/>
                    </a:lnTo>
                    <a:lnTo>
                      <a:pt x="1943" y="563"/>
                    </a:lnTo>
                    <a:lnTo>
                      <a:pt x="1945" y="572"/>
                    </a:lnTo>
                    <a:lnTo>
                      <a:pt x="1948" y="579"/>
                    </a:lnTo>
                    <a:lnTo>
                      <a:pt x="1950" y="586"/>
                    </a:lnTo>
                    <a:lnTo>
                      <a:pt x="1950" y="593"/>
                    </a:lnTo>
                    <a:lnTo>
                      <a:pt x="1952" y="603"/>
                    </a:lnTo>
                    <a:lnTo>
                      <a:pt x="1955" y="610"/>
                    </a:lnTo>
                    <a:lnTo>
                      <a:pt x="1957" y="620"/>
                    </a:lnTo>
                    <a:lnTo>
                      <a:pt x="1957" y="627"/>
                    </a:lnTo>
                    <a:lnTo>
                      <a:pt x="1957" y="634"/>
                    </a:lnTo>
                    <a:lnTo>
                      <a:pt x="1959" y="639"/>
                    </a:lnTo>
                    <a:lnTo>
                      <a:pt x="1959" y="646"/>
                    </a:lnTo>
                    <a:lnTo>
                      <a:pt x="1959" y="653"/>
                    </a:lnTo>
                    <a:lnTo>
                      <a:pt x="1962" y="660"/>
                    </a:lnTo>
                    <a:lnTo>
                      <a:pt x="1962" y="667"/>
                    </a:lnTo>
                    <a:lnTo>
                      <a:pt x="1964" y="674"/>
                    </a:lnTo>
                    <a:lnTo>
                      <a:pt x="1964" y="681"/>
                    </a:lnTo>
                    <a:lnTo>
                      <a:pt x="1964" y="686"/>
                    </a:lnTo>
                    <a:lnTo>
                      <a:pt x="1964" y="693"/>
                    </a:lnTo>
                    <a:lnTo>
                      <a:pt x="1967" y="700"/>
                    </a:lnTo>
                    <a:lnTo>
                      <a:pt x="1967" y="708"/>
                    </a:lnTo>
                    <a:lnTo>
                      <a:pt x="1967" y="715"/>
                    </a:lnTo>
                    <a:lnTo>
                      <a:pt x="1967" y="722"/>
                    </a:lnTo>
                    <a:lnTo>
                      <a:pt x="1967" y="729"/>
                    </a:lnTo>
                    <a:lnTo>
                      <a:pt x="1967" y="734"/>
                    </a:lnTo>
                    <a:lnTo>
                      <a:pt x="1967" y="741"/>
                    </a:lnTo>
                    <a:lnTo>
                      <a:pt x="1967" y="748"/>
                    </a:lnTo>
                    <a:lnTo>
                      <a:pt x="1967" y="753"/>
                    </a:lnTo>
                    <a:lnTo>
                      <a:pt x="1967" y="760"/>
                    </a:lnTo>
                    <a:lnTo>
                      <a:pt x="1967" y="767"/>
                    </a:lnTo>
                    <a:lnTo>
                      <a:pt x="1964" y="772"/>
                    </a:lnTo>
                    <a:lnTo>
                      <a:pt x="1964" y="779"/>
                    </a:lnTo>
                    <a:lnTo>
                      <a:pt x="1964" y="784"/>
                    </a:lnTo>
                    <a:lnTo>
                      <a:pt x="1962" y="791"/>
                    </a:lnTo>
                    <a:lnTo>
                      <a:pt x="1962" y="798"/>
                    </a:lnTo>
                    <a:lnTo>
                      <a:pt x="1962" y="803"/>
                    </a:lnTo>
                    <a:lnTo>
                      <a:pt x="1959" y="810"/>
                    </a:lnTo>
                    <a:lnTo>
                      <a:pt x="1959" y="817"/>
                    </a:lnTo>
                    <a:lnTo>
                      <a:pt x="1959" y="822"/>
                    </a:lnTo>
                    <a:lnTo>
                      <a:pt x="1959" y="829"/>
                    </a:lnTo>
                    <a:lnTo>
                      <a:pt x="1957" y="833"/>
                    </a:lnTo>
                    <a:lnTo>
                      <a:pt x="1957" y="841"/>
                    </a:lnTo>
                    <a:lnTo>
                      <a:pt x="1955" y="845"/>
                    </a:lnTo>
                    <a:lnTo>
                      <a:pt x="1955" y="852"/>
                    </a:lnTo>
                    <a:lnTo>
                      <a:pt x="1952" y="857"/>
                    </a:lnTo>
                    <a:lnTo>
                      <a:pt x="1950" y="864"/>
                    </a:lnTo>
                    <a:lnTo>
                      <a:pt x="1950" y="869"/>
                    </a:lnTo>
                    <a:lnTo>
                      <a:pt x="1948" y="876"/>
                    </a:lnTo>
                    <a:lnTo>
                      <a:pt x="1948" y="881"/>
                    </a:lnTo>
                    <a:lnTo>
                      <a:pt x="1945" y="886"/>
                    </a:lnTo>
                    <a:lnTo>
                      <a:pt x="1943" y="893"/>
                    </a:lnTo>
                    <a:lnTo>
                      <a:pt x="1940" y="900"/>
                    </a:lnTo>
                    <a:lnTo>
                      <a:pt x="1938" y="905"/>
                    </a:lnTo>
                    <a:lnTo>
                      <a:pt x="1938" y="909"/>
                    </a:lnTo>
                    <a:lnTo>
                      <a:pt x="1936" y="917"/>
                    </a:lnTo>
                    <a:lnTo>
                      <a:pt x="1933" y="921"/>
                    </a:lnTo>
                    <a:lnTo>
                      <a:pt x="1929" y="933"/>
                    </a:lnTo>
                    <a:lnTo>
                      <a:pt x="1924" y="945"/>
                    </a:lnTo>
                    <a:lnTo>
                      <a:pt x="1921" y="950"/>
                    </a:lnTo>
                    <a:lnTo>
                      <a:pt x="1919" y="957"/>
                    </a:lnTo>
                    <a:lnTo>
                      <a:pt x="1917" y="962"/>
                    </a:lnTo>
                    <a:lnTo>
                      <a:pt x="1914" y="966"/>
                    </a:lnTo>
                    <a:lnTo>
                      <a:pt x="1910" y="978"/>
                    </a:lnTo>
                    <a:lnTo>
                      <a:pt x="1902" y="990"/>
                    </a:lnTo>
                    <a:lnTo>
                      <a:pt x="1900" y="995"/>
                    </a:lnTo>
                    <a:lnTo>
                      <a:pt x="1898" y="1002"/>
                    </a:lnTo>
                    <a:lnTo>
                      <a:pt x="1895" y="1007"/>
                    </a:lnTo>
                    <a:lnTo>
                      <a:pt x="1893" y="1014"/>
                    </a:lnTo>
                    <a:lnTo>
                      <a:pt x="1883" y="1023"/>
                    </a:lnTo>
                    <a:lnTo>
                      <a:pt x="1876" y="1035"/>
                    </a:lnTo>
                    <a:lnTo>
                      <a:pt x="1869" y="1047"/>
                    </a:lnTo>
                    <a:lnTo>
                      <a:pt x="1862" y="1059"/>
                    </a:lnTo>
                    <a:lnTo>
                      <a:pt x="1855" y="1069"/>
                    </a:lnTo>
                    <a:lnTo>
                      <a:pt x="1845" y="1080"/>
                    </a:lnTo>
                    <a:lnTo>
                      <a:pt x="1836" y="1090"/>
                    </a:lnTo>
                    <a:lnTo>
                      <a:pt x="1829" y="1102"/>
                    </a:lnTo>
                    <a:lnTo>
                      <a:pt x="1819" y="1114"/>
                    </a:lnTo>
                    <a:lnTo>
                      <a:pt x="1810" y="1123"/>
                    </a:lnTo>
                    <a:lnTo>
                      <a:pt x="1800" y="1135"/>
                    </a:lnTo>
                    <a:lnTo>
                      <a:pt x="1791" y="1147"/>
                    </a:lnTo>
                    <a:lnTo>
                      <a:pt x="1781" y="1156"/>
                    </a:lnTo>
                    <a:lnTo>
                      <a:pt x="1772" y="1166"/>
                    </a:lnTo>
                    <a:lnTo>
                      <a:pt x="1760" y="1175"/>
                    </a:lnTo>
                    <a:lnTo>
                      <a:pt x="1750" y="1187"/>
                    </a:lnTo>
                    <a:lnTo>
                      <a:pt x="1738" y="1197"/>
                    </a:lnTo>
                    <a:lnTo>
                      <a:pt x="1729" y="1206"/>
                    </a:lnTo>
                    <a:lnTo>
                      <a:pt x="1717" y="1216"/>
                    </a:lnTo>
                    <a:lnTo>
                      <a:pt x="1705" y="1225"/>
                    </a:lnTo>
                    <a:lnTo>
                      <a:pt x="1693" y="1232"/>
                    </a:lnTo>
                    <a:lnTo>
                      <a:pt x="1681" y="1242"/>
                    </a:lnTo>
                    <a:lnTo>
                      <a:pt x="1669" y="1251"/>
                    </a:lnTo>
                    <a:lnTo>
                      <a:pt x="1657" y="1261"/>
                    </a:lnTo>
                    <a:lnTo>
                      <a:pt x="1646" y="1270"/>
                    </a:lnTo>
                    <a:lnTo>
                      <a:pt x="1634" y="1280"/>
                    </a:lnTo>
                    <a:lnTo>
                      <a:pt x="1622" y="1287"/>
                    </a:lnTo>
                    <a:lnTo>
                      <a:pt x="1608" y="1297"/>
                    </a:lnTo>
                    <a:lnTo>
                      <a:pt x="1593" y="1304"/>
                    </a:lnTo>
                    <a:lnTo>
                      <a:pt x="1581" y="1311"/>
                    </a:lnTo>
                    <a:lnTo>
                      <a:pt x="1570" y="1320"/>
                    </a:lnTo>
                    <a:lnTo>
                      <a:pt x="1558" y="1327"/>
                    </a:lnTo>
                    <a:lnTo>
                      <a:pt x="1541" y="1335"/>
                    </a:lnTo>
                    <a:lnTo>
                      <a:pt x="1527" y="1342"/>
                    </a:lnTo>
                    <a:lnTo>
                      <a:pt x="1512" y="1349"/>
                    </a:lnTo>
                    <a:lnTo>
                      <a:pt x="1501" y="1356"/>
                    </a:lnTo>
                    <a:lnTo>
                      <a:pt x="1484" y="1363"/>
                    </a:lnTo>
                    <a:lnTo>
                      <a:pt x="1472" y="1370"/>
                    </a:lnTo>
                    <a:lnTo>
                      <a:pt x="1455" y="1377"/>
                    </a:lnTo>
                    <a:lnTo>
                      <a:pt x="1444" y="1384"/>
                    </a:lnTo>
                    <a:lnTo>
                      <a:pt x="1427" y="1389"/>
                    </a:lnTo>
                    <a:lnTo>
                      <a:pt x="1413" y="1396"/>
                    </a:lnTo>
                    <a:lnTo>
                      <a:pt x="1396" y="1401"/>
                    </a:lnTo>
                    <a:lnTo>
                      <a:pt x="1382" y="1408"/>
                    </a:lnTo>
                    <a:lnTo>
                      <a:pt x="1367" y="1413"/>
                    </a:lnTo>
                    <a:lnTo>
                      <a:pt x="1351" y="1420"/>
                    </a:lnTo>
                    <a:lnTo>
                      <a:pt x="1337" y="1425"/>
                    </a:lnTo>
                    <a:lnTo>
                      <a:pt x="1322" y="1430"/>
                    </a:lnTo>
                    <a:lnTo>
                      <a:pt x="1306" y="1434"/>
                    </a:lnTo>
                    <a:lnTo>
                      <a:pt x="1291" y="1439"/>
                    </a:lnTo>
                    <a:lnTo>
                      <a:pt x="1275" y="1444"/>
                    </a:lnTo>
                    <a:lnTo>
                      <a:pt x="1258" y="1449"/>
                    </a:lnTo>
                    <a:lnTo>
                      <a:pt x="1241" y="1451"/>
                    </a:lnTo>
                    <a:lnTo>
                      <a:pt x="1227" y="1456"/>
                    </a:lnTo>
                    <a:lnTo>
                      <a:pt x="1210" y="1460"/>
                    </a:lnTo>
                    <a:lnTo>
                      <a:pt x="1194" y="1465"/>
                    </a:lnTo>
                    <a:lnTo>
                      <a:pt x="1177" y="1468"/>
                    </a:lnTo>
                    <a:lnTo>
                      <a:pt x="1163" y="1470"/>
                    </a:lnTo>
                    <a:lnTo>
                      <a:pt x="1144" y="1475"/>
                    </a:lnTo>
                    <a:lnTo>
                      <a:pt x="1130" y="1477"/>
                    </a:lnTo>
                    <a:lnTo>
                      <a:pt x="1113" y="1479"/>
                    </a:lnTo>
                    <a:lnTo>
                      <a:pt x="1096" y="1482"/>
                    </a:lnTo>
                    <a:lnTo>
                      <a:pt x="1080" y="1484"/>
                    </a:lnTo>
                    <a:lnTo>
                      <a:pt x="1063" y="1487"/>
                    </a:lnTo>
                    <a:lnTo>
                      <a:pt x="1039" y="1487"/>
                    </a:lnTo>
                    <a:lnTo>
                      <a:pt x="1013" y="1489"/>
                    </a:lnTo>
                    <a:lnTo>
                      <a:pt x="989" y="1491"/>
                    </a:lnTo>
                    <a:lnTo>
                      <a:pt x="966" y="1491"/>
                    </a:lnTo>
                    <a:lnTo>
                      <a:pt x="939" y="1491"/>
                    </a:lnTo>
                    <a:lnTo>
                      <a:pt x="916" y="1491"/>
                    </a:lnTo>
                    <a:lnTo>
                      <a:pt x="892" y="1491"/>
                    </a:lnTo>
                    <a:lnTo>
                      <a:pt x="868" y="1491"/>
                    </a:lnTo>
                    <a:lnTo>
                      <a:pt x="844" y="1489"/>
                    </a:lnTo>
                    <a:lnTo>
                      <a:pt x="821" y="1487"/>
                    </a:lnTo>
                    <a:lnTo>
                      <a:pt x="797" y="1487"/>
                    </a:lnTo>
                    <a:lnTo>
                      <a:pt x="773" y="1484"/>
                    </a:lnTo>
                    <a:lnTo>
                      <a:pt x="752" y="1479"/>
                    </a:lnTo>
                    <a:lnTo>
                      <a:pt x="728" y="1477"/>
                    </a:lnTo>
                    <a:lnTo>
                      <a:pt x="706" y="1472"/>
                    </a:lnTo>
                    <a:lnTo>
                      <a:pt x="683" y="1468"/>
                    </a:lnTo>
                    <a:lnTo>
                      <a:pt x="659" y="1463"/>
                    </a:lnTo>
                    <a:lnTo>
                      <a:pt x="637" y="1458"/>
                    </a:lnTo>
                    <a:lnTo>
                      <a:pt x="616" y="1451"/>
                    </a:lnTo>
                    <a:lnTo>
                      <a:pt x="595" y="1446"/>
                    </a:lnTo>
                    <a:lnTo>
                      <a:pt x="573" y="1439"/>
                    </a:lnTo>
                    <a:lnTo>
                      <a:pt x="550" y="1432"/>
                    </a:lnTo>
                    <a:lnTo>
                      <a:pt x="528" y="1425"/>
                    </a:lnTo>
                    <a:lnTo>
                      <a:pt x="509" y="1418"/>
                    </a:lnTo>
                    <a:lnTo>
                      <a:pt x="488" y="1411"/>
                    </a:lnTo>
                    <a:lnTo>
                      <a:pt x="469" y="1401"/>
                    </a:lnTo>
                    <a:lnTo>
                      <a:pt x="447" y="1392"/>
                    </a:lnTo>
                    <a:lnTo>
                      <a:pt x="428" y="1382"/>
                    </a:lnTo>
                    <a:lnTo>
                      <a:pt x="409" y="1373"/>
                    </a:lnTo>
                    <a:lnTo>
                      <a:pt x="390" y="1363"/>
                    </a:lnTo>
                    <a:lnTo>
                      <a:pt x="371" y="1354"/>
                    </a:lnTo>
                    <a:lnTo>
                      <a:pt x="355" y="1344"/>
                    </a:lnTo>
                    <a:lnTo>
                      <a:pt x="336" y="1332"/>
                    </a:lnTo>
                    <a:lnTo>
                      <a:pt x="319" y="1320"/>
                    </a:lnTo>
                    <a:lnTo>
                      <a:pt x="300" y="1308"/>
                    </a:lnTo>
                    <a:lnTo>
                      <a:pt x="286" y="1297"/>
                    </a:lnTo>
                    <a:lnTo>
                      <a:pt x="267" y="1285"/>
                    </a:lnTo>
                    <a:lnTo>
                      <a:pt x="252" y="1270"/>
                    </a:lnTo>
                    <a:lnTo>
                      <a:pt x="236" y="1259"/>
                    </a:lnTo>
                    <a:lnTo>
                      <a:pt x="221" y="1247"/>
                    </a:lnTo>
                    <a:lnTo>
                      <a:pt x="205" y="1232"/>
                    </a:lnTo>
                    <a:lnTo>
                      <a:pt x="193" y="1218"/>
                    </a:lnTo>
                    <a:lnTo>
                      <a:pt x="179" y="1204"/>
                    </a:lnTo>
                    <a:lnTo>
                      <a:pt x="164" y="1190"/>
                    </a:lnTo>
                    <a:lnTo>
                      <a:pt x="152" y="1175"/>
                    </a:lnTo>
                    <a:lnTo>
                      <a:pt x="138" y="1161"/>
                    </a:lnTo>
                    <a:lnTo>
                      <a:pt x="126" y="1147"/>
                    </a:lnTo>
                    <a:lnTo>
                      <a:pt x="117" y="1130"/>
                    </a:lnTo>
                    <a:lnTo>
                      <a:pt x="105" y="1114"/>
                    </a:lnTo>
                    <a:lnTo>
                      <a:pt x="93" y="1099"/>
                    </a:lnTo>
                    <a:lnTo>
                      <a:pt x="84" y="1080"/>
                    </a:lnTo>
                    <a:lnTo>
                      <a:pt x="74" y="1066"/>
                    </a:lnTo>
                    <a:lnTo>
                      <a:pt x="64" y="1047"/>
                    </a:lnTo>
                    <a:lnTo>
                      <a:pt x="57" y="1031"/>
                    </a:lnTo>
                    <a:lnTo>
                      <a:pt x="50" y="1014"/>
                    </a:lnTo>
                    <a:lnTo>
                      <a:pt x="43" y="997"/>
                    </a:lnTo>
                    <a:lnTo>
                      <a:pt x="36" y="978"/>
                    </a:lnTo>
                    <a:lnTo>
                      <a:pt x="29" y="962"/>
                    </a:lnTo>
                    <a:lnTo>
                      <a:pt x="22" y="943"/>
                    </a:lnTo>
                    <a:lnTo>
                      <a:pt x="19" y="926"/>
                    </a:lnTo>
                    <a:lnTo>
                      <a:pt x="12" y="907"/>
                    </a:lnTo>
                    <a:lnTo>
                      <a:pt x="10" y="888"/>
                    </a:lnTo>
                    <a:lnTo>
                      <a:pt x="7" y="869"/>
                    </a:lnTo>
                    <a:lnTo>
                      <a:pt x="5" y="850"/>
                    </a:lnTo>
                    <a:lnTo>
                      <a:pt x="3" y="831"/>
                    </a:lnTo>
                    <a:lnTo>
                      <a:pt x="3" y="812"/>
                    </a:lnTo>
                    <a:lnTo>
                      <a:pt x="0" y="791"/>
                    </a:lnTo>
                    <a:lnTo>
                      <a:pt x="3" y="772"/>
                    </a:lnTo>
                    <a:lnTo>
                      <a:pt x="3" y="753"/>
                    </a:lnTo>
                    <a:lnTo>
                      <a:pt x="3" y="734"/>
                    </a:lnTo>
                    <a:lnTo>
                      <a:pt x="5" y="715"/>
                    </a:lnTo>
                    <a:lnTo>
                      <a:pt x="7" y="698"/>
                    </a:lnTo>
                    <a:lnTo>
                      <a:pt x="10" y="679"/>
                    </a:lnTo>
                    <a:lnTo>
                      <a:pt x="12" y="660"/>
                    </a:lnTo>
                    <a:lnTo>
                      <a:pt x="17" y="641"/>
                    </a:lnTo>
                    <a:lnTo>
                      <a:pt x="22" y="624"/>
                    </a:lnTo>
                    <a:lnTo>
                      <a:pt x="26" y="605"/>
                    </a:lnTo>
                    <a:lnTo>
                      <a:pt x="34" y="589"/>
                    </a:lnTo>
                    <a:lnTo>
                      <a:pt x="41" y="570"/>
                    </a:lnTo>
                    <a:lnTo>
                      <a:pt x="48" y="553"/>
                    </a:lnTo>
                    <a:lnTo>
                      <a:pt x="53" y="534"/>
                    </a:lnTo>
                    <a:lnTo>
                      <a:pt x="62" y="517"/>
                    </a:lnTo>
                    <a:lnTo>
                      <a:pt x="69" y="498"/>
                    </a:lnTo>
                    <a:lnTo>
                      <a:pt x="79" y="484"/>
                    </a:lnTo>
                    <a:lnTo>
                      <a:pt x="88" y="465"/>
                    </a:lnTo>
                    <a:lnTo>
                      <a:pt x="98" y="449"/>
                    </a:lnTo>
                    <a:lnTo>
                      <a:pt x="107" y="434"/>
                    </a:lnTo>
                    <a:lnTo>
                      <a:pt x="119" y="418"/>
                    </a:lnTo>
                    <a:lnTo>
                      <a:pt x="129" y="401"/>
                    </a:lnTo>
                    <a:lnTo>
                      <a:pt x="141" y="384"/>
                    </a:lnTo>
                    <a:lnTo>
                      <a:pt x="152" y="370"/>
                    </a:lnTo>
                    <a:lnTo>
                      <a:pt x="167" y="354"/>
                    </a:lnTo>
                    <a:lnTo>
                      <a:pt x="179" y="339"/>
                    </a:lnTo>
                    <a:lnTo>
                      <a:pt x="193" y="325"/>
                    </a:lnTo>
                    <a:lnTo>
                      <a:pt x="207" y="311"/>
                    </a:lnTo>
                    <a:lnTo>
                      <a:pt x="221" y="297"/>
                    </a:lnTo>
                    <a:lnTo>
                      <a:pt x="236" y="282"/>
                    </a:lnTo>
                    <a:lnTo>
                      <a:pt x="252" y="268"/>
                    </a:lnTo>
                    <a:lnTo>
                      <a:pt x="267" y="256"/>
                    </a:lnTo>
                    <a:lnTo>
                      <a:pt x="283" y="242"/>
                    </a:lnTo>
                    <a:lnTo>
                      <a:pt x="300" y="230"/>
                    </a:lnTo>
                    <a:lnTo>
                      <a:pt x="317" y="216"/>
                    </a:lnTo>
                    <a:lnTo>
                      <a:pt x="333" y="204"/>
                    </a:lnTo>
                    <a:lnTo>
                      <a:pt x="350" y="194"/>
                    </a:lnTo>
                    <a:lnTo>
                      <a:pt x="369" y="180"/>
                    </a:lnTo>
                    <a:lnTo>
                      <a:pt x="385" y="168"/>
                    </a:lnTo>
                    <a:lnTo>
                      <a:pt x="407" y="156"/>
                    </a:lnTo>
                    <a:lnTo>
                      <a:pt x="426" y="147"/>
                    </a:lnTo>
                    <a:lnTo>
                      <a:pt x="443" y="137"/>
                    </a:lnTo>
                    <a:lnTo>
                      <a:pt x="464" y="126"/>
                    </a:lnTo>
                    <a:lnTo>
                      <a:pt x="483" y="118"/>
                    </a:lnTo>
                    <a:lnTo>
                      <a:pt x="504" y="109"/>
                    </a:lnTo>
                    <a:lnTo>
                      <a:pt x="523" y="99"/>
                    </a:lnTo>
                    <a:lnTo>
                      <a:pt x="545" y="90"/>
                    </a:lnTo>
                    <a:lnTo>
                      <a:pt x="566" y="80"/>
                    </a:lnTo>
                    <a:lnTo>
                      <a:pt x="588" y="76"/>
                    </a:lnTo>
                    <a:lnTo>
                      <a:pt x="609" y="66"/>
                    </a:lnTo>
                    <a:lnTo>
                      <a:pt x="630" y="59"/>
                    </a:lnTo>
                    <a:lnTo>
                      <a:pt x="654" y="52"/>
                    </a:lnTo>
                    <a:lnTo>
                      <a:pt x="676" y="47"/>
                    </a:lnTo>
                    <a:lnTo>
                      <a:pt x="699" y="42"/>
                    </a:lnTo>
                    <a:lnTo>
                      <a:pt x="723" y="35"/>
                    </a:lnTo>
                    <a:lnTo>
                      <a:pt x="744" y="31"/>
                    </a:lnTo>
                    <a:lnTo>
                      <a:pt x="771" y="26"/>
                    </a:lnTo>
                    <a:lnTo>
                      <a:pt x="792" y="21"/>
                    </a:lnTo>
                    <a:lnTo>
                      <a:pt x="816" y="16"/>
                    </a:lnTo>
                    <a:lnTo>
                      <a:pt x="842" y="14"/>
                    </a:lnTo>
                    <a:lnTo>
                      <a:pt x="868" y="12"/>
                    </a:lnTo>
                    <a:lnTo>
                      <a:pt x="882" y="9"/>
                    </a:lnTo>
                    <a:lnTo>
                      <a:pt x="897" y="7"/>
                    </a:lnTo>
                    <a:lnTo>
                      <a:pt x="911" y="4"/>
                    </a:lnTo>
                    <a:lnTo>
                      <a:pt x="925" y="4"/>
                    </a:lnTo>
                    <a:lnTo>
                      <a:pt x="939" y="4"/>
                    </a:lnTo>
                    <a:lnTo>
                      <a:pt x="956" y="2"/>
                    </a:lnTo>
                    <a:lnTo>
                      <a:pt x="968" y="2"/>
                    </a:lnTo>
                    <a:lnTo>
                      <a:pt x="985" y="2"/>
                    </a:lnTo>
                    <a:lnTo>
                      <a:pt x="999" y="0"/>
                    </a:lnTo>
                    <a:lnTo>
                      <a:pt x="1013" y="0"/>
                    </a:lnTo>
                    <a:lnTo>
                      <a:pt x="1027" y="0"/>
                    </a:lnTo>
                    <a:lnTo>
                      <a:pt x="1042" y="0"/>
                    </a:lnTo>
                    <a:lnTo>
                      <a:pt x="1056" y="0"/>
                    </a:lnTo>
                    <a:lnTo>
                      <a:pt x="1070" y="0"/>
                    </a:lnTo>
                    <a:lnTo>
                      <a:pt x="1084" y="0"/>
                    </a:lnTo>
                    <a:lnTo>
                      <a:pt x="1099" y="2"/>
                    </a:lnTo>
                    <a:lnTo>
                      <a:pt x="1113" y="2"/>
                    </a:lnTo>
                    <a:lnTo>
                      <a:pt x="1127" y="2"/>
                    </a:lnTo>
                    <a:lnTo>
                      <a:pt x="1142" y="2"/>
                    </a:lnTo>
                    <a:lnTo>
                      <a:pt x="1156" y="4"/>
                    </a:lnTo>
                    <a:lnTo>
                      <a:pt x="1168" y="4"/>
                    </a:lnTo>
                    <a:lnTo>
                      <a:pt x="1182" y="4"/>
                    </a:lnTo>
                    <a:lnTo>
                      <a:pt x="1196" y="7"/>
                    </a:lnTo>
                    <a:lnTo>
                      <a:pt x="1210" y="9"/>
                    </a:lnTo>
                    <a:lnTo>
                      <a:pt x="1222" y="9"/>
                    </a:lnTo>
                    <a:lnTo>
                      <a:pt x="1237" y="12"/>
                    </a:lnTo>
                    <a:lnTo>
                      <a:pt x="1251" y="14"/>
                    </a:lnTo>
                    <a:lnTo>
                      <a:pt x="1265" y="14"/>
                    </a:lnTo>
                    <a:lnTo>
                      <a:pt x="1277" y="16"/>
                    </a:lnTo>
                    <a:lnTo>
                      <a:pt x="1291" y="19"/>
                    </a:lnTo>
                    <a:lnTo>
                      <a:pt x="1306" y="23"/>
                    </a:lnTo>
                    <a:lnTo>
                      <a:pt x="1320" y="26"/>
                    </a:lnTo>
                    <a:lnTo>
                      <a:pt x="1332" y="28"/>
                    </a:lnTo>
                    <a:lnTo>
                      <a:pt x="1344" y="31"/>
                    </a:lnTo>
                    <a:lnTo>
                      <a:pt x="1358" y="33"/>
                    </a:lnTo>
                    <a:lnTo>
                      <a:pt x="1370" y="35"/>
                    </a:lnTo>
                    <a:lnTo>
                      <a:pt x="1382" y="40"/>
                    </a:lnTo>
                    <a:lnTo>
                      <a:pt x="1396" y="42"/>
                    </a:lnTo>
                    <a:lnTo>
                      <a:pt x="1408" y="45"/>
                    </a:lnTo>
                    <a:lnTo>
                      <a:pt x="1420" y="50"/>
                    </a:lnTo>
                    <a:lnTo>
                      <a:pt x="1432" y="52"/>
                    </a:lnTo>
                    <a:lnTo>
                      <a:pt x="1444" y="57"/>
                    </a:lnTo>
                    <a:lnTo>
                      <a:pt x="1455" y="61"/>
                    </a:lnTo>
                    <a:lnTo>
                      <a:pt x="1470" y="66"/>
                    </a:lnTo>
                    <a:lnTo>
                      <a:pt x="1482" y="69"/>
                    </a:lnTo>
                    <a:lnTo>
                      <a:pt x="1493" y="73"/>
                    </a:lnTo>
                    <a:lnTo>
                      <a:pt x="1505" y="78"/>
                    </a:lnTo>
                    <a:lnTo>
                      <a:pt x="1517" y="85"/>
                    </a:lnTo>
                    <a:lnTo>
                      <a:pt x="1527" y="90"/>
                    </a:lnTo>
                    <a:lnTo>
                      <a:pt x="1539" y="95"/>
                    </a:lnTo>
                    <a:lnTo>
                      <a:pt x="1550" y="99"/>
                    </a:lnTo>
                    <a:lnTo>
                      <a:pt x="1562" y="104"/>
                    </a:lnTo>
                    <a:lnTo>
                      <a:pt x="1574" y="109"/>
                    </a:lnTo>
                    <a:lnTo>
                      <a:pt x="1584" y="116"/>
                    </a:lnTo>
                    <a:lnTo>
                      <a:pt x="1596" y="121"/>
                    </a:lnTo>
                    <a:lnTo>
                      <a:pt x="1608" y="128"/>
                    </a:lnTo>
                    <a:lnTo>
                      <a:pt x="1617" y="133"/>
                    </a:lnTo>
                    <a:lnTo>
                      <a:pt x="1627" y="140"/>
                    </a:lnTo>
                    <a:lnTo>
                      <a:pt x="1638" y="147"/>
                    </a:lnTo>
                    <a:lnTo>
                      <a:pt x="1648" y="154"/>
                    </a:lnTo>
                    <a:lnTo>
                      <a:pt x="1657" y="159"/>
                    </a:lnTo>
                    <a:lnTo>
                      <a:pt x="1667" y="166"/>
                    </a:lnTo>
                    <a:lnTo>
                      <a:pt x="1679" y="173"/>
                    </a:lnTo>
                    <a:lnTo>
                      <a:pt x="1688" y="183"/>
                    </a:lnTo>
                    <a:lnTo>
                      <a:pt x="1684" y="183"/>
                    </a:lnTo>
                    <a:lnTo>
                      <a:pt x="1679" y="185"/>
                    </a:lnTo>
                    <a:lnTo>
                      <a:pt x="1674" y="185"/>
                    </a:lnTo>
                    <a:lnTo>
                      <a:pt x="1669" y="187"/>
                    </a:lnTo>
                    <a:lnTo>
                      <a:pt x="1660" y="180"/>
                    </a:lnTo>
                    <a:lnTo>
                      <a:pt x="1650" y="173"/>
                    </a:lnTo>
                    <a:lnTo>
                      <a:pt x="1641" y="166"/>
                    </a:lnTo>
                    <a:lnTo>
                      <a:pt x="1631" y="161"/>
                    </a:lnTo>
                    <a:lnTo>
                      <a:pt x="1622" y="154"/>
                    </a:lnTo>
                    <a:lnTo>
                      <a:pt x="1612" y="149"/>
                    </a:lnTo>
                    <a:lnTo>
                      <a:pt x="1603" y="142"/>
                    </a:lnTo>
                    <a:lnTo>
                      <a:pt x="1593" y="137"/>
                    </a:lnTo>
                    <a:lnTo>
                      <a:pt x="1584" y="130"/>
                    </a:lnTo>
                    <a:lnTo>
                      <a:pt x="1572" y="126"/>
                    </a:lnTo>
                    <a:lnTo>
                      <a:pt x="1562" y="121"/>
                    </a:lnTo>
                    <a:lnTo>
                      <a:pt x="1553" y="116"/>
                    </a:lnTo>
                    <a:lnTo>
                      <a:pt x="1541" y="109"/>
                    </a:lnTo>
                    <a:lnTo>
                      <a:pt x="1531" y="107"/>
                    </a:lnTo>
                    <a:lnTo>
                      <a:pt x="1520" y="99"/>
                    </a:lnTo>
                    <a:lnTo>
                      <a:pt x="1510" y="97"/>
                    </a:lnTo>
                    <a:lnTo>
                      <a:pt x="1498" y="92"/>
                    </a:lnTo>
                    <a:lnTo>
                      <a:pt x="1486" y="88"/>
                    </a:lnTo>
                    <a:lnTo>
                      <a:pt x="1474" y="83"/>
                    </a:lnTo>
                    <a:lnTo>
                      <a:pt x="1465" y="80"/>
                    </a:lnTo>
                    <a:lnTo>
                      <a:pt x="1453" y="76"/>
                    </a:lnTo>
                    <a:lnTo>
                      <a:pt x="1441" y="71"/>
                    </a:lnTo>
                    <a:lnTo>
                      <a:pt x="1429" y="69"/>
                    </a:lnTo>
                    <a:lnTo>
                      <a:pt x="1417" y="64"/>
                    </a:lnTo>
                    <a:lnTo>
                      <a:pt x="1405" y="61"/>
                    </a:lnTo>
                    <a:lnTo>
                      <a:pt x="1394" y="57"/>
                    </a:lnTo>
                    <a:lnTo>
                      <a:pt x="1382" y="54"/>
                    </a:lnTo>
                    <a:lnTo>
                      <a:pt x="1370" y="52"/>
                    </a:lnTo>
                    <a:lnTo>
                      <a:pt x="1358" y="47"/>
                    </a:lnTo>
                    <a:lnTo>
                      <a:pt x="1346" y="45"/>
                    </a:lnTo>
                    <a:lnTo>
                      <a:pt x="1332" y="42"/>
                    </a:lnTo>
                    <a:lnTo>
                      <a:pt x="1322" y="40"/>
                    </a:lnTo>
                    <a:lnTo>
                      <a:pt x="1308" y="38"/>
                    </a:lnTo>
                    <a:lnTo>
                      <a:pt x="1294" y="33"/>
                    </a:lnTo>
                    <a:lnTo>
                      <a:pt x="1282" y="33"/>
                    </a:lnTo>
                    <a:lnTo>
                      <a:pt x="1270" y="31"/>
                    </a:lnTo>
                    <a:lnTo>
                      <a:pt x="1256" y="28"/>
                    </a:lnTo>
                    <a:lnTo>
                      <a:pt x="1244" y="26"/>
                    </a:lnTo>
                    <a:lnTo>
                      <a:pt x="1230" y="23"/>
                    </a:lnTo>
                    <a:lnTo>
                      <a:pt x="1218" y="23"/>
                    </a:lnTo>
                    <a:lnTo>
                      <a:pt x="1201" y="21"/>
                    </a:lnTo>
                    <a:lnTo>
                      <a:pt x="1189" y="21"/>
                    </a:lnTo>
                    <a:lnTo>
                      <a:pt x="1175" y="19"/>
                    </a:lnTo>
                    <a:lnTo>
                      <a:pt x="1163" y="19"/>
                    </a:lnTo>
                    <a:lnTo>
                      <a:pt x="1146" y="16"/>
                    </a:lnTo>
                    <a:lnTo>
                      <a:pt x="1134" y="16"/>
                    </a:lnTo>
                    <a:lnTo>
                      <a:pt x="1120" y="16"/>
                    </a:lnTo>
                    <a:lnTo>
                      <a:pt x="1106" y="16"/>
                    </a:lnTo>
                    <a:lnTo>
                      <a:pt x="1092" y="14"/>
                    </a:lnTo>
                    <a:lnTo>
                      <a:pt x="1077" y="14"/>
                    </a:lnTo>
                    <a:lnTo>
                      <a:pt x="1063" y="14"/>
                    </a:lnTo>
                    <a:lnTo>
                      <a:pt x="1049" y="14"/>
                    </a:lnTo>
                    <a:lnTo>
                      <a:pt x="1035" y="14"/>
                    </a:lnTo>
                    <a:lnTo>
                      <a:pt x="1020" y="16"/>
                    </a:lnTo>
                    <a:lnTo>
                      <a:pt x="1006" y="16"/>
                    </a:lnTo>
                    <a:lnTo>
                      <a:pt x="992" y="19"/>
                    </a:lnTo>
                    <a:lnTo>
                      <a:pt x="977" y="19"/>
                    </a:lnTo>
                    <a:lnTo>
                      <a:pt x="963" y="19"/>
                    </a:lnTo>
                    <a:lnTo>
                      <a:pt x="947" y="21"/>
                    </a:lnTo>
                    <a:lnTo>
                      <a:pt x="932" y="23"/>
                    </a:lnTo>
                    <a:lnTo>
                      <a:pt x="918" y="23"/>
                    </a:lnTo>
                    <a:lnTo>
                      <a:pt x="904" y="26"/>
                    </a:lnTo>
                    <a:lnTo>
                      <a:pt x="887" y="28"/>
                    </a:lnTo>
                    <a:lnTo>
                      <a:pt x="873" y="31"/>
                    </a:lnTo>
                    <a:lnTo>
                      <a:pt x="847" y="33"/>
                    </a:lnTo>
                    <a:lnTo>
                      <a:pt x="821" y="38"/>
                    </a:lnTo>
                    <a:lnTo>
                      <a:pt x="794" y="42"/>
                    </a:lnTo>
                    <a:lnTo>
                      <a:pt x="771" y="47"/>
                    </a:lnTo>
                    <a:lnTo>
                      <a:pt x="744" y="52"/>
                    </a:lnTo>
                    <a:lnTo>
                      <a:pt x="718" y="57"/>
                    </a:lnTo>
                    <a:lnTo>
                      <a:pt x="695" y="64"/>
                    </a:lnTo>
                    <a:lnTo>
                      <a:pt x="671" y="71"/>
                    </a:lnTo>
                    <a:lnTo>
                      <a:pt x="647" y="76"/>
                    </a:lnTo>
                    <a:lnTo>
                      <a:pt x="623" y="83"/>
                    </a:lnTo>
                    <a:lnTo>
                      <a:pt x="602" y="90"/>
                    </a:lnTo>
                    <a:lnTo>
                      <a:pt x="580" y="99"/>
                    </a:lnTo>
                    <a:lnTo>
                      <a:pt x="557" y="107"/>
                    </a:lnTo>
                    <a:lnTo>
                      <a:pt x="535" y="116"/>
                    </a:lnTo>
                    <a:lnTo>
                      <a:pt x="514" y="126"/>
                    </a:lnTo>
                    <a:lnTo>
                      <a:pt x="495" y="135"/>
                    </a:lnTo>
                    <a:lnTo>
                      <a:pt x="473" y="145"/>
                    </a:lnTo>
                    <a:lnTo>
                      <a:pt x="452" y="154"/>
                    </a:lnTo>
                    <a:lnTo>
                      <a:pt x="433" y="164"/>
                    </a:lnTo>
                    <a:lnTo>
                      <a:pt x="416" y="175"/>
                    </a:lnTo>
                    <a:lnTo>
                      <a:pt x="397" y="185"/>
                    </a:lnTo>
                    <a:lnTo>
                      <a:pt x="378" y="194"/>
                    </a:lnTo>
                    <a:lnTo>
                      <a:pt x="359" y="206"/>
                    </a:lnTo>
                    <a:lnTo>
                      <a:pt x="343" y="218"/>
                    </a:lnTo>
                    <a:lnTo>
                      <a:pt x="326" y="230"/>
                    </a:lnTo>
                    <a:lnTo>
                      <a:pt x="309" y="242"/>
                    </a:lnTo>
                    <a:lnTo>
                      <a:pt x="293" y="254"/>
                    </a:lnTo>
                    <a:lnTo>
                      <a:pt x="278" y="268"/>
                    </a:lnTo>
                    <a:lnTo>
                      <a:pt x="264" y="280"/>
                    </a:lnTo>
                    <a:lnTo>
                      <a:pt x="250" y="294"/>
                    </a:lnTo>
                    <a:lnTo>
                      <a:pt x="236" y="306"/>
                    </a:lnTo>
                    <a:lnTo>
                      <a:pt x="221" y="323"/>
                    </a:lnTo>
                    <a:lnTo>
                      <a:pt x="207" y="335"/>
                    </a:lnTo>
                    <a:lnTo>
                      <a:pt x="195" y="349"/>
                    </a:lnTo>
                    <a:lnTo>
                      <a:pt x="181" y="363"/>
                    </a:lnTo>
                    <a:lnTo>
                      <a:pt x="171" y="377"/>
                    </a:lnTo>
                    <a:lnTo>
                      <a:pt x="157" y="392"/>
                    </a:lnTo>
                    <a:lnTo>
                      <a:pt x="148" y="406"/>
                    </a:lnTo>
                    <a:lnTo>
                      <a:pt x="136" y="422"/>
                    </a:lnTo>
                    <a:lnTo>
                      <a:pt x="126" y="439"/>
                    </a:lnTo>
                    <a:lnTo>
                      <a:pt x="117" y="453"/>
                    </a:lnTo>
                    <a:lnTo>
                      <a:pt x="107" y="468"/>
                    </a:lnTo>
                    <a:lnTo>
                      <a:pt x="98" y="484"/>
                    </a:lnTo>
                    <a:lnTo>
                      <a:pt x="91" y="501"/>
                    </a:lnTo>
                    <a:lnTo>
                      <a:pt x="81" y="515"/>
                    </a:lnTo>
                    <a:lnTo>
                      <a:pt x="74" y="534"/>
                    </a:lnTo>
                    <a:lnTo>
                      <a:pt x="69" y="551"/>
                    </a:lnTo>
                    <a:lnTo>
                      <a:pt x="62" y="567"/>
                    </a:lnTo>
                    <a:lnTo>
                      <a:pt x="57" y="582"/>
                    </a:lnTo>
                    <a:lnTo>
                      <a:pt x="53" y="601"/>
                    </a:lnTo>
                    <a:lnTo>
                      <a:pt x="45" y="617"/>
                    </a:lnTo>
                    <a:lnTo>
                      <a:pt x="41" y="634"/>
                    </a:lnTo>
                    <a:lnTo>
                      <a:pt x="38" y="650"/>
                    </a:lnTo>
                    <a:lnTo>
                      <a:pt x="34" y="670"/>
                    </a:lnTo>
                    <a:lnTo>
                      <a:pt x="31" y="686"/>
                    </a:lnTo>
                    <a:lnTo>
                      <a:pt x="31" y="703"/>
                    </a:lnTo>
                    <a:lnTo>
                      <a:pt x="26" y="722"/>
                    </a:lnTo>
                    <a:lnTo>
                      <a:pt x="26" y="738"/>
                    </a:lnTo>
                    <a:lnTo>
                      <a:pt x="26" y="757"/>
                    </a:lnTo>
                    <a:lnTo>
                      <a:pt x="26" y="776"/>
                    </a:lnTo>
                    <a:lnTo>
                      <a:pt x="26" y="793"/>
                    </a:lnTo>
                    <a:lnTo>
                      <a:pt x="26" y="812"/>
                    </a:lnTo>
                    <a:lnTo>
                      <a:pt x="26" y="829"/>
                    </a:lnTo>
                    <a:lnTo>
                      <a:pt x="31" y="848"/>
                    </a:lnTo>
                    <a:lnTo>
                      <a:pt x="31" y="864"/>
                    </a:lnTo>
                    <a:lnTo>
                      <a:pt x="34" y="883"/>
                    </a:lnTo>
                    <a:lnTo>
                      <a:pt x="38" y="900"/>
                    </a:lnTo>
                    <a:lnTo>
                      <a:pt x="41" y="919"/>
                    </a:lnTo>
                    <a:lnTo>
                      <a:pt x="45" y="936"/>
                    </a:lnTo>
                    <a:lnTo>
                      <a:pt x="50" y="952"/>
                    </a:lnTo>
                    <a:lnTo>
                      <a:pt x="57" y="969"/>
                    </a:lnTo>
                    <a:lnTo>
                      <a:pt x="62" y="985"/>
                    </a:lnTo>
                    <a:lnTo>
                      <a:pt x="69" y="1002"/>
                    </a:lnTo>
                    <a:lnTo>
                      <a:pt x="76" y="1019"/>
                    </a:lnTo>
                    <a:lnTo>
                      <a:pt x="84" y="1035"/>
                    </a:lnTo>
                    <a:lnTo>
                      <a:pt x="93" y="1052"/>
                    </a:lnTo>
                    <a:lnTo>
                      <a:pt x="100" y="1066"/>
                    </a:lnTo>
                    <a:lnTo>
                      <a:pt x="110" y="1083"/>
                    </a:lnTo>
                    <a:lnTo>
                      <a:pt x="119" y="1099"/>
                    </a:lnTo>
                    <a:lnTo>
                      <a:pt x="131" y="1114"/>
                    </a:lnTo>
                    <a:lnTo>
                      <a:pt x="141" y="1128"/>
                    </a:lnTo>
                    <a:lnTo>
                      <a:pt x="152" y="1142"/>
                    </a:lnTo>
                    <a:lnTo>
                      <a:pt x="162" y="1156"/>
                    </a:lnTo>
                    <a:lnTo>
                      <a:pt x="174" y="1171"/>
                    </a:lnTo>
                    <a:lnTo>
                      <a:pt x="186" y="1185"/>
                    </a:lnTo>
                    <a:lnTo>
                      <a:pt x="200" y="1199"/>
                    </a:lnTo>
                    <a:lnTo>
                      <a:pt x="212" y="1213"/>
                    </a:lnTo>
                    <a:lnTo>
                      <a:pt x="226" y="1225"/>
                    </a:lnTo>
                    <a:lnTo>
                      <a:pt x="240" y="1237"/>
                    </a:lnTo>
                    <a:lnTo>
                      <a:pt x="255" y="1251"/>
                    </a:lnTo>
                    <a:lnTo>
                      <a:pt x="269" y="1261"/>
                    </a:lnTo>
                    <a:lnTo>
                      <a:pt x="286" y="1275"/>
                    </a:lnTo>
                    <a:lnTo>
                      <a:pt x="302" y="1285"/>
                    </a:lnTo>
                    <a:lnTo>
                      <a:pt x="317" y="1297"/>
                    </a:lnTo>
                    <a:lnTo>
                      <a:pt x="333" y="1308"/>
                    </a:lnTo>
                    <a:lnTo>
                      <a:pt x="352" y="1320"/>
                    </a:lnTo>
                    <a:lnTo>
                      <a:pt x="369" y="1330"/>
                    </a:lnTo>
                    <a:lnTo>
                      <a:pt x="385" y="1339"/>
                    </a:lnTo>
                    <a:lnTo>
                      <a:pt x="402" y="1349"/>
                    </a:lnTo>
                    <a:lnTo>
                      <a:pt x="421" y="1358"/>
                    </a:lnTo>
                    <a:lnTo>
                      <a:pt x="440" y="1365"/>
                    </a:lnTo>
                    <a:lnTo>
                      <a:pt x="459" y="1375"/>
                    </a:lnTo>
                    <a:lnTo>
                      <a:pt x="478" y="1384"/>
                    </a:lnTo>
                    <a:lnTo>
                      <a:pt x="500" y="1392"/>
                    </a:lnTo>
                    <a:lnTo>
                      <a:pt x="519" y="1401"/>
                    </a:lnTo>
                    <a:lnTo>
                      <a:pt x="538" y="1408"/>
                    </a:lnTo>
                    <a:lnTo>
                      <a:pt x="559" y="1413"/>
                    </a:lnTo>
                    <a:lnTo>
                      <a:pt x="580" y="1422"/>
                    </a:lnTo>
                    <a:lnTo>
                      <a:pt x="602" y="1427"/>
                    </a:lnTo>
                    <a:lnTo>
                      <a:pt x="623" y="1432"/>
                    </a:lnTo>
                    <a:lnTo>
                      <a:pt x="645" y="1439"/>
                    </a:lnTo>
                    <a:lnTo>
                      <a:pt x="666" y="1444"/>
                    </a:lnTo>
                    <a:lnTo>
                      <a:pt x="690" y="1446"/>
                    </a:lnTo>
                    <a:lnTo>
                      <a:pt x="711" y="1451"/>
                    </a:lnTo>
                    <a:lnTo>
                      <a:pt x="733" y="1453"/>
                    </a:lnTo>
                    <a:lnTo>
                      <a:pt x="756" y="1458"/>
                    </a:lnTo>
                    <a:lnTo>
                      <a:pt x="780" y="1460"/>
                    </a:lnTo>
                    <a:lnTo>
                      <a:pt x="804" y="1463"/>
                    </a:lnTo>
                    <a:lnTo>
                      <a:pt x="828" y="1465"/>
                    </a:lnTo>
                    <a:lnTo>
                      <a:pt x="851" y="1468"/>
                    </a:lnTo>
                    <a:lnTo>
                      <a:pt x="875" y="1468"/>
                    </a:lnTo>
                    <a:lnTo>
                      <a:pt x="899" y="1468"/>
                    </a:lnTo>
                    <a:lnTo>
                      <a:pt x="925" y="1468"/>
                    </a:lnTo>
                    <a:lnTo>
                      <a:pt x="949" y="1468"/>
                    </a:lnTo>
                    <a:lnTo>
                      <a:pt x="975" y="1468"/>
                    </a:lnTo>
                    <a:lnTo>
                      <a:pt x="1001" y="1468"/>
                    </a:lnTo>
                    <a:lnTo>
                      <a:pt x="1025" y="1465"/>
                    </a:lnTo>
                    <a:lnTo>
                      <a:pt x="1051" y="1463"/>
                    </a:lnTo>
                    <a:lnTo>
                      <a:pt x="1051" y="146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520" name="Freeform 64"/>
              <p:cNvSpPr>
                <a:spLocks/>
              </p:cNvSpPr>
              <p:nvPr/>
            </p:nvSpPr>
            <p:spPr bwMode="auto">
              <a:xfrm>
                <a:off x="1239" y="1717"/>
                <a:ext cx="972" cy="675"/>
              </a:xfrm>
              <a:custGeom>
                <a:avLst/>
                <a:gdLst/>
                <a:ahLst/>
                <a:cxnLst>
                  <a:cxn ang="0">
                    <a:pos x="604" y="630"/>
                  </a:cxn>
                  <a:cxn ang="0">
                    <a:pos x="665" y="608"/>
                  </a:cxn>
                  <a:cxn ang="0">
                    <a:pos x="727" y="580"/>
                  </a:cxn>
                  <a:cxn ang="0">
                    <a:pos x="780" y="544"/>
                  </a:cxn>
                  <a:cxn ang="0">
                    <a:pos x="830" y="506"/>
                  </a:cxn>
                  <a:cxn ang="0">
                    <a:pos x="870" y="464"/>
                  </a:cxn>
                  <a:cxn ang="0">
                    <a:pos x="903" y="418"/>
                  </a:cxn>
                  <a:cxn ang="0">
                    <a:pos x="927" y="371"/>
                  </a:cxn>
                  <a:cxn ang="0">
                    <a:pos x="944" y="321"/>
                  </a:cxn>
                  <a:cxn ang="0">
                    <a:pos x="948" y="271"/>
                  </a:cxn>
                  <a:cxn ang="0">
                    <a:pos x="944" y="221"/>
                  </a:cxn>
                  <a:cxn ang="0">
                    <a:pos x="927" y="174"/>
                  </a:cxn>
                  <a:cxn ang="0">
                    <a:pos x="903" y="126"/>
                  </a:cxn>
                  <a:cxn ang="0">
                    <a:pos x="870" y="86"/>
                  </a:cxn>
                  <a:cxn ang="0">
                    <a:pos x="832" y="50"/>
                  </a:cxn>
                  <a:cxn ang="0">
                    <a:pos x="784" y="22"/>
                  </a:cxn>
                  <a:cxn ang="0">
                    <a:pos x="794" y="5"/>
                  </a:cxn>
                  <a:cxn ang="0">
                    <a:pos x="844" y="34"/>
                  </a:cxn>
                  <a:cxn ang="0">
                    <a:pos x="889" y="69"/>
                  </a:cxn>
                  <a:cxn ang="0">
                    <a:pos x="922" y="112"/>
                  </a:cxn>
                  <a:cxn ang="0">
                    <a:pos x="948" y="157"/>
                  </a:cxn>
                  <a:cxn ang="0">
                    <a:pos x="965" y="212"/>
                  </a:cxn>
                  <a:cxn ang="0">
                    <a:pos x="972" y="264"/>
                  </a:cxn>
                  <a:cxn ang="0">
                    <a:pos x="965" y="319"/>
                  </a:cxn>
                  <a:cxn ang="0">
                    <a:pos x="953" y="371"/>
                  </a:cxn>
                  <a:cxn ang="0">
                    <a:pos x="927" y="421"/>
                  </a:cxn>
                  <a:cxn ang="0">
                    <a:pos x="896" y="471"/>
                  </a:cxn>
                  <a:cxn ang="0">
                    <a:pos x="853" y="516"/>
                  </a:cxn>
                  <a:cxn ang="0">
                    <a:pos x="803" y="559"/>
                  </a:cxn>
                  <a:cxn ang="0">
                    <a:pos x="749" y="594"/>
                  </a:cxn>
                  <a:cxn ang="0">
                    <a:pos x="684" y="625"/>
                  </a:cxn>
                  <a:cxn ang="0">
                    <a:pos x="616" y="649"/>
                  </a:cxn>
                  <a:cxn ang="0">
                    <a:pos x="544" y="665"/>
                  </a:cxn>
                  <a:cxn ang="0">
                    <a:pos x="468" y="675"/>
                  </a:cxn>
                  <a:cxn ang="0">
                    <a:pos x="397" y="675"/>
                  </a:cxn>
                  <a:cxn ang="0">
                    <a:pos x="328" y="665"/>
                  </a:cxn>
                  <a:cxn ang="0">
                    <a:pos x="261" y="654"/>
                  </a:cxn>
                  <a:cxn ang="0">
                    <a:pos x="202" y="630"/>
                  </a:cxn>
                  <a:cxn ang="0">
                    <a:pos x="147" y="601"/>
                  </a:cxn>
                  <a:cxn ang="0">
                    <a:pos x="100" y="568"/>
                  </a:cxn>
                  <a:cxn ang="0">
                    <a:pos x="62" y="528"/>
                  </a:cxn>
                  <a:cxn ang="0">
                    <a:pos x="31" y="483"/>
                  </a:cxn>
                  <a:cxn ang="0">
                    <a:pos x="12" y="433"/>
                  </a:cxn>
                  <a:cxn ang="0">
                    <a:pos x="2" y="383"/>
                  </a:cxn>
                  <a:cxn ang="0">
                    <a:pos x="0" y="335"/>
                  </a:cxn>
                  <a:cxn ang="0">
                    <a:pos x="7" y="290"/>
                  </a:cxn>
                  <a:cxn ang="0">
                    <a:pos x="35" y="285"/>
                  </a:cxn>
                  <a:cxn ang="0">
                    <a:pos x="24" y="331"/>
                  </a:cxn>
                  <a:cxn ang="0">
                    <a:pos x="24" y="378"/>
                  </a:cxn>
                  <a:cxn ang="0">
                    <a:pos x="35" y="426"/>
                  </a:cxn>
                  <a:cxn ang="0">
                    <a:pos x="54" y="471"/>
                  </a:cxn>
                  <a:cxn ang="0">
                    <a:pos x="85" y="513"/>
                  </a:cxn>
                  <a:cxn ang="0">
                    <a:pos x="121" y="551"/>
                  </a:cxn>
                  <a:cxn ang="0">
                    <a:pos x="166" y="582"/>
                  </a:cxn>
                  <a:cxn ang="0">
                    <a:pos x="218" y="611"/>
                  </a:cxn>
                  <a:cxn ang="0">
                    <a:pos x="273" y="632"/>
                  </a:cxn>
                  <a:cxn ang="0">
                    <a:pos x="335" y="646"/>
                  </a:cxn>
                  <a:cxn ang="0">
                    <a:pos x="399" y="654"/>
                  </a:cxn>
                  <a:cxn ang="0">
                    <a:pos x="468" y="654"/>
                  </a:cxn>
                  <a:cxn ang="0">
                    <a:pos x="537" y="646"/>
                  </a:cxn>
                </a:cxnLst>
                <a:rect l="0" t="0" r="r" b="b"/>
                <a:pathLst>
                  <a:path w="972" h="675">
                    <a:moveTo>
                      <a:pt x="549" y="646"/>
                    </a:moveTo>
                    <a:lnTo>
                      <a:pt x="561" y="642"/>
                    </a:lnTo>
                    <a:lnTo>
                      <a:pt x="570" y="639"/>
                    </a:lnTo>
                    <a:lnTo>
                      <a:pt x="580" y="637"/>
                    </a:lnTo>
                    <a:lnTo>
                      <a:pt x="592" y="635"/>
                    </a:lnTo>
                    <a:lnTo>
                      <a:pt x="604" y="630"/>
                    </a:lnTo>
                    <a:lnTo>
                      <a:pt x="616" y="627"/>
                    </a:lnTo>
                    <a:lnTo>
                      <a:pt x="625" y="625"/>
                    </a:lnTo>
                    <a:lnTo>
                      <a:pt x="637" y="620"/>
                    </a:lnTo>
                    <a:lnTo>
                      <a:pt x="646" y="616"/>
                    </a:lnTo>
                    <a:lnTo>
                      <a:pt x="656" y="613"/>
                    </a:lnTo>
                    <a:lnTo>
                      <a:pt x="665" y="608"/>
                    </a:lnTo>
                    <a:lnTo>
                      <a:pt x="677" y="604"/>
                    </a:lnTo>
                    <a:lnTo>
                      <a:pt x="687" y="599"/>
                    </a:lnTo>
                    <a:lnTo>
                      <a:pt x="696" y="594"/>
                    </a:lnTo>
                    <a:lnTo>
                      <a:pt x="708" y="589"/>
                    </a:lnTo>
                    <a:lnTo>
                      <a:pt x="718" y="585"/>
                    </a:lnTo>
                    <a:lnTo>
                      <a:pt x="727" y="580"/>
                    </a:lnTo>
                    <a:lnTo>
                      <a:pt x="737" y="573"/>
                    </a:lnTo>
                    <a:lnTo>
                      <a:pt x="746" y="568"/>
                    </a:lnTo>
                    <a:lnTo>
                      <a:pt x="756" y="563"/>
                    </a:lnTo>
                    <a:lnTo>
                      <a:pt x="763" y="556"/>
                    </a:lnTo>
                    <a:lnTo>
                      <a:pt x="772" y="551"/>
                    </a:lnTo>
                    <a:lnTo>
                      <a:pt x="780" y="544"/>
                    </a:lnTo>
                    <a:lnTo>
                      <a:pt x="789" y="540"/>
                    </a:lnTo>
                    <a:lnTo>
                      <a:pt x="796" y="532"/>
                    </a:lnTo>
                    <a:lnTo>
                      <a:pt x="806" y="528"/>
                    </a:lnTo>
                    <a:lnTo>
                      <a:pt x="815" y="521"/>
                    </a:lnTo>
                    <a:lnTo>
                      <a:pt x="822" y="513"/>
                    </a:lnTo>
                    <a:lnTo>
                      <a:pt x="830" y="506"/>
                    </a:lnTo>
                    <a:lnTo>
                      <a:pt x="837" y="502"/>
                    </a:lnTo>
                    <a:lnTo>
                      <a:pt x="844" y="494"/>
                    </a:lnTo>
                    <a:lnTo>
                      <a:pt x="853" y="487"/>
                    </a:lnTo>
                    <a:lnTo>
                      <a:pt x="858" y="478"/>
                    </a:lnTo>
                    <a:lnTo>
                      <a:pt x="863" y="473"/>
                    </a:lnTo>
                    <a:lnTo>
                      <a:pt x="870" y="464"/>
                    </a:lnTo>
                    <a:lnTo>
                      <a:pt x="877" y="456"/>
                    </a:lnTo>
                    <a:lnTo>
                      <a:pt x="882" y="449"/>
                    </a:lnTo>
                    <a:lnTo>
                      <a:pt x="889" y="442"/>
                    </a:lnTo>
                    <a:lnTo>
                      <a:pt x="894" y="435"/>
                    </a:lnTo>
                    <a:lnTo>
                      <a:pt x="898" y="428"/>
                    </a:lnTo>
                    <a:lnTo>
                      <a:pt x="903" y="418"/>
                    </a:lnTo>
                    <a:lnTo>
                      <a:pt x="908" y="411"/>
                    </a:lnTo>
                    <a:lnTo>
                      <a:pt x="910" y="402"/>
                    </a:lnTo>
                    <a:lnTo>
                      <a:pt x="917" y="395"/>
                    </a:lnTo>
                    <a:lnTo>
                      <a:pt x="920" y="388"/>
                    </a:lnTo>
                    <a:lnTo>
                      <a:pt x="925" y="380"/>
                    </a:lnTo>
                    <a:lnTo>
                      <a:pt x="927" y="371"/>
                    </a:lnTo>
                    <a:lnTo>
                      <a:pt x="932" y="364"/>
                    </a:lnTo>
                    <a:lnTo>
                      <a:pt x="934" y="354"/>
                    </a:lnTo>
                    <a:lnTo>
                      <a:pt x="937" y="347"/>
                    </a:lnTo>
                    <a:lnTo>
                      <a:pt x="939" y="338"/>
                    </a:lnTo>
                    <a:lnTo>
                      <a:pt x="941" y="331"/>
                    </a:lnTo>
                    <a:lnTo>
                      <a:pt x="944" y="321"/>
                    </a:lnTo>
                    <a:lnTo>
                      <a:pt x="946" y="314"/>
                    </a:lnTo>
                    <a:lnTo>
                      <a:pt x="946" y="304"/>
                    </a:lnTo>
                    <a:lnTo>
                      <a:pt x="948" y="297"/>
                    </a:lnTo>
                    <a:lnTo>
                      <a:pt x="948" y="288"/>
                    </a:lnTo>
                    <a:lnTo>
                      <a:pt x="948" y="281"/>
                    </a:lnTo>
                    <a:lnTo>
                      <a:pt x="948" y="271"/>
                    </a:lnTo>
                    <a:lnTo>
                      <a:pt x="948" y="264"/>
                    </a:lnTo>
                    <a:lnTo>
                      <a:pt x="948" y="257"/>
                    </a:lnTo>
                    <a:lnTo>
                      <a:pt x="948" y="247"/>
                    </a:lnTo>
                    <a:lnTo>
                      <a:pt x="946" y="238"/>
                    </a:lnTo>
                    <a:lnTo>
                      <a:pt x="946" y="231"/>
                    </a:lnTo>
                    <a:lnTo>
                      <a:pt x="944" y="221"/>
                    </a:lnTo>
                    <a:lnTo>
                      <a:pt x="941" y="214"/>
                    </a:lnTo>
                    <a:lnTo>
                      <a:pt x="939" y="205"/>
                    </a:lnTo>
                    <a:lnTo>
                      <a:pt x="937" y="198"/>
                    </a:lnTo>
                    <a:lnTo>
                      <a:pt x="934" y="188"/>
                    </a:lnTo>
                    <a:lnTo>
                      <a:pt x="929" y="181"/>
                    </a:lnTo>
                    <a:lnTo>
                      <a:pt x="927" y="174"/>
                    </a:lnTo>
                    <a:lnTo>
                      <a:pt x="925" y="164"/>
                    </a:lnTo>
                    <a:lnTo>
                      <a:pt x="920" y="157"/>
                    </a:lnTo>
                    <a:lnTo>
                      <a:pt x="917" y="150"/>
                    </a:lnTo>
                    <a:lnTo>
                      <a:pt x="913" y="141"/>
                    </a:lnTo>
                    <a:lnTo>
                      <a:pt x="908" y="136"/>
                    </a:lnTo>
                    <a:lnTo>
                      <a:pt x="903" y="126"/>
                    </a:lnTo>
                    <a:lnTo>
                      <a:pt x="898" y="119"/>
                    </a:lnTo>
                    <a:lnTo>
                      <a:pt x="894" y="114"/>
                    </a:lnTo>
                    <a:lnTo>
                      <a:pt x="889" y="107"/>
                    </a:lnTo>
                    <a:lnTo>
                      <a:pt x="882" y="100"/>
                    </a:lnTo>
                    <a:lnTo>
                      <a:pt x="877" y="93"/>
                    </a:lnTo>
                    <a:lnTo>
                      <a:pt x="870" y="86"/>
                    </a:lnTo>
                    <a:lnTo>
                      <a:pt x="865" y="79"/>
                    </a:lnTo>
                    <a:lnTo>
                      <a:pt x="858" y="74"/>
                    </a:lnTo>
                    <a:lnTo>
                      <a:pt x="851" y="67"/>
                    </a:lnTo>
                    <a:lnTo>
                      <a:pt x="844" y="62"/>
                    </a:lnTo>
                    <a:lnTo>
                      <a:pt x="839" y="57"/>
                    </a:lnTo>
                    <a:lnTo>
                      <a:pt x="832" y="50"/>
                    </a:lnTo>
                    <a:lnTo>
                      <a:pt x="825" y="45"/>
                    </a:lnTo>
                    <a:lnTo>
                      <a:pt x="815" y="41"/>
                    </a:lnTo>
                    <a:lnTo>
                      <a:pt x="808" y="36"/>
                    </a:lnTo>
                    <a:lnTo>
                      <a:pt x="801" y="31"/>
                    </a:lnTo>
                    <a:lnTo>
                      <a:pt x="791" y="26"/>
                    </a:lnTo>
                    <a:lnTo>
                      <a:pt x="784" y="22"/>
                    </a:lnTo>
                    <a:lnTo>
                      <a:pt x="777" y="19"/>
                    </a:lnTo>
                    <a:lnTo>
                      <a:pt x="780" y="15"/>
                    </a:lnTo>
                    <a:lnTo>
                      <a:pt x="780" y="10"/>
                    </a:lnTo>
                    <a:lnTo>
                      <a:pt x="780" y="5"/>
                    </a:lnTo>
                    <a:lnTo>
                      <a:pt x="787" y="0"/>
                    </a:lnTo>
                    <a:lnTo>
                      <a:pt x="794" y="5"/>
                    </a:lnTo>
                    <a:lnTo>
                      <a:pt x="803" y="10"/>
                    </a:lnTo>
                    <a:lnTo>
                      <a:pt x="810" y="15"/>
                    </a:lnTo>
                    <a:lnTo>
                      <a:pt x="820" y="19"/>
                    </a:lnTo>
                    <a:lnTo>
                      <a:pt x="827" y="24"/>
                    </a:lnTo>
                    <a:lnTo>
                      <a:pt x="837" y="29"/>
                    </a:lnTo>
                    <a:lnTo>
                      <a:pt x="844" y="34"/>
                    </a:lnTo>
                    <a:lnTo>
                      <a:pt x="853" y="41"/>
                    </a:lnTo>
                    <a:lnTo>
                      <a:pt x="860" y="45"/>
                    </a:lnTo>
                    <a:lnTo>
                      <a:pt x="868" y="50"/>
                    </a:lnTo>
                    <a:lnTo>
                      <a:pt x="875" y="57"/>
                    </a:lnTo>
                    <a:lnTo>
                      <a:pt x="882" y="64"/>
                    </a:lnTo>
                    <a:lnTo>
                      <a:pt x="889" y="69"/>
                    </a:lnTo>
                    <a:lnTo>
                      <a:pt x="894" y="76"/>
                    </a:lnTo>
                    <a:lnTo>
                      <a:pt x="901" y="83"/>
                    </a:lnTo>
                    <a:lnTo>
                      <a:pt x="908" y="91"/>
                    </a:lnTo>
                    <a:lnTo>
                      <a:pt x="910" y="98"/>
                    </a:lnTo>
                    <a:lnTo>
                      <a:pt x="917" y="105"/>
                    </a:lnTo>
                    <a:lnTo>
                      <a:pt x="922" y="112"/>
                    </a:lnTo>
                    <a:lnTo>
                      <a:pt x="927" y="119"/>
                    </a:lnTo>
                    <a:lnTo>
                      <a:pt x="932" y="126"/>
                    </a:lnTo>
                    <a:lnTo>
                      <a:pt x="937" y="136"/>
                    </a:lnTo>
                    <a:lnTo>
                      <a:pt x="939" y="143"/>
                    </a:lnTo>
                    <a:lnTo>
                      <a:pt x="946" y="150"/>
                    </a:lnTo>
                    <a:lnTo>
                      <a:pt x="948" y="157"/>
                    </a:lnTo>
                    <a:lnTo>
                      <a:pt x="951" y="167"/>
                    </a:lnTo>
                    <a:lnTo>
                      <a:pt x="956" y="174"/>
                    </a:lnTo>
                    <a:lnTo>
                      <a:pt x="958" y="183"/>
                    </a:lnTo>
                    <a:lnTo>
                      <a:pt x="960" y="193"/>
                    </a:lnTo>
                    <a:lnTo>
                      <a:pt x="963" y="202"/>
                    </a:lnTo>
                    <a:lnTo>
                      <a:pt x="965" y="212"/>
                    </a:lnTo>
                    <a:lnTo>
                      <a:pt x="967" y="221"/>
                    </a:lnTo>
                    <a:lnTo>
                      <a:pt x="970" y="228"/>
                    </a:lnTo>
                    <a:lnTo>
                      <a:pt x="970" y="238"/>
                    </a:lnTo>
                    <a:lnTo>
                      <a:pt x="970" y="247"/>
                    </a:lnTo>
                    <a:lnTo>
                      <a:pt x="972" y="257"/>
                    </a:lnTo>
                    <a:lnTo>
                      <a:pt x="972" y="264"/>
                    </a:lnTo>
                    <a:lnTo>
                      <a:pt x="972" y="274"/>
                    </a:lnTo>
                    <a:lnTo>
                      <a:pt x="972" y="283"/>
                    </a:lnTo>
                    <a:lnTo>
                      <a:pt x="972" y="293"/>
                    </a:lnTo>
                    <a:lnTo>
                      <a:pt x="970" y="300"/>
                    </a:lnTo>
                    <a:lnTo>
                      <a:pt x="967" y="309"/>
                    </a:lnTo>
                    <a:lnTo>
                      <a:pt x="965" y="319"/>
                    </a:lnTo>
                    <a:lnTo>
                      <a:pt x="965" y="328"/>
                    </a:lnTo>
                    <a:lnTo>
                      <a:pt x="963" y="335"/>
                    </a:lnTo>
                    <a:lnTo>
                      <a:pt x="960" y="345"/>
                    </a:lnTo>
                    <a:lnTo>
                      <a:pt x="958" y="354"/>
                    </a:lnTo>
                    <a:lnTo>
                      <a:pt x="956" y="364"/>
                    </a:lnTo>
                    <a:lnTo>
                      <a:pt x="953" y="371"/>
                    </a:lnTo>
                    <a:lnTo>
                      <a:pt x="948" y="380"/>
                    </a:lnTo>
                    <a:lnTo>
                      <a:pt x="946" y="388"/>
                    </a:lnTo>
                    <a:lnTo>
                      <a:pt x="941" y="397"/>
                    </a:lnTo>
                    <a:lnTo>
                      <a:pt x="937" y="404"/>
                    </a:lnTo>
                    <a:lnTo>
                      <a:pt x="932" y="414"/>
                    </a:lnTo>
                    <a:lnTo>
                      <a:pt x="927" y="421"/>
                    </a:lnTo>
                    <a:lnTo>
                      <a:pt x="925" y="430"/>
                    </a:lnTo>
                    <a:lnTo>
                      <a:pt x="917" y="440"/>
                    </a:lnTo>
                    <a:lnTo>
                      <a:pt x="913" y="447"/>
                    </a:lnTo>
                    <a:lnTo>
                      <a:pt x="908" y="456"/>
                    </a:lnTo>
                    <a:lnTo>
                      <a:pt x="901" y="464"/>
                    </a:lnTo>
                    <a:lnTo>
                      <a:pt x="896" y="471"/>
                    </a:lnTo>
                    <a:lnTo>
                      <a:pt x="889" y="480"/>
                    </a:lnTo>
                    <a:lnTo>
                      <a:pt x="882" y="487"/>
                    </a:lnTo>
                    <a:lnTo>
                      <a:pt x="877" y="494"/>
                    </a:lnTo>
                    <a:lnTo>
                      <a:pt x="868" y="502"/>
                    </a:lnTo>
                    <a:lnTo>
                      <a:pt x="860" y="509"/>
                    </a:lnTo>
                    <a:lnTo>
                      <a:pt x="853" y="516"/>
                    </a:lnTo>
                    <a:lnTo>
                      <a:pt x="846" y="523"/>
                    </a:lnTo>
                    <a:lnTo>
                      <a:pt x="837" y="530"/>
                    </a:lnTo>
                    <a:lnTo>
                      <a:pt x="830" y="537"/>
                    </a:lnTo>
                    <a:lnTo>
                      <a:pt x="820" y="544"/>
                    </a:lnTo>
                    <a:lnTo>
                      <a:pt x="813" y="551"/>
                    </a:lnTo>
                    <a:lnTo>
                      <a:pt x="803" y="559"/>
                    </a:lnTo>
                    <a:lnTo>
                      <a:pt x="796" y="563"/>
                    </a:lnTo>
                    <a:lnTo>
                      <a:pt x="787" y="570"/>
                    </a:lnTo>
                    <a:lnTo>
                      <a:pt x="777" y="578"/>
                    </a:lnTo>
                    <a:lnTo>
                      <a:pt x="768" y="582"/>
                    </a:lnTo>
                    <a:lnTo>
                      <a:pt x="758" y="589"/>
                    </a:lnTo>
                    <a:lnTo>
                      <a:pt x="749" y="594"/>
                    </a:lnTo>
                    <a:lnTo>
                      <a:pt x="739" y="601"/>
                    </a:lnTo>
                    <a:lnTo>
                      <a:pt x="727" y="606"/>
                    </a:lnTo>
                    <a:lnTo>
                      <a:pt x="718" y="611"/>
                    </a:lnTo>
                    <a:lnTo>
                      <a:pt x="706" y="616"/>
                    </a:lnTo>
                    <a:lnTo>
                      <a:pt x="696" y="620"/>
                    </a:lnTo>
                    <a:lnTo>
                      <a:pt x="684" y="625"/>
                    </a:lnTo>
                    <a:lnTo>
                      <a:pt x="675" y="627"/>
                    </a:lnTo>
                    <a:lnTo>
                      <a:pt x="663" y="632"/>
                    </a:lnTo>
                    <a:lnTo>
                      <a:pt x="651" y="637"/>
                    </a:lnTo>
                    <a:lnTo>
                      <a:pt x="639" y="642"/>
                    </a:lnTo>
                    <a:lnTo>
                      <a:pt x="627" y="646"/>
                    </a:lnTo>
                    <a:lnTo>
                      <a:pt x="616" y="649"/>
                    </a:lnTo>
                    <a:lnTo>
                      <a:pt x="604" y="654"/>
                    </a:lnTo>
                    <a:lnTo>
                      <a:pt x="592" y="656"/>
                    </a:lnTo>
                    <a:lnTo>
                      <a:pt x="580" y="658"/>
                    </a:lnTo>
                    <a:lnTo>
                      <a:pt x="568" y="663"/>
                    </a:lnTo>
                    <a:lnTo>
                      <a:pt x="556" y="665"/>
                    </a:lnTo>
                    <a:lnTo>
                      <a:pt x="544" y="665"/>
                    </a:lnTo>
                    <a:lnTo>
                      <a:pt x="532" y="668"/>
                    </a:lnTo>
                    <a:lnTo>
                      <a:pt x="518" y="670"/>
                    </a:lnTo>
                    <a:lnTo>
                      <a:pt x="506" y="673"/>
                    </a:lnTo>
                    <a:lnTo>
                      <a:pt x="494" y="673"/>
                    </a:lnTo>
                    <a:lnTo>
                      <a:pt x="480" y="673"/>
                    </a:lnTo>
                    <a:lnTo>
                      <a:pt x="468" y="675"/>
                    </a:lnTo>
                    <a:lnTo>
                      <a:pt x="456" y="675"/>
                    </a:lnTo>
                    <a:lnTo>
                      <a:pt x="444" y="675"/>
                    </a:lnTo>
                    <a:lnTo>
                      <a:pt x="432" y="675"/>
                    </a:lnTo>
                    <a:lnTo>
                      <a:pt x="421" y="675"/>
                    </a:lnTo>
                    <a:lnTo>
                      <a:pt x="409" y="675"/>
                    </a:lnTo>
                    <a:lnTo>
                      <a:pt x="397" y="675"/>
                    </a:lnTo>
                    <a:lnTo>
                      <a:pt x="385" y="675"/>
                    </a:lnTo>
                    <a:lnTo>
                      <a:pt x="373" y="673"/>
                    </a:lnTo>
                    <a:lnTo>
                      <a:pt x="364" y="673"/>
                    </a:lnTo>
                    <a:lnTo>
                      <a:pt x="349" y="670"/>
                    </a:lnTo>
                    <a:lnTo>
                      <a:pt x="340" y="668"/>
                    </a:lnTo>
                    <a:lnTo>
                      <a:pt x="328" y="665"/>
                    </a:lnTo>
                    <a:lnTo>
                      <a:pt x="316" y="665"/>
                    </a:lnTo>
                    <a:lnTo>
                      <a:pt x="304" y="663"/>
                    </a:lnTo>
                    <a:lnTo>
                      <a:pt x="295" y="661"/>
                    </a:lnTo>
                    <a:lnTo>
                      <a:pt x="283" y="658"/>
                    </a:lnTo>
                    <a:lnTo>
                      <a:pt x="273" y="656"/>
                    </a:lnTo>
                    <a:lnTo>
                      <a:pt x="261" y="654"/>
                    </a:lnTo>
                    <a:lnTo>
                      <a:pt x="252" y="649"/>
                    </a:lnTo>
                    <a:lnTo>
                      <a:pt x="242" y="646"/>
                    </a:lnTo>
                    <a:lnTo>
                      <a:pt x="233" y="644"/>
                    </a:lnTo>
                    <a:lnTo>
                      <a:pt x="221" y="639"/>
                    </a:lnTo>
                    <a:lnTo>
                      <a:pt x="211" y="635"/>
                    </a:lnTo>
                    <a:lnTo>
                      <a:pt x="202" y="630"/>
                    </a:lnTo>
                    <a:lnTo>
                      <a:pt x="195" y="627"/>
                    </a:lnTo>
                    <a:lnTo>
                      <a:pt x="185" y="623"/>
                    </a:lnTo>
                    <a:lnTo>
                      <a:pt x="176" y="618"/>
                    </a:lnTo>
                    <a:lnTo>
                      <a:pt x="166" y="613"/>
                    </a:lnTo>
                    <a:lnTo>
                      <a:pt x="157" y="608"/>
                    </a:lnTo>
                    <a:lnTo>
                      <a:pt x="147" y="601"/>
                    </a:lnTo>
                    <a:lnTo>
                      <a:pt x="140" y="597"/>
                    </a:lnTo>
                    <a:lnTo>
                      <a:pt x="133" y="592"/>
                    </a:lnTo>
                    <a:lnTo>
                      <a:pt x="123" y="587"/>
                    </a:lnTo>
                    <a:lnTo>
                      <a:pt x="116" y="580"/>
                    </a:lnTo>
                    <a:lnTo>
                      <a:pt x="109" y="573"/>
                    </a:lnTo>
                    <a:lnTo>
                      <a:pt x="100" y="568"/>
                    </a:lnTo>
                    <a:lnTo>
                      <a:pt x="95" y="561"/>
                    </a:lnTo>
                    <a:lnTo>
                      <a:pt x="85" y="554"/>
                    </a:lnTo>
                    <a:lnTo>
                      <a:pt x="81" y="549"/>
                    </a:lnTo>
                    <a:lnTo>
                      <a:pt x="73" y="542"/>
                    </a:lnTo>
                    <a:lnTo>
                      <a:pt x="69" y="535"/>
                    </a:lnTo>
                    <a:lnTo>
                      <a:pt x="62" y="528"/>
                    </a:lnTo>
                    <a:lnTo>
                      <a:pt x="57" y="521"/>
                    </a:lnTo>
                    <a:lnTo>
                      <a:pt x="50" y="513"/>
                    </a:lnTo>
                    <a:lnTo>
                      <a:pt x="45" y="506"/>
                    </a:lnTo>
                    <a:lnTo>
                      <a:pt x="40" y="497"/>
                    </a:lnTo>
                    <a:lnTo>
                      <a:pt x="35" y="490"/>
                    </a:lnTo>
                    <a:lnTo>
                      <a:pt x="31" y="483"/>
                    </a:lnTo>
                    <a:lnTo>
                      <a:pt x="28" y="475"/>
                    </a:lnTo>
                    <a:lnTo>
                      <a:pt x="24" y="466"/>
                    </a:lnTo>
                    <a:lnTo>
                      <a:pt x="19" y="459"/>
                    </a:lnTo>
                    <a:lnTo>
                      <a:pt x="16" y="449"/>
                    </a:lnTo>
                    <a:lnTo>
                      <a:pt x="14" y="442"/>
                    </a:lnTo>
                    <a:lnTo>
                      <a:pt x="12" y="433"/>
                    </a:lnTo>
                    <a:lnTo>
                      <a:pt x="9" y="423"/>
                    </a:lnTo>
                    <a:lnTo>
                      <a:pt x="7" y="416"/>
                    </a:lnTo>
                    <a:lnTo>
                      <a:pt x="4" y="407"/>
                    </a:lnTo>
                    <a:lnTo>
                      <a:pt x="2" y="399"/>
                    </a:lnTo>
                    <a:lnTo>
                      <a:pt x="2" y="390"/>
                    </a:lnTo>
                    <a:lnTo>
                      <a:pt x="2" y="383"/>
                    </a:lnTo>
                    <a:lnTo>
                      <a:pt x="2" y="376"/>
                    </a:lnTo>
                    <a:lnTo>
                      <a:pt x="0" y="366"/>
                    </a:lnTo>
                    <a:lnTo>
                      <a:pt x="0" y="359"/>
                    </a:lnTo>
                    <a:lnTo>
                      <a:pt x="0" y="352"/>
                    </a:lnTo>
                    <a:lnTo>
                      <a:pt x="0" y="345"/>
                    </a:lnTo>
                    <a:lnTo>
                      <a:pt x="0" y="335"/>
                    </a:lnTo>
                    <a:lnTo>
                      <a:pt x="0" y="328"/>
                    </a:lnTo>
                    <a:lnTo>
                      <a:pt x="2" y="321"/>
                    </a:lnTo>
                    <a:lnTo>
                      <a:pt x="2" y="314"/>
                    </a:lnTo>
                    <a:lnTo>
                      <a:pt x="2" y="304"/>
                    </a:lnTo>
                    <a:lnTo>
                      <a:pt x="4" y="297"/>
                    </a:lnTo>
                    <a:lnTo>
                      <a:pt x="7" y="290"/>
                    </a:lnTo>
                    <a:lnTo>
                      <a:pt x="12" y="283"/>
                    </a:lnTo>
                    <a:lnTo>
                      <a:pt x="19" y="281"/>
                    </a:lnTo>
                    <a:lnTo>
                      <a:pt x="24" y="281"/>
                    </a:lnTo>
                    <a:lnTo>
                      <a:pt x="28" y="278"/>
                    </a:lnTo>
                    <a:lnTo>
                      <a:pt x="38" y="278"/>
                    </a:lnTo>
                    <a:lnTo>
                      <a:pt x="35" y="285"/>
                    </a:lnTo>
                    <a:lnTo>
                      <a:pt x="31" y="293"/>
                    </a:lnTo>
                    <a:lnTo>
                      <a:pt x="31" y="300"/>
                    </a:lnTo>
                    <a:lnTo>
                      <a:pt x="28" y="307"/>
                    </a:lnTo>
                    <a:lnTo>
                      <a:pt x="26" y="314"/>
                    </a:lnTo>
                    <a:lnTo>
                      <a:pt x="26" y="323"/>
                    </a:lnTo>
                    <a:lnTo>
                      <a:pt x="24" y="331"/>
                    </a:lnTo>
                    <a:lnTo>
                      <a:pt x="24" y="340"/>
                    </a:lnTo>
                    <a:lnTo>
                      <a:pt x="24" y="347"/>
                    </a:lnTo>
                    <a:lnTo>
                      <a:pt x="24" y="354"/>
                    </a:lnTo>
                    <a:lnTo>
                      <a:pt x="24" y="364"/>
                    </a:lnTo>
                    <a:lnTo>
                      <a:pt x="24" y="371"/>
                    </a:lnTo>
                    <a:lnTo>
                      <a:pt x="24" y="378"/>
                    </a:lnTo>
                    <a:lnTo>
                      <a:pt x="26" y="388"/>
                    </a:lnTo>
                    <a:lnTo>
                      <a:pt x="28" y="395"/>
                    </a:lnTo>
                    <a:lnTo>
                      <a:pt x="31" y="402"/>
                    </a:lnTo>
                    <a:lnTo>
                      <a:pt x="31" y="409"/>
                    </a:lnTo>
                    <a:lnTo>
                      <a:pt x="33" y="418"/>
                    </a:lnTo>
                    <a:lnTo>
                      <a:pt x="35" y="426"/>
                    </a:lnTo>
                    <a:lnTo>
                      <a:pt x="40" y="435"/>
                    </a:lnTo>
                    <a:lnTo>
                      <a:pt x="40" y="442"/>
                    </a:lnTo>
                    <a:lnTo>
                      <a:pt x="45" y="449"/>
                    </a:lnTo>
                    <a:lnTo>
                      <a:pt x="47" y="456"/>
                    </a:lnTo>
                    <a:lnTo>
                      <a:pt x="52" y="466"/>
                    </a:lnTo>
                    <a:lnTo>
                      <a:pt x="54" y="471"/>
                    </a:lnTo>
                    <a:lnTo>
                      <a:pt x="59" y="478"/>
                    </a:lnTo>
                    <a:lnTo>
                      <a:pt x="64" y="485"/>
                    </a:lnTo>
                    <a:lnTo>
                      <a:pt x="69" y="494"/>
                    </a:lnTo>
                    <a:lnTo>
                      <a:pt x="73" y="499"/>
                    </a:lnTo>
                    <a:lnTo>
                      <a:pt x="78" y="506"/>
                    </a:lnTo>
                    <a:lnTo>
                      <a:pt x="85" y="513"/>
                    </a:lnTo>
                    <a:lnTo>
                      <a:pt x="90" y="521"/>
                    </a:lnTo>
                    <a:lnTo>
                      <a:pt x="95" y="525"/>
                    </a:lnTo>
                    <a:lnTo>
                      <a:pt x="102" y="532"/>
                    </a:lnTo>
                    <a:lnTo>
                      <a:pt x="107" y="540"/>
                    </a:lnTo>
                    <a:lnTo>
                      <a:pt x="114" y="544"/>
                    </a:lnTo>
                    <a:lnTo>
                      <a:pt x="121" y="551"/>
                    </a:lnTo>
                    <a:lnTo>
                      <a:pt x="128" y="556"/>
                    </a:lnTo>
                    <a:lnTo>
                      <a:pt x="135" y="561"/>
                    </a:lnTo>
                    <a:lnTo>
                      <a:pt x="142" y="568"/>
                    </a:lnTo>
                    <a:lnTo>
                      <a:pt x="150" y="573"/>
                    </a:lnTo>
                    <a:lnTo>
                      <a:pt x="159" y="578"/>
                    </a:lnTo>
                    <a:lnTo>
                      <a:pt x="166" y="582"/>
                    </a:lnTo>
                    <a:lnTo>
                      <a:pt x="176" y="589"/>
                    </a:lnTo>
                    <a:lnTo>
                      <a:pt x="183" y="592"/>
                    </a:lnTo>
                    <a:lnTo>
                      <a:pt x="190" y="599"/>
                    </a:lnTo>
                    <a:lnTo>
                      <a:pt x="199" y="601"/>
                    </a:lnTo>
                    <a:lnTo>
                      <a:pt x="209" y="608"/>
                    </a:lnTo>
                    <a:lnTo>
                      <a:pt x="218" y="611"/>
                    </a:lnTo>
                    <a:lnTo>
                      <a:pt x="226" y="616"/>
                    </a:lnTo>
                    <a:lnTo>
                      <a:pt x="235" y="618"/>
                    </a:lnTo>
                    <a:lnTo>
                      <a:pt x="245" y="623"/>
                    </a:lnTo>
                    <a:lnTo>
                      <a:pt x="254" y="625"/>
                    </a:lnTo>
                    <a:lnTo>
                      <a:pt x="264" y="627"/>
                    </a:lnTo>
                    <a:lnTo>
                      <a:pt x="273" y="632"/>
                    </a:lnTo>
                    <a:lnTo>
                      <a:pt x="285" y="635"/>
                    </a:lnTo>
                    <a:lnTo>
                      <a:pt x="295" y="637"/>
                    </a:lnTo>
                    <a:lnTo>
                      <a:pt x="304" y="639"/>
                    </a:lnTo>
                    <a:lnTo>
                      <a:pt x="314" y="642"/>
                    </a:lnTo>
                    <a:lnTo>
                      <a:pt x="325" y="644"/>
                    </a:lnTo>
                    <a:lnTo>
                      <a:pt x="335" y="646"/>
                    </a:lnTo>
                    <a:lnTo>
                      <a:pt x="347" y="646"/>
                    </a:lnTo>
                    <a:lnTo>
                      <a:pt x="356" y="649"/>
                    </a:lnTo>
                    <a:lnTo>
                      <a:pt x="368" y="651"/>
                    </a:lnTo>
                    <a:lnTo>
                      <a:pt x="378" y="651"/>
                    </a:lnTo>
                    <a:lnTo>
                      <a:pt x="390" y="654"/>
                    </a:lnTo>
                    <a:lnTo>
                      <a:pt x="399" y="654"/>
                    </a:lnTo>
                    <a:lnTo>
                      <a:pt x="411" y="654"/>
                    </a:lnTo>
                    <a:lnTo>
                      <a:pt x="423" y="654"/>
                    </a:lnTo>
                    <a:lnTo>
                      <a:pt x="432" y="654"/>
                    </a:lnTo>
                    <a:lnTo>
                      <a:pt x="444" y="654"/>
                    </a:lnTo>
                    <a:lnTo>
                      <a:pt x="456" y="654"/>
                    </a:lnTo>
                    <a:lnTo>
                      <a:pt x="468" y="654"/>
                    </a:lnTo>
                    <a:lnTo>
                      <a:pt x="480" y="654"/>
                    </a:lnTo>
                    <a:lnTo>
                      <a:pt x="490" y="651"/>
                    </a:lnTo>
                    <a:lnTo>
                      <a:pt x="501" y="651"/>
                    </a:lnTo>
                    <a:lnTo>
                      <a:pt x="513" y="649"/>
                    </a:lnTo>
                    <a:lnTo>
                      <a:pt x="525" y="649"/>
                    </a:lnTo>
                    <a:lnTo>
                      <a:pt x="537" y="646"/>
                    </a:lnTo>
                    <a:lnTo>
                      <a:pt x="549" y="646"/>
                    </a:lnTo>
                    <a:lnTo>
                      <a:pt x="549" y="64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521" name="Freeform 65"/>
              <p:cNvSpPr>
                <a:spLocks/>
              </p:cNvSpPr>
              <p:nvPr/>
            </p:nvSpPr>
            <p:spPr bwMode="auto">
              <a:xfrm>
                <a:off x="561" y="513"/>
                <a:ext cx="763" cy="570"/>
              </a:xfrm>
              <a:custGeom>
                <a:avLst/>
                <a:gdLst/>
                <a:ahLst/>
                <a:cxnLst>
                  <a:cxn ang="0">
                    <a:pos x="633" y="173"/>
                  </a:cxn>
                  <a:cxn ang="0">
                    <a:pos x="640" y="202"/>
                  </a:cxn>
                  <a:cxn ang="0">
                    <a:pos x="649" y="235"/>
                  </a:cxn>
                  <a:cxn ang="0">
                    <a:pos x="659" y="266"/>
                  </a:cxn>
                  <a:cxn ang="0">
                    <a:pos x="668" y="302"/>
                  </a:cxn>
                  <a:cxn ang="0">
                    <a:pos x="678" y="335"/>
                  </a:cxn>
                  <a:cxn ang="0">
                    <a:pos x="687" y="368"/>
                  </a:cxn>
                  <a:cxn ang="0">
                    <a:pos x="697" y="404"/>
                  </a:cxn>
                  <a:cxn ang="0">
                    <a:pos x="711" y="440"/>
                  </a:cxn>
                  <a:cxn ang="0">
                    <a:pos x="725" y="473"/>
                  </a:cxn>
                  <a:cxn ang="0">
                    <a:pos x="740" y="506"/>
                  </a:cxn>
                  <a:cxn ang="0">
                    <a:pos x="759" y="537"/>
                  </a:cxn>
                  <a:cxn ang="0">
                    <a:pos x="751" y="549"/>
                  </a:cxn>
                  <a:cxn ang="0">
                    <a:pos x="732" y="516"/>
                  </a:cxn>
                  <a:cxn ang="0">
                    <a:pos x="713" y="480"/>
                  </a:cxn>
                  <a:cxn ang="0">
                    <a:pos x="699" y="442"/>
                  </a:cxn>
                  <a:cxn ang="0">
                    <a:pos x="685" y="404"/>
                  </a:cxn>
                  <a:cxn ang="0">
                    <a:pos x="673" y="368"/>
                  </a:cxn>
                  <a:cxn ang="0">
                    <a:pos x="661" y="330"/>
                  </a:cxn>
                  <a:cxn ang="0">
                    <a:pos x="649" y="292"/>
                  </a:cxn>
                  <a:cxn ang="0">
                    <a:pos x="640" y="257"/>
                  </a:cxn>
                  <a:cxn ang="0">
                    <a:pos x="633" y="223"/>
                  </a:cxn>
                  <a:cxn ang="0">
                    <a:pos x="621" y="190"/>
                  </a:cxn>
                  <a:cxn ang="0">
                    <a:pos x="609" y="152"/>
                  </a:cxn>
                  <a:cxn ang="0">
                    <a:pos x="585" y="121"/>
                  </a:cxn>
                  <a:cxn ang="0">
                    <a:pos x="554" y="105"/>
                  </a:cxn>
                  <a:cxn ang="0">
                    <a:pos x="523" y="90"/>
                  </a:cxn>
                  <a:cxn ang="0">
                    <a:pos x="492" y="78"/>
                  </a:cxn>
                  <a:cxn ang="0">
                    <a:pos x="461" y="67"/>
                  </a:cxn>
                  <a:cxn ang="0">
                    <a:pos x="428" y="59"/>
                  </a:cxn>
                  <a:cxn ang="0">
                    <a:pos x="397" y="50"/>
                  </a:cxn>
                  <a:cxn ang="0">
                    <a:pos x="364" y="43"/>
                  </a:cxn>
                  <a:cxn ang="0">
                    <a:pos x="331" y="38"/>
                  </a:cxn>
                  <a:cxn ang="0">
                    <a:pos x="297" y="33"/>
                  </a:cxn>
                  <a:cxn ang="0">
                    <a:pos x="262" y="29"/>
                  </a:cxn>
                  <a:cxn ang="0">
                    <a:pos x="231" y="24"/>
                  </a:cxn>
                  <a:cxn ang="0">
                    <a:pos x="195" y="19"/>
                  </a:cxn>
                  <a:cxn ang="0">
                    <a:pos x="157" y="14"/>
                  </a:cxn>
                  <a:cxn ang="0">
                    <a:pos x="126" y="14"/>
                  </a:cxn>
                  <a:cxn ang="0">
                    <a:pos x="95" y="14"/>
                  </a:cxn>
                  <a:cxn ang="0">
                    <a:pos x="62" y="14"/>
                  </a:cxn>
                  <a:cxn ang="0">
                    <a:pos x="31" y="17"/>
                  </a:cxn>
                  <a:cxn ang="0">
                    <a:pos x="0" y="12"/>
                  </a:cxn>
                  <a:cxn ang="0">
                    <a:pos x="50" y="0"/>
                  </a:cxn>
                  <a:cxn ang="0">
                    <a:pos x="117" y="0"/>
                  </a:cxn>
                  <a:cxn ang="0">
                    <a:pos x="181" y="0"/>
                  </a:cxn>
                  <a:cxn ang="0">
                    <a:pos x="245" y="7"/>
                  </a:cxn>
                  <a:cxn ang="0">
                    <a:pos x="307" y="17"/>
                  </a:cxn>
                  <a:cxn ang="0">
                    <a:pos x="366" y="26"/>
                  </a:cxn>
                  <a:cxn ang="0">
                    <a:pos x="421" y="40"/>
                  </a:cxn>
                  <a:cxn ang="0">
                    <a:pos x="471" y="57"/>
                  </a:cxn>
                  <a:cxn ang="0">
                    <a:pos x="516" y="71"/>
                  </a:cxn>
                  <a:cxn ang="0">
                    <a:pos x="554" y="86"/>
                  </a:cxn>
                  <a:cxn ang="0">
                    <a:pos x="583" y="102"/>
                  </a:cxn>
                  <a:cxn ang="0">
                    <a:pos x="614" y="126"/>
                  </a:cxn>
                </a:cxnLst>
                <a:rect l="0" t="0" r="r" b="b"/>
                <a:pathLst>
                  <a:path w="763" h="570">
                    <a:moveTo>
                      <a:pt x="618" y="133"/>
                    </a:moveTo>
                    <a:lnTo>
                      <a:pt x="621" y="143"/>
                    </a:lnTo>
                    <a:lnTo>
                      <a:pt x="625" y="152"/>
                    </a:lnTo>
                    <a:lnTo>
                      <a:pt x="628" y="162"/>
                    </a:lnTo>
                    <a:lnTo>
                      <a:pt x="633" y="173"/>
                    </a:lnTo>
                    <a:lnTo>
                      <a:pt x="633" y="178"/>
                    </a:lnTo>
                    <a:lnTo>
                      <a:pt x="635" y="183"/>
                    </a:lnTo>
                    <a:lnTo>
                      <a:pt x="637" y="190"/>
                    </a:lnTo>
                    <a:lnTo>
                      <a:pt x="640" y="197"/>
                    </a:lnTo>
                    <a:lnTo>
                      <a:pt x="640" y="202"/>
                    </a:lnTo>
                    <a:lnTo>
                      <a:pt x="642" y="209"/>
                    </a:lnTo>
                    <a:lnTo>
                      <a:pt x="644" y="216"/>
                    </a:lnTo>
                    <a:lnTo>
                      <a:pt x="647" y="221"/>
                    </a:lnTo>
                    <a:lnTo>
                      <a:pt x="647" y="228"/>
                    </a:lnTo>
                    <a:lnTo>
                      <a:pt x="649" y="235"/>
                    </a:lnTo>
                    <a:lnTo>
                      <a:pt x="652" y="240"/>
                    </a:lnTo>
                    <a:lnTo>
                      <a:pt x="654" y="247"/>
                    </a:lnTo>
                    <a:lnTo>
                      <a:pt x="654" y="254"/>
                    </a:lnTo>
                    <a:lnTo>
                      <a:pt x="656" y="259"/>
                    </a:lnTo>
                    <a:lnTo>
                      <a:pt x="659" y="266"/>
                    </a:lnTo>
                    <a:lnTo>
                      <a:pt x="661" y="273"/>
                    </a:lnTo>
                    <a:lnTo>
                      <a:pt x="661" y="280"/>
                    </a:lnTo>
                    <a:lnTo>
                      <a:pt x="663" y="285"/>
                    </a:lnTo>
                    <a:lnTo>
                      <a:pt x="666" y="292"/>
                    </a:lnTo>
                    <a:lnTo>
                      <a:pt x="668" y="302"/>
                    </a:lnTo>
                    <a:lnTo>
                      <a:pt x="668" y="306"/>
                    </a:lnTo>
                    <a:lnTo>
                      <a:pt x="671" y="314"/>
                    </a:lnTo>
                    <a:lnTo>
                      <a:pt x="673" y="321"/>
                    </a:lnTo>
                    <a:lnTo>
                      <a:pt x="675" y="330"/>
                    </a:lnTo>
                    <a:lnTo>
                      <a:pt x="678" y="335"/>
                    </a:lnTo>
                    <a:lnTo>
                      <a:pt x="680" y="342"/>
                    </a:lnTo>
                    <a:lnTo>
                      <a:pt x="680" y="349"/>
                    </a:lnTo>
                    <a:lnTo>
                      <a:pt x="682" y="356"/>
                    </a:lnTo>
                    <a:lnTo>
                      <a:pt x="685" y="363"/>
                    </a:lnTo>
                    <a:lnTo>
                      <a:pt x="687" y="368"/>
                    </a:lnTo>
                    <a:lnTo>
                      <a:pt x="690" y="378"/>
                    </a:lnTo>
                    <a:lnTo>
                      <a:pt x="692" y="385"/>
                    </a:lnTo>
                    <a:lnTo>
                      <a:pt x="694" y="390"/>
                    </a:lnTo>
                    <a:lnTo>
                      <a:pt x="697" y="397"/>
                    </a:lnTo>
                    <a:lnTo>
                      <a:pt x="697" y="404"/>
                    </a:lnTo>
                    <a:lnTo>
                      <a:pt x="702" y="411"/>
                    </a:lnTo>
                    <a:lnTo>
                      <a:pt x="704" y="418"/>
                    </a:lnTo>
                    <a:lnTo>
                      <a:pt x="706" y="425"/>
                    </a:lnTo>
                    <a:lnTo>
                      <a:pt x="709" y="432"/>
                    </a:lnTo>
                    <a:lnTo>
                      <a:pt x="711" y="440"/>
                    </a:lnTo>
                    <a:lnTo>
                      <a:pt x="713" y="447"/>
                    </a:lnTo>
                    <a:lnTo>
                      <a:pt x="716" y="454"/>
                    </a:lnTo>
                    <a:lnTo>
                      <a:pt x="718" y="459"/>
                    </a:lnTo>
                    <a:lnTo>
                      <a:pt x="721" y="466"/>
                    </a:lnTo>
                    <a:lnTo>
                      <a:pt x="725" y="473"/>
                    </a:lnTo>
                    <a:lnTo>
                      <a:pt x="728" y="480"/>
                    </a:lnTo>
                    <a:lnTo>
                      <a:pt x="730" y="487"/>
                    </a:lnTo>
                    <a:lnTo>
                      <a:pt x="735" y="494"/>
                    </a:lnTo>
                    <a:lnTo>
                      <a:pt x="737" y="499"/>
                    </a:lnTo>
                    <a:lnTo>
                      <a:pt x="740" y="506"/>
                    </a:lnTo>
                    <a:lnTo>
                      <a:pt x="744" y="513"/>
                    </a:lnTo>
                    <a:lnTo>
                      <a:pt x="747" y="518"/>
                    </a:lnTo>
                    <a:lnTo>
                      <a:pt x="749" y="525"/>
                    </a:lnTo>
                    <a:lnTo>
                      <a:pt x="754" y="532"/>
                    </a:lnTo>
                    <a:lnTo>
                      <a:pt x="759" y="537"/>
                    </a:lnTo>
                    <a:lnTo>
                      <a:pt x="763" y="546"/>
                    </a:lnTo>
                    <a:lnTo>
                      <a:pt x="763" y="570"/>
                    </a:lnTo>
                    <a:lnTo>
                      <a:pt x="759" y="563"/>
                    </a:lnTo>
                    <a:lnTo>
                      <a:pt x="754" y="556"/>
                    </a:lnTo>
                    <a:lnTo>
                      <a:pt x="751" y="549"/>
                    </a:lnTo>
                    <a:lnTo>
                      <a:pt x="747" y="544"/>
                    </a:lnTo>
                    <a:lnTo>
                      <a:pt x="742" y="537"/>
                    </a:lnTo>
                    <a:lnTo>
                      <a:pt x="737" y="530"/>
                    </a:lnTo>
                    <a:lnTo>
                      <a:pt x="735" y="523"/>
                    </a:lnTo>
                    <a:lnTo>
                      <a:pt x="732" y="516"/>
                    </a:lnTo>
                    <a:lnTo>
                      <a:pt x="728" y="508"/>
                    </a:lnTo>
                    <a:lnTo>
                      <a:pt x="725" y="501"/>
                    </a:lnTo>
                    <a:lnTo>
                      <a:pt x="721" y="494"/>
                    </a:lnTo>
                    <a:lnTo>
                      <a:pt x="718" y="487"/>
                    </a:lnTo>
                    <a:lnTo>
                      <a:pt x="713" y="480"/>
                    </a:lnTo>
                    <a:lnTo>
                      <a:pt x="711" y="473"/>
                    </a:lnTo>
                    <a:lnTo>
                      <a:pt x="709" y="463"/>
                    </a:lnTo>
                    <a:lnTo>
                      <a:pt x="706" y="459"/>
                    </a:lnTo>
                    <a:lnTo>
                      <a:pt x="702" y="449"/>
                    </a:lnTo>
                    <a:lnTo>
                      <a:pt x="699" y="442"/>
                    </a:lnTo>
                    <a:lnTo>
                      <a:pt x="697" y="435"/>
                    </a:lnTo>
                    <a:lnTo>
                      <a:pt x="692" y="428"/>
                    </a:lnTo>
                    <a:lnTo>
                      <a:pt x="690" y="418"/>
                    </a:lnTo>
                    <a:lnTo>
                      <a:pt x="687" y="413"/>
                    </a:lnTo>
                    <a:lnTo>
                      <a:pt x="685" y="404"/>
                    </a:lnTo>
                    <a:lnTo>
                      <a:pt x="682" y="397"/>
                    </a:lnTo>
                    <a:lnTo>
                      <a:pt x="680" y="390"/>
                    </a:lnTo>
                    <a:lnTo>
                      <a:pt x="678" y="382"/>
                    </a:lnTo>
                    <a:lnTo>
                      <a:pt x="675" y="375"/>
                    </a:lnTo>
                    <a:lnTo>
                      <a:pt x="673" y="368"/>
                    </a:lnTo>
                    <a:lnTo>
                      <a:pt x="671" y="359"/>
                    </a:lnTo>
                    <a:lnTo>
                      <a:pt x="668" y="352"/>
                    </a:lnTo>
                    <a:lnTo>
                      <a:pt x="666" y="344"/>
                    </a:lnTo>
                    <a:lnTo>
                      <a:pt x="663" y="337"/>
                    </a:lnTo>
                    <a:lnTo>
                      <a:pt x="661" y="330"/>
                    </a:lnTo>
                    <a:lnTo>
                      <a:pt x="659" y="321"/>
                    </a:lnTo>
                    <a:lnTo>
                      <a:pt x="656" y="314"/>
                    </a:lnTo>
                    <a:lnTo>
                      <a:pt x="654" y="306"/>
                    </a:lnTo>
                    <a:lnTo>
                      <a:pt x="652" y="299"/>
                    </a:lnTo>
                    <a:lnTo>
                      <a:pt x="649" y="292"/>
                    </a:lnTo>
                    <a:lnTo>
                      <a:pt x="647" y="285"/>
                    </a:lnTo>
                    <a:lnTo>
                      <a:pt x="647" y="278"/>
                    </a:lnTo>
                    <a:lnTo>
                      <a:pt x="642" y="271"/>
                    </a:lnTo>
                    <a:lnTo>
                      <a:pt x="642" y="264"/>
                    </a:lnTo>
                    <a:lnTo>
                      <a:pt x="640" y="257"/>
                    </a:lnTo>
                    <a:lnTo>
                      <a:pt x="637" y="249"/>
                    </a:lnTo>
                    <a:lnTo>
                      <a:pt x="635" y="242"/>
                    </a:lnTo>
                    <a:lnTo>
                      <a:pt x="635" y="235"/>
                    </a:lnTo>
                    <a:lnTo>
                      <a:pt x="633" y="230"/>
                    </a:lnTo>
                    <a:lnTo>
                      <a:pt x="633" y="223"/>
                    </a:lnTo>
                    <a:lnTo>
                      <a:pt x="628" y="216"/>
                    </a:lnTo>
                    <a:lnTo>
                      <a:pt x="628" y="209"/>
                    </a:lnTo>
                    <a:lnTo>
                      <a:pt x="625" y="204"/>
                    </a:lnTo>
                    <a:lnTo>
                      <a:pt x="623" y="197"/>
                    </a:lnTo>
                    <a:lnTo>
                      <a:pt x="621" y="190"/>
                    </a:lnTo>
                    <a:lnTo>
                      <a:pt x="621" y="185"/>
                    </a:lnTo>
                    <a:lnTo>
                      <a:pt x="618" y="178"/>
                    </a:lnTo>
                    <a:lnTo>
                      <a:pt x="616" y="173"/>
                    </a:lnTo>
                    <a:lnTo>
                      <a:pt x="614" y="162"/>
                    </a:lnTo>
                    <a:lnTo>
                      <a:pt x="609" y="152"/>
                    </a:lnTo>
                    <a:lnTo>
                      <a:pt x="606" y="143"/>
                    </a:lnTo>
                    <a:lnTo>
                      <a:pt x="604" y="133"/>
                    </a:lnTo>
                    <a:lnTo>
                      <a:pt x="597" y="131"/>
                    </a:lnTo>
                    <a:lnTo>
                      <a:pt x="590" y="126"/>
                    </a:lnTo>
                    <a:lnTo>
                      <a:pt x="585" y="121"/>
                    </a:lnTo>
                    <a:lnTo>
                      <a:pt x="578" y="119"/>
                    </a:lnTo>
                    <a:lnTo>
                      <a:pt x="573" y="114"/>
                    </a:lnTo>
                    <a:lnTo>
                      <a:pt x="566" y="112"/>
                    </a:lnTo>
                    <a:lnTo>
                      <a:pt x="559" y="109"/>
                    </a:lnTo>
                    <a:lnTo>
                      <a:pt x="554" y="105"/>
                    </a:lnTo>
                    <a:lnTo>
                      <a:pt x="549" y="102"/>
                    </a:lnTo>
                    <a:lnTo>
                      <a:pt x="542" y="100"/>
                    </a:lnTo>
                    <a:lnTo>
                      <a:pt x="535" y="95"/>
                    </a:lnTo>
                    <a:lnTo>
                      <a:pt x="530" y="93"/>
                    </a:lnTo>
                    <a:lnTo>
                      <a:pt x="523" y="90"/>
                    </a:lnTo>
                    <a:lnTo>
                      <a:pt x="516" y="88"/>
                    </a:lnTo>
                    <a:lnTo>
                      <a:pt x="511" y="86"/>
                    </a:lnTo>
                    <a:lnTo>
                      <a:pt x="504" y="83"/>
                    </a:lnTo>
                    <a:lnTo>
                      <a:pt x="499" y="81"/>
                    </a:lnTo>
                    <a:lnTo>
                      <a:pt x="492" y="78"/>
                    </a:lnTo>
                    <a:lnTo>
                      <a:pt x="485" y="76"/>
                    </a:lnTo>
                    <a:lnTo>
                      <a:pt x="480" y="74"/>
                    </a:lnTo>
                    <a:lnTo>
                      <a:pt x="473" y="71"/>
                    </a:lnTo>
                    <a:lnTo>
                      <a:pt x="466" y="69"/>
                    </a:lnTo>
                    <a:lnTo>
                      <a:pt x="461" y="67"/>
                    </a:lnTo>
                    <a:lnTo>
                      <a:pt x="454" y="67"/>
                    </a:lnTo>
                    <a:lnTo>
                      <a:pt x="447" y="64"/>
                    </a:lnTo>
                    <a:lnTo>
                      <a:pt x="442" y="62"/>
                    </a:lnTo>
                    <a:lnTo>
                      <a:pt x="435" y="59"/>
                    </a:lnTo>
                    <a:lnTo>
                      <a:pt x="428" y="59"/>
                    </a:lnTo>
                    <a:lnTo>
                      <a:pt x="423" y="57"/>
                    </a:lnTo>
                    <a:lnTo>
                      <a:pt x="416" y="57"/>
                    </a:lnTo>
                    <a:lnTo>
                      <a:pt x="409" y="55"/>
                    </a:lnTo>
                    <a:lnTo>
                      <a:pt x="404" y="52"/>
                    </a:lnTo>
                    <a:lnTo>
                      <a:pt x="397" y="50"/>
                    </a:lnTo>
                    <a:lnTo>
                      <a:pt x="390" y="50"/>
                    </a:lnTo>
                    <a:lnTo>
                      <a:pt x="383" y="48"/>
                    </a:lnTo>
                    <a:lnTo>
                      <a:pt x="376" y="48"/>
                    </a:lnTo>
                    <a:lnTo>
                      <a:pt x="369" y="45"/>
                    </a:lnTo>
                    <a:lnTo>
                      <a:pt x="364" y="43"/>
                    </a:lnTo>
                    <a:lnTo>
                      <a:pt x="357" y="40"/>
                    </a:lnTo>
                    <a:lnTo>
                      <a:pt x="350" y="40"/>
                    </a:lnTo>
                    <a:lnTo>
                      <a:pt x="342" y="38"/>
                    </a:lnTo>
                    <a:lnTo>
                      <a:pt x="335" y="38"/>
                    </a:lnTo>
                    <a:lnTo>
                      <a:pt x="331" y="38"/>
                    </a:lnTo>
                    <a:lnTo>
                      <a:pt x="323" y="36"/>
                    </a:lnTo>
                    <a:lnTo>
                      <a:pt x="316" y="36"/>
                    </a:lnTo>
                    <a:lnTo>
                      <a:pt x="309" y="33"/>
                    </a:lnTo>
                    <a:lnTo>
                      <a:pt x="304" y="33"/>
                    </a:lnTo>
                    <a:lnTo>
                      <a:pt x="297" y="33"/>
                    </a:lnTo>
                    <a:lnTo>
                      <a:pt x="290" y="31"/>
                    </a:lnTo>
                    <a:lnTo>
                      <a:pt x="283" y="29"/>
                    </a:lnTo>
                    <a:lnTo>
                      <a:pt x="276" y="29"/>
                    </a:lnTo>
                    <a:lnTo>
                      <a:pt x="269" y="29"/>
                    </a:lnTo>
                    <a:lnTo>
                      <a:pt x="262" y="29"/>
                    </a:lnTo>
                    <a:lnTo>
                      <a:pt x="257" y="26"/>
                    </a:lnTo>
                    <a:lnTo>
                      <a:pt x="250" y="26"/>
                    </a:lnTo>
                    <a:lnTo>
                      <a:pt x="243" y="26"/>
                    </a:lnTo>
                    <a:lnTo>
                      <a:pt x="235" y="24"/>
                    </a:lnTo>
                    <a:lnTo>
                      <a:pt x="231" y="24"/>
                    </a:lnTo>
                    <a:lnTo>
                      <a:pt x="224" y="21"/>
                    </a:lnTo>
                    <a:lnTo>
                      <a:pt x="216" y="21"/>
                    </a:lnTo>
                    <a:lnTo>
                      <a:pt x="209" y="21"/>
                    </a:lnTo>
                    <a:lnTo>
                      <a:pt x="202" y="19"/>
                    </a:lnTo>
                    <a:lnTo>
                      <a:pt x="195" y="19"/>
                    </a:lnTo>
                    <a:lnTo>
                      <a:pt x="190" y="19"/>
                    </a:lnTo>
                    <a:lnTo>
                      <a:pt x="178" y="17"/>
                    </a:lnTo>
                    <a:lnTo>
                      <a:pt x="167" y="17"/>
                    </a:lnTo>
                    <a:lnTo>
                      <a:pt x="162" y="14"/>
                    </a:lnTo>
                    <a:lnTo>
                      <a:pt x="157" y="14"/>
                    </a:lnTo>
                    <a:lnTo>
                      <a:pt x="150" y="14"/>
                    </a:lnTo>
                    <a:lnTo>
                      <a:pt x="145" y="14"/>
                    </a:lnTo>
                    <a:lnTo>
                      <a:pt x="138" y="14"/>
                    </a:lnTo>
                    <a:lnTo>
                      <a:pt x="131" y="14"/>
                    </a:lnTo>
                    <a:lnTo>
                      <a:pt x="126" y="14"/>
                    </a:lnTo>
                    <a:lnTo>
                      <a:pt x="119" y="14"/>
                    </a:lnTo>
                    <a:lnTo>
                      <a:pt x="112" y="14"/>
                    </a:lnTo>
                    <a:lnTo>
                      <a:pt x="107" y="14"/>
                    </a:lnTo>
                    <a:lnTo>
                      <a:pt x="100" y="14"/>
                    </a:lnTo>
                    <a:lnTo>
                      <a:pt x="95" y="14"/>
                    </a:lnTo>
                    <a:lnTo>
                      <a:pt x="88" y="14"/>
                    </a:lnTo>
                    <a:lnTo>
                      <a:pt x="81" y="14"/>
                    </a:lnTo>
                    <a:lnTo>
                      <a:pt x="74" y="14"/>
                    </a:lnTo>
                    <a:lnTo>
                      <a:pt x="69" y="14"/>
                    </a:lnTo>
                    <a:lnTo>
                      <a:pt x="62" y="14"/>
                    </a:lnTo>
                    <a:lnTo>
                      <a:pt x="55" y="14"/>
                    </a:lnTo>
                    <a:lnTo>
                      <a:pt x="50" y="14"/>
                    </a:lnTo>
                    <a:lnTo>
                      <a:pt x="43" y="17"/>
                    </a:lnTo>
                    <a:lnTo>
                      <a:pt x="38" y="17"/>
                    </a:lnTo>
                    <a:lnTo>
                      <a:pt x="31" y="17"/>
                    </a:lnTo>
                    <a:lnTo>
                      <a:pt x="26" y="17"/>
                    </a:lnTo>
                    <a:lnTo>
                      <a:pt x="19" y="17"/>
                    </a:lnTo>
                    <a:lnTo>
                      <a:pt x="10" y="17"/>
                    </a:lnTo>
                    <a:lnTo>
                      <a:pt x="0" y="17"/>
                    </a:lnTo>
                    <a:lnTo>
                      <a:pt x="0" y="12"/>
                    </a:lnTo>
                    <a:lnTo>
                      <a:pt x="0" y="7"/>
                    </a:lnTo>
                    <a:lnTo>
                      <a:pt x="12" y="5"/>
                    </a:lnTo>
                    <a:lnTo>
                      <a:pt x="26" y="2"/>
                    </a:lnTo>
                    <a:lnTo>
                      <a:pt x="38" y="0"/>
                    </a:lnTo>
                    <a:lnTo>
                      <a:pt x="50" y="0"/>
                    </a:lnTo>
                    <a:lnTo>
                      <a:pt x="62" y="0"/>
                    </a:lnTo>
                    <a:lnTo>
                      <a:pt x="76" y="0"/>
                    </a:lnTo>
                    <a:lnTo>
                      <a:pt x="90" y="0"/>
                    </a:lnTo>
                    <a:lnTo>
                      <a:pt x="102" y="0"/>
                    </a:lnTo>
                    <a:lnTo>
                      <a:pt x="117" y="0"/>
                    </a:lnTo>
                    <a:lnTo>
                      <a:pt x="129" y="0"/>
                    </a:lnTo>
                    <a:lnTo>
                      <a:pt x="140" y="0"/>
                    </a:lnTo>
                    <a:lnTo>
                      <a:pt x="155" y="0"/>
                    </a:lnTo>
                    <a:lnTo>
                      <a:pt x="167" y="0"/>
                    </a:lnTo>
                    <a:lnTo>
                      <a:pt x="181" y="0"/>
                    </a:lnTo>
                    <a:lnTo>
                      <a:pt x="193" y="0"/>
                    </a:lnTo>
                    <a:lnTo>
                      <a:pt x="207" y="2"/>
                    </a:lnTo>
                    <a:lnTo>
                      <a:pt x="219" y="2"/>
                    </a:lnTo>
                    <a:lnTo>
                      <a:pt x="233" y="5"/>
                    </a:lnTo>
                    <a:lnTo>
                      <a:pt x="245" y="7"/>
                    </a:lnTo>
                    <a:lnTo>
                      <a:pt x="257" y="10"/>
                    </a:lnTo>
                    <a:lnTo>
                      <a:pt x="269" y="10"/>
                    </a:lnTo>
                    <a:lnTo>
                      <a:pt x="283" y="12"/>
                    </a:lnTo>
                    <a:lnTo>
                      <a:pt x="295" y="12"/>
                    </a:lnTo>
                    <a:lnTo>
                      <a:pt x="307" y="17"/>
                    </a:lnTo>
                    <a:lnTo>
                      <a:pt x="319" y="17"/>
                    </a:lnTo>
                    <a:lnTo>
                      <a:pt x="331" y="19"/>
                    </a:lnTo>
                    <a:lnTo>
                      <a:pt x="342" y="21"/>
                    </a:lnTo>
                    <a:lnTo>
                      <a:pt x="354" y="24"/>
                    </a:lnTo>
                    <a:lnTo>
                      <a:pt x="366" y="26"/>
                    </a:lnTo>
                    <a:lnTo>
                      <a:pt x="378" y="29"/>
                    </a:lnTo>
                    <a:lnTo>
                      <a:pt x="390" y="33"/>
                    </a:lnTo>
                    <a:lnTo>
                      <a:pt x="400" y="36"/>
                    </a:lnTo>
                    <a:lnTo>
                      <a:pt x="409" y="38"/>
                    </a:lnTo>
                    <a:lnTo>
                      <a:pt x="421" y="40"/>
                    </a:lnTo>
                    <a:lnTo>
                      <a:pt x="430" y="43"/>
                    </a:lnTo>
                    <a:lnTo>
                      <a:pt x="442" y="48"/>
                    </a:lnTo>
                    <a:lnTo>
                      <a:pt x="452" y="50"/>
                    </a:lnTo>
                    <a:lnTo>
                      <a:pt x="461" y="52"/>
                    </a:lnTo>
                    <a:lnTo>
                      <a:pt x="471" y="57"/>
                    </a:lnTo>
                    <a:lnTo>
                      <a:pt x="480" y="59"/>
                    </a:lnTo>
                    <a:lnTo>
                      <a:pt x="490" y="62"/>
                    </a:lnTo>
                    <a:lnTo>
                      <a:pt x="499" y="67"/>
                    </a:lnTo>
                    <a:lnTo>
                      <a:pt x="507" y="69"/>
                    </a:lnTo>
                    <a:lnTo>
                      <a:pt x="516" y="71"/>
                    </a:lnTo>
                    <a:lnTo>
                      <a:pt x="523" y="76"/>
                    </a:lnTo>
                    <a:lnTo>
                      <a:pt x="530" y="78"/>
                    </a:lnTo>
                    <a:lnTo>
                      <a:pt x="540" y="81"/>
                    </a:lnTo>
                    <a:lnTo>
                      <a:pt x="547" y="83"/>
                    </a:lnTo>
                    <a:lnTo>
                      <a:pt x="554" y="86"/>
                    </a:lnTo>
                    <a:lnTo>
                      <a:pt x="559" y="90"/>
                    </a:lnTo>
                    <a:lnTo>
                      <a:pt x="566" y="93"/>
                    </a:lnTo>
                    <a:lnTo>
                      <a:pt x="573" y="95"/>
                    </a:lnTo>
                    <a:lnTo>
                      <a:pt x="578" y="100"/>
                    </a:lnTo>
                    <a:lnTo>
                      <a:pt x="583" y="102"/>
                    </a:lnTo>
                    <a:lnTo>
                      <a:pt x="587" y="105"/>
                    </a:lnTo>
                    <a:lnTo>
                      <a:pt x="595" y="109"/>
                    </a:lnTo>
                    <a:lnTo>
                      <a:pt x="602" y="114"/>
                    </a:lnTo>
                    <a:lnTo>
                      <a:pt x="609" y="121"/>
                    </a:lnTo>
                    <a:lnTo>
                      <a:pt x="614" y="126"/>
                    </a:lnTo>
                    <a:lnTo>
                      <a:pt x="618" y="133"/>
                    </a:lnTo>
                    <a:lnTo>
                      <a:pt x="618" y="13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522" name="Freeform 66"/>
              <p:cNvSpPr>
                <a:spLocks/>
              </p:cNvSpPr>
              <p:nvPr/>
            </p:nvSpPr>
            <p:spPr bwMode="auto">
              <a:xfrm>
                <a:off x="390" y="458"/>
                <a:ext cx="190" cy="103"/>
              </a:xfrm>
              <a:custGeom>
                <a:avLst/>
                <a:gdLst/>
                <a:ahLst/>
                <a:cxnLst>
                  <a:cxn ang="0">
                    <a:pos x="162" y="5"/>
                  </a:cxn>
                  <a:cxn ang="0">
                    <a:pos x="152" y="12"/>
                  </a:cxn>
                  <a:cxn ang="0">
                    <a:pos x="135" y="15"/>
                  </a:cxn>
                  <a:cxn ang="0">
                    <a:pos x="121" y="17"/>
                  </a:cxn>
                  <a:cxn ang="0">
                    <a:pos x="105" y="17"/>
                  </a:cxn>
                  <a:cxn ang="0">
                    <a:pos x="88" y="19"/>
                  </a:cxn>
                  <a:cxn ang="0">
                    <a:pos x="71" y="27"/>
                  </a:cxn>
                  <a:cxn ang="0">
                    <a:pos x="52" y="34"/>
                  </a:cxn>
                  <a:cxn ang="0">
                    <a:pos x="31" y="43"/>
                  </a:cxn>
                  <a:cxn ang="0">
                    <a:pos x="26" y="53"/>
                  </a:cxn>
                  <a:cxn ang="0">
                    <a:pos x="38" y="55"/>
                  </a:cxn>
                  <a:cxn ang="0">
                    <a:pos x="52" y="55"/>
                  </a:cxn>
                  <a:cxn ang="0">
                    <a:pos x="66" y="55"/>
                  </a:cxn>
                  <a:cxn ang="0">
                    <a:pos x="81" y="55"/>
                  </a:cxn>
                  <a:cxn ang="0">
                    <a:pos x="95" y="55"/>
                  </a:cxn>
                  <a:cxn ang="0">
                    <a:pos x="107" y="55"/>
                  </a:cxn>
                  <a:cxn ang="0">
                    <a:pos x="119" y="60"/>
                  </a:cxn>
                  <a:cxn ang="0">
                    <a:pos x="124" y="67"/>
                  </a:cxn>
                  <a:cxn ang="0">
                    <a:pos x="116" y="72"/>
                  </a:cxn>
                  <a:cxn ang="0">
                    <a:pos x="105" y="81"/>
                  </a:cxn>
                  <a:cxn ang="0">
                    <a:pos x="95" y="88"/>
                  </a:cxn>
                  <a:cxn ang="0">
                    <a:pos x="100" y="93"/>
                  </a:cxn>
                  <a:cxn ang="0">
                    <a:pos x="112" y="91"/>
                  </a:cxn>
                  <a:cxn ang="0">
                    <a:pos x="124" y="86"/>
                  </a:cxn>
                  <a:cxn ang="0">
                    <a:pos x="138" y="81"/>
                  </a:cxn>
                  <a:cxn ang="0">
                    <a:pos x="150" y="74"/>
                  </a:cxn>
                  <a:cxn ang="0">
                    <a:pos x="162" y="67"/>
                  </a:cxn>
                  <a:cxn ang="0">
                    <a:pos x="173" y="62"/>
                  </a:cxn>
                  <a:cxn ang="0">
                    <a:pos x="185" y="62"/>
                  </a:cxn>
                  <a:cxn ang="0">
                    <a:pos x="185" y="72"/>
                  </a:cxn>
                  <a:cxn ang="0">
                    <a:pos x="171" y="81"/>
                  </a:cxn>
                  <a:cxn ang="0">
                    <a:pos x="159" y="88"/>
                  </a:cxn>
                  <a:cxn ang="0">
                    <a:pos x="145" y="95"/>
                  </a:cxn>
                  <a:cxn ang="0">
                    <a:pos x="128" y="100"/>
                  </a:cxn>
                  <a:cxn ang="0">
                    <a:pos x="112" y="103"/>
                  </a:cxn>
                  <a:cxn ang="0">
                    <a:pos x="95" y="103"/>
                  </a:cxn>
                  <a:cxn ang="0">
                    <a:pos x="81" y="103"/>
                  </a:cxn>
                  <a:cxn ang="0">
                    <a:pos x="76" y="95"/>
                  </a:cxn>
                  <a:cxn ang="0">
                    <a:pos x="95" y="74"/>
                  </a:cxn>
                  <a:cxn ang="0">
                    <a:pos x="95" y="67"/>
                  </a:cxn>
                  <a:cxn ang="0">
                    <a:pos x="83" y="67"/>
                  </a:cxn>
                  <a:cxn ang="0">
                    <a:pos x="69" y="67"/>
                  </a:cxn>
                  <a:cxn ang="0">
                    <a:pos x="57" y="67"/>
                  </a:cxn>
                  <a:cxn ang="0">
                    <a:pos x="43" y="65"/>
                  </a:cxn>
                  <a:cxn ang="0">
                    <a:pos x="28" y="65"/>
                  </a:cxn>
                  <a:cxn ang="0">
                    <a:pos x="17" y="62"/>
                  </a:cxn>
                  <a:cxn ang="0">
                    <a:pos x="5" y="60"/>
                  </a:cxn>
                  <a:cxn ang="0">
                    <a:pos x="7" y="48"/>
                  </a:cxn>
                  <a:cxn ang="0">
                    <a:pos x="19" y="36"/>
                  </a:cxn>
                  <a:cxn ang="0">
                    <a:pos x="33" y="29"/>
                  </a:cxn>
                  <a:cxn ang="0">
                    <a:pos x="45" y="24"/>
                  </a:cxn>
                  <a:cxn ang="0">
                    <a:pos x="57" y="17"/>
                  </a:cxn>
                  <a:cxn ang="0">
                    <a:pos x="71" y="15"/>
                  </a:cxn>
                  <a:cxn ang="0">
                    <a:pos x="86" y="10"/>
                  </a:cxn>
                  <a:cxn ang="0">
                    <a:pos x="100" y="8"/>
                  </a:cxn>
                  <a:cxn ang="0">
                    <a:pos x="112" y="5"/>
                  </a:cxn>
                  <a:cxn ang="0">
                    <a:pos x="124" y="3"/>
                  </a:cxn>
                  <a:cxn ang="0">
                    <a:pos x="135" y="0"/>
                  </a:cxn>
                  <a:cxn ang="0">
                    <a:pos x="150" y="0"/>
                  </a:cxn>
                  <a:cxn ang="0">
                    <a:pos x="159" y="0"/>
                  </a:cxn>
                  <a:cxn ang="0">
                    <a:pos x="162" y="0"/>
                  </a:cxn>
                </a:cxnLst>
                <a:rect l="0" t="0" r="r" b="b"/>
                <a:pathLst>
                  <a:path w="190" h="103">
                    <a:moveTo>
                      <a:pt x="162" y="0"/>
                    </a:moveTo>
                    <a:lnTo>
                      <a:pt x="162" y="5"/>
                    </a:lnTo>
                    <a:lnTo>
                      <a:pt x="162" y="12"/>
                    </a:lnTo>
                    <a:lnTo>
                      <a:pt x="152" y="12"/>
                    </a:lnTo>
                    <a:lnTo>
                      <a:pt x="145" y="15"/>
                    </a:lnTo>
                    <a:lnTo>
                      <a:pt x="135" y="15"/>
                    </a:lnTo>
                    <a:lnTo>
                      <a:pt x="128" y="17"/>
                    </a:lnTo>
                    <a:lnTo>
                      <a:pt x="121" y="17"/>
                    </a:lnTo>
                    <a:lnTo>
                      <a:pt x="114" y="17"/>
                    </a:lnTo>
                    <a:lnTo>
                      <a:pt x="105" y="17"/>
                    </a:lnTo>
                    <a:lnTo>
                      <a:pt x="97" y="19"/>
                    </a:lnTo>
                    <a:lnTo>
                      <a:pt x="88" y="19"/>
                    </a:lnTo>
                    <a:lnTo>
                      <a:pt x="78" y="24"/>
                    </a:lnTo>
                    <a:lnTo>
                      <a:pt x="71" y="27"/>
                    </a:lnTo>
                    <a:lnTo>
                      <a:pt x="62" y="29"/>
                    </a:lnTo>
                    <a:lnTo>
                      <a:pt x="52" y="34"/>
                    </a:lnTo>
                    <a:lnTo>
                      <a:pt x="43" y="38"/>
                    </a:lnTo>
                    <a:lnTo>
                      <a:pt x="31" y="43"/>
                    </a:lnTo>
                    <a:lnTo>
                      <a:pt x="21" y="53"/>
                    </a:lnTo>
                    <a:lnTo>
                      <a:pt x="26" y="53"/>
                    </a:lnTo>
                    <a:lnTo>
                      <a:pt x="31" y="55"/>
                    </a:lnTo>
                    <a:lnTo>
                      <a:pt x="38" y="55"/>
                    </a:lnTo>
                    <a:lnTo>
                      <a:pt x="45" y="55"/>
                    </a:lnTo>
                    <a:lnTo>
                      <a:pt x="52" y="55"/>
                    </a:lnTo>
                    <a:lnTo>
                      <a:pt x="59" y="55"/>
                    </a:lnTo>
                    <a:lnTo>
                      <a:pt x="66" y="55"/>
                    </a:lnTo>
                    <a:lnTo>
                      <a:pt x="74" y="55"/>
                    </a:lnTo>
                    <a:lnTo>
                      <a:pt x="81" y="55"/>
                    </a:lnTo>
                    <a:lnTo>
                      <a:pt x="88" y="55"/>
                    </a:lnTo>
                    <a:lnTo>
                      <a:pt x="95" y="55"/>
                    </a:lnTo>
                    <a:lnTo>
                      <a:pt x="102" y="55"/>
                    </a:lnTo>
                    <a:lnTo>
                      <a:pt x="107" y="55"/>
                    </a:lnTo>
                    <a:lnTo>
                      <a:pt x="114" y="57"/>
                    </a:lnTo>
                    <a:lnTo>
                      <a:pt x="119" y="60"/>
                    </a:lnTo>
                    <a:lnTo>
                      <a:pt x="124" y="65"/>
                    </a:lnTo>
                    <a:lnTo>
                      <a:pt x="124" y="67"/>
                    </a:lnTo>
                    <a:lnTo>
                      <a:pt x="121" y="69"/>
                    </a:lnTo>
                    <a:lnTo>
                      <a:pt x="116" y="72"/>
                    </a:lnTo>
                    <a:lnTo>
                      <a:pt x="112" y="79"/>
                    </a:lnTo>
                    <a:lnTo>
                      <a:pt x="105" y="81"/>
                    </a:lnTo>
                    <a:lnTo>
                      <a:pt x="100" y="86"/>
                    </a:lnTo>
                    <a:lnTo>
                      <a:pt x="95" y="88"/>
                    </a:lnTo>
                    <a:lnTo>
                      <a:pt x="93" y="91"/>
                    </a:lnTo>
                    <a:lnTo>
                      <a:pt x="100" y="93"/>
                    </a:lnTo>
                    <a:lnTo>
                      <a:pt x="107" y="93"/>
                    </a:lnTo>
                    <a:lnTo>
                      <a:pt x="112" y="91"/>
                    </a:lnTo>
                    <a:lnTo>
                      <a:pt x="119" y="88"/>
                    </a:lnTo>
                    <a:lnTo>
                      <a:pt x="124" y="86"/>
                    </a:lnTo>
                    <a:lnTo>
                      <a:pt x="131" y="86"/>
                    </a:lnTo>
                    <a:lnTo>
                      <a:pt x="138" y="81"/>
                    </a:lnTo>
                    <a:lnTo>
                      <a:pt x="143" y="79"/>
                    </a:lnTo>
                    <a:lnTo>
                      <a:pt x="150" y="74"/>
                    </a:lnTo>
                    <a:lnTo>
                      <a:pt x="157" y="72"/>
                    </a:lnTo>
                    <a:lnTo>
                      <a:pt x="162" y="67"/>
                    </a:lnTo>
                    <a:lnTo>
                      <a:pt x="169" y="65"/>
                    </a:lnTo>
                    <a:lnTo>
                      <a:pt x="173" y="62"/>
                    </a:lnTo>
                    <a:lnTo>
                      <a:pt x="178" y="57"/>
                    </a:lnTo>
                    <a:lnTo>
                      <a:pt x="185" y="62"/>
                    </a:lnTo>
                    <a:lnTo>
                      <a:pt x="190" y="65"/>
                    </a:lnTo>
                    <a:lnTo>
                      <a:pt x="185" y="72"/>
                    </a:lnTo>
                    <a:lnTo>
                      <a:pt x="178" y="76"/>
                    </a:lnTo>
                    <a:lnTo>
                      <a:pt x="171" y="81"/>
                    </a:lnTo>
                    <a:lnTo>
                      <a:pt x="166" y="86"/>
                    </a:lnTo>
                    <a:lnTo>
                      <a:pt x="159" y="88"/>
                    </a:lnTo>
                    <a:lnTo>
                      <a:pt x="152" y="93"/>
                    </a:lnTo>
                    <a:lnTo>
                      <a:pt x="145" y="95"/>
                    </a:lnTo>
                    <a:lnTo>
                      <a:pt x="138" y="98"/>
                    </a:lnTo>
                    <a:lnTo>
                      <a:pt x="128" y="100"/>
                    </a:lnTo>
                    <a:lnTo>
                      <a:pt x="121" y="100"/>
                    </a:lnTo>
                    <a:lnTo>
                      <a:pt x="112" y="103"/>
                    </a:lnTo>
                    <a:lnTo>
                      <a:pt x="105" y="103"/>
                    </a:lnTo>
                    <a:lnTo>
                      <a:pt x="95" y="103"/>
                    </a:lnTo>
                    <a:lnTo>
                      <a:pt x="88" y="103"/>
                    </a:lnTo>
                    <a:lnTo>
                      <a:pt x="81" y="103"/>
                    </a:lnTo>
                    <a:lnTo>
                      <a:pt x="74" y="103"/>
                    </a:lnTo>
                    <a:lnTo>
                      <a:pt x="76" y="95"/>
                    </a:lnTo>
                    <a:lnTo>
                      <a:pt x="86" y="86"/>
                    </a:lnTo>
                    <a:lnTo>
                      <a:pt x="95" y="74"/>
                    </a:lnTo>
                    <a:lnTo>
                      <a:pt x="102" y="69"/>
                    </a:lnTo>
                    <a:lnTo>
                      <a:pt x="95" y="67"/>
                    </a:lnTo>
                    <a:lnTo>
                      <a:pt x="88" y="67"/>
                    </a:lnTo>
                    <a:lnTo>
                      <a:pt x="83" y="67"/>
                    </a:lnTo>
                    <a:lnTo>
                      <a:pt x="76" y="67"/>
                    </a:lnTo>
                    <a:lnTo>
                      <a:pt x="69" y="67"/>
                    </a:lnTo>
                    <a:lnTo>
                      <a:pt x="64" y="67"/>
                    </a:lnTo>
                    <a:lnTo>
                      <a:pt x="57" y="67"/>
                    </a:lnTo>
                    <a:lnTo>
                      <a:pt x="50" y="67"/>
                    </a:lnTo>
                    <a:lnTo>
                      <a:pt x="43" y="65"/>
                    </a:lnTo>
                    <a:lnTo>
                      <a:pt x="36" y="65"/>
                    </a:lnTo>
                    <a:lnTo>
                      <a:pt x="28" y="65"/>
                    </a:lnTo>
                    <a:lnTo>
                      <a:pt x="24" y="65"/>
                    </a:lnTo>
                    <a:lnTo>
                      <a:pt x="17" y="62"/>
                    </a:lnTo>
                    <a:lnTo>
                      <a:pt x="9" y="62"/>
                    </a:lnTo>
                    <a:lnTo>
                      <a:pt x="5" y="60"/>
                    </a:lnTo>
                    <a:lnTo>
                      <a:pt x="0" y="60"/>
                    </a:lnTo>
                    <a:lnTo>
                      <a:pt x="7" y="48"/>
                    </a:lnTo>
                    <a:lnTo>
                      <a:pt x="17" y="41"/>
                    </a:lnTo>
                    <a:lnTo>
                      <a:pt x="19" y="36"/>
                    </a:lnTo>
                    <a:lnTo>
                      <a:pt x="26" y="34"/>
                    </a:lnTo>
                    <a:lnTo>
                      <a:pt x="33" y="29"/>
                    </a:lnTo>
                    <a:lnTo>
                      <a:pt x="38" y="27"/>
                    </a:lnTo>
                    <a:lnTo>
                      <a:pt x="45" y="24"/>
                    </a:lnTo>
                    <a:lnTo>
                      <a:pt x="52" y="22"/>
                    </a:lnTo>
                    <a:lnTo>
                      <a:pt x="57" y="17"/>
                    </a:lnTo>
                    <a:lnTo>
                      <a:pt x="66" y="17"/>
                    </a:lnTo>
                    <a:lnTo>
                      <a:pt x="71" y="15"/>
                    </a:lnTo>
                    <a:lnTo>
                      <a:pt x="78" y="12"/>
                    </a:lnTo>
                    <a:lnTo>
                      <a:pt x="86" y="10"/>
                    </a:lnTo>
                    <a:lnTo>
                      <a:pt x="93" y="10"/>
                    </a:lnTo>
                    <a:lnTo>
                      <a:pt x="100" y="8"/>
                    </a:lnTo>
                    <a:lnTo>
                      <a:pt x="105" y="8"/>
                    </a:lnTo>
                    <a:lnTo>
                      <a:pt x="112" y="5"/>
                    </a:lnTo>
                    <a:lnTo>
                      <a:pt x="119" y="3"/>
                    </a:lnTo>
                    <a:lnTo>
                      <a:pt x="124" y="3"/>
                    </a:lnTo>
                    <a:lnTo>
                      <a:pt x="131" y="0"/>
                    </a:lnTo>
                    <a:lnTo>
                      <a:pt x="135" y="0"/>
                    </a:lnTo>
                    <a:lnTo>
                      <a:pt x="140" y="0"/>
                    </a:lnTo>
                    <a:lnTo>
                      <a:pt x="150" y="0"/>
                    </a:lnTo>
                    <a:lnTo>
                      <a:pt x="154" y="0"/>
                    </a:lnTo>
                    <a:lnTo>
                      <a:pt x="159" y="0"/>
                    </a:lnTo>
                    <a:lnTo>
                      <a:pt x="162" y="0"/>
                    </a:lnTo>
                    <a:lnTo>
                      <a:pt x="162"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523" name="Freeform 67"/>
              <p:cNvSpPr>
                <a:spLocks/>
              </p:cNvSpPr>
              <p:nvPr/>
            </p:nvSpPr>
            <p:spPr bwMode="auto">
              <a:xfrm>
                <a:off x="540" y="413"/>
                <a:ext cx="768" cy="60"/>
              </a:xfrm>
              <a:custGeom>
                <a:avLst/>
                <a:gdLst/>
                <a:ahLst/>
                <a:cxnLst>
                  <a:cxn ang="0">
                    <a:pos x="375" y="0"/>
                  </a:cxn>
                  <a:cxn ang="0">
                    <a:pos x="394" y="0"/>
                  </a:cxn>
                  <a:cxn ang="0">
                    <a:pos x="413" y="0"/>
                  </a:cxn>
                  <a:cxn ang="0">
                    <a:pos x="432" y="0"/>
                  </a:cxn>
                  <a:cxn ang="0">
                    <a:pos x="451" y="3"/>
                  </a:cxn>
                  <a:cxn ang="0">
                    <a:pos x="468" y="3"/>
                  </a:cxn>
                  <a:cxn ang="0">
                    <a:pos x="487" y="5"/>
                  </a:cxn>
                  <a:cxn ang="0">
                    <a:pos x="506" y="7"/>
                  </a:cxn>
                  <a:cxn ang="0">
                    <a:pos x="525" y="10"/>
                  </a:cxn>
                  <a:cxn ang="0">
                    <a:pos x="544" y="12"/>
                  </a:cxn>
                  <a:cxn ang="0">
                    <a:pos x="563" y="17"/>
                  </a:cxn>
                  <a:cxn ang="0">
                    <a:pos x="582" y="19"/>
                  </a:cxn>
                  <a:cxn ang="0">
                    <a:pos x="599" y="22"/>
                  </a:cxn>
                  <a:cxn ang="0">
                    <a:pos x="618" y="24"/>
                  </a:cxn>
                  <a:cxn ang="0">
                    <a:pos x="637" y="26"/>
                  </a:cxn>
                  <a:cxn ang="0">
                    <a:pos x="656" y="29"/>
                  </a:cxn>
                  <a:cxn ang="0">
                    <a:pos x="675" y="31"/>
                  </a:cxn>
                  <a:cxn ang="0">
                    <a:pos x="692" y="31"/>
                  </a:cxn>
                  <a:cxn ang="0">
                    <a:pos x="711" y="34"/>
                  </a:cxn>
                  <a:cxn ang="0">
                    <a:pos x="730" y="34"/>
                  </a:cxn>
                  <a:cxn ang="0">
                    <a:pos x="749" y="34"/>
                  </a:cxn>
                  <a:cxn ang="0">
                    <a:pos x="765" y="36"/>
                  </a:cxn>
                  <a:cxn ang="0">
                    <a:pos x="749" y="48"/>
                  </a:cxn>
                  <a:cxn ang="0">
                    <a:pos x="715" y="48"/>
                  </a:cxn>
                  <a:cxn ang="0">
                    <a:pos x="682" y="48"/>
                  </a:cxn>
                  <a:cxn ang="0">
                    <a:pos x="651" y="41"/>
                  </a:cxn>
                  <a:cxn ang="0">
                    <a:pos x="620" y="36"/>
                  </a:cxn>
                  <a:cxn ang="0">
                    <a:pos x="589" y="31"/>
                  </a:cxn>
                  <a:cxn ang="0">
                    <a:pos x="558" y="26"/>
                  </a:cxn>
                  <a:cxn ang="0">
                    <a:pos x="525" y="22"/>
                  </a:cxn>
                  <a:cxn ang="0">
                    <a:pos x="494" y="19"/>
                  </a:cxn>
                  <a:cxn ang="0">
                    <a:pos x="461" y="15"/>
                  </a:cxn>
                  <a:cxn ang="0">
                    <a:pos x="430" y="15"/>
                  </a:cxn>
                  <a:cxn ang="0">
                    <a:pos x="394" y="12"/>
                  </a:cxn>
                  <a:cxn ang="0">
                    <a:pos x="363" y="12"/>
                  </a:cxn>
                  <a:cxn ang="0">
                    <a:pos x="330" y="15"/>
                  </a:cxn>
                  <a:cxn ang="0">
                    <a:pos x="299" y="15"/>
                  </a:cxn>
                  <a:cxn ang="0">
                    <a:pos x="266" y="15"/>
                  </a:cxn>
                  <a:cxn ang="0">
                    <a:pos x="233" y="17"/>
                  </a:cxn>
                  <a:cxn ang="0">
                    <a:pos x="199" y="19"/>
                  </a:cxn>
                  <a:cxn ang="0">
                    <a:pos x="169" y="24"/>
                  </a:cxn>
                  <a:cxn ang="0">
                    <a:pos x="138" y="26"/>
                  </a:cxn>
                  <a:cxn ang="0">
                    <a:pos x="104" y="34"/>
                  </a:cxn>
                  <a:cxn ang="0">
                    <a:pos x="73" y="41"/>
                  </a:cxn>
                  <a:cxn ang="0">
                    <a:pos x="45" y="48"/>
                  </a:cxn>
                  <a:cxn ang="0">
                    <a:pos x="16" y="55"/>
                  </a:cxn>
                  <a:cxn ang="0">
                    <a:pos x="0" y="50"/>
                  </a:cxn>
                  <a:cxn ang="0">
                    <a:pos x="31" y="38"/>
                  </a:cxn>
                  <a:cxn ang="0">
                    <a:pos x="64" y="29"/>
                  </a:cxn>
                  <a:cxn ang="0">
                    <a:pos x="97" y="22"/>
                  </a:cxn>
                  <a:cxn ang="0">
                    <a:pos x="130" y="15"/>
                  </a:cxn>
                  <a:cxn ang="0">
                    <a:pos x="159" y="12"/>
                  </a:cxn>
                  <a:cxn ang="0">
                    <a:pos x="176" y="10"/>
                  </a:cxn>
                  <a:cxn ang="0">
                    <a:pos x="209" y="5"/>
                  </a:cxn>
                  <a:cxn ang="0">
                    <a:pos x="242" y="5"/>
                  </a:cxn>
                  <a:cxn ang="0">
                    <a:pos x="261" y="5"/>
                  </a:cxn>
                  <a:cxn ang="0">
                    <a:pos x="278" y="3"/>
                  </a:cxn>
                  <a:cxn ang="0">
                    <a:pos x="295" y="3"/>
                  </a:cxn>
                  <a:cxn ang="0">
                    <a:pos x="314" y="3"/>
                  </a:cxn>
                  <a:cxn ang="0">
                    <a:pos x="333" y="3"/>
                  </a:cxn>
                  <a:cxn ang="0">
                    <a:pos x="352" y="3"/>
                  </a:cxn>
                  <a:cxn ang="0">
                    <a:pos x="363" y="3"/>
                  </a:cxn>
                </a:cxnLst>
                <a:rect l="0" t="0" r="r" b="b"/>
                <a:pathLst>
                  <a:path w="768" h="60">
                    <a:moveTo>
                      <a:pt x="363" y="3"/>
                    </a:moveTo>
                    <a:lnTo>
                      <a:pt x="371" y="3"/>
                    </a:lnTo>
                    <a:lnTo>
                      <a:pt x="375" y="0"/>
                    </a:lnTo>
                    <a:lnTo>
                      <a:pt x="383" y="0"/>
                    </a:lnTo>
                    <a:lnTo>
                      <a:pt x="390" y="0"/>
                    </a:lnTo>
                    <a:lnTo>
                      <a:pt x="394" y="0"/>
                    </a:lnTo>
                    <a:lnTo>
                      <a:pt x="402" y="0"/>
                    </a:lnTo>
                    <a:lnTo>
                      <a:pt x="409" y="0"/>
                    </a:lnTo>
                    <a:lnTo>
                      <a:pt x="413" y="0"/>
                    </a:lnTo>
                    <a:lnTo>
                      <a:pt x="421" y="0"/>
                    </a:lnTo>
                    <a:lnTo>
                      <a:pt x="425" y="0"/>
                    </a:lnTo>
                    <a:lnTo>
                      <a:pt x="432" y="0"/>
                    </a:lnTo>
                    <a:lnTo>
                      <a:pt x="440" y="0"/>
                    </a:lnTo>
                    <a:lnTo>
                      <a:pt x="444" y="0"/>
                    </a:lnTo>
                    <a:lnTo>
                      <a:pt x="451" y="3"/>
                    </a:lnTo>
                    <a:lnTo>
                      <a:pt x="459" y="3"/>
                    </a:lnTo>
                    <a:lnTo>
                      <a:pt x="463" y="3"/>
                    </a:lnTo>
                    <a:lnTo>
                      <a:pt x="468" y="3"/>
                    </a:lnTo>
                    <a:lnTo>
                      <a:pt x="475" y="3"/>
                    </a:lnTo>
                    <a:lnTo>
                      <a:pt x="482" y="5"/>
                    </a:lnTo>
                    <a:lnTo>
                      <a:pt x="487" y="5"/>
                    </a:lnTo>
                    <a:lnTo>
                      <a:pt x="494" y="5"/>
                    </a:lnTo>
                    <a:lnTo>
                      <a:pt x="501" y="5"/>
                    </a:lnTo>
                    <a:lnTo>
                      <a:pt x="506" y="7"/>
                    </a:lnTo>
                    <a:lnTo>
                      <a:pt x="513" y="7"/>
                    </a:lnTo>
                    <a:lnTo>
                      <a:pt x="520" y="7"/>
                    </a:lnTo>
                    <a:lnTo>
                      <a:pt x="525" y="10"/>
                    </a:lnTo>
                    <a:lnTo>
                      <a:pt x="532" y="10"/>
                    </a:lnTo>
                    <a:lnTo>
                      <a:pt x="539" y="12"/>
                    </a:lnTo>
                    <a:lnTo>
                      <a:pt x="544" y="12"/>
                    </a:lnTo>
                    <a:lnTo>
                      <a:pt x="551" y="15"/>
                    </a:lnTo>
                    <a:lnTo>
                      <a:pt x="558" y="15"/>
                    </a:lnTo>
                    <a:lnTo>
                      <a:pt x="563" y="17"/>
                    </a:lnTo>
                    <a:lnTo>
                      <a:pt x="570" y="17"/>
                    </a:lnTo>
                    <a:lnTo>
                      <a:pt x="575" y="17"/>
                    </a:lnTo>
                    <a:lnTo>
                      <a:pt x="582" y="19"/>
                    </a:lnTo>
                    <a:lnTo>
                      <a:pt x="589" y="19"/>
                    </a:lnTo>
                    <a:lnTo>
                      <a:pt x="594" y="19"/>
                    </a:lnTo>
                    <a:lnTo>
                      <a:pt x="599" y="22"/>
                    </a:lnTo>
                    <a:lnTo>
                      <a:pt x="606" y="22"/>
                    </a:lnTo>
                    <a:lnTo>
                      <a:pt x="613" y="24"/>
                    </a:lnTo>
                    <a:lnTo>
                      <a:pt x="618" y="24"/>
                    </a:lnTo>
                    <a:lnTo>
                      <a:pt x="625" y="24"/>
                    </a:lnTo>
                    <a:lnTo>
                      <a:pt x="630" y="24"/>
                    </a:lnTo>
                    <a:lnTo>
                      <a:pt x="637" y="26"/>
                    </a:lnTo>
                    <a:lnTo>
                      <a:pt x="644" y="26"/>
                    </a:lnTo>
                    <a:lnTo>
                      <a:pt x="649" y="26"/>
                    </a:lnTo>
                    <a:lnTo>
                      <a:pt x="656" y="29"/>
                    </a:lnTo>
                    <a:lnTo>
                      <a:pt x="663" y="29"/>
                    </a:lnTo>
                    <a:lnTo>
                      <a:pt x="668" y="29"/>
                    </a:lnTo>
                    <a:lnTo>
                      <a:pt x="675" y="31"/>
                    </a:lnTo>
                    <a:lnTo>
                      <a:pt x="680" y="31"/>
                    </a:lnTo>
                    <a:lnTo>
                      <a:pt x="687" y="31"/>
                    </a:lnTo>
                    <a:lnTo>
                      <a:pt x="692" y="31"/>
                    </a:lnTo>
                    <a:lnTo>
                      <a:pt x="699" y="34"/>
                    </a:lnTo>
                    <a:lnTo>
                      <a:pt x="706" y="34"/>
                    </a:lnTo>
                    <a:lnTo>
                      <a:pt x="711" y="34"/>
                    </a:lnTo>
                    <a:lnTo>
                      <a:pt x="718" y="34"/>
                    </a:lnTo>
                    <a:lnTo>
                      <a:pt x="723" y="34"/>
                    </a:lnTo>
                    <a:lnTo>
                      <a:pt x="730" y="34"/>
                    </a:lnTo>
                    <a:lnTo>
                      <a:pt x="737" y="34"/>
                    </a:lnTo>
                    <a:lnTo>
                      <a:pt x="742" y="34"/>
                    </a:lnTo>
                    <a:lnTo>
                      <a:pt x="749" y="34"/>
                    </a:lnTo>
                    <a:lnTo>
                      <a:pt x="756" y="34"/>
                    </a:lnTo>
                    <a:lnTo>
                      <a:pt x="761" y="34"/>
                    </a:lnTo>
                    <a:lnTo>
                      <a:pt x="765" y="36"/>
                    </a:lnTo>
                    <a:lnTo>
                      <a:pt x="768" y="41"/>
                    </a:lnTo>
                    <a:lnTo>
                      <a:pt x="758" y="43"/>
                    </a:lnTo>
                    <a:lnTo>
                      <a:pt x="749" y="48"/>
                    </a:lnTo>
                    <a:lnTo>
                      <a:pt x="739" y="48"/>
                    </a:lnTo>
                    <a:lnTo>
                      <a:pt x="727" y="48"/>
                    </a:lnTo>
                    <a:lnTo>
                      <a:pt x="715" y="48"/>
                    </a:lnTo>
                    <a:lnTo>
                      <a:pt x="706" y="48"/>
                    </a:lnTo>
                    <a:lnTo>
                      <a:pt x="694" y="45"/>
                    </a:lnTo>
                    <a:lnTo>
                      <a:pt x="682" y="48"/>
                    </a:lnTo>
                    <a:lnTo>
                      <a:pt x="673" y="43"/>
                    </a:lnTo>
                    <a:lnTo>
                      <a:pt x="663" y="43"/>
                    </a:lnTo>
                    <a:lnTo>
                      <a:pt x="651" y="41"/>
                    </a:lnTo>
                    <a:lnTo>
                      <a:pt x="642" y="38"/>
                    </a:lnTo>
                    <a:lnTo>
                      <a:pt x="632" y="36"/>
                    </a:lnTo>
                    <a:lnTo>
                      <a:pt x="620" y="36"/>
                    </a:lnTo>
                    <a:lnTo>
                      <a:pt x="611" y="34"/>
                    </a:lnTo>
                    <a:lnTo>
                      <a:pt x="601" y="34"/>
                    </a:lnTo>
                    <a:lnTo>
                      <a:pt x="589" y="31"/>
                    </a:lnTo>
                    <a:lnTo>
                      <a:pt x="577" y="29"/>
                    </a:lnTo>
                    <a:lnTo>
                      <a:pt x="568" y="26"/>
                    </a:lnTo>
                    <a:lnTo>
                      <a:pt x="558" y="26"/>
                    </a:lnTo>
                    <a:lnTo>
                      <a:pt x="547" y="24"/>
                    </a:lnTo>
                    <a:lnTo>
                      <a:pt x="537" y="24"/>
                    </a:lnTo>
                    <a:lnTo>
                      <a:pt x="525" y="22"/>
                    </a:lnTo>
                    <a:lnTo>
                      <a:pt x="516" y="22"/>
                    </a:lnTo>
                    <a:lnTo>
                      <a:pt x="504" y="19"/>
                    </a:lnTo>
                    <a:lnTo>
                      <a:pt x="494" y="19"/>
                    </a:lnTo>
                    <a:lnTo>
                      <a:pt x="482" y="17"/>
                    </a:lnTo>
                    <a:lnTo>
                      <a:pt x="473" y="17"/>
                    </a:lnTo>
                    <a:lnTo>
                      <a:pt x="461" y="15"/>
                    </a:lnTo>
                    <a:lnTo>
                      <a:pt x="449" y="15"/>
                    </a:lnTo>
                    <a:lnTo>
                      <a:pt x="440" y="15"/>
                    </a:lnTo>
                    <a:lnTo>
                      <a:pt x="430" y="15"/>
                    </a:lnTo>
                    <a:lnTo>
                      <a:pt x="418" y="15"/>
                    </a:lnTo>
                    <a:lnTo>
                      <a:pt x="406" y="15"/>
                    </a:lnTo>
                    <a:lnTo>
                      <a:pt x="394" y="12"/>
                    </a:lnTo>
                    <a:lnTo>
                      <a:pt x="385" y="12"/>
                    </a:lnTo>
                    <a:lnTo>
                      <a:pt x="373" y="12"/>
                    </a:lnTo>
                    <a:lnTo>
                      <a:pt x="363" y="12"/>
                    </a:lnTo>
                    <a:lnTo>
                      <a:pt x="352" y="12"/>
                    </a:lnTo>
                    <a:lnTo>
                      <a:pt x="342" y="15"/>
                    </a:lnTo>
                    <a:lnTo>
                      <a:pt x="330" y="15"/>
                    </a:lnTo>
                    <a:lnTo>
                      <a:pt x="321" y="15"/>
                    </a:lnTo>
                    <a:lnTo>
                      <a:pt x="309" y="15"/>
                    </a:lnTo>
                    <a:lnTo>
                      <a:pt x="299" y="15"/>
                    </a:lnTo>
                    <a:lnTo>
                      <a:pt x="287" y="15"/>
                    </a:lnTo>
                    <a:lnTo>
                      <a:pt x="276" y="15"/>
                    </a:lnTo>
                    <a:lnTo>
                      <a:pt x="266" y="15"/>
                    </a:lnTo>
                    <a:lnTo>
                      <a:pt x="254" y="15"/>
                    </a:lnTo>
                    <a:lnTo>
                      <a:pt x="245" y="15"/>
                    </a:lnTo>
                    <a:lnTo>
                      <a:pt x="233" y="17"/>
                    </a:lnTo>
                    <a:lnTo>
                      <a:pt x="223" y="17"/>
                    </a:lnTo>
                    <a:lnTo>
                      <a:pt x="211" y="19"/>
                    </a:lnTo>
                    <a:lnTo>
                      <a:pt x="199" y="19"/>
                    </a:lnTo>
                    <a:lnTo>
                      <a:pt x="190" y="22"/>
                    </a:lnTo>
                    <a:lnTo>
                      <a:pt x="178" y="22"/>
                    </a:lnTo>
                    <a:lnTo>
                      <a:pt x="169" y="24"/>
                    </a:lnTo>
                    <a:lnTo>
                      <a:pt x="159" y="24"/>
                    </a:lnTo>
                    <a:lnTo>
                      <a:pt x="147" y="26"/>
                    </a:lnTo>
                    <a:lnTo>
                      <a:pt x="138" y="26"/>
                    </a:lnTo>
                    <a:lnTo>
                      <a:pt x="126" y="29"/>
                    </a:lnTo>
                    <a:lnTo>
                      <a:pt x="116" y="31"/>
                    </a:lnTo>
                    <a:lnTo>
                      <a:pt x="104" y="34"/>
                    </a:lnTo>
                    <a:lnTo>
                      <a:pt x="95" y="34"/>
                    </a:lnTo>
                    <a:lnTo>
                      <a:pt x="85" y="38"/>
                    </a:lnTo>
                    <a:lnTo>
                      <a:pt x="73" y="41"/>
                    </a:lnTo>
                    <a:lnTo>
                      <a:pt x="64" y="43"/>
                    </a:lnTo>
                    <a:lnTo>
                      <a:pt x="54" y="43"/>
                    </a:lnTo>
                    <a:lnTo>
                      <a:pt x="45" y="48"/>
                    </a:lnTo>
                    <a:lnTo>
                      <a:pt x="35" y="50"/>
                    </a:lnTo>
                    <a:lnTo>
                      <a:pt x="26" y="53"/>
                    </a:lnTo>
                    <a:lnTo>
                      <a:pt x="16" y="55"/>
                    </a:lnTo>
                    <a:lnTo>
                      <a:pt x="7" y="60"/>
                    </a:lnTo>
                    <a:lnTo>
                      <a:pt x="0" y="55"/>
                    </a:lnTo>
                    <a:lnTo>
                      <a:pt x="0" y="50"/>
                    </a:lnTo>
                    <a:lnTo>
                      <a:pt x="9" y="45"/>
                    </a:lnTo>
                    <a:lnTo>
                      <a:pt x="21" y="41"/>
                    </a:lnTo>
                    <a:lnTo>
                      <a:pt x="31" y="38"/>
                    </a:lnTo>
                    <a:lnTo>
                      <a:pt x="43" y="34"/>
                    </a:lnTo>
                    <a:lnTo>
                      <a:pt x="54" y="31"/>
                    </a:lnTo>
                    <a:lnTo>
                      <a:pt x="64" y="29"/>
                    </a:lnTo>
                    <a:lnTo>
                      <a:pt x="76" y="26"/>
                    </a:lnTo>
                    <a:lnTo>
                      <a:pt x="88" y="24"/>
                    </a:lnTo>
                    <a:lnTo>
                      <a:pt x="97" y="22"/>
                    </a:lnTo>
                    <a:lnTo>
                      <a:pt x="109" y="19"/>
                    </a:lnTo>
                    <a:lnTo>
                      <a:pt x="119" y="17"/>
                    </a:lnTo>
                    <a:lnTo>
                      <a:pt x="130" y="15"/>
                    </a:lnTo>
                    <a:lnTo>
                      <a:pt x="140" y="15"/>
                    </a:lnTo>
                    <a:lnTo>
                      <a:pt x="152" y="12"/>
                    </a:lnTo>
                    <a:lnTo>
                      <a:pt x="159" y="12"/>
                    </a:lnTo>
                    <a:lnTo>
                      <a:pt x="164" y="10"/>
                    </a:lnTo>
                    <a:lnTo>
                      <a:pt x="169" y="10"/>
                    </a:lnTo>
                    <a:lnTo>
                      <a:pt x="176" y="10"/>
                    </a:lnTo>
                    <a:lnTo>
                      <a:pt x="188" y="7"/>
                    </a:lnTo>
                    <a:lnTo>
                      <a:pt x="197" y="7"/>
                    </a:lnTo>
                    <a:lnTo>
                      <a:pt x="209" y="5"/>
                    </a:lnTo>
                    <a:lnTo>
                      <a:pt x="221" y="5"/>
                    </a:lnTo>
                    <a:lnTo>
                      <a:pt x="230" y="5"/>
                    </a:lnTo>
                    <a:lnTo>
                      <a:pt x="242" y="5"/>
                    </a:lnTo>
                    <a:lnTo>
                      <a:pt x="247" y="5"/>
                    </a:lnTo>
                    <a:lnTo>
                      <a:pt x="254" y="5"/>
                    </a:lnTo>
                    <a:lnTo>
                      <a:pt x="261" y="5"/>
                    </a:lnTo>
                    <a:lnTo>
                      <a:pt x="266" y="5"/>
                    </a:lnTo>
                    <a:lnTo>
                      <a:pt x="271" y="3"/>
                    </a:lnTo>
                    <a:lnTo>
                      <a:pt x="278" y="3"/>
                    </a:lnTo>
                    <a:lnTo>
                      <a:pt x="283" y="3"/>
                    </a:lnTo>
                    <a:lnTo>
                      <a:pt x="290" y="3"/>
                    </a:lnTo>
                    <a:lnTo>
                      <a:pt x="295" y="3"/>
                    </a:lnTo>
                    <a:lnTo>
                      <a:pt x="302" y="3"/>
                    </a:lnTo>
                    <a:lnTo>
                      <a:pt x="309" y="3"/>
                    </a:lnTo>
                    <a:lnTo>
                      <a:pt x="314" y="3"/>
                    </a:lnTo>
                    <a:lnTo>
                      <a:pt x="321" y="3"/>
                    </a:lnTo>
                    <a:lnTo>
                      <a:pt x="328" y="3"/>
                    </a:lnTo>
                    <a:lnTo>
                      <a:pt x="333" y="3"/>
                    </a:lnTo>
                    <a:lnTo>
                      <a:pt x="340" y="3"/>
                    </a:lnTo>
                    <a:lnTo>
                      <a:pt x="344" y="3"/>
                    </a:lnTo>
                    <a:lnTo>
                      <a:pt x="352" y="3"/>
                    </a:lnTo>
                    <a:lnTo>
                      <a:pt x="359" y="3"/>
                    </a:lnTo>
                    <a:lnTo>
                      <a:pt x="363" y="3"/>
                    </a:lnTo>
                    <a:lnTo>
                      <a:pt x="363" y="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524" name="Freeform 68"/>
              <p:cNvSpPr>
                <a:spLocks/>
              </p:cNvSpPr>
              <p:nvPr/>
            </p:nvSpPr>
            <p:spPr bwMode="auto">
              <a:xfrm>
                <a:off x="1350" y="378"/>
                <a:ext cx="638" cy="244"/>
              </a:xfrm>
              <a:custGeom>
                <a:avLst/>
                <a:gdLst/>
                <a:ahLst/>
                <a:cxnLst>
                  <a:cxn ang="0">
                    <a:pos x="626" y="19"/>
                  </a:cxn>
                  <a:cxn ang="0">
                    <a:pos x="635" y="59"/>
                  </a:cxn>
                  <a:cxn ang="0">
                    <a:pos x="600" y="95"/>
                  </a:cxn>
                  <a:cxn ang="0">
                    <a:pos x="554" y="123"/>
                  </a:cxn>
                  <a:cxn ang="0">
                    <a:pos x="514" y="149"/>
                  </a:cxn>
                  <a:cxn ang="0">
                    <a:pos x="478" y="171"/>
                  </a:cxn>
                  <a:cxn ang="0">
                    <a:pos x="447" y="187"/>
                  </a:cxn>
                  <a:cxn ang="0">
                    <a:pos x="414" y="202"/>
                  </a:cxn>
                  <a:cxn ang="0">
                    <a:pos x="379" y="211"/>
                  </a:cxn>
                  <a:cxn ang="0">
                    <a:pos x="333" y="218"/>
                  </a:cxn>
                  <a:cxn ang="0">
                    <a:pos x="281" y="228"/>
                  </a:cxn>
                  <a:cxn ang="0">
                    <a:pos x="245" y="230"/>
                  </a:cxn>
                  <a:cxn ang="0">
                    <a:pos x="195" y="237"/>
                  </a:cxn>
                  <a:cxn ang="0">
                    <a:pos x="157" y="244"/>
                  </a:cxn>
                  <a:cxn ang="0">
                    <a:pos x="172" y="228"/>
                  </a:cxn>
                  <a:cxn ang="0">
                    <a:pos x="214" y="223"/>
                  </a:cxn>
                  <a:cxn ang="0">
                    <a:pos x="255" y="218"/>
                  </a:cxn>
                  <a:cxn ang="0">
                    <a:pos x="293" y="213"/>
                  </a:cxn>
                  <a:cxn ang="0">
                    <a:pos x="333" y="209"/>
                  </a:cxn>
                  <a:cxn ang="0">
                    <a:pos x="371" y="202"/>
                  </a:cxn>
                  <a:cxn ang="0">
                    <a:pos x="412" y="192"/>
                  </a:cxn>
                  <a:cxn ang="0">
                    <a:pos x="445" y="173"/>
                  </a:cxn>
                  <a:cxn ang="0">
                    <a:pos x="481" y="154"/>
                  </a:cxn>
                  <a:cxn ang="0">
                    <a:pos x="516" y="133"/>
                  </a:cxn>
                  <a:cxn ang="0">
                    <a:pos x="552" y="111"/>
                  </a:cxn>
                  <a:cxn ang="0">
                    <a:pos x="583" y="88"/>
                  </a:cxn>
                  <a:cxn ang="0">
                    <a:pos x="626" y="61"/>
                  </a:cxn>
                  <a:cxn ang="0">
                    <a:pos x="607" y="19"/>
                  </a:cxn>
                  <a:cxn ang="0">
                    <a:pos x="573" y="23"/>
                  </a:cxn>
                  <a:cxn ang="0">
                    <a:pos x="538" y="38"/>
                  </a:cxn>
                  <a:cxn ang="0">
                    <a:pos x="502" y="50"/>
                  </a:cxn>
                  <a:cxn ang="0">
                    <a:pos x="464" y="61"/>
                  </a:cxn>
                  <a:cxn ang="0">
                    <a:pos x="431" y="71"/>
                  </a:cxn>
                  <a:cxn ang="0">
                    <a:pos x="393" y="78"/>
                  </a:cxn>
                  <a:cxn ang="0">
                    <a:pos x="357" y="88"/>
                  </a:cxn>
                  <a:cxn ang="0">
                    <a:pos x="319" y="92"/>
                  </a:cxn>
                  <a:cxn ang="0">
                    <a:pos x="281" y="97"/>
                  </a:cxn>
                  <a:cxn ang="0">
                    <a:pos x="241" y="99"/>
                  </a:cxn>
                  <a:cxn ang="0">
                    <a:pos x="203" y="102"/>
                  </a:cxn>
                  <a:cxn ang="0">
                    <a:pos x="162" y="102"/>
                  </a:cxn>
                  <a:cxn ang="0">
                    <a:pos x="122" y="102"/>
                  </a:cxn>
                  <a:cxn ang="0">
                    <a:pos x="84" y="97"/>
                  </a:cxn>
                  <a:cxn ang="0">
                    <a:pos x="46" y="95"/>
                  </a:cxn>
                  <a:cxn ang="0">
                    <a:pos x="10" y="95"/>
                  </a:cxn>
                  <a:cxn ang="0">
                    <a:pos x="3" y="80"/>
                  </a:cxn>
                  <a:cxn ang="0">
                    <a:pos x="41" y="83"/>
                  </a:cxn>
                  <a:cxn ang="0">
                    <a:pos x="86" y="88"/>
                  </a:cxn>
                  <a:cxn ang="0">
                    <a:pos x="124" y="90"/>
                  </a:cxn>
                  <a:cxn ang="0">
                    <a:pos x="165" y="90"/>
                  </a:cxn>
                  <a:cxn ang="0">
                    <a:pos x="205" y="90"/>
                  </a:cxn>
                  <a:cxn ang="0">
                    <a:pos x="243" y="88"/>
                  </a:cxn>
                  <a:cxn ang="0">
                    <a:pos x="281" y="85"/>
                  </a:cxn>
                  <a:cxn ang="0">
                    <a:pos x="319" y="80"/>
                  </a:cxn>
                  <a:cxn ang="0">
                    <a:pos x="357" y="73"/>
                  </a:cxn>
                  <a:cxn ang="0">
                    <a:pos x="393" y="69"/>
                  </a:cxn>
                  <a:cxn ang="0">
                    <a:pos x="428" y="59"/>
                  </a:cxn>
                  <a:cxn ang="0">
                    <a:pos x="464" y="50"/>
                  </a:cxn>
                  <a:cxn ang="0">
                    <a:pos x="500" y="40"/>
                  </a:cxn>
                  <a:cxn ang="0">
                    <a:pos x="535" y="26"/>
                  </a:cxn>
                  <a:cxn ang="0">
                    <a:pos x="571" y="14"/>
                  </a:cxn>
                  <a:cxn ang="0">
                    <a:pos x="607" y="0"/>
                  </a:cxn>
                </a:cxnLst>
                <a:rect l="0" t="0" r="r" b="b"/>
                <a:pathLst>
                  <a:path w="638" h="244">
                    <a:moveTo>
                      <a:pt x="607" y="0"/>
                    </a:moveTo>
                    <a:lnTo>
                      <a:pt x="612" y="2"/>
                    </a:lnTo>
                    <a:lnTo>
                      <a:pt x="619" y="9"/>
                    </a:lnTo>
                    <a:lnTo>
                      <a:pt x="621" y="14"/>
                    </a:lnTo>
                    <a:lnTo>
                      <a:pt x="626" y="19"/>
                    </a:lnTo>
                    <a:lnTo>
                      <a:pt x="631" y="28"/>
                    </a:lnTo>
                    <a:lnTo>
                      <a:pt x="635" y="38"/>
                    </a:lnTo>
                    <a:lnTo>
                      <a:pt x="635" y="45"/>
                    </a:lnTo>
                    <a:lnTo>
                      <a:pt x="635" y="52"/>
                    </a:lnTo>
                    <a:lnTo>
                      <a:pt x="635" y="59"/>
                    </a:lnTo>
                    <a:lnTo>
                      <a:pt x="638" y="69"/>
                    </a:lnTo>
                    <a:lnTo>
                      <a:pt x="628" y="73"/>
                    </a:lnTo>
                    <a:lnTo>
                      <a:pt x="616" y="80"/>
                    </a:lnTo>
                    <a:lnTo>
                      <a:pt x="607" y="88"/>
                    </a:lnTo>
                    <a:lnTo>
                      <a:pt x="600" y="95"/>
                    </a:lnTo>
                    <a:lnTo>
                      <a:pt x="590" y="99"/>
                    </a:lnTo>
                    <a:lnTo>
                      <a:pt x="581" y="107"/>
                    </a:lnTo>
                    <a:lnTo>
                      <a:pt x="571" y="114"/>
                    </a:lnTo>
                    <a:lnTo>
                      <a:pt x="564" y="118"/>
                    </a:lnTo>
                    <a:lnTo>
                      <a:pt x="554" y="123"/>
                    </a:lnTo>
                    <a:lnTo>
                      <a:pt x="545" y="128"/>
                    </a:lnTo>
                    <a:lnTo>
                      <a:pt x="535" y="135"/>
                    </a:lnTo>
                    <a:lnTo>
                      <a:pt x="528" y="140"/>
                    </a:lnTo>
                    <a:lnTo>
                      <a:pt x="521" y="145"/>
                    </a:lnTo>
                    <a:lnTo>
                      <a:pt x="514" y="149"/>
                    </a:lnTo>
                    <a:lnTo>
                      <a:pt x="507" y="152"/>
                    </a:lnTo>
                    <a:lnTo>
                      <a:pt x="500" y="159"/>
                    </a:lnTo>
                    <a:lnTo>
                      <a:pt x="493" y="161"/>
                    </a:lnTo>
                    <a:lnTo>
                      <a:pt x="486" y="166"/>
                    </a:lnTo>
                    <a:lnTo>
                      <a:pt x="478" y="171"/>
                    </a:lnTo>
                    <a:lnTo>
                      <a:pt x="471" y="173"/>
                    </a:lnTo>
                    <a:lnTo>
                      <a:pt x="464" y="178"/>
                    </a:lnTo>
                    <a:lnTo>
                      <a:pt x="459" y="180"/>
                    </a:lnTo>
                    <a:lnTo>
                      <a:pt x="452" y="183"/>
                    </a:lnTo>
                    <a:lnTo>
                      <a:pt x="447" y="187"/>
                    </a:lnTo>
                    <a:lnTo>
                      <a:pt x="443" y="190"/>
                    </a:lnTo>
                    <a:lnTo>
                      <a:pt x="436" y="192"/>
                    </a:lnTo>
                    <a:lnTo>
                      <a:pt x="431" y="192"/>
                    </a:lnTo>
                    <a:lnTo>
                      <a:pt x="426" y="197"/>
                    </a:lnTo>
                    <a:lnTo>
                      <a:pt x="414" y="202"/>
                    </a:lnTo>
                    <a:lnTo>
                      <a:pt x="407" y="206"/>
                    </a:lnTo>
                    <a:lnTo>
                      <a:pt x="400" y="206"/>
                    </a:lnTo>
                    <a:lnTo>
                      <a:pt x="393" y="209"/>
                    </a:lnTo>
                    <a:lnTo>
                      <a:pt x="386" y="209"/>
                    </a:lnTo>
                    <a:lnTo>
                      <a:pt x="379" y="211"/>
                    </a:lnTo>
                    <a:lnTo>
                      <a:pt x="371" y="211"/>
                    </a:lnTo>
                    <a:lnTo>
                      <a:pt x="364" y="213"/>
                    </a:lnTo>
                    <a:lnTo>
                      <a:pt x="355" y="213"/>
                    </a:lnTo>
                    <a:lnTo>
                      <a:pt x="345" y="216"/>
                    </a:lnTo>
                    <a:lnTo>
                      <a:pt x="333" y="218"/>
                    </a:lnTo>
                    <a:lnTo>
                      <a:pt x="324" y="218"/>
                    </a:lnTo>
                    <a:lnTo>
                      <a:pt x="312" y="221"/>
                    </a:lnTo>
                    <a:lnTo>
                      <a:pt x="302" y="223"/>
                    </a:lnTo>
                    <a:lnTo>
                      <a:pt x="291" y="225"/>
                    </a:lnTo>
                    <a:lnTo>
                      <a:pt x="281" y="228"/>
                    </a:lnTo>
                    <a:lnTo>
                      <a:pt x="274" y="228"/>
                    </a:lnTo>
                    <a:lnTo>
                      <a:pt x="267" y="228"/>
                    </a:lnTo>
                    <a:lnTo>
                      <a:pt x="262" y="228"/>
                    </a:lnTo>
                    <a:lnTo>
                      <a:pt x="257" y="228"/>
                    </a:lnTo>
                    <a:lnTo>
                      <a:pt x="245" y="230"/>
                    </a:lnTo>
                    <a:lnTo>
                      <a:pt x="236" y="232"/>
                    </a:lnTo>
                    <a:lnTo>
                      <a:pt x="224" y="232"/>
                    </a:lnTo>
                    <a:lnTo>
                      <a:pt x="214" y="235"/>
                    </a:lnTo>
                    <a:lnTo>
                      <a:pt x="205" y="237"/>
                    </a:lnTo>
                    <a:lnTo>
                      <a:pt x="195" y="237"/>
                    </a:lnTo>
                    <a:lnTo>
                      <a:pt x="186" y="240"/>
                    </a:lnTo>
                    <a:lnTo>
                      <a:pt x="179" y="240"/>
                    </a:lnTo>
                    <a:lnTo>
                      <a:pt x="172" y="242"/>
                    </a:lnTo>
                    <a:lnTo>
                      <a:pt x="167" y="242"/>
                    </a:lnTo>
                    <a:lnTo>
                      <a:pt x="157" y="244"/>
                    </a:lnTo>
                    <a:lnTo>
                      <a:pt x="153" y="244"/>
                    </a:lnTo>
                    <a:lnTo>
                      <a:pt x="155" y="237"/>
                    </a:lnTo>
                    <a:lnTo>
                      <a:pt x="155" y="232"/>
                    </a:lnTo>
                    <a:lnTo>
                      <a:pt x="162" y="230"/>
                    </a:lnTo>
                    <a:lnTo>
                      <a:pt x="172" y="228"/>
                    </a:lnTo>
                    <a:lnTo>
                      <a:pt x="181" y="228"/>
                    </a:lnTo>
                    <a:lnTo>
                      <a:pt x="188" y="225"/>
                    </a:lnTo>
                    <a:lnTo>
                      <a:pt x="198" y="225"/>
                    </a:lnTo>
                    <a:lnTo>
                      <a:pt x="205" y="223"/>
                    </a:lnTo>
                    <a:lnTo>
                      <a:pt x="214" y="223"/>
                    </a:lnTo>
                    <a:lnTo>
                      <a:pt x="222" y="223"/>
                    </a:lnTo>
                    <a:lnTo>
                      <a:pt x="229" y="221"/>
                    </a:lnTo>
                    <a:lnTo>
                      <a:pt x="238" y="218"/>
                    </a:lnTo>
                    <a:lnTo>
                      <a:pt x="245" y="218"/>
                    </a:lnTo>
                    <a:lnTo>
                      <a:pt x="255" y="218"/>
                    </a:lnTo>
                    <a:lnTo>
                      <a:pt x="262" y="218"/>
                    </a:lnTo>
                    <a:lnTo>
                      <a:pt x="269" y="216"/>
                    </a:lnTo>
                    <a:lnTo>
                      <a:pt x="279" y="216"/>
                    </a:lnTo>
                    <a:lnTo>
                      <a:pt x="286" y="216"/>
                    </a:lnTo>
                    <a:lnTo>
                      <a:pt x="293" y="213"/>
                    </a:lnTo>
                    <a:lnTo>
                      <a:pt x="302" y="213"/>
                    </a:lnTo>
                    <a:lnTo>
                      <a:pt x="310" y="211"/>
                    </a:lnTo>
                    <a:lnTo>
                      <a:pt x="317" y="211"/>
                    </a:lnTo>
                    <a:lnTo>
                      <a:pt x="324" y="209"/>
                    </a:lnTo>
                    <a:lnTo>
                      <a:pt x="333" y="209"/>
                    </a:lnTo>
                    <a:lnTo>
                      <a:pt x="340" y="206"/>
                    </a:lnTo>
                    <a:lnTo>
                      <a:pt x="348" y="206"/>
                    </a:lnTo>
                    <a:lnTo>
                      <a:pt x="357" y="204"/>
                    </a:lnTo>
                    <a:lnTo>
                      <a:pt x="364" y="202"/>
                    </a:lnTo>
                    <a:lnTo>
                      <a:pt x="371" y="202"/>
                    </a:lnTo>
                    <a:lnTo>
                      <a:pt x="381" y="199"/>
                    </a:lnTo>
                    <a:lnTo>
                      <a:pt x="388" y="197"/>
                    </a:lnTo>
                    <a:lnTo>
                      <a:pt x="395" y="197"/>
                    </a:lnTo>
                    <a:lnTo>
                      <a:pt x="405" y="194"/>
                    </a:lnTo>
                    <a:lnTo>
                      <a:pt x="412" y="192"/>
                    </a:lnTo>
                    <a:lnTo>
                      <a:pt x="419" y="190"/>
                    </a:lnTo>
                    <a:lnTo>
                      <a:pt x="424" y="185"/>
                    </a:lnTo>
                    <a:lnTo>
                      <a:pt x="431" y="180"/>
                    </a:lnTo>
                    <a:lnTo>
                      <a:pt x="438" y="178"/>
                    </a:lnTo>
                    <a:lnTo>
                      <a:pt x="445" y="173"/>
                    </a:lnTo>
                    <a:lnTo>
                      <a:pt x="452" y="171"/>
                    </a:lnTo>
                    <a:lnTo>
                      <a:pt x="459" y="166"/>
                    </a:lnTo>
                    <a:lnTo>
                      <a:pt x="466" y="164"/>
                    </a:lnTo>
                    <a:lnTo>
                      <a:pt x="474" y="156"/>
                    </a:lnTo>
                    <a:lnTo>
                      <a:pt x="481" y="154"/>
                    </a:lnTo>
                    <a:lnTo>
                      <a:pt x="488" y="149"/>
                    </a:lnTo>
                    <a:lnTo>
                      <a:pt x="495" y="145"/>
                    </a:lnTo>
                    <a:lnTo>
                      <a:pt x="502" y="140"/>
                    </a:lnTo>
                    <a:lnTo>
                      <a:pt x="509" y="137"/>
                    </a:lnTo>
                    <a:lnTo>
                      <a:pt x="516" y="133"/>
                    </a:lnTo>
                    <a:lnTo>
                      <a:pt x="526" y="128"/>
                    </a:lnTo>
                    <a:lnTo>
                      <a:pt x="531" y="123"/>
                    </a:lnTo>
                    <a:lnTo>
                      <a:pt x="538" y="118"/>
                    </a:lnTo>
                    <a:lnTo>
                      <a:pt x="545" y="114"/>
                    </a:lnTo>
                    <a:lnTo>
                      <a:pt x="552" y="111"/>
                    </a:lnTo>
                    <a:lnTo>
                      <a:pt x="559" y="107"/>
                    </a:lnTo>
                    <a:lnTo>
                      <a:pt x="564" y="102"/>
                    </a:lnTo>
                    <a:lnTo>
                      <a:pt x="571" y="97"/>
                    </a:lnTo>
                    <a:lnTo>
                      <a:pt x="578" y="95"/>
                    </a:lnTo>
                    <a:lnTo>
                      <a:pt x="583" y="88"/>
                    </a:lnTo>
                    <a:lnTo>
                      <a:pt x="590" y="85"/>
                    </a:lnTo>
                    <a:lnTo>
                      <a:pt x="597" y="80"/>
                    </a:lnTo>
                    <a:lnTo>
                      <a:pt x="602" y="78"/>
                    </a:lnTo>
                    <a:lnTo>
                      <a:pt x="614" y="69"/>
                    </a:lnTo>
                    <a:lnTo>
                      <a:pt x="626" y="61"/>
                    </a:lnTo>
                    <a:lnTo>
                      <a:pt x="623" y="52"/>
                    </a:lnTo>
                    <a:lnTo>
                      <a:pt x="621" y="42"/>
                    </a:lnTo>
                    <a:lnTo>
                      <a:pt x="616" y="35"/>
                    </a:lnTo>
                    <a:lnTo>
                      <a:pt x="614" y="28"/>
                    </a:lnTo>
                    <a:lnTo>
                      <a:pt x="607" y="19"/>
                    </a:lnTo>
                    <a:lnTo>
                      <a:pt x="602" y="14"/>
                    </a:lnTo>
                    <a:lnTo>
                      <a:pt x="595" y="16"/>
                    </a:lnTo>
                    <a:lnTo>
                      <a:pt x="588" y="19"/>
                    </a:lnTo>
                    <a:lnTo>
                      <a:pt x="581" y="21"/>
                    </a:lnTo>
                    <a:lnTo>
                      <a:pt x="573" y="23"/>
                    </a:lnTo>
                    <a:lnTo>
                      <a:pt x="566" y="26"/>
                    </a:lnTo>
                    <a:lnTo>
                      <a:pt x="559" y="31"/>
                    </a:lnTo>
                    <a:lnTo>
                      <a:pt x="552" y="33"/>
                    </a:lnTo>
                    <a:lnTo>
                      <a:pt x="545" y="35"/>
                    </a:lnTo>
                    <a:lnTo>
                      <a:pt x="538" y="38"/>
                    </a:lnTo>
                    <a:lnTo>
                      <a:pt x="531" y="40"/>
                    </a:lnTo>
                    <a:lnTo>
                      <a:pt x="524" y="42"/>
                    </a:lnTo>
                    <a:lnTo>
                      <a:pt x="516" y="45"/>
                    </a:lnTo>
                    <a:lnTo>
                      <a:pt x="509" y="47"/>
                    </a:lnTo>
                    <a:lnTo>
                      <a:pt x="502" y="50"/>
                    </a:lnTo>
                    <a:lnTo>
                      <a:pt x="495" y="52"/>
                    </a:lnTo>
                    <a:lnTo>
                      <a:pt x="488" y="57"/>
                    </a:lnTo>
                    <a:lnTo>
                      <a:pt x="478" y="57"/>
                    </a:lnTo>
                    <a:lnTo>
                      <a:pt x="474" y="59"/>
                    </a:lnTo>
                    <a:lnTo>
                      <a:pt x="464" y="61"/>
                    </a:lnTo>
                    <a:lnTo>
                      <a:pt x="459" y="64"/>
                    </a:lnTo>
                    <a:lnTo>
                      <a:pt x="452" y="64"/>
                    </a:lnTo>
                    <a:lnTo>
                      <a:pt x="443" y="69"/>
                    </a:lnTo>
                    <a:lnTo>
                      <a:pt x="436" y="69"/>
                    </a:lnTo>
                    <a:lnTo>
                      <a:pt x="431" y="71"/>
                    </a:lnTo>
                    <a:lnTo>
                      <a:pt x="421" y="73"/>
                    </a:lnTo>
                    <a:lnTo>
                      <a:pt x="414" y="76"/>
                    </a:lnTo>
                    <a:lnTo>
                      <a:pt x="407" y="76"/>
                    </a:lnTo>
                    <a:lnTo>
                      <a:pt x="400" y="78"/>
                    </a:lnTo>
                    <a:lnTo>
                      <a:pt x="393" y="78"/>
                    </a:lnTo>
                    <a:lnTo>
                      <a:pt x="386" y="80"/>
                    </a:lnTo>
                    <a:lnTo>
                      <a:pt x="379" y="83"/>
                    </a:lnTo>
                    <a:lnTo>
                      <a:pt x="371" y="85"/>
                    </a:lnTo>
                    <a:lnTo>
                      <a:pt x="364" y="85"/>
                    </a:lnTo>
                    <a:lnTo>
                      <a:pt x="357" y="88"/>
                    </a:lnTo>
                    <a:lnTo>
                      <a:pt x="348" y="88"/>
                    </a:lnTo>
                    <a:lnTo>
                      <a:pt x="340" y="90"/>
                    </a:lnTo>
                    <a:lnTo>
                      <a:pt x="333" y="90"/>
                    </a:lnTo>
                    <a:lnTo>
                      <a:pt x="326" y="92"/>
                    </a:lnTo>
                    <a:lnTo>
                      <a:pt x="319" y="92"/>
                    </a:lnTo>
                    <a:lnTo>
                      <a:pt x="312" y="95"/>
                    </a:lnTo>
                    <a:lnTo>
                      <a:pt x="302" y="95"/>
                    </a:lnTo>
                    <a:lnTo>
                      <a:pt x="295" y="95"/>
                    </a:lnTo>
                    <a:lnTo>
                      <a:pt x="288" y="97"/>
                    </a:lnTo>
                    <a:lnTo>
                      <a:pt x="281" y="97"/>
                    </a:lnTo>
                    <a:lnTo>
                      <a:pt x="272" y="97"/>
                    </a:lnTo>
                    <a:lnTo>
                      <a:pt x="264" y="97"/>
                    </a:lnTo>
                    <a:lnTo>
                      <a:pt x="257" y="99"/>
                    </a:lnTo>
                    <a:lnTo>
                      <a:pt x="250" y="99"/>
                    </a:lnTo>
                    <a:lnTo>
                      <a:pt x="241" y="99"/>
                    </a:lnTo>
                    <a:lnTo>
                      <a:pt x="233" y="99"/>
                    </a:lnTo>
                    <a:lnTo>
                      <a:pt x="226" y="99"/>
                    </a:lnTo>
                    <a:lnTo>
                      <a:pt x="219" y="102"/>
                    </a:lnTo>
                    <a:lnTo>
                      <a:pt x="210" y="102"/>
                    </a:lnTo>
                    <a:lnTo>
                      <a:pt x="203" y="102"/>
                    </a:lnTo>
                    <a:lnTo>
                      <a:pt x="193" y="102"/>
                    </a:lnTo>
                    <a:lnTo>
                      <a:pt x="186" y="102"/>
                    </a:lnTo>
                    <a:lnTo>
                      <a:pt x="176" y="102"/>
                    </a:lnTo>
                    <a:lnTo>
                      <a:pt x="169" y="102"/>
                    </a:lnTo>
                    <a:lnTo>
                      <a:pt x="162" y="102"/>
                    </a:lnTo>
                    <a:lnTo>
                      <a:pt x="153" y="102"/>
                    </a:lnTo>
                    <a:lnTo>
                      <a:pt x="143" y="102"/>
                    </a:lnTo>
                    <a:lnTo>
                      <a:pt x="136" y="102"/>
                    </a:lnTo>
                    <a:lnTo>
                      <a:pt x="129" y="102"/>
                    </a:lnTo>
                    <a:lnTo>
                      <a:pt x="122" y="102"/>
                    </a:lnTo>
                    <a:lnTo>
                      <a:pt x="115" y="99"/>
                    </a:lnTo>
                    <a:lnTo>
                      <a:pt x="107" y="97"/>
                    </a:lnTo>
                    <a:lnTo>
                      <a:pt x="100" y="97"/>
                    </a:lnTo>
                    <a:lnTo>
                      <a:pt x="93" y="97"/>
                    </a:lnTo>
                    <a:lnTo>
                      <a:pt x="84" y="97"/>
                    </a:lnTo>
                    <a:lnTo>
                      <a:pt x="77" y="95"/>
                    </a:lnTo>
                    <a:lnTo>
                      <a:pt x="69" y="95"/>
                    </a:lnTo>
                    <a:lnTo>
                      <a:pt x="62" y="95"/>
                    </a:lnTo>
                    <a:lnTo>
                      <a:pt x="53" y="95"/>
                    </a:lnTo>
                    <a:lnTo>
                      <a:pt x="46" y="95"/>
                    </a:lnTo>
                    <a:lnTo>
                      <a:pt x="39" y="95"/>
                    </a:lnTo>
                    <a:lnTo>
                      <a:pt x="31" y="95"/>
                    </a:lnTo>
                    <a:lnTo>
                      <a:pt x="22" y="95"/>
                    </a:lnTo>
                    <a:lnTo>
                      <a:pt x="15" y="95"/>
                    </a:lnTo>
                    <a:lnTo>
                      <a:pt x="10" y="95"/>
                    </a:lnTo>
                    <a:lnTo>
                      <a:pt x="3" y="95"/>
                    </a:lnTo>
                    <a:lnTo>
                      <a:pt x="0" y="90"/>
                    </a:lnTo>
                    <a:lnTo>
                      <a:pt x="3" y="88"/>
                    </a:lnTo>
                    <a:lnTo>
                      <a:pt x="3" y="83"/>
                    </a:lnTo>
                    <a:lnTo>
                      <a:pt x="3" y="80"/>
                    </a:lnTo>
                    <a:lnTo>
                      <a:pt x="10" y="80"/>
                    </a:lnTo>
                    <a:lnTo>
                      <a:pt x="17" y="80"/>
                    </a:lnTo>
                    <a:lnTo>
                      <a:pt x="24" y="80"/>
                    </a:lnTo>
                    <a:lnTo>
                      <a:pt x="31" y="83"/>
                    </a:lnTo>
                    <a:lnTo>
                      <a:pt x="41" y="83"/>
                    </a:lnTo>
                    <a:lnTo>
                      <a:pt x="48" y="83"/>
                    </a:lnTo>
                    <a:lnTo>
                      <a:pt x="58" y="85"/>
                    </a:lnTo>
                    <a:lnTo>
                      <a:pt x="69" y="85"/>
                    </a:lnTo>
                    <a:lnTo>
                      <a:pt x="77" y="85"/>
                    </a:lnTo>
                    <a:lnTo>
                      <a:pt x="86" y="88"/>
                    </a:lnTo>
                    <a:lnTo>
                      <a:pt x="93" y="88"/>
                    </a:lnTo>
                    <a:lnTo>
                      <a:pt x="103" y="88"/>
                    </a:lnTo>
                    <a:lnTo>
                      <a:pt x="110" y="88"/>
                    </a:lnTo>
                    <a:lnTo>
                      <a:pt x="117" y="90"/>
                    </a:lnTo>
                    <a:lnTo>
                      <a:pt x="124" y="90"/>
                    </a:lnTo>
                    <a:lnTo>
                      <a:pt x="134" y="92"/>
                    </a:lnTo>
                    <a:lnTo>
                      <a:pt x="141" y="90"/>
                    </a:lnTo>
                    <a:lnTo>
                      <a:pt x="150" y="90"/>
                    </a:lnTo>
                    <a:lnTo>
                      <a:pt x="157" y="90"/>
                    </a:lnTo>
                    <a:lnTo>
                      <a:pt x="165" y="90"/>
                    </a:lnTo>
                    <a:lnTo>
                      <a:pt x="172" y="90"/>
                    </a:lnTo>
                    <a:lnTo>
                      <a:pt x="181" y="90"/>
                    </a:lnTo>
                    <a:lnTo>
                      <a:pt x="188" y="90"/>
                    </a:lnTo>
                    <a:lnTo>
                      <a:pt x="198" y="90"/>
                    </a:lnTo>
                    <a:lnTo>
                      <a:pt x="205" y="90"/>
                    </a:lnTo>
                    <a:lnTo>
                      <a:pt x="212" y="90"/>
                    </a:lnTo>
                    <a:lnTo>
                      <a:pt x="219" y="88"/>
                    </a:lnTo>
                    <a:lnTo>
                      <a:pt x="229" y="88"/>
                    </a:lnTo>
                    <a:lnTo>
                      <a:pt x="236" y="88"/>
                    </a:lnTo>
                    <a:lnTo>
                      <a:pt x="243" y="88"/>
                    </a:lnTo>
                    <a:lnTo>
                      <a:pt x="250" y="88"/>
                    </a:lnTo>
                    <a:lnTo>
                      <a:pt x="260" y="88"/>
                    </a:lnTo>
                    <a:lnTo>
                      <a:pt x="264" y="88"/>
                    </a:lnTo>
                    <a:lnTo>
                      <a:pt x="274" y="85"/>
                    </a:lnTo>
                    <a:lnTo>
                      <a:pt x="281" y="85"/>
                    </a:lnTo>
                    <a:lnTo>
                      <a:pt x="288" y="85"/>
                    </a:lnTo>
                    <a:lnTo>
                      <a:pt x="295" y="83"/>
                    </a:lnTo>
                    <a:lnTo>
                      <a:pt x="302" y="83"/>
                    </a:lnTo>
                    <a:lnTo>
                      <a:pt x="312" y="80"/>
                    </a:lnTo>
                    <a:lnTo>
                      <a:pt x="319" y="80"/>
                    </a:lnTo>
                    <a:lnTo>
                      <a:pt x="326" y="78"/>
                    </a:lnTo>
                    <a:lnTo>
                      <a:pt x="333" y="78"/>
                    </a:lnTo>
                    <a:lnTo>
                      <a:pt x="340" y="78"/>
                    </a:lnTo>
                    <a:lnTo>
                      <a:pt x="348" y="76"/>
                    </a:lnTo>
                    <a:lnTo>
                      <a:pt x="357" y="73"/>
                    </a:lnTo>
                    <a:lnTo>
                      <a:pt x="364" y="73"/>
                    </a:lnTo>
                    <a:lnTo>
                      <a:pt x="371" y="71"/>
                    </a:lnTo>
                    <a:lnTo>
                      <a:pt x="379" y="71"/>
                    </a:lnTo>
                    <a:lnTo>
                      <a:pt x="386" y="69"/>
                    </a:lnTo>
                    <a:lnTo>
                      <a:pt x="393" y="69"/>
                    </a:lnTo>
                    <a:lnTo>
                      <a:pt x="400" y="66"/>
                    </a:lnTo>
                    <a:lnTo>
                      <a:pt x="407" y="64"/>
                    </a:lnTo>
                    <a:lnTo>
                      <a:pt x="414" y="61"/>
                    </a:lnTo>
                    <a:lnTo>
                      <a:pt x="421" y="61"/>
                    </a:lnTo>
                    <a:lnTo>
                      <a:pt x="428" y="59"/>
                    </a:lnTo>
                    <a:lnTo>
                      <a:pt x="436" y="59"/>
                    </a:lnTo>
                    <a:lnTo>
                      <a:pt x="443" y="54"/>
                    </a:lnTo>
                    <a:lnTo>
                      <a:pt x="450" y="54"/>
                    </a:lnTo>
                    <a:lnTo>
                      <a:pt x="457" y="50"/>
                    </a:lnTo>
                    <a:lnTo>
                      <a:pt x="464" y="50"/>
                    </a:lnTo>
                    <a:lnTo>
                      <a:pt x="471" y="47"/>
                    </a:lnTo>
                    <a:lnTo>
                      <a:pt x="478" y="45"/>
                    </a:lnTo>
                    <a:lnTo>
                      <a:pt x="488" y="42"/>
                    </a:lnTo>
                    <a:lnTo>
                      <a:pt x="495" y="42"/>
                    </a:lnTo>
                    <a:lnTo>
                      <a:pt x="500" y="40"/>
                    </a:lnTo>
                    <a:lnTo>
                      <a:pt x="507" y="38"/>
                    </a:lnTo>
                    <a:lnTo>
                      <a:pt x="514" y="33"/>
                    </a:lnTo>
                    <a:lnTo>
                      <a:pt x="521" y="31"/>
                    </a:lnTo>
                    <a:lnTo>
                      <a:pt x="528" y="28"/>
                    </a:lnTo>
                    <a:lnTo>
                      <a:pt x="535" y="26"/>
                    </a:lnTo>
                    <a:lnTo>
                      <a:pt x="543" y="23"/>
                    </a:lnTo>
                    <a:lnTo>
                      <a:pt x="550" y="23"/>
                    </a:lnTo>
                    <a:lnTo>
                      <a:pt x="557" y="19"/>
                    </a:lnTo>
                    <a:lnTo>
                      <a:pt x="564" y="16"/>
                    </a:lnTo>
                    <a:lnTo>
                      <a:pt x="571" y="14"/>
                    </a:lnTo>
                    <a:lnTo>
                      <a:pt x="578" y="12"/>
                    </a:lnTo>
                    <a:lnTo>
                      <a:pt x="583" y="7"/>
                    </a:lnTo>
                    <a:lnTo>
                      <a:pt x="592" y="4"/>
                    </a:lnTo>
                    <a:lnTo>
                      <a:pt x="600" y="2"/>
                    </a:lnTo>
                    <a:lnTo>
                      <a:pt x="607" y="0"/>
                    </a:lnTo>
                    <a:lnTo>
                      <a:pt x="607"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525" name="Freeform 69"/>
              <p:cNvSpPr>
                <a:spLocks/>
              </p:cNvSpPr>
              <p:nvPr/>
            </p:nvSpPr>
            <p:spPr bwMode="auto">
              <a:xfrm>
                <a:off x="1462" y="582"/>
                <a:ext cx="114" cy="447"/>
              </a:xfrm>
              <a:custGeom>
                <a:avLst/>
                <a:gdLst/>
                <a:ahLst/>
                <a:cxnLst>
                  <a:cxn ang="0">
                    <a:pos x="41" y="24"/>
                  </a:cxn>
                  <a:cxn ang="0">
                    <a:pos x="31" y="45"/>
                  </a:cxn>
                  <a:cxn ang="0">
                    <a:pos x="22" y="66"/>
                  </a:cxn>
                  <a:cxn ang="0">
                    <a:pos x="17" y="88"/>
                  </a:cxn>
                  <a:cxn ang="0">
                    <a:pos x="14" y="109"/>
                  </a:cxn>
                  <a:cxn ang="0">
                    <a:pos x="12" y="133"/>
                  </a:cxn>
                  <a:cxn ang="0">
                    <a:pos x="12" y="154"/>
                  </a:cxn>
                  <a:cxn ang="0">
                    <a:pos x="12" y="176"/>
                  </a:cxn>
                  <a:cxn ang="0">
                    <a:pos x="17" y="197"/>
                  </a:cxn>
                  <a:cxn ang="0">
                    <a:pos x="22" y="221"/>
                  </a:cxn>
                  <a:cxn ang="0">
                    <a:pos x="26" y="242"/>
                  </a:cxn>
                  <a:cxn ang="0">
                    <a:pos x="31" y="264"/>
                  </a:cxn>
                  <a:cxn ang="0">
                    <a:pos x="41" y="285"/>
                  </a:cxn>
                  <a:cxn ang="0">
                    <a:pos x="48" y="306"/>
                  </a:cxn>
                  <a:cxn ang="0">
                    <a:pos x="55" y="325"/>
                  </a:cxn>
                  <a:cxn ang="0">
                    <a:pos x="64" y="347"/>
                  </a:cxn>
                  <a:cxn ang="0">
                    <a:pos x="72" y="363"/>
                  </a:cxn>
                  <a:cxn ang="0">
                    <a:pos x="81" y="382"/>
                  </a:cxn>
                  <a:cxn ang="0">
                    <a:pos x="91" y="399"/>
                  </a:cxn>
                  <a:cxn ang="0">
                    <a:pos x="105" y="428"/>
                  </a:cxn>
                  <a:cxn ang="0">
                    <a:pos x="112" y="447"/>
                  </a:cxn>
                  <a:cxn ang="0">
                    <a:pos x="102" y="437"/>
                  </a:cxn>
                  <a:cxn ang="0">
                    <a:pos x="91" y="418"/>
                  </a:cxn>
                  <a:cxn ang="0">
                    <a:pos x="79" y="399"/>
                  </a:cxn>
                  <a:cxn ang="0">
                    <a:pos x="69" y="380"/>
                  </a:cxn>
                  <a:cxn ang="0">
                    <a:pos x="57" y="361"/>
                  </a:cxn>
                  <a:cxn ang="0">
                    <a:pos x="48" y="342"/>
                  </a:cxn>
                  <a:cxn ang="0">
                    <a:pos x="38" y="321"/>
                  </a:cxn>
                  <a:cxn ang="0">
                    <a:pos x="29" y="299"/>
                  </a:cxn>
                  <a:cxn ang="0">
                    <a:pos x="24" y="280"/>
                  </a:cxn>
                  <a:cxn ang="0">
                    <a:pos x="17" y="259"/>
                  </a:cxn>
                  <a:cxn ang="0">
                    <a:pos x="12" y="237"/>
                  </a:cxn>
                  <a:cxn ang="0">
                    <a:pos x="7" y="216"/>
                  </a:cxn>
                  <a:cxn ang="0">
                    <a:pos x="3" y="195"/>
                  </a:cxn>
                  <a:cxn ang="0">
                    <a:pos x="3" y="173"/>
                  </a:cxn>
                  <a:cxn ang="0">
                    <a:pos x="0" y="152"/>
                  </a:cxn>
                  <a:cxn ang="0">
                    <a:pos x="0" y="131"/>
                  </a:cxn>
                  <a:cxn ang="0">
                    <a:pos x="3" y="109"/>
                  </a:cxn>
                  <a:cxn ang="0">
                    <a:pos x="5" y="88"/>
                  </a:cxn>
                  <a:cxn ang="0">
                    <a:pos x="12" y="66"/>
                  </a:cxn>
                  <a:cxn ang="0">
                    <a:pos x="19" y="45"/>
                  </a:cxn>
                  <a:cxn ang="0">
                    <a:pos x="29" y="26"/>
                  </a:cxn>
                  <a:cxn ang="0">
                    <a:pos x="38" y="7"/>
                  </a:cxn>
                </a:cxnLst>
                <a:rect l="0" t="0" r="r" b="b"/>
                <a:pathLst>
                  <a:path w="114" h="447">
                    <a:moveTo>
                      <a:pt x="43" y="0"/>
                    </a:moveTo>
                    <a:lnTo>
                      <a:pt x="45" y="19"/>
                    </a:lnTo>
                    <a:lnTo>
                      <a:pt x="41" y="24"/>
                    </a:lnTo>
                    <a:lnTo>
                      <a:pt x="38" y="31"/>
                    </a:lnTo>
                    <a:lnTo>
                      <a:pt x="34" y="38"/>
                    </a:lnTo>
                    <a:lnTo>
                      <a:pt x="31" y="45"/>
                    </a:lnTo>
                    <a:lnTo>
                      <a:pt x="29" y="52"/>
                    </a:lnTo>
                    <a:lnTo>
                      <a:pt x="24" y="59"/>
                    </a:lnTo>
                    <a:lnTo>
                      <a:pt x="22" y="66"/>
                    </a:lnTo>
                    <a:lnTo>
                      <a:pt x="22" y="74"/>
                    </a:lnTo>
                    <a:lnTo>
                      <a:pt x="19" y="81"/>
                    </a:lnTo>
                    <a:lnTo>
                      <a:pt x="17" y="88"/>
                    </a:lnTo>
                    <a:lnTo>
                      <a:pt x="14" y="95"/>
                    </a:lnTo>
                    <a:lnTo>
                      <a:pt x="14" y="102"/>
                    </a:lnTo>
                    <a:lnTo>
                      <a:pt x="14" y="109"/>
                    </a:lnTo>
                    <a:lnTo>
                      <a:pt x="12" y="116"/>
                    </a:lnTo>
                    <a:lnTo>
                      <a:pt x="12" y="123"/>
                    </a:lnTo>
                    <a:lnTo>
                      <a:pt x="12" y="133"/>
                    </a:lnTo>
                    <a:lnTo>
                      <a:pt x="12" y="138"/>
                    </a:lnTo>
                    <a:lnTo>
                      <a:pt x="12" y="147"/>
                    </a:lnTo>
                    <a:lnTo>
                      <a:pt x="12" y="154"/>
                    </a:lnTo>
                    <a:lnTo>
                      <a:pt x="12" y="161"/>
                    </a:lnTo>
                    <a:lnTo>
                      <a:pt x="12" y="169"/>
                    </a:lnTo>
                    <a:lnTo>
                      <a:pt x="12" y="176"/>
                    </a:lnTo>
                    <a:lnTo>
                      <a:pt x="14" y="183"/>
                    </a:lnTo>
                    <a:lnTo>
                      <a:pt x="17" y="192"/>
                    </a:lnTo>
                    <a:lnTo>
                      <a:pt x="17" y="197"/>
                    </a:lnTo>
                    <a:lnTo>
                      <a:pt x="19" y="204"/>
                    </a:lnTo>
                    <a:lnTo>
                      <a:pt x="19" y="214"/>
                    </a:lnTo>
                    <a:lnTo>
                      <a:pt x="22" y="221"/>
                    </a:lnTo>
                    <a:lnTo>
                      <a:pt x="22" y="228"/>
                    </a:lnTo>
                    <a:lnTo>
                      <a:pt x="24" y="235"/>
                    </a:lnTo>
                    <a:lnTo>
                      <a:pt x="26" y="242"/>
                    </a:lnTo>
                    <a:lnTo>
                      <a:pt x="29" y="252"/>
                    </a:lnTo>
                    <a:lnTo>
                      <a:pt x="31" y="256"/>
                    </a:lnTo>
                    <a:lnTo>
                      <a:pt x="31" y="264"/>
                    </a:lnTo>
                    <a:lnTo>
                      <a:pt x="34" y="271"/>
                    </a:lnTo>
                    <a:lnTo>
                      <a:pt x="38" y="278"/>
                    </a:lnTo>
                    <a:lnTo>
                      <a:pt x="41" y="285"/>
                    </a:lnTo>
                    <a:lnTo>
                      <a:pt x="41" y="292"/>
                    </a:lnTo>
                    <a:lnTo>
                      <a:pt x="43" y="299"/>
                    </a:lnTo>
                    <a:lnTo>
                      <a:pt x="48" y="306"/>
                    </a:lnTo>
                    <a:lnTo>
                      <a:pt x="50" y="313"/>
                    </a:lnTo>
                    <a:lnTo>
                      <a:pt x="53" y="318"/>
                    </a:lnTo>
                    <a:lnTo>
                      <a:pt x="55" y="325"/>
                    </a:lnTo>
                    <a:lnTo>
                      <a:pt x="57" y="333"/>
                    </a:lnTo>
                    <a:lnTo>
                      <a:pt x="60" y="340"/>
                    </a:lnTo>
                    <a:lnTo>
                      <a:pt x="64" y="347"/>
                    </a:lnTo>
                    <a:lnTo>
                      <a:pt x="67" y="352"/>
                    </a:lnTo>
                    <a:lnTo>
                      <a:pt x="69" y="359"/>
                    </a:lnTo>
                    <a:lnTo>
                      <a:pt x="72" y="363"/>
                    </a:lnTo>
                    <a:lnTo>
                      <a:pt x="76" y="371"/>
                    </a:lnTo>
                    <a:lnTo>
                      <a:pt x="79" y="375"/>
                    </a:lnTo>
                    <a:lnTo>
                      <a:pt x="81" y="382"/>
                    </a:lnTo>
                    <a:lnTo>
                      <a:pt x="83" y="387"/>
                    </a:lnTo>
                    <a:lnTo>
                      <a:pt x="86" y="394"/>
                    </a:lnTo>
                    <a:lnTo>
                      <a:pt x="91" y="399"/>
                    </a:lnTo>
                    <a:lnTo>
                      <a:pt x="93" y="406"/>
                    </a:lnTo>
                    <a:lnTo>
                      <a:pt x="98" y="416"/>
                    </a:lnTo>
                    <a:lnTo>
                      <a:pt x="105" y="428"/>
                    </a:lnTo>
                    <a:lnTo>
                      <a:pt x="110" y="437"/>
                    </a:lnTo>
                    <a:lnTo>
                      <a:pt x="114" y="447"/>
                    </a:lnTo>
                    <a:lnTo>
                      <a:pt x="112" y="447"/>
                    </a:lnTo>
                    <a:lnTo>
                      <a:pt x="107" y="442"/>
                    </a:lnTo>
                    <a:lnTo>
                      <a:pt x="105" y="437"/>
                    </a:lnTo>
                    <a:lnTo>
                      <a:pt x="102" y="437"/>
                    </a:lnTo>
                    <a:lnTo>
                      <a:pt x="98" y="430"/>
                    </a:lnTo>
                    <a:lnTo>
                      <a:pt x="95" y="423"/>
                    </a:lnTo>
                    <a:lnTo>
                      <a:pt x="91" y="418"/>
                    </a:lnTo>
                    <a:lnTo>
                      <a:pt x="86" y="411"/>
                    </a:lnTo>
                    <a:lnTo>
                      <a:pt x="83" y="404"/>
                    </a:lnTo>
                    <a:lnTo>
                      <a:pt x="79" y="399"/>
                    </a:lnTo>
                    <a:lnTo>
                      <a:pt x="76" y="392"/>
                    </a:lnTo>
                    <a:lnTo>
                      <a:pt x="72" y="387"/>
                    </a:lnTo>
                    <a:lnTo>
                      <a:pt x="69" y="380"/>
                    </a:lnTo>
                    <a:lnTo>
                      <a:pt x="64" y="373"/>
                    </a:lnTo>
                    <a:lnTo>
                      <a:pt x="60" y="366"/>
                    </a:lnTo>
                    <a:lnTo>
                      <a:pt x="57" y="361"/>
                    </a:lnTo>
                    <a:lnTo>
                      <a:pt x="55" y="354"/>
                    </a:lnTo>
                    <a:lnTo>
                      <a:pt x="50" y="347"/>
                    </a:lnTo>
                    <a:lnTo>
                      <a:pt x="48" y="342"/>
                    </a:lnTo>
                    <a:lnTo>
                      <a:pt x="45" y="335"/>
                    </a:lnTo>
                    <a:lnTo>
                      <a:pt x="41" y="328"/>
                    </a:lnTo>
                    <a:lnTo>
                      <a:pt x="38" y="321"/>
                    </a:lnTo>
                    <a:lnTo>
                      <a:pt x="36" y="313"/>
                    </a:lnTo>
                    <a:lnTo>
                      <a:pt x="31" y="309"/>
                    </a:lnTo>
                    <a:lnTo>
                      <a:pt x="29" y="299"/>
                    </a:lnTo>
                    <a:lnTo>
                      <a:pt x="26" y="292"/>
                    </a:lnTo>
                    <a:lnTo>
                      <a:pt x="24" y="287"/>
                    </a:lnTo>
                    <a:lnTo>
                      <a:pt x="24" y="280"/>
                    </a:lnTo>
                    <a:lnTo>
                      <a:pt x="22" y="273"/>
                    </a:lnTo>
                    <a:lnTo>
                      <a:pt x="19" y="266"/>
                    </a:lnTo>
                    <a:lnTo>
                      <a:pt x="17" y="259"/>
                    </a:lnTo>
                    <a:lnTo>
                      <a:pt x="14" y="252"/>
                    </a:lnTo>
                    <a:lnTo>
                      <a:pt x="12" y="245"/>
                    </a:lnTo>
                    <a:lnTo>
                      <a:pt x="12" y="237"/>
                    </a:lnTo>
                    <a:lnTo>
                      <a:pt x="10" y="230"/>
                    </a:lnTo>
                    <a:lnTo>
                      <a:pt x="10" y="223"/>
                    </a:lnTo>
                    <a:lnTo>
                      <a:pt x="7" y="216"/>
                    </a:lnTo>
                    <a:lnTo>
                      <a:pt x="5" y="209"/>
                    </a:lnTo>
                    <a:lnTo>
                      <a:pt x="3" y="202"/>
                    </a:lnTo>
                    <a:lnTo>
                      <a:pt x="3" y="195"/>
                    </a:lnTo>
                    <a:lnTo>
                      <a:pt x="3" y="188"/>
                    </a:lnTo>
                    <a:lnTo>
                      <a:pt x="3" y="180"/>
                    </a:lnTo>
                    <a:lnTo>
                      <a:pt x="3" y="173"/>
                    </a:lnTo>
                    <a:lnTo>
                      <a:pt x="3" y="166"/>
                    </a:lnTo>
                    <a:lnTo>
                      <a:pt x="0" y="159"/>
                    </a:lnTo>
                    <a:lnTo>
                      <a:pt x="0" y="152"/>
                    </a:lnTo>
                    <a:lnTo>
                      <a:pt x="0" y="145"/>
                    </a:lnTo>
                    <a:lnTo>
                      <a:pt x="0" y="138"/>
                    </a:lnTo>
                    <a:lnTo>
                      <a:pt x="0" y="131"/>
                    </a:lnTo>
                    <a:lnTo>
                      <a:pt x="3" y="123"/>
                    </a:lnTo>
                    <a:lnTo>
                      <a:pt x="3" y="116"/>
                    </a:lnTo>
                    <a:lnTo>
                      <a:pt x="3" y="109"/>
                    </a:lnTo>
                    <a:lnTo>
                      <a:pt x="3" y="102"/>
                    </a:lnTo>
                    <a:lnTo>
                      <a:pt x="5" y="95"/>
                    </a:lnTo>
                    <a:lnTo>
                      <a:pt x="5" y="88"/>
                    </a:lnTo>
                    <a:lnTo>
                      <a:pt x="7" y="83"/>
                    </a:lnTo>
                    <a:lnTo>
                      <a:pt x="10" y="74"/>
                    </a:lnTo>
                    <a:lnTo>
                      <a:pt x="12" y="66"/>
                    </a:lnTo>
                    <a:lnTo>
                      <a:pt x="14" y="59"/>
                    </a:lnTo>
                    <a:lnTo>
                      <a:pt x="17" y="55"/>
                    </a:lnTo>
                    <a:lnTo>
                      <a:pt x="19" y="45"/>
                    </a:lnTo>
                    <a:lnTo>
                      <a:pt x="22" y="40"/>
                    </a:lnTo>
                    <a:lnTo>
                      <a:pt x="24" y="33"/>
                    </a:lnTo>
                    <a:lnTo>
                      <a:pt x="29" y="26"/>
                    </a:lnTo>
                    <a:lnTo>
                      <a:pt x="31" y="19"/>
                    </a:lnTo>
                    <a:lnTo>
                      <a:pt x="34" y="14"/>
                    </a:lnTo>
                    <a:lnTo>
                      <a:pt x="38" y="7"/>
                    </a:lnTo>
                    <a:lnTo>
                      <a:pt x="43" y="0"/>
                    </a:lnTo>
                    <a:lnTo>
                      <a:pt x="43"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526" name="Freeform 70"/>
              <p:cNvSpPr>
                <a:spLocks/>
              </p:cNvSpPr>
              <p:nvPr/>
            </p:nvSpPr>
            <p:spPr bwMode="auto">
              <a:xfrm>
                <a:off x="1957" y="297"/>
                <a:ext cx="85" cy="138"/>
              </a:xfrm>
              <a:custGeom>
                <a:avLst/>
                <a:gdLst/>
                <a:ahLst/>
                <a:cxnLst>
                  <a:cxn ang="0">
                    <a:pos x="78" y="2"/>
                  </a:cxn>
                  <a:cxn ang="0">
                    <a:pos x="81" y="12"/>
                  </a:cxn>
                  <a:cxn ang="0">
                    <a:pos x="81" y="28"/>
                  </a:cxn>
                  <a:cxn ang="0">
                    <a:pos x="76" y="45"/>
                  </a:cxn>
                  <a:cxn ang="0">
                    <a:pos x="69" y="59"/>
                  </a:cxn>
                  <a:cxn ang="0">
                    <a:pos x="64" y="74"/>
                  </a:cxn>
                  <a:cxn ang="0">
                    <a:pos x="66" y="74"/>
                  </a:cxn>
                  <a:cxn ang="0">
                    <a:pos x="78" y="64"/>
                  </a:cxn>
                  <a:cxn ang="0">
                    <a:pos x="83" y="69"/>
                  </a:cxn>
                  <a:cxn ang="0">
                    <a:pos x="76" y="93"/>
                  </a:cxn>
                  <a:cxn ang="0">
                    <a:pos x="62" y="112"/>
                  </a:cxn>
                  <a:cxn ang="0">
                    <a:pos x="47" y="126"/>
                  </a:cxn>
                  <a:cxn ang="0">
                    <a:pos x="35" y="133"/>
                  </a:cxn>
                  <a:cxn ang="0">
                    <a:pos x="26" y="126"/>
                  </a:cxn>
                  <a:cxn ang="0">
                    <a:pos x="35" y="121"/>
                  </a:cxn>
                  <a:cxn ang="0">
                    <a:pos x="50" y="112"/>
                  </a:cxn>
                  <a:cxn ang="0">
                    <a:pos x="62" y="100"/>
                  </a:cxn>
                  <a:cxn ang="0">
                    <a:pos x="69" y="90"/>
                  </a:cxn>
                  <a:cxn ang="0">
                    <a:pos x="57" y="93"/>
                  </a:cxn>
                  <a:cxn ang="0">
                    <a:pos x="52" y="93"/>
                  </a:cxn>
                  <a:cxn ang="0">
                    <a:pos x="50" y="83"/>
                  </a:cxn>
                  <a:cxn ang="0">
                    <a:pos x="54" y="66"/>
                  </a:cxn>
                  <a:cxn ang="0">
                    <a:pos x="59" y="57"/>
                  </a:cxn>
                  <a:cxn ang="0">
                    <a:pos x="69" y="36"/>
                  </a:cxn>
                  <a:cxn ang="0">
                    <a:pos x="73" y="12"/>
                  </a:cxn>
                  <a:cxn ang="0">
                    <a:pos x="52" y="24"/>
                  </a:cxn>
                  <a:cxn ang="0">
                    <a:pos x="40" y="36"/>
                  </a:cxn>
                  <a:cxn ang="0">
                    <a:pos x="28" y="52"/>
                  </a:cxn>
                  <a:cxn ang="0">
                    <a:pos x="16" y="71"/>
                  </a:cxn>
                  <a:cxn ang="0">
                    <a:pos x="9" y="85"/>
                  </a:cxn>
                  <a:cxn ang="0">
                    <a:pos x="9" y="95"/>
                  </a:cxn>
                  <a:cxn ang="0">
                    <a:pos x="0" y="88"/>
                  </a:cxn>
                  <a:cxn ang="0">
                    <a:pos x="2" y="74"/>
                  </a:cxn>
                  <a:cxn ang="0">
                    <a:pos x="7" y="62"/>
                  </a:cxn>
                  <a:cxn ang="0">
                    <a:pos x="14" y="47"/>
                  </a:cxn>
                  <a:cxn ang="0">
                    <a:pos x="26" y="36"/>
                  </a:cxn>
                  <a:cxn ang="0">
                    <a:pos x="38" y="24"/>
                  </a:cxn>
                  <a:cxn ang="0">
                    <a:pos x="52" y="14"/>
                  </a:cxn>
                  <a:cxn ang="0">
                    <a:pos x="64" y="5"/>
                  </a:cxn>
                  <a:cxn ang="0">
                    <a:pos x="78" y="0"/>
                  </a:cxn>
                </a:cxnLst>
                <a:rect l="0" t="0" r="r" b="b"/>
                <a:pathLst>
                  <a:path w="85" h="138">
                    <a:moveTo>
                      <a:pt x="78" y="0"/>
                    </a:moveTo>
                    <a:lnTo>
                      <a:pt x="78" y="2"/>
                    </a:lnTo>
                    <a:lnTo>
                      <a:pt x="81" y="7"/>
                    </a:lnTo>
                    <a:lnTo>
                      <a:pt x="81" y="12"/>
                    </a:lnTo>
                    <a:lnTo>
                      <a:pt x="83" y="21"/>
                    </a:lnTo>
                    <a:lnTo>
                      <a:pt x="81" y="28"/>
                    </a:lnTo>
                    <a:lnTo>
                      <a:pt x="78" y="38"/>
                    </a:lnTo>
                    <a:lnTo>
                      <a:pt x="76" y="45"/>
                    </a:lnTo>
                    <a:lnTo>
                      <a:pt x="73" y="55"/>
                    </a:lnTo>
                    <a:lnTo>
                      <a:pt x="69" y="59"/>
                    </a:lnTo>
                    <a:lnTo>
                      <a:pt x="69" y="66"/>
                    </a:lnTo>
                    <a:lnTo>
                      <a:pt x="64" y="74"/>
                    </a:lnTo>
                    <a:lnTo>
                      <a:pt x="64" y="78"/>
                    </a:lnTo>
                    <a:lnTo>
                      <a:pt x="66" y="74"/>
                    </a:lnTo>
                    <a:lnTo>
                      <a:pt x="73" y="69"/>
                    </a:lnTo>
                    <a:lnTo>
                      <a:pt x="78" y="64"/>
                    </a:lnTo>
                    <a:lnTo>
                      <a:pt x="85" y="59"/>
                    </a:lnTo>
                    <a:lnTo>
                      <a:pt x="83" y="69"/>
                    </a:lnTo>
                    <a:lnTo>
                      <a:pt x="81" y="81"/>
                    </a:lnTo>
                    <a:lnTo>
                      <a:pt x="76" y="93"/>
                    </a:lnTo>
                    <a:lnTo>
                      <a:pt x="71" y="104"/>
                    </a:lnTo>
                    <a:lnTo>
                      <a:pt x="62" y="112"/>
                    </a:lnTo>
                    <a:lnTo>
                      <a:pt x="52" y="123"/>
                    </a:lnTo>
                    <a:lnTo>
                      <a:pt x="47" y="126"/>
                    </a:lnTo>
                    <a:lnTo>
                      <a:pt x="43" y="131"/>
                    </a:lnTo>
                    <a:lnTo>
                      <a:pt x="35" y="133"/>
                    </a:lnTo>
                    <a:lnTo>
                      <a:pt x="28" y="138"/>
                    </a:lnTo>
                    <a:lnTo>
                      <a:pt x="26" y="126"/>
                    </a:lnTo>
                    <a:lnTo>
                      <a:pt x="31" y="123"/>
                    </a:lnTo>
                    <a:lnTo>
                      <a:pt x="35" y="121"/>
                    </a:lnTo>
                    <a:lnTo>
                      <a:pt x="43" y="114"/>
                    </a:lnTo>
                    <a:lnTo>
                      <a:pt x="50" y="112"/>
                    </a:lnTo>
                    <a:lnTo>
                      <a:pt x="54" y="104"/>
                    </a:lnTo>
                    <a:lnTo>
                      <a:pt x="62" y="100"/>
                    </a:lnTo>
                    <a:lnTo>
                      <a:pt x="66" y="95"/>
                    </a:lnTo>
                    <a:lnTo>
                      <a:pt x="69" y="90"/>
                    </a:lnTo>
                    <a:lnTo>
                      <a:pt x="62" y="90"/>
                    </a:lnTo>
                    <a:lnTo>
                      <a:pt x="57" y="93"/>
                    </a:lnTo>
                    <a:lnTo>
                      <a:pt x="54" y="93"/>
                    </a:lnTo>
                    <a:lnTo>
                      <a:pt x="52" y="93"/>
                    </a:lnTo>
                    <a:lnTo>
                      <a:pt x="50" y="88"/>
                    </a:lnTo>
                    <a:lnTo>
                      <a:pt x="50" y="83"/>
                    </a:lnTo>
                    <a:lnTo>
                      <a:pt x="52" y="74"/>
                    </a:lnTo>
                    <a:lnTo>
                      <a:pt x="54" y="66"/>
                    </a:lnTo>
                    <a:lnTo>
                      <a:pt x="57" y="62"/>
                    </a:lnTo>
                    <a:lnTo>
                      <a:pt x="59" y="57"/>
                    </a:lnTo>
                    <a:lnTo>
                      <a:pt x="64" y="45"/>
                    </a:lnTo>
                    <a:lnTo>
                      <a:pt x="69" y="36"/>
                    </a:lnTo>
                    <a:lnTo>
                      <a:pt x="73" y="24"/>
                    </a:lnTo>
                    <a:lnTo>
                      <a:pt x="73" y="12"/>
                    </a:lnTo>
                    <a:lnTo>
                      <a:pt x="62" y="19"/>
                    </a:lnTo>
                    <a:lnTo>
                      <a:pt x="52" y="24"/>
                    </a:lnTo>
                    <a:lnTo>
                      <a:pt x="45" y="31"/>
                    </a:lnTo>
                    <a:lnTo>
                      <a:pt x="40" y="36"/>
                    </a:lnTo>
                    <a:lnTo>
                      <a:pt x="33" y="43"/>
                    </a:lnTo>
                    <a:lnTo>
                      <a:pt x="28" y="52"/>
                    </a:lnTo>
                    <a:lnTo>
                      <a:pt x="21" y="62"/>
                    </a:lnTo>
                    <a:lnTo>
                      <a:pt x="16" y="71"/>
                    </a:lnTo>
                    <a:lnTo>
                      <a:pt x="12" y="78"/>
                    </a:lnTo>
                    <a:lnTo>
                      <a:pt x="9" y="85"/>
                    </a:lnTo>
                    <a:lnTo>
                      <a:pt x="9" y="90"/>
                    </a:lnTo>
                    <a:lnTo>
                      <a:pt x="9" y="95"/>
                    </a:lnTo>
                    <a:lnTo>
                      <a:pt x="2" y="90"/>
                    </a:lnTo>
                    <a:lnTo>
                      <a:pt x="0" y="88"/>
                    </a:lnTo>
                    <a:lnTo>
                      <a:pt x="0" y="81"/>
                    </a:lnTo>
                    <a:lnTo>
                      <a:pt x="2" y="74"/>
                    </a:lnTo>
                    <a:lnTo>
                      <a:pt x="2" y="69"/>
                    </a:lnTo>
                    <a:lnTo>
                      <a:pt x="7" y="62"/>
                    </a:lnTo>
                    <a:lnTo>
                      <a:pt x="9" y="55"/>
                    </a:lnTo>
                    <a:lnTo>
                      <a:pt x="14" y="47"/>
                    </a:lnTo>
                    <a:lnTo>
                      <a:pt x="19" y="43"/>
                    </a:lnTo>
                    <a:lnTo>
                      <a:pt x="26" y="36"/>
                    </a:lnTo>
                    <a:lnTo>
                      <a:pt x="31" y="31"/>
                    </a:lnTo>
                    <a:lnTo>
                      <a:pt x="38" y="24"/>
                    </a:lnTo>
                    <a:lnTo>
                      <a:pt x="43" y="19"/>
                    </a:lnTo>
                    <a:lnTo>
                      <a:pt x="52" y="14"/>
                    </a:lnTo>
                    <a:lnTo>
                      <a:pt x="57" y="9"/>
                    </a:lnTo>
                    <a:lnTo>
                      <a:pt x="64" y="5"/>
                    </a:lnTo>
                    <a:lnTo>
                      <a:pt x="69" y="2"/>
                    </a:lnTo>
                    <a:lnTo>
                      <a:pt x="78" y="0"/>
                    </a:lnTo>
                    <a:lnTo>
                      <a:pt x="78"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527" name="Freeform 71"/>
              <p:cNvSpPr>
                <a:spLocks/>
              </p:cNvSpPr>
              <p:nvPr/>
            </p:nvSpPr>
            <p:spPr bwMode="auto">
              <a:xfrm>
                <a:off x="1324" y="492"/>
                <a:ext cx="131" cy="453"/>
              </a:xfrm>
              <a:custGeom>
                <a:avLst/>
                <a:gdLst/>
                <a:ahLst/>
                <a:cxnLst>
                  <a:cxn ang="0">
                    <a:pos x="7" y="0"/>
                  </a:cxn>
                  <a:cxn ang="0">
                    <a:pos x="24" y="21"/>
                  </a:cxn>
                  <a:cxn ang="0">
                    <a:pos x="24" y="54"/>
                  </a:cxn>
                  <a:cxn ang="0">
                    <a:pos x="24" y="54"/>
                  </a:cxn>
                  <a:cxn ang="0">
                    <a:pos x="29" y="61"/>
                  </a:cxn>
                  <a:cxn ang="0">
                    <a:pos x="29" y="66"/>
                  </a:cxn>
                  <a:cxn ang="0">
                    <a:pos x="31" y="71"/>
                  </a:cxn>
                  <a:cxn ang="0">
                    <a:pos x="34" y="78"/>
                  </a:cxn>
                  <a:cxn ang="0">
                    <a:pos x="38" y="85"/>
                  </a:cxn>
                  <a:cxn ang="0">
                    <a:pos x="41" y="92"/>
                  </a:cxn>
                  <a:cxn ang="0">
                    <a:pos x="43" y="102"/>
                  </a:cxn>
                  <a:cxn ang="0">
                    <a:pos x="48" y="109"/>
                  </a:cxn>
                  <a:cxn ang="0">
                    <a:pos x="50" y="121"/>
                  </a:cxn>
                  <a:cxn ang="0">
                    <a:pos x="55" y="130"/>
                  </a:cxn>
                  <a:cxn ang="0">
                    <a:pos x="60" y="140"/>
                  </a:cxn>
                  <a:cxn ang="0">
                    <a:pos x="65" y="152"/>
                  </a:cxn>
                  <a:cxn ang="0">
                    <a:pos x="69" y="164"/>
                  </a:cxn>
                  <a:cxn ang="0">
                    <a:pos x="72" y="173"/>
                  </a:cxn>
                  <a:cxn ang="0">
                    <a:pos x="76" y="185"/>
                  </a:cxn>
                  <a:cxn ang="0">
                    <a:pos x="81" y="194"/>
                  </a:cxn>
                  <a:cxn ang="0">
                    <a:pos x="84" y="206"/>
                  </a:cxn>
                  <a:cxn ang="0">
                    <a:pos x="88" y="218"/>
                  </a:cxn>
                  <a:cxn ang="0">
                    <a:pos x="93" y="228"/>
                  </a:cxn>
                  <a:cxn ang="0">
                    <a:pos x="93" y="235"/>
                  </a:cxn>
                  <a:cxn ang="0">
                    <a:pos x="95" y="240"/>
                  </a:cxn>
                  <a:cxn ang="0">
                    <a:pos x="98" y="247"/>
                  </a:cxn>
                  <a:cxn ang="0">
                    <a:pos x="100" y="251"/>
                  </a:cxn>
                  <a:cxn ang="0">
                    <a:pos x="103" y="263"/>
                  </a:cxn>
                  <a:cxn ang="0">
                    <a:pos x="105" y="273"/>
                  </a:cxn>
                  <a:cxn ang="0">
                    <a:pos x="107" y="282"/>
                  </a:cxn>
                  <a:cxn ang="0">
                    <a:pos x="112" y="294"/>
                  </a:cxn>
                  <a:cxn ang="0">
                    <a:pos x="112" y="301"/>
                  </a:cxn>
                  <a:cxn ang="0">
                    <a:pos x="114" y="311"/>
                  </a:cxn>
                  <a:cxn ang="0">
                    <a:pos x="114" y="318"/>
                  </a:cxn>
                  <a:cxn ang="0">
                    <a:pos x="117" y="327"/>
                  </a:cxn>
                  <a:cxn ang="0">
                    <a:pos x="131" y="453"/>
                  </a:cxn>
                  <a:cxn ang="0">
                    <a:pos x="55" y="335"/>
                  </a:cxn>
                  <a:cxn ang="0">
                    <a:pos x="17" y="54"/>
                  </a:cxn>
                  <a:cxn ang="0">
                    <a:pos x="0" y="31"/>
                  </a:cxn>
                  <a:cxn ang="0">
                    <a:pos x="7" y="0"/>
                  </a:cxn>
                  <a:cxn ang="0">
                    <a:pos x="7" y="0"/>
                  </a:cxn>
                </a:cxnLst>
                <a:rect l="0" t="0" r="r" b="b"/>
                <a:pathLst>
                  <a:path w="131" h="453">
                    <a:moveTo>
                      <a:pt x="7" y="0"/>
                    </a:moveTo>
                    <a:lnTo>
                      <a:pt x="24" y="21"/>
                    </a:lnTo>
                    <a:lnTo>
                      <a:pt x="24" y="54"/>
                    </a:lnTo>
                    <a:lnTo>
                      <a:pt x="24" y="54"/>
                    </a:lnTo>
                    <a:lnTo>
                      <a:pt x="29" y="61"/>
                    </a:lnTo>
                    <a:lnTo>
                      <a:pt x="29" y="66"/>
                    </a:lnTo>
                    <a:lnTo>
                      <a:pt x="31" y="71"/>
                    </a:lnTo>
                    <a:lnTo>
                      <a:pt x="34" y="78"/>
                    </a:lnTo>
                    <a:lnTo>
                      <a:pt x="38" y="85"/>
                    </a:lnTo>
                    <a:lnTo>
                      <a:pt x="41" y="92"/>
                    </a:lnTo>
                    <a:lnTo>
                      <a:pt x="43" y="102"/>
                    </a:lnTo>
                    <a:lnTo>
                      <a:pt x="48" y="109"/>
                    </a:lnTo>
                    <a:lnTo>
                      <a:pt x="50" y="121"/>
                    </a:lnTo>
                    <a:lnTo>
                      <a:pt x="55" y="130"/>
                    </a:lnTo>
                    <a:lnTo>
                      <a:pt x="60" y="140"/>
                    </a:lnTo>
                    <a:lnTo>
                      <a:pt x="65" y="152"/>
                    </a:lnTo>
                    <a:lnTo>
                      <a:pt x="69" y="164"/>
                    </a:lnTo>
                    <a:lnTo>
                      <a:pt x="72" y="173"/>
                    </a:lnTo>
                    <a:lnTo>
                      <a:pt x="76" y="185"/>
                    </a:lnTo>
                    <a:lnTo>
                      <a:pt x="81" y="194"/>
                    </a:lnTo>
                    <a:lnTo>
                      <a:pt x="84" y="206"/>
                    </a:lnTo>
                    <a:lnTo>
                      <a:pt x="88" y="218"/>
                    </a:lnTo>
                    <a:lnTo>
                      <a:pt x="93" y="228"/>
                    </a:lnTo>
                    <a:lnTo>
                      <a:pt x="93" y="235"/>
                    </a:lnTo>
                    <a:lnTo>
                      <a:pt x="95" y="240"/>
                    </a:lnTo>
                    <a:lnTo>
                      <a:pt x="98" y="247"/>
                    </a:lnTo>
                    <a:lnTo>
                      <a:pt x="100" y="251"/>
                    </a:lnTo>
                    <a:lnTo>
                      <a:pt x="103" y="263"/>
                    </a:lnTo>
                    <a:lnTo>
                      <a:pt x="105" y="273"/>
                    </a:lnTo>
                    <a:lnTo>
                      <a:pt x="107" y="282"/>
                    </a:lnTo>
                    <a:lnTo>
                      <a:pt x="112" y="294"/>
                    </a:lnTo>
                    <a:lnTo>
                      <a:pt x="112" y="301"/>
                    </a:lnTo>
                    <a:lnTo>
                      <a:pt x="114" y="311"/>
                    </a:lnTo>
                    <a:lnTo>
                      <a:pt x="114" y="318"/>
                    </a:lnTo>
                    <a:lnTo>
                      <a:pt x="117" y="327"/>
                    </a:lnTo>
                    <a:lnTo>
                      <a:pt x="131" y="453"/>
                    </a:lnTo>
                    <a:lnTo>
                      <a:pt x="55" y="335"/>
                    </a:lnTo>
                    <a:lnTo>
                      <a:pt x="17" y="54"/>
                    </a:lnTo>
                    <a:lnTo>
                      <a:pt x="0" y="31"/>
                    </a:lnTo>
                    <a:lnTo>
                      <a:pt x="7" y="0"/>
                    </a:lnTo>
                    <a:lnTo>
                      <a:pt x="7" y="0"/>
                    </a:lnTo>
                    <a:close/>
                  </a:path>
                </a:pathLst>
              </a:custGeom>
              <a:solidFill>
                <a:srgbClr val="FF66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528" name="Freeform 72"/>
              <p:cNvSpPr>
                <a:spLocks/>
              </p:cNvSpPr>
              <p:nvPr/>
            </p:nvSpPr>
            <p:spPr bwMode="auto">
              <a:xfrm>
                <a:off x="1619" y="1907"/>
                <a:ext cx="150" cy="148"/>
              </a:xfrm>
              <a:custGeom>
                <a:avLst/>
                <a:gdLst/>
                <a:ahLst/>
                <a:cxnLst>
                  <a:cxn ang="0">
                    <a:pos x="150" y="5"/>
                  </a:cxn>
                  <a:cxn ang="0">
                    <a:pos x="148" y="17"/>
                  </a:cxn>
                  <a:cxn ang="0">
                    <a:pos x="148" y="31"/>
                  </a:cxn>
                  <a:cxn ang="0">
                    <a:pos x="148" y="50"/>
                  </a:cxn>
                  <a:cxn ang="0">
                    <a:pos x="148" y="72"/>
                  </a:cxn>
                  <a:cxn ang="0">
                    <a:pos x="148" y="91"/>
                  </a:cxn>
                  <a:cxn ang="0">
                    <a:pos x="148" y="110"/>
                  </a:cxn>
                  <a:cxn ang="0">
                    <a:pos x="145" y="124"/>
                  </a:cxn>
                  <a:cxn ang="0">
                    <a:pos x="143" y="133"/>
                  </a:cxn>
                  <a:cxn ang="0">
                    <a:pos x="129" y="136"/>
                  </a:cxn>
                  <a:cxn ang="0">
                    <a:pos x="112" y="141"/>
                  </a:cxn>
                  <a:cxn ang="0">
                    <a:pos x="90" y="145"/>
                  </a:cxn>
                  <a:cxn ang="0">
                    <a:pos x="69" y="148"/>
                  </a:cxn>
                  <a:cxn ang="0">
                    <a:pos x="48" y="145"/>
                  </a:cxn>
                  <a:cxn ang="0">
                    <a:pos x="29" y="143"/>
                  </a:cxn>
                  <a:cxn ang="0">
                    <a:pos x="12" y="131"/>
                  </a:cxn>
                  <a:cxn ang="0">
                    <a:pos x="0" y="114"/>
                  </a:cxn>
                  <a:cxn ang="0">
                    <a:pos x="10" y="27"/>
                  </a:cxn>
                  <a:cxn ang="0">
                    <a:pos x="12" y="38"/>
                  </a:cxn>
                  <a:cxn ang="0">
                    <a:pos x="12" y="55"/>
                  </a:cxn>
                  <a:cxn ang="0">
                    <a:pos x="12" y="67"/>
                  </a:cxn>
                  <a:cxn ang="0">
                    <a:pos x="12" y="79"/>
                  </a:cxn>
                  <a:cxn ang="0">
                    <a:pos x="12" y="88"/>
                  </a:cxn>
                  <a:cxn ang="0">
                    <a:pos x="14" y="100"/>
                  </a:cxn>
                  <a:cxn ang="0">
                    <a:pos x="14" y="112"/>
                  </a:cxn>
                  <a:cxn ang="0">
                    <a:pos x="24" y="122"/>
                  </a:cxn>
                  <a:cxn ang="0">
                    <a:pos x="36" y="124"/>
                  </a:cxn>
                  <a:cxn ang="0">
                    <a:pos x="48" y="129"/>
                  </a:cxn>
                  <a:cxn ang="0">
                    <a:pos x="62" y="131"/>
                  </a:cxn>
                  <a:cxn ang="0">
                    <a:pos x="76" y="131"/>
                  </a:cxn>
                  <a:cxn ang="0">
                    <a:pos x="90" y="129"/>
                  </a:cxn>
                  <a:cxn ang="0">
                    <a:pos x="107" y="124"/>
                  </a:cxn>
                  <a:cxn ang="0">
                    <a:pos x="121" y="119"/>
                  </a:cxn>
                  <a:cxn ang="0">
                    <a:pos x="131" y="114"/>
                  </a:cxn>
                  <a:cxn ang="0">
                    <a:pos x="136" y="105"/>
                  </a:cxn>
                  <a:cxn ang="0">
                    <a:pos x="136" y="91"/>
                  </a:cxn>
                  <a:cxn ang="0">
                    <a:pos x="136" y="74"/>
                  </a:cxn>
                  <a:cxn ang="0">
                    <a:pos x="136" y="57"/>
                  </a:cxn>
                  <a:cxn ang="0">
                    <a:pos x="133" y="38"/>
                  </a:cxn>
                  <a:cxn ang="0">
                    <a:pos x="133" y="19"/>
                  </a:cxn>
                  <a:cxn ang="0">
                    <a:pos x="136" y="5"/>
                  </a:cxn>
                  <a:cxn ang="0">
                    <a:pos x="138" y="0"/>
                  </a:cxn>
                </a:cxnLst>
                <a:rect l="0" t="0" r="r" b="b"/>
                <a:pathLst>
                  <a:path w="150" h="148">
                    <a:moveTo>
                      <a:pt x="138" y="0"/>
                    </a:moveTo>
                    <a:lnTo>
                      <a:pt x="150" y="5"/>
                    </a:lnTo>
                    <a:lnTo>
                      <a:pt x="148" y="10"/>
                    </a:lnTo>
                    <a:lnTo>
                      <a:pt x="148" y="17"/>
                    </a:lnTo>
                    <a:lnTo>
                      <a:pt x="148" y="22"/>
                    </a:lnTo>
                    <a:lnTo>
                      <a:pt x="148" y="31"/>
                    </a:lnTo>
                    <a:lnTo>
                      <a:pt x="148" y="41"/>
                    </a:lnTo>
                    <a:lnTo>
                      <a:pt x="148" y="50"/>
                    </a:lnTo>
                    <a:lnTo>
                      <a:pt x="148" y="60"/>
                    </a:lnTo>
                    <a:lnTo>
                      <a:pt x="148" y="72"/>
                    </a:lnTo>
                    <a:lnTo>
                      <a:pt x="148" y="81"/>
                    </a:lnTo>
                    <a:lnTo>
                      <a:pt x="148" y="91"/>
                    </a:lnTo>
                    <a:lnTo>
                      <a:pt x="148" y="100"/>
                    </a:lnTo>
                    <a:lnTo>
                      <a:pt x="148" y="110"/>
                    </a:lnTo>
                    <a:lnTo>
                      <a:pt x="145" y="117"/>
                    </a:lnTo>
                    <a:lnTo>
                      <a:pt x="145" y="124"/>
                    </a:lnTo>
                    <a:lnTo>
                      <a:pt x="143" y="129"/>
                    </a:lnTo>
                    <a:lnTo>
                      <a:pt x="143" y="133"/>
                    </a:lnTo>
                    <a:lnTo>
                      <a:pt x="136" y="133"/>
                    </a:lnTo>
                    <a:lnTo>
                      <a:pt x="129" y="136"/>
                    </a:lnTo>
                    <a:lnTo>
                      <a:pt x="119" y="136"/>
                    </a:lnTo>
                    <a:lnTo>
                      <a:pt x="112" y="141"/>
                    </a:lnTo>
                    <a:lnTo>
                      <a:pt x="100" y="143"/>
                    </a:lnTo>
                    <a:lnTo>
                      <a:pt x="90" y="145"/>
                    </a:lnTo>
                    <a:lnTo>
                      <a:pt x="79" y="145"/>
                    </a:lnTo>
                    <a:lnTo>
                      <a:pt x="69" y="148"/>
                    </a:lnTo>
                    <a:lnTo>
                      <a:pt x="60" y="145"/>
                    </a:lnTo>
                    <a:lnTo>
                      <a:pt x="48" y="145"/>
                    </a:lnTo>
                    <a:lnTo>
                      <a:pt x="38" y="145"/>
                    </a:lnTo>
                    <a:lnTo>
                      <a:pt x="29" y="143"/>
                    </a:lnTo>
                    <a:lnTo>
                      <a:pt x="19" y="136"/>
                    </a:lnTo>
                    <a:lnTo>
                      <a:pt x="12" y="131"/>
                    </a:lnTo>
                    <a:lnTo>
                      <a:pt x="5" y="124"/>
                    </a:lnTo>
                    <a:lnTo>
                      <a:pt x="0" y="114"/>
                    </a:lnTo>
                    <a:lnTo>
                      <a:pt x="5" y="27"/>
                    </a:lnTo>
                    <a:lnTo>
                      <a:pt x="10" y="27"/>
                    </a:lnTo>
                    <a:lnTo>
                      <a:pt x="12" y="27"/>
                    </a:lnTo>
                    <a:lnTo>
                      <a:pt x="12" y="38"/>
                    </a:lnTo>
                    <a:lnTo>
                      <a:pt x="12" y="48"/>
                    </a:lnTo>
                    <a:lnTo>
                      <a:pt x="12" y="55"/>
                    </a:lnTo>
                    <a:lnTo>
                      <a:pt x="12" y="60"/>
                    </a:lnTo>
                    <a:lnTo>
                      <a:pt x="12" y="67"/>
                    </a:lnTo>
                    <a:lnTo>
                      <a:pt x="12" y="72"/>
                    </a:lnTo>
                    <a:lnTo>
                      <a:pt x="12" y="79"/>
                    </a:lnTo>
                    <a:lnTo>
                      <a:pt x="12" y="84"/>
                    </a:lnTo>
                    <a:lnTo>
                      <a:pt x="12" y="88"/>
                    </a:lnTo>
                    <a:lnTo>
                      <a:pt x="14" y="95"/>
                    </a:lnTo>
                    <a:lnTo>
                      <a:pt x="14" y="100"/>
                    </a:lnTo>
                    <a:lnTo>
                      <a:pt x="14" y="107"/>
                    </a:lnTo>
                    <a:lnTo>
                      <a:pt x="14" y="112"/>
                    </a:lnTo>
                    <a:lnTo>
                      <a:pt x="17" y="119"/>
                    </a:lnTo>
                    <a:lnTo>
                      <a:pt x="24" y="122"/>
                    </a:lnTo>
                    <a:lnTo>
                      <a:pt x="29" y="124"/>
                    </a:lnTo>
                    <a:lnTo>
                      <a:pt x="36" y="124"/>
                    </a:lnTo>
                    <a:lnTo>
                      <a:pt x="43" y="126"/>
                    </a:lnTo>
                    <a:lnTo>
                      <a:pt x="48" y="129"/>
                    </a:lnTo>
                    <a:lnTo>
                      <a:pt x="55" y="129"/>
                    </a:lnTo>
                    <a:lnTo>
                      <a:pt x="62" y="131"/>
                    </a:lnTo>
                    <a:lnTo>
                      <a:pt x="69" y="131"/>
                    </a:lnTo>
                    <a:lnTo>
                      <a:pt x="76" y="131"/>
                    </a:lnTo>
                    <a:lnTo>
                      <a:pt x="86" y="131"/>
                    </a:lnTo>
                    <a:lnTo>
                      <a:pt x="90" y="129"/>
                    </a:lnTo>
                    <a:lnTo>
                      <a:pt x="100" y="126"/>
                    </a:lnTo>
                    <a:lnTo>
                      <a:pt x="107" y="124"/>
                    </a:lnTo>
                    <a:lnTo>
                      <a:pt x="114" y="124"/>
                    </a:lnTo>
                    <a:lnTo>
                      <a:pt x="121" y="119"/>
                    </a:lnTo>
                    <a:lnTo>
                      <a:pt x="129" y="117"/>
                    </a:lnTo>
                    <a:lnTo>
                      <a:pt x="131" y="114"/>
                    </a:lnTo>
                    <a:lnTo>
                      <a:pt x="133" y="110"/>
                    </a:lnTo>
                    <a:lnTo>
                      <a:pt x="136" y="105"/>
                    </a:lnTo>
                    <a:lnTo>
                      <a:pt x="136" y="98"/>
                    </a:lnTo>
                    <a:lnTo>
                      <a:pt x="136" y="91"/>
                    </a:lnTo>
                    <a:lnTo>
                      <a:pt x="136" y="84"/>
                    </a:lnTo>
                    <a:lnTo>
                      <a:pt x="136" y="74"/>
                    </a:lnTo>
                    <a:lnTo>
                      <a:pt x="136" y="67"/>
                    </a:lnTo>
                    <a:lnTo>
                      <a:pt x="136" y="57"/>
                    </a:lnTo>
                    <a:lnTo>
                      <a:pt x="136" y="48"/>
                    </a:lnTo>
                    <a:lnTo>
                      <a:pt x="133" y="38"/>
                    </a:lnTo>
                    <a:lnTo>
                      <a:pt x="133" y="29"/>
                    </a:lnTo>
                    <a:lnTo>
                      <a:pt x="133" y="19"/>
                    </a:lnTo>
                    <a:lnTo>
                      <a:pt x="133" y="12"/>
                    </a:lnTo>
                    <a:lnTo>
                      <a:pt x="136" y="5"/>
                    </a:lnTo>
                    <a:lnTo>
                      <a:pt x="138" y="0"/>
                    </a:lnTo>
                    <a:lnTo>
                      <a:pt x="138"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529" name="Freeform 73"/>
              <p:cNvSpPr>
                <a:spLocks/>
              </p:cNvSpPr>
              <p:nvPr/>
            </p:nvSpPr>
            <p:spPr bwMode="auto">
              <a:xfrm>
                <a:off x="1553" y="1608"/>
                <a:ext cx="195" cy="159"/>
              </a:xfrm>
              <a:custGeom>
                <a:avLst/>
                <a:gdLst/>
                <a:ahLst/>
                <a:cxnLst>
                  <a:cxn ang="0">
                    <a:pos x="71" y="0"/>
                  </a:cxn>
                  <a:cxn ang="0">
                    <a:pos x="85" y="0"/>
                  </a:cxn>
                  <a:cxn ang="0">
                    <a:pos x="97" y="0"/>
                  </a:cxn>
                  <a:cxn ang="0">
                    <a:pos x="109" y="0"/>
                  </a:cxn>
                  <a:cxn ang="0">
                    <a:pos x="121" y="0"/>
                  </a:cxn>
                  <a:cxn ang="0">
                    <a:pos x="133" y="0"/>
                  </a:cxn>
                  <a:cxn ang="0">
                    <a:pos x="145" y="2"/>
                  </a:cxn>
                  <a:cxn ang="0">
                    <a:pos x="161" y="10"/>
                  </a:cxn>
                  <a:cxn ang="0">
                    <a:pos x="180" y="21"/>
                  </a:cxn>
                  <a:cxn ang="0">
                    <a:pos x="190" y="36"/>
                  </a:cxn>
                  <a:cxn ang="0">
                    <a:pos x="192" y="48"/>
                  </a:cxn>
                  <a:cxn ang="0">
                    <a:pos x="195" y="59"/>
                  </a:cxn>
                  <a:cxn ang="0">
                    <a:pos x="195" y="74"/>
                  </a:cxn>
                  <a:cxn ang="0">
                    <a:pos x="192" y="93"/>
                  </a:cxn>
                  <a:cxn ang="0">
                    <a:pos x="185" y="109"/>
                  </a:cxn>
                  <a:cxn ang="0">
                    <a:pos x="178" y="124"/>
                  </a:cxn>
                  <a:cxn ang="0">
                    <a:pos x="166" y="135"/>
                  </a:cxn>
                  <a:cxn ang="0">
                    <a:pos x="154" y="143"/>
                  </a:cxn>
                  <a:cxn ang="0">
                    <a:pos x="140" y="150"/>
                  </a:cxn>
                  <a:cxn ang="0">
                    <a:pos x="126" y="154"/>
                  </a:cxn>
                  <a:cxn ang="0">
                    <a:pos x="109" y="157"/>
                  </a:cxn>
                  <a:cxn ang="0">
                    <a:pos x="92" y="159"/>
                  </a:cxn>
                  <a:cxn ang="0">
                    <a:pos x="80" y="159"/>
                  </a:cxn>
                  <a:cxn ang="0">
                    <a:pos x="69" y="157"/>
                  </a:cxn>
                  <a:cxn ang="0">
                    <a:pos x="57" y="154"/>
                  </a:cxn>
                  <a:cxn ang="0">
                    <a:pos x="40" y="150"/>
                  </a:cxn>
                  <a:cxn ang="0">
                    <a:pos x="21" y="140"/>
                  </a:cxn>
                  <a:cxn ang="0">
                    <a:pos x="7" y="126"/>
                  </a:cxn>
                  <a:cxn ang="0">
                    <a:pos x="0" y="109"/>
                  </a:cxn>
                  <a:cxn ang="0">
                    <a:pos x="0" y="93"/>
                  </a:cxn>
                  <a:cxn ang="0">
                    <a:pos x="2" y="81"/>
                  </a:cxn>
                  <a:cxn ang="0">
                    <a:pos x="7" y="67"/>
                  </a:cxn>
                  <a:cxn ang="0">
                    <a:pos x="14" y="55"/>
                  </a:cxn>
                  <a:cxn ang="0">
                    <a:pos x="23" y="40"/>
                  </a:cxn>
                  <a:cxn ang="0">
                    <a:pos x="35" y="29"/>
                  </a:cxn>
                  <a:cxn ang="0">
                    <a:pos x="52" y="14"/>
                  </a:cxn>
                  <a:cxn ang="0">
                    <a:pos x="61" y="5"/>
                  </a:cxn>
                  <a:cxn ang="0">
                    <a:pos x="64" y="5"/>
                  </a:cxn>
                </a:cxnLst>
                <a:rect l="0" t="0" r="r" b="b"/>
                <a:pathLst>
                  <a:path w="195" h="159">
                    <a:moveTo>
                      <a:pt x="64" y="5"/>
                    </a:moveTo>
                    <a:lnTo>
                      <a:pt x="71" y="0"/>
                    </a:lnTo>
                    <a:lnTo>
                      <a:pt x="80" y="0"/>
                    </a:lnTo>
                    <a:lnTo>
                      <a:pt x="85" y="0"/>
                    </a:lnTo>
                    <a:lnTo>
                      <a:pt x="90" y="0"/>
                    </a:lnTo>
                    <a:lnTo>
                      <a:pt x="97" y="0"/>
                    </a:lnTo>
                    <a:lnTo>
                      <a:pt x="104" y="0"/>
                    </a:lnTo>
                    <a:lnTo>
                      <a:pt x="109" y="0"/>
                    </a:lnTo>
                    <a:lnTo>
                      <a:pt x="116" y="0"/>
                    </a:lnTo>
                    <a:lnTo>
                      <a:pt x="121" y="0"/>
                    </a:lnTo>
                    <a:lnTo>
                      <a:pt x="126" y="0"/>
                    </a:lnTo>
                    <a:lnTo>
                      <a:pt x="133" y="0"/>
                    </a:lnTo>
                    <a:lnTo>
                      <a:pt x="137" y="2"/>
                    </a:lnTo>
                    <a:lnTo>
                      <a:pt x="145" y="2"/>
                    </a:lnTo>
                    <a:lnTo>
                      <a:pt x="152" y="7"/>
                    </a:lnTo>
                    <a:lnTo>
                      <a:pt x="161" y="10"/>
                    </a:lnTo>
                    <a:lnTo>
                      <a:pt x="171" y="14"/>
                    </a:lnTo>
                    <a:lnTo>
                      <a:pt x="180" y="21"/>
                    </a:lnTo>
                    <a:lnTo>
                      <a:pt x="187" y="31"/>
                    </a:lnTo>
                    <a:lnTo>
                      <a:pt x="190" y="36"/>
                    </a:lnTo>
                    <a:lnTo>
                      <a:pt x="192" y="40"/>
                    </a:lnTo>
                    <a:lnTo>
                      <a:pt x="192" y="48"/>
                    </a:lnTo>
                    <a:lnTo>
                      <a:pt x="195" y="52"/>
                    </a:lnTo>
                    <a:lnTo>
                      <a:pt x="195" y="59"/>
                    </a:lnTo>
                    <a:lnTo>
                      <a:pt x="195" y="67"/>
                    </a:lnTo>
                    <a:lnTo>
                      <a:pt x="195" y="74"/>
                    </a:lnTo>
                    <a:lnTo>
                      <a:pt x="195" y="83"/>
                    </a:lnTo>
                    <a:lnTo>
                      <a:pt x="192" y="93"/>
                    </a:lnTo>
                    <a:lnTo>
                      <a:pt x="190" y="102"/>
                    </a:lnTo>
                    <a:lnTo>
                      <a:pt x="185" y="109"/>
                    </a:lnTo>
                    <a:lnTo>
                      <a:pt x="183" y="116"/>
                    </a:lnTo>
                    <a:lnTo>
                      <a:pt x="178" y="124"/>
                    </a:lnTo>
                    <a:lnTo>
                      <a:pt x="173" y="131"/>
                    </a:lnTo>
                    <a:lnTo>
                      <a:pt x="166" y="135"/>
                    </a:lnTo>
                    <a:lnTo>
                      <a:pt x="161" y="140"/>
                    </a:lnTo>
                    <a:lnTo>
                      <a:pt x="154" y="143"/>
                    </a:lnTo>
                    <a:lnTo>
                      <a:pt x="147" y="147"/>
                    </a:lnTo>
                    <a:lnTo>
                      <a:pt x="140" y="150"/>
                    </a:lnTo>
                    <a:lnTo>
                      <a:pt x="135" y="152"/>
                    </a:lnTo>
                    <a:lnTo>
                      <a:pt x="126" y="154"/>
                    </a:lnTo>
                    <a:lnTo>
                      <a:pt x="118" y="157"/>
                    </a:lnTo>
                    <a:lnTo>
                      <a:pt x="109" y="157"/>
                    </a:lnTo>
                    <a:lnTo>
                      <a:pt x="99" y="159"/>
                    </a:lnTo>
                    <a:lnTo>
                      <a:pt x="92" y="159"/>
                    </a:lnTo>
                    <a:lnTo>
                      <a:pt x="88" y="159"/>
                    </a:lnTo>
                    <a:lnTo>
                      <a:pt x="80" y="159"/>
                    </a:lnTo>
                    <a:lnTo>
                      <a:pt x="73" y="159"/>
                    </a:lnTo>
                    <a:lnTo>
                      <a:pt x="69" y="157"/>
                    </a:lnTo>
                    <a:lnTo>
                      <a:pt x="61" y="157"/>
                    </a:lnTo>
                    <a:lnTo>
                      <a:pt x="57" y="154"/>
                    </a:lnTo>
                    <a:lnTo>
                      <a:pt x="52" y="154"/>
                    </a:lnTo>
                    <a:lnTo>
                      <a:pt x="40" y="150"/>
                    </a:lnTo>
                    <a:lnTo>
                      <a:pt x="30" y="145"/>
                    </a:lnTo>
                    <a:lnTo>
                      <a:pt x="21" y="140"/>
                    </a:lnTo>
                    <a:lnTo>
                      <a:pt x="16" y="135"/>
                    </a:lnTo>
                    <a:lnTo>
                      <a:pt x="7" y="126"/>
                    </a:lnTo>
                    <a:lnTo>
                      <a:pt x="4" y="119"/>
                    </a:lnTo>
                    <a:lnTo>
                      <a:pt x="0" y="109"/>
                    </a:lnTo>
                    <a:lnTo>
                      <a:pt x="0" y="100"/>
                    </a:lnTo>
                    <a:lnTo>
                      <a:pt x="0" y="93"/>
                    </a:lnTo>
                    <a:lnTo>
                      <a:pt x="0" y="86"/>
                    </a:lnTo>
                    <a:lnTo>
                      <a:pt x="2" y="81"/>
                    </a:lnTo>
                    <a:lnTo>
                      <a:pt x="4" y="76"/>
                    </a:lnTo>
                    <a:lnTo>
                      <a:pt x="7" y="67"/>
                    </a:lnTo>
                    <a:lnTo>
                      <a:pt x="9" y="62"/>
                    </a:lnTo>
                    <a:lnTo>
                      <a:pt x="14" y="55"/>
                    </a:lnTo>
                    <a:lnTo>
                      <a:pt x="19" y="48"/>
                    </a:lnTo>
                    <a:lnTo>
                      <a:pt x="23" y="40"/>
                    </a:lnTo>
                    <a:lnTo>
                      <a:pt x="30" y="36"/>
                    </a:lnTo>
                    <a:lnTo>
                      <a:pt x="35" y="29"/>
                    </a:lnTo>
                    <a:lnTo>
                      <a:pt x="45" y="21"/>
                    </a:lnTo>
                    <a:lnTo>
                      <a:pt x="52" y="14"/>
                    </a:lnTo>
                    <a:lnTo>
                      <a:pt x="57" y="10"/>
                    </a:lnTo>
                    <a:lnTo>
                      <a:pt x="61" y="5"/>
                    </a:lnTo>
                    <a:lnTo>
                      <a:pt x="64" y="5"/>
                    </a:lnTo>
                    <a:lnTo>
                      <a:pt x="64" y="5"/>
                    </a:lnTo>
                    <a:close/>
                  </a:path>
                </a:pathLst>
              </a:custGeom>
              <a:solidFill>
                <a:srgbClr val="85291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530" name="Freeform 74"/>
              <p:cNvSpPr>
                <a:spLocks/>
              </p:cNvSpPr>
              <p:nvPr/>
            </p:nvSpPr>
            <p:spPr bwMode="auto">
              <a:xfrm>
                <a:off x="1541" y="1591"/>
                <a:ext cx="237" cy="205"/>
              </a:xfrm>
              <a:custGeom>
                <a:avLst/>
                <a:gdLst/>
                <a:ahLst/>
                <a:cxnLst>
                  <a:cxn ang="0">
                    <a:pos x="76" y="3"/>
                  </a:cxn>
                  <a:cxn ang="0">
                    <a:pos x="73" y="12"/>
                  </a:cxn>
                  <a:cxn ang="0">
                    <a:pos x="50" y="29"/>
                  </a:cxn>
                  <a:cxn ang="0">
                    <a:pos x="28" y="55"/>
                  </a:cxn>
                  <a:cxn ang="0">
                    <a:pos x="19" y="84"/>
                  </a:cxn>
                  <a:cxn ang="0">
                    <a:pos x="16" y="117"/>
                  </a:cxn>
                  <a:cxn ang="0">
                    <a:pos x="23" y="141"/>
                  </a:cxn>
                  <a:cxn ang="0">
                    <a:pos x="35" y="157"/>
                  </a:cxn>
                  <a:cxn ang="0">
                    <a:pos x="54" y="171"/>
                  </a:cxn>
                  <a:cxn ang="0">
                    <a:pos x="76" y="181"/>
                  </a:cxn>
                  <a:cxn ang="0">
                    <a:pos x="100" y="186"/>
                  </a:cxn>
                  <a:cxn ang="0">
                    <a:pos x="123" y="183"/>
                  </a:cxn>
                  <a:cxn ang="0">
                    <a:pos x="147" y="179"/>
                  </a:cxn>
                  <a:cxn ang="0">
                    <a:pos x="171" y="167"/>
                  </a:cxn>
                  <a:cxn ang="0">
                    <a:pos x="190" y="152"/>
                  </a:cxn>
                  <a:cxn ang="0">
                    <a:pos x="204" y="133"/>
                  </a:cxn>
                  <a:cxn ang="0">
                    <a:pos x="216" y="110"/>
                  </a:cxn>
                  <a:cxn ang="0">
                    <a:pos x="221" y="84"/>
                  </a:cxn>
                  <a:cxn ang="0">
                    <a:pos x="218" y="65"/>
                  </a:cxn>
                  <a:cxn ang="0">
                    <a:pos x="209" y="46"/>
                  </a:cxn>
                  <a:cxn ang="0">
                    <a:pos x="192" y="31"/>
                  </a:cxn>
                  <a:cxn ang="0">
                    <a:pos x="178" y="10"/>
                  </a:cxn>
                  <a:cxn ang="0">
                    <a:pos x="209" y="22"/>
                  </a:cxn>
                  <a:cxn ang="0">
                    <a:pos x="226" y="41"/>
                  </a:cxn>
                  <a:cxn ang="0">
                    <a:pos x="233" y="60"/>
                  </a:cxn>
                  <a:cxn ang="0">
                    <a:pos x="237" y="84"/>
                  </a:cxn>
                  <a:cxn ang="0">
                    <a:pos x="233" y="105"/>
                  </a:cxn>
                  <a:cxn ang="0">
                    <a:pos x="226" y="129"/>
                  </a:cxn>
                  <a:cxn ang="0">
                    <a:pos x="211" y="152"/>
                  </a:cxn>
                  <a:cxn ang="0">
                    <a:pos x="180" y="181"/>
                  </a:cxn>
                  <a:cxn ang="0">
                    <a:pos x="161" y="190"/>
                  </a:cxn>
                  <a:cxn ang="0">
                    <a:pos x="140" y="198"/>
                  </a:cxn>
                  <a:cxn ang="0">
                    <a:pos x="119" y="202"/>
                  </a:cxn>
                  <a:cxn ang="0">
                    <a:pos x="97" y="205"/>
                  </a:cxn>
                  <a:cxn ang="0">
                    <a:pos x="73" y="202"/>
                  </a:cxn>
                  <a:cxn ang="0">
                    <a:pos x="50" y="195"/>
                  </a:cxn>
                  <a:cxn ang="0">
                    <a:pos x="31" y="181"/>
                  </a:cxn>
                  <a:cxn ang="0">
                    <a:pos x="16" y="164"/>
                  </a:cxn>
                  <a:cxn ang="0">
                    <a:pos x="4" y="143"/>
                  </a:cxn>
                  <a:cxn ang="0">
                    <a:pos x="0" y="119"/>
                  </a:cxn>
                  <a:cxn ang="0">
                    <a:pos x="0" y="95"/>
                  </a:cxn>
                  <a:cxn ang="0">
                    <a:pos x="4" y="72"/>
                  </a:cxn>
                  <a:cxn ang="0">
                    <a:pos x="14" y="48"/>
                  </a:cxn>
                  <a:cxn ang="0">
                    <a:pos x="28" y="29"/>
                  </a:cxn>
                  <a:cxn ang="0">
                    <a:pos x="47" y="10"/>
                  </a:cxn>
                  <a:cxn ang="0">
                    <a:pos x="71" y="0"/>
                  </a:cxn>
                </a:cxnLst>
                <a:rect l="0" t="0" r="r" b="b"/>
                <a:pathLst>
                  <a:path w="237" h="205">
                    <a:moveTo>
                      <a:pt x="71" y="0"/>
                    </a:moveTo>
                    <a:lnTo>
                      <a:pt x="71" y="0"/>
                    </a:lnTo>
                    <a:lnTo>
                      <a:pt x="76" y="3"/>
                    </a:lnTo>
                    <a:lnTo>
                      <a:pt x="81" y="5"/>
                    </a:lnTo>
                    <a:lnTo>
                      <a:pt x="85" y="8"/>
                    </a:lnTo>
                    <a:lnTo>
                      <a:pt x="73" y="12"/>
                    </a:lnTo>
                    <a:lnTo>
                      <a:pt x="64" y="17"/>
                    </a:lnTo>
                    <a:lnTo>
                      <a:pt x="57" y="22"/>
                    </a:lnTo>
                    <a:lnTo>
                      <a:pt x="50" y="29"/>
                    </a:lnTo>
                    <a:lnTo>
                      <a:pt x="40" y="36"/>
                    </a:lnTo>
                    <a:lnTo>
                      <a:pt x="35" y="46"/>
                    </a:lnTo>
                    <a:lnTo>
                      <a:pt x="28" y="55"/>
                    </a:lnTo>
                    <a:lnTo>
                      <a:pt x="26" y="65"/>
                    </a:lnTo>
                    <a:lnTo>
                      <a:pt x="19" y="74"/>
                    </a:lnTo>
                    <a:lnTo>
                      <a:pt x="19" y="84"/>
                    </a:lnTo>
                    <a:lnTo>
                      <a:pt x="16" y="93"/>
                    </a:lnTo>
                    <a:lnTo>
                      <a:pt x="16" y="105"/>
                    </a:lnTo>
                    <a:lnTo>
                      <a:pt x="16" y="117"/>
                    </a:lnTo>
                    <a:lnTo>
                      <a:pt x="19" y="129"/>
                    </a:lnTo>
                    <a:lnTo>
                      <a:pt x="21" y="133"/>
                    </a:lnTo>
                    <a:lnTo>
                      <a:pt x="23" y="141"/>
                    </a:lnTo>
                    <a:lnTo>
                      <a:pt x="28" y="145"/>
                    </a:lnTo>
                    <a:lnTo>
                      <a:pt x="31" y="150"/>
                    </a:lnTo>
                    <a:lnTo>
                      <a:pt x="35" y="157"/>
                    </a:lnTo>
                    <a:lnTo>
                      <a:pt x="40" y="162"/>
                    </a:lnTo>
                    <a:lnTo>
                      <a:pt x="47" y="167"/>
                    </a:lnTo>
                    <a:lnTo>
                      <a:pt x="54" y="171"/>
                    </a:lnTo>
                    <a:lnTo>
                      <a:pt x="62" y="176"/>
                    </a:lnTo>
                    <a:lnTo>
                      <a:pt x="69" y="179"/>
                    </a:lnTo>
                    <a:lnTo>
                      <a:pt x="76" y="181"/>
                    </a:lnTo>
                    <a:lnTo>
                      <a:pt x="83" y="183"/>
                    </a:lnTo>
                    <a:lnTo>
                      <a:pt x="92" y="186"/>
                    </a:lnTo>
                    <a:lnTo>
                      <a:pt x="100" y="186"/>
                    </a:lnTo>
                    <a:lnTo>
                      <a:pt x="107" y="186"/>
                    </a:lnTo>
                    <a:lnTo>
                      <a:pt x="116" y="186"/>
                    </a:lnTo>
                    <a:lnTo>
                      <a:pt x="123" y="183"/>
                    </a:lnTo>
                    <a:lnTo>
                      <a:pt x="130" y="183"/>
                    </a:lnTo>
                    <a:lnTo>
                      <a:pt x="140" y="181"/>
                    </a:lnTo>
                    <a:lnTo>
                      <a:pt x="147" y="179"/>
                    </a:lnTo>
                    <a:lnTo>
                      <a:pt x="157" y="176"/>
                    </a:lnTo>
                    <a:lnTo>
                      <a:pt x="164" y="171"/>
                    </a:lnTo>
                    <a:lnTo>
                      <a:pt x="171" y="167"/>
                    </a:lnTo>
                    <a:lnTo>
                      <a:pt x="178" y="162"/>
                    </a:lnTo>
                    <a:lnTo>
                      <a:pt x="183" y="157"/>
                    </a:lnTo>
                    <a:lnTo>
                      <a:pt x="190" y="152"/>
                    </a:lnTo>
                    <a:lnTo>
                      <a:pt x="195" y="145"/>
                    </a:lnTo>
                    <a:lnTo>
                      <a:pt x="202" y="141"/>
                    </a:lnTo>
                    <a:lnTo>
                      <a:pt x="204" y="133"/>
                    </a:lnTo>
                    <a:lnTo>
                      <a:pt x="209" y="126"/>
                    </a:lnTo>
                    <a:lnTo>
                      <a:pt x="214" y="117"/>
                    </a:lnTo>
                    <a:lnTo>
                      <a:pt x="216" y="110"/>
                    </a:lnTo>
                    <a:lnTo>
                      <a:pt x="218" y="100"/>
                    </a:lnTo>
                    <a:lnTo>
                      <a:pt x="221" y="93"/>
                    </a:lnTo>
                    <a:lnTo>
                      <a:pt x="221" y="84"/>
                    </a:lnTo>
                    <a:lnTo>
                      <a:pt x="221" y="74"/>
                    </a:lnTo>
                    <a:lnTo>
                      <a:pt x="218" y="69"/>
                    </a:lnTo>
                    <a:lnTo>
                      <a:pt x="218" y="65"/>
                    </a:lnTo>
                    <a:lnTo>
                      <a:pt x="216" y="57"/>
                    </a:lnTo>
                    <a:lnTo>
                      <a:pt x="214" y="55"/>
                    </a:lnTo>
                    <a:lnTo>
                      <a:pt x="209" y="46"/>
                    </a:lnTo>
                    <a:lnTo>
                      <a:pt x="204" y="41"/>
                    </a:lnTo>
                    <a:lnTo>
                      <a:pt x="197" y="34"/>
                    </a:lnTo>
                    <a:lnTo>
                      <a:pt x="192" y="31"/>
                    </a:lnTo>
                    <a:lnTo>
                      <a:pt x="188" y="27"/>
                    </a:lnTo>
                    <a:lnTo>
                      <a:pt x="185" y="24"/>
                    </a:lnTo>
                    <a:lnTo>
                      <a:pt x="178" y="10"/>
                    </a:lnTo>
                    <a:lnTo>
                      <a:pt x="188" y="10"/>
                    </a:lnTo>
                    <a:lnTo>
                      <a:pt x="199" y="15"/>
                    </a:lnTo>
                    <a:lnTo>
                      <a:pt x="209" y="22"/>
                    </a:lnTo>
                    <a:lnTo>
                      <a:pt x="218" y="31"/>
                    </a:lnTo>
                    <a:lnTo>
                      <a:pt x="223" y="36"/>
                    </a:lnTo>
                    <a:lnTo>
                      <a:pt x="226" y="41"/>
                    </a:lnTo>
                    <a:lnTo>
                      <a:pt x="230" y="48"/>
                    </a:lnTo>
                    <a:lnTo>
                      <a:pt x="233" y="55"/>
                    </a:lnTo>
                    <a:lnTo>
                      <a:pt x="233" y="60"/>
                    </a:lnTo>
                    <a:lnTo>
                      <a:pt x="235" y="67"/>
                    </a:lnTo>
                    <a:lnTo>
                      <a:pt x="237" y="74"/>
                    </a:lnTo>
                    <a:lnTo>
                      <a:pt x="237" y="84"/>
                    </a:lnTo>
                    <a:lnTo>
                      <a:pt x="235" y="91"/>
                    </a:lnTo>
                    <a:lnTo>
                      <a:pt x="235" y="98"/>
                    </a:lnTo>
                    <a:lnTo>
                      <a:pt x="233" y="105"/>
                    </a:lnTo>
                    <a:lnTo>
                      <a:pt x="233" y="112"/>
                    </a:lnTo>
                    <a:lnTo>
                      <a:pt x="228" y="119"/>
                    </a:lnTo>
                    <a:lnTo>
                      <a:pt x="226" y="129"/>
                    </a:lnTo>
                    <a:lnTo>
                      <a:pt x="223" y="133"/>
                    </a:lnTo>
                    <a:lnTo>
                      <a:pt x="221" y="141"/>
                    </a:lnTo>
                    <a:lnTo>
                      <a:pt x="211" y="152"/>
                    </a:lnTo>
                    <a:lnTo>
                      <a:pt x="202" y="162"/>
                    </a:lnTo>
                    <a:lnTo>
                      <a:pt x="192" y="171"/>
                    </a:lnTo>
                    <a:lnTo>
                      <a:pt x="180" y="181"/>
                    </a:lnTo>
                    <a:lnTo>
                      <a:pt x="173" y="183"/>
                    </a:lnTo>
                    <a:lnTo>
                      <a:pt x="168" y="186"/>
                    </a:lnTo>
                    <a:lnTo>
                      <a:pt x="161" y="190"/>
                    </a:lnTo>
                    <a:lnTo>
                      <a:pt x="154" y="193"/>
                    </a:lnTo>
                    <a:lnTo>
                      <a:pt x="147" y="195"/>
                    </a:lnTo>
                    <a:lnTo>
                      <a:pt x="140" y="198"/>
                    </a:lnTo>
                    <a:lnTo>
                      <a:pt x="133" y="200"/>
                    </a:lnTo>
                    <a:lnTo>
                      <a:pt x="128" y="202"/>
                    </a:lnTo>
                    <a:lnTo>
                      <a:pt x="119" y="202"/>
                    </a:lnTo>
                    <a:lnTo>
                      <a:pt x="111" y="202"/>
                    </a:lnTo>
                    <a:lnTo>
                      <a:pt x="104" y="202"/>
                    </a:lnTo>
                    <a:lnTo>
                      <a:pt x="97" y="205"/>
                    </a:lnTo>
                    <a:lnTo>
                      <a:pt x="90" y="205"/>
                    </a:lnTo>
                    <a:lnTo>
                      <a:pt x="83" y="205"/>
                    </a:lnTo>
                    <a:lnTo>
                      <a:pt x="73" y="202"/>
                    </a:lnTo>
                    <a:lnTo>
                      <a:pt x="69" y="202"/>
                    </a:lnTo>
                    <a:lnTo>
                      <a:pt x="59" y="200"/>
                    </a:lnTo>
                    <a:lnTo>
                      <a:pt x="50" y="195"/>
                    </a:lnTo>
                    <a:lnTo>
                      <a:pt x="42" y="193"/>
                    </a:lnTo>
                    <a:lnTo>
                      <a:pt x="38" y="188"/>
                    </a:lnTo>
                    <a:lnTo>
                      <a:pt x="31" y="181"/>
                    </a:lnTo>
                    <a:lnTo>
                      <a:pt x="23" y="176"/>
                    </a:lnTo>
                    <a:lnTo>
                      <a:pt x="19" y="169"/>
                    </a:lnTo>
                    <a:lnTo>
                      <a:pt x="16" y="164"/>
                    </a:lnTo>
                    <a:lnTo>
                      <a:pt x="12" y="157"/>
                    </a:lnTo>
                    <a:lnTo>
                      <a:pt x="7" y="150"/>
                    </a:lnTo>
                    <a:lnTo>
                      <a:pt x="4" y="143"/>
                    </a:lnTo>
                    <a:lnTo>
                      <a:pt x="2" y="136"/>
                    </a:lnTo>
                    <a:lnTo>
                      <a:pt x="0" y="126"/>
                    </a:lnTo>
                    <a:lnTo>
                      <a:pt x="0" y="119"/>
                    </a:lnTo>
                    <a:lnTo>
                      <a:pt x="0" y="112"/>
                    </a:lnTo>
                    <a:lnTo>
                      <a:pt x="0" y="105"/>
                    </a:lnTo>
                    <a:lnTo>
                      <a:pt x="0" y="95"/>
                    </a:lnTo>
                    <a:lnTo>
                      <a:pt x="0" y="88"/>
                    </a:lnTo>
                    <a:lnTo>
                      <a:pt x="2" y="79"/>
                    </a:lnTo>
                    <a:lnTo>
                      <a:pt x="4" y="72"/>
                    </a:lnTo>
                    <a:lnTo>
                      <a:pt x="7" y="65"/>
                    </a:lnTo>
                    <a:lnTo>
                      <a:pt x="9" y="55"/>
                    </a:lnTo>
                    <a:lnTo>
                      <a:pt x="14" y="48"/>
                    </a:lnTo>
                    <a:lnTo>
                      <a:pt x="19" y="43"/>
                    </a:lnTo>
                    <a:lnTo>
                      <a:pt x="21" y="36"/>
                    </a:lnTo>
                    <a:lnTo>
                      <a:pt x="28" y="29"/>
                    </a:lnTo>
                    <a:lnTo>
                      <a:pt x="33" y="22"/>
                    </a:lnTo>
                    <a:lnTo>
                      <a:pt x="40" y="17"/>
                    </a:lnTo>
                    <a:lnTo>
                      <a:pt x="47" y="10"/>
                    </a:lnTo>
                    <a:lnTo>
                      <a:pt x="54" y="8"/>
                    </a:lnTo>
                    <a:lnTo>
                      <a:pt x="62" y="3"/>
                    </a:lnTo>
                    <a:lnTo>
                      <a:pt x="71" y="0"/>
                    </a:lnTo>
                    <a:lnTo>
                      <a:pt x="71"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531" name="Freeform 75"/>
              <p:cNvSpPr>
                <a:spLocks/>
              </p:cNvSpPr>
              <p:nvPr/>
            </p:nvSpPr>
            <p:spPr bwMode="auto">
              <a:xfrm>
                <a:off x="1593" y="1589"/>
                <a:ext cx="150" cy="36"/>
              </a:xfrm>
              <a:custGeom>
                <a:avLst/>
                <a:gdLst/>
                <a:ahLst/>
                <a:cxnLst>
                  <a:cxn ang="0">
                    <a:pos x="143" y="36"/>
                  </a:cxn>
                  <a:cxn ang="0">
                    <a:pos x="136" y="31"/>
                  </a:cxn>
                  <a:cxn ang="0">
                    <a:pos x="131" y="26"/>
                  </a:cxn>
                  <a:cxn ang="0">
                    <a:pos x="124" y="24"/>
                  </a:cxn>
                  <a:cxn ang="0">
                    <a:pos x="116" y="21"/>
                  </a:cxn>
                  <a:cxn ang="0">
                    <a:pos x="107" y="19"/>
                  </a:cxn>
                  <a:cxn ang="0">
                    <a:pos x="100" y="14"/>
                  </a:cxn>
                  <a:cxn ang="0">
                    <a:pos x="90" y="12"/>
                  </a:cxn>
                  <a:cxn ang="0">
                    <a:pos x="81" y="12"/>
                  </a:cxn>
                  <a:cxn ang="0">
                    <a:pos x="71" y="10"/>
                  </a:cxn>
                  <a:cxn ang="0">
                    <a:pos x="62" y="10"/>
                  </a:cxn>
                  <a:cxn ang="0">
                    <a:pos x="52" y="10"/>
                  </a:cxn>
                  <a:cxn ang="0">
                    <a:pos x="43" y="12"/>
                  </a:cxn>
                  <a:cxn ang="0">
                    <a:pos x="33" y="14"/>
                  </a:cxn>
                  <a:cxn ang="0">
                    <a:pos x="24" y="17"/>
                  </a:cxn>
                  <a:cxn ang="0">
                    <a:pos x="14" y="19"/>
                  </a:cxn>
                  <a:cxn ang="0">
                    <a:pos x="7" y="26"/>
                  </a:cxn>
                  <a:cxn ang="0">
                    <a:pos x="2" y="19"/>
                  </a:cxn>
                  <a:cxn ang="0">
                    <a:pos x="0" y="14"/>
                  </a:cxn>
                  <a:cxn ang="0">
                    <a:pos x="5" y="10"/>
                  </a:cxn>
                  <a:cxn ang="0">
                    <a:pos x="12" y="5"/>
                  </a:cxn>
                  <a:cxn ang="0">
                    <a:pos x="21" y="2"/>
                  </a:cxn>
                  <a:cxn ang="0">
                    <a:pos x="31" y="0"/>
                  </a:cxn>
                  <a:cxn ang="0">
                    <a:pos x="36" y="0"/>
                  </a:cxn>
                  <a:cxn ang="0">
                    <a:pos x="40" y="0"/>
                  </a:cxn>
                  <a:cxn ang="0">
                    <a:pos x="48" y="0"/>
                  </a:cxn>
                  <a:cxn ang="0">
                    <a:pos x="55" y="0"/>
                  </a:cxn>
                  <a:cxn ang="0">
                    <a:pos x="59" y="0"/>
                  </a:cxn>
                  <a:cxn ang="0">
                    <a:pos x="67" y="0"/>
                  </a:cxn>
                  <a:cxn ang="0">
                    <a:pos x="71" y="0"/>
                  </a:cxn>
                  <a:cxn ang="0">
                    <a:pos x="78" y="0"/>
                  </a:cxn>
                  <a:cxn ang="0">
                    <a:pos x="88" y="0"/>
                  </a:cxn>
                  <a:cxn ang="0">
                    <a:pos x="100" y="2"/>
                  </a:cxn>
                  <a:cxn ang="0">
                    <a:pos x="112" y="2"/>
                  </a:cxn>
                  <a:cxn ang="0">
                    <a:pos x="121" y="7"/>
                  </a:cxn>
                  <a:cxn ang="0">
                    <a:pos x="131" y="7"/>
                  </a:cxn>
                  <a:cxn ang="0">
                    <a:pos x="138" y="10"/>
                  </a:cxn>
                  <a:cxn ang="0">
                    <a:pos x="143" y="12"/>
                  </a:cxn>
                  <a:cxn ang="0">
                    <a:pos x="150" y="17"/>
                  </a:cxn>
                  <a:cxn ang="0">
                    <a:pos x="143" y="36"/>
                  </a:cxn>
                  <a:cxn ang="0">
                    <a:pos x="143" y="36"/>
                  </a:cxn>
                </a:cxnLst>
                <a:rect l="0" t="0" r="r" b="b"/>
                <a:pathLst>
                  <a:path w="150" h="36">
                    <a:moveTo>
                      <a:pt x="143" y="36"/>
                    </a:moveTo>
                    <a:lnTo>
                      <a:pt x="136" y="31"/>
                    </a:lnTo>
                    <a:lnTo>
                      <a:pt x="131" y="26"/>
                    </a:lnTo>
                    <a:lnTo>
                      <a:pt x="124" y="24"/>
                    </a:lnTo>
                    <a:lnTo>
                      <a:pt x="116" y="21"/>
                    </a:lnTo>
                    <a:lnTo>
                      <a:pt x="107" y="19"/>
                    </a:lnTo>
                    <a:lnTo>
                      <a:pt x="100" y="14"/>
                    </a:lnTo>
                    <a:lnTo>
                      <a:pt x="90" y="12"/>
                    </a:lnTo>
                    <a:lnTo>
                      <a:pt x="81" y="12"/>
                    </a:lnTo>
                    <a:lnTo>
                      <a:pt x="71" y="10"/>
                    </a:lnTo>
                    <a:lnTo>
                      <a:pt x="62" y="10"/>
                    </a:lnTo>
                    <a:lnTo>
                      <a:pt x="52" y="10"/>
                    </a:lnTo>
                    <a:lnTo>
                      <a:pt x="43" y="12"/>
                    </a:lnTo>
                    <a:lnTo>
                      <a:pt x="33" y="14"/>
                    </a:lnTo>
                    <a:lnTo>
                      <a:pt x="24" y="17"/>
                    </a:lnTo>
                    <a:lnTo>
                      <a:pt x="14" y="19"/>
                    </a:lnTo>
                    <a:lnTo>
                      <a:pt x="7" y="26"/>
                    </a:lnTo>
                    <a:lnTo>
                      <a:pt x="2" y="19"/>
                    </a:lnTo>
                    <a:lnTo>
                      <a:pt x="0" y="14"/>
                    </a:lnTo>
                    <a:lnTo>
                      <a:pt x="5" y="10"/>
                    </a:lnTo>
                    <a:lnTo>
                      <a:pt x="12" y="5"/>
                    </a:lnTo>
                    <a:lnTo>
                      <a:pt x="21" y="2"/>
                    </a:lnTo>
                    <a:lnTo>
                      <a:pt x="31" y="0"/>
                    </a:lnTo>
                    <a:lnTo>
                      <a:pt x="36" y="0"/>
                    </a:lnTo>
                    <a:lnTo>
                      <a:pt x="40" y="0"/>
                    </a:lnTo>
                    <a:lnTo>
                      <a:pt x="48" y="0"/>
                    </a:lnTo>
                    <a:lnTo>
                      <a:pt x="55" y="0"/>
                    </a:lnTo>
                    <a:lnTo>
                      <a:pt x="59" y="0"/>
                    </a:lnTo>
                    <a:lnTo>
                      <a:pt x="67" y="0"/>
                    </a:lnTo>
                    <a:lnTo>
                      <a:pt x="71" y="0"/>
                    </a:lnTo>
                    <a:lnTo>
                      <a:pt x="78" y="0"/>
                    </a:lnTo>
                    <a:lnTo>
                      <a:pt x="88" y="0"/>
                    </a:lnTo>
                    <a:lnTo>
                      <a:pt x="100" y="2"/>
                    </a:lnTo>
                    <a:lnTo>
                      <a:pt x="112" y="2"/>
                    </a:lnTo>
                    <a:lnTo>
                      <a:pt x="121" y="7"/>
                    </a:lnTo>
                    <a:lnTo>
                      <a:pt x="131" y="7"/>
                    </a:lnTo>
                    <a:lnTo>
                      <a:pt x="138" y="10"/>
                    </a:lnTo>
                    <a:lnTo>
                      <a:pt x="143" y="12"/>
                    </a:lnTo>
                    <a:lnTo>
                      <a:pt x="150" y="17"/>
                    </a:lnTo>
                    <a:lnTo>
                      <a:pt x="143" y="36"/>
                    </a:lnTo>
                    <a:lnTo>
                      <a:pt x="143" y="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532" name="Freeform 76"/>
              <p:cNvSpPr>
                <a:spLocks/>
              </p:cNvSpPr>
              <p:nvPr/>
            </p:nvSpPr>
            <p:spPr bwMode="auto">
              <a:xfrm>
                <a:off x="1562" y="1613"/>
                <a:ext cx="147" cy="152"/>
              </a:xfrm>
              <a:custGeom>
                <a:avLst/>
                <a:gdLst/>
                <a:ahLst/>
                <a:cxnLst>
                  <a:cxn ang="0">
                    <a:pos x="52" y="0"/>
                  </a:cxn>
                  <a:cxn ang="0">
                    <a:pos x="147" y="130"/>
                  </a:cxn>
                  <a:cxn ang="0">
                    <a:pos x="147" y="130"/>
                  </a:cxn>
                  <a:cxn ang="0">
                    <a:pos x="145" y="130"/>
                  </a:cxn>
                  <a:cxn ang="0">
                    <a:pos x="140" y="133"/>
                  </a:cxn>
                  <a:cxn ang="0">
                    <a:pos x="136" y="138"/>
                  </a:cxn>
                  <a:cxn ang="0">
                    <a:pos x="126" y="140"/>
                  </a:cxn>
                  <a:cxn ang="0">
                    <a:pos x="119" y="142"/>
                  </a:cxn>
                  <a:cxn ang="0">
                    <a:pos x="112" y="145"/>
                  </a:cxn>
                  <a:cxn ang="0">
                    <a:pos x="102" y="149"/>
                  </a:cxn>
                  <a:cxn ang="0">
                    <a:pos x="90" y="149"/>
                  </a:cxn>
                  <a:cxn ang="0">
                    <a:pos x="81" y="152"/>
                  </a:cxn>
                  <a:cxn ang="0">
                    <a:pos x="71" y="152"/>
                  </a:cxn>
                  <a:cxn ang="0">
                    <a:pos x="60" y="152"/>
                  </a:cxn>
                  <a:cxn ang="0">
                    <a:pos x="48" y="147"/>
                  </a:cxn>
                  <a:cxn ang="0">
                    <a:pos x="38" y="142"/>
                  </a:cxn>
                  <a:cxn ang="0">
                    <a:pos x="26" y="138"/>
                  </a:cxn>
                  <a:cxn ang="0">
                    <a:pos x="17" y="128"/>
                  </a:cxn>
                  <a:cxn ang="0">
                    <a:pos x="12" y="123"/>
                  </a:cxn>
                  <a:cxn ang="0">
                    <a:pos x="7" y="119"/>
                  </a:cxn>
                  <a:cxn ang="0">
                    <a:pos x="5" y="111"/>
                  </a:cxn>
                  <a:cxn ang="0">
                    <a:pos x="2" y="107"/>
                  </a:cxn>
                  <a:cxn ang="0">
                    <a:pos x="0" y="95"/>
                  </a:cxn>
                  <a:cxn ang="0">
                    <a:pos x="0" y="83"/>
                  </a:cxn>
                  <a:cxn ang="0">
                    <a:pos x="0" y="71"/>
                  </a:cxn>
                  <a:cxn ang="0">
                    <a:pos x="2" y="62"/>
                  </a:cxn>
                  <a:cxn ang="0">
                    <a:pos x="7" y="52"/>
                  </a:cxn>
                  <a:cxn ang="0">
                    <a:pos x="14" y="43"/>
                  </a:cxn>
                  <a:cxn ang="0">
                    <a:pos x="17" y="33"/>
                  </a:cxn>
                  <a:cxn ang="0">
                    <a:pos x="24" y="24"/>
                  </a:cxn>
                  <a:cxn ang="0">
                    <a:pos x="31" y="14"/>
                  </a:cxn>
                  <a:cxn ang="0">
                    <a:pos x="36" y="9"/>
                  </a:cxn>
                  <a:cxn ang="0">
                    <a:pos x="45" y="2"/>
                  </a:cxn>
                  <a:cxn ang="0">
                    <a:pos x="52" y="0"/>
                  </a:cxn>
                  <a:cxn ang="0">
                    <a:pos x="52" y="0"/>
                  </a:cxn>
                </a:cxnLst>
                <a:rect l="0" t="0" r="r" b="b"/>
                <a:pathLst>
                  <a:path w="147" h="152">
                    <a:moveTo>
                      <a:pt x="52" y="0"/>
                    </a:moveTo>
                    <a:lnTo>
                      <a:pt x="147" y="130"/>
                    </a:lnTo>
                    <a:lnTo>
                      <a:pt x="147" y="130"/>
                    </a:lnTo>
                    <a:lnTo>
                      <a:pt x="145" y="130"/>
                    </a:lnTo>
                    <a:lnTo>
                      <a:pt x="140" y="133"/>
                    </a:lnTo>
                    <a:lnTo>
                      <a:pt x="136" y="138"/>
                    </a:lnTo>
                    <a:lnTo>
                      <a:pt x="126" y="140"/>
                    </a:lnTo>
                    <a:lnTo>
                      <a:pt x="119" y="142"/>
                    </a:lnTo>
                    <a:lnTo>
                      <a:pt x="112" y="145"/>
                    </a:lnTo>
                    <a:lnTo>
                      <a:pt x="102" y="149"/>
                    </a:lnTo>
                    <a:lnTo>
                      <a:pt x="90" y="149"/>
                    </a:lnTo>
                    <a:lnTo>
                      <a:pt x="81" y="152"/>
                    </a:lnTo>
                    <a:lnTo>
                      <a:pt x="71" y="152"/>
                    </a:lnTo>
                    <a:lnTo>
                      <a:pt x="60" y="152"/>
                    </a:lnTo>
                    <a:lnTo>
                      <a:pt x="48" y="147"/>
                    </a:lnTo>
                    <a:lnTo>
                      <a:pt x="38" y="142"/>
                    </a:lnTo>
                    <a:lnTo>
                      <a:pt x="26" y="138"/>
                    </a:lnTo>
                    <a:lnTo>
                      <a:pt x="17" y="128"/>
                    </a:lnTo>
                    <a:lnTo>
                      <a:pt x="12" y="123"/>
                    </a:lnTo>
                    <a:lnTo>
                      <a:pt x="7" y="119"/>
                    </a:lnTo>
                    <a:lnTo>
                      <a:pt x="5" y="111"/>
                    </a:lnTo>
                    <a:lnTo>
                      <a:pt x="2" y="107"/>
                    </a:lnTo>
                    <a:lnTo>
                      <a:pt x="0" y="95"/>
                    </a:lnTo>
                    <a:lnTo>
                      <a:pt x="0" y="83"/>
                    </a:lnTo>
                    <a:lnTo>
                      <a:pt x="0" y="71"/>
                    </a:lnTo>
                    <a:lnTo>
                      <a:pt x="2" y="62"/>
                    </a:lnTo>
                    <a:lnTo>
                      <a:pt x="7" y="52"/>
                    </a:lnTo>
                    <a:lnTo>
                      <a:pt x="14" y="43"/>
                    </a:lnTo>
                    <a:lnTo>
                      <a:pt x="17" y="33"/>
                    </a:lnTo>
                    <a:lnTo>
                      <a:pt x="24" y="24"/>
                    </a:lnTo>
                    <a:lnTo>
                      <a:pt x="31" y="14"/>
                    </a:lnTo>
                    <a:lnTo>
                      <a:pt x="36" y="9"/>
                    </a:lnTo>
                    <a:lnTo>
                      <a:pt x="45" y="2"/>
                    </a:lnTo>
                    <a:lnTo>
                      <a:pt x="52" y="0"/>
                    </a:lnTo>
                    <a:lnTo>
                      <a:pt x="52"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2" name="Title 1"/>
          <p:cNvSpPr>
            <a:spLocks noGrp="1"/>
          </p:cNvSpPr>
          <p:nvPr>
            <p:ph type="title"/>
          </p:nvPr>
        </p:nvSpPr>
        <p:spPr/>
        <p:txBody>
          <a:bodyPr/>
          <a:lstStyle/>
          <a:p>
            <a:r>
              <a:rPr lang="en-US" smtClean="0"/>
              <a:t>South Carolina Cloud</a:t>
            </a:r>
          </a:p>
        </p:txBody>
      </p:sp>
      <p:sp>
        <p:nvSpPr>
          <p:cNvPr id="90115" name="Content Placeholder 2"/>
          <p:cNvSpPr>
            <a:spLocks noGrp="1"/>
          </p:cNvSpPr>
          <p:nvPr>
            <p:ph idx="1"/>
          </p:nvPr>
        </p:nvSpPr>
        <p:spPr>
          <a:xfrm>
            <a:off x="314959" y="1681480"/>
            <a:ext cx="8643643" cy="4771136"/>
          </a:xfrm>
        </p:spPr>
        <p:txBody>
          <a:bodyPr>
            <a:noAutofit/>
          </a:bodyPr>
          <a:lstStyle/>
          <a:p>
            <a:r>
              <a:rPr lang="en-US" dirty="0" smtClean="0"/>
              <a:t>A highly leveraged, integrated set of infrastructure and activities—future looking partnership among IT leaders in the State </a:t>
            </a:r>
          </a:p>
          <a:p>
            <a:r>
              <a:rPr lang="en-US" b="1" dirty="0" smtClean="0"/>
              <a:t>Base infrastructure </a:t>
            </a:r>
            <a:r>
              <a:rPr lang="en-US" dirty="0" smtClean="0"/>
              <a:t>= South Carolina Light Rail</a:t>
            </a:r>
          </a:p>
          <a:p>
            <a:pPr lvl="1"/>
            <a:r>
              <a:rPr lang="en-US" sz="2400" dirty="0" smtClean="0"/>
              <a:t>Shared, expandable and nimble</a:t>
            </a:r>
          </a:p>
          <a:p>
            <a:r>
              <a:rPr lang="en-US" b="1" dirty="0" smtClean="0"/>
              <a:t>Next level </a:t>
            </a:r>
            <a:r>
              <a:rPr lang="en-US" dirty="0" smtClean="0"/>
              <a:t>= shared data centers; shared virtualized server farms; shared storage facilities; federated identity; security;     </a:t>
            </a:r>
          </a:p>
        </p:txBody>
      </p:sp>
      <p:sp>
        <p:nvSpPr>
          <p:cNvPr id="90116" name="TextBox 3"/>
          <p:cNvSpPr txBox="1">
            <a:spLocks noChangeArrowheads="1"/>
          </p:cNvSpPr>
          <p:nvPr/>
        </p:nvSpPr>
        <p:spPr bwMode="auto">
          <a:xfrm>
            <a:off x="934719" y="5422112"/>
            <a:ext cx="6242803" cy="1200329"/>
          </a:xfrm>
          <a:prstGeom prst="rect">
            <a:avLst/>
          </a:prstGeom>
          <a:noFill/>
          <a:ln w="9525">
            <a:noFill/>
            <a:miter lim="800000"/>
            <a:headEnd/>
            <a:tailEnd/>
          </a:ln>
        </p:spPr>
        <p:txBody>
          <a:bodyPr wrap="square">
            <a:spAutoFit/>
          </a:bodyPr>
          <a:lstStyle/>
          <a:p>
            <a:pPr algn="ctr"/>
            <a:r>
              <a:rPr lang="en-US" sz="2400" b="1" i="1" dirty="0" smtClean="0">
                <a:solidFill>
                  <a:srgbClr val="C00000"/>
                </a:solidFill>
              </a:rPr>
              <a:t>Economic conditions have changed </a:t>
            </a:r>
            <a:br>
              <a:rPr lang="en-US" sz="2400" b="1" i="1" dirty="0" smtClean="0">
                <a:solidFill>
                  <a:srgbClr val="C00000"/>
                </a:solidFill>
              </a:rPr>
            </a:br>
            <a:r>
              <a:rPr lang="en-US" sz="2400" b="1" i="1" dirty="0" smtClean="0">
                <a:solidFill>
                  <a:srgbClr val="C00000"/>
                </a:solidFill>
              </a:rPr>
              <a:t>and so must we!  </a:t>
            </a:r>
            <a:br>
              <a:rPr lang="en-US" sz="2400" b="1" i="1" dirty="0" smtClean="0">
                <a:solidFill>
                  <a:srgbClr val="C00000"/>
                </a:solidFill>
              </a:rPr>
            </a:br>
            <a:r>
              <a:rPr lang="en-US" sz="2400" b="1" i="1" dirty="0" smtClean="0">
                <a:solidFill>
                  <a:srgbClr val="C00000"/>
                </a:solidFill>
              </a:rPr>
              <a:t>Why do all these things by ourselves?</a:t>
            </a:r>
            <a:endParaRPr lang="en-US" sz="2400" b="1" i="1" dirty="0">
              <a:solidFill>
                <a:srgbClr val="C00000"/>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end……….	</a:t>
            </a:r>
            <a:endParaRPr lang="en-US" dirty="0"/>
          </a:p>
        </p:txBody>
      </p:sp>
      <p:sp>
        <p:nvSpPr>
          <p:cNvPr id="3" name="Subtitle 2"/>
          <p:cNvSpPr>
            <a:spLocks noGrp="1"/>
          </p:cNvSpPr>
          <p:nvPr>
            <p:ph type="subTitle" idx="1"/>
          </p:nvPr>
        </p:nvSpPr>
        <p:spPr/>
        <p:txBody>
          <a:bodyPr/>
          <a:lstStyle/>
          <a:p>
            <a:r>
              <a:rPr lang="en-US" dirty="0" smtClean="0"/>
              <a:t>……is just another beginning</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Great Recession</a:t>
            </a:r>
            <a:endParaRPr lang="en-US" dirty="0"/>
          </a:p>
        </p:txBody>
      </p:sp>
      <p:pic>
        <p:nvPicPr>
          <p:cNvPr id="652290" name="Picture 2"/>
          <p:cNvPicPr>
            <a:picLocks noGrp="1" noChangeAspect="1" noChangeArrowheads="1"/>
          </p:cNvPicPr>
          <p:nvPr>
            <p:ph idx="1"/>
          </p:nvPr>
        </p:nvPicPr>
        <p:blipFill>
          <a:blip r:embed="rId3" cstate="screen"/>
          <a:srcRect/>
          <a:stretch>
            <a:fillRect/>
          </a:stretch>
        </p:blipFill>
        <p:spPr bwMode="auto">
          <a:xfrm>
            <a:off x="2286000" y="2195937"/>
            <a:ext cx="4299735" cy="359027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p:nvPr/>
        </p:nvGraphicFramePr>
        <p:xfrm>
          <a:off x="457200" y="1805651"/>
          <a:ext cx="8229600" cy="4559300"/>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8"/>
          <p:cNvSpPr>
            <a:spLocks noGrp="1"/>
          </p:cNvSpPr>
          <p:nvPr>
            <p:ph type="title"/>
          </p:nvPr>
        </p:nvSpPr>
        <p:spPr/>
        <p:txBody>
          <a:bodyPr/>
          <a:lstStyle/>
          <a:p>
            <a:r>
              <a:rPr lang="en-US" dirty="0" smtClean="0"/>
              <a:t>Budget Impact</a:t>
            </a:r>
            <a:endParaRPr lang="en-US" dirty="0"/>
          </a:p>
        </p:txBody>
      </p:sp>
      <p:cxnSp>
        <p:nvCxnSpPr>
          <p:cNvPr id="7" name="Straight Arrow Connector 6"/>
          <p:cNvCxnSpPr/>
          <p:nvPr/>
        </p:nvCxnSpPr>
        <p:spPr>
          <a:xfrm>
            <a:off x="7864992" y="3408492"/>
            <a:ext cx="647700" cy="347766"/>
          </a:xfrm>
          <a:prstGeom prst="straightConnector1">
            <a:avLst/>
          </a:prstGeom>
          <a:ln w="635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Technology Treadmill…….</a:t>
            </a:r>
            <a:endParaRPr lang="en-US" dirty="0"/>
          </a:p>
        </p:txBody>
      </p:sp>
      <p:sp>
        <p:nvSpPr>
          <p:cNvPr id="52" name="Subtitle 51"/>
          <p:cNvSpPr>
            <a:spLocks noGrp="1"/>
          </p:cNvSpPr>
          <p:nvPr>
            <p:ph type="subTitle" idx="1"/>
          </p:nvPr>
        </p:nvSpPr>
        <p:spPr/>
        <p:txBody>
          <a:bodyPr/>
          <a:lstStyle/>
          <a:p>
            <a:r>
              <a:rPr lang="en-US" dirty="0" smtClean="0"/>
              <a:t>“ . . . new normals” come at the IT world all the time</a:t>
            </a:r>
            <a:endParaRPr lang="en-US" dirty="0"/>
          </a:p>
        </p:txBody>
      </p:sp>
      <p:grpSp>
        <p:nvGrpSpPr>
          <p:cNvPr id="51" name="Group 50"/>
          <p:cNvGrpSpPr/>
          <p:nvPr/>
        </p:nvGrpSpPr>
        <p:grpSpPr>
          <a:xfrm>
            <a:off x="937550" y="358214"/>
            <a:ext cx="7285152" cy="2676862"/>
            <a:chOff x="783768" y="2794227"/>
            <a:chExt cx="7474327" cy="2746372"/>
          </a:xfrm>
        </p:grpSpPr>
        <p:pic>
          <p:nvPicPr>
            <p:cNvPr id="49" name="Picture 48" descr="Picture1.emf"/>
            <p:cNvPicPr>
              <a:picLocks noChangeAspect="1"/>
            </p:cNvPicPr>
            <p:nvPr/>
          </p:nvPicPr>
          <p:blipFill>
            <a:blip r:embed="rId3" cstate="screen">
              <a:duotone>
                <a:schemeClr val="accent1">
                  <a:shade val="45000"/>
                  <a:satMod val="135000"/>
                </a:schemeClr>
                <a:prstClr val="white"/>
              </a:duotone>
            </a:blip>
            <a:stretch>
              <a:fillRect/>
            </a:stretch>
          </p:blipFill>
          <p:spPr>
            <a:xfrm>
              <a:off x="3136619" y="2794227"/>
              <a:ext cx="2808800" cy="2713714"/>
            </a:xfrm>
            <a:prstGeom prst="rect">
              <a:avLst/>
            </a:prstGeom>
            <a:noFill/>
          </p:spPr>
        </p:pic>
        <p:pic>
          <p:nvPicPr>
            <p:cNvPr id="6" name="Picture 5" descr="C:\Users\smedder\AppData\Local\Microsoft\Windows\Temporary Internet Files\Content.IE5\H7VTI9MN\MC900384404[1].wmf"/>
            <p:cNvPicPr>
              <a:picLocks noChangeAspect="1" noChangeArrowheads="1"/>
            </p:cNvPicPr>
            <p:nvPr/>
          </p:nvPicPr>
          <p:blipFill>
            <a:blip r:embed="rId4" cstate="screen">
              <a:duotone>
                <a:schemeClr val="accent1">
                  <a:shade val="45000"/>
                  <a:satMod val="135000"/>
                </a:schemeClr>
                <a:prstClr val="white"/>
              </a:duotone>
            </a:blip>
            <a:srcRect/>
            <a:stretch>
              <a:fillRect/>
            </a:stretch>
          </p:blipFill>
          <p:spPr bwMode="auto">
            <a:xfrm>
              <a:off x="5793019" y="3254599"/>
              <a:ext cx="2465076" cy="2286000"/>
            </a:xfrm>
            <a:prstGeom prst="rect">
              <a:avLst/>
            </a:prstGeom>
            <a:noFill/>
          </p:spPr>
        </p:pic>
        <p:pic>
          <p:nvPicPr>
            <p:cNvPr id="625665" name="Picture 1"/>
            <p:cNvPicPr>
              <a:picLocks noChangeAspect="1" noChangeArrowheads="1"/>
            </p:cNvPicPr>
            <p:nvPr/>
          </p:nvPicPr>
          <p:blipFill>
            <a:blip r:embed="rId5" cstate="screen">
              <a:duotone>
                <a:schemeClr val="accent1">
                  <a:shade val="45000"/>
                  <a:satMod val="135000"/>
                </a:schemeClr>
                <a:prstClr val="white"/>
              </a:duotone>
            </a:blip>
            <a:srcRect/>
            <a:stretch>
              <a:fillRect/>
            </a:stretch>
          </p:blipFill>
          <p:spPr bwMode="auto">
            <a:xfrm>
              <a:off x="783768" y="3221941"/>
              <a:ext cx="2483476" cy="2286000"/>
            </a:xfrm>
            <a:prstGeom prst="rect">
              <a:avLst/>
            </a:prstGeom>
            <a:noFill/>
          </p:spPr>
        </p:pic>
      </p:gr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IT and the New Normal&amp;quot;&quot;/&gt;&lt;property id=&quot;20307&quot; value=&quot;256&quot;/&gt;&lt;/object&gt;&lt;object type=&quot;3&quot; unique_id=&quot;16232&quot;&gt;&lt;property id=&quot;20148&quot; value=&quot;5&quot;/&gt;&lt;property id=&quot;20300&quot; value=&quot;Slide 2 - &amp;quot;Outline&amp;amp;#x09;&amp;quot;&quot;/&gt;&lt;property id=&quot;20307&quot; value=&quot;494&quot;/&gt;&lt;/object&gt;&lt;object type=&quot;3&quot; unique_id=&quot;16233&quot;&gt;&lt;property id=&quot;20148&quot; value=&quot;5&quot;/&gt;&lt;property id=&quot;20300&quot; value=&quot;Slide 4 - &amp;quot;New Normal&amp;quot;&quot;/&gt;&lt;property id=&quot;20307&quot; value=&quot;532&quot;/&gt;&lt;/object&gt;&lt;object type=&quot;3&quot; unique_id=&quot;16236&quot;&gt;&lt;property id=&quot;20148&quot; value=&quot;5&quot;/&gt;&lt;property id=&quot;20300&quot; value=&quot;Slide 9 - &amp;quot;Technology Treadmill…….&amp;quot;&quot;/&gt;&lt;property id=&quot;20307&quot; value=&quot;520&quot;/&gt;&lt;/object&gt;&lt;object type=&quot;3&quot; unique_id=&quot;16237&quot;&gt;&lt;property id=&quot;20148&quot; value=&quot;5&quot;/&gt;&lt;property id=&quot;20300&quot; value=&quot;Slide 10 - &amp;quot;Change Drivers:&amp;quot;&quot;/&gt;&lt;property id=&quot;20307&quot; value=&quot;503&quot;/&gt;&lt;/object&gt;&lt;object type=&quot;3&quot; unique_id=&quot;16238&quot;&gt;&lt;property id=&quot;20148&quot; value=&quot;5&quot;/&gt;&lt;property id=&quot;20300&quot; value=&quot;Slide 12 - &amp;quot;Moore’s Law&amp;quot;&quot;/&gt;&lt;property id=&quot;20307&quot; value=&quot;504&quot;/&gt;&lt;/object&gt;&lt;object type=&quot;3&quot; unique_id=&quot;16239&quot;&gt;&lt;property id=&quot;20148&quot; value=&quot;5&quot;/&gt;&lt;property id=&quot;20300&quot; value=&quot;Slide 46 - &amp;quot;Evolving Campus HPC Business Model&amp;quot;&quot;/&gt;&lt;property id=&quot;20307&quot; value=&quot;429&quot;/&gt;&lt;/object&gt;&lt;object type=&quot;3&quot; unique_id=&quot;16240&quot;&gt;&lt;property id=&quot;20148&quot; value=&quot;5&quot;/&gt;&lt;property id=&quot;20300&quot; value=&quot;Slide 21&quot;/&gt;&lt;property id=&quot;20307&quot; value=&quot;506&quot;/&gt;&lt;/object&gt;&lt;object type=&quot;3&quot; unique_id=&quot;16241&quot;&gt;&lt;property id=&quot;20148&quot; value=&quot;5&quot;/&gt;&lt;property id=&quot;20300&quot; value=&quot;Slide 22 - &amp;quot;National Network Evolution&amp;quot;&quot;/&gt;&lt;property id=&quot;20307&quot; value=&quot;507&quot;/&gt;&lt;/object&gt;&lt;object type=&quot;3&quot; unique_id=&quot;16245&quot;&gt;&lt;property id=&quot;20148&quot; value=&quot;5&quot;/&gt;&lt;property id=&quot;20300&quot; value=&quot;Slide 19 - &amp;quot;Data Storage&amp;quot;&quot;/&gt;&lt;property id=&quot;20307&quot; value=&quot;509&quot;/&gt;&lt;/object&gt;&lt;object type=&quot;3&quot; unique_id=&quot;16246&quot;&gt;&lt;property id=&quot;20148&quot; value=&quot;5&quot;/&gt;&lt;property id=&quot;20300&quot; value=&quot;Slide 20 - &amp;quot;Data Perspective&amp;quot;&quot;/&gt;&lt;property id=&quot;20307&quot; value=&quot;422&quot;/&gt;&lt;/object&gt;&lt;object type=&quot;3&quot; unique_id=&quot;16247&quot;&gt;&lt;property id=&quot;20148&quot; value=&quot;5&quot;/&gt;&lt;property id=&quot;20300&quot; value=&quot;Slide 26 - &amp;quot;Power Consumption in Data Centers&amp;quot;&quot;/&gt;&lt;property id=&quot;20307&quot; value=&quot;510&quot;/&gt;&lt;/object&gt;&lt;object type=&quot;3&quot; unique_id=&quot;16248&quot;&gt;&lt;property id=&quot;20148&quot; value=&quot;5&quot;/&gt;&lt;property id=&quot;20300&quot; value=&quot;Slide 27 - &amp;quot;Effect on power over 25 years&amp;quot;&quot;/&gt;&lt;property id=&quot;20307&quot; value=&quot;498&quot;/&gt;&lt;/object&gt;&lt;object type=&quot;3&quot; unique_id=&quot;16250&quot;&gt;&lt;property id=&quot;20148&quot; value=&quot;5&quot;/&gt;&lt;property id=&quot;20300&quot; value=&quot;Slide 29 - &amp;quot;It may be a treadmill and we may have money issues . . . &amp;quot;&quot;/&gt;&lt;property id=&quot;20307&quot; value=&quot;569&quot;/&gt;&lt;/object&gt;&lt;object type=&quot;3&quot; unique_id=&quot;16251&quot;&gt;&lt;property id=&quot;20148&quot; value=&quot;5&quot;/&gt;&lt;property id=&quot;20300&quot; value=&quot;Slide 31 - &amp;quot;Use a framework that non-IT people can understand…..&amp;quot;&quot;/&gt;&lt;property id=&quot;20307&quot; value=&quot;543&quot;/&gt;&lt;/object&gt;&lt;object type=&quot;3&quot; unique_id=&quot;16252&quot;&gt;&lt;property id=&quot;20148&quot; value=&quot;5&quot;/&gt;&lt;property id=&quot;20300&quot; value=&quot;Slide 32 - &amp;quot;Investment and Measurement Framework&amp;quot;&quot;/&gt;&lt;property id=&quot;20307&quot; value=&quot;537&quot;/&gt;&lt;/object&gt;&lt;object type=&quot;3&quot; unique_id=&quot;16253&quot;&gt;&lt;property id=&quot;20148&quot; value=&quot;5&quot;/&gt;&lt;property id=&quot;20300&quot; value=&quot;Slide 33 - &amp;quot;Business Model&amp;quot;&quot;/&gt;&lt;property id=&quot;20307&quot; value=&quot;540&quot;/&gt;&lt;/object&gt;&lt;object type=&quot;3&quot; unique_id=&quot;16255&quot;&gt;&lt;property id=&quot;20148&quot; value=&quot;5&quot;/&gt;&lt;property id=&quot;20300&quot; value=&quot;Slide 34 - &amp;quot;Diversification . . .&amp;#x0D;&amp;#x0A;. . . how many legs are on your stool?&amp;quot;&quot;/&gt;&lt;property id=&quot;20307&quot; value=&quot;541&quot;/&gt;&lt;/object&gt;&lt;object type=&quot;3&quot; unique_id=&quot;16256&quot;&gt;&lt;property id=&quot;20148&quot; value=&quot;5&quot;/&gt;&lt;property id=&quot;20300&quot; value=&quot;Slide 36 - &amp;quot;Experiences…..&amp;quot;&quot;/&gt;&lt;property id=&quot;20307&quot; value=&quot;535&quot;/&gt;&lt;/object&gt;&lt;object type=&quot;3&quot; unique_id=&quot;16257&quot;&gt;&lt;property id=&quot;20148&quot; value=&quot;5&quot;/&gt;&lt;property id=&quot;20300&quot; value=&quot;Slide 37 - &amp;quot;National Center Evolution – one case&amp;quot;&quot;/&gt;&lt;property id=&quot;20307&quot; value=&quot;547&quot;/&gt;&lt;/object&gt;&lt;object type=&quot;3&quot; unique_id=&quot;16258&quot;&gt;&lt;property id=&quot;20148&quot; value=&quot;5&quot;/&gt;&lt;property id=&quot;20300&quot; value=&quot;Slide 38 - &amp;quot;Necessity is the mother of invention &amp;quot;&quot;/&gt;&lt;property id=&quot;20307&quot; value=&quot;548&quot;/&gt;&lt;/object&gt;&lt;object type=&quot;3&quot; unique_id=&quot;16259&quot;&gt;&lt;property id=&quot;20148&quot; value=&quot;5&quot;/&gt;&lt;property id=&quot;20300&quot; value=&quot;Slide 40 - &amp;quot;IT Strategy: Purdue&amp;quot;&quot;/&gt;&lt;property id=&quot;20307&quot; value=&quot;549&quot;/&gt;&lt;/object&gt;&lt;object type=&quot;3&quot; unique_id=&quot;16260&quot;&gt;&lt;property id=&quot;20148&quot; value=&quot;5&quot;/&gt;&lt;property id=&quot;20300&quot; value=&quot;Slide 41 - &amp;quot;nanoHUB.org: created and  hosted by the Network for Computational Nanotechnology (NCN)&amp;quot;&quot;/&gt;&lt;property id=&quot;20307&quot; value=&quot;550&quot;/&gt;&lt;/object&gt;&lt;object type=&quot;3&quot; unique_id=&quot;16261&quot;&gt;&lt;property id=&quot;20148&quot; value=&quot;5&quot;/&gt;&lt;property id=&quot;20300&quot; value=&quot;Slide 42&quot;/&gt;&lt;property id=&quot;20307&quot; value=&quot;551&quot;/&gt;&lt;/object&gt;&lt;object type=&quot;3&quot; unique_id=&quot;16262&quot;&gt;&lt;property id=&quot;20148&quot; value=&quot;5&quot;/&gt;&lt;property id=&quot;20300&quot; value=&quot;Slide 43 - &amp;quot;Clemson CI Vision&amp;quot;&quot;/&gt;&lt;property id=&quot;20307&quot; value=&quot;552&quot;/&gt;&lt;/object&gt;&lt;object type=&quot;3&quot; unique_id=&quot;16263&quot;&gt;&lt;property id=&quot;20148&quot; value=&quot;5&quot;/&gt;&lt;property id=&quot;20300&quot; value=&quot;Slide 44 - &amp;quot;The IT Reality—Clemson 2006&amp;quot;&quot;/&gt;&lt;property id=&quot;20307&quot; value=&quot;553&quot;/&gt;&lt;/object&gt;&lt;object type=&quot;3&quot; unique_id=&quot;16264&quot;&gt;&lt;property id=&quot;20148&quot; value=&quot;5&quot;/&gt;&lt;property id=&quot;20300&quot; value=&quot;Slide 45 - &amp;quot;Data Center 2006&amp;quot;&quot;/&gt;&lt;property id=&quot;20307&quot; value=&quot;554&quot;/&gt;&lt;/object&gt;&lt;object type=&quot;3&quot; unique_id=&quot;16266&quot;&gt;&lt;property id=&quot;20148&quot; value=&quot;5&quot;/&gt;&lt;property id=&quot;20300&quot; value=&quot;Slide 47 - &amp;quot;Network Operations Center (NOC)&amp;quot;&quot;/&gt;&lt;property id=&quot;20307&quot; value=&quot;555&quot;/&gt;&lt;/object&gt;&lt;object type=&quot;3&quot; unique_id=&quot;16267&quot;&gt;&lt;property id=&quot;20148&quot; value=&quot;5&quot;/&gt;&lt;property id=&quot;20300&quot; value=&quot;Slide 48 - &amp;quot;Clemson Change – Data Storage&amp;quot;&quot;/&gt;&lt;property id=&quot;20307&quot; value=&quot;557&quot;/&gt;&lt;/object&gt;&lt;object type=&quot;3&quot; unique_id=&quot;16268&quot;&gt;&lt;property id=&quot;20148&quot; value=&quot;5&quot;/&gt;&lt;property id=&quot;20300&quot; value=&quot;Slide 49 - &amp;quot;. . . broader impact&amp;quot;&quot;/&gt;&lt;property id=&quot;20307&quot; value=&quot;558&quot;/&gt;&lt;/object&gt;&lt;object type=&quot;3&quot; unique_id=&quot;16269&quot;&gt;&lt;property id=&quot;20148&quot; value=&quot;5&quot;/&gt;&lt;property id=&quot;20300&quot; value=&quot;Slide 50&quot;/&gt;&lt;property id=&quot;20307&quot; value=&quot;559&quot;/&gt;&lt;/object&gt;&lt;object type=&quot;3&quot; unique_id=&quot;16270&quot;&gt;&lt;property id=&quot;20148&quot; value=&quot;5&quot;/&gt;&lt;property id=&quot;20300&quot; value=&quot;Slide 51 - &amp;quot;Faculty Engagement&amp;quot;&quot;/&gt;&lt;property id=&quot;20307&quot; value=&quot;560&quot;/&gt;&lt;/object&gt;&lt;object type=&quot;3&quot; unique_id=&quot;16271&quot;&gt;&lt;property id=&quot;20148&quot; value=&quot;5&quot;/&gt;&lt;property id=&quot;20300&quot; value=&quot;Slide 53&quot;/&gt;&lt;property id=&quot;20307&quot; value=&quot;561&quot;/&gt;&lt;/object&gt;&lt;object type=&quot;3&quot; unique_id=&quot;16273&quot;&gt;&lt;property id=&quot;20148&quot; value=&quot;5&quot;/&gt;&lt;property id=&quot;20300&quot; value=&quot;Slide 55 - &amp;quot;Checking the pulse……….&amp;quot;&quot;/&gt;&lt;property id=&quot;20307&quot; value=&quot;575&quot;/&gt;&lt;/object&gt;&lt;object type=&quot;3&quot; unique_id=&quot;16274&quot;&gt;&lt;property id=&quot;20148&quot; value=&quot;5&quot;/&gt;&lt;property id=&quot;20300&quot; value=&quot;Slide 56 - &amp;quot;From the Students&amp;quot;&quot;/&gt;&lt;property id=&quot;20307&quot; value=&quot;570&quot;/&gt;&lt;/object&gt;&lt;object type=&quot;3&quot; unique_id=&quot;16275&quot;&gt;&lt;property id=&quot;20148&quot; value=&quot;5&quot;/&gt;&lt;property id=&quot;20300&quot; value=&quot;Slide 57 - &amp;quot;From the Faculty&amp;quot;&quot;/&gt;&lt;property id=&quot;20307&quot; value=&quot;571&quot;/&gt;&lt;/object&gt;&lt;object type=&quot;3&quot; unique_id=&quot;16276&quot;&gt;&lt;property id=&quot;20148&quot; value=&quot;5&quot;/&gt;&lt;property id=&quot;20300&quot; value=&quot;Slide 58 - &amp;quot;Barbara Hoskins, Assistant Dean, HEHD&amp;quot;&quot;/&gt;&lt;property id=&quot;20307&quot; value=&quot;572&quot;/&gt;&lt;/object&gt;&lt;object type=&quot;3&quot; unique_id=&quot;16277&quot;&gt;&lt;property id=&quot;20148&quot; value=&quot;5&quot;/&gt;&lt;property id=&quot;20300&quot; value=&quot;Slide 59 - &amp;quot;From the Faculty&amp;quot;&quot;/&gt;&lt;property id=&quot;20307&quot; value=&quot;573&quot;/&gt;&lt;/object&gt;&lt;object type=&quot;3&quot; unique_id=&quot;16278&quot;&gt;&lt;property id=&quot;20148&quot; value=&quot;5&quot;/&gt;&lt;property id=&quot;20300&quot; value=&quot;Slide 60 - &amp;quot;From the Faculty&amp;quot;&quot;/&gt;&lt;property id=&quot;20307&quot; value=&quot;574&quot;/&gt;&lt;/object&gt;&lt;object type=&quot;3&quot; unique_id=&quot;16279&quot;&gt;&lt;property id=&quot;20148&quot; value=&quot;5&quot;/&gt;&lt;property id=&quot;20300&quot; value=&quot;Slide 54 - &amp;quot;Efficiency Through Integration&amp;quot;&quot;/&gt;&lt;property id=&quot;20307&quot; value=&quot;576&quot;/&gt;&lt;/object&gt;&lt;object type=&quot;3&quot; unique_id=&quot;16280&quot;&gt;&lt;property id=&quot;20148&quot; value=&quot;5&quot;/&gt;&lt;property id=&quot;20300&quot; value=&quot;Slide 61 - &amp;quot;What is ahead&amp;quot;&quot;/&gt;&lt;property id=&quot;20307&quot; value=&quot;577&quot;/&gt;&lt;/object&gt;&lt;object type=&quot;3&quot; unique_id=&quot;16281&quot;&gt;&lt;property id=&quot;20148&quot; value=&quot;5&quot;/&gt;&lt;property id=&quot;20300&quot; value=&quot;Slide 62 - &amp;quot;Massachusetts HPC Investment&amp;quot;&quot;/&gt;&lt;property id=&quot;20307&quot; value=&quot;530&quot;/&gt;&lt;/object&gt;&lt;object type=&quot;3&quot; unique_id=&quot;16282&quot;&gt;&lt;property id=&quot;20148&quot; value=&quot;5&quot;/&gt;&lt;property id=&quot;20300&quot; value=&quot;Slide 63 - &amp;quot;South Carolina Cloud&amp;quot;&quot;/&gt;&lt;property id=&quot;20307&quot; value=&quot;492&quot;/&gt;&lt;/object&gt;&lt;object type=&quot;3&quot; unique_id=&quot;16283&quot;&gt;&lt;property id=&quot;20148&quot; value=&quot;5&quot;/&gt;&lt;property id=&quot;20300&quot; value=&quot;Slide 64 - &amp;quot;The end……….&amp;amp;#x09;&amp;quot;&quot;/&gt;&lt;property id=&quot;20307&quot; value=&quot;568&quot;/&gt;&lt;/object&gt;&lt;object type=&quot;3&quot; unique_id=&quot;17041&quot;&gt;&lt;property id=&quot;20148&quot; value=&quot;5&quot;/&gt;&lt;property id=&quot;20300&quot; value=&quot;Slide 5 - &amp;quot;Globalization&amp;quot;&quot;/&gt;&lt;property id=&quot;20307&quot; value=&quot;582&quot;/&gt;&lt;/object&gt;&lt;object type=&quot;3&quot; unique_id=&quot;17312&quot;&gt;&lt;property id=&quot;20148&quot; value=&quot;5&quot;/&gt;&lt;property id=&quot;20300&quot; value=&quot;Slide 7 - &amp;quot;The Great Recession&amp;quot;&quot;/&gt;&lt;property id=&quot;20307&quot; value=&quot;583&quot;/&gt;&lt;/object&gt;&lt;object type=&quot;3&quot; unique_id=&quot;21369&quot;&gt;&lt;property id=&quot;20148&quot; value=&quot;5&quot;/&gt;&lt;property id=&quot;20300&quot; value=&quot;Slide 52&quot;/&gt;&lt;property id=&quot;20307&quot; value=&quot;584&quot;/&gt;&lt;/object&gt;&lt;object type=&quot;3&quot; unique_id=&quot;21802&quot;&gt;&lt;property id=&quot;20148&quot; value=&quot;5&quot;/&gt;&lt;property id=&quot;20300&quot; value=&quot;Slide 28 - &amp;quot;How HPC is Driving Power at Clemson&amp;quot;&quot;/&gt;&lt;property id=&quot;20307&quot; value=&quot;585&quot;/&gt;&lt;/object&gt;&lt;object type=&quot;3&quot; unique_id=&quot;21911&quot;&gt;&lt;property id=&quot;20148&quot; value=&quot;5&quot;/&gt;&lt;property id=&quot;20300&quot; value=&quot;Slide 3 - &amp;quot;Definitions&amp;quot;&quot;/&gt;&lt;property id=&quot;20307&quot; value=&quot;604&quot;/&gt;&lt;/object&gt;&lt;object type=&quot;3&quot; unique_id=&quot;21912&quot;&gt;&lt;property id=&quot;20148&quot; value=&quot;5&quot;/&gt;&lt;property id=&quot;20300&quot; value=&quot;Slide 6 - &amp;quot;New global university marketplace for students …&amp;quot;&quot;/&gt;&lt;property id=&quot;20307&quot; value=&quot;586&quot;/&gt;&lt;/object&gt;&lt;object type=&quot;3&quot; unique_id=&quot;21913&quot;&gt;&lt;property id=&quot;20148&quot; value=&quot;5&quot;/&gt;&lt;property id=&quot;20300&quot; value=&quot;Slide 11 - &amp;quot;Computing&amp;quot;&quot;/&gt;&lt;property id=&quot;20307&quot; value=&quot;589&quot;/&gt;&lt;/object&gt;&lt;object type=&quot;3&quot; unique_id=&quot;21914&quot;&gt;&lt;property id=&quot;20148&quot; value=&quot;5&quot;/&gt;&lt;property id=&quot;20300&quot; value=&quot;Slide 13 - &amp;quot;A Growth-Factor of a &amp;#x0D;&amp;#x0A;Billion in Performance in a Single Lifetime &amp;quot;&quot;/&gt;&lt;property id=&quot;20307&quot; value=&quot;593&quot;/&gt;&lt;/object&gt;&lt;object type=&quot;3&quot; unique_id=&quot;21915&quot;&gt;&lt;property id=&quot;20148&quot; value=&quot;5&quot;/&gt;&lt;property id=&quot;20300&quot; value=&quot;Slide 14 - &amp;quot;Mr. Moore and his Law&amp;quot;&quot;/&gt;&lt;property id=&quot;20307&quot; value=&quot;590&quot;/&gt;&lt;/object&gt;&lt;object type=&quot;3&quot; unique_id=&quot;21916&quot;&gt;&lt;property id=&quot;20148&quot; value=&quot;5&quot;/&gt;&lt;property id=&quot;20300&quot; value=&quot;Slide 15 - &amp;quot;Enter Accelerators – Stage Left&amp;#x0D;&amp;#x0A;&amp;quot;&quot;/&gt;&lt;property id=&quot;20307&quot; value=&quot;591&quot;/&gt;&lt;/object&gt;&lt;object type=&quot;3&quot; unique_id=&quot;21917&quot;&gt;&lt;property id=&quot;20148&quot; value=&quot;5&quot;/&gt;&lt;property id=&quot;20300&quot; value=&quot;Slide 16 - &amp;quot;GPUs – Graphical Processing Units&amp;quot;&quot;/&gt;&lt;property id=&quot;20307&quot; value=&quot;592&quot;/&gt;&lt;/object&gt;&lt;object type=&quot;3&quot; unique_id=&quot;21918&quot;&gt;&lt;property id=&quot;20148&quot; value=&quot;5&quot;/&gt;&lt;property id=&quot;20300&quot; value=&quot;Slide 18 - &amp;quot;History of CPU/GPU Performance&amp;#x0D;&amp;#x0A;Single Precision&amp;quot;&quot;/&gt;&lt;property id=&quot;20307&quot; value=&quot;600&quot;/&gt;&lt;/object&gt;&lt;object type=&quot;3&quot; unique_id=&quot;21920&quot;&gt;&lt;property id=&quot;20148&quot; value=&quot;5&quot;/&gt;&lt;property id=&quot;20300&quot; value=&quot;Slide 23 - &amp;quot;South Carolina:  &amp;#x0D;&amp;#x0A;An Evolving Network of Networks &amp;quot;&quot;/&gt;&lt;property id=&quot;20307&quot; value=&quot;594&quot;/&gt;&lt;/object&gt;&lt;object type=&quot;3&quot; unique_id=&quot;21921&quot;&gt;&lt;property id=&quot;20148&quot; value=&quot;5&quot;/&gt;&lt;property id=&quot;20300&quot; value=&quot;Slide 24 - &amp;quot;Academic Digital Divide 2010&amp;quot;&quot;/&gt;&lt;property id=&quot;20307&quot; value=&quot;598&quot;/&gt;&lt;/object&gt;&lt;object type=&quot;3&quot; unique_id=&quot;21922&quot;&gt;&lt;property id=&quot;20148&quot; value=&quot;5&quot;/&gt;&lt;property id=&quot;20300&quot; value=&quot;Slide 25 - &amp;quot;Will universities continue to lead innovation?&amp;quot;&quot;/&gt;&lt;property id=&quot;20307&quot; value=&quot;587&quot;/&gt;&lt;/object&gt;&lt;object type=&quot;3&quot; unique_id=&quot;21923&quot;&gt;&lt;property id=&quot;20148&quot; value=&quot;5&quot;/&gt;&lt;property id=&quot;20300&quot; value=&quot;Slide 30 - &amp;quot;Some thoughts……..&amp;quot;&quot;/&gt;&lt;property id=&quot;20307&quot; value=&quot;602&quot;/&gt;&lt;/object&gt;&lt;object type=&quot;3&quot; unique_id=&quot;21924&quot;&gt;&lt;property id=&quot;20148&quot; value=&quot;5&quot;/&gt;&lt;property id=&quot;20300&quot; value=&quot;Slide 35 - &amp;quot;Budget Impact&amp;quot;&quot;/&gt;&lt;property id=&quot;20307&quot; value=&quot;588&quot;/&gt;&lt;/object&gt;&lt;object type=&quot;3&quot; unique_id=&quot;21925&quot;&gt;&lt;property id=&quot;20148&quot; value=&quot;5&quot;/&gt;&lt;property id=&quot;20300&quot; value=&quot;Slide 39 - &amp;quot;Career Change………&amp;quot;&quot;/&gt;&lt;property id=&quot;20307&quot; value=&quot;603&quot;/&gt;&lt;/object&gt;&lt;object type=&quot;3&quot; unique_id=&quot;26022&quot;&gt;&lt;property id=&quot;20148&quot; value=&quot;5&quot;/&gt;&lt;property id=&quot;20300&quot; value=&quot;Slide 8 - &amp;quot;Budget Impact&amp;quot;&quot;/&gt;&lt;property id=&quot;20307&quot; value=&quot;605&quot;/&gt;&lt;/object&gt;&lt;object type=&quot;3&quot; unique_id=&quot;26023&quot;&gt;&lt;property id=&quot;20148&quot; value=&quot;5&quot;/&gt;&lt;property id=&quot;20300&quot; value=&quot;Slide 17 - &amp;quot;History of CPU/GPU Performance&amp;#x0D;&amp;#x0A;Double Precision&amp;quot;&quot;/&gt;&lt;property id=&quot;20307&quot; value=&quot;606&quot;/&gt;&lt;/object&gt;&lt;/object&gt;&lt;/object&gt;&lt;/database&g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Custom 5">
      <a:dk1>
        <a:srgbClr val="1A0671"/>
      </a:dk1>
      <a:lt1>
        <a:sysClr val="window" lastClr="FFFFFF"/>
      </a:lt1>
      <a:dk2>
        <a:srgbClr val="130454"/>
      </a:dk2>
      <a:lt2>
        <a:srgbClr val="F07F09"/>
      </a:lt2>
      <a:accent1>
        <a:srgbClr val="F07F09"/>
      </a:accent1>
      <a:accent2>
        <a:srgbClr val="F07F09"/>
      </a:accent2>
      <a:accent3>
        <a:srgbClr val="1B587C"/>
      </a:accent3>
      <a:accent4>
        <a:srgbClr val="4E8542"/>
      </a:accent4>
      <a:accent5>
        <a:srgbClr val="604878"/>
      </a:accent5>
      <a:accent6>
        <a:srgbClr val="C19859"/>
      </a:accent6>
      <a:hlink>
        <a:srgbClr val="6B9F25"/>
      </a:hlink>
      <a:folHlink>
        <a:srgbClr val="B26B02"/>
      </a:folHlink>
    </a:clrScheme>
    <a:fontScheme name="Urban">
      <a:majorFont>
        <a:latin typeface="Trebuchet MS"/>
        <a:ea typeface=""/>
        <a:cs typeface=""/>
        <a:font script="Jpan" typeface="ＭＳ ゴシック"/>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明朝"/>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6717</TotalTime>
  <Words>2635</Words>
  <Application>Microsoft Office PowerPoint</Application>
  <PresentationFormat>On-screen Show (4:3)</PresentationFormat>
  <Paragraphs>509</Paragraphs>
  <Slides>64</Slides>
  <Notes>64</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Urban</vt:lpstr>
      <vt:lpstr>IT and the New Normal</vt:lpstr>
      <vt:lpstr>Outline </vt:lpstr>
      <vt:lpstr>Definitions</vt:lpstr>
      <vt:lpstr>New Normal</vt:lpstr>
      <vt:lpstr>Globalization</vt:lpstr>
      <vt:lpstr>New global university marketplace for students …</vt:lpstr>
      <vt:lpstr>The Great Recession</vt:lpstr>
      <vt:lpstr>Budget Impact</vt:lpstr>
      <vt:lpstr>Technology Treadmill…….</vt:lpstr>
      <vt:lpstr>Change Drivers:</vt:lpstr>
      <vt:lpstr>Computing</vt:lpstr>
      <vt:lpstr>Moore’s Law</vt:lpstr>
      <vt:lpstr>A Growth-Factor of a  Billion in Performance in a Single Lifetime </vt:lpstr>
      <vt:lpstr>Mr. Moore and his Law</vt:lpstr>
      <vt:lpstr>Enter Accelerators – Stage Left </vt:lpstr>
      <vt:lpstr>GPUs – Graphical Processing Units</vt:lpstr>
      <vt:lpstr>History of CPU/GPU Performance Double Precision</vt:lpstr>
      <vt:lpstr>History of CPU/GPU Performance Single Precision</vt:lpstr>
      <vt:lpstr>Data Storage</vt:lpstr>
      <vt:lpstr>Data Perspective</vt:lpstr>
      <vt:lpstr>Slide 21</vt:lpstr>
      <vt:lpstr>National Network Evolution</vt:lpstr>
      <vt:lpstr>South Carolina:   An Evolving Network of Networks </vt:lpstr>
      <vt:lpstr>Academic Digital Divide 2010</vt:lpstr>
      <vt:lpstr>Will universities continue to lead innovation?</vt:lpstr>
      <vt:lpstr>Power Consumption in Data Centers</vt:lpstr>
      <vt:lpstr>Effect on power over 25 years</vt:lpstr>
      <vt:lpstr>How HPC is Driving Power at Clemson</vt:lpstr>
      <vt:lpstr>It may be a treadmill and we may have money issues . . . </vt:lpstr>
      <vt:lpstr>Some thoughts……..</vt:lpstr>
      <vt:lpstr>Use a framework that non-IT people can understand…..</vt:lpstr>
      <vt:lpstr>Investment and Measurement Framework</vt:lpstr>
      <vt:lpstr>Business Model</vt:lpstr>
      <vt:lpstr>Diversification . . . . . . how many legs are on your stool?</vt:lpstr>
      <vt:lpstr>Budget Impact</vt:lpstr>
      <vt:lpstr>Experiences…..</vt:lpstr>
      <vt:lpstr>National Center Evolution – one case</vt:lpstr>
      <vt:lpstr>Necessity is the mother of invention </vt:lpstr>
      <vt:lpstr>Career Change………</vt:lpstr>
      <vt:lpstr>IT Strategy: Purdue</vt:lpstr>
      <vt:lpstr>nanoHUB.org: created and  hosted by the Network for Computational Nanotechnology (NCN)</vt:lpstr>
      <vt:lpstr>Slide 42</vt:lpstr>
      <vt:lpstr>Clemson CI Vision</vt:lpstr>
      <vt:lpstr>The IT Reality—Clemson 2006</vt:lpstr>
      <vt:lpstr>Data Center 2006</vt:lpstr>
      <vt:lpstr>Evolving Campus HPC Business Model</vt:lpstr>
      <vt:lpstr>Network Operations Center (NOC)</vt:lpstr>
      <vt:lpstr>Clemson Change – Data Storage</vt:lpstr>
      <vt:lpstr>. . . broader impact</vt:lpstr>
      <vt:lpstr>Slide 50</vt:lpstr>
      <vt:lpstr>Faculty Engagement</vt:lpstr>
      <vt:lpstr>Slide 52</vt:lpstr>
      <vt:lpstr>Slide 53</vt:lpstr>
      <vt:lpstr>Efficiency Through Integration</vt:lpstr>
      <vt:lpstr>Checking the pulse……….</vt:lpstr>
      <vt:lpstr>From the Students</vt:lpstr>
      <vt:lpstr>From the Faculty</vt:lpstr>
      <vt:lpstr>Barbara Hoskins, Assistant Dean, HEHD</vt:lpstr>
      <vt:lpstr>From the Faculty</vt:lpstr>
      <vt:lpstr>From the Faculty</vt:lpstr>
      <vt:lpstr>What is ahead</vt:lpstr>
      <vt:lpstr>Massachusetts HPC Investment</vt:lpstr>
      <vt:lpstr>South Carolina Cloud</vt:lpstr>
      <vt:lpstr>The end………. </vt:lpstr>
    </vt:vector>
  </TitlesOfParts>
  <Company>Clemson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NSF Workshop on Sustainable Funding and Business Models for HPC Centers</dc:title>
  <dc:creator>Jim Bottum</dc:creator>
  <cp:lastModifiedBy>llarsen</cp:lastModifiedBy>
  <cp:revision>466</cp:revision>
  <dcterms:created xsi:type="dcterms:W3CDTF">2010-05-18T19:27:18Z</dcterms:created>
  <dcterms:modified xsi:type="dcterms:W3CDTF">2010-05-31T23:51:13Z</dcterms:modified>
</cp:coreProperties>
</file>