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328" r:id="rId5"/>
    <p:sldId id="323" r:id="rId6"/>
    <p:sldId id="329" r:id="rId7"/>
    <p:sldId id="316" r:id="rId8"/>
    <p:sldId id="332" r:id="rId9"/>
    <p:sldId id="265" r:id="rId10"/>
    <p:sldId id="331" r:id="rId11"/>
    <p:sldId id="324" r:id="rId12"/>
    <p:sldId id="301" r:id="rId13"/>
    <p:sldId id="321" r:id="rId14"/>
    <p:sldId id="269" r:id="rId15"/>
    <p:sldId id="276" r:id="rId16"/>
    <p:sldId id="325" r:id="rId17"/>
    <p:sldId id="326" r:id="rId18"/>
    <p:sldId id="327" r:id="rId19"/>
    <p:sldId id="275" r:id="rId20"/>
    <p:sldId id="277" r:id="rId21"/>
    <p:sldId id="281" r:id="rId22"/>
    <p:sldId id="264"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03" autoAdjust="0"/>
    <p:restoredTop sz="72252" autoAdjust="0"/>
  </p:normalViewPr>
  <p:slideViewPr>
    <p:cSldViewPr>
      <p:cViewPr varScale="1">
        <p:scale>
          <a:sx n="34" d="100"/>
          <a:sy n="34" d="100"/>
        </p:scale>
        <p:origin x="-72" y="-55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http://sharepoint.ea.clemson.edu/teams/aps/Shared%20Documents/Federal%20Work%20Study%20Project/Federal%20Work%20Study.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Sprint 2</a:t>
            </a:r>
            <a:r>
              <a:rPr lang="en-US" baseline="0"/>
              <a:t> Burn Graph</a:t>
            </a:r>
          </a:p>
          <a:p>
            <a:pPr>
              <a:defRPr/>
            </a:pPr>
            <a:r>
              <a:rPr lang="en-US" sz="1400" baseline="0"/>
              <a:t>3/16/09 - 04/02/09</a:t>
            </a:r>
            <a:endParaRPr lang="en-US" baseline="0"/>
          </a:p>
        </c:rich>
      </c:tx>
      <c:layout/>
    </c:title>
    <c:plotArea>
      <c:layout/>
      <c:lineChart>
        <c:grouping val="standard"/>
        <c:ser>
          <c:idx val="0"/>
          <c:order val="0"/>
          <c:tx>
            <c:v>Series 2</c:v>
          </c:tx>
          <c:cat>
            <c:numRef>
              <c:f>'[Federal Work Study.xlsx]Sprint 2 Burn Chart'!$E$5:$R$5</c:f>
              <c:numCache>
                <c:formatCode>General</c:formatCode>
                <c:ptCount val="14"/>
                <c:pt idx="0">
                  <c:v>1</c:v>
                </c:pt>
                <c:pt idx="1">
                  <c:v>2</c:v>
                </c:pt>
                <c:pt idx="2">
                  <c:v>3</c:v>
                </c:pt>
                <c:pt idx="3">
                  <c:v>4</c:v>
                </c:pt>
                <c:pt idx="4">
                  <c:v>5</c:v>
                </c:pt>
                <c:pt idx="5">
                  <c:v>6</c:v>
                </c:pt>
                <c:pt idx="6">
                  <c:v>7</c:v>
                </c:pt>
                <c:pt idx="7">
                  <c:v>8</c:v>
                </c:pt>
                <c:pt idx="8">
                  <c:v>9</c:v>
                </c:pt>
                <c:pt idx="9">
                  <c:v>10</c:v>
                </c:pt>
                <c:pt idx="10">
                  <c:v>11</c:v>
                </c:pt>
                <c:pt idx="11">
                  <c:v>12</c:v>
                </c:pt>
                <c:pt idx="12">
                  <c:v>13</c:v>
                </c:pt>
                <c:pt idx="13">
                  <c:v>14</c:v>
                </c:pt>
              </c:numCache>
            </c:numRef>
          </c:cat>
          <c:val>
            <c:numRef>
              <c:f>'[Federal Work Study.xlsx]Sprint 2 Burn Chart'!$D$22:$R$22</c:f>
              <c:numCache>
                <c:formatCode>General</c:formatCode>
                <c:ptCount val="15"/>
                <c:pt idx="0">
                  <c:v>71</c:v>
                </c:pt>
                <c:pt idx="1">
                  <c:v>61</c:v>
                </c:pt>
                <c:pt idx="2">
                  <c:v>52</c:v>
                </c:pt>
                <c:pt idx="3">
                  <c:v>48.5</c:v>
                </c:pt>
                <c:pt idx="4">
                  <c:v>42.5</c:v>
                </c:pt>
                <c:pt idx="5">
                  <c:v>34</c:v>
                </c:pt>
                <c:pt idx="6">
                  <c:v>26</c:v>
                </c:pt>
                <c:pt idx="7">
                  <c:v>23</c:v>
                </c:pt>
                <c:pt idx="8">
                  <c:v>21</c:v>
                </c:pt>
                <c:pt idx="9">
                  <c:v>20</c:v>
                </c:pt>
                <c:pt idx="10">
                  <c:v>15</c:v>
                </c:pt>
                <c:pt idx="11">
                  <c:v>11</c:v>
                </c:pt>
                <c:pt idx="12">
                  <c:v>0</c:v>
                </c:pt>
                <c:pt idx="13">
                  <c:v>0</c:v>
                </c:pt>
                <c:pt idx="14">
                  <c:v>0</c:v>
                </c:pt>
              </c:numCache>
            </c:numRef>
          </c:val>
        </c:ser>
        <c:marker val="1"/>
        <c:axId val="108807296"/>
        <c:axId val="108922752"/>
      </c:lineChart>
      <c:catAx>
        <c:axId val="108807296"/>
        <c:scaling>
          <c:orientation val="minMax"/>
        </c:scaling>
        <c:axPos val="b"/>
        <c:title>
          <c:tx>
            <c:rich>
              <a:bodyPr/>
              <a:lstStyle/>
              <a:p>
                <a:pPr>
                  <a:defRPr/>
                </a:pPr>
                <a:r>
                  <a:rPr lang="en-US"/>
                  <a:t>Days in Sprint</a:t>
                </a:r>
              </a:p>
            </c:rich>
          </c:tx>
          <c:layout/>
        </c:title>
        <c:numFmt formatCode="General" sourceLinked="1"/>
        <c:tickLblPos val="nextTo"/>
        <c:crossAx val="108922752"/>
        <c:crosses val="autoZero"/>
        <c:auto val="1"/>
        <c:lblAlgn val="ctr"/>
        <c:lblOffset val="100"/>
      </c:catAx>
      <c:valAx>
        <c:axId val="108922752"/>
        <c:scaling>
          <c:orientation val="minMax"/>
        </c:scaling>
        <c:axPos val="l"/>
        <c:majorGridlines/>
        <c:title>
          <c:tx>
            <c:rich>
              <a:bodyPr rot="0" vert="wordArtVert"/>
              <a:lstStyle/>
              <a:p>
                <a:pPr>
                  <a:defRPr/>
                </a:pPr>
                <a:r>
                  <a:rPr lang="en-US"/>
                  <a:t>Hours remaining</a:t>
                </a:r>
              </a:p>
            </c:rich>
          </c:tx>
          <c:layout/>
        </c:title>
        <c:numFmt formatCode="General" sourceLinked="1"/>
        <c:tickLblPos val="nextTo"/>
        <c:crossAx val="108807296"/>
        <c:crosses val="autoZero"/>
        <c:crossBetween val="between"/>
      </c:valAx>
      <c:spPr>
        <a:noFill/>
        <a:ln w="25400">
          <a:noFill/>
        </a:ln>
      </c:spPr>
    </c:plotArea>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4144E43-B0A5-4F30-9AA7-17EDDBB20B6F}" type="datetimeFigureOut">
              <a:rPr lang="en-US" smtClean="0"/>
              <a:pPr/>
              <a:t>5/31/2010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AC6F5446-429B-4858-BBC1-85F2342F03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Welcome - </a:t>
            </a:r>
          </a:p>
          <a:p>
            <a:endParaRPr lang="en-US" dirty="0" smtClean="0"/>
          </a:p>
          <a:p>
            <a:r>
              <a:rPr lang="en-US" dirty="0" smtClean="0"/>
              <a:t>Introductions – Marjorie Campbell</a:t>
            </a:r>
            <a:r>
              <a:rPr lang="en-US" baseline="0" dirty="0" smtClean="0"/>
              <a:t>, Mgr Integration role was scrum master </a:t>
            </a:r>
          </a:p>
          <a:p>
            <a:r>
              <a:rPr lang="en-US" baseline="0" dirty="0" smtClean="0"/>
              <a:t>	Nancy Griffis – Mgr Student team role was SME (IT)</a:t>
            </a:r>
            <a:endParaRPr lang="en-US" dirty="0" smtClean="0"/>
          </a:p>
          <a:p>
            <a:endParaRPr lang="en-US" dirty="0" smtClean="0"/>
          </a:p>
          <a:p>
            <a:r>
              <a:rPr lang="en-US" dirty="0" smtClean="0"/>
              <a:t>Clemson</a:t>
            </a:r>
            <a:r>
              <a:rPr lang="en-US" baseline="0" dirty="0" smtClean="0"/>
              <a:t>  has begun to incorporated Agile into Software / Application Development lifecycle –</a:t>
            </a:r>
          </a:p>
          <a:p>
            <a:pPr lvl="1">
              <a:buFont typeface="Arial" pitchFamily="34" charset="0"/>
              <a:buChar char="•"/>
            </a:pPr>
            <a:r>
              <a:rPr lang="en-US" baseline="0" dirty="0" smtClean="0"/>
              <a:t>we have not taken on major projects, but 3 very work intensive processes and streamlined and automated the process and have two more follow up projects </a:t>
            </a:r>
          </a:p>
          <a:p>
            <a:pPr lvl="1">
              <a:buFont typeface="Arial" pitchFamily="34" charset="0"/>
              <a:buChar char="•"/>
            </a:pPr>
            <a:r>
              <a:rPr lang="en-US" baseline="0" dirty="0" smtClean="0"/>
              <a:t>We are tuning our process to make improvements not only in our customers processes, but our development lifecycle</a:t>
            </a:r>
          </a:p>
          <a:p>
            <a:endParaRPr lang="en-US" baseline="0" dirty="0" smtClean="0"/>
          </a:p>
          <a:p>
            <a:r>
              <a:rPr lang="en-US" baseline="0" dirty="0" smtClean="0"/>
              <a:t>Give practitioner’s guide</a:t>
            </a:r>
            <a:r>
              <a:rPr lang="en-US" baseline="-25000" dirty="0" smtClean="0"/>
              <a:t> </a:t>
            </a:r>
            <a:r>
              <a:rPr lang="en-US" sz="1800" baseline="0" dirty="0" smtClean="0"/>
              <a:t>on how we implemented agile </a:t>
            </a:r>
          </a:p>
          <a:p>
            <a:pPr lvl="1">
              <a:buFont typeface="Arial" pitchFamily="34" charset="0"/>
              <a:buChar char="•"/>
            </a:pPr>
            <a:r>
              <a:rPr lang="en-US" sz="1800" baseline="0" dirty="0" smtClean="0"/>
              <a:t>Explain the reason why we needed this change</a:t>
            </a:r>
          </a:p>
          <a:p>
            <a:pPr lvl="1">
              <a:buFont typeface="Arial" pitchFamily="34" charset="0"/>
              <a:buChar char="•"/>
            </a:pPr>
            <a:r>
              <a:rPr lang="en-US" sz="1800" baseline="0" dirty="0" smtClean="0"/>
              <a:t>How we got involved Agile/ Scrum</a:t>
            </a:r>
          </a:p>
          <a:p>
            <a:pPr lvl="1">
              <a:buFont typeface="Arial" pitchFamily="34" charset="0"/>
              <a:buChar char="•"/>
            </a:pPr>
            <a:endParaRPr lang="en-US" sz="1800" baseline="0" dirty="0" smtClean="0"/>
          </a:p>
          <a:p>
            <a:r>
              <a:rPr lang="en-US" sz="1800" baseline="0" dirty="0" smtClean="0"/>
              <a:t>Discuss lessons learned</a:t>
            </a:r>
          </a:p>
          <a:p>
            <a:pPr lvl="1">
              <a:buFont typeface="Arial" pitchFamily="34" charset="0"/>
              <a:buChar char="•"/>
            </a:pPr>
            <a:r>
              <a:rPr lang="en-US" sz="1800" baseline="0" dirty="0" smtClean="0"/>
              <a:t>Each time we do a project there are improvements that can be made and we continue to refine our process with these improvements</a:t>
            </a:r>
          </a:p>
          <a:p>
            <a:pPr lvl="1">
              <a:buFont typeface="Arial" pitchFamily="34" charset="0"/>
              <a:buChar char="•"/>
            </a:pPr>
            <a:endParaRPr lang="en-US" sz="1800" baseline="0" dirty="0" smtClean="0"/>
          </a:p>
          <a:p>
            <a:pPr lvl="1">
              <a:buFont typeface="Arial" pitchFamily="34" charset="0"/>
              <a:buChar char="•"/>
            </a:pPr>
            <a:endParaRPr lang="en-US" sz="1800" baseline="0" dirty="0" smtClean="0"/>
          </a:p>
          <a:p>
            <a:r>
              <a:rPr lang="en-US" dirty="0" smtClean="0"/>
              <a:t>But first, </a:t>
            </a:r>
            <a:r>
              <a:rPr lang="en-US" dirty="0" err="1" smtClean="0"/>
              <a:t>i</a:t>
            </a:r>
            <a:r>
              <a:rPr lang="en-US" baseline="0" dirty="0" smtClean="0"/>
              <a:t> would like to g</a:t>
            </a:r>
            <a:r>
              <a:rPr lang="en-US" dirty="0" smtClean="0"/>
              <a:t>et a feel for the audience knowledge</a:t>
            </a:r>
            <a:r>
              <a:rPr lang="en-US" baseline="0" dirty="0" smtClean="0"/>
              <a:t> of Agile - - </a:t>
            </a:r>
            <a:endParaRPr lang="en-US" dirty="0" smtClean="0"/>
          </a:p>
          <a:p>
            <a:r>
              <a:rPr lang="en-US" sz="1200" dirty="0" smtClean="0"/>
              <a:t>How many people have heard of agile?</a:t>
            </a:r>
          </a:p>
          <a:p>
            <a:endParaRPr lang="en-US" sz="1200" dirty="0" smtClean="0"/>
          </a:p>
          <a:p>
            <a:r>
              <a:rPr lang="en-US" sz="1200" dirty="0" smtClean="0"/>
              <a:t>How many are using agile?</a:t>
            </a:r>
          </a:p>
          <a:p>
            <a:endParaRPr lang="en-US" sz="1200" dirty="0" smtClean="0"/>
          </a:p>
          <a:p>
            <a:r>
              <a:rPr lang="en-US" sz="1200" dirty="0" smtClean="0"/>
              <a:t>Heard of SCRUM?</a:t>
            </a:r>
          </a:p>
          <a:p>
            <a:endParaRPr lang="en-US" sz="1800" baseline="0" dirty="0" smtClean="0"/>
          </a:p>
          <a:p>
            <a:r>
              <a:rPr lang="en-US" sz="1800" baseline="0" dirty="0" smtClean="0"/>
              <a:t>In using agile we incorporated the use of Scrum. Will explain scrum later</a:t>
            </a:r>
          </a:p>
          <a:p>
            <a:endParaRPr lang="en-US" sz="1800" baseline="0" dirty="0" smtClean="0"/>
          </a:p>
          <a:p>
            <a:endParaRPr lang="en-US" sz="1800" dirty="0" smtClean="0"/>
          </a:p>
          <a:p>
            <a:r>
              <a:rPr lang="en-US" sz="1800" baseline="0" dirty="0" smtClean="0"/>
              <a:t>But first, we want to begin with our case for change.</a:t>
            </a:r>
          </a:p>
          <a:p>
            <a:endParaRPr lang="en-US" sz="1800" baseline="0" dirty="0" smtClean="0"/>
          </a:p>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smtClean="0"/>
              <a:t>Each function is a story.</a:t>
            </a:r>
          </a:p>
          <a:p>
            <a:pPr algn="l"/>
            <a:r>
              <a:rPr lang="en-US" dirty="0" smtClean="0"/>
              <a:t>Break</a:t>
            </a:r>
            <a:r>
              <a:rPr lang="en-US" baseline="0" dirty="0" smtClean="0"/>
              <a:t> story down into single task, usually no more than 8 hours work packet.</a:t>
            </a:r>
          </a:p>
          <a:p>
            <a:pPr algn="l"/>
            <a:endParaRPr lang="en-US" baseline="0" dirty="0" smtClean="0"/>
          </a:p>
          <a:p>
            <a:pPr algn="l"/>
            <a:r>
              <a:rPr lang="en-US" dirty="0" smtClean="0"/>
              <a:t>Estimation of time – at first the</a:t>
            </a:r>
            <a:r>
              <a:rPr lang="en-US" baseline="0" dirty="0" smtClean="0"/>
              <a:t> times were off because over estimated ability in new environment.  Got better as involved in next applications.</a:t>
            </a:r>
          </a:p>
          <a:p>
            <a:pPr algn="l"/>
            <a:endParaRPr lang="en-US" dirty="0" smtClean="0"/>
          </a:p>
          <a:p>
            <a:pPr algn="l"/>
            <a:r>
              <a:rPr lang="en-US" dirty="0" smtClean="0"/>
              <a:t>These stories an</a:t>
            </a:r>
            <a:r>
              <a:rPr lang="en-US" baseline="0" dirty="0" smtClean="0"/>
              <a:t>d tasks are used in developing the product backlog which feeds the scrum process.</a:t>
            </a:r>
          </a:p>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Tahoma"/>
              </a:rPr>
              <a:t>Scrum is a framework for managing agile projects.</a:t>
            </a:r>
          </a:p>
          <a:p>
            <a:r>
              <a:rPr lang="en-US" b="0" dirty="0" smtClean="0"/>
              <a:t>A deliverable is</a:t>
            </a:r>
            <a:r>
              <a:rPr lang="en-US" b="0" baseline="0" dirty="0" smtClean="0"/>
              <a:t> determined for each sprint.  </a:t>
            </a:r>
          </a:p>
          <a:p>
            <a:endParaRPr lang="en-US" b="1" baseline="0" dirty="0" smtClean="0"/>
          </a:p>
          <a:p>
            <a:r>
              <a:rPr lang="en-US" dirty="0" smtClean="0"/>
              <a:t>From the product backlog each</a:t>
            </a:r>
            <a:r>
              <a:rPr lang="en-US" baseline="0" dirty="0" smtClean="0"/>
              <a:t> </a:t>
            </a:r>
            <a:r>
              <a:rPr lang="en-US" dirty="0" smtClean="0"/>
              <a:t>Team member chooses tasks of the spring based on hours,</a:t>
            </a:r>
            <a:r>
              <a:rPr lang="en-US" baseline="0" dirty="0" smtClean="0"/>
              <a:t> expertise, interest.</a:t>
            </a:r>
          </a:p>
          <a:p>
            <a:endParaRPr lang="en-US" baseline="0" dirty="0" smtClean="0"/>
          </a:p>
          <a:p>
            <a:r>
              <a:rPr lang="en-US" baseline="0" dirty="0" smtClean="0"/>
              <a:t>Scrum master facilitates the sprint, works to remove impediments and keep team moving.  </a:t>
            </a:r>
          </a:p>
          <a:p>
            <a:endParaRPr lang="en-US" baseline="0" dirty="0" smtClean="0"/>
          </a:p>
          <a:p>
            <a:r>
              <a:rPr lang="en-US" baseline="0" dirty="0" smtClean="0"/>
              <a:t>Sprint is time-boxed deliverable.  If a task is not completed, it moves into a sprint backlog and is picked up in a future sprint.  </a:t>
            </a:r>
          </a:p>
          <a:p>
            <a:pPr lvl="1"/>
            <a:endParaRPr lang="en-US" b="1" dirty="0" smtClean="0"/>
          </a:p>
          <a:p>
            <a:pPr lvl="1"/>
            <a:r>
              <a:rPr lang="en-US" dirty="0" smtClean="0"/>
              <a:t>Scrum has three documents: product backlog, sprint backlog, and burn charts</a:t>
            </a:r>
          </a:p>
          <a:p>
            <a:pPr lvl="1"/>
            <a:r>
              <a:rPr lang="en-US" dirty="0" smtClean="0"/>
              <a:t>Scrum has three meetings: sprint planning, sprint review, sprint retrospective</a:t>
            </a:r>
          </a:p>
          <a:p>
            <a:pPr lvl="1"/>
            <a:r>
              <a:rPr lang="en-US" dirty="0" smtClean="0"/>
              <a:t>Scrum also has a daily stand-up for the team</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lumMod val="65000"/>
                    <a:lumOff val="35000"/>
                  </a:schemeClr>
                </a:solidFill>
              </a:rPr>
              <a:t>Daily Communication – https://connect.clemson.edu/____</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Sprint Backlog – sprint deliverable</a:t>
            </a:r>
          </a:p>
          <a:p>
            <a:endParaRPr lang="en-US" dirty="0" smtClean="0"/>
          </a:p>
          <a:p>
            <a:r>
              <a:rPr lang="en-US" dirty="0" smtClean="0"/>
              <a:t>Burn</a:t>
            </a:r>
            <a:r>
              <a:rPr lang="en-US" baseline="0" dirty="0" smtClean="0"/>
              <a:t> chart – means to measure progress on stories and tasks and time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Sprint</a:t>
            </a:r>
            <a:r>
              <a:rPr lang="en-US" baseline="0" dirty="0" smtClean="0"/>
              <a:t> Review there was a customer review of the sprint </a:t>
            </a:r>
            <a:r>
              <a:rPr lang="en-US" dirty="0" smtClean="0"/>
              <a:t>Deliverable.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In sprint review</a:t>
            </a:r>
            <a:r>
              <a:rPr lang="en-US" baseline="0" dirty="0" smtClean="0"/>
              <a:t> </a:t>
            </a:r>
            <a:r>
              <a:rPr lang="en-US" dirty="0" smtClean="0"/>
              <a:t>Determine</a:t>
            </a:r>
            <a:r>
              <a:rPr lang="en-US" baseline="0" dirty="0" smtClean="0"/>
              <a:t> whether want to deploy for use or wait for next sprint.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sprint review there can be new stories and tasks that will be added to product backlog for new prioritization.</a:t>
            </a:r>
            <a:endParaRPr lang="en-US" dirty="0" smtClean="0"/>
          </a:p>
        </p:txBody>
      </p:sp>
      <p:sp>
        <p:nvSpPr>
          <p:cNvPr id="4" name="Slide Number Placeholder 3"/>
          <p:cNvSpPr>
            <a:spLocks noGrp="1"/>
          </p:cNvSpPr>
          <p:nvPr>
            <p:ph type="sldNum" sz="quarter" idx="10"/>
          </p:nvPr>
        </p:nvSpPr>
        <p:spPr/>
        <p:txBody>
          <a:bodyPr/>
          <a:lstStyle/>
          <a:p>
            <a:fld id="{AC6F5446-429B-4858-BBC1-85F2342F036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It takes approximately 10 – 12 minutes to match student’s job information to a departmental job description and build a work record on the mainframe.  We placed approximately 1000 students.  So this takes about 200 hours or 5 ½ weeks (if we just work strictly on placing and do nothing else).  We begin this process usually in late May after FWS awarding and continue until mid September.  This is also Response Services’ highest volume time with calls and visitors.  Most of the FWS placement takes place after office hours.  This involves compensatory time for me and Debra.</a:t>
            </a:r>
          </a:p>
          <a:p>
            <a:r>
              <a:rPr lang="en-US" sz="1200" dirty="0" smtClean="0"/>
              <a:t> </a:t>
            </a:r>
          </a:p>
          <a:p>
            <a:r>
              <a:rPr lang="en-US" sz="1200" dirty="0" smtClean="0"/>
              <a:t>Placement letters are run two weeks before the Fall semester begins.  There are four copies of each placement letter (one for student, one for FAO file, one for supervisor/budget center and one to attach to CUBS paperwork..HR).  It takes approximately two full days to match student job info sheet, collate, and mail.  The cost is approximately $400 to mail.</a:t>
            </a:r>
          </a:p>
          <a:p>
            <a:r>
              <a:rPr lang="en-US" sz="1200" dirty="0" smtClean="0"/>
              <a:t>This takes two staff members (Debra and me) and two student workers.</a:t>
            </a:r>
          </a:p>
          <a:p>
            <a:r>
              <a:rPr lang="en-US" sz="1200" dirty="0" smtClean="0"/>
              <a:t> </a:t>
            </a:r>
          </a:p>
          <a:p>
            <a:r>
              <a:rPr lang="en-US" sz="1200" dirty="0" smtClean="0"/>
              <a:t>Student workers then file these placement letters, job info sheets and screen prints of CUBS hiring documents.</a:t>
            </a:r>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ALL THESE LINKS.  SET UP TABLES</a:t>
            </a:r>
          </a:p>
          <a:p>
            <a:endParaRPr lang="en-US" dirty="0" smtClean="0"/>
          </a:p>
          <a:p>
            <a:r>
              <a:rPr lang="en-US" dirty="0" smtClean="0"/>
              <a:t>http://www.clemson.edu/fws</a:t>
            </a:r>
          </a:p>
          <a:p>
            <a:endParaRPr lang="en-US" dirty="0" smtClean="0"/>
          </a:p>
          <a:p>
            <a:r>
              <a:rPr lang="en-US" dirty="0" smtClean="0"/>
              <a:t>http://www.clemson.edu/capp</a:t>
            </a:r>
          </a:p>
          <a:p>
            <a:endParaRPr lang="en-US" dirty="0" smtClean="0"/>
          </a:p>
          <a:p>
            <a:r>
              <a:rPr lang="en-US" dirty="0" smtClean="0"/>
              <a:t>http://www.clemson.edu/lifews</a:t>
            </a:r>
          </a:p>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video</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were</a:t>
            </a:r>
            <a:r>
              <a:rPr lang="en-US" baseline="0" dirty="0" smtClean="0"/>
              <a:t> the pain points that we were experiencing</a:t>
            </a:r>
          </a:p>
          <a:p>
            <a:endParaRPr lang="en-US" baseline="0" dirty="0" smtClean="0"/>
          </a:p>
          <a:p>
            <a:r>
              <a:rPr lang="en-US" baseline="0" dirty="0" smtClean="0"/>
              <a:t>Weren’t able to  deliver </a:t>
            </a:r>
            <a:r>
              <a:rPr lang="en-US" dirty="0" smtClean="0"/>
              <a:t>Business value</a:t>
            </a:r>
            <a:r>
              <a:rPr lang="en-US" baseline="0" dirty="0" smtClean="0"/>
              <a:t> in a timely fashion – </a:t>
            </a:r>
          </a:p>
          <a:p>
            <a:pPr lvl="1">
              <a:buFont typeface="Arial" pitchFamily="34" charset="0"/>
              <a:buChar char="•"/>
            </a:pPr>
            <a:endParaRPr lang="en-US" baseline="0" dirty="0" smtClean="0"/>
          </a:p>
          <a:p>
            <a:pPr lvl="1">
              <a:buFont typeface="Arial" pitchFamily="34" charset="0"/>
              <a:buChar char="•"/>
            </a:pPr>
            <a:endParaRPr lang="en-US" baseline="0" dirty="0" smtClean="0"/>
          </a:p>
          <a:p>
            <a:r>
              <a:rPr lang="en-US" dirty="0" smtClean="0"/>
              <a:t>Needed</a:t>
            </a:r>
            <a:r>
              <a:rPr lang="en-US" baseline="0" dirty="0" smtClean="0"/>
              <a:t> customer commitment to projects.</a:t>
            </a:r>
          </a:p>
          <a:p>
            <a:pPr lvl="1">
              <a:buFont typeface="Arial" pitchFamily="34" charset="0"/>
              <a:buChar char="•"/>
            </a:pPr>
            <a:r>
              <a:rPr lang="en-US" baseline="0" dirty="0" smtClean="0"/>
              <a:t>We were getting more of a hand-off to developers </a:t>
            </a:r>
          </a:p>
          <a:p>
            <a:pPr lvl="1">
              <a:buFont typeface="Arial" pitchFamily="34" charset="0"/>
              <a:buChar cha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Focused Resources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Minimal thrashing for programmers.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Spend a lot of time going back and forth on multiple assignments (prioritization)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Quick response to change during development–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getting</a:t>
            </a:r>
            <a:r>
              <a:rPr lang="en-US" baseline="0" dirty="0" smtClean="0"/>
              <a:t> to a change sometimes took time.</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waterfall approach where all at the end requirements have changed.</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Cross Training / knowledge share</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Spread IT system</a:t>
            </a:r>
            <a:r>
              <a:rPr lang="en-US" baseline="0" dirty="0" smtClean="0"/>
              <a:t> knowledge.  </a:t>
            </a:r>
            <a:r>
              <a:rPr lang="en-US" baseline="0" dirty="0" smtClean="0"/>
              <a:t>We’re </a:t>
            </a:r>
            <a:r>
              <a:rPr lang="en-US" baseline="0" dirty="0" smtClean="0"/>
              <a:t>1 person deep in many areas</a:t>
            </a:r>
          </a:p>
          <a:p>
            <a:endParaRPr lang="en-US" dirty="0" smtClean="0"/>
          </a:p>
          <a:p>
            <a:pPr>
              <a:buFont typeface="Arial" pitchFamily="34" charset="0"/>
              <a:buChar char="•"/>
            </a:pPr>
            <a:endParaRPr lang="en-US" i="1" baseline="0" dirty="0" smtClean="0">
              <a:solidFill>
                <a:schemeClr val="bg1">
                  <a:lumMod val="65000"/>
                </a:schemeClr>
              </a:solidFill>
            </a:endParaRPr>
          </a:p>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328"/>
            <a:r>
              <a:rPr lang="en-US" b="1" dirty="0" smtClean="0"/>
              <a:t>In our discovery phase we continued to come back to Agile</a:t>
            </a:r>
            <a:r>
              <a:rPr lang="en-US" b="1" baseline="0" dirty="0" smtClean="0"/>
              <a:t> as the method that best address our issues.</a:t>
            </a:r>
          </a:p>
          <a:p>
            <a:pPr defTabSz="933328"/>
            <a:r>
              <a:rPr lang="en-US" b="1" baseline="0" dirty="0" smtClean="0"/>
              <a:t>Talk a little bit about what Agile is…</a:t>
            </a:r>
          </a:p>
          <a:p>
            <a:pPr defTabSz="933328"/>
            <a:endParaRPr lang="en-US" b="1" dirty="0" smtClean="0"/>
          </a:p>
          <a:p>
            <a:pPr defTabSz="933328"/>
            <a:r>
              <a:rPr lang="en-US" b="1" dirty="0" smtClean="0"/>
              <a:t>Agile software development</a:t>
            </a:r>
            <a:r>
              <a:rPr lang="en-US" dirty="0" smtClean="0"/>
              <a:t> refers to a group of software development methodologies based on iterative development, where requirements and solutions evolve through collaboration between self-organizing cross-functional teams.</a:t>
            </a:r>
          </a:p>
          <a:p>
            <a:endParaRPr lang="en-US" dirty="0" smtClean="0"/>
          </a:p>
          <a:p>
            <a:pPr>
              <a:buFont typeface="Arial" pitchFamily="34" charset="0"/>
              <a:buChar char="•"/>
            </a:pPr>
            <a:r>
              <a:rPr lang="en-US" b="1" dirty="0" smtClean="0"/>
              <a:t>disciplined project management process </a:t>
            </a:r>
            <a:r>
              <a:rPr lang="en-US" dirty="0" smtClean="0"/>
              <a:t>that encourages </a:t>
            </a:r>
          </a:p>
          <a:p>
            <a:endParaRPr lang="en-US" dirty="0" smtClean="0"/>
          </a:p>
          <a:p>
            <a:pPr>
              <a:spcBef>
                <a:spcPts val="612"/>
              </a:spcBef>
              <a:buFont typeface="Arial" pitchFamily="34" charset="0"/>
              <a:buChar char="•"/>
            </a:pPr>
            <a:r>
              <a:rPr lang="en-US" b="1" dirty="0" smtClean="0"/>
              <a:t>frequent inspection and adaptation, </a:t>
            </a:r>
          </a:p>
          <a:p>
            <a:pPr>
              <a:spcBef>
                <a:spcPts val="612"/>
              </a:spcBef>
              <a:buFont typeface="Arial" pitchFamily="34" charset="0"/>
              <a:buNone/>
            </a:pPr>
            <a:r>
              <a:rPr lang="en-US" b="0" dirty="0" smtClean="0"/>
              <a:t>Provides</a:t>
            </a:r>
            <a:r>
              <a:rPr lang="en-US" b="0" baseline="0" dirty="0" smtClean="0"/>
              <a:t> incremental review of what’s being developed for customer validation of business rules</a:t>
            </a:r>
          </a:p>
          <a:p>
            <a:pPr>
              <a:spcBef>
                <a:spcPts val="612"/>
              </a:spcBef>
              <a:buFont typeface="Arial" pitchFamily="34" charset="0"/>
              <a:buNone/>
            </a:pPr>
            <a:r>
              <a:rPr lang="en-US" b="0" baseline="0" dirty="0" smtClean="0"/>
              <a:t>Differences between agile &amp; waterfall</a:t>
            </a:r>
            <a:endParaRPr lang="en-US" b="0" dirty="0" smtClean="0"/>
          </a:p>
          <a:p>
            <a:pPr>
              <a:spcBef>
                <a:spcPts val="612"/>
              </a:spcBef>
              <a:buFont typeface="Arial" pitchFamily="34" charset="0"/>
              <a:buChar char="•"/>
            </a:pPr>
            <a:endParaRPr lang="en-US" b="1" dirty="0" smtClean="0"/>
          </a:p>
          <a:p>
            <a:pPr>
              <a:spcAft>
                <a:spcPts val="600"/>
              </a:spcAft>
              <a:buFont typeface="Arial" pitchFamily="34" charset="0"/>
              <a:buChar char="•"/>
            </a:pPr>
            <a:r>
              <a:rPr lang="en-US" b="1" dirty="0" smtClean="0"/>
              <a:t>Teamwork with self-</a:t>
            </a:r>
            <a:r>
              <a:rPr lang="en-US" b="1" dirty="0" err="1" smtClean="0"/>
              <a:t>organinizing</a:t>
            </a:r>
            <a:r>
              <a:rPr lang="en-US" b="1" baseline="0" dirty="0" smtClean="0"/>
              <a:t> and cross-functional teams</a:t>
            </a:r>
          </a:p>
          <a:p>
            <a:pPr>
              <a:spcAft>
                <a:spcPts val="600"/>
              </a:spcAft>
              <a:buFont typeface="Arial" pitchFamily="34" charset="0"/>
              <a:buChar char="•"/>
            </a:pPr>
            <a:r>
              <a:rPr lang="en-US" b="0" dirty="0" smtClean="0"/>
              <a:t>a leadership philosophy</a:t>
            </a:r>
            <a:r>
              <a:rPr lang="en-US" b="1" dirty="0" smtClean="0"/>
              <a:t>, </a:t>
            </a:r>
          </a:p>
          <a:p>
            <a:pPr>
              <a:spcAft>
                <a:spcPts val="600"/>
              </a:spcAft>
              <a:buFont typeface="Arial" pitchFamily="34" charset="0"/>
              <a:buChar char="•"/>
            </a:pPr>
            <a:r>
              <a:rPr lang="en-US" sz="1200" dirty="0" smtClean="0"/>
              <a:t>Collaboration </a:t>
            </a:r>
          </a:p>
          <a:p>
            <a:pPr>
              <a:spcAft>
                <a:spcPts val="600"/>
              </a:spcAft>
              <a:buFont typeface="Arial" pitchFamily="34" charset="0"/>
              <a:buChar char="•"/>
            </a:pPr>
            <a:r>
              <a:rPr lang="en-US" sz="1200" dirty="0" smtClean="0"/>
              <a:t>Self-organizing</a:t>
            </a:r>
          </a:p>
          <a:p>
            <a:pPr>
              <a:spcBef>
                <a:spcPts val="1200"/>
              </a:spcBef>
            </a:pPr>
            <a:r>
              <a:rPr lang="en-US" sz="1200" dirty="0" smtClean="0"/>
              <a:t>Close, daily cooperation</a:t>
            </a:r>
          </a:p>
          <a:p>
            <a:pPr>
              <a:spcBef>
                <a:spcPts val="1200"/>
              </a:spcBef>
            </a:pPr>
            <a:r>
              <a:rPr lang="en-US" sz="1200" dirty="0" smtClean="0"/>
              <a:t>Projects are built around motivated individuals</a:t>
            </a:r>
          </a:p>
          <a:p>
            <a:pPr>
              <a:spcBef>
                <a:spcPts val="1200"/>
              </a:spcBef>
            </a:pPr>
            <a:r>
              <a:rPr lang="en-US" sz="1200" dirty="0" smtClean="0"/>
              <a:t>accountability</a:t>
            </a:r>
            <a:r>
              <a:rPr lang="en-US" b="1" dirty="0" smtClean="0"/>
              <a:t> </a:t>
            </a:r>
          </a:p>
          <a:p>
            <a:pPr>
              <a:spcBef>
                <a:spcPts val="612"/>
              </a:spcBef>
              <a:buFont typeface="Arial" pitchFamily="34" charset="0"/>
              <a:buChar char="•"/>
            </a:pPr>
            <a:endParaRPr lang="en-US" b="1" dirty="0" smtClean="0"/>
          </a:p>
          <a:p>
            <a:pPr>
              <a:spcBef>
                <a:spcPts val="612"/>
              </a:spcBef>
              <a:buFont typeface="Arial" pitchFamily="34" charset="0"/>
              <a:buChar char="•"/>
            </a:pPr>
            <a:r>
              <a:rPr lang="en-US" b="1" dirty="0" smtClean="0"/>
              <a:t>Set of engineering best practices that allow for rapid delivery of high-quality software, </a:t>
            </a:r>
          </a:p>
          <a:p>
            <a:pPr>
              <a:spcBef>
                <a:spcPts val="612"/>
              </a:spcBef>
              <a:buFont typeface="Arial" pitchFamily="34" charset="0"/>
              <a:buChar char="•"/>
            </a:pPr>
            <a:r>
              <a:rPr lang="en-US" b="0" dirty="0" smtClean="0"/>
              <a:t>Test driven</a:t>
            </a:r>
            <a:r>
              <a:rPr lang="en-US" b="0" baseline="0" dirty="0" smtClean="0"/>
              <a:t> design</a:t>
            </a:r>
          </a:p>
          <a:p>
            <a:pPr>
              <a:spcBef>
                <a:spcPts val="612"/>
              </a:spcBef>
              <a:buFont typeface="Arial" pitchFamily="34" charset="0"/>
              <a:buChar char="•"/>
            </a:pPr>
            <a:r>
              <a:rPr lang="en-US" b="0" baseline="0" dirty="0" smtClean="0"/>
              <a:t>Lean</a:t>
            </a:r>
          </a:p>
          <a:p>
            <a:pPr>
              <a:spcBef>
                <a:spcPts val="612"/>
              </a:spcBef>
              <a:buFont typeface="Arial" pitchFamily="34" charset="0"/>
              <a:buChar char="•"/>
            </a:pPr>
            <a:r>
              <a:rPr lang="en-US" b="0" baseline="0" dirty="0" smtClean="0"/>
              <a:t>Continuous integration</a:t>
            </a:r>
          </a:p>
          <a:p>
            <a:pPr>
              <a:spcBef>
                <a:spcPts val="612"/>
              </a:spcBef>
              <a:buFont typeface="Arial" pitchFamily="34" charset="0"/>
              <a:buChar char="•"/>
            </a:pPr>
            <a:r>
              <a:rPr lang="en-US" b="0" baseline="0" dirty="0" smtClean="0"/>
              <a:t>Code re-factoring</a:t>
            </a:r>
            <a:endParaRPr lang="en-US" b="0" dirty="0" smtClean="0"/>
          </a:p>
          <a:p>
            <a:pPr>
              <a:spcBef>
                <a:spcPts val="612"/>
              </a:spcBef>
              <a:buFont typeface="Arial" pitchFamily="34" charset="0"/>
              <a:buChar char="•"/>
            </a:pPr>
            <a:endParaRPr lang="en-US" b="1" dirty="0" smtClean="0"/>
          </a:p>
          <a:p>
            <a:pPr>
              <a:spcBef>
                <a:spcPts val="612"/>
              </a:spcBef>
              <a:buFont typeface="Arial" pitchFamily="34" charset="0"/>
              <a:buChar char="•"/>
            </a:pPr>
            <a:r>
              <a:rPr lang="en-US" b="1" dirty="0" smtClean="0"/>
              <a:t>Business approach that aligns development with customer needs and company goals. </a:t>
            </a:r>
          </a:p>
          <a:p>
            <a:pPr>
              <a:buFont typeface="Arial" pitchFamily="34" charset="0"/>
              <a:buNone/>
            </a:pPr>
            <a:r>
              <a:rPr lang="en-US" dirty="0" smtClean="0"/>
              <a:t>Business value</a:t>
            </a:r>
          </a:p>
          <a:p>
            <a:pPr>
              <a:buFont typeface="Arial" pitchFamily="34" charset="0"/>
              <a:buNone/>
            </a:pPr>
            <a:r>
              <a:rPr lang="en-US" dirty="0" smtClean="0"/>
              <a:t>Customer</a:t>
            </a:r>
            <a:r>
              <a:rPr lang="en-US" baseline="0" dirty="0" smtClean="0"/>
              <a:t> commitment</a:t>
            </a:r>
          </a:p>
          <a:p>
            <a:pPr>
              <a:buFont typeface="Arial"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6C0C5EAC-4720-404F-AB07-68E03797008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Adaptable applications</a:t>
            </a:r>
          </a:p>
          <a:p>
            <a:pPr marL="4572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dirty="0" smtClean="0"/>
              <a:t>We needed to be able</a:t>
            </a:r>
            <a:r>
              <a:rPr lang="en-US" sz="2800" baseline="0" dirty="0" smtClean="0"/>
              <a:t> to build one framework and allow many areas to use the same structure </a:t>
            </a:r>
          </a:p>
          <a:p>
            <a:pPr marL="914400" marR="0" lvl="3"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Common practice was to find an application worked the same and copy it to another application </a:t>
            </a:r>
          </a:p>
          <a:p>
            <a:pPr marL="914400" marR="0" lvl="3"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Now you have 2 applications that need to be maintained.</a:t>
            </a:r>
          </a:p>
          <a:p>
            <a:pPr marL="4572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An Example</a:t>
            </a:r>
          </a:p>
          <a:p>
            <a:pPr marL="914400" marR="0" lvl="3"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Assessment test – </a:t>
            </a:r>
          </a:p>
          <a:p>
            <a:pPr marL="1371600" marR="0" lvl="4"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Allows test to be set up by different departments </a:t>
            </a:r>
          </a:p>
          <a:p>
            <a:pPr marL="1371600" marR="0" lvl="4"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Used as placement test</a:t>
            </a:r>
          </a:p>
          <a:p>
            <a:pPr marL="1371600" marR="0" lvl="4"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Assessment testing </a:t>
            </a:r>
          </a:p>
          <a:p>
            <a:pPr marL="1371600" marR="0" lvl="4"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Departments can’t see other dept test</a:t>
            </a:r>
          </a:p>
          <a:p>
            <a:pPr marL="1371600" marR="0" lvl="4"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Audience for test can be different for each test type</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2800" baseline="0" dirty="0" smtClean="0"/>
              <a:t>Self Documenting applications</a:t>
            </a:r>
          </a:p>
          <a:p>
            <a:pPr marL="4572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Develop ways to have customer help at the finger tips</a:t>
            </a:r>
          </a:p>
          <a:p>
            <a:pPr marL="4572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Using links out to documentation</a:t>
            </a:r>
          </a:p>
          <a:p>
            <a:pPr marL="4572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Bubble </a:t>
            </a:r>
            <a:r>
              <a:rPr lang="en-US" sz="2800" baseline="0" dirty="0" err="1" smtClean="0"/>
              <a:t>popups</a:t>
            </a:r>
            <a:endParaRPr lang="en-US" sz="2800" baseline="0" dirty="0" smtClean="0"/>
          </a:p>
          <a:p>
            <a:pPr marL="4572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t>audio</a:t>
            </a:r>
            <a:endParaRPr lang="en-US" sz="2800" dirty="0" smtClean="0"/>
          </a:p>
          <a:p>
            <a:r>
              <a:rPr lang="en-US" dirty="0" smtClean="0"/>
              <a:t>Administrative functionality</a:t>
            </a:r>
            <a:r>
              <a:rPr lang="en-US" baseline="0" dirty="0" smtClean="0"/>
              <a:t> managed by Customer</a:t>
            </a:r>
          </a:p>
          <a:p>
            <a:pPr lvl="1">
              <a:buFont typeface="Arial" pitchFamily="34" charset="0"/>
              <a:buChar char="•"/>
            </a:pPr>
            <a:r>
              <a:rPr lang="en-US" baseline="0" dirty="0" smtClean="0"/>
              <a:t>For each area provide administrator functionality </a:t>
            </a:r>
          </a:p>
          <a:p>
            <a:pPr lvl="1">
              <a:buFont typeface="Arial" pitchFamily="34" charset="0"/>
              <a:buChar char="•"/>
            </a:pPr>
            <a:r>
              <a:rPr lang="en-US" baseline="0" dirty="0" smtClean="0"/>
              <a:t>To provide common functions such as access set up</a:t>
            </a:r>
          </a:p>
          <a:p>
            <a:pPr lvl="1">
              <a:buFont typeface="Arial" pitchFamily="34" charset="0"/>
              <a:buChar char="•"/>
            </a:pPr>
            <a:r>
              <a:rPr lang="en-US" baseline="0" dirty="0" smtClean="0"/>
              <a:t>Tables that manage the module – date accessible, audience, on/off switch, </a:t>
            </a:r>
          </a:p>
          <a:p>
            <a:pPr lvl="0">
              <a:buFont typeface="Arial" pitchFamily="34" charset="0"/>
              <a:buNone/>
            </a:pPr>
            <a:endParaRPr lang="en-US" baseline="0" dirty="0" smtClean="0"/>
          </a:p>
          <a:p>
            <a:pPr lvl="0">
              <a:buFont typeface="Arial" pitchFamily="34" charset="0"/>
              <a:buNone/>
            </a:pPr>
            <a:r>
              <a:rPr lang="en-US" baseline="0" dirty="0" smtClean="0"/>
              <a:t>Modularize code for </a:t>
            </a:r>
            <a:r>
              <a:rPr lang="en-US" baseline="0" dirty="0" err="1" smtClean="0"/>
              <a:t>reuseibility</a:t>
            </a:r>
            <a:endParaRPr lang="en-US" baseline="0" dirty="0" smtClean="0"/>
          </a:p>
          <a:p>
            <a:pPr lvl="1">
              <a:buFont typeface="Arial" pitchFamily="34" charset="0"/>
              <a:buChar char="•"/>
            </a:pPr>
            <a:r>
              <a:rPr lang="en-US" baseline="0" dirty="0" smtClean="0"/>
              <a:t>When designing functions create simple one purpose actions to build on</a:t>
            </a:r>
          </a:p>
          <a:p>
            <a:pPr lvl="1">
              <a:buFont typeface="Arial" pitchFamily="34" charset="0"/>
              <a:buChar char="•"/>
            </a:pPr>
            <a:r>
              <a:rPr lang="en-US" baseline="0" dirty="0" smtClean="0"/>
              <a:t>This provides common building block logic to build your next application </a:t>
            </a:r>
          </a:p>
          <a:p>
            <a:pPr lvl="1">
              <a:buFont typeface="Arial" pitchFamily="34" charset="0"/>
              <a:buChar char="•"/>
            </a:pPr>
            <a:r>
              <a:rPr lang="en-US" baseline="0" dirty="0" smtClean="0"/>
              <a:t>Allows only one place to maintain code for many applications</a:t>
            </a:r>
          </a:p>
          <a:p>
            <a:pPr lvl="1">
              <a:buFont typeface="Arial" pitchFamily="34" charset="0"/>
              <a:buChar char="•"/>
            </a:pPr>
            <a:endParaRPr lang="en-US" baseline="0" dirty="0" smtClean="0"/>
          </a:p>
          <a:p>
            <a:pPr lvl="0">
              <a:buFont typeface="Arial" pitchFamily="34" charset="0"/>
              <a:buNone/>
            </a:pPr>
            <a:r>
              <a:rPr lang="en-US" baseline="0" dirty="0" smtClean="0"/>
              <a:t>Test Driven Design</a:t>
            </a:r>
          </a:p>
          <a:p>
            <a:pPr lvl="1">
              <a:buFont typeface="Arial" pitchFamily="34" charset="0"/>
              <a:buChar char="•"/>
            </a:pPr>
            <a:r>
              <a:rPr lang="en-US" baseline="0" dirty="0" smtClean="0"/>
              <a:t>Not sure we have mastered this component yet</a:t>
            </a:r>
          </a:p>
          <a:p>
            <a:pPr lvl="1">
              <a:buFont typeface="Arial" pitchFamily="34" charset="0"/>
              <a:buChar char="•"/>
            </a:pPr>
            <a:r>
              <a:rPr lang="en-US" baseline="0" dirty="0" smtClean="0"/>
              <a:t>We have a QA representative participate on the project to document the business rules</a:t>
            </a:r>
          </a:p>
          <a:p>
            <a:pPr lvl="1">
              <a:buFont typeface="Arial" pitchFamily="34" charset="0"/>
              <a:buChar char="•"/>
            </a:pPr>
            <a:r>
              <a:rPr lang="en-US" baseline="0" dirty="0" smtClean="0"/>
              <a:t>Develop test scripts based on the rules</a:t>
            </a:r>
          </a:p>
          <a:p>
            <a:pPr lvl="1">
              <a:buFont typeface="Arial" pitchFamily="34" charset="0"/>
              <a:buChar char="•"/>
            </a:pPr>
            <a:r>
              <a:rPr lang="en-US" baseline="0" dirty="0" smtClean="0"/>
              <a:t>Reuse each time a change is applied to the application</a:t>
            </a:r>
          </a:p>
          <a:p>
            <a:pPr lvl="1">
              <a:buFont typeface="Arial" pitchFamily="34" charset="0"/>
              <a:buChar cha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AC6F5446-429B-4858-BBC1-85F2342F036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Individuals and</a:t>
            </a:r>
            <a:r>
              <a:rPr lang="en-US" baseline="0" dirty="0" smtClean="0"/>
              <a:t> interactions over processes and tools</a:t>
            </a:r>
          </a:p>
          <a:p>
            <a:pPr lvl="1">
              <a:buFont typeface="Arial" pitchFamily="34" charset="0"/>
              <a:buChar char="•"/>
            </a:pPr>
            <a:r>
              <a:rPr lang="en-US" baseline="0" dirty="0" smtClean="0"/>
              <a:t>Not that all processes and tools are eliminated</a:t>
            </a:r>
          </a:p>
          <a:p>
            <a:pPr lvl="1">
              <a:buFont typeface="Arial" pitchFamily="34" charset="0"/>
              <a:buChar char="•"/>
            </a:pPr>
            <a:r>
              <a:rPr lang="en-US" baseline="0" dirty="0" smtClean="0"/>
              <a:t>Goal is to have more focused and intimate relationship with the team in order to achieve successful results</a:t>
            </a:r>
          </a:p>
          <a:p>
            <a:endParaRPr lang="en-US" baseline="0" dirty="0" smtClean="0"/>
          </a:p>
          <a:p>
            <a:endParaRPr lang="en-US" baseline="0" dirty="0" smtClean="0"/>
          </a:p>
          <a:p>
            <a:r>
              <a:rPr lang="en-US" baseline="0" dirty="0" smtClean="0"/>
              <a:t>Working software over comprehensive documentation</a:t>
            </a:r>
          </a:p>
          <a:p>
            <a:pPr lvl="1">
              <a:buFont typeface="Arial" pitchFamily="34" charset="0"/>
              <a:buChar char="•"/>
            </a:pPr>
            <a:r>
              <a:rPr lang="en-US" baseline="0" dirty="0" smtClean="0"/>
              <a:t>Not to throw away documentation, </a:t>
            </a:r>
          </a:p>
          <a:p>
            <a:pPr lvl="1">
              <a:buFont typeface="Arial" pitchFamily="34" charset="0"/>
              <a:buChar char="•"/>
            </a:pPr>
            <a:r>
              <a:rPr lang="en-US" baseline="0" dirty="0" smtClean="0"/>
              <a:t>But to develop a standard set of documentation in order to have clear understanding of technical mechanics</a:t>
            </a:r>
          </a:p>
          <a:p>
            <a:endParaRPr lang="en-US" baseline="0" dirty="0" smtClean="0"/>
          </a:p>
          <a:p>
            <a:endParaRPr lang="en-US" baseline="0" dirty="0" smtClean="0"/>
          </a:p>
          <a:p>
            <a:r>
              <a:rPr lang="en-US" baseline="0" dirty="0" smtClean="0"/>
              <a:t>Customer collaboration over contract negotiation</a:t>
            </a:r>
          </a:p>
          <a:p>
            <a:pPr lvl="1">
              <a:buFont typeface="Arial" pitchFamily="34" charset="0"/>
              <a:buChar char="•"/>
            </a:pPr>
            <a:r>
              <a:rPr lang="en-US" baseline="0" dirty="0" smtClean="0"/>
              <a:t>Not to have a rigid agreement</a:t>
            </a:r>
          </a:p>
          <a:p>
            <a:pPr lvl="1">
              <a:buFont typeface="Arial" pitchFamily="34" charset="0"/>
              <a:buChar char="•"/>
            </a:pPr>
            <a:r>
              <a:rPr lang="en-US" baseline="0" dirty="0" smtClean="0"/>
              <a:t>But to work closely together to be able to adjust as we move through the project</a:t>
            </a:r>
          </a:p>
          <a:p>
            <a:endParaRPr lang="en-US" baseline="0" dirty="0" smtClean="0"/>
          </a:p>
          <a:p>
            <a:endParaRPr lang="en-US" baseline="0" dirty="0" smtClean="0"/>
          </a:p>
          <a:p>
            <a:r>
              <a:rPr lang="en-US" baseline="0" dirty="0" smtClean="0"/>
              <a:t>Responding to change over following the plan.</a:t>
            </a:r>
          </a:p>
          <a:p>
            <a:pPr lvl="1">
              <a:buFont typeface="Arial" pitchFamily="34" charset="0"/>
              <a:buChar char="•"/>
            </a:pPr>
            <a:r>
              <a:rPr lang="en-US" baseline="0" dirty="0" smtClean="0"/>
              <a:t>Not that there isn’t a plan</a:t>
            </a:r>
          </a:p>
          <a:p>
            <a:pPr lvl="1">
              <a:buFont typeface="Arial" pitchFamily="34" charset="0"/>
              <a:buChar char="•"/>
            </a:pPr>
            <a:r>
              <a:rPr lang="en-US" baseline="0" dirty="0" smtClean="0"/>
              <a:t>But being flexible to adjust as new details are uncovered</a:t>
            </a:r>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r>
              <a:rPr lang="en-US" sz="1200" i="0" dirty="0" smtClean="0">
                <a:solidFill>
                  <a:schemeClr val="bg1">
                    <a:lumMod val="65000"/>
                  </a:schemeClr>
                </a:solidFill>
              </a:rPr>
              <a:t>We</a:t>
            </a:r>
            <a:r>
              <a:rPr lang="en-US" sz="1200" i="0" baseline="0" dirty="0" smtClean="0">
                <a:solidFill>
                  <a:schemeClr val="bg1">
                    <a:lumMod val="65000"/>
                  </a:schemeClr>
                </a:solidFill>
              </a:rPr>
              <a:t> had heard about Agile being a quick results oriented methodology and it seemed to address the situations that we were having ….</a:t>
            </a:r>
            <a:endParaRPr lang="en-US" sz="1200" i="0" dirty="0" smtClean="0">
              <a:solidFill>
                <a:schemeClr val="bg1">
                  <a:lumMod val="65000"/>
                </a:schemeClr>
              </a:solidFill>
            </a:endParaRPr>
          </a:p>
          <a:p>
            <a:pPr>
              <a:buFont typeface="Arial" pitchFamily="34" charset="0"/>
              <a:buChar char="•"/>
            </a:pPr>
            <a:endParaRPr lang="en-US" sz="1200" i="0" dirty="0" smtClean="0">
              <a:solidFill>
                <a:schemeClr val="bg1">
                  <a:lumMod val="65000"/>
                </a:schemeClr>
              </a:solidFill>
            </a:endParaRPr>
          </a:p>
          <a:p>
            <a:pPr>
              <a:buFont typeface="Arial" pitchFamily="34" charset="0"/>
              <a:buChar char="•"/>
            </a:pPr>
            <a:r>
              <a:rPr lang="en-US" sz="1200" i="0" dirty="0" smtClean="0">
                <a:solidFill>
                  <a:schemeClr val="bg1">
                    <a:lumMod val="65000"/>
                  </a:schemeClr>
                </a:solidFill>
              </a:rPr>
              <a:t>Management attended an Agile seminar  </a:t>
            </a:r>
          </a:p>
          <a:p>
            <a:pPr lvl="1">
              <a:buFont typeface="Arial" pitchFamily="34" charset="0"/>
              <a:buChar char="•"/>
            </a:pPr>
            <a:r>
              <a:rPr lang="en-US" sz="1200" i="0" dirty="0" smtClean="0">
                <a:solidFill>
                  <a:schemeClr val="bg1">
                    <a:lumMod val="65000"/>
                  </a:schemeClr>
                </a:solidFill>
              </a:rPr>
              <a:t>Three mgmt team members</a:t>
            </a:r>
            <a:r>
              <a:rPr lang="en-US" sz="1200" i="0" baseline="0" dirty="0" smtClean="0">
                <a:solidFill>
                  <a:schemeClr val="bg1">
                    <a:lumMod val="65000"/>
                  </a:schemeClr>
                </a:solidFill>
              </a:rPr>
              <a:t> attended an Agile seminar to further understand and discuss our concerns with the Agile approach</a:t>
            </a:r>
          </a:p>
          <a:p>
            <a:pPr lvl="1">
              <a:buFont typeface="Arial" pitchFamily="34" charset="0"/>
              <a:buChar char="•"/>
            </a:pPr>
            <a:r>
              <a:rPr lang="en-US" sz="1200" i="0" baseline="0" dirty="0" smtClean="0">
                <a:solidFill>
                  <a:schemeClr val="bg1">
                    <a:lumMod val="65000"/>
                  </a:schemeClr>
                </a:solidFill>
              </a:rPr>
              <a:t>This group determined that Agile was able to address our concerns and there were tangible benefits we could gain by using this approach</a:t>
            </a:r>
            <a:endParaRPr lang="en-US" sz="1200" i="0" dirty="0" smtClean="0">
              <a:solidFill>
                <a:schemeClr val="bg1">
                  <a:lumMod val="65000"/>
                </a:schemeClr>
              </a:solidFill>
            </a:endParaRPr>
          </a:p>
          <a:p>
            <a:pPr>
              <a:buFont typeface="Arial" pitchFamily="34" charset="0"/>
              <a:buChar char="•"/>
            </a:pPr>
            <a:r>
              <a:rPr lang="en-US" sz="1200" i="0" dirty="0" smtClean="0">
                <a:solidFill>
                  <a:schemeClr val="bg1">
                    <a:lumMod val="65000"/>
                  </a:schemeClr>
                </a:solidFill>
              </a:rPr>
              <a:t>All development staff were invited to training webinar</a:t>
            </a:r>
          </a:p>
          <a:p>
            <a:pPr lvl="1">
              <a:buFont typeface="Arial" pitchFamily="34" charset="0"/>
              <a:buChar char="•"/>
            </a:pPr>
            <a:r>
              <a:rPr lang="en-US" sz="1200" i="0" dirty="0" smtClean="0">
                <a:solidFill>
                  <a:schemeClr val="bg1">
                    <a:lumMod val="65000"/>
                  </a:schemeClr>
                </a:solidFill>
              </a:rPr>
              <a:t>There</a:t>
            </a:r>
            <a:r>
              <a:rPr lang="en-US" sz="1200" i="0" baseline="0" dirty="0" smtClean="0">
                <a:solidFill>
                  <a:schemeClr val="bg1">
                    <a:lumMod val="65000"/>
                  </a:schemeClr>
                </a:solidFill>
              </a:rPr>
              <a:t> were a series of 6 webinars </a:t>
            </a:r>
          </a:p>
          <a:p>
            <a:pPr lvl="1">
              <a:buFont typeface="Arial" pitchFamily="34" charset="0"/>
              <a:buChar char="•"/>
            </a:pPr>
            <a:r>
              <a:rPr lang="en-US" sz="1200" i="0" baseline="0" dirty="0" smtClean="0">
                <a:solidFill>
                  <a:schemeClr val="bg1">
                    <a:lumMod val="65000"/>
                  </a:schemeClr>
                </a:solidFill>
              </a:rPr>
              <a:t>These were held one every 2-3 weeks </a:t>
            </a:r>
          </a:p>
          <a:p>
            <a:pPr lvl="1">
              <a:buFont typeface="Arial" pitchFamily="34" charset="0"/>
              <a:buChar char="•"/>
            </a:pPr>
            <a:r>
              <a:rPr lang="en-US" sz="1200" i="0" baseline="0" dirty="0" smtClean="0">
                <a:solidFill>
                  <a:schemeClr val="bg1">
                    <a:lumMod val="65000"/>
                  </a:schemeClr>
                </a:solidFill>
              </a:rPr>
              <a:t>All development staff were asked to attend</a:t>
            </a:r>
          </a:p>
          <a:p>
            <a:pPr lvl="1">
              <a:buFont typeface="Arial" pitchFamily="34" charset="0"/>
              <a:buChar char="•"/>
            </a:pPr>
            <a:r>
              <a:rPr lang="en-US" sz="1200" i="0" baseline="0" dirty="0" smtClean="0">
                <a:solidFill>
                  <a:schemeClr val="bg1">
                    <a:lumMod val="65000"/>
                  </a:schemeClr>
                </a:solidFill>
              </a:rPr>
              <a:t>Copy of the webinar were used for new staff or those who missed</a:t>
            </a:r>
            <a:endParaRPr lang="en-US" sz="1200" i="0" dirty="0" smtClean="0">
              <a:solidFill>
                <a:schemeClr val="bg1">
                  <a:lumMod val="65000"/>
                </a:schemeClr>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dirty="0" smtClean="0">
                <a:solidFill>
                  <a:schemeClr val="bg1">
                    <a:lumMod val="65000"/>
                  </a:schemeClr>
                </a:solidFill>
              </a:rPr>
              <a:t>Clemson’s Process Improvement officer lead a workshop </a:t>
            </a:r>
          </a:p>
          <a:p>
            <a:pPr eaLnBrk="1" fontAlgn="auto" hangingPunct="1">
              <a:spcAft>
                <a:spcPts val="0"/>
              </a:spcAft>
              <a:buSzTx/>
              <a:buFont typeface="Arial" pitchFamily="34" charset="0"/>
              <a:buChar char="•"/>
              <a:defRPr/>
            </a:pPr>
            <a:r>
              <a:rPr lang="en-US" sz="1200" i="0" dirty="0" smtClean="0">
                <a:solidFill>
                  <a:schemeClr val="bg1">
                    <a:lumMod val="65000"/>
                  </a:schemeClr>
                </a:solidFill>
              </a:rPr>
              <a:t>Held Brown Bag lunches to determine our use</a:t>
            </a:r>
          </a:p>
          <a:p>
            <a:pPr lvl="1" eaLnBrk="1" fontAlgn="auto" hangingPunct="1">
              <a:spcAft>
                <a:spcPts val="0"/>
              </a:spcAft>
              <a:buSzTx/>
              <a:buFont typeface="Arial" pitchFamily="34" charset="0"/>
              <a:buChar char="•"/>
              <a:defRPr/>
            </a:pPr>
            <a:r>
              <a:rPr lang="en-US" sz="1200" i="0" dirty="0" smtClean="0">
                <a:solidFill>
                  <a:schemeClr val="bg1">
                    <a:lumMod val="65000"/>
                  </a:schemeClr>
                </a:solidFill>
              </a:rPr>
              <a:t>Round table discussions of</a:t>
            </a:r>
            <a:r>
              <a:rPr lang="en-US" sz="1200" i="0" baseline="0" dirty="0" smtClean="0">
                <a:solidFill>
                  <a:schemeClr val="bg1">
                    <a:lumMod val="65000"/>
                  </a:schemeClr>
                </a:solidFill>
              </a:rPr>
              <a:t> how we would use Agile in our process were outlined </a:t>
            </a:r>
          </a:p>
          <a:p>
            <a:pPr lvl="1" eaLnBrk="1" fontAlgn="auto" hangingPunct="1">
              <a:spcAft>
                <a:spcPts val="0"/>
              </a:spcAft>
              <a:buSzTx/>
              <a:buFont typeface="Arial" pitchFamily="34" charset="0"/>
              <a:buChar char="•"/>
              <a:defRPr/>
            </a:pPr>
            <a:r>
              <a:rPr lang="en-US" sz="1200" i="0" baseline="0" dirty="0" smtClean="0">
                <a:solidFill>
                  <a:schemeClr val="bg1">
                    <a:lumMod val="65000"/>
                  </a:schemeClr>
                </a:solidFill>
              </a:rPr>
              <a:t>How we would use this at Clemson</a:t>
            </a:r>
            <a:endParaRPr lang="en-US" sz="1200" i="0" dirty="0" smtClean="0">
              <a:solidFill>
                <a:schemeClr val="bg1">
                  <a:lumMod val="65000"/>
                </a:schemeClr>
              </a:solidFill>
            </a:endParaRPr>
          </a:p>
          <a:p>
            <a:pPr>
              <a:buFont typeface="Arial" pitchFamily="34" charset="0"/>
              <a:buChar char="•"/>
            </a:pPr>
            <a:r>
              <a:rPr lang="en-US" sz="1200" i="0" dirty="0" smtClean="0">
                <a:solidFill>
                  <a:schemeClr val="bg1">
                    <a:lumMod val="65000"/>
                  </a:schemeClr>
                </a:solidFill>
              </a:rPr>
              <a:t>Selected several pilot projects</a:t>
            </a:r>
          </a:p>
          <a:p>
            <a:pPr lvl="1">
              <a:buFont typeface="Arial" pitchFamily="34" charset="0"/>
              <a:buChar char="•"/>
            </a:pPr>
            <a:r>
              <a:rPr lang="en-US" sz="1200" i="0" dirty="0" smtClean="0">
                <a:solidFill>
                  <a:schemeClr val="bg1">
                    <a:lumMod val="65000"/>
                  </a:schemeClr>
                </a:solidFill>
              </a:rPr>
              <a:t>  There</a:t>
            </a:r>
            <a:r>
              <a:rPr lang="en-US" sz="1200" i="0" baseline="0" dirty="0" smtClean="0">
                <a:solidFill>
                  <a:schemeClr val="bg1">
                    <a:lumMod val="65000"/>
                  </a:schemeClr>
                </a:solidFill>
              </a:rPr>
              <a:t> were 3 projects that fit our ‘pilot ‘ criteria</a:t>
            </a:r>
          </a:p>
          <a:p>
            <a:pPr lvl="2">
              <a:buFont typeface="Arial" pitchFamily="34" charset="0"/>
              <a:buChar char="•"/>
            </a:pPr>
            <a:r>
              <a:rPr lang="en-US" sz="1200" i="0" baseline="0" dirty="0" smtClean="0">
                <a:solidFill>
                  <a:schemeClr val="bg1">
                    <a:lumMod val="65000"/>
                  </a:schemeClr>
                </a:solidFill>
              </a:rPr>
              <a:t>Small manageable project</a:t>
            </a:r>
          </a:p>
          <a:p>
            <a:pPr lvl="2">
              <a:buFont typeface="Arial" pitchFamily="34" charset="0"/>
              <a:buChar char="•"/>
            </a:pPr>
            <a:r>
              <a:rPr lang="en-US" sz="1200" i="0" baseline="0" dirty="0" smtClean="0">
                <a:solidFill>
                  <a:schemeClr val="bg1">
                    <a:lumMod val="65000"/>
                  </a:schemeClr>
                </a:solidFill>
              </a:rPr>
              <a:t>Customer enthusiasm</a:t>
            </a:r>
          </a:p>
          <a:p>
            <a:pPr lvl="2">
              <a:buFont typeface="Arial" pitchFamily="34" charset="0"/>
              <a:buChar char="•"/>
            </a:pPr>
            <a:r>
              <a:rPr lang="en-US" sz="1200" i="0" baseline="0" dirty="0" smtClean="0">
                <a:solidFill>
                  <a:schemeClr val="bg1">
                    <a:lumMod val="65000"/>
                  </a:schemeClr>
                </a:solidFill>
              </a:rPr>
              <a:t>Quick Wins</a:t>
            </a:r>
          </a:p>
          <a:p>
            <a:pPr lvl="1">
              <a:buFont typeface="Arial" pitchFamily="34" charset="0"/>
              <a:buChar char="•"/>
            </a:pPr>
            <a:endParaRPr lang="en-US" sz="1200" i="0" dirty="0" smtClean="0">
              <a:solidFill>
                <a:schemeClr val="bg1">
                  <a:lumMod val="65000"/>
                </a:schemeClr>
              </a:solidFill>
            </a:endParaRPr>
          </a:p>
          <a:p>
            <a:pPr>
              <a:buFont typeface="Arial" pitchFamily="34" charset="0"/>
              <a:buChar char="•"/>
            </a:pPr>
            <a:r>
              <a:rPr lang="en-US" sz="1200" i="0" dirty="0" smtClean="0">
                <a:solidFill>
                  <a:schemeClr val="bg1">
                    <a:lumMod val="65000"/>
                  </a:schemeClr>
                </a:solidFill>
              </a:rPr>
              <a:t>Put our version of Agile to the test</a:t>
            </a:r>
          </a:p>
          <a:p>
            <a:pPr lvl="1">
              <a:buFont typeface="Arial" pitchFamily="34" charset="0"/>
              <a:buChar char="•"/>
            </a:pPr>
            <a:endParaRPr lang="en-US" i="1" dirty="0" smtClean="0">
              <a:solidFill>
                <a:schemeClr val="bg1">
                  <a:lumMod val="65000"/>
                </a:schemeClr>
              </a:solidFill>
            </a:endParaRPr>
          </a:p>
        </p:txBody>
      </p:sp>
      <p:sp>
        <p:nvSpPr>
          <p:cNvPr id="4" name="Slide Number Placeholder 3"/>
          <p:cNvSpPr>
            <a:spLocks noGrp="1"/>
          </p:cNvSpPr>
          <p:nvPr>
            <p:ph type="sldNum" sz="quarter" idx="10"/>
          </p:nvPr>
        </p:nvSpPr>
        <p:spPr/>
        <p:txBody>
          <a:bodyPr/>
          <a:lstStyle/>
          <a:p>
            <a:fld id="{AC6F5446-429B-4858-BBC1-85F2342F036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buNone/>
            </a:pPr>
            <a:r>
              <a:rPr lang="en-US" b="1" dirty="0" smtClean="0"/>
              <a:t>Team:</a:t>
            </a:r>
          </a:p>
          <a:p>
            <a:pPr>
              <a:spcBef>
                <a:spcPts val="0"/>
              </a:spcBef>
              <a:buFont typeface="Arial" pitchFamily="34" charset="0"/>
              <a:buChar char="•"/>
            </a:pPr>
            <a:r>
              <a:rPr lang="en-US" dirty="0" smtClean="0"/>
              <a:t>Product Owner (Business)</a:t>
            </a:r>
          </a:p>
          <a:p>
            <a:pPr>
              <a:spcBef>
                <a:spcPts val="0"/>
              </a:spcBef>
              <a:buFont typeface="Arial" pitchFamily="34" charset="0"/>
              <a:buChar char="•"/>
            </a:pPr>
            <a:r>
              <a:rPr lang="en-US" dirty="0" smtClean="0"/>
              <a:t>Subject Matter Expert (Business)</a:t>
            </a:r>
          </a:p>
          <a:p>
            <a:pPr>
              <a:spcBef>
                <a:spcPts val="0"/>
              </a:spcBef>
              <a:buFont typeface="Arial" pitchFamily="34" charset="0"/>
              <a:buChar char="•"/>
            </a:pPr>
            <a:r>
              <a:rPr lang="en-US" dirty="0" smtClean="0"/>
              <a:t>Developers, Analysts, Designers (IT)</a:t>
            </a:r>
          </a:p>
          <a:p>
            <a:pPr>
              <a:spcBef>
                <a:spcPts val="0"/>
              </a:spcBef>
              <a:buFont typeface="Arial" pitchFamily="34" charset="0"/>
              <a:buChar char="•"/>
            </a:pPr>
            <a:r>
              <a:rPr lang="en-US" dirty="0" smtClean="0"/>
              <a:t>Quality Assurance, Testers (Both)</a:t>
            </a:r>
          </a:p>
          <a:p>
            <a:pPr>
              <a:spcBef>
                <a:spcPts val="0"/>
              </a:spcBef>
              <a:buFont typeface="Arial" pitchFamily="34" charset="0"/>
              <a:buChar char="•"/>
            </a:pPr>
            <a:r>
              <a:rPr lang="en-US" dirty="0" smtClean="0"/>
              <a:t>Technical Writers (IT)</a:t>
            </a:r>
          </a:p>
          <a:p>
            <a:pPr>
              <a:spcBef>
                <a:spcPts val="0"/>
              </a:spcBef>
              <a:buFont typeface="Arial" pitchFamily="34" charset="0"/>
              <a:buChar char="•"/>
            </a:pPr>
            <a:r>
              <a:rPr lang="en-US" dirty="0" smtClean="0"/>
              <a:t>Scrum Master (IT)</a:t>
            </a:r>
          </a:p>
          <a:p>
            <a:pPr>
              <a:spcBef>
                <a:spcPts val="0"/>
              </a:spcBef>
              <a:buNone/>
            </a:pPr>
            <a:r>
              <a:rPr lang="en-US" dirty="0" smtClean="0"/>
              <a:t>			</a:t>
            </a:r>
          </a:p>
          <a:p>
            <a:pPr>
              <a:spcBef>
                <a:spcPts val="0"/>
              </a:spcBef>
              <a:buNone/>
            </a:pPr>
            <a:r>
              <a:rPr lang="en-US" sz="1100" dirty="0" smtClean="0"/>
              <a:t>Note: Teams are small (~7)</a:t>
            </a:r>
          </a:p>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pPr>
              <a:buFont typeface="Arial" pitchFamily="34" charset="0"/>
              <a:buChar char="•"/>
            </a:pPr>
            <a:r>
              <a:rPr lang="en-US" sz="1200" b="1" dirty="0" smtClean="0">
                <a:solidFill>
                  <a:schemeClr val="tx1">
                    <a:lumMod val="65000"/>
                    <a:lumOff val="35000"/>
                  </a:schemeClr>
                </a:solidFill>
              </a:rPr>
              <a:t>Customer brings their business requirements, rules, design concepts.</a:t>
            </a:r>
          </a:p>
          <a:p>
            <a:pPr>
              <a:buFont typeface="Arial" pitchFamily="34" charset="0"/>
              <a:buNone/>
            </a:pPr>
            <a:r>
              <a:rPr lang="en-US" sz="1200" b="1" dirty="0" smtClean="0">
                <a:solidFill>
                  <a:schemeClr val="tx1">
                    <a:lumMod val="65000"/>
                    <a:lumOff val="35000"/>
                  </a:schemeClr>
                </a:solidFill>
              </a:rPr>
              <a:t>Customer meets with IT and provides detailed requirements</a:t>
            </a:r>
          </a:p>
          <a:p>
            <a:pPr>
              <a:buFont typeface="Arial" pitchFamily="34" charset="0"/>
              <a:buChar char="•"/>
            </a:pPr>
            <a:endParaRPr lang="en-US" sz="1200" b="1" dirty="0" smtClean="0">
              <a:solidFill>
                <a:schemeClr val="tx1">
                  <a:lumMod val="65000"/>
                  <a:lumOff val="35000"/>
                </a:schemeClr>
              </a:solidFill>
            </a:endParaRPr>
          </a:p>
          <a:p>
            <a:pPr>
              <a:buFont typeface="Arial" pitchFamily="34" charset="0"/>
              <a:buChar char="•"/>
            </a:pPr>
            <a:r>
              <a:rPr lang="en-US" sz="1200" b="1" dirty="0" smtClean="0">
                <a:solidFill>
                  <a:schemeClr val="tx1">
                    <a:lumMod val="65000"/>
                    <a:lumOff val="35000"/>
                  </a:schemeClr>
                </a:solidFill>
              </a:rPr>
              <a:t>Developers make best guess at process flow</a:t>
            </a:r>
          </a:p>
          <a:p>
            <a:pPr>
              <a:buFont typeface="Arial" pitchFamily="34" charset="0"/>
              <a:buNone/>
            </a:pPr>
            <a:r>
              <a:rPr lang="en-US" sz="1200" b="1" dirty="0" smtClean="0">
                <a:solidFill>
                  <a:schemeClr val="tx1">
                    <a:lumMod val="65000"/>
                    <a:lumOff val="35000"/>
                  </a:schemeClr>
                </a:solidFill>
              </a:rPr>
              <a:t>Team meets to refine requirements, clarify, validate.</a:t>
            </a:r>
            <a:r>
              <a:rPr lang="en-US" sz="1200" b="1" baseline="0" dirty="0" smtClean="0">
                <a:solidFill>
                  <a:schemeClr val="tx1">
                    <a:lumMod val="65000"/>
                    <a:lumOff val="35000"/>
                  </a:schemeClr>
                </a:solidFill>
              </a:rPr>
              <a:t>  Collaborative effort to come to a best understanding of what’s required, expected, needed.</a:t>
            </a:r>
          </a:p>
          <a:p>
            <a:pPr>
              <a:buFont typeface="Arial" pitchFamily="34" charset="0"/>
              <a:buChar char="•"/>
            </a:pPr>
            <a:endParaRPr lang="en-US" sz="1200" b="1" baseline="0" dirty="0" smtClean="0">
              <a:solidFill>
                <a:schemeClr val="tx1">
                  <a:lumMod val="65000"/>
                  <a:lumOff val="35000"/>
                </a:schemeClr>
              </a:solidFill>
            </a:endParaRPr>
          </a:p>
          <a:p>
            <a:pPr>
              <a:buFont typeface="Arial" pitchFamily="34" charset="0"/>
              <a:buNone/>
            </a:pPr>
            <a:r>
              <a:rPr lang="en-US" sz="1200" b="1" baseline="0" dirty="0" smtClean="0">
                <a:solidFill>
                  <a:schemeClr val="tx1">
                    <a:lumMod val="65000"/>
                    <a:lumOff val="35000"/>
                  </a:schemeClr>
                </a:solidFill>
              </a:rPr>
              <a:t>This can take a week or two – the refinement of the design.</a:t>
            </a:r>
          </a:p>
          <a:p>
            <a:pPr>
              <a:buFont typeface="Arial" pitchFamily="34" charset="0"/>
              <a:buNone/>
            </a:pPr>
            <a:r>
              <a:rPr lang="en-US" sz="1200" b="1" baseline="0" dirty="0" smtClean="0">
                <a:solidFill>
                  <a:schemeClr val="tx1">
                    <a:lumMod val="65000"/>
                    <a:lumOff val="35000"/>
                  </a:schemeClr>
                </a:solidFill>
              </a:rPr>
              <a:t>Scrum Principles</a:t>
            </a:r>
          </a:p>
          <a:p>
            <a:pPr>
              <a:buFont typeface="Arial" pitchFamily="34" charset="0"/>
              <a:buChar char="•"/>
            </a:pPr>
            <a:r>
              <a:rPr lang="en-US" sz="1200" b="1" dirty="0" smtClean="0">
                <a:solidFill>
                  <a:schemeClr val="tx1">
                    <a:lumMod val="65000"/>
                    <a:lumOff val="35000"/>
                  </a:schemeClr>
                </a:solidFill>
              </a:rPr>
              <a:t>IT Team develops Stories &amp; Tasks</a:t>
            </a:r>
          </a:p>
          <a:p>
            <a:pPr>
              <a:buFont typeface="Arial" pitchFamily="34" charset="0"/>
              <a:buChar char="•"/>
            </a:pPr>
            <a:endParaRPr lang="en-US" sz="1200" b="1" dirty="0" smtClean="0">
              <a:solidFill>
                <a:schemeClr val="tx1">
                  <a:lumMod val="65000"/>
                  <a:lumOff val="35000"/>
                </a:schemeClr>
              </a:solidFill>
            </a:endParaRPr>
          </a:p>
          <a:p>
            <a:pPr>
              <a:buFont typeface="Arial" pitchFamily="34" charset="0"/>
              <a:buChar char="•"/>
            </a:pPr>
            <a:r>
              <a:rPr lang="en-US" sz="1200" b="1" dirty="0" smtClean="0">
                <a:solidFill>
                  <a:schemeClr val="tx1">
                    <a:lumMod val="65000"/>
                    <a:lumOff val="35000"/>
                  </a:schemeClr>
                </a:solidFill>
              </a:rPr>
              <a:t>Daily Communication – https://connect.clemson.edu/____</a:t>
            </a:r>
          </a:p>
          <a:p>
            <a:pPr>
              <a:buFont typeface="Arial" pitchFamily="34" charset="0"/>
              <a:buChar char="•"/>
            </a:pPr>
            <a:endParaRPr lang="en-US" sz="1200" b="1" dirty="0" smtClean="0">
              <a:solidFill>
                <a:schemeClr val="tx1">
                  <a:lumMod val="65000"/>
                  <a:lumOff val="35000"/>
                </a:schemeClr>
              </a:solidFill>
            </a:endParaRPr>
          </a:p>
          <a:p>
            <a:pPr lvl="1">
              <a:spcAft>
                <a:spcPts val="600"/>
              </a:spcAft>
              <a:buFont typeface="Arial" pitchFamily="34" charset="0"/>
              <a:buChar char="•"/>
            </a:pPr>
            <a:r>
              <a:rPr lang="en-US" sz="2800" dirty="0" smtClean="0"/>
              <a:t>Identify access needs</a:t>
            </a:r>
          </a:p>
          <a:p>
            <a:pPr lvl="1">
              <a:spcAft>
                <a:spcPts val="600"/>
              </a:spcAft>
              <a:buFont typeface="Arial" pitchFamily="34" charset="0"/>
              <a:buChar char="•"/>
            </a:pPr>
            <a:r>
              <a:rPr lang="en-US" sz="2800" dirty="0" smtClean="0"/>
              <a:t>Authentication</a:t>
            </a:r>
          </a:p>
          <a:p>
            <a:pPr lvl="1">
              <a:spcAft>
                <a:spcPts val="600"/>
              </a:spcAft>
              <a:buFont typeface="Arial" pitchFamily="34" charset="0"/>
              <a:buChar char="•"/>
            </a:pPr>
            <a:r>
              <a:rPr lang="en-US" sz="2800" dirty="0" smtClean="0"/>
              <a:t>Data sources</a:t>
            </a:r>
          </a:p>
          <a:p>
            <a:pPr lvl="1">
              <a:spcAft>
                <a:spcPts val="600"/>
              </a:spcAft>
              <a:buFont typeface="Arial" pitchFamily="34" charset="0"/>
              <a:buChar char="•"/>
            </a:pPr>
            <a:r>
              <a:rPr lang="en-US" sz="2800" dirty="0" smtClean="0"/>
              <a:t>Security authorization</a:t>
            </a:r>
            <a:endParaRPr lang="en-US" sz="1200" b="1" dirty="0" smtClean="0">
              <a:solidFill>
                <a:schemeClr val="tx1">
                  <a:lumMod val="65000"/>
                  <a:lumOff val="35000"/>
                </a:schemeClr>
              </a:solidFill>
            </a:endParaRPr>
          </a:p>
          <a:p>
            <a:endParaRPr lang="en-US" dirty="0"/>
          </a:p>
        </p:txBody>
      </p:sp>
      <p:sp>
        <p:nvSpPr>
          <p:cNvPr id="4" name="Slide Number Placeholder 3"/>
          <p:cNvSpPr>
            <a:spLocks noGrp="1"/>
          </p:cNvSpPr>
          <p:nvPr>
            <p:ph type="sldNum" sz="quarter" idx="10"/>
          </p:nvPr>
        </p:nvSpPr>
        <p:spPr/>
        <p:txBody>
          <a:bodyPr/>
          <a:lstStyle/>
          <a:p>
            <a:fld id="{AC6F5446-429B-4858-BBC1-85F2342F036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5A86CD1-4694-4004-802C-D095A25FF0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698C685-E5E1-48AD-8B61-85CC094517E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E976AF6-3F03-4E8B-BBB6-F70562D1041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E2E88D9-18AB-4027-A1E2-E76763BDD9F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65D2172-6E3D-4D13-86B7-96789A54F14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71E8F7D-2CA4-4733-9AE8-C1B8302895A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4F1CE14A-DA4E-4B9E-B4A8-27A6A1F723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E9073640-D279-4A03-AA29-DA5C9D4A3C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40B810C7-D11D-4E4B-9693-640A8DFBC9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58FB1A7-9D9A-4574-8573-689A44B0D9B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CFC7465-BF00-402F-B6B3-C0B34D22AF8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1C1D5"/>
        </a:solidFill>
        <a:effectLst/>
      </p:bgPr>
    </p:bg>
    <p:spTree>
      <p:nvGrpSpPr>
        <p:cNvPr id="1" name=""/>
        <p:cNvGrpSpPr/>
        <p:nvPr/>
      </p:nvGrpSpPr>
      <p:grpSpPr>
        <a:xfrm>
          <a:off x="0" y="0"/>
          <a:ext cx="0" cy="0"/>
          <a:chOff x="0" y="0"/>
          <a:chExt cx="0" cy="0"/>
        </a:xfrm>
      </p:grpSpPr>
      <p:sp>
        <p:nvSpPr>
          <p:cNvPr id="1078" name="Rectangle 54"/>
          <p:cNvSpPr>
            <a:spLocks noChangeArrowheads="1"/>
          </p:cNvSpPr>
          <p:nvPr/>
        </p:nvSpPr>
        <p:spPr bwMode="auto">
          <a:xfrm>
            <a:off x="2971800" y="6400800"/>
            <a:ext cx="6172200" cy="381000"/>
          </a:xfrm>
          <a:prstGeom prst="rect">
            <a:avLst/>
          </a:prstGeom>
          <a:solidFill>
            <a:srgbClr val="FF9900"/>
          </a:solidFill>
          <a:ln w="9525">
            <a:noFill/>
            <a:miter lim="800000"/>
            <a:headEnd/>
            <a:tailEnd/>
          </a:ln>
          <a:effectLst/>
        </p:spPr>
        <p:txBody>
          <a:bodyPr wrap="none" anchor="ctr"/>
          <a:lstStyle/>
          <a:p>
            <a:pPr>
              <a:defRPr/>
            </a:pPr>
            <a:endParaRPr lang="en-US"/>
          </a:p>
        </p:txBody>
      </p:sp>
      <p:sp>
        <p:nvSpPr>
          <p:cNvPr id="1077" name="Rectangle 53"/>
          <p:cNvSpPr>
            <a:spLocks noChangeAspect="1" noChangeArrowheads="1"/>
          </p:cNvSpPr>
          <p:nvPr/>
        </p:nvSpPr>
        <p:spPr bwMode="auto">
          <a:xfrm>
            <a:off x="0" y="6629400"/>
            <a:ext cx="9144000" cy="228600"/>
          </a:xfrm>
          <a:prstGeom prst="rect">
            <a:avLst/>
          </a:prstGeom>
          <a:solidFill>
            <a:srgbClr val="FF9900"/>
          </a:solidFill>
          <a:ln w="9525">
            <a:noFill/>
            <a:miter lim="800000"/>
            <a:headEnd/>
            <a:tailEnd/>
          </a:ln>
          <a:effectLst/>
        </p:spPr>
        <p:txBody>
          <a:bodyPr wrap="none" anchor="ctr"/>
          <a:lstStyle/>
          <a:p>
            <a:pPr>
              <a:defRPr/>
            </a:pPr>
            <a:endParaRPr lang="en-US"/>
          </a:p>
        </p:txBody>
      </p:sp>
      <p:sp>
        <p:nvSpPr>
          <p:cNvPr id="1047" name="Rectangle 23"/>
          <p:cNvSpPr>
            <a:spLocks noChangeAspect="1" noChangeArrowheads="1"/>
          </p:cNvSpPr>
          <p:nvPr/>
        </p:nvSpPr>
        <p:spPr bwMode="auto">
          <a:xfrm rot="10800000">
            <a:off x="0" y="914400"/>
            <a:ext cx="9144000" cy="304800"/>
          </a:xfrm>
          <a:prstGeom prst="rect">
            <a:avLst/>
          </a:prstGeom>
          <a:gradFill rotWithShape="1">
            <a:gsLst>
              <a:gs pos="0">
                <a:srgbClr val="CCCCCC">
                  <a:alpha val="0"/>
                </a:srgbClr>
              </a:gs>
              <a:gs pos="100000">
                <a:srgbClr val="FF9900"/>
              </a:gs>
            </a:gsLst>
            <a:lin ang="5400000" scaled="1"/>
          </a:gradFill>
          <a:ln w="9525">
            <a:noFill/>
            <a:miter lim="800000"/>
            <a:headEnd/>
            <a:tailEnd/>
          </a:ln>
          <a:effectLst/>
        </p:spPr>
        <p:txBody>
          <a:bodyPr wrap="none" anchor="ctr"/>
          <a:lstStyle/>
          <a:p>
            <a:pPr>
              <a:defRPr/>
            </a:pPr>
            <a:endParaRPr lang="en-US"/>
          </a:p>
        </p:txBody>
      </p:sp>
      <p:sp>
        <p:nvSpPr>
          <p:cNvPr id="1029" name="Rectangle 3"/>
          <p:cNvSpPr>
            <a:spLocks noGrp="1" noChangeArrowheads="1"/>
          </p:cNvSpPr>
          <p:nvPr>
            <p:ph type="body" idx="1"/>
          </p:nvPr>
        </p:nvSpPr>
        <p:spPr bwMode="auto">
          <a:xfrm>
            <a:off x="457200" y="12954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2"/>
          <p:cNvSpPr>
            <a:spLocks noGrp="1" noChangeArrowheads="1"/>
          </p:cNvSpPr>
          <p:nvPr>
            <p:ph type="title"/>
          </p:nvPr>
        </p:nvSpPr>
        <p:spPr bwMode="auto">
          <a:xfrm>
            <a:off x="0" y="0"/>
            <a:ext cx="6400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a:t>
            </a:r>
          </a:p>
        </p:txBody>
      </p:sp>
      <p:sp>
        <p:nvSpPr>
          <p:cNvPr id="2" name="Rectangle 5"/>
          <p:cNvSpPr>
            <a:spLocks noGrp="1" noChangeArrowheads="1"/>
          </p:cNvSpPr>
          <p:nvPr>
            <p:ph type="ftr" sz="quarter" idx="3"/>
          </p:nvPr>
        </p:nvSpPr>
        <p:spPr bwMode="auto">
          <a:xfrm>
            <a:off x="5791200" y="6248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 name="Rectangle 6"/>
          <p:cNvSpPr>
            <a:spLocks noGrp="1" noChangeArrowheads="1"/>
          </p:cNvSpPr>
          <p:nvPr>
            <p:ph type="sldNum" sz="quarter" idx="4"/>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A51742A8-C6F6-4004-B3EE-E6541CAB4100}" type="slidenum">
              <a:rPr lang="en-US"/>
              <a:pPr>
                <a:defRPr/>
              </a:pPr>
              <a:t>‹#›</a:t>
            </a:fld>
            <a:endParaRPr lang="en-US"/>
          </a:p>
        </p:txBody>
      </p:sp>
      <p:sp>
        <p:nvSpPr>
          <p:cNvPr id="1046" name="Line 22"/>
          <p:cNvSpPr>
            <a:spLocks noChangeShapeType="1"/>
          </p:cNvSpPr>
          <p:nvPr/>
        </p:nvSpPr>
        <p:spPr bwMode="auto">
          <a:xfrm>
            <a:off x="0" y="914400"/>
            <a:ext cx="9144000" cy="0"/>
          </a:xfrm>
          <a:prstGeom prst="line">
            <a:avLst/>
          </a:prstGeom>
          <a:noFill/>
          <a:ln w="76200">
            <a:solidFill>
              <a:srgbClr val="666698"/>
            </a:solidFill>
            <a:round/>
            <a:headEnd/>
            <a:tailEnd/>
          </a:ln>
          <a:effectLst/>
        </p:spPr>
        <p:txBody>
          <a:bodyPr/>
          <a:lstStyle/>
          <a:p>
            <a:pPr>
              <a:defRPr/>
            </a:pPr>
            <a:endParaRPr lang="en-US"/>
          </a:p>
        </p:txBody>
      </p:sp>
      <p:pic>
        <p:nvPicPr>
          <p:cNvPr id="1034" name="Picture 28" descr="CUwordmark2"/>
          <p:cNvPicPr>
            <a:picLocks noChangeAspect="1" noChangeArrowheads="1"/>
          </p:cNvPicPr>
          <p:nvPr/>
        </p:nvPicPr>
        <p:blipFill>
          <a:blip r:embed="rId13" cstate="print"/>
          <a:srcRect/>
          <a:stretch>
            <a:fillRect/>
          </a:stretch>
        </p:blipFill>
        <p:spPr bwMode="auto">
          <a:xfrm>
            <a:off x="6477000" y="80963"/>
            <a:ext cx="2514600" cy="604837"/>
          </a:xfrm>
          <a:prstGeom prst="rect">
            <a:avLst/>
          </a:prstGeom>
          <a:noFill/>
          <a:ln w="9525">
            <a:noFill/>
            <a:miter lim="800000"/>
            <a:headEnd/>
            <a:tailEnd/>
          </a:ln>
        </p:spPr>
      </p:pic>
      <p:sp>
        <p:nvSpPr>
          <p:cNvPr id="1057" name="Line 33"/>
          <p:cNvSpPr>
            <a:spLocks noChangeShapeType="1"/>
          </p:cNvSpPr>
          <p:nvPr/>
        </p:nvSpPr>
        <p:spPr bwMode="auto">
          <a:xfrm>
            <a:off x="0" y="990600"/>
            <a:ext cx="9144000" cy="0"/>
          </a:xfrm>
          <a:prstGeom prst="line">
            <a:avLst/>
          </a:prstGeom>
          <a:noFill/>
          <a:ln w="38100" cmpd="dbl">
            <a:solidFill>
              <a:srgbClr val="666698"/>
            </a:solidFill>
            <a:round/>
            <a:headEnd/>
            <a:tailEnd/>
          </a:ln>
          <a:effectLst/>
        </p:spPr>
        <p:txBody>
          <a:bodyPr/>
          <a:lstStyle/>
          <a:p>
            <a:pPr>
              <a:defRPr/>
            </a:pPr>
            <a:endParaRPr lang="en-US"/>
          </a:p>
        </p:txBody>
      </p:sp>
      <p:sp>
        <p:nvSpPr>
          <p:cNvPr id="1076" name="AutoShape 52"/>
          <p:cNvSpPr>
            <a:spLocks noChangeArrowheads="1"/>
          </p:cNvSpPr>
          <p:nvPr/>
        </p:nvSpPr>
        <p:spPr bwMode="auto">
          <a:xfrm rot="10800000">
            <a:off x="2286000" y="6400800"/>
            <a:ext cx="685800" cy="457200"/>
          </a:xfrm>
          <a:prstGeom prst="rtTriangle">
            <a:avLst/>
          </a:prstGeom>
          <a:solidFill>
            <a:srgbClr val="FF9900"/>
          </a:solidFill>
          <a:ln w="9525">
            <a:noFill/>
            <a:miter lim="800000"/>
            <a:headEnd/>
            <a:tailEnd/>
          </a:ln>
          <a:effectLst/>
        </p:spPr>
        <p:txBody>
          <a:bodyPr wrap="none" anchor="ctr"/>
          <a:lstStyle/>
          <a:p>
            <a:pPr>
              <a:defRPr/>
            </a:pPr>
            <a:endParaRPr lang="en-US"/>
          </a:p>
        </p:txBody>
      </p:sp>
      <p:sp>
        <p:nvSpPr>
          <p:cNvPr id="1079" name="Line 55"/>
          <p:cNvSpPr>
            <a:spLocks noChangeShapeType="1"/>
          </p:cNvSpPr>
          <p:nvPr/>
        </p:nvSpPr>
        <p:spPr bwMode="auto">
          <a:xfrm>
            <a:off x="2403475" y="6477000"/>
            <a:ext cx="6740525" cy="0"/>
          </a:xfrm>
          <a:prstGeom prst="line">
            <a:avLst/>
          </a:prstGeom>
          <a:noFill/>
          <a:ln w="9525">
            <a:solidFill>
              <a:srgbClr val="FA6500"/>
            </a:solidFill>
            <a:round/>
            <a:headEnd/>
            <a:tailEnd/>
          </a:ln>
          <a:effectLst/>
        </p:spPr>
        <p:txBody>
          <a:bodyPr/>
          <a:lstStyle/>
          <a:p>
            <a:pPr>
              <a:defRPr/>
            </a:pPr>
            <a:endParaRPr lang="en-US"/>
          </a:p>
        </p:txBody>
      </p:sp>
      <p:sp>
        <p:nvSpPr>
          <p:cNvPr id="1080" name="Line 56"/>
          <p:cNvSpPr>
            <a:spLocks noChangeShapeType="1"/>
          </p:cNvSpPr>
          <p:nvPr/>
        </p:nvSpPr>
        <p:spPr bwMode="auto">
          <a:xfrm>
            <a:off x="2524125" y="6553200"/>
            <a:ext cx="6619875" cy="0"/>
          </a:xfrm>
          <a:prstGeom prst="line">
            <a:avLst/>
          </a:prstGeom>
          <a:noFill/>
          <a:ln w="9525">
            <a:solidFill>
              <a:srgbClr val="FA6500"/>
            </a:solidFill>
            <a:round/>
            <a:headEnd/>
            <a:tailEnd/>
          </a:ln>
          <a:effectLst/>
        </p:spPr>
        <p:txBody>
          <a:bodyPr/>
          <a:lstStyle/>
          <a:p>
            <a:pPr>
              <a:defRPr/>
            </a:pPr>
            <a:endParaRPr lang="en-US"/>
          </a:p>
        </p:txBody>
      </p:sp>
      <p:sp>
        <p:nvSpPr>
          <p:cNvPr id="1081" name="Line 57"/>
          <p:cNvSpPr>
            <a:spLocks noChangeShapeType="1"/>
          </p:cNvSpPr>
          <p:nvPr/>
        </p:nvSpPr>
        <p:spPr bwMode="auto">
          <a:xfrm>
            <a:off x="0" y="6629400"/>
            <a:ext cx="9144000" cy="0"/>
          </a:xfrm>
          <a:prstGeom prst="line">
            <a:avLst/>
          </a:prstGeom>
          <a:noFill/>
          <a:ln w="9525">
            <a:solidFill>
              <a:srgbClr val="FA6500"/>
            </a:solidFill>
            <a:round/>
            <a:headEnd/>
            <a:tailEnd/>
          </a:ln>
          <a:effectLst/>
        </p:spPr>
        <p:txBody>
          <a:bodyPr/>
          <a:lstStyle/>
          <a:p>
            <a:pPr>
              <a:defRPr/>
            </a:pPr>
            <a:endParaRPr lang="en-US"/>
          </a:p>
        </p:txBody>
      </p:sp>
      <p:grpSp>
        <p:nvGrpSpPr>
          <p:cNvPr id="4" name="Group 58"/>
          <p:cNvGrpSpPr>
            <a:grpSpLocks noChangeAspect="1"/>
          </p:cNvGrpSpPr>
          <p:nvPr/>
        </p:nvGrpSpPr>
        <p:grpSpPr bwMode="auto">
          <a:xfrm>
            <a:off x="152400" y="5791200"/>
            <a:ext cx="977900" cy="977900"/>
            <a:chOff x="96" y="3360"/>
            <a:chExt cx="912" cy="912"/>
          </a:xfrm>
        </p:grpSpPr>
        <p:sp>
          <p:nvSpPr>
            <p:cNvPr id="1073" name="Oval 49"/>
            <p:cNvSpPr>
              <a:spLocks noChangeAspect="1" noChangeArrowheads="1"/>
            </p:cNvSpPr>
            <p:nvPr userDrawn="1"/>
          </p:nvSpPr>
          <p:spPr bwMode="auto">
            <a:xfrm>
              <a:off x="96" y="3360"/>
              <a:ext cx="912" cy="912"/>
            </a:xfrm>
            <a:prstGeom prst="ellipse">
              <a:avLst/>
            </a:prstGeom>
            <a:solidFill>
              <a:schemeClr val="bg1"/>
            </a:solidFill>
            <a:ln w="9525">
              <a:solidFill>
                <a:schemeClr val="bg1"/>
              </a:solidFill>
              <a:round/>
              <a:headEnd/>
              <a:tailEnd/>
            </a:ln>
            <a:effectLst/>
          </p:spPr>
          <p:txBody>
            <a:bodyPr wrap="none" anchor="ctr"/>
            <a:lstStyle/>
            <a:p>
              <a:pPr>
                <a:defRPr/>
              </a:pPr>
              <a:endParaRPr lang="en-US"/>
            </a:p>
          </p:txBody>
        </p:sp>
        <p:pic>
          <p:nvPicPr>
            <p:cNvPr id="1044" name="Picture 47" descr="CUseal"/>
            <p:cNvPicPr>
              <a:picLocks noChangeAspect="1" noChangeArrowheads="1"/>
            </p:cNvPicPr>
            <p:nvPr userDrawn="1"/>
          </p:nvPicPr>
          <p:blipFill>
            <a:blip r:embed="rId14" cstate="print"/>
            <a:srcRect/>
            <a:stretch>
              <a:fillRect/>
            </a:stretch>
          </p:blipFill>
          <p:spPr bwMode="auto">
            <a:xfrm>
              <a:off x="96" y="3360"/>
              <a:ext cx="912" cy="912"/>
            </a:xfrm>
            <a:prstGeom prst="rect">
              <a:avLst/>
            </a:prstGeom>
            <a:noFill/>
            <a:ln w="9525">
              <a:noFill/>
              <a:miter lim="800000"/>
              <a:headEnd/>
              <a:tailEnd/>
            </a:ln>
          </p:spPr>
        </p:pic>
      </p:grpSp>
      <p:sp>
        <p:nvSpPr>
          <p:cNvPr id="1064" name="Text Box 40"/>
          <p:cNvSpPr txBox="1">
            <a:spLocks noChangeArrowheads="1"/>
          </p:cNvSpPr>
          <p:nvPr/>
        </p:nvSpPr>
        <p:spPr bwMode="auto">
          <a:xfrm>
            <a:off x="4445000" y="6465888"/>
            <a:ext cx="1798890" cy="307777"/>
          </a:xfrm>
          <a:prstGeom prst="rect">
            <a:avLst/>
          </a:prstGeom>
          <a:noFill/>
          <a:ln w="9525">
            <a:noFill/>
            <a:miter lim="800000"/>
            <a:headEnd/>
            <a:tailEnd/>
          </a:ln>
          <a:effectLst/>
        </p:spPr>
        <p:txBody>
          <a:bodyPr wrap="none">
            <a:spAutoFit/>
          </a:bodyPr>
          <a:lstStyle/>
          <a:p>
            <a:pPr>
              <a:defRPr/>
            </a:pPr>
            <a:r>
              <a:rPr lang="en-US" sz="1400" dirty="0" smtClean="0"/>
              <a:t>Application</a:t>
            </a:r>
            <a:r>
              <a:rPr lang="en-US" sz="1400" baseline="0" dirty="0" smtClean="0"/>
              <a:t> Services</a:t>
            </a:r>
            <a:endParaRPr lang="en-US" sz="1400" dirty="0"/>
          </a:p>
        </p:txBody>
      </p:sp>
      <p:sp>
        <p:nvSpPr>
          <p:cNvPr id="1083" name="Text Box 59"/>
          <p:cNvSpPr txBox="1">
            <a:spLocks noChangeArrowheads="1"/>
          </p:cNvSpPr>
          <p:nvPr/>
        </p:nvSpPr>
        <p:spPr bwMode="auto">
          <a:xfrm>
            <a:off x="3200400" y="6045200"/>
            <a:ext cx="5149850" cy="366713"/>
          </a:xfrm>
          <a:prstGeom prst="rect">
            <a:avLst/>
          </a:prstGeom>
          <a:noFill/>
          <a:ln w="9525">
            <a:noFill/>
            <a:miter lim="800000"/>
            <a:headEnd/>
            <a:tailEnd/>
          </a:ln>
          <a:effectLst/>
        </p:spPr>
        <p:txBody>
          <a:bodyPr wrap="none">
            <a:spAutoFit/>
          </a:bodyPr>
          <a:lstStyle/>
          <a:p>
            <a:pPr>
              <a:defRPr/>
            </a:pPr>
            <a:r>
              <a:rPr lang="en-US"/>
              <a:t>Clemson Computing and Information Technology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500">
          <a:solidFill>
            <a:srgbClr val="4D4D4D"/>
          </a:solidFill>
          <a:latin typeface="+mj-lt"/>
          <a:ea typeface="+mj-ea"/>
          <a:cs typeface="+mj-cs"/>
        </a:defRPr>
      </a:lvl1pPr>
      <a:lvl2pPr algn="l" rtl="0" eaLnBrk="0" fontAlgn="base" hangingPunct="0">
        <a:spcBef>
          <a:spcPct val="0"/>
        </a:spcBef>
        <a:spcAft>
          <a:spcPct val="0"/>
        </a:spcAft>
        <a:defRPr sz="3500">
          <a:solidFill>
            <a:srgbClr val="4D4D4D"/>
          </a:solidFill>
          <a:latin typeface="Arial" charset="0"/>
        </a:defRPr>
      </a:lvl2pPr>
      <a:lvl3pPr algn="l" rtl="0" eaLnBrk="0" fontAlgn="base" hangingPunct="0">
        <a:spcBef>
          <a:spcPct val="0"/>
        </a:spcBef>
        <a:spcAft>
          <a:spcPct val="0"/>
        </a:spcAft>
        <a:defRPr sz="3500">
          <a:solidFill>
            <a:srgbClr val="4D4D4D"/>
          </a:solidFill>
          <a:latin typeface="Arial" charset="0"/>
        </a:defRPr>
      </a:lvl3pPr>
      <a:lvl4pPr algn="l" rtl="0" eaLnBrk="0" fontAlgn="base" hangingPunct="0">
        <a:spcBef>
          <a:spcPct val="0"/>
        </a:spcBef>
        <a:spcAft>
          <a:spcPct val="0"/>
        </a:spcAft>
        <a:defRPr sz="3500">
          <a:solidFill>
            <a:srgbClr val="4D4D4D"/>
          </a:solidFill>
          <a:latin typeface="Arial" charset="0"/>
        </a:defRPr>
      </a:lvl4pPr>
      <a:lvl5pPr algn="l" rtl="0" eaLnBrk="0" fontAlgn="base" hangingPunct="0">
        <a:spcBef>
          <a:spcPct val="0"/>
        </a:spcBef>
        <a:spcAft>
          <a:spcPct val="0"/>
        </a:spcAft>
        <a:defRPr sz="3500">
          <a:solidFill>
            <a:srgbClr val="4D4D4D"/>
          </a:solidFill>
          <a:latin typeface="Arial" charset="0"/>
        </a:defRPr>
      </a:lvl5pPr>
      <a:lvl6pPr marL="457200" algn="l" rtl="0" fontAlgn="base">
        <a:spcBef>
          <a:spcPct val="0"/>
        </a:spcBef>
        <a:spcAft>
          <a:spcPct val="0"/>
        </a:spcAft>
        <a:defRPr sz="3500">
          <a:solidFill>
            <a:srgbClr val="4D4D4D"/>
          </a:solidFill>
          <a:latin typeface="Arial" charset="0"/>
        </a:defRPr>
      </a:lvl6pPr>
      <a:lvl7pPr marL="914400" algn="l" rtl="0" fontAlgn="base">
        <a:spcBef>
          <a:spcPct val="0"/>
        </a:spcBef>
        <a:spcAft>
          <a:spcPct val="0"/>
        </a:spcAft>
        <a:defRPr sz="3500">
          <a:solidFill>
            <a:srgbClr val="4D4D4D"/>
          </a:solidFill>
          <a:latin typeface="Arial" charset="0"/>
        </a:defRPr>
      </a:lvl7pPr>
      <a:lvl8pPr marL="1371600" algn="l" rtl="0" fontAlgn="base">
        <a:spcBef>
          <a:spcPct val="0"/>
        </a:spcBef>
        <a:spcAft>
          <a:spcPct val="0"/>
        </a:spcAft>
        <a:defRPr sz="3500">
          <a:solidFill>
            <a:srgbClr val="4D4D4D"/>
          </a:solidFill>
          <a:latin typeface="Arial" charset="0"/>
        </a:defRPr>
      </a:lvl8pPr>
      <a:lvl9pPr marL="1828800" algn="l" rtl="0" fontAlgn="base">
        <a:spcBef>
          <a:spcPct val="0"/>
        </a:spcBef>
        <a:spcAft>
          <a:spcPct val="0"/>
        </a:spcAft>
        <a:defRPr sz="3500">
          <a:solidFill>
            <a:srgbClr val="4D4D4D"/>
          </a:solidFill>
          <a:latin typeface="Arial" charset="0"/>
        </a:defRPr>
      </a:lvl9pPr>
    </p:titleStyle>
    <p:bodyStyle>
      <a:lvl1pPr marL="342900" indent="-342900" algn="l" rtl="0" eaLnBrk="0" fontAlgn="base" hangingPunct="0">
        <a:spcBef>
          <a:spcPct val="20000"/>
        </a:spcBef>
        <a:spcAft>
          <a:spcPct val="0"/>
        </a:spcAft>
        <a:buSzPct val="70000"/>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SzPct val="70000"/>
        <a:buChar char="•"/>
        <a:defRPr sz="2800">
          <a:solidFill>
            <a:srgbClr val="4D4D4D"/>
          </a:solidFill>
          <a:latin typeface="+mn-lt"/>
        </a:defRPr>
      </a:lvl2pPr>
      <a:lvl3pPr marL="1143000" indent="-228600" algn="l" rtl="0" eaLnBrk="0" fontAlgn="base" hangingPunct="0">
        <a:spcBef>
          <a:spcPct val="20000"/>
        </a:spcBef>
        <a:spcAft>
          <a:spcPct val="0"/>
        </a:spcAft>
        <a:buSzPct val="70000"/>
        <a:buChar char="•"/>
        <a:defRPr sz="2400">
          <a:solidFill>
            <a:srgbClr val="4D4D4D"/>
          </a:solidFill>
          <a:latin typeface="+mn-lt"/>
        </a:defRPr>
      </a:lvl3pPr>
      <a:lvl4pPr marL="1600200" indent="-228600" algn="l" rtl="0" eaLnBrk="0" fontAlgn="base" hangingPunct="0">
        <a:spcBef>
          <a:spcPct val="20000"/>
        </a:spcBef>
        <a:spcAft>
          <a:spcPct val="0"/>
        </a:spcAft>
        <a:buSzPct val="70000"/>
        <a:buChar char="•"/>
        <a:defRPr sz="2000">
          <a:solidFill>
            <a:srgbClr val="4D4D4D"/>
          </a:solidFill>
          <a:latin typeface="+mn-lt"/>
        </a:defRPr>
      </a:lvl4pPr>
      <a:lvl5pPr marL="2057400" indent="-228600" algn="l" rtl="0" eaLnBrk="0" fontAlgn="base" hangingPunct="0">
        <a:spcBef>
          <a:spcPct val="20000"/>
        </a:spcBef>
        <a:spcAft>
          <a:spcPct val="0"/>
        </a:spcAft>
        <a:buSzPct val="70000"/>
        <a:buChar char="•"/>
        <a:defRPr sz="2000">
          <a:solidFill>
            <a:srgbClr val="4D4D4D"/>
          </a:solidFill>
          <a:latin typeface="+mn-lt"/>
        </a:defRPr>
      </a:lvl5pPr>
      <a:lvl6pPr marL="2514600" indent="-228600" algn="l" rtl="0" fontAlgn="base">
        <a:spcBef>
          <a:spcPct val="20000"/>
        </a:spcBef>
        <a:spcAft>
          <a:spcPct val="0"/>
        </a:spcAft>
        <a:buSzPct val="70000"/>
        <a:buChar char="•"/>
        <a:defRPr sz="2000">
          <a:solidFill>
            <a:srgbClr val="4D4D4D"/>
          </a:solidFill>
          <a:latin typeface="+mn-lt"/>
        </a:defRPr>
      </a:lvl6pPr>
      <a:lvl7pPr marL="2971800" indent="-228600" algn="l" rtl="0" fontAlgn="base">
        <a:spcBef>
          <a:spcPct val="20000"/>
        </a:spcBef>
        <a:spcAft>
          <a:spcPct val="0"/>
        </a:spcAft>
        <a:buSzPct val="70000"/>
        <a:buChar char="•"/>
        <a:defRPr sz="2000">
          <a:solidFill>
            <a:srgbClr val="4D4D4D"/>
          </a:solidFill>
          <a:latin typeface="+mn-lt"/>
        </a:defRPr>
      </a:lvl7pPr>
      <a:lvl8pPr marL="3429000" indent="-228600" algn="l" rtl="0" fontAlgn="base">
        <a:spcBef>
          <a:spcPct val="20000"/>
        </a:spcBef>
        <a:spcAft>
          <a:spcPct val="0"/>
        </a:spcAft>
        <a:buSzPct val="70000"/>
        <a:buChar char="•"/>
        <a:defRPr sz="2000">
          <a:solidFill>
            <a:srgbClr val="4D4D4D"/>
          </a:solidFill>
          <a:latin typeface="+mn-lt"/>
        </a:defRPr>
      </a:lvl8pPr>
      <a:lvl9pPr marL="3886200" indent="-228600" algn="l" rtl="0" fontAlgn="base">
        <a:spcBef>
          <a:spcPct val="20000"/>
        </a:spcBef>
        <a:spcAft>
          <a:spcPct val="0"/>
        </a:spcAft>
        <a:buSzPct val="7000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deveatomcat1.clemson.edu:8080/fw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clemson.edu/fw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marj@clemson.edu" TargetMode="External"/><Relationship Id="rId2" Type="http://schemas.openxmlformats.org/officeDocument/2006/relationships/hyperlink" Target="mailto:pjasper@clemson.edu" TargetMode="External"/><Relationship Id="rId1" Type="http://schemas.openxmlformats.org/officeDocument/2006/relationships/slideLayout" Target="../slideLayouts/slideLayout2.xml"/><Relationship Id="rId4" Type="http://schemas.openxmlformats.org/officeDocument/2006/relationships/hyperlink" Target="mailto:nancyg@clemson.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oRBchZLkQR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pPr algn="ctr"/>
            <a:r>
              <a:rPr lang="en-US" sz="4000" b="1" dirty="0" smtClean="0"/>
              <a:t>Rapid Fire Delivery</a:t>
            </a:r>
            <a:endParaRPr lang="en-US" sz="4000" b="1" dirty="0"/>
          </a:p>
        </p:txBody>
      </p:sp>
      <p:sp>
        <p:nvSpPr>
          <p:cNvPr id="3" name="Subtitle 2"/>
          <p:cNvSpPr>
            <a:spLocks noGrp="1"/>
          </p:cNvSpPr>
          <p:nvPr>
            <p:ph type="subTitle" idx="1"/>
          </p:nvPr>
        </p:nvSpPr>
        <p:spPr>
          <a:xfrm>
            <a:off x="1371600" y="4953000"/>
            <a:ext cx="6400800" cy="1066800"/>
          </a:xfrm>
        </p:spPr>
        <p:txBody>
          <a:bodyPr/>
          <a:lstStyle/>
          <a:p>
            <a:r>
              <a:rPr lang="en-US" sz="1200" b="1" dirty="0" smtClean="0"/>
              <a:t>Copyright </a:t>
            </a:r>
            <a:r>
              <a:rPr lang="en-US" sz="1200" b="1" dirty="0" smtClean="0"/>
              <a:t>- Peggy Jasper -2010. </a:t>
            </a:r>
            <a:r>
              <a:rPr lang="en-US" sz="1200" b="1" dirty="0" smtClean="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1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6705600" cy="762000"/>
          </a:xfrm>
        </p:spPr>
        <p:txBody>
          <a:bodyPr/>
          <a:lstStyle/>
          <a:p>
            <a:r>
              <a:rPr lang="en-US" b="1" dirty="0" smtClean="0"/>
              <a:t>Development Product Backlog</a:t>
            </a:r>
            <a:endParaRPr lang="en-US" b="1" dirty="0"/>
          </a:p>
        </p:txBody>
      </p:sp>
      <p:sp>
        <p:nvSpPr>
          <p:cNvPr id="5" name="TextBox 4"/>
          <p:cNvSpPr txBox="1"/>
          <p:nvPr/>
        </p:nvSpPr>
        <p:spPr>
          <a:xfrm>
            <a:off x="228600" y="1424226"/>
            <a:ext cx="5257800" cy="861774"/>
          </a:xfrm>
          <a:prstGeom prst="rect">
            <a:avLst/>
          </a:prstGeom>
          <a:noFill/>
        </p:spPr>
        <p:txBody>
          <a:bodyPr wrap="square" rtlCol="0">
            <a:spAutoFit/>
          </a:bodyPr>
          <a:lstStyle/>
          <a:p>
            <a:endParaRPr lang="en-US" sz="3200" b="1" dirty="0" smtClean="0"/>
          </a:p>
          <a:p>
            <a:endParaRPr lang="en-US" dirty="0"/>
          </a:p>
        </p:txBody>
      </p:sp>
      <p:pic>
        <p:nvPicPr>
          <p:cNvPr id="4099" name="Picture 3"/>
          <p:cNvPicPr>
            <a:picLocks noChangeAspect="1" noChangeArrowheads="1"/>
          </p:cNvPicPr>
          <p:nvPr/>
        </p:nvPicPr>
        <p:blipFill>
          <a:blip r:embed="rId3" cstate="print"/>
          <a:srcRect/>
          <a:stretch>
            <a:fillRect/>
          </a:stretch>
        </p:blipFill>
        <p:spPr bwMode="auto">
          <a:xfrm>
            <a:off x="1752600" y="2178100"/>
            <a:ext cx="6056366" cy="3912413"/>
          </a:xfrm>
          <a:prstGeom prst="rect">
            <a:avLst/>
          </a:prstGeom>
          <a:noFill/>
          <a:ln w="9525">
            <a:noFill/>
            <a:miter lim="800000"/>
            <a:headEnd/>
            <a:tailEnd/>
          </a:ln>
        </p:spPr>
      </p:pic>
      <p:sp>
        <p:nvSpPr>
          <p:cNvPr id="4" name="Content Placeholder 3"/>
          <p:cNvSpPr>
            <a:spLocks noGrp="1"/>
          </p:cNvSpPr>
          <p:nvPr>
            <p:ph sz="half" idx="2"/>
          </p:nvPr>
        </p:nvSpPr>
        <p:spPr>
          <a:xfrm>
            <a:off x="-304800" y="990600"/>
            <a:ext cx="5715000" cy="1295400"/>
          </a:xfrm>
        </p:spPr>
        <p:txBody>
          <a:bodyPr/>
          <a:lstStyle/>
          <a:p>
            <a:pPr lvl="1">
              <a:spcAft>
                <a:spcPts val="600"/>
              </a:spcAft>
              <a:buFont typeface="Arial" pitchFamily="34" charset="0"/>
              <a:buChar char="•"/>
            </a:pPr>
            <a:r>
              <a:rPr lang="en-US" sz="3200" dirty="0" smtClean="0"/>
              <a:t>Write all stories &amp; tasks</a:t>
            </a:r>
          </a:p>
          <a:p>
            <a:pPr lvl="1">
              <a:spcAft>
                <a:spcPts val="600"/>
              </a:spcAft>
              <a:buFont typeface="Arial" pitchFamily="34" charset="0"/>
              <a:buChar char="•"/>
            </a:pPr>
            <a:r>
              <a:rPr lang="en-US" sz="3200" dirty="0" smtClean="0"/>
              <a:t>Estimate time per task</a:t>
            </a:r>
          </a:p>
          <a:p>
            <a:pPr lvl="1">
              <a:spcAft>
                <a:spcPts val="600"/>
              </a:spcAft>
              <a:buFont typeface="Arial" pitchFamily="34" charset="0"/>
              <a:buChar char="•"/>
            </a:pPr>
            <a:endParaRPr lang="en-US" sz="28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Scrum?</a:t>
            </a:r>
            <a:endParaRPr lang="en-US" b="1"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0" y="1470737"/>
            <a:ext cx="9143999" cy="42458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Development Phase </a:t>
            </a:r>
            <a:endParaRPr lang="en-US" b="1" dirty="0"/>
          </a:p>
        </p:txBody>
      </p:sp>
      <p:sp>
        <p:nvSpPr>
          <p:cNvPr id="3" name="Content Placeholder 2"/>
          <p:cNvSpPr>
            <a:spLocks noGrp="1"/>
          </p:cNvSpPr>
          <p:nvPr>
            <p:ph idx="1"/>
          </p:nvPr>
        </p:nvSpPr>
        <p:spPr>
          <a:xfrm>
            <a:off x="838200" y="1371600"/>
            <a:ext cx="7848600" cy="4800600"/>
          </a:xfrm>
        </p:spPr>
        <p:txBody>
          <a:bodyPr/>
          <a:lstStyle/>
          <a:p>
            <a:r>
              <a:rPr lang="en-US" dirty="0" smtClean="0">
                <a:solidFill>
                  <a:schemeClr val="tx1"/>
                </a:solidFill>
              </a:rPr>
              <a:t>n Sprints of 2 weeks each</a:t>
            </a:r>
          </a:p>
          <a:p>
            <a:r>
              <a:rPr lang="en-US" dirty="0" smtClean="0">
                <a:solidFill>
                  <a:schemeClr val="tx1"/>
                </a:solidFill>
              </a:rPr>
              <a:t>Sprint Backlog </a:t>
            </a:r>
          </a:p>
          <a:p>
            <a:r>
              <a:rPr lang="en-US" dirty="0" smtClean="0">
                <a:solidFill>
                  <a:schemeClr val="tx1"/>
                </a:solidFill>
              </a:rPr>
              <a:t>Team members select tasks</a:t>
            </a:r>
          </a:p>
          <a:p>
            <a:r>
              <a:rPr lang="en-US" dirty="0" smtClean="0">
                <a:solidFill>
                  <a:schemeClr val="tx1"/>
                </a:solidFill>
              </a:rPr>
              <a:t>Daily Scrum Meeting</a:t>
            </a:r>
          </a:p>
          <a:p>
            <a:pPr>
              <a:spcAft>
                <a:spcPts val="600"/>
              </a:spcAft>
              <a:buFont typeface="Arial" pitchFamily="34" charset="0"/>
              <a:buChar char="•"/>
            </a:pPr>
            <a:r>
              <a:rPr lang="en-US" dirty="0" smtClean="0">
                <a:solidFill>
                  <a:schemeClr val="tx1"/>
                </a:solidFill>
              </a:rPr>
              <a:t>Document Details</a:t>
            </a:r>
          </a:p>
          <a:p>
            <a:r>
              <a:rPr lang="en-US" dirty="0" smtClean="0">
                <a:solidFill>
                  <a:schemeClr val="tx1"/>
                </a:solidFill>
              </a:rPr>
              <a:t>Sprint Review &amp; Refinement Meeting</a:t>
            </a:r>
          </a:p>
          <a:p>
            <a:r>
              <a:rPr lang="en-US" dirty="0" smtClean="0">
                <a:solidFill>
                  <a:schemeClr val="tx1"/>
                </a:solidFill>
              </a:rPr>
              <a:t>Prioritize stories and tasks for next sprint</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37669"/>
          <a:ext cx="7848600" cy="4224931"/>
        </p:xfrm>
        <a:graphic>
          <a:graphicData uri="http://schemas.openxmlformats.org/drawingml/2006/table">
            <a:tbl>
              <a:tblPr firstRow="1" bandRow="1">
                <a:tableStyleId>{5C22544A-7EE6-4342-B048-85BDC9FD1C3A}</a:tableStyleId>
              </a:tblPr>
              <a:tblGrid>
                <a:gridCol w="1308100"/>
                <a:gridCol w="1308100"/>
                <a:gridCol w="1308100"/>
                <a:gridCol w="1308100"/>
                <a:gridCol w="1308100"/>
                <a:gridCol w="1308100"/>
              </a:tblGrid>
              <a:tr h="589484">
                <a:tc>
                  <a:txBody>
                    <a:bodyPr/>
                    <a:lstStyle/>
                    <a:p>
                      <a:pPr marL="0" marR="0">
                        <a:lnSpc>
                          <a:spcPct val="115000"/>
                        </a:lnSpc>
                        <a:spcBef>
                          <a:spcPts val="0"/>
                        </a:spcBef>
                        <a:spcAft>
                          <a:spcPts val="0"/>
                        </a:spcAft>
                      </a:pPr>
                      <a:r>
                        <a:rPr lang="en-US" sz="1200" b="1" dirty="0">
                          <a:solidFill>
                            <a:srgbClr val="0000FF"/>
                          </a:solidFill>
                          <a:latin typeface="Verdana"/>
                          <a:ea typeface="Times New Roman"/>
                          <a:cs typeface="Times New Roman"/>
                        </a:rPr>
                        <a:t>Stories</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solidFill>
                            <a:srgbClr val="FF6600"/>
                          </a:solidFill>
                          <a:latin typeface="Verdana"/>
                          <a:ea typeface="Times New Roman"/>
                          <a:cs typeface="Times New Roman"/>
                        </a:rPr>
                        <a:t>Tasks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Initial Estimate in hours</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Actual hours Used</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Task Owner</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Status</a:t>
                      </a:r>
                      <a:endParaRPr lang="en-US" sz="1100">
                        <a:latin typeface="Calibri"/>
                        <a:ea typeface="Calibri"/>
                        <a:cs typeface="Times New Roman"/>
                      </a:endParaRPr>
                    </a:p>
                  </a:txBody>
                  <a:tcPr marL="68580" marR="68580" marT="0" marB="0" anchor="b"/>
                </a:tc>
              </a:tr>
              <a:tr h="785978">
                <a:tc>
                  <a:txBody>
                    <a:bodyPr/>
                    <a:lstStyle/>
                    <a:p>
                      <a:pPr marL="0" marR="0">
                        <a:lnSpc>
                          <a:spcPct val="115000"/>
                        </a:lnSpc>
                        <a:spcBef>
                          <a:spcPts val="0"/>
                        </a:spcBef>
                        <a:spcAft>
                          <a:spcPts val="0"/>
                        </a:spcAft>
                      </a:pPr>
                      <a:r>
                        <a:rPr lang="en-US" sz="1200" b="1">
                          <a:solidFill>
                            <a:srgbClr val="0000FF"/>
                          </a:solidFill>
                          <a:latin typeface="Verdana"/>
                          <a:ea typeface="Times New Roman"/>
                          <a:cs typeface="Times New Roman"/>
                        </a:rPr>
                        <a:t>S1: Get FSW DATA Ready</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solidFill>
                            <a:srgbClr val="FF6600"/>
                          </a:solidFill>
                          <a:latin typeface="Verdana"/>
                          <a:ea typeface="Times New Roman"/>
                          <a:cs typeface="Times New Roman"/>
                        </a:rPr>
                        <a:t>S1-T1: prepare the table for MF load</a:t>
                      </a:r>
                      <a:endParaRPr lang="en-US" sz="11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latin typeface="Verdana"/>
                          <a:ea typeface="Times New Roman"/>
                          <a:cs typeface="Times New Roman"/>
                        </a:rPr>
                        <a:t>3</a:t>
                      </a:r>
                      <a:endParaRPr lang="en-US" sz="11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latin typeface="Verdana"/>
                          <a:ea typeface="Times New Roman"/>
                          <a:cs typeface="Times New Roman"/>
                        </a:rPr>
                        <a:t>1</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Verdana"/>
                          <a:ea typeface="Times New Roman"/>
                          <a:cs typeface="Times New Roman"/>
                        </a:rPr>
                        <a:t>Laurel</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Complete</a:t>
                      </a:r>
                      <a:endParaRPr lang="en-US" sz="1100">
                        <a:latin typeface="Calibri"/>
                        <a:ea typeface="Calibri"/>
                        <a:cs typeface="Times New Roman"/>
                      </a:endParaRPr>
                    </a:p>
                  </a:txBody>
                  <a:tcPr marL="68580" marR="68580" marT="0" marB="0" anchor="b"/>
                </a:tc>
              </a:tr>
              <a:tr h="785978">
                <a:tc>
                  <a:txBody>
                    <a:bodyPr/>
                    <a:lstStyle/>
                    <a:p>
                      <a:pPr marL="0" marR="0">
                        <a:lnSpc>
                          <a:spcPct val="115000"/>
                        </a:lnSpc>
                        <a:spcBef>
                          <a:spcPts val="0"/>
                        </a:spcBef>
                        <a:spcAft>
                          <a:spcPts val="0"/>
                        </a:spcAft>
                      </a:pPr>
                      <a:r>
                        <a:rPr lang="en-US" sz="1200" b="1">
                          <a:solidFill>
                            <a:srgbClr val="0000FF"/>
                          </a:solidFill>
                          <a:latin typeface="Verdana"/>
                          <a:ea typeface="Times New Roman"/>
                          <a:cs typeface="Times New Roman"/>
                        </a:rPr>
                        <a:t>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solidFill>
                            <a:srgbClr val="FF6600"/>
                          </a:solidFill>
                          <a:latin typeface="Verdana"/>
                          <a:ea typeface="Times New Roman"/>
                          <a:cs typeface="Times New Roman"/>
                        </a:rPr>
                        <a:t>S1-T2:load data from MF to oracle table</a:t>
                      </a:r>
                      <a:endParaRPr lang="en-US" sz="11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latin typeface="Verdana"/>
                          <a:ea typeface="Times New Roman"/>
                          <a:cs typeface="Times New Roman"/>
                        </a:rPr>
                        <a:t>8</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Nancy</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Complete</a:t>
                      </a:r>
                      <a:endParaRPr lang="en-US" sz="1100">
                        <a:latin typeface="Calibri"/>
                        <a:ea typeface="Calibri"/>
                        <a:cs typeface="Times New Roman"/>
                      </a:endParaRPr>
                    </a:p>
                  </a:txBody>
                  <a:tcPr marL="68580" marR="68580" marT="0" marB="0" anchor="b"/>
                </a:tc>
              </a:tr>
              <a:tr h="229003">
                <a:tc>
                  <a:txBody>
                    <a:bodyPr/>
                    <a:lstStyle/>
                    <a:p>
                      <a:pPr marL="0" marR="0">
                        <a:lnSpc>
                          <a:spcPct val="115000"/>
                        </a:lnSpc>
                        <a:spcBef>
                          <a:spcPts val="0"/>
                        </a:spcBef>
                        <a:spcAft>
                          <a:spcPts val="0"/>
                        </a:spcAft>
                      </a:pPr>
                      <a:r>
                        <a:rPr lang="en-US" sz="1200" b="1">
                          <a:solidFill>
                            <a:srgbClr val="0000FF"/>
                          </a:solidFill>
                          <a:latin typeface="Verdana"/>
                          <a:ea typeface="Times New Roman"/>
                          <a:cs typeface="Times New Roman"/>
                        </a:rPr>
                        <a:t>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solidFill>
                            <a:srgbClr val="FF6600"/>
                          </a:solidFill>
                          <a:latin typeface="Verdana"/>
                          <a:ea typeface="Times New Roman"/>
                          <a:cs typeface="Times New Roman"/>
                        </a:rPr>
                        <a:t>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Complete</a:t>
                      </a:r>
                      <a:endParaRPr lang="en-US" sz="1100">
                        <a:latin typeface="Calibri"/>
                        <a:ea typeface="Calibri"/>
                        <a:cs typeface="Times New Roman"/>
                      </a:endParaRPr>
                    </a:p>
                  </a:txBody>
                  <a:tcPr marL="68580" marR="68580" marT="0" marB="0" anchor="b"/>
                </a:tc>
              </a:tr>
              <a:tr h="589484">
                <a:tc>
                  <a:txBody>
                    <a:bodyPr/>
                    <a:lstStyle/>
                    <a:p>
                      <a:pPr marL="0" marR="0">
                        <a:lnSpc>
                          <a:spcPct val="115000"/>
                        </a:lnSpc>
                        <a:spcBef>
                          <a:spcPts val="0"/>
                        </a:spcBef>
                        <a:spcAft>
                          <a:spcPts val="0"/>
                        </a:spcAft>
                      </a:pPr>
                      <a:r>
                        <a:rPr lang="en-US" sz="1200" b="1">
                          <a:solidFill>
                            <a:srgbClr val="0000FF"/>
                          </a:solidFill>
                          <a:latin typeface="Verdana"/>
                          <a:ea typeface="Times New Roman"/>
                          <a:cs typeface="Times New Roman"/>
                        </a:rPr>
                        <a:t>S2: Super User, dept user, CRUD</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solidFill>
                            <a:srgbClr val="FF6600"/>
                          </a:solidFill>
                          <a:latin typeface="Verdana"/>
                          <a:ea typeface="Times New Roman"/>
                          <a:cs typeface="Times New Roman"/>
                        </a:rPr>
                        <a:t>S2-T1: Database table create</a:t>
                      </a:r>
                      <a:endParaRPr lang="en-US" sz="11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latin typeface="Verdana"/>
                          <a:ea typeface="Times New Roman"/>
                          <a:cs typeface="Times New Roman"/>
                        </a:rPr>
                        <a:t>3</a:t>
                      </a:r>
                      <a:endParaRPr lang="en-US" sz="11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dirty="0">
                          <a:latin typeface="Verdana"/>
                          <a:ea typeface="Times New Roman"/>
                          <a:cs typeface="Times New Roman"/>
                        </a:rPr>
                        <a:t>10</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Laurel, Nate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Complete</a:t>
                      </a:r>
                      <a:endParaRPr lang="en-US" sz="1100">
                        <a:latin typeface="Calibri"/>
                        <a:ea typeface="Calibri"/>
                        <a:cs typeface="Times New Roman"/>
                      </a:endParaRPr>
                    </a:p>
                  </a:txBody>
                  <a:tcPr marL="68580" marR="68580" marT="0" marB="0" anchor="b"/>
                </a:tc>
              </a:tr>
              <a:tr h="982473">
                <a:tc>
                  <a:txBody>
                    <a:bodyPr/>
                    <a:lstStyle/>
                    <a:p>
                      <a:pPr marL="0" marR="0">
                        <a:lnSpc>
                          <a:spcPct val="115000"/>
                        </a:lnSpc>
                        <a:spcBef>
                          <a:spcPts val="0"/>
                        </a:spcBef>
                        <a:spcAft>
                          <a:spcPts val="0"/>
                        </a:spcAft>
                      </a:pPr>
                      <a:r>
                        <a:rPr lang="en-US" sz="1200" b="1">
                          <a:solidFill>
                            <a:srgbClr val="0000FF"/>
                          </a:solidFill>
                          <a:latin typeface="Verdana"/>
                          <a:ea typeface="Times New Roman"/>
                          <a:cs typeface="Times New Roman"/>
                        </a:rPr>
                        <a:t>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b="1">
                          <a:solidFill>
                            <a:srgbClr val="FF6600"/>
                          </a:solidFill>
                          <a:latin typeface="Verdana"/>
                          <a:ea typeface="Times New Roman"/>
                          <a:cs typeface="Times New Roman"/>
                        </a:rPr>
                        <a:t>S2-T2: Backend persistance for super user CRUD</a:t>
                      </a:r>
                      <a:endParaRPr lang="en-US" sz="11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latin typeface="Verdana"/>
                          <a:ea typeface="Times New Roman"/>
                          <a:cs typeface="Times New Roman"/>
                        </a:rPr>
                        <a:t>7.5</a:t>
                      </a:r>
                      <a:endParaRPr lang="en-US" sz="11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latin typeface="Verdana"/>
                          <a:ea typeface="Times New Roman"/>
                          <a:cs typeface="Times New Roman"/>
                        </a:rPr>
                        <a:t>10</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latin typeface="Verdana"/>
                          <a:ea typeface="Times New Roman"/>
                          <a:cs typeface="Times New Roman"/>
                        </a:rPr>
                        <a:t>Laurel, Nate</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Verdana"/>
                          <a:ea typeface="Times New Roman"/>
                          <a:cs typeface="Times New Roman"/>
                        </a:rPr>
                        <a:t>Complete</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 Down Chart</a:t>
            </a:r>
            <a:endParaRPr lang="en-US" dirty="0"/>
          </a:p>
        </p:txBody>
      </p:sp>
      <p:sp>
        <p:nvSpPr>
          <p:cNvPr id="4" name="Content Placeholder 3"/>
          <p:cNvSpPr>
            <a:spLocks noGrp="1"/>
          </p:cNvSpPr>
          <p:nvPr>
            <p:ph idx="1"/>
          </p:nvPr>
        </p:nvSpPr>
        <p:spPr/>
        <p:txBody>
          <a:bodyPr/>
          <a:lstStyle/>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b" hangingPunct="1"/>
            <a:endParaRPr lang="en-US" b="1"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b" hangingPunct="1"/>
            <a:endParaRPr lang="en-US" b="1"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endParaRPr lang="en-US" dirty="0"/>
          </a:p>
        </p:txBody>
      </p:sp>
      <p:graphicFrame>
        <p:nvGraphicFramePr>
          <p:cNvPr id="8" name="Table 7"/>
          <p:cNvGraphicFramePr>
            <a:graphicFrameLocks noGrp="1"/>
          </p:cNvGraphicFramePr>
          <p:nvPr/>
        </p:nvGraphicFramePr>
        <p:xfrm>
          <a:off x="152399" y="1143005"/>
          <a:ext cx="8915401" cy="4800599"/>
        </p:xfrm>
        <a:graphic>
          <a:graphicData uri="http://schemas.openxmlformats.org/drawingml/2006/table">
            <a:tbl>
              <a:tblPr/>
              <a:tblGrid>
                <a:gridCol w="1499900"/>
                <a:gridCol w="935937"/>
                <a:gridCol w="863943"/>
                <a:gridCol w="503966"/>
                <a:gridCol w="503966"/>
                <a:gridCol w="503966"/>
                <a:gridCol w="503966"/>
                <a:gridCol w="503966"/>
                <a:gridCol w="503966"/>
                <a:gridCol w="503966"/>
                <a:gridCol w="503966"/>
                <a:gridCol w="503966"/>
                <a:gridCol w="503966"/>
                <a:gridCol w="575961"/>
              </a:tblGrid>
              <a:tr h="125764">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fontAlgn="b"/>
                      <a:r>
                        <a:rPr lang="en-US" sz="600" b="1" i="0" u="none" strike="noStrike">
                          <a:solidFill>
                            <a:srgbClr val="000000"/>
                          </a:solidFill>
                          <a:latin typeface="Calibri"/>
                        </a:rPr>
                        <a:t>Work To-Date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764">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16-Mar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17-Mar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18-Mar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19-Mar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20-Mar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23-Mar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24-Mar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25-Mar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26-Mar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27-Mar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30-Mar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5764">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Day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293">
                <a:tc>
                  <a:txBody>
                    <a:bodyPr/>
                    <a:lstStyle/>
                    <a:p>
                      <a:pPr algn="l" fontAlgn="b"/>
                      <a:r>
                        <a:rPr lang="en-US" sz="600" b="1" i="0" u="none" strike="noStrike">
                          <a:solidFill>
                            <a:srgbClr val="000000"/>
                          </a:solidFill>
                          <a:latin typeface="Calibri"/>
                        </a:rPr>
                        <a:t>Task</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Task Owner</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Initial estimate in hours</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8</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9</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10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11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528">
                <a:tc>
                  <a:txBody>
                    <a:bodyPr/>
                    <a:lstStyle/>
                    <a:p>
                      <a:pPr algn="l" fontAlgn="b"/>
                      <a:r>
                        <a:rPr lang="en-US" sz="600" b="0" i="0" u="none" strike="noStrike">
                          <a:solidFill>
                            <a:srgbClr val="000000"/>
                          </a:solidFill>
                          <a:latin typeface="Calibri"/>
                        </a:rPr>
                        <a:t>S1-T2:load data from MF to Oracle table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Nancy</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775">
                <a:tc>
                  <a:txBody>
                    <a:bodyPr/>
                    <a:lstStyle/>
                    <a:p>
                      <a:pPr algn="l" fontAlgn="b"/>
                      <a:r>
                        <a:rPr lang="en-US" sz="600" b="0" i="0" u="none" strike="noStrike">
                          <a:solidFill>
                            <a:srgbClr val="000000"/>
                          </a:solidFill>
                          <a:latin typeface="Calibri"/>
                        </a:rPr>
                        <a:t>S3-T1: Sprint 1 Backlog</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Nate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551">
                <a:tc>
                  <a:txBody>
                    <a:bodyPr/>
                    <a:lstStyle/>
                    <a:p>
                      <a:pPr algn="l" fontAlgn="t"/>
                      <a:r>
                        <a:rPr lang="en-US" sz="600" b="0" i="0" u="none" strike="noStrike">
                          <a:solidFill>
                            <a:srgbClr val="000000"/>
                          </a:solidFill>
                          <a:latin typeface="Calibri"/>
                        </a:rPr>
                        <a:t>S3-T2:Every page has right authorization</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Laurel</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326">
                <a:tc>
                  <a:txBody>
                    <a:bodyPr/>
                    <a:lstStyle/>
                    <a:p>
                      <a:pPr algn="l" fontAlgn="t"/>
                      <a:r>
                        <a:rPr lang="en-US" sz="600" b="0" i="0" u="none" strike="noStrike">
                          <a:solidFill>
                            <a:srgbClr val="000000"/>
                          </a:solidFill>
                          <a:latin typeface="Calibri"/>
                        </a:rPr>
                        <a:t>S4-T1: Get Data permission to Grab Department Info</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Marjorie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775">
                <a:tc>
                  <a:txBody>
                    <a:bodyPr/>
                    <a:lstStyle/>
                    <a:p>
                      <a:pPr algn="l" fontAlgn="t"/>
                      <a:r>
                        <a:rPr lang="en-US" sz="600" b="0" i="0" u="none" strike="noStrike">
                          <a:solidFill>
                            <a:srgbClr val="000000"/>
                          </a:solidFill>
                          <a:latin typeface="Calibri"/>
                        </a:rPr>
                        <a:t>S4-T2: DataBase Table</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Laurel, Nate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551">
                <a:tc>
                  <a:txBody>
                    <a:bodyPr/>
                    <a:lstStyle/>
                    <a:p>
                      <a:pPr algn="l" fontAlgn="t"/>
                      <a:r>
                        <a:rPr lang="en-US" sz="600" b="0" i="0" u="none" strike="noStrike">
                          <a:solidFill>
                            <a:srgbClr val="000000"/>
                          </a:solidFill>
                          <a:latin typeface="Calibri"/>
                        </a:rPr>
                        <a:t>S4-T3: Persistances Job Posting CRUD</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Laurel, Nate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7.5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7.5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7.5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7.5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7.5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051">
                <a:tc>
                  <a:txBody>
                    <a:bodyPr/>
                    <a:lstStyle/>
                    <a:p>
                      <a:pPr algn="l" fontAlgn="t"/>
                      <a:r>
                        <a:rPr lang="en-US" sz="600" b="0" i="0" u="none" strike="noStrike">
                          <a:solidFill>
                            <a:srgbClr val="000000"/>
                          </a:solidFill>
                          <a:latin typeface="Calibri"/>
                        </a:rPr>
                        <a:t>S4-T4: Front End Create/Update Job Info</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Nate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051">
                <a:tc>
                  <a:txBody>
                    <a:bodyPr/>
                    <a:lstStyle/>
                    <a:p>
                      <a:pPr algn="l" fontAlgn="t"/>
                      <a:r>
                        <a:rPr lang="en-US" sz="600" b="0" i="0" u="none" strike="noStrike">
                          <a:solidFill>
                            <a:srgbClr val="000000"/>
                          </a:solidFill>
                          <a:latin typeface="Calibri"/>
                        </a:rPr>
                        <a:t>S4-T5: Front End.Job Info Listing/Deleting</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Nate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551">
                <a:tc>
                  <a:txBody>
                    <a:bodyPr/>
                    <a:lstStyle/>
                    <a:p>
                      <a:pPr algn="l" fontAlgn="t"/>
                      <a:r>
                        <a:rPr lang="en-US" sz="600" b="0" i="0" u="none" strike="noStrike">
                          <a:solidFill>
                            <a:srgbClr val="000000"/>
                          </a:solidFill>
                          <a:latin typeface="Calibri"/>
                        </a:rPr>
                        <a:t>S4-T6: Test</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Laurel, Nate, Deb</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326">
                <a:tc>
                  <a:txBody>
                    <a:bodyPr/>
                    <a:lstStyle/>
                    <a:p>
                      <a:pPr algn="l" fontAlgn="t"/>
                      <a:r>
                        <a:rPr lang="en-US" sz="600" b="0" i="0" u="none" strike="noStrike">
                          <a:solidFill>
                            <a:srgbClr val="000000"/>
                          </a:solidFill>
                          <a:latin typeface="Calibri"/>
                        </a:rPr>
                        <a:t>S5-T1: Grab FAQ from File on sever, then display to user.</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Nate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latin typeface="Calibri"/>
                        </a:rPr>
                        <a:t>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775">
                <a:tc>
                  <a:txBody>
                    <a:bodyPr/>
                    <a:lstStyle/>
                    <a:p>
                      <a:pPr algn="l" fontAlgn="t"/>
                      <a:r>
                        <a:rPr lang="en-US" sz="600" b="0" i="0" u="none" strike="noStrike">
                          <a:solidFill>
                            <a:srgbClr val="000000"/>
                          </a:solidFill>
                          <a:latin typeface="Calibri"/>
                        </a:rPr>
                        <a:t>S5-T2: Database Table</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Laurel</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551">
                <a:tc>
                  <a:txBody>
                    <a:bodyPr/>
                    <a:lstStyle/>
                    <a:p>
                      <a:pPr algn="l" fontAlgn="t"/>
                      <a:r>
                        <a:rPr lang="en-US" sz="600" b="0" i="0" u="none" strike="noStrike">
                          <a:solidFill>
                            <a:srgbClr val="000000"/>
                          </a:solidFill>
                          <a:latin typeface="Calibri"/>
                        </a:rPr>
                        <a:t>S5-T3: Persistance for profile create</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Laurel</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551">
                <a:tc>
                  <a:txBody>
                    <a:bodyPr/>
                    <a:lstStyle/>
                    <a:p>
                      <a:pPr algn="l" fontAlgn="t"/>
                      <a:r>
                        <a:rPr lang="en-US" sz="600" b="0" i="0" u="none" strike="noStrike">
                          <a:solidFill>
                            <a:srgbClr val="000000"/>
                          </a:solidFill>
                          <a:latin typeface="Calibri"/>
                        </a:rPr>
                        <a:t>S5-T4: Front End, student profile create</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Nate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7.5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4.5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551">
                <a:tc>
                  <a:txBody>
                    <a:bodyPr/>
                    <a:lstStyle/>
                    <a:p>
                      <a:pPr algn="l" fontAlgn="t"/>
                      <a:r>
                        <a:rPr lang="en-US" sz="600" b="0" i="0" u="none" strike="noStrike">
                          <a:solidFill>
                            <a:srgbClr val="000000"/>
                          </a:solidFill>
                          <a:latin typeface="Calibri"/>
                        </a:rPr>
                        <a:t>S5-T5: Create/Edit FAQ page</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Laurel, Nate</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7</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7</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Calibri"/>
                        </a:rPr>
                        <a:t>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551">
                <a:tc>
                  <a:txBody>
                    <a:bodyPr/>
                    <a:lstStyle/>
                    <a:p>
                      <a:pPr algn="l" fontAlgn="t"/>
                      <a:r>
                        <a:rPr lang="en-US" sz="600" b="0" i="0" u="none" strike="noStrike">
                          <a:solidFill>
                            <a:srgbClr val="000000"/>
                          </a:solidFill>
                          <a:latin typeface="Calibri"/>
                        </a:rPr>
                        <a:t>S5-T6: Test</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Laurel, Nate, Deb</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775">
                <a:tc>
                  <a:txBody>
                    <a:bodyPr/>
                    <a:lstStyle/>
                    <a:p>
                      <a:pPr algn="l" fontAlgn="t"/>
                      <a:r>
                        <a:rPr lang="en-US" sz="600" b="0" i="0" u="none" strike="noStrike">
                          <a:solidFill>
                            <a:srgbClr val="000000"/>
                          </a:solidFill>
                          <a:latin typeface="Calibri"/>
                        </a:rPr>
                        <a:t> </a:t>
                      </a:r>
                    </a:p>
                  </a:txBody>
                  <a:tcPr marL="5070" marR="5070" marT="50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775">
                <a:tc>
                  <a:txBody>
                    <a:bodyPr/>
                    <a:lstStyle/>
                    <a:p>
                      <a:pPr algn="l" fontAlgn="b"/>
                      <a:r>
                        <a:rPr lang="en-US" sz="600" b="0" i="0" u="none" strike="noStrike">
                          <a:solidFill>
                            <a:srgbClr val="000000"/>
                          </a:solidFill>
                          <a:latin typeface="Calibri"/>
                        </a:rPr>
                        <a:t> </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Calibri"/>
                        </a:rPr>
                        <a:t>Total</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71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61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52</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48.5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42.5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34</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26</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23</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21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20</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15</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dirty="0">
                          <a:solidFill>
                            <a:srgbClr val="000000"/>
                          </a:solidFill>
                          <a:latin typeface="Calibri"/>
                        </a:rPr>
                        <a:t>11</a:t>
                      </a:r>
                    </a:p>
                  </a:txBody>
                  <a:tcPr marL="5070" marR="5070" marT="50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b" hangingPunct="1"/>
            <a:endParaRPr lang="en-US" b="1"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b" hangingPunct="1"/>
            <a:endParaRPr lang="en-US" b="1"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b" hangingPunct="1"/>
            <a:endParaRPr lang="en-US" dirty="0" smtClean="0"/>
          </a:p>
          <a:p>
            <a:endParaRPr lang="en-US" dirty="0"/>
          </a:p>
        </p:txBody>
      </p:sp>
      <p:graphicFrame>
        <p:nvGraphicFramePr>
          <p:cNvPr id="7" name="Chart 6"/>
          <p:cNvGraphicFramePr/>
          <p:nvPr/>
        </p:nvGraphicFramePr>
        <p:xfrm>
          <a:off x="609600" y="1143000"/>
          <a:ext cx="79248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Federal Work Study Metrics</a:t>
            </a:r>
          </a:p>
        </p:txBody>
      </p:sp>
      <p:sp>
        <p:nvSpPr>
          <p:cNvPr id="3" name="Content Placeholder 2"/>
          <p:cNvSpPr>
            <a:spLocks noGrp="1"/>
          </p:cNvSpPr>
          <p:nvPr>
            <p:ph idx="1"/>
          </p:nvPr>
        </p:nvSpPr>
        <p:spPr>
          <a:xfrm>
            <a:off x="685800" y="914400"/>
            <a:ext cx="8229600" cy="4876800"/>
          </a:xfrm>
        </p:spPr>
        <p:txBody>
          <a:bodyPr/>
          <a:lstStyle/>
          <a:p>
            <a:pPr>
              <a:buNone/>
            </a:pPr>
            <a:r>
              <a:rPr lang="en-US" dirty="0" smtClean="0">
                <a:solidFill>
                  <a:schemeClr val="tx1"/>
                </a:solidFill>
              </a:rPr>
              <a:t>Business Savings</a:t>
            </a:r>
          </a:p>
          <a:p>
            <a:r>
              <a:rPr lang="en-US" dirty="0" smtClean="0">
                <a:solidFill>
                  <a:schemeClr val="tx1"/>
                </a:solidFill>
              </a:rPr>
              <a:t>Hours: 250 to 20</a:t>
            </a:r>
          </a:p>
          <a:p>
            <a:r>
              <a:rPr lang="en-US" dirty="0" smtClean="0">
                <a:solidFill>
                  <a:schemeClr val="tx1"/>
                </a:solidFill>
              </a:rPr>
              <a:t>Elapsed time: 5 ½ weeks to &lt; 1 week</a:t>
            </a:r>
          </a:p>
          <a:p>
            <a:r>
              <a:rPr lang="en-US" dirty="0" smtClean="0">
                <a:solidFill>
                  <a:schemeClr val="tx1"/>
                </a:solidFill>
              </a:rPr>
              <a:t>Postage &amp; Materials: </a:t>
            </a:r>
            <a:r>
              <a:rPr lang="en-US" sz="3200" dirty="0" smtClean="0">
                <a:solidFill>
                  <a:schemeClr val="tx1"/>
                </a:solidFill>
              </a:rPr>
              <a:t>$400.00 to $0.00</a:t>
            </a:r>
            <a:endParaRPr lang="en-US" dirty="0" smtClean="0">
              <a:solidFill>
                <a:schemeClr val="tx1"/>
              </a:solidFill>
            </a:endParaRPr>
          </a:p>
          <a:p>
            <a:pPr>
              <a:buNone/>
            </a:pPr>
            <a:r>
              <a:rPr lang="en-US" sz="3200" dirty="0" smtClean="0">
                <a:solidFill>
                  <a:schemeClr val="tx1"/>
                </a:solidFill>
              </a:rPr>
              <a:t>Agile Benefits </a:t>
            </a:r>
          </a:p>
          <a:p>
            <a:r>
              <a:rPr lang="en-US" dirty="0" smtClean="0">
                <a:solidFill>
                  <a:schemeClr val="tx1"/>
                </a:solidFill>
              </a:rPr>
              <a:t>Software Delivery Cycle: 3 </a:t>
            </a:r>
            <a:r>
              <a:rPr lang="en-US" dirty="0" err="1" smtClean="0">
                <a:solidFill>
                  <a:schemeClr val="tx1"/>
                </a:solidFill>
              </a:rPr>
              <a:t>mos</a:t>
            </a:r>
            <a:r>
              <a:rPr lang="en-US" dirty="0" smtClean="0">
                <a:solidFill>
                  <a:schemeClr val="tx1"/>
                </a:solidFill>
              </a:rPr>
              <a:t> to 6 weeks</a:t>
            </a:r>
          </a:p>
          <a:p>
            <a:r>
              <a:rPr lang="en-US" dirty="0" smtClean="0">
                <a:solidFill>
                  <a:schemeClr val="tx1"/>
                </a:solidFill>
              </a:rPr>
              <a:t>Knowledgeable IT staff: 1 to 6</a:t>
            </a:r>
          </a:p>
          <a:p>
            <a:r>
              <a:rPr lang="en-US" dirty="0" smtClean="0">
                <a:solidFill>
                  <a:schemeClr val="tx1"/>
                </a:solidFill>
              </a:rPr>
              <a:t>Software Toolkit: 0 to 5 reusable modules</a:t>
            </a:r>
          </a:p>
          <a:p>
            <a:r>
              <a:rPr lang="en-US" dirty="0" smtClean="0">
                <a:solidFill>
                  <a:schemeClr val="tx1"/>
                </a:solidFill>
              </a:rPr>
              <a:t>Maintenance: IT to Business Owned</a:t>
            </a:r>
          </a:p>
          <a:p>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tx1"/>
                </a:solidFill>
              </a:rPr>
              <a:t>Lessons Learned: </a:t>
            </a:r>
            <a:endParaRPr lang="en-US" sz="3200" b="1" dirty="0">
              <a:solidFill>
                <a:schemeClr val="tx1"/>
              </a:solidFill>
            </a:endParaRPr>
          </a:p>
        </p:txBody>
      </p:sp>
      <p:sp>
        <p:nvSpPr>
          <p:cNvPr id="3" name="Content Placeholder 2"/>
          <p:cNvSpPr>
            <a:spLocks noGrp="1"/>
          </p:cNvSpPr>
          <p:nvPr>
            <p:ph idx="1"/>
          </p:nvPr>
        </p:nvSpPr>
        <p:spPr>
          <a:xfrm>
            <a:off x="152400" y="990600"/>
            <a:ext cx="5105400" cy="5105400"/>
          </a:xfrm>
        </p:spPr>
        <p:txBody>
          <a:bodyPr/>
          <a:lstStyle/>
          <a:p>
            <a:pPr>
              <a:buNone/>
            </a:pPr>
            <a:r>
              <a:rPr lang="en-US" b="1" dirty="0" smtClean="0">
                <a:solidFill>
                  <a:schemeClr val="tx1"/>
                </a:solidFill>
              </a:rPr>
              <a:t>The Good</a:t>
            </a:r>
          </a:p>
          <a:p>
            <a:r>
              <a:rPr lang="en-US" dirty="0" smtClean="0">
                <a:solidFill>
                  <a:schemeClr val="tx1"/>
                </a:solidFill>
              </a:rPr>
              <a:t>No frills</a:t>
            </a:r>
          </a:p>
          <a:p>
            <a:r>
              <a:rPr lang="en-US" dirty="0" smtClean="0">
                <a:solidFill>
                  <a:schemeClr val="tx1"/>
                </a:solidFill>
              </a:rPr>
              <a:t>Adobe Connect</a:t>
            </a:r>
          </a:p>
          <a:p>
            <a:r>
              <a:rPr lang="en-US" dirty="0" smtClean="0">
                <a:solidFill>
                  <a:schemeClr val="tx1"/>
                </a:solidFill>
              </a:rPr>
              <a:t>Task Assignments</a:t>
            </a:r>
          </a:p>
          <a:p>
            <a:r>
              <a:rPr lang="en-US" dirty="0" smtClean="0">
                <a:solidFill>
                  <a:schemeClr val="tx1"/>
                </a:solidFill>
              </a:rPr>
              <a:t>Customer Involvement</a:t>
            </a:r>
          </a:p>
          <a:p>
            <a:r>
              <a:rPr lang="en-US" dirty="0" smtClean="0">
                <a:solidFill>
                  <a:schemeClr val="tx1"/>
                </a:solidFill>
              </a:rPr>
              <a:t>Sprint deliverables</a:t>
            </a:r>
          </a:p>
          <a:p>
            <a:r>
              <a:rPr lang="en-US" dirty="0" smtClean="0">
                <a:solidFill>
                  <a:schemeClr val="tx1"/>
                </a:solidFill>
              </a:rPr>
              <a:t>Customer Sponsored Training</a:t>
            </a:r>
          </a:p>
          <a:p>
            <a:r>
              <a:rPr lang="en-US" dirty="0" smtClean="0">
                <a:solidFill>
                  <a:schemeClr val="tx1"/>
                </a:solidFill>
              </a:rPr>
              <a:t>Joined SCRUMU</a:t>
            </a:r>
          </a:p>
          <a:p>
            <a:endParaRPr lang="en-US" dirty="0" smtClean="0"/>
          </a:p>
        </p:txBody>
      </p:sp>
      <p:sp>
        <p:nvSpPr>
          <p:cNvPr id="4" name="Rectangle 3"/>
          <p:cNvSpPr/>
          <p:nvPr/>
        </p:nvSpPr>
        <p:spPr>
          <a:xfrm>
            <a:off x="4648200" y="1143000"/>
            <a:ext cx="4343400" cy="3816429"/>
          </a:xfrm>
          <a:prstGeom prst="rect">
            <a:avLst/>
          </a:prstGeom>
        </p:spPr>
        <p:txBody>
          <a:bodyPr wrap="square">
            <a:spAutoFit/>
          </a:bodyPr>
          <a:lstStyle/>
          <a:p>
            <a:pPr>
              <a:buNone/>
            </a:pPr>
            <a:r>
              <a:rPr lang="en-US" sz="3200" b="1" dirty="0" smtClean="0"/>
              <a:t>The Bad</a:t>
            </a:r>
          </a:p>
          <a:p>
            <a:pPr marL="514350" indent="-514350">
              <a:buFont typeface="Arial" pitchFamily="34" charset="0"/>
              <a:buChar char="•"/>
            </a:pPr>
            <a:r>
              <a:rPr lang="en-US" sz="3200" dirty="0" smtClean="0"/>
              <a:t>Better Demo</a:t>
            </a:r>
          </a:p>
          <a:p>
            <a:pPr marL="514350" indent="-514350">
              <a:buFont typeface="Arial" pitchFamily="34" charset="0"/>
              <a:buChar char="•"/>
            </a:pPr>
            <a:r>
              <a:rPr lang="en-US" sz="3200" dirty="0" smtClean="0"/>
              <a:t>Technical Writing</a:t>
            </a:r>
          </a:p>
          <a:p>
            <a:pPr marL="514350" indent="-514350">
              <a:buFont typeface="Arial" pitchFamily="34" charset="0"/>
              <a:buChar char="•"/>
            </a:pPr>
            <a:r>
              <a:rPr lang="en-US" sz="3200" dirty="0" smtClean="0"/>
              <a:t>Internal Tension with other developers (</a:t>
            </a:r>
            <a:r>
              <a:rPr lang="en-US" sz="2800" dirty="0" smtClean="0"/>
              <a:t>resistance to change)</a:t>
            </a:r>
            <a:endParaRPr lang="en-US" sz="3200" dirty="0" smtClean="0"/>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6781800" cy="762000"/>
          </a:xfrm>
        </p:spPr>
        <p:txBody>
          <a:bodyPr/>
          <a:lstStyle/>
          <a:p>
            <a:r>
              <a:rPr lang="en-US" dirty="0" smtClean="0">
                <a:hlinkClick r:id="rId3"/>
              </a:rPr>
              <a:t>Federal Work Study Agile Project</a:t>
            </a:r>
            <a:endParaRPr lang="en-US" dirty="0" smtClean="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dirty="0" smtClean="0">
                <a:hlinkClick r:id="rId4"/>
              </a:rPr>
              <a:t>FWS live</a:t>
            </a:r>
            <a:endParaRPr lang="en-US" dirty="0"/>
          </a:p>
        </p:txBody>
      </p:sp>
      <p:pic>
        <p:nvPicPr>
          <p:cNvPr id="1026" name="Picture 2"/>
          <p:cNvPicPr>
            <a:picLocks noChangeAspect="1" noChangeArrowheads="1"/>
          </p:cNvPicPr>
          <p:nvPr/>
        </p:nvPicPr>
        <p:blipFill>
          <a:blip r:embed="rId5" cstate="print"/>
          <a:srcRect l="20571" t="10874" r="21143" b="39810"/>
          <a:stretch>
            <a:fillRect/>
          </a:stretch>
        </p:blipFill>
        <p:spPr bwMode="auto">
          <a:xfrm>
            <a:off x="990600" y="1295400"/>
            <a:ext cx="6705600" cy="42552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lstStyle/>
          <a:p>
            <a:r>
              <a:rPr lang="en-US" dirty="0" smtClean="0">
                <a:solidFill>
                  <a:schemeClr val="tx1"/>
                </a:solidFill>
              </a:rPr>
              <a:t>Peggy Jasper, Exec Director of Application Services – </a:t>
            </a:r>
            <a:r>
              <a:rPr lang="en-US" dirty="0" smtClean="0">
                <a:solidFill>
                  <a:schemeClr val="tx1"/>
                </a:solidFill>
                <a:hlinkClick r:id="rId2"/>
              </a:rPr>
              <a:t>pjasper@clemson.edu</a:t>
            </a:r>
            <a:endParaRPr lang="en-US" dirty="0" smtClean="0">
              <a:solidFill>
                <a:schemeClr val="tx1"/>
              </a:solidFill>
            </a:endParaRPr>
          </a:p>
          <a:p>
            <a:r>
              <a:rPr lang="en-US" dirty="0" smtClean="0">
                <a:solidFill>
                  <a:schemeClr val="tx1"/>
                </a:solidFill>
              </a:rPr>
              <a:t>Marjorie Campbell, Manager of Integration Services – </a:t>
            </a:r>
            <a:r>
              <a:rPr lang="en-US" dirty="0" smtClean="0">
                <a:solidFill>
                  <a:schemeClr val="tx1"/>
                </a:solidFill>
                <a:hlinkClick r:id="rId3"/>
              </a:rPr>
              <a:t>marj@clemson.edu</a:t>
            </a:r>
            <a:endParaRPr lang="en-US" dirty="0" smtClean="0">
              <a:solidFill>
                <a:schemeClr val="tx1"/>
              </a:solidFill>
            </a:endParaRPr>
          </a:p>
          <a:p>
            <a:r>
              <a:rPr lang="en-US" dirty="0" smtClean="0">
                <a:solidFill>
                  <a:schemeClr val="tx1"/>
                </a:solidFill>
              </a:rPr>
              <a:t>Nancy Griffis, Academic Services – </a:t>
            </a:r>
            <a:r>
              <a:rPr lang="en-US" dirty="0" smtClean="0">
                <a:solidFill>
                  <a:schemeClr val="tx1"/>
                </a:solidFill>
                <a:hlinkClick r:id="rId4"/>
              </a:rPr>
              <a:t>nancyg@clemson.edu</a:t>
            </a:r>
            <a:endParaRPr lang="en-US" dirty="0" smtClean="0">
              <a:solidFill>
                <a:schemeClr val="tx1"/>
              </a:solidFill>
            </a:endParaRPr>
          </a:p>
          <a:p>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Change?</a:t>
            </a:r>
            <a:endParaRPr lang="en-US" dirty="0"/>
          </a:p>
        </p:txBody>
      </p:sp>
      <p:sp>
        <p:nvSpPr>
          <p:cNvPr id="3" name="Content Placeholder 2"/>
          <p:cNvSpPr>
            <a:spLocks noGrp="1"/>
          </p:cNvSpPr>
          <p:nvPr>
            <p:ph idx="1"/>
          </p:nvPr>
        </p:nvSpPr>
        <p:spPr>
          <a:xfrm>
            <a:off x="0" y="1295400"/>
            <a:ext cx="9144000" cy="4495800"/>
          </a:xfrm>
        </p:spPr>
        <p:txBody>
          <a:bodyPr/>
          <a:lstStyle/>
          <a:p>
            <a:pPr>
              <a:buNone/>
            </a:pPr>
            <a:endParaRPr lang="en-US" sz="2400" dirty="0" smtClean="0"/>
          </a:p>
          <a:p>
            <a:pPr>
              <a:buNone/>
            </a:pPr>
            <a:endParaRPr lang="en-US" sz="2400" dirty="0" smtClean="0"/>
          </a:p>
          <a:p>
            <a:pPr>
              <a:buNone/>
            </a:pPr>
            <a:endParaRPr lang="en-US" sz="2400" dirty="0" smtClean="0"/>
          </a:p>
          <a:p>
            <a:pPr>
              <a:buNone/>
            </a:pPr>
            <a:r>
              <a:rPr lang="en-US" sz="2400" dirty="0" smtClean="0">
                <a:hlinkClick r:id="rId3"/>
              </a:rPr>
              <a:t>change</a:t>
            </a:r>
            <a:endParaRPr lang="en-US" sz="2400" dirty="0" smtClean="0"/>
          </a:p>
          <a:p>
            <a:pPr>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5410200" cy="762000"/>
          </a:xfrm>
        </p:spPr>
        <p:txBody>
          <a:bodyPr/>
          <a:lstStyle/>
          <a:p>
            <a:r>
              <a:rPr lang="en-US" b="1" dirty="0" smtClean="0"/>
              <a:t>Reasons for Change</a:t>
            </a:r>
            <a:endParaRPr lang="en-US" b="1" dirty="0"/>
          </a:p>
        </p:txBody>
      </p:sp>
      <p:sp>
        <p:nvSpPr>
          <p:cNvPr id="3" name="Content Placeholder 2"/>
          <p:cNvSpPr>
            <a:spLocks noGrp="1"/>
          </p:cNvSpPr>
          <p:nvPr>
            <p:ph idx="1"/>
          </p:nvPr>
        </p:nvSpPr>
        <p:spPr>
          <a:xfrm>
            <a:off x="533400" y="1676400"/>
            <a:ext cx="7848600" cy="3276600"/>
          </a:xfrm>
        </p:spPr>
        <p:txBody>
          <a:bodyPr/>
          <a:lstStyle/>
          <a:p>
            <a:r>
              <a:rPr lang="en-US" dirty="0" smtClean="0">
                <a:solidFill>
                  <a:schemeClr val="tx1"/>
                </a:solidFill>
              </a:rPr>
              <a:t>Deliver Business value quickly</a:t>
            </a:r>
          </a:p>
          <a:p>
            <a:r>
              <a:rPr lang="en-US" dirty="0" smtClean="0">
                <a:solidFill>
                  <a:schemeClr val="tx1"/>
                </a:solidFill>
              </a:rPr>
              <a:t>Customer commitment</a:t>
            </a:r>
          </a:p>
          <a:p>
            <a:r>
              <a:rPr lang="en-US" dirty="0" smtClean="0">
                <a:solidFill>
                  <a:schemeClr val="tx1"/>
                </a:solidFill>
              </a:rPr>
              <a:t>Focused Resources</a:t>
            </a:r>
          </a:p>
          <a:p>
            <a:r>
              <a:rPr lang="en-US" dirty="0" smtClean="0">
                <a:solidFill>
                  <a:schemeClr val="tx1"/>
                </a:solidFill>
              </a:rPr>
              <a:t>Quick response to change</a:t>
            </a:r>
          </a:p>
          <a:p>
            <a:r>
              <a:rPr lang="en-US" dirty="0" smtClean="0">
                <a:solidFill>
                  <a:schemeClr val="tx1"/>
                </a:solidFill>
              </a:rPr>
              <a:t>Cross training / Knowledge Share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4785" y="1447800"/>
            <a:ext cx="8229600" cy="5278368"/>
          </a:xfrm>
          <a:prstGeom prst="rect">
            <a:avLst/>
          </a:prstGeom>
        </p:spPr>
        <p:txBody>
          <a:bodyPr wrap="square" rIns="0" anchor="ctr">
            <a:spAutoFit/>
          </a:bodyPr>
          <a:lstStyle/>
          <a:p>
            <a:pPr marL="457200" indent="-457200">
              <a:spcBef>
                <a:spcPts val="600"/>
              </a:spcBef>
              <a:spcAft>
                <a:spcPts val="600"/>
              </a:spcAft>
              <a:buFont typeface="Arial" pitchFamily="34" charset="0"/>
              <a:buChar char="•"/>
            </a:pPr>
            <a:r>
              <a:rPr lang="en-US" sz="2800" dirty="0" smtClean="0"/>
              <a:t>Disciplined Project Management</a:t>
            </a:r>
          </a:p>
          <a:p>
            <a:pPr marL="457200" indent="-457200">
              <a:spcBef>
                <a:spcPts val="600"/>
              </a:spcBef>
              <a:spcAft>
                <a:spcPts val="600"/>
              </a:spcAft>
              <a:buFont typeface="Arial" pitchFamily="34" charset="0"/>
              <a:buChar char="•"/>
            </a:pPr>
            <a:r>
              <a:rPr lang="en-US" sz="2800" dirty="0" smtClean="0"/>
              <a:t>Frequent Inspection and Adaption</a:t>
            </a:r>
          </a:p>
          <a:p>
            <a:pPr marL="457200" indent="-457200">
              <a:spcBef>
                <a:spcPts val="600"/>
              </a:spcBef>
              <a:spcAft>
                <a:spcPts val="600"/>
              </a:spcAft>
              <a:buFont typeface="Arial" pitchFamily="34" charset="0"/>
              <a:buChar char="•"/>
            </a:pPr>
            <a:r>
              <a:rPr lang="en-US" sz="2800" dirty="0" smtClean="0"/>
              <a:t>Teamwork with self-organizing and cross-   functional teams</a:t>
            </a:r>
          </a:p>
          <a:p>
            <a:pPr marL="457200" indent="-457200">
              <a:spcBef>
                <a:spcPts val="600"/>
              </a:spcBef>
              <a:spcAft>
                <a:spcPts val="600"/>
              </a:spcAft>
              <a:buFont typeface="Arial" pitchFamily="34" charset="0"/>
              <a:buChar char="•"/>
            </a:pPr>
            <a:r>
              <a:rPr lang="en-US" sz="2800" dirty="0" smtClean="0"/>
              <a:t>Engineering best practices allows for rapid delivery of high quality software</a:t>
            </a:r>
          </a:p>
          <a:p>
            <a:pPr marL="457200" indent="-457200">
              <a:spcBef>
                <a:spcPts val="600"/>
              </a:spcBef>
              <a:spcAft>
                <a:spcPts val="600"/>
              </a:spcAft>
              <a:buFont typeface="Arial" pitchFamily="34" charset="0"/>
              <a:buChar char="•"/>
            </a:pPr>
            <a:r>
              <a:rPr lang="en-US" sz="2800" dirty="0" smtClean="0"/>
              <a:t>Business approach that aligns development with customer needs and company goals</a:t>
            </a:r>
          </a:p>
          <a:p>
            <a:pPr indent="457200">
              <a:spcBef>
                <a:spcPts val="1200"/>
              </a:spcBef>
              <a:buFont typeface="Arial" pitchFamily="34" charset="0"/>
              <a:buChar char="•"/>
            </a:pPr>
            <a:endParaRPr lang="en-US" sz="2400" dirty="0" smtClean="0"/>
          </a:p>
          <a:p>
            <a:pPr indent="457200">
              <a:spcAft>
                <a:spcPts val="600"/>
              </a:spcAft>
              <a:buFont typeface="Arial" pitchFamily="34" charset="0"/>
              <a:buChar char="•"/>
            </a:pPr>
            <a:endParaRPr lang="en-US" sz="2400" dirty="0" smtClean="0"/>
          </a:p>
        </p:txBody>
      </p:sp>
      <p:sp>
        <p:nvSpPr>
          <p:cNvPr id="5" name="Rectangle 4"/>
          <p:cNvSpPr/>
          <p:nvPr/>
        </p:nvSpPr>
        <p:spPr>
          <a:xfrm>
            <a:off x="228600" y="152400"/>
            <a:ext cx="3657600" cy="646331"/>
          </a:xfrm>
          <a:prstGeom prst="rect">
            <a:avLst/>
          </a:prstGeom>
        </p:spPr>
        <p:txBody>
          <a:bodyPr wrap="square">
            <a:spAutoFit/>
          </a:bodyPr>
          <a:lstStyle/>
          <a:p>
            <a:r>
              <a:rPr lang="en-US" sz="3600" b="1" dirty="0" smtClean="0"/>
              <a:t>What is Agile ?</a:t>
            </a:r>
            <a:endParaRPr lang="en-US"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781800" cy="762000"/>
          </a:xfrm>
        </p:spPr>
        <p:txBody>
          <a:bodyPr/>
          <a:lstStyle/>
          <a:p>
            <a:r>
              <a:rPr lang="en-US" sz="2800" b="1" dirty="0" smtClean="0"/>
              <a:t>Software Development Governance</a:t>
            </a:r>
            <a:endParaRPr lang="en-US" b="1" dirty="0"/>
          </a:p>
        </p:txBody>
      </p:sp>
      <p:sp>
        <p:nvSpPr>
          <p:cNvPr id="3" name="Content Placeholder 2"/>
          <p:cNvSpPr>
            <a:spLocks noGrp="1"/>
          </p:cNvSpPr>
          <p:nvPr>
            <p:ph sz="half" idx="1"/>
          </p:nvPr>
        </p:nvSpPr>
        <p:spPr>
          <a:xfrm>
            <a:off x="76200" y="1524000"/>
            <a:ext cx="9067800" cy="4114800"/>
          </a:xfrm>
        </p:spPr>
        <p:txBody>
          <a:bodyPr/>
          <a:lstStyle/>
          <a:p>
            <a:pPr lvl="1">
              <a:spcBef>
                <a:spcPts val="600"/>
              </a:spcBef>
              <a:spcAft>
                <a:spcPts val="600"/>
              </a:spcAft>
              <a:buFont typeface="Arial" pitchFamily="34" charset="0"/>
              <a:buChar char="•"/>
            </a:pPr>
            <a:r>
              <a:rPr lang="en-US" sz="3200" dirty="0" smtClean="0">
                <a:solidFill>
                  <a:schemeClr val="tx1"/>
                </a:solidFill>
              </a:rPr>
              <a:t>Adaptable Applications</a:t>
            </a:r>
          </a:p>
          <a:p>
            <a:pPr lvl="1">
              <a:spcBef>
                <a:spcPts val="600"/>
              </a:spcBef>
              <a:spcAft>
                <a:spcPts val="600"/>
              </a:spcAft>
              <a:buFont typeface="Arial" pitchFamily="34" charset="0"/>
              <a:buChar char="•"/>
            </a:pPr>
            <a:r>
              <a:rPr lang="en-US" sz="3200" dirty="0" smtClean="0">
                <a:solidFill>
                  <a:schemeClr val="tx1"/>
                </a:solidFill>
              </a:rPr>
              <a:t>Self Documenting Application</a:t>
            </a:r>
          </a:p>
          <a:p>
            <a:pPr lvl="1">
              <a:spcBef>
                <a:spcPts val="600"/>
              </a:spcBef>
              <a:spcAft>
                <a:spcPts val="600"/>
              </a:spcAft>
              <a:buFont typeface="Arial" pitchFamily="34" charset="0"/>
              <a:buChar char="•"/>
            </a:pPr>
            <a:r>
              <a:rPr lang="en-US" sz="3200" dirty="0" smtClean="0">
                <a:solidFill>
                  <a:schemeClr val="tx1"/>
                </a:solidFill>
              </a:rPr>
              <a:t>Administrative Functionality Managed by Customer</a:t>
            </a:r>
          </a:p>
          <a:p>
            <a:pPr lvl="1">
              <a:spcBef>
                <a:spcPts val="600"/>
              </a:spcBef>
              <a:spcAft>
                <a:spcPts val="600"/>
              </a:spcAft>
              <a:buFont typeface="Arial" pitchFamily="34" charset="0"/>
              <a:buChar char="•"/>
            </a:pPr>
            <a:r>
              <a:rPr lang="en-US" sz="3200" dirty="0" smtClean="0">
                <a:solidFill>
                  <a:schemeClr val="tx1"/>
                </a:solidFill>
              </a:rPr>
              <a:t>Modularized Code for Reusability</a:t>
            </a:r>
          </a:p>
          <a:p>
            <a:pPr lvl="1">
              <a:spcBef>
                <a:spcPts val="600"/>
              </a:spcBef>
              <a:spcAft>
                <a:spcPts val="600"/>
              </a:spcAft>
              <a:buFont typeface="Arial" pitchFamily="34" charset="0"/>
              <a:buChar char="•"/>
            </a:pPr>
            <a:r>
              <a:rPr lang="en-US" sz="3200" dirty="0" smtClean="0">
                <a:solidFill>
                  <a:schemeClr val="tx1"/>
                </a:solidFill>
              </a:rPr>
              <a:t>Test Driven Design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Agile Manifesto</a:t>
            </a:r>
            <a:endParaRPr lang="en-US" b="1" dirty="0"/>
          </a:p>
        </p:txBody>
      </p:sp>
      <p:sp>
        <p:nvSpPr>
          <p:cNvPr id="3" name="Content Placeholder 2"/>
          <p:cNvSpPr>
            <a:spLocks noGrp="1"/>
          </p:cNvSpPr>
          <p:nvPr>
            <p:ph idx="1"/>
          </p:nvPr>
        </p:nvSpPr>
        <p:spPr>
          <a:xfrm>
            <a:off x="228600" y="1295400"/>
            <a:ext cx="8915400" cy="4495800"/>
          </a:xfrm>
        </p:spPr>
        <p:txBody>
          <a:bodyPr/>
          <a:lstStyle/>
          <a:p>
            <a:pPr lvl="1"/>
            <a:endParaRPr lang="en-US" sz="2400" b="1" dirty="0" smtClean="0"/>
          </a:p>
          <a:p>
            <a:pPr>
              <a:spcAft>
                <a:spcPts val="600"/>
              </a:spcAft>
            </a:pPr>
            <a:r>
              <a:rPr lang="en-US" sz="2400" b="1" dirty="0" smtClean="0"/>
              <a:t>Individuals and interactions</a:t>
            </a:r>
            <a:r>
              <a:rPr lang="en-US" sz="2400" dirty="0" smtClean="0"/>
              <a:t> over processes and tools</a:t>
            </a:r>
            <a:endParaRPr lang="en-US" sz="2400" b="1" dirty="0" smtClean="0"/>
          </a:p>
          <a:p>
            <a:pPr>
              <a:spcAft>
                <a:spcPts val="600"/>
              </a:spcAft>
            </a:pPr>
            <a:r>
              <a:rPr lang="en-US" sz="2400" b="1" dirty="0" smtClean="0"/>
              <a:t>Working software</a:t>
            </a:r>
            <a:r>
              <a:rPr lang="en-US" sz="2400" dirty="0" smtClean="0"/>
              <a:t> over comprehensive documentation</a:t>
            </a:r>
          </a:p>
          <a:p>
            <a:pPr>
              <a:spcAft>
                <a:spcPts val="600"/>
              </a:spcAft>
            </a:pPr>
            <a:r>
              <a:rPr lang="en-US" sz="2400" b="1" dirty="0" smtClean="0"/>
              <a:t>Customer collaboration</a:t>
            </a:r>
            <a:r>
              <a:rPr lang="en-US" sz="2400" dirty="0" smtClean="0"/>
              <a:t> over contract negotiation </a:t>
            </a:r>
          </a:p>
          <a:p>
            <a:pPr>
              <a:spcAft>
                <a:spcPts val="600"/>
              </a:spcAft>
            </a:pPr>
            <a:r>
              <a:rPr lang="en-US" sz="2400" b="1" dirty="0" smtClean="0"/>
              <a:t>Responding to change</a:t>
            </a:r>
            <a:r>
              <a:rPr lang="en-US" sz="2400" dirty="0" smtClean="0"/>
              <a:t> over following a plan </a:t>
            </a:r>
          </a:p>
          <a:p>
            <a:endParaRPr lang="en-US" sz="2400" dirty="0" smtClean="0"/>
          </a:p>
          <a:p>
            <a:pPr>
              <a:buNone/>
            </a:pPr>
            <a:r>
              <a:rPr lang="en-US" sz="2400" dirty="0" smtClean="0"/>
              <a:t>		While there is value in the items on the </a:t>
            </a:r>
            <a:r>
              <a:rPr lang="en-US" sz="2400" b="1" dirty="0" smtClean="0"/>
              <a:t>right</a:t>
            </a:r>
            <a:r>
              <a:rPr lang="en-US" sz="2400" dirty="0" smtClean="0"/>
              <a:t>, </a:t>
            </a:r>
          </a:p>
          <a:p>
            <a:pPr lvl="1">
              <a:buNone/>
            </a:pPr>
            <a:r>
              <a:rPr lang="en-US" sz="2400" dirty="0" smtClean="0"/>
              <a:t>			we value the items on the </a:t>
            </a:r>
            <a:r>
              <a:rPr lang="en-US" sz="2400" b="1" dirty="0" smtClean="0"/>
              <a:t>left</a:t>
            </a:r>
            <a:r>
              <a:rPr lang="en-US" sz="2400" dirty="0" smtClean="0"/>
              <a:t> more.</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changed</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solidFill>
                  <a:schemeClr val="tx1"/>
                </a:solidFill>
              </a:rPr>
              <a:t>Management attended an Agile seminar</a:t>
            </a:r>
          </a:p>
          <a:p>
            <a:pPr>
              <a:buFont typeface="Arial" pitchFamily="34" charset="0"/>
              <a:buChar char="•"/>
            </a:pPr>
            <a:r>
              <a:rPr lang="en-US" dirty="0" smtClean="0">
                <a:solidFill>
                  <a:schemeClr val="tx1"/>
                </a:solidFill>
              </a:rPr>
              <a:t>All development staff were invited to training webinar</a:t>
            </a:r>
          </a:p>
          <a:p>
            <a:pPr eaLnBrk="1" fontAlgn="auto" hangingPunct="1">
              <a:spcAft>
                <a:spcPts val="0"/>
              </a:spcAft>
              <a:buSzTx/>
              <a:buFont typeface="Arial" pitchFamily="34" charset="0"/>
              <a:buChar char="•"/>
              <a:defRPr/>
            </a:pPr>
            <a:r>
              <a:rPr lang="en-US" dirty="0" smtClean="0">
                <a:solidFill>
                  <a:schemeClr val="tx1"/>
                </a:solidFill>
              </a:rPr>
              <a:t>Clemson’s Process Improvement officer workshop </a:t>
            </a:r>
          </a:p>
          <a:p>
            <a:pPr eaLnBrk="1" fontAlgn="auto" hangingPunct="1">
              <a:spcAft>
                <a:spcPts val="0"/>
              </a:spcAft>
              <a:buSzTx/>
              <a:buFont typeface="Arial" pitchFamily="34" charset="0"/>
              <a:buChar char="•"/>
              <a:defRPr/>
            </a:pPr>
            <a:r>
              <a:rPr lang="en-US" dirty="0" smtClean="0">
                <a:solidFill>
                  <a:schemeClr val="tx1"/>
                </a:solidFill>
              </a:rPr>
              <a:t>Held Brown Bag lunches to determine our use</a:t>
            </a:r>
          </a:p>
          <a:p>
            <a:pPr>
              <a:buFont typeface="Arial" pitchFamily="34" charset="0"/>
              <a:buChar char="•"/>
            </a:pPr>
            <a:r>
              <a:rPr lang="en-US" dirty="0" smtClean="0">
                <a:solidFill>
                  <a:schemeClr val="tx1"/>
                </a:solidFill>
              </a:rPr>
              <a:t>Selected several pilot projects</a:t>
            </a:r>
          </a:p>
          <a:p>
            <a:pPr>
              <a:buFont typeface="Arial" pitchFamily="34" charset="0"/>
              <a:buChar char="•"/>
            </a:pPr>
            <a:r>
              <a:rPr lang="en-US" dirty="0" smtClean="0">
                <a:solidFill>
                  <a:schemeClr val="tx1"/>
                </a:solidFill>
              </a:rPr>
              <a:t>Put our version of Agile to the test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Agile Team</a:t>
            </a:r>
            <a:endParaRPr lang="en-US" b="1" dirty="0"/>
          </a:p>
        </p:txBody>
      </p:sp>
      <p:pic>
        <p:nvPicPr>
          <p:cNvPr id="6" name="Content Placeholder 5" descr="agile team.JPG"/>
          <p:cNvPicPr>
            <a:picLocks noGrp="1" noChangeAspect="1"/>
          </p:cNvPicPr>
          <p:nvPr>
            <p:ph idx="1"/>
          </p:nvPr>
        </p:nvPicPr>
        <p:blipFill>
          <a:blip r:embed="rId3" cstate="print"/>
          <a:stretch>
            <a:fillRect/>
          </a:stretch>
        </p:blipFill>
        <p:spPr>
          <a:xfrm>
            <a:off x="4953000" y="1143000"/>
            <a:ext cx="4191000" cy="4972372"/>
          </a:xfrm>
        </p:spPr>
      </p:pic>
      <p:sp>
        <p:nvSpPr>
          <p:cNvPr id="4" name="Rectangle 3"/>
          <p:cNvSpPr/>
          <p:nvPr/>
        </p:nvSpPr>
        <p:spPr>
          <a:xfrm>
            <a:off x="609600" y="990600"/>
            <a:ext cx="4648200" cy="5262979"/>
          </a:xfrm>
          <a:prstGeom prst="rect">
            <a:avLst/>
          </a:prstGeom>
        </p:spPr>
        <p:txBody>
          <a:bodyPr wrap="square">
            <a:spAutoFit/>
          </a:bodyPr>
          <a:lstStyle/>
          <a:p>
            <a:pPr>
              <a:spcBef>
                <a:spcPts val="0"/>
              </a:spcBef>
              <a:buNone/>
            </a:pPr>
            <a:r>
              <a:rPr lang="en-US" sz="2800" b="1" dirty="0" smtClean="0"/>
              <a:t>Business</a:t>
            </a:r>
          </a:p>
          <a:p>
            <a:pPr lvl="1">
              <a:spcBef>
                <a:spcPts val="0"/>
              </a:spcBef>
              <a:buFont typeface="Arial" pitchFamily="34" charset="0"/>
              <a:buChar char="•"/>
            </a:pPr>
            <a:r>
              <a:rPr lang="en-US" sz="2800" dirty="0" smtClean="0"/>
              <a:t> Product Owner</a:t>
            </a:r>
          </a:p>
          <a:p>
            <a:pPr lvl="1">
              <a:spcBef>
                <a:spcPts val="0"/>
              </a:spcBef>
              <a:buFont typeface="Arial" pitchFamily="34" charset="0"/>
              <a:buChar char="•"/>
            </a:pPr>
            <a:r>
              <a:rPr lang="en-US" sz="2800" dirty="0" smtClean="0"/>
              <a:t> Subject Matter Expert</a:t>
            </a:r>
          </a:p>
          <a:p>
            <a:pPr>
              <a:spcBef>
                <a:spcPts val="0"/>
              </a:spcBef>
            </a:pPr>
            <a:r>
              <a:rPr lang="en-US" sz="2800" b="1" dirty="0" smtClean="0"/>
              <a:t>IT</a:t>
            </a:r>
          </a:p>
          <a:p>
            <a:pPr lvl="1">
              <a:spcBef>
                <a:spcPts val="0"/>
              </a:spcBef>
              <a:buFont typeface="Arial" pitchFamily="34" charset="0"/>
              <a:buChar char="•"/>
            </a:pPr>
            <a:r>
              <a:rPr lang="en-US" sz="2800" dirty="0" smtClean="0"/>
              <a:t> Scrum Master</a:t>
            </a:r>
          </a:p>
          <a:p>
            <a:pPr lvl="1">
              <a:spcBef>
                <a:spcPts val="0"/>
              </a:spcBef>
              <a:buFont typeface="Arial" pitchFamily="34" charset="0"/>
              <a:buChar char="•"/>
            </a:pPr>
            <a:r>
              <a:rPr lang="en-US" sz="2800" dirty="0" smtClean="0"/>
              <a:t> Architect </a:t>
            </a:r>
          </a:p>
          <a:p>
            <a:pPr lvl="1">
              <a:spcBef>
                <a:spcPts val="0"/>
              </a:spcBef>
              <a:buFont typeface="Arial" pitchFamily="34" charset="0"/>
              <a:buChar char="•"/>
            </a:pPr>
            <a:r>
              <a:rPr lang="en-US" sz="2800" dirty="0" smtClean="0"/>
              <a:t> Developers, Analysts</a:t>
            </a:r>
          </a:p>
          <a:p>
            <a:pPr lvl="1">
              <a:spcBef>
                <a:spcPts val="0"/>
              </a:spcBef>
              <a:buFont typeface="Arial" pitchFamily="34" charset="0"/>
              <a:buChar char="•"/>
            </a:pPr>
            <a:r>
              <a:rPr lang="en-US" sz="2800" dirty="0" smtClean="0"/>
              <a:t> Designers</a:t>
            </a:r>
          </a:p>
          <a:p>
            <a:pPr lvl="1">
              <a:spcBef>
                <a:spcPts val="0"/>
              </a:spcBef>
              <a:buFont typeface="Arial" pitchFamily="34" charset="0"/>
              <a:buChar char="•"/>
            </a:pPr>
            <a:r>
              <a:rPr lang="en-US" sz="2800" dirty="0" smtClean="0"/>
              <a:t> Technical Writers </a:t>
            </a:r>
          </a:p>
          <a:p>
            <a:pPr>
              <a:spcBef>
                <a:spcPts val="0"/>
              </a:spcBef>
            </a:pPr>
            <a:r>
              <a:rPr lang="en-US" sz="2800" b="1" dirty="0" smtClean="0"/>
              <a:t>Both</a:t>
            </a:r>
          </a:p>
          <a:p>
            <a:pPr lvl="1">
              <a:spcBef>
                <a:spcPts val="0"/>
              </a:spcBef>
              <a:buFont typeface="Arial" pitchFamily="34" charset="0"/>
              <a:buChar char="•"/>
            </a:pPr>
            <a:r>
              <a:rPr lang="en-US" sz="2800" dirty="0" smtClean="0"/>
              <a:t> Quality Assurance </a:t>
            </a:r>
          </a:p>
          <a:p>
            <a:pPr lvl="1">
              <a:spcBef>
                <a:spcPts val="0"/>
              </a:spcBef>
              <a:buFont typeface="Arial" pitchFamily="34" charset="0"/>
              <a:buChar char="•"/>
            </a:pPr>
            <a:r>
              <a:rPr lang="en-US" sz="2800" dirty="0" smtClean="0"/>
              <a:t> Testers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Agile Process</a:t>
            </a:r>
            <a:endParaRPr lang="en-US" b="1" dirty="0"/>
          </a:p>
        </p:txBody>
      </p:sp>
      <p:sp>
        <p:nvSpPr>
          <p:cNvPr id="3" name="Content Placeholder 2"/>
          <p:cNvSpPr>
            <a:spLocks noGrp="1"/>
          </p:cNvSpPr>
          <p:nvPr>
            <p:ph idx="1"/>
          </p:nvPr>
        </p:nvSpPr>
        <p:spPr>
          <a:xfrm>
            <a:off x="152400" y="1295400"/>
            <a:ext cx="8686800" cy="4495800"/>
          </a:xfrm>
        </p:spPr>
        <p:txBody>
          <a:bodyPr/>
          <a:lstStyle/>
          <a:p>
            <a:endParaRPr lang="en-US" dirty="0" smtClean="0">
              <a:solidFill>
                <a:schemeClr val="tx1"/>
              </a:solidFill>
            </a:endParaRPr>
          </a:p>
          <a:p>
            <a:r>
              <a:rPr lang="en-US" dirty="0" smtClean="0">
                <a:solidFill>
                  <a:schemeClr val="tx1"/>
                </a:solidFill>
              </a:rPr>
              <a:t>Customer gathers the business requirements</a:t>
            </a:r>
          </a:p>
          <a:p>
            <a:r>
              <a:rPr lang="en-US" dirty="0" smtClean="0">
                <a:solidFill>
                  <a:schemeClr val="tx1"/>
                </a:solidFill>
              </a:rPr>
              <a:t>Entire team meets to refine the requirements</a:t>
            </a:r>
          </a:p>
          <a:p>
            <a:r>
              <a:rPr lang="en-US" dirty="0" smtClean="0">
                <a:solidFill>
                  <a:schemeClr val="tx1"/>
                </a:solidFill>
              </a:rPr>
              <a:t>IT group develops an initial design</a:t>
            </a:r>
          </a:p>
          <a:p>
            <a:r>
              <a:rPr lang="en-US" dirty="0" smtClean="0">
                <a:solidFill>
                  <a:schemeClr val="tx1"/>
                </a:solidFill>
              </a:rPr>
              <a:t>Entire team works to validate the design</a:t>
            </a:r>
          </a:p>
          <a:p>
            <a:r>
              <a:rPr lang="en-US" dirty="0" smtClean="0">
                <a:solidFill>
                  <a:schemeClr val="tx1"/>
                </a:solidFill>
              </a:rPr>
              <a:t>Develop stories &amp; tasks</a:t>
            </a:r>
          </a:p>
          <a:p>
            <a:r>
              <a:rPr lang="en-US" dirty="0" smtClean="0">
                <a:solidFill>
                  <a:schemeClr val="tx1"/>
                </a:solidFill>
              </a:rPr>
              <a:t>Use Scrum Principles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CCF0641C6EA46A07425DEB76911E6" ma:contentTypeVersion="1" ma:contentTypeDescription="Create a new document." ma:contentTypeScope="" ma:versionID="6b3ea958e089a450d282fcea3ff0e5d4">
  <xsd:schema xmlns:xsd="http://www.w3.org/2001/XMLSchema" xmlns:p="http://schemas.microsoft.com/office/2006/metadata/properties" targetNamespace="http://schemas.microsoft.com/office/2006/metadata/properties" ma:root="true" ma:fieldsID="eec9163f9d95f4ab0bf14a6ca7ec1de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953C507-989E-4CED-B7EA-5CD208912A1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868850CE-5550-4DCF-ABB4-5086AADEA44D}">
  <ds:schemaRefs>
    <ds:schemaRef ds:uri="http://schemas.microsoft.com/sharepoint/v3/contenttype/forms"/>
  </ds:schemaRefs>
</ds:datastoreItem>
</file>

<file path=customXml/itemProps3.xml><?xml version="1.0" encoding="utf-8"?>
<ds:datastoreItem xmlns:ds="http://schemas.openxmlformats.org/officeDocument/2006/customXml" ds:itemID="{8F71286C-BE02-4B5B-9EB1-CCBC4359BB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1169</TotalTime>
  <Words>2120</Words>
  <Application>Microsoft Office PowerPoint</Application>
  <PresentationFormat>On-screen Show (4:3)</PresentationFormat>
  <Paragraphs>802</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1_Default Design</vt:lpstr>
      <vt:lpstr>Rapid Fire Delivery</vt:lpstr>
      <vt:lpstr>Why the Change?</vt:lpstr>
      <vt:lpstr>Reasons for Change</vt:lpstr>
      <vt:lpstr>Slide 4</vt:lpstr>
      <vt:lpstr>Software Development Governance</vt:lpstr>
      <vt:lpstr>Agile Manifesto</vt:lpstr>
      <vt:lpstr>How we changed</vt:lpstr>
      <vt:lpstr>Agile Team</vt:lpstr>
      <vt:lpstr>Our Agile Process</vt:lpstr>
      <vt:lpstr>Development Product Backlog</vt:lpstr>
      <vt:lpstr>What is Scrum?</vt:lpstr>
      <vt:lpstr>Development Phase </vt:lpstr>
      <vt:lpstr>Slide 13</vt:lpstr>
      <vt:lpstr>Burn Down Chart</vt:lpstr>
      <vt:lpstr>Slide 15</vt:lpstr>
      <vt:lpstr>Federal Work Study Metrics</vt:lpstr>
      <vt:lpstr>Lessons Learned: </vt:lpstr>
      <vt:lpstr>Federal Work Study Agile Project</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Rapid Fire Delivery</dc:title>
  <dc:creator>Peg Jasper</dc:creator>
  <cp:lastModifiedBy>Peg Jasper</cp:lastModifiedBy>
  <cp:revision>216</cp:revision>
  <dcterms:created xsi:type="dcterms:W3CDTF">2009-06-15T13:49:55Z</dcterms:created>
  <dcterms:modified xsi:type="dcterms:W3CDTF">2010-05-31T16:34:35Z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0x010100F64CCF0641C6EA46A07425DEB76911E6</vt:lpwstr>
  </property>
</Properties>
</file>