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6" r:id="rId2"/>
    <p:sldId id="306" r:id="rId3"/>
    <p:sldId id="304" r:id="rId4"/>
    <p:sldId id="310" r:id="rId5"/>
    <p:sldId id="309" r:id="rId6"/>
    <p:sldId id="308" r:id="rId7"/>
    <p:sldId id="305" r:id="rId8"/>
    <p:sldId id="269" r:id="rId9"/>
    <p:sldId id="303" r:id="rId10"/>
    <p:sldId id="299" r:id="rId11"/>
    <p:sldId id="294" r:id="rId12"/>
    <p:sldId id="290" r:id="rId13"/>
    <p:sldId id="302" r:id="rId14"/>
    <p:sldId id="296" r:id="rId15"/>
    <p:sldId id="286" r:id="rId16"/>
  </p:sldIdLst>
  <p:sldSz cx="9144000" cy="6858000" type="screen4x3"/>
  <p:notesSz cx="7010400" cy="92964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76" autoAdjust="0"/>
    <p:restoredTop sz="86380" autoAdjust="0"/>
  </p:normalViewPr>
  <p:slideViewPr>
    <p:cSldViewPr>
      <p:cViewPr varScale="1">
        <p:scale>
          <a:sx n="83" d="100"/>
          <a:sy n="83" d="100"/>
        </p:scale>
        <p:origin x="-78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44" y="309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3DFBEC7-1A88-4427-B25E-132338CF3272}" type="datetimeFigureOut">
              <a:rPr lang="en-US" smtClean="0"/>
              <a:pPr/>
              <a:t>6/7/2010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9798C2-E671-493E-87A7-B2F3F13A87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3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798C2-E671-493E-87A7-B2F3F13A875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E6F41-B66D-4DC5-9A57-4A2F9890101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FF452-0C8E-44DD-8679-03250E0C3F7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FF452-0C8E-44DD-8679-03250E0C3F7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FF452-0C8E-44DD-8679-03250E0C3F7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FF452-0C8E-44DD-8679-03250E0C3F74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Marketing</a:t>
            </a:r>
          </a:p>
          <a:p>
            <a:r>
              <a:rPr lang="en-US" dirty="0" smtClean="0"/>
              <a:t>Website</a:t>
            </a:r>
          </a:p>
          <a:p>
            <a:r>
              <a:rPr lang="en-US" smtClean="0"/>
              <a:t>Wiki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798C2-E671-493E-87A7-B2F3F13A875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798C2-E671-493E-87A7-B2F3F13A875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1241-AE27-4853-9C0E-3E43659A48D3}" type="datetimeFigureOut">
              <a:rPr lang="en-US" smtClean="0"/>
              <a:pPr/>
              <a:t>6/7/2010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0C9B-1CC2-4376-ACDB-A64FAE85AB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4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1241-AE27-4853-9C0E-3E43659A48D3}" type="datetimeFigureOut">
              <a:rPr lang="en-US" smtClean="0"/>
              <a:pPr/>
              <a:t>6/7/2010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0C9B-1CC2-4376-ACDB-A64FAE85AB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53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1241-AE27-4853-9C0E-3E43659A48D3}" type="datetimeFigureOut">
              <a:rPr lang="en-US" smtClean="0"/>
              <a:pPr/>
              <a:t>6/7/2010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0C9B-1CC2-4376-ACDB-A64FAE85AB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60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1241-AE27-4853-9C0E-3E43659A48D3}" type="datetimeFigureOut">
              <a:rPr lang="en-US" smtClean="0"/>
              <a:pPr/>
              <a:t>6/7/2010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0C9B-1CC2-4376-ACDB-A64FAE85AB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2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1241-AE27-4853-9C0E-3E43659A48D3}" type="datetimeFigureOut">
              <a:rPr lang="en-US" smtClean="0"/>
              <a:pPr/>
              <a:t>6/7/2010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0C9B-1CC2-4376-ACDB-A64FAE85AB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967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1241-AE27-4853-9C0E-3E43659A48D3}" type="datetimeFigureOut">
              <a:rPr lang="en-US" smtClean="0"/>
              <a:pPr/>
              <a:t>6/7/2010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0C9B-1CC2-4376-ACDB-A64FAE85AB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2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1241-AE27-4853-9C0E-3E43659A48D3}" type="datetimeFigureOut">
              <a:rPr lang="en-US" smtClean="0"/>
              <a:pPr/>
              <a:t>6/7/2010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0C9B-1CC2-4376-ACDB-A64FAE85AB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43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1241-AE27-4853-9C0E-3E43659A48D3}" type="datetimeFigureOut">
              <a:rPr lang="en-US" smtClean="0"/>
              <a:pPr/>
              <a:t>6/7/2010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0C9B-1CC2-4376-ACDB-A64FAE85AB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61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1241-AE27-4853-9C0E-3E43659A48D3}" type="datetimeFigureOut">
              <a:rPr lang="en-US" smtClean="0"/>
              <a:pPr/>
              <a:t>6/7/2010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0C9B-1CC2-4376-ACDB-A64FAE85AB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9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1241-AE27-4853-9C0E-3E43659A48D3}" type="datetimeFigureOut">
              <a:rPr lang="en-US" smtClean="0"/>
              <a:pPr/>
              <a:t>6/7/2010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0C9B-1CC2-4376-ACDB-A64FAE85AB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32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1241-AE27-4853-9C0E-3E43659A48D3}" type="datetimeFigureOut">
              <a:rPr lang="en-US" smtClean="0"/>
              <a:pPr/>
              <a:t>6/7/2010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0C9B-1CC2-4376-ACDB-A64FAE85AB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63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91241-AE27-4853-9C0E-3E43659A48D3}" type="datetimeFigureOut">
              <a:rPr lang="en-US" smtClean="0"/>
              <a:pPr/>
              <a:t>6/7/2010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E0C9B-1CC2-4376-ACDB-A64FAE85AB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95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lon.edu/teach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8.png"/><Relationship Id="rId4" Type="http://schemas.openxmlformats.org/officeDocument/2006/relationships/image" Target="../media/image7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8.png"/><Relationship Id="rId4" Type="http://schemas.openxmlformats.org/officeDocument/2006/relationships/image" Target="../media/image7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686800" cy="3428999"/>
          </a:xfrm>
        </p:spPr>
        <p:txBody>
          <a:bodyPr>
            <a:normAutofit/>
          </a:bodyPr>
          <a:lstStyle/>
          <a:p>
            <a:r>
              <a:rPr lang="en-US" sz="6600" dirty="0"/>
              <a:t>Mind the Gap: 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dirty="0" smtClean="0"/>
              <a:t>Advancing </a:t>
            </a:r>
            <a:r>
              <a:rPr lang="en-US" dirty="0"/>
              <a:t>Teaching and Learning Through Strategic Alliances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95800"/>
            <a:ext cx="8153400" cy="1905000"/>
          </a:xfrm>
        </p:spPr>
        <p:txBody>
          <a:bodyPr>
            <a:normAutofit fontScale="92500" lnSpcReduction="10000"/>
          </a:bodyPr>
          <a:lstStyle/>
          <a:p>
            <a:r>
              <a:rPr lang="en-US" sz="2300" dirty="0" smtClean="0"/>
              <a:t>Christopher Waters</a:t>
            </a:r>
          </a:p>
          <a:p>
            <a:r>
              <a:rPr lang="en-US" sz="2300" dirty="0" smtClean="0"/>
              <a:t>Assistant CIO and Director of Teaching and Learning Technologies</a:t>
            </a:r>
          </a:p>
          <a:p>
            <a:endParaRPr lang="en-US" sz="2300" dirty="0" smtClean="0"/>
          </a:p>
          <a:p>
            <a:r>
              <a:rPr lang="en-US" sz="2300" dirty="0" smtClean="0"/>
              <a:t>Scott Hildebrand</a:t>
            </a:r>
          </a:p>
          <a:p>
            <a:r>
              <a:rPr lang="en-US" sz="2300" dirty="0" smtClean="0"/>
              <a:t>Assistant Director of Teaching and Learning Technologies</a:t>
            </a:r>
            <a:endParaRPr lang="en-US" sz="2300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14" descr="EU2Hwh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85800" y="3886200"/>
            <a:ext cx="1737360" cy="9144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xmlns:mc="http://schemas.openxmlformats.org/markup-compatibility/2006" xmlns:a14="http://schemas.microsoft.com/office/drawing/2010/main" val="C0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Support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3596640" y="3886200"/>
            <a:ext cx="1737360" cy="9144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xmlns:mc="http://schemas.openxmlformats.org/markup-compatibility/2006" xmlns:a14="http://schemas.microsoft.com/office/drawing/2010/main" val="C0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Creative</a:t>
            </a:r>
          </a:p>
          <a:p>
            <a:pPr algn="ctr"/>
            <a:r>
              <a:rPr lang="en-US" sz="2400" dirty="0" smtClean="0"/>
              <a:t>Services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6553200" y="3886200"/>
            <a:ext cx="1828800" cy="9144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xmlns:mc="http://schemas.openxmlformats.org/markup-compatibility/2006" xmlns:a14="http://schemas.microsoft.com/office/drawing/2010/main" val="C0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Training/</a:t>
            </a:r>
          </a:p>
          <a:p>
            <a:pPr algn="ctr"/>
            <a:r>
              <a:rPr lang="en-US" sz="2000" dirty="0" smtClean="0"/>
              <a:t>Development</a:t>
            </a:r>
            <a:endParaRPr lang="en-US" sz="2000" dirty="0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381000" y="2819400"/>
            <a:ext cx="1143000" cy="533400"/>
          </a:xfrm>
          <a:prstGeom prst="straightConnector1">
            <a:avLst/>
          </a:prstGeom>
          <a:ln w="76200">
            <a:solidFill>
              <a:srgbClr xmlns:mc="http://schemas.openxmlformats.org/markup-compatibility/2006" xmlns:a14="http://schemas.microsoft.com/office/drawing/2010/main" val="C00000" mc:Ignorable="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66800" y="264789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Front Door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7505700" y="2857500"/>
            <a:ext cx="1143000" cy="609600"/>
          </a:xfrm>
          <a:prstGeom prst="straightConnector1">
            <a:avLst/>
          </a:prstGeom>
          <a:ln w="76200">
            <a:solidFill>
              <a:srgbClr xmlns:mc="http://schemas.openxmlformats.org/markup-compatibility/2006" xmlns:a14="http://schemas.microsoft.com/office/drawing/2010/main" val="C00000" mc:Ignorable="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715000" y="2724833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Technology and campus initiative training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429616" y="4953000"/>
            <a:ext cx="2158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Creative </a:t>
            </a:r>
          </a:p>
          <a:p>
            <a:pPr algn="ctr"/>
            <a:r>
              <a:rPr lang="en-US" dirty="0" smtClean="0"/>
              <a:t>Project Management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1885950" y="5029200"/>
            <a:ext cx="495300" cy="1137557"/>
          </a:xfrm>
          <a:prstGeom prst="straightConnector1">
            <a:avLst/>
          </a:prstGeom>
          <a:ln w="76200">
            <a:solidFill>
              <a:srgbClr xmlns:mc="http://schemas.openxmlformats.org/markup-compatibility/2006" xmlns:a14="http://schemas.microsoft.com/office/drawing/2010/main" val="C00000" mc:Ignorable="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52400" y="5276165"/>
            <a:ext cx="198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Center for the Advancement of Teaching and Learning referrals</a:t>
            </a:r>
            <a:endParaRPr lang="en-US" dirty="0"/>
          </a:p>
        </p:txBody>
      </p:sp>
      <p:sp>
        <p:nvSpPr>
          <p:cNvPr id="16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3" name="Picture 14" descr="EU2Hwh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  <p:pic>
        <p:nvPicPr>
          <p:cNvPr id="9218" name="Picture 2" descr="http://www.socratesfoot.com/wp-content/uploads/2010/02/helpdes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74750"/>
            <a:ext cx="175260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156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02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Teaching and Learning Technologies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457200" y="2255837"/>
            <a:ext cx="4038600" cy="4525963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400" cap="none" dirty="0" smtClean="0"/>
              <a:t>Multimedia/web design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cap="none" dirty="0" smtClean="0"/>
              <a:t>Video &amp; web conferencing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cap="none" dirty="0" smtClean="0"/>
              <a:t>Event support: traditional AV &amp; university productions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cap="none" dirty="0" smtClean="0"/>
              <a:t>Course management: operation/support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cap="none" dirty="0" smtClean="0"/>
              <a:t>Electronic test </a:t>
            </a:r>
            <a:r>
              <a:rPr lang="en-US" sz="2400" dirty="0" smtClean="0"/>
              <a:t>g</a:t>
            </a:r>
            <a:r>
              <a:rPr lang="en-US" sz="2400" cap="none" dirty="0" smtClean="0"/>
              <a:t>rading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cap="none" dirty="0" smtClean="0"/>
              <a:t>Blogs, wikis, podcasts &amp; Web 2.0 tools</a:t>
            </a:r>
          </a:p>
          <a:p>
            <a:pPr algn="l">
              <a:buFont typeface="Arial" pitchFamily="34" charset="0"/>
              <a:buChar char="•"/>
            </a:pPr>
            <a:endParaRPr lang="en-US" sz="1800" cap="none" dirty="0" smtClean="0"/>
          </a:p>
          <a:p>
            <a:pPr algn="l">
              <a:buFont typeface="Arial" pitchFamily="34" charset="0"/>
              <a:buChar char="•"/>
            </a:pPr>
            <a:endParaRPr lang="en-US" sz="1800" cap="none" dirty="0" smtClean="0"/>
          </a:p>
          <a:p>
            <a:pPr algn="l">
              <a:buFont typeface="Arial" pitchFamily="34" charset="0"/>
              <a:buChar char="•"/>
            </a:pPr>
            <a:endParaRPr lang="en-US" sz="1800" cap="none" dirty="0" smtClean="0"/>
          </a:p>
          <a:p>
            <a:pPr algn="l">
              <a:buFont typeface="Arial" pitchFamily="34" charset="0"/>
              <a:buChar char="•"/>
            </a:pPr>
            <a:endParaRPr lang="en-US" sz="1800" cap="none" dirty="0" smtClean="0"/>
          </a:p>
          <a:p>
            <a:pPr algn="l">
              <a:buFont typeface="Arial" pitchFamily="34" charset="0"/>
              <a:buChar char="•"/>
            </a:pPr>
            <a:endParaRPr lang="en-US" sz="1800" cap="none" dirty="0" smtClean="0"/>
          </a:p>
          <a:p>
            <a:endParaRPr lang="en-US" sz="1800" cap="non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55837"/>
            <a:ext cx="4038600" cy="452596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Video production: course support &amp; professional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Software training &amp; support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Print/poster design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Equipment circulation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Summer online recruitment &amp; training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Student software support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Facilities management</a:t>
            </a:r>
          </a:p>
          <a:p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14" descr="EU2Hwh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Immediate Strategies for Success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371600"/>
            <a:ext cx="6248400" cy="5029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400" dirty="0" smtClean="0"/>
              <a:t>Promote  </a:t>
            </a:r>
            <a:r>
              <a:rPr lang="en-US" sz="2400" dirty="0" smtClean="0">
                <a:hlinkClick r:id="rId2"/>
              </a:rPr>
              <a:t>www.elon.edu/teaching</a:t>
            </a:r>
            <a:r>
              <a:rPr lang="en-US" sz="2400" dirty="0" smtClean="0"/>
              <a:t>  website</a:t>
            </a:r>
          </a:p>
          <a:p>
            <a:r>
              <a:rPr lang="en-US" sz="2400" dirty="0" smtClean="0"/>
              <a:t>Support new Strategic Plan</a:t>
            </a:r>
          </a:p>
          <a:p>
            <a:r>
              <a:rPr lang="en-US" sz="2400" dirty="0" smtClean="0"/>
              <a:t>Transform individual projects to departmental initiatives</a:t>
            </a:r>
          </a:p>
          <a:p>
            <a:r>
              <a:rPr lang="en-US" sz="2400" dirty="0" smtClean="0"/>
              <a:t>Reorganize staff resources</a:t>
            </a:r>
          </a:p>
          <a:p>
            <a:r>
              <a:rPr lang="en-US" sz="2400" dirty="0" smtClean="0"/>
              <a:t>Clarify teaching &amp; learning support with CATL</a:t>
            </a:r>
          </a:p>
          <a:p>
            <a:r>
              <a:rPr lang="en-US" sz="2400" dirty="0" smtClean="0"/>
              <a:t>Partner with faculty on grants</a:t>
            </a:r>
          </a:p>
          <a:p>
            <a:r>
              <a:rPr lang="en-US" sz="2400" dirty="0" smtClean="0"/>
              <a:t>Define technology training solutions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14" descr="EU2Hwh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  <p:pic>
        <p:nvPicPr>
          <p:cNvPr id="4100" name="Picture 4" descr="http://www.sxc.hu/pic/l/c/co/cobrasoft/1176209_1298873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7" y="3886200"/>
            <a:ext cx="2728914" cy="2728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dirty="0" smtClean="0"/>
              <a:t>Project Development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086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2600" dirty="0" smtClean="0"/>
              <a:t>Levels of support</a:t>
            </a:r>
            <a:r>
              <a:rPr lang="en-US" sz="3000" dirty="0" smtClean="0"/>
              <a:t>	</a:t>
            </a:r>
          </a:p>
          <a:p>
            <a:pPr lvl="1"/>
            <a:r>
              <a:rPr lang="en-US" sz="2200" dirty="0" smtClean="0"/>
              <a:t>1   Training only (quick help)</a:t>
            </a:r>
          </a:p>
          <a:p>
            <a:pPr lvl="1"/>
            <a:r>
              <a:rPr lang="en-US" sz="2200" dirty="0" smtClean="0"/>
              <a:t>2   Training Assistance with ongoing support</a:t>
            </a:r>
          </a:p>
          <a:p>
            <a:pPr lvl="1"/>
            <a:r>
              <a:rPr lang="en-US" sz="2200" dirty="0" smtClean="0"/>
              <a:t>3   Project development with staff resources</a:t>
            </a:r>
          </a:p>
          <a:p>
            <a:pPr lvl="1"/>
            <a:r>
              <a:rPr lang="en-US" sz="2200" dirty="0" smtClean="0"/>
              <a:t>4   University initiatives requiring resources/deployment</a:t>
            </a:r>
          </a:p>
          <a:p>
            <a:pPr lvl="2"/>
            <a:endParaRPr lang="en-US" sz="2200" dirty="0" smtClean="0"/>
          </a:p>
          <a:p>
            <a:r>
              <a:rPr lang="en-US" sz="2600" dirty="0" smtClean="0"/>
              <a:t>Collaborate with faculty on design</a:t>
            </a:r>
          </a:p>
          <a:p>
            <a:pPr lvl="1"/>
            <a:r>
              <a:rPr lang="en-US" sz="2400" dirty="0" smtClean="0"/>
              <a:t>CATL scholars/grants</a:t>
            </a:r>
          </a:p>
          <a:p>
            <a:pPr lvl="1"/>
            <a:r>
              <a:rPr lang="en-US" sz="2400" dirty="0" smtClean="0"/>
              <a:t>Sponsored Programs/external grants</a:t>
            </a:r>
          </a:p>
          <a:p>
            <a:pPr lvl="2"/>
            <a:endParaRPr lang="en-US" dirty="0" smtClean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14" descr="EU2Hw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  <p:pic>
        <p:nvPicPr>
          <p:cNvPr id="3080" name="Picture 8" descr="http://www.sxc.hu/pic/l/a/ag/agthabrown/1208792_8103939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8620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5965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Key Questions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1752" y="2136648"/>
            <a:ext cx="6556248" cy="43403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is the perfect staff mix of project leads, designers and creative staff to support teaching and learning in 2020?</a:t>
            </a:r>
          </a:p>
          <a:p>
            <a:r>
              <a:rPr lang="en-US" sz="2800" dirty="0" smtClean="0"/>
              <a:t>What is the appropriate method/approval process of technology grant funding for good ideas?</a:t>
            </a:r>
          </a:p>
          <a:p>
            <a:r>
              <a:rPr lang="en-US" sz="2800" dirty="0" smtClean="0"/>
              <a:t>How much training do we provide faculty?  Students?  Staff?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14" descr="EU2Hw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  <p:pic>
        <p:nvPicPr>
          <p:cNvPr id="5122" name="Picture 2" descr="http://www.sxc.hu/pic/l/s/sv/svilen001/1084633_2676827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3994438"/>
            <a:ext cx="2276475" cy="2441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Key Questions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1752" y="2209800"/>
            <a:ext cx="6403848" cy="434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is the priority of faculty vs. staff support in design/training?</a:t>
            </a:r>
          </a:p>
          <a:p>
            <a:r>
              <a:rPr lang="en-US" sz="2800" dirty="0" smtClean="0"/>
              <a:t>How important is it to deliver “just in time” support to faculty, students and staff?</a:t>
            </a:r>
          </a:p>
          <a:p>
            <a:r>
              <a:rPr lang="en-US" sz="2800" dirty="0" smtClean="0"/>
              <a:t>How do we best promote TLT services considering the financial climate?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14" descr="EU2Hw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  <p:pic>
        <p:nvPicPr>
          <p:cNvPr id="10" name="Picture 2" descr="http://www.sxc.hu/pic/l/s/sv/svilen001/1084633_2676827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3994438"/>
            <a:ext cx="2276475" cy="2441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34632"/>
            <a:ext cx="4800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Enrollment </a:t>
            </a:r>
            <a:r>
              <a:rPr lang="en-US" dirty="0" smtClean="0"/>
              <a:t>2009-2010</a:t>
            </a:r>
            <a:endParaRPr lang="en-US" dirty="0" smtClean="0"/>
          </a:p>
          <a:p>
            <a:pPr lvl="1"/>
            <a:r>
              <a:rPr lang="en-US" dirty="0" smtClean="0"/>
              <a:t>Undergraduate: 4,992</a:t>
            </a:r>
          </a:p>
          <a:p>
            <a:pPr lvl="1"/>
            <a:r>
              <a:rPr lang="en-US" dirty="0" smtClean="0"/>
              <a:t>Graduate: 636</a:t>
            </a:r>
          </a:p>
          <a:p>
            <a:r>
              <a:rPr lang="en-US" dirty="0" smtClean="0"/>
              <a:t>Students from 43 states, the District of Columbia, and 51 other nations</a:t>
            </a:r>
          </a:p>
          <a:p>
            <a:r>
              <a:rPr lang="en-US" dirty="0" smtClean="0"/>
              <a:t>343 full-time faculty</a:t>
            </a:r>
          </a:p>
          <a:p>
            <a:r>
              <a:rPr lang="en-US" dirty="0" smtClean="0"/>
              <a:t>51 undergraduate majors</a:t>
            </a:r>
          </a:p>
          <a:p>
            <a:r>
              <a:rPr lang="en-US" dirty="0" smtClean="0"/>
              <a:t>Graduate programs in business, education, interactive media, law, and physical therapy</a:t>
            </a:r>
          </a:p>
          <a:p>
            <a:pPr lvl="1"/>
            <a:endParaRPr lang="en-US" dirty="0" smtClean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14" descr="EU2Hwh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  <p:pic>
        <p:nvPicPr>
          <p:cNvPr id="1027" name="Picture 3" descr="C:\Users\shildebrand.FS\Desktop\FacultyPhotos\crider3_08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62"/>
          <a:stretch/>
        </p:blipFill>
        <p:spPr bwMode="auto">
          <a:xfrm>
            <a:off x="5096936" y="1600200"/>
            <a:ext cx="3361264" cy="4076700"/>
          </a:xfrm>
          <a:prstGeom prst="snip2DiagRect">
            <a:avLst/>
          </a:prstGeom>
          <a:solidFill>
            <a:srgbClr xmlns:mc="http://schemas.openxmlformats.org/markup-compatibility/2006" xmlns:a14="http://schemas.microsoft.com/office/drawing/2010/main" val="FFFFFF" mc:Ignorable="">
              <a:shade val="85000"/>
            </a:srgbClr>
          </a:solidFill>
          <a:ln w="88900" cap="sq">
            <a:solidFill>
              <a:srgbClr xmlns:mc="http://schemas.openxmlformats.org/markup-compatibility/2006" xmlns:a14="http://schemas.microsoft.com/office/drawing/2010/main" val="FFFFFF" mc:Ignorable=""/>
            </a:solidFill>
            <a:miter lim="800000"/>
          </a:ln>
          <a:effectLst>
            <a:outerShdw blurRad="88900" algn="tl" rotWithShape="0">
              <a:srgbClr xmlns:mc="http://schemas.openxmlformats.org/markup-compatibility/2006" xmlns:a14="http://schemas.microsoft.com/office/drawing/2010/main" val="000000" mc:Ignorable="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xmlns:mc="http://schemas.openxmlformats.org/markup-compatibility/2006" xmlns:a14="http://schemas.microsoft.com/office/drawing/2010/main" val="FFFFFF" mc:Ignorable="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045828372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4" descr="EU2Hwh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457200" y="914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Technology Support for the Academics</a:t>
            </a:r>
            <a:br>
              <a:rPr lang="en-US" dirty="0" smtClean="0"/>
            </a:br>
            <a:r>
              <a:rPr lang="en-US" sz="3100" dirty="0" smtClean="0"/>
              <a:t>(previous structure)</a:t>
            </a:r>
            <a:endParaRPr lang="en-US" sz="3100" dirty="0"/>
          </a:p>
        </p:txBody>
      </p:sp>
      <p:pic>
        <p:nvPicPr>
          <p:cNvPr id="13" name="Picture 12" descr="department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43000" y="2133600"/>
            <a:ext cx="6781800" cy="435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2500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4" descr="EU2Hwh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457200" y="914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Technology Support for the Academics</a:t>
            </a:r>
            <a:br>
              <a:rPr lang="en-US" dirty="0" smtClean="0"/>
            </a:br>
            <a:r>
              <a:rPr lang="en-US" sz="3100" dirty="0" smtClean="0"/>
              <a:t>(previous model)</a:t>
            </a:r>
            <a:endParaRPr lang="en-US" sz="3100" dirty="0"/>
          </a:p>
        </p:txBody>
      </p:sp>
      <p:pic>
        <p:nvPicPr>
          <p:cNvPr id="14" name="Picture 4" descr="http://www.sxc.hu/pic/l/h/hi/hisks/1078436_2042489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906" y="5119771"/>
            <a:ext cx="2080994" cy="150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44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Waited for faculty to come to us</a:t>
            </a:r>
          </a:p>
          <a:p>
            <a:r>
              <a:rPr lang="en-US" sz="2800" dirty="0" smtClean="0"/>
              <a:t>Support was somewhat divided;</a:t>
            </a:r>
          </a:p>
          <a:p>
            <a:pPr lvl="1"/>
            <a:r>
              <a:rPr lang="en-US" sz="2400" dirty="0" smtClean="0"/>
              <a:t>Some technology staff “did it” for the faculty</a:t>
            </a:r>
          </a:p>
          <a:p>
            <a:pPr lvl="1"/>
            <a:r>
              <a:rPr lang="en-US" sz="2400" dirty="0" smtClean="0"/>
              <a:t>Some technology staff showed faculty “how to” do it</a:t>
            </a:r>
          </a:p>
          <a:p>
            <a:r>
              <a:rPr lang="en-US" sz="2800" dirty="0" smtClean="0"/>
              <a:t>Any idea became a project</a:t>
            </a:r>
          </a:p>
          <a:p>
            <a:r>
              <a:rPr lang="en-US" sz="2800" dirty="0" smtClean="0"/>
              <a:t>Workshops were offered, but attendance was low</a:t>
            </a:r>
          </a:p>
        </p:txBody>
      </p:sp>
    </p:spTree>
    <p:extLst>
      <p:ext uri="{BB962C8B-B14F-4D97-AF65-F5344CB8AC3E}">
        <p14:creationId xmlns:p14="http://schemas.microsoft.com/office/powerpoint/2010/main" val="30887331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Changing Faculty Perceptions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65532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“Who cares about your name?”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“Just want help!”</a:t>
            </a:r>
          </a:p>
          <a:p>
            <a:endParaRPr lang="en-US" sz="2800" dirty="0" smtClean="0"/>
          </a:p>
          <a:p>
            <a:r>
              <a:rPr lang="en-US" sz="2800" dirty="0" smtClean="0"/>
              <a:t> Newer Faculty – “Do it for me!” or           “Leave me alone!”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“We are all IT” (Information Technology)</a:t>
            </a:r>
          </a:p>
          <a:p>
            <a:endParaRPr lang="en-US" sz="2800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14" descr="EU2Hw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  <p:pic>
        <p:nvPicPr>
          <p:cNvPr id="8195" name="Picture 3" descr="C:\Users\shildebrand.FS\Desktop\FacultyPhotos\Kevin_OMara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30" r="10529"/>
          <a:stretch/>
        </p:blipFill>
        <p:spPr bwMode="auto">
          <a:xfrm>
            <a:off x="6248400" y="2133600"/>
            <a:ext cx="2641600" cy="3261732"/>
          </a:xfrm>
          <a:prstGeom prst="snip2DiagRect">
            <a:avLst/>
          </a:prstGeom>
          <a:solidFill>
            <a:srgbClr xmlns:mc="http://schemas.openxmlformats.org/markup-compatibility/2006" xmlns:a14="http://schemas.microsoft.com/office/drawing/2010/main" val="FFFFFF" mc:Ignorable="">
              <a:shade val="85000"/>
            </a:srgbClr>
          </a:solidFill>
          <a:ln w="88900" cap="sq">
            <a:solidFill>
              <a:srgbClr xmlns:mc="http://schemas.openxmlformats.org/markup-compatibility/2006" xmlns:a14="http://schemas.microsoft.com/office/drawing/2010/main" val="FFFFFF" mc:Ignorable=""/>
            </a:solidFill>
            <a:miter lim="800000"/>
          </a:ln>
          <a:effectLst>
            <a:outerShdw blurRad="88900" algn="tl" rotWithShape="0">
              <a:srgbClr xmlns:mc="http://schemas.openxmlformats.org/markup-compatibility/2006" xmlns:a14="http://schemas.microsoft.com/office/drawing/2010/main" val="000000" mc:Ignorable="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xmlns:mc="http://schemas.openxmlformats.org/markup-compatibility/2006" xmlns:a14="http://schemas.microsoft.com/office/drawing/2010/main" val="FFFFFF" mc:Ignorable="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559449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Documents and Settings\jlavoie\Desktop\tlt-dep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9963" y="1249854"/>
            <a:ext cx="8057321" cy="3957145"/>
          </a:xfrm>
          <a:prstGeom prst="rect">
            <a:avLst/>
          </a:prstGeom>
          <a:noFill/>
        </p:spPr>
      </p:pic>
      <p:pic>
        <p:nvPicPr>
          <p:cNvPr id="6" name="Picture 5" descr="C:\Documents and Settings\jlavoie\Desktop\its-dpt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2478" y="3445724"/>
            <a:ext cx="1334941" cy="1418375"/>
          </a:xfrm>
          <a:prstGeom prst="rect">
            <a:avLst/>
          </a:prstGeom>
          <a:noFill/>
        </p:spPr>
      </p:pic>
      <p:pic>
        <p:nvPicPr>
          <p:cNvPr id="1026" name="Picture 2" descr="C:\Documents and Settings\jlavoie\Desktop\dpt-id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42261" y="3485017"/>
            <a:ext cx="1595438" cy="1285875"/>
          </a:xfrm>
          <a:prstGeom prst="rect">
            <a:avLst/>
          </a:prstGeom>
          <a:noFill/>
        </p:spPr>
      </p:pic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4" descr="EU2Hwh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729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Documents and Settings\jlavoie\Desktop\tlt-dep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9963" y="1249854"/>
            <a:ext cx="8057321" cy="3957145"/>
          </a:xfrm>
          <a:prstGeom prst="rect">
            <a:avLst/>
          </a:prstGeom>
          <a:noFill/>
        </p:spPr>
      </p:pic>
      <p:pic>
        <p:nvPicPr>
          <p:cNvPr id="6" name="Picture 5" descr="C:\Documents and Settings\jlavoie\Desktop\its-dpt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2478" y="3445724"/>
            <a:ext cx="1334941" cy="1418375"/>
          </a:xfrm>
          <a:prstGeom prst="rect">
            <a:avLst/>
          </a:prstGeom>
          <a:noFill/>
        </p:spPr>
      </p:pic>
      <p:pic>
        <p:nvPicPr>
          <p:cNvPr id="1026" name="Picture 2" descr="C:\Documents and Settings\jlavoie\Desktop\dpt-id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42261" y="3485017"/>
            <a:ext cx="1595438" cy="1285875"/>
          </a:xfrm>
          <a:prstGeom prst="rect">
            <a:avLst/>
          </a:prstGeom>
          <a:noFill/>
        </p:spPr>
      </p:pic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4" descr="EU2Hwh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8170662"/>
      </p:ext>
    </p:extLst>
  </p:cSld>
  <p:clrMapOvr>
    <a:masterClrMapping/>
  </p:clrMapOvr>
  <p:transition xmlns:p14="http://schemas.microsoft.com/office/powerpoint/2010/main" advClick="0" advTm="100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90287E-6 L 0.1 0.574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287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58E-6 L -0.08577 0.570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0" y="28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Documents and Settings\jlavoie\Desktop\tlt-dep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963" y="1249854"/>
            <a:ext cx="8057321" cy="3957145"/>
          </a:xfrm>
          <a:prstGeom prst="rect">
            <a:avLst/>
          </a:prstGeom>
          <a:noFill/>
        </p:spPr>
      </p:pic>
      <p:pic>
        <p:nvPicPr>
          <p:cNvPr id="2052" name="Picture 4" descr="C:\Documents and Settings\jlavoie\Desktop\tlt-dpt.tif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480090" y="3457347"/>
            <a:ext cx="1508672" cy="1346200"/>
          </a:xfrm>
          <a:prstGeom prst="rect">
            <a:avLst/>
          </a:prstGeom>
          <a:noFill/>
        </p:spPr>
      </p:pic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14" descr="EU2Hwh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55828 L 4.16667E-6 2.36818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8600" y="2590800"/>
            <a:ext cx="501602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Enhance triage for ideas/support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Build on CATL referrals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Continue to improve communications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Provide clear levels of support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Innovate with new learning technologies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Ensure deliverables through project management</a:t>
            </a:r>
          </a:p>
          <a:p>
            <a:endParaRPr 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12700">
            <a:solidFill>
              <a:srgbClr xmlns:mc="http://schemas.openxmlformats.org/markup-compatibility/2006" xmlns:a14="http://schemas.microsoft.com/office/drawing/2010/main" val="990000" mc:Ignorable="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rect">
            <a:avLst/>
          </a:prstGeom>
          <a:gradFill rotWithShape="0">
            <a:gsLst>
              <a:gs pos="0">
                <a:srgbClr xmlns:mc="http://schemas.openxmlformats.org/markup-compatibility/2006" xmlns:a14="http://schemas.microsoft.com/office/drawing/2010/main" val="CC9933" mc:Ignorable="">
                  <a:alpha val="10999"/>
                </a:srgbClr>
              </a:gs>
              <a:gs pos="100000">
                <a:srgbClr xmlns:mc="http://schemas.openxmlformats.org/markup-compatibility/2006" xmlns:a14="http://schemas.microsoft.com/office/drawing/2010/main" val="CC9933" mc:Ignorable="">
                  <a:alpha val="78000"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xmlns:mc="http://schemas.openxmlformats.org/markup-compatibility/2006" xmlns:a14="http://schemas.microsoft.com/office/drawing/2010/main" val="990000" mc:Ignorable=""/>
              </a:gs>
              <a:gs pos="100000">
                <a:srgbClr xmlns:mc="http://schemas.openxmlformats.org/markup-compatibility/2006" xmlns:a14="http://schemas.microsoft.com/office/drawing/2010/main" val="FFFFFF" mc:Ignorable=""/>
              </a:gs>
              <a:gs pos="85000">
                <a:schemeClr val="tx1"/>
              </a:gs>
              <a:gs pos="12000">
                <a:srgbClr xmlns:mc="http://schemas.openxmlformats.org/markup-compatibility/2006" xmlns:a14="http://schemas.microsoft.com/office/drawing/2010/main" val="990000" mc:Ignorable="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1" charset="0"/>
              <a:ea typeface="ＭＳ Ｐゴシック" pitchFamily="31" charset="-128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99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14" descr="EU2Hw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39712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0800" dir="2700000" algn="tl" rotWithShape="0">
              <a:srgbClr xmlns:mc="http://schemas.openxmlformats.org/markup-compatibility/2006" xmlns:a14="http://schemas.microsoft.com/office/drawing/2010/main" val="808080" mc:Ignorable="">
                <a:alpha val="73999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Goals for </a:t>
            </a:r>
            <a:br>
              <a:rPr lang="en-US" dirty="0" smtClean="0"/>
            </a:br>
            <a:r>
              <a:rPr lang="en-US" dirty="0" smtClean="0"/>
              <a:t>Teaching and Learning Technologies</a:t>
            </a:r>
            <a:endParaRPr lang="en-US" dirty="0"/>
          </a:p>
        </p:txBody>
      </p:sp>
      <p:pic>
        <p:nvPicPr>
          <p:cNvPr id="2051" name="Picture 3" descr="C:\Users\shildebrand.FS\Desktop\FacultyPhotos\Frances_Ward-Johns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351" y="2748677"/>
            <a:ext cx="3468849" cy="2601637"/>
          </a:xfrm>
          <a:prstGeom prst="snip2DiagRect">
            <a:avLst/>
          </a:prstGeom>
          <a:solidFill>
            <a:srgbClr xmlns:mc="http://schemas.openxmlformats.org/markup-compatibility/2006" xmlns:a14="http://schemas.microsoft.com/office/drawing/2010/main" val="FFFFFF" mc:Ignorable="">
              <a:shade val="85000"/>
            </a:srgbClr>
          </a:solidFill>
          <a:ln w="88900" cap="sq">
            <a:solidFill>
              <a:srgbClr xmlns:mc="http://schemas.openxmlformats.org/markup-compatibility/2006" xmlns:a14="http://schemas.microsoft.com/office/drawing/2010/main" val="FFFFFF" mc:Ignorable=""/>
            </a:solidFill>
            <a:miter lim="800000"/>
          </a:ln>
          <a:effectLst>
            <a:outerShdw blurRad="88900" algn="tl" rotWithShape="0">
              <a:srgbClr xmlns:mc="http://schemas.openxmlformats.org/markup-compatibility/2006" xmlns:a14="http://schemas.microsoft.com/office/drawing/2010/main" val="000000" mc:Ignorable="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xmlns:mc="http://schemas.openxmlformats.org/markup-compatibility/2006" xmlns:a14="http://schemas.microsoft.com/office/drawing/2010/main" val="FFFFFF" mc:Ignorable="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853279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Mind the Gap: &amp;#x0D;&amp;#x0A;Advancing Teaching and Learning Through Strategic Alliances&amp;quot;&quot;/&gt;&lt;property id=&quot;20307&quot; value=&quot;256&quot;/&gt;&lt;/object&gt;&lt;object type=&quot;3&quot; unique_id=&quot;10007&quot;&gt;&lt;property id=&quot;20148&quot; value=&quot;5&quot;/&gt;&lt;property id=&quot;20300&quot; value=&quot;Slide 10&quot;/&gt;&lt;property id=&quot;20307&quot; value=&quot;299&quot;/&gt;&lt;/object&gt;&lt;object type=&quot;3&quot; unique_id=&quot;10010&quot;&gt;&lt;property id=&quot;20148&quot; value=&quot;5&quot;/&gt;&lt;property id=&quot;20300&quot; value=&quot;Slide 13 - &amp;quot;Project Development Process&amp;quot;&quot;/&gt;&lt;property id=&quot;20307&quot; value=&quot;302&quot;/&gt;&lt;/object&gt;&lt;object type=&quot;3&quot; unique_id=&quot;10011&quot;&gt;&lt;property id=&quot;20148&quot; value=&quot;5&quot;/&gt;&lt;property id=&quot;20300&quot; value=&quot;Slide 9 - &amp;quot;Goals for &amp;#x0D;&amp;#x0A;Teaching and Learning Technologies&amp;quot;&quot;/&gt;&lt;property id=&quot;20307&quot; value=&quot;303&quot;/&gt;&lt;/object&gt;&lt;object type=&quot;3&quot; unique_id=&quot;10017&quot;&gt;&lt;property id=&quot;20148&quot; value=&quot;5&quot;/&gt;&lt;property id=&quot;20300&quot; value=&quot;Slide 8&quot;/&gt;&lt;property id=&quot;20307&quot; value=&quot;269&quot;/&gt;&lt;/object&gt;&lt;object type=&quot;3&quot; unique_id=&quot;10018&quot;&gt;&lt;property id=&quot;20148&quot; value=&quot;5&quot;/&gt;&lt;property id=&quot;20300&quot; value=&quot;Slide 11 - &amp;quot;What is Teaching and Learning Technologies&amp;quot;&quot;/&gt;&lt;property id=&quot;20307&quot; value=&quot;294&quot;/&gt;&lt;/object&gt;&lt;object type=&quot;3&quot; unique_id=&quot;10025&quot;&gt;&lt;property id=&quot;20148&quot; value=&quot;5&quot;/&gt;&lt;property id=&quot;20300&quot; value=&quot;Slide 12 - &amp;quot;Immediate Strategies for Success&amp;quot;&quot;/&gt;&lt;property id=&quot;20307&quot; value=&quot;290&quot;/&gt;&lt;/object&gt;&lt;object type=&quot;3&quot; unique_id=&quot;10047&quot;&gt;&lt;property id=&quot;20148&quot; value=&quot;5&quot;/&gt;&lt;property id=&quot;20300&quot; value=&quot;Slide 14 - &amp;quot;Key Questions&amp;quot;&quot;/&gt;&lt;property id=&quot;20307&quot; value=&quot;296&quot;/&gt;&lt;/object&gt;&lt;object type=&quot;3&quot; unique_id=&quot;10048&quot;&gt;&lt;property id=&quot;20148&quot; value=&quot;5&quot;/&gt;&lt;property id=&quot;20300&quot; value=&quot;Slide 15 - &amp;quot;Key Questions&amp;quot;&quot;/&gt;&lt;property id=&quot;20307&quot; value=&quot;286&quot;/&gt;&lt;/object&gt;&lt;object type=&quot;3&quot; unique_id=&quot;10193&quot;&gt;&lt;property id=&quot;20148&quot; value=&quot;5&quot;/&gt;&lt;property id=&quot;20300&quot; value=&quot;Slide 3&quot;/&gt;&lt;property id=&quot;20307&quot; value=&quot;304&quot;/&gt;&lt;/object&gt;&lt;object type=&quot;3&quot; unique_id=&quot;10194&quot;&gt;&lt;property id=&quot;20148&quot; value=&quot;5&quot;/&gt;&lt;property id=&quot;20300&quot; value=&quot;Slide 7&quot;/&gt;&lt;property id=&quot;20307&quot; value=&quot;305&quot;/&gt;&lt;/object&gt;&lt;object type=&quot;3&quot; unique_id=&quot;10227&quot;&gt;&lt;property id=&quot;20148&quot; value=&quot;5&quot;/&gt;&lt;property id=&quot;20300&quot; value=&quot;Slide 2&quot;/&gt;&lt;property id=&quot;20307&quot; value=&quot;306&quot;/&gt;&lt;/object&gt;&lt;object type=&quot;3&quot; unique_id=&quot;10277&quot;&gt;&lt;property id=&quot;20148&quot; value=&quot;5&quot;/&gt;&lt;property id=&quot;20300&quot; value=&quot;Slide 6&quot;/&gt;&lt;property id=&quot;20307&quot; value=&quot;308&quot;/&gt;&lt;/object&gt;&lt;object type=&quot;3&quot; unique_id=&quot;10312&quot;&gt;&lt;property id=&quot;20148&quot; value=&quot;5&quot;/&gt;&lt;property id=&quot;20300&quot; value=&quot;Slide 4&quot;/&gt;&lt;property id=&quot;20307&quot; value=&quot;310&quot;/&gt;&lt;/object&gt;&lt;object type=&quot;3&quot; unique_id=&quot;10313&quot;&gt;&lt;property id=&quot;20148&quot; value=&quot;5&quot;/&gt;&lt;property id=&quot;20300&quot; value=&quot;Slide 5 - &amp;quot;Changing Faculty Perceptions&amp;quot;&quot;/&gt;&lt;property id=&quot;20307&quot; value=&quot;30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2621</TotalTime>
  <Words>428</Words>
  <Application>Microsoft Office PowerPoint</Application>
  <PresentationFormat>On-screen Show (4:3)</PresentationFormat>
  <Paragraphs>103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Mind the Gap:  Advancing Teaching and Learning Through Strategic Alliances</vt:lpstr>
      <vt:lpstr>PowerPoint Presentation</vt:lpstr>
      <vt:lpstr>PowerPoint Presentation</vt:lpstr>
      <vt:lpstr>PowerPoint Presentation</vt:lpstr>
      <vt:lpstr>Changing Faculty Perceptions</vt:lpstr>
      <vt:lpstr>PowerPoint Presentation</vt:lpstr>
      <vt:lpstr>PowerPoint Presentation</vt:lpstr>
      <vt:lpstr>PowerPoint Presentation</vt:lpstr>
      <vt:lpstr>Goals for  Teaching and Learning Technologies</vt:lpstr>
      <vt:lpstr>PowerPoint Presentation</vt:lpstr>
      <vt:lpstr>What is Teaching and Learning Technologies</vt:lpstr>
      <vt:lpstr>Immediate Strategies for Success</vt:lpstr>
      <vt:lpstr>Project Development Process</vt:lpstr>
      <vt:lpstr>Key Questions</vt:lpstr>
      <vt:lpstr>Key Questions</vt:lpstr>
    </vt:vector>
  </TitlesOfParts>
  <Company>Elon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Technology</dc:title>
  <dc:creator>Elon University</dc:creator>
  <cp:lastModifiedBy>Scott Hildebrand</cp:lastModifiedBy>
  <cp:revision>309</cp:revision>
  <dcterms:created xsi:type="dcterms:W3CDTF">2009-09-25T13:34:24Z</dcterms:created>
  <dcterms:modified xsi:type="dcterms:W3CDTF">2010-06-07T14:25:59Z</dcterms:modified>
</cp:coreProperties>
</file>