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6"/>
  </p:notesMasterIdLst>
  <p:handoutMasterIdLst>
    <p:handoutMasterId r:id="rId27"/>
  </p:handoutMasterIdLst>
  <p:sldIdLst>
    <p:sldId id="262" r:id="rId6"/>
    <p:sldId id="283" r:id="rId7"/>
    <p:sldId id="281" r:id="rId8"/>
    <p:sldId id="278" r:id="rId9"/>
    <p:sldId id="268" r:id="rId10"/>
    <p:sldId id="267" r:id="rId11"/>
    <p:sldId id="266" r:id="rId12"/>
    <p:sldId id="265" r:id="rId13"/>
    <p:sldId id="274" r:id="rId14"/>
    <p:sldId id="273" r:id="rId15"/>
    <p:sldId id="272" r:id="rId16"/>
    <p:sldId id="271" r:id="rId17"/>
    <p:sldId id="270" r:id="rId18"/>
    <p:sldId id="280" r:id="rId19"/>
    <p:sldId id="263" r:id="rId20"/>
    <p:sldId id="269" r:id="rId21"/>
    <p:sldId id="276" r:id="rId22"/>
    <p:sldId id="277" r:id="rId23"/>
    <p:sldId id="282" r:id="rId24"/>
    <p:sldId id="275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35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03" y="1"/>
            <a:ext cx="2982435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989970-D5CC-4342-B3AF-5683EB04B670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62"/>
            <a:ext cx="2982435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03" y="8829662"/>
            <a:ext cx="2982435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F4B5E0-F727-4585-998E-B3D12557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35" cy="46514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803" y="1"/>
            <a:ext cx="2982435" cy="46514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5DB5F8-C8E6-42EF-AA7D-670CC6D14ADE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7" y="4416430"/>
            <a:ext cx="5504820" cy="418306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62"/>
            <a:ext cx="2982435" cy="46514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803" y="8829662"/>
            <a:ext cx="2982435" cy="46514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FBBB3C-F367-45D9-9BEB-AB0066E3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TemplatePhoto cop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841500"/>
            <a:ext cx="6134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logo_smalles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E396-A781-4E68-B3D0-E42EAE8BBB7B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3CBE-6FE6-41F1-B7D8-891297511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AF08-0F5E-4497-9B86-39F779A906FA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A43D-8B4D-4648-8C84-416798A2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4218-2E23-4711-B83E-0F369EB64020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489E-3978-4641-8E43-702E970CA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1F26-7238-4365-BD5D-E6B6533AB7E1}" type="datetime1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AB87-E018-40D2-90DD-D47064E72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7848-0271-4D3F-B574-45B73A4B05D4}" type="datetime1">
              <a:rPr lang="en-US" smtClean="0"/>
              <a:t>6/7/2010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7D83-4448-4988-A0C8-DE1697CDB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B030-8E74-4C7B-8FED-044420BBEEB8}" type="datetime1">
              <a:rPr lang="en-US" smtClean="0"/>
              <a:t>6/7/2010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7992-7700-452B-8470-99D397C01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1F2A-9108-47C2-946A-72FEE07FFC47}" type="datetime1">
              <a:rPr lang="en-US" smtClean="0"/>
              <a:t>6/7/2010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721E-DBFD-431F-A294-137D47718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1461-59CF-4CC6-96A1-EDC66939E433}" type="datetime1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8BAF-2DB5-420E-9D9A-2B5136851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29C9-5DC9-40A5-9E4B-856D170DDD5A}" type="datetime1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F939-3013-4E2B-8AE1-AE1F3AF1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10AB-3996-443C-B53E-6E6B189B2466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8D45-8D6E-48B5-A112-2A294380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_photo_3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5481992"/>
            <a:ext cx="1600200" cy="10712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5" descr="slogo_smalles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581400" y="6324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E49D62-8210-4DA0-80B9-C15B9C583685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A4C7-BBBC-4484-8781-4386516DEC1A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2689-2269-49E2-8C55-50E4EF4A6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ogo_smalles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owerpoint_photo_3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5481992"/>
            <a:ext cx="1600200" cy="10712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AF51F-DD0C-459E-BCAB-B488B11B1AB6}" type="datetime1">
              <a:rPr lang="en-US" smtClean="0"/>
              <a:t>6/7/2010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54DE-DE23-4789-A40A-465BC27C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2954-C9C4-4062-AC2E-C8DF14198D7C}" type="datetime1">
              <a:rPr lang="en-US" smtClean="0"/>
              <a:t>6/7/2010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985D-5CAD-4F5F-A384-8047B307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700F-5DA0-4368-BA4F-0007A0C6C9FA}" type="datetime1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4D2F-F71D-4459-AB14-75D48CAB7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7E47-7C69-4BCF-A24C-088B081E9E09}" type="datetime1">
              <a:rPr lang="en-US" smtClean="0"/>
              <a:t>6/7/2010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BD38-4C8F-4E9F-9498-7051451C8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03F1-0586-49EF-A73A-A77357E4CB69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8038-923F-4C7A-A313-59DAD2A5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4295-8E56-4ACF-8F59-221E0C655185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4533-B996-4482-8387-53339FCE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27A0D-B847-43D2-B55A-72DE68663479}" type="datetime1">
              <a:rPr lang="en-US" smtClean="0"/>
              <a:t>6/7/2010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4B897-5E44-47FC-BF21-AD4D978DE5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693" r:id="rId4"/>
    <p:sldLayoutId id="2147483692" r:id="rId5"/>
    <p:sldLayoutId id="2147483691" r:id="rId6"/>
    <p:sldLayoutId id="2147483708" r:id="rId7"/>
    <p:sldLayoutId id="2147483690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05964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0596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248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06578-D97C-4AB6-85D2-D70CD039172C}" type="datetime1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72C31-9A99-4C54-B755-AF2D3EA45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hare.uncw.edu/communities/home/training/itsd/default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uncw.edu/sites/ITSD/training/Lists/ITSD%20Workshop%20Survey/overview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anfieldj@uncw.edu" TargetMode="External"/><Relationship Id="rId2" Type="http://schemas.openxmlformats.org/officeDocument/2006/relationships/hyperlink" Target="http://www.uncw.edu/itsd/help/comput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nerj@uncw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572000"/>
            <a:ext cx="4495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Jeff Stanfield and </a:t>
            </a:r>
            <a:r>
              <a:rPr lang="en-US" dirty="0">
                <a:latin typeface="+mj-lt"/>
                <a:cs typeface="+mn-cs"/>
              </a:rPr>
              <a:t>Jarrett Piner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Information </a:t>
            </a:r>
            <a:r>
              <a:rPr lang="en-US" dirty="0">
                <a:latin typeface="+mj-lt"/>
                <a:cs typeface="+mn-cs"/>
              </a:rPr>
              <a:t>Technology Systems Division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UNC Wilmington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June 4th, </a:t>
            </a:r>
            <a:r>
              <a:rPr lang="en-US" dirty="0">
                <a:latin typeface="+mj-lt"/>
                <a:cs typeface="+mn-cs"/>
              </a:rPr>
              <a:t>2010</a:t>
            </a: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</a:rPr>
              <a:t>Computing@UNCW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457200"/>
          </a:xfrm>
        </p:spPr>
        <p:txBody>
          <a:bodyPr>
            <a:noAutofit/>
          </a:bodyPr>
          <a:lstStyle/>
          <a:p>
            <a:pPr lvl="2" algn="ctr" eaLnBrk="1" fontAlgn="auto" hangingPunct="1">
              <a:spcAft>
                <a:spcPts val="0"/>
              </a:spcAft>
              <a:defRPr/>
            </a:pPr>
            <a:r>
              <a:rPr lang="en-US" sz="2800" kern="1200" dirty="0">
                <a:latin typeface="+mj-lt"/>
                <a:ea typeface="+mj-ea"/>
                <a:cs typeface="+mj-cs"/>
              </a:rPr>
              <a:t>Computing Orientation II for Faculty-Applications you will use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21374"/>
              </p:ext>
            </p:extLst>
          </p:nvPr>
        </p:nvGraphicFramePr>
        <p:xfrm>
          <a:off x="1143000" y="1447800"/>
          <a:ext cx="6705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276600"/>
              </a:tblGrid>
              <a:tr h="38531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Learning Objectives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Table of Contents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720087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Upon completion of this course, you will be able to:</a:t>
                      </a:r>
                    </a:p>
                    <a:p>
                      <a:endParaRPr kumimoji="0" lang="en-US" sz="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Know what specific applications are available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to them at UNCW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Know how to access those apps and how to get further assistance in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using the apps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Demonstrate how to access mySeaport, SkillPort,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OWA, and SharePoint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Course and Classroom Technology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Blackboard 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‘Clickers’- Student Response System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Podcasting and iTunes U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Scanning of Tests and Exams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SkillPort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Technology in the Classroom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TealVision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TealWare</a:t>
                      </a:r>
                    </a:p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Wimba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Supporting Technologies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Contribute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Event Management System</a:t>
                      </a:r>
                    </a:p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ImageNow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mySeaport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Remedy 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Reporting(SSRS)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Select Survey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SPOTS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Additional Training Opportunities</a:t>
                      </a:r>
                    </a:p>
                    <a:p>
                      <a:endParaRPr kumimoji="0" lang="en-US" sz="1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Appendix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IT Services Matrix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from Off Campus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30838"/>
              </p:ext>
            </p:extLst>
          </p:nvPr>
        </p:nvGraphicFramePr>
        <p:xfrm>
          <a:off x="609600" y="1905000"/>
          <a:ext cx="7772400" cy="3515769"/>
        </p:xfrm>
        <a:graphic>
          <a:graphicData uri="http://schemas.openxmlformats.org/drawingml/2006/table">
            <a:tbl>
              <a:tblPr/>
              <a:tblGrid>
                <a:gridCol w="3929865"/>
                <a:gridCol w="3842535"/>
              </a:tblGrid>
              <a:tr h="498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of 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4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Upon completion of this course, you will be able to: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Explain how to install Antivirus on a home computer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Identify how to access free software for faculty and staff through check out and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TealWare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Describe how to use VPN from off campus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Antivirus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Remote Desktop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Virtual Private Network – PC Compatible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Virtual Private Network – Macintosh Compatible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Tealware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Tealware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How to Save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Microsoft Office software for home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Networking@UNCW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375623"/>
              </p:ext>
            </p:extLst>
          </p:nvPr>
        </p:nvGraphicFramePr>
        <p:xfrm>
          <a:off x="990600" y="2057400"/>
          <a:ext cx="6858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352800"/>
              </a:tblGrid>
              <a:tr h="461554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Learning Objectives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Table of Contents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77046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Upon completion of this course, you will be able to:</a:t>
                      </a:r>
                    </a:p>
                    <a:p>
                      <a:endParaRPr kumimoji="0" lang="en-US" sz="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Describe the devices used on a network</a:t>
                      </a: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Define networking terms and policies</a:t>
                      </a: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Differentiate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between the different UNCW wireless networks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Introduction to Networks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Netcom Services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Types of Traffic on UNCW’s Network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endParaRPr kumimoji="0" lang="en-US" sz="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Networking Basics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Devices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Terms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endParaRPr kumimoji="0"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Wireless	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Protocols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UNCW Wireless Networks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endParaRPr kumimoji="0"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Wired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Wireless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Security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Speed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endParaRPr kumimoji="0"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Network policies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endParaRPr kumimoji="0"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Register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endParaRPr kumimoji="0"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VPN (Virtual Private Network)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Security@UNCW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676880"/>
              </p:ext>
            </p:extLst>
          </p:nvPr>
        </p:nvGraphicFramePr>
        <p:xfrm>
          <a:off x="1143000" y="1905000"/>
          <a:ext cx="6781800" cy="431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352800"/>
              </a:tblGrid>
              <a:tr h="461554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Learning Objectives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Table of Contents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77046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Upon completion of this course, you will be able to:</a:t>
                      </a:r>
                    </a:p>
                    <a:p>
                      <a:endParaRPr kumimoji="0" lang="en-US" sz="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Understand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peer-to-peer file sharing and UNCW policies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 able to create a secure password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and modify SPAM settings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 familiar with spyware removal and UNCW’s free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AntiVirus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Peer to peer file sharing</a:t>
                      </a:r>
                    </a:p>
                    <a:p>
                      <a:pPr lvl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Legal options for downloading media</a:t>
                      </a:r>
                    </a:p>
                    <a:p>
                      <a:pPr lvl="0"/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Policies</a:t>
                      </a:r>
                    </a:p>
                    <a:p>
                      <a:pPr lvl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Information Technology Policies (RUP, etc.)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Process for email security question setup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Computrace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How to create secure pw and keep private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Spyware removal and free antivirus</a:t>
                      </a:r>
                    </a:p>
                    <a:p>
                      <a:pPr lvl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Spyware removal</a:t>
                      </a:r>
                    </a:p>
                    <a:p>
                      <a:pPr lvl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Antivirus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How to modify SPAM settings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Training Registration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 bwMode="auto">
          <a:xfrm>
            <a:off x="1027611" y="1530238"/>
            <a:ext cx="7125789" cy="38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114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SharePoint survey available on desktop in training room ~</a:t>
            </a:r>
            <a:r>
              <a:rPr lang="en-US" dirty="0" smtClean="0">
                <a:latin typeface="+mj-lt"/>
                <a:hlinkClick r:id="rId2"/>
              </a:rPr>
              <a:t>LINK</a:t>
            </a:r>
            <a:endParaRPr lang="en-US" dirty="0" smtClean="0">
              <a:latin typeface="+mj-lt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Attendees complete after every workshop (optional)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Follow up e-mails after training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Want to ensure ITSD is sending a better person back to their office after the training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6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Share course completion information with HR and managers for performance reviews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Maintain course relevance to University needs.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2057400"/>
            <a:ext cx="51816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Program runs May 18 - July 15</a:t>
            </a:r>
            <a:r>
              <a:rPr lang="en-US" sz="2000" baseline="30000" dirty="0" smtClean="0">
                <a:latin typeface="+mj-lt"/>
              </a:rPr>
              <a:t>th</a:t>
            </a:r>
            <a:endParaRPr lang="en-US" sz="2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Post Card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Tech Corner May 11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Staff e-mail May 11 - 12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HR Liaisons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Staff Senate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Certificate awards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>
                <a:latin typeface="+mj-lt"/>
              </a:rPr>
              <a:t>	ceremony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5486400"/>
            <a:ext cx="1752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95600"/>
            <a:ext cx="264318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81200"/>
            <a:ext cx="2609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Sustainability/Next Steps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57400"/>
            <a:ext cx="8229600" cy="3124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Sustainability of program: Getting new information to Computing 101 alumni after program completion</a:t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 smtClean="0">
              <a:latin typeface="Calibri" pitchFamily="34" charset="0"/>
            </a:endParaRPr>
          </a:p>
          <a:p>
            <a:pPr lvl="1" eaLnBrk="1" hangingPunct="1"/>
            <a:r>
              <a:rPr lang="en-US" sz="2800" dirty="0" smtClean="0">
                <a:latin typeface="Calibri" pitchFamily="34" charset="0"/>
              </a:rPr>
              <a:t>SharePoint community </a:t>
            </a:r>
          </a:p>
          <a:p>
            <a:pPr lvl="1" eaLnBrk="1" hangingPunct="1"/>
            <a:r>
              <a:rPr lang="en-US" sz="2800" dirty="0" smtClean="0">
                <a:latin typeface="Calibri" pitchFamily="34" charset="0"/>
              </a:rPr>
              <a:t>Blackboard refresher course next year</a:t>
            </a:r>
          </a:p>
          <a:p>
            <a:pPr lvl="1" eaLnBrk="1" hangingPunct="1"/>
            <a:r>
              <a:rPr lang="en-US" sz="2800" dirty="0">
                <a:latin typeface="Calibri" pitchFamily="34" charset="0"/>
              </a:rPr>
              <a:t>Refresh content regularly</a:t>
            </a: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pPr eaLnBrk="1" hangingPunct="1"/>
            <a:r>
              <a:rPr lang="en-US" dirty="0"/>
              <a:t>Sustainability/Next Steps</a:t>
            </a:r>
            <a:endParaRPr lang="en-US" dirty="0" smtClean="0"/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981200"/>
            <a:ext cx="8229600" cy="4114800"/>
          </a:xfrm>
        </p:spPr>
        <p:txBody>
          <a:bodyPr/>
          <a:lstStyle/>
          <a:p>
            <a:pPr lvl="1" eaLnBrk="1" hangingPunct="1"/>
            <a:endParaRPr lang="en-US" sz="1200" dirty="0" smtClean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Computing 201</a:t>
            </a:r>
          </a:p>
          <a:p>
            <a:pPr lvl="1" eaLnBrk="1" hangingPunct="1"/>
            <a:r>
              <a:rPr lang="en-US" sz="2600" dirty="0" smtClean="0">
                <a:latin typeface="Calibri" pitchFamily="34" charset="0"/>
              </a:rPr>
              <a:t>Collaborating with Human Resources to develop learning programs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600" dirty="0" smtClean="0">
                <a:latin typeface="Calibri" pitchFamily="34" charset="0"/>
              </a:rPr>
              <a:t>Focus on job competencies and skill set development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Calibri" pitchFamily="34" charset="0"/>
              </a:rPr>
              <a:t>Blend of SkillPort and Instructor led training</a:t>
            </a:r>
          </a:p>
          <a:p>
            <a:pPr lvl="1" eaLnBrk="1" hangingPunct="1"/>
            <a:endParaRPr lang="en-US" sz="2600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didn’t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Current training area is being used as a pilot for </a:t>
            </a:r>
            <a:r>
              <a:rPr lang="en-US" dirty="0" err="1" smtClean="0">
                <a:latin typeface="+mj-lt"/>
              </a:rPr>
              <a:t>nComputing</a:t>
            </a:r>
            <a:r>
              <a:rPr lang="en-US" dirty="0" smtClean="0">
                <a:latin typeface="+mj-lt"/>
              </a:rPr>
              <a:t> devices.</a:t>
            </a:r>
          </a:p>
          <a:p>
            <a:r>
              <a:rPr lang="en-US" dirty="0" smtClean="0">
                <a:latin typeface="+mj-lt"/>
              </a:rPr>
              <a:t>Slight pushback from non-training employees who are being asked to train.</a:t>
            </a:r>
          </a:p>
          <a:p>
            <a:r>
              <a:rPr lang="en-US" dirty="0" smtClean="0">
                <a:latin typeface="+mj-lt"/>
              </a:rPr>
              <a:t>Timing:  Faculty are mostly not around during summer months.</a:t>
            </a:r>
          </a:p>
          <a:p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Otherwise it’s been a hit!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5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UNCW Vital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114800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Campus Locations:</a:t>
            </a:r>
            <a:r>
              <a:rPr lang="en-US" sz="2400" dirty="0">
                <a:latin typeface="+mj-lt"/>
              </a:rPr>
              <a:t> </a:t>
            </a:r>
          </a:p>
          <a:p>
            <a:pPr lvl="1"/>
            <a:r>
              <a:rPr lang="en-US" sz="2000" dirty="0">
                <a:latin typeface="+mj-lt"/>
              </a:rPr>
              <a:t>Main campus is in Wilmington, </a:t>
            </a:r>
            <a:r>
              <a:rPr lang="en-US" sz="2000" dirty="0" smtClean="0">
                <a:latin typeface="+mj-lt"/>
              </a:rPr>
              <a:t>NC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660 </a:t>
            </a:r>
            <a:r>
              <a:rPr lang="en-US" sz="2000" dirty="0">
                <a:latin typeface="+mj-lt"/>
              </a:rPr>
              <a:t>acres in size</a:t>
            </a:r>
          </a:p>
          <a:p>
            <a:pPr lvl="1"/>
            <a:r>
              <a:rPr lang="en-US" sz="2000" dirty="0">
                <a:latin typeface="+mj-lt"/>
              </a:rPr>
              <a:t>Satellite locations: </a:t>
            </a:r>
            <a:endParaRPr lang="en-US" sz="2000" dirty="0" smtClean="0">
              <a:latin typeface="+mj-lt"/>
            </a:endParaRPr>
          </a:p>
          <a:p>
            <a:pPr lvl="2"/>
            <a:r>
              <a:rPr lang="en-US" sz="2000" dirty="0">
                <a:latin typeface="+mj-lt"/>
              </a:rPr>
              <a:t>Key Largo, Florida (850 miles)</a:t>
            </a:r>
          </a:p>
          <a:p>
            <a:pPr lvl="2"/>
            <a:r>
              <a:rPr lang="en-US" sz="2000" dirty="0">
                <a:latin typeface="+mj-lt"/>
              </a:rPr>
              <a:t>Center for Marine Sciences (15 miles)</a:t>
            </a:r>
          </a:p>
          <a:p>
            <a:pPr lvl="2"/>
            <a:r>
              <a:rPr lang="en-US" sz="2000" dirty="0">
                <a:latin typeface="+mj-lt"/>
              </a:rPr>
              <a:t>Alumni, Advancement, Marketing  &amp; Business Affairs Offices (&lt; 5 miles</a:t>
            </a:r>
            <a:r>
              <a:rPr lang="en-US" sz="2000" dirty="0" smtClean="0">
                <a:latin typeface="+mj-lt"/>
              </a:rPr>
              <a:t>)</a:t>
            </a:r>
            <a:br>
              <a:rPr lang="en-US" sz="2000" dirty="0" smtClean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The Diverse Campus Population:  </a:t>
            </a:r>
          </a:p>
          <a:p>
            <a:pPr lvl="1"/>
            <a:r>
              <a:rPr lang="en-US" sz="2000" dirty="0">
                <a:latin typeface="+mj-lt"/>
              </a:rPr>
              <a:t>Students (active): </a:t>
            </a:r>
            <a:r>
              <a:rPr lang="en-US" sz="2000" dirty="0" smtClean="0">
                <a:latin typeface="+mj-lt"/>
              </a:rPr>
              <a:t>13,000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Employees and part-time workers: </a:t>
            </a:r>
            <a:r>
              <a:rPr lang="en-US" sz="2000" dirty="0" smtClean="0">
                <a:latin typeface="+mj-lt"/>
              </a:rPr>
              <a:t>2,000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7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2057400"/>
            <a:ext cx="7696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err="1" smtClean="0">
                <a:latin typeface="Calibri" pitchFamily="34" charset="0"/>
              </a:rPr>
              <a:t>Computing@UNCW</a:t>
            </a:r>
            <a:r>
              <a:rPr lang="en-US" dirty="0" smtClean="0">
                <a:latin typeface="Calibri" pitchFamily="34" charset="0"/>
              </a:rPr>
              <a:t> website: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latin typeface="Calibri" pitchFamily="34" charset="0"/>
                <a:hlinkClick r:id="rId2"/>
              </a:rPr>
              <a:t>http://www.uncw.edu/itsd/help/computing.html</a:t>
            </a:r>
            <a:endParaRPr lang="en-US" dirty="0" smtClean="0">
              <a:latin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Calibri" pitchFamily="34" charset="0"/>
              </a:rPr>
              <a:t>Please send any questions or comments to:</a:t>
            </a:r>
          </a:p>
          <a:p>
            <a:pPr marL="393700" lvl="1" indent="0" eaLnBrk="1" hangingPunct="1">
              <a:buNone/>
            </a:pPr>
            <a:r>
              <a:rPr lang="en-US" dirty="0" smtClean="0">
                <a:latin typeface="Calibri" pitchFamily="34" charset="0"/>
              </a:rPr>
              <a:t>Jeff Stanfield – </a:t>
            </a:r>
            <a:r>
              <a:rPr lang="en-US" dirty="0" smtClean="0">
                <a:latin typeface="Calibri" pitchFamily="34" charset="0"/>
                <a:hlinkClick r:id="rId3"/>
              </a:rPr>
              <a:t>stanfieldj@uncw.edu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marL="393700" lvl="1" indent="0" eaLnBrk="1" hangingPunct="1">
              <a:buNone/>
            </a:pPr>
            <a:r>
              <a:rPr lang="en-US" dirty="0" smtClean="0">
                <a:latin typeface="Calibri" pitchFamily="34" charset="0"/>
              </a:rPr>
              <a:t>Jarrett Piner – </a:t>
            </a:r>
            <a:r>
              <a:rPr lang="en-US" dirty="0" smtClean="0">
                <a:latin typeface="Calibri" pitchFamily="34" charset="0"/>
                <a:hlinkClick r:id="rId4"/>
              </a:rPr>
              <a:t>pinerj@uncw.edu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Program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Began as an off shoot of the Help Desk</a:t>
            </a:r>
          </a:p>
          <a:p>
            <a:r>
              <a:rPr lang="en-US" dirty="0" smtClean="0">
                <a:latin typeface="+mj-lt"/>
              </a:rPr>
              <a:t>Application specific workshops:</a:t>
            </a:r>
          </a:p>
          <a:p>
            <a:pPr lvl="1"/>
            <a:r>
              <a:rPr lang="en-US" sz="1800" dirty="0" smtClean="0">
                <a:latin typeface="+mj-lt"/>
              </a:rPr>
              <a:t>Adobe (Acrobat, InDesign, Photoshop, Contribute etc…)</a:t>
            </a:r>
          </a:p>
          <a:p>
            <a:pPr lvl="1"/>
            <a:r>
              <a:rPr lang="en-US" sz="1800" dirty="0" smtClean="0">
                <a:latin typeface="+mj-lt"/>
              </a:rPr>
              <a:t>Microsoft Office 2007</a:t>
            </a:r>
          </a:p>
          <a:p>
            <a:pPr lvl="1"/>
            <a:r>
              <a:rPr lang="en-US" sz="1800" dirty="0" smtClean="0">
                <a:latin typeface="+mj-lt"/>
              </a:rPr>
              <a:t>Microsoft SQL Server Reporting Services</a:t>
            </a:r>
          </a:p>
          <a:p>
            <a:pPr lvl="1"/>
            <a:r>
              <a:rPr lang="en-US" sz="1800" dirty="0" smtClean="0">
                <a:latin typeface="+mj-lt"/>
              </a:rPr>
              <a:t>Remote Computing</a:t>
            </a:r>
          </a:p>
          <a:p>
            <a:r>
              <a:rPr lang="en-US" smtClean="0">
                <a:latin typeface="+mj-lt"/>
              </a:rPr>
              <a:t>Almost purely instructor-led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Previously used student employees as instructors</a:t>
            </a:r>
          </a:p>
          <a:p>
            <a:r>
              <a:rPr lang="en-US" dirty="0" smtClean="0">
                <a:latin typeface="+mj-lt"/>
              </a:rPr>
              <a:t>Collaborated with HR training program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8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Computing@UNCW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ITSD created the </a:t>
            </a:r>
            <a:r>
              <a:rPr lang="en-US" dirty="0" err="1" smtClean="0">
                <a:latin typeface="Calibri" pitchFamily="34" charset="0"/>
              </a:rPr>
              <a:t>Computing@UNCW</a:t>
            </a:r>
            <a:r>
              <a:rPr lang="en-US" dirty="0" smtClean="0">
                <a:latin typeface="Calibri" pitchFamily="34" charset="0"/>
              </a:rPr>
              <a:t> program to help faculty and staff make the most of the IT services available at UNCW.</a:t>
            </a:r>
          </a:p>
          <a:p>
            <a:pPr eaLnBrk="1" hangingPunct="1"/>
            <a:endParaRPr lang="en-US" sz="2200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Currently these sessions are all instructor led, with online sections under development.  </a:t>
            </a: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This program is free to all faculty and staff.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November - December: Task Force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January - February: Content </a:t>
            </a:r>
            <a:r>
              <a:rPr lang="en-US" dirty="0">
                <a:latin typeface="Calibri" pitchFamily="34" charset="0"/>
              </a:rPr>
              <a:t>D</a:t>
            </a:r>
            <a:r>
              <a:rPr lang="en-US" dirty="0" smtClean="0">
                <a:latin typeface="Calibri" pitchFamily="34" charset="0"/>
              </a:rPr>
              <a:t>evelopment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February - March: Identification of Trainers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March: Pilots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Computing Orientation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Networking @ UNCW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IT Security @ UNCW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Feedback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</a:rPr>
              <a:t>Revisions from pilot sessions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latin typeface="Calibri" pitchFamily="34" charset="0"/>
              </a:rPr>
              <a:t>Content suggestions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latin typeface="Calibri" pitchFamily="34" charset="0"/>
              </a:rPr>
              <a:t>Add web addresses instead of hot linking text in document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</a:rPr>
              <a:t>Consulted with subject matter experts: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0" y="3505200"/>
            <a:ext cx="6248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3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Carrie Clements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Kris Anderson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Todd Bartlett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Lauren Brunell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Colin Chapman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Jeanne Cole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Terri Cook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Kevin Farver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Toni Gazda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Bob Greene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Ellen Gurganious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Key Hammonds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Dali Hiltebeitel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Ray Humphries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Carlene Jackson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Cindy Kaiser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Leah Kraus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Bobby Miller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Zach Mitcham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Jim Mothershed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Johnny Nipper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Dan Noonan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Jarrett Piner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Emily Richardson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Sandie Sue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Tara Thompson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Beverly Vagnerini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Bill Vereen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Tami Violette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Kevin Violette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Dana Ward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Michael Yelverton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101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133600"/>
            <a:ext cx="8229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Computing Orientation </a:t>
            </a:r>
          </a:p>
          <a:p>
            <a:pPr lvl="2" eaLnBrk="1" hangingPunct="1"/>
            <a:r>
              <a:rPr lang="en-US" sz="2000" dirty="0" smtClean="0">
                <a:latin typeface="Calibri" pitchFamily="34" charset="0"/>
              </a:rPr>
              <a:t>Computing Orientation II for Staff</a:t>
            </a:r>
          </a:p>
          <a:p>
            <a:pPr lvl="2" eaLnBrk="1" hangingPunct="1"/>
            <a:r>
              <a:rPr lang="en-US" sz="2000" dirty="0" smtClean="0">
                <a:latin typeface="Calibri" pitchFamily="34" charset="0"/>
              </a:rPr>
              <a:t>Computing Orientation II for Faculty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Computing from Off Campus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 smtClean="0">
                <a:latin typeface="Calibri" pitchFamily="34" charset="0"/>
              </a:rPr>
              <a:t>Networking@UNCW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IT </a:t>
            </a:r>
            <a:r>
              <a:rPr lang="en-US" dirty="0" err="1" smtClean="0">
                <a:latin typeface="Calibri" pitchFamily="34" charset="0"/>
              </a:rPr>
              <a:t>Security@UNCW</a:t>
            </a:r>
            <a:endParaRPr lang="en-US" dirty="0" smtClean="0">
              <a:latin typeface="Calibri" pitchFamily="34" charset="0"/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Computing Orientation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66424"/>
              </p:ext>
            </p:extLst>
          </p:nvPr>
        </p:nvGraphicFramePr>
        <p:xfrm>
          <a:off x="1143000" y="1447800"/>
          <a:ext cx="6781800" cy="489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352800"/>
              </a:tblGrid>
              <a:tr h="415047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Learning Objectives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Table of Contents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461753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Upon completion of this course, you will be able to:</a:t>
                      </a:r>
                    </a:p>
                    <a:p>
                      <a:endParaRPr kumimoji="0" lang="en-US" sz="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Recognize the essential applications available to faculty and staff at UNCW</a:t>
                      </a: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Identify information technology services at UNCW</a:t>
                      </a: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Demonstrate basics of how to protect your computer and personal information through safe computing.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 Introduction to Computing at UNCW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 Technology Assistance Center –TAC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E-mail accounts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Unified Messaging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File Management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Storage vs. Backup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SharePoint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mySeaport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MS Office Overview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B1NAR1ES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Virus/Spyware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Technology in the Classrooms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Video Network Services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Registering for Emergency Text Messaging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UNCW Alert Intercoms in the Classrooms 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iPrint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For More Help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Appendix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Safe Computing 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Announcements from the TAC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E-mail Etiquette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Searching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the Internet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	PC/Mac keyboard shortcuts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09600"/>
          </a:xfrm>
        </p:spPr>
        <p:txBody>
          <a:bodyPr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1200" dirty="0">
                <a:latin typeface="+mj-lt"/>
                <a:ea typeface="+mj-ea"/>
                <a:cs typeface="+mj-cs"/>
              </a:rPr>
              <a:t>Computing Orientation II for Staff-Applications you will use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043119"/>
              </p:ext>
            </p:extLst>
          </p:nvPr>
        </p:nvGraphicFramePr>
        <p:xfrm>
          <a:off x="685800" y="1752600"/>
          <a:ext cx="7543800" cy="413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281"/>
                <a:gridCol w="3729519"/>
              </a:tblGrid>
              <a:tr h="444137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Learning Objectives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Table of Contents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442063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Upon completion of this course, you will be able to:</a:t>
                      </a:r>
                    </a:p>
                    <a:p>
                      <a:endParaRPr kumimoji="0" lang="en-US" sz="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Know what specific applications are available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to them at UNCW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Know how to access those apps and how to get further assistance in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using the apps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68275" lvl="0" indent="-168275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Demonstrate how to access mySeaport, SkillPort,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OWA, and SharePoint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Banner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Contribute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Event Management System</a:t>
                      </a:r>
                    </a:p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ImageNow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mySeaport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Remedy 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Reporting (SSRS)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Select Survey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SharePoint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SkillPort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TealWare</a:t>
                      </a:r>
                    </a:p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Wimba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Additional IT Training Opportunities</a:t>
                      </a:r>
                    </a:p>
                    <a:p>
                      <a:pPr marL="0" algn="l" rtl="0" eaLnBrk="1" latinLnBrk="0" hangingPunct="1">
                        <a:tabLst>
                          <a:tab pos="230188" algn="l"/>
                        </a:tabLst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2485C"/>
      </a:accent1>
      <a:accent2>
        <a:srgbClr val="21B2C8"/>
      </a:accent2>
      <a:accent3>
        <a:srgbClr val="105964"/>
      </a:accent3>
      <a:accent4>
        <a:srgbClr val="02485C"/>
      </a:accent4>
      <a:accent5>
        <a:srgbClr val="105964"/>
      </a:accent5>
      <a:accent6>
        <a:srgbClr val="20C8F7"/>
      </a:accent6>
      <a:hlink>
        <a:srgbClr val="04617B"/>
      </a:hlink>
      <a:folHlink>
        <a:srgbClr val="04617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C40164EDCE847A474F38198E7ECB1" ma:contentTypeVersion="0" ma:contentTypeDescription="Create a new document." ma:contentTypeScope="" ma:versionID="e46b47ff86b2f94a14baedb1c1a5172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F5AA4D-8EB4-4901-8139-F7B01F1F9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A0698E3-8BAA-4F50-B93C-5F959EB3929E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8E67CF7-C216-4CB8-94B4-13FBC5F4F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3471</TotalTime>
  <Words>948</Words>
  <Application>Microsoft Office PowerPoint</Application>
  <PresentationFormat>On-screen Show (4:3)</PresentationFormat>
  <Paragraphs>283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Custom Design</vt:lpstr>
      <vt:lpstr>PowerPoint Presentation</vt:lpstr>
      <vt:lpstr>UNCW Vital Stats</vt:lpstr>
      <vt:lpstr>Training Program - History</vt:lpstr>
      <vt:lpstr>Computing@UNCW</vt:lpstr>
      <vt:lpstr>Process</vt:lpstr>
      <vt:lpstr>Feedback</vt:lpstr>
      <vt:lpstr>Computing 101 program</vt:lpstr>
      <vt:lpstr>Computing Orientation</vt:lpstr>
      <vt:lpstr>Computing Orientation II for Staff-Applications you will use</vt:lpstr>
      <vt:lpstr>Computing Orientation II for Faculty-Applications you will use</vt:lpstr>
      <vt:lpstr>Computing from Off Campus</vt:lpstr>
      <vt:lpstr>Networking@UNCW</vt:lpstr>
      <vt:lpstr>IT Security@UNCW</vt:lpstr>
      <vt:lpstr>Training Registration</vt:lpstr>
      <vt:lpstr>Assessment</vt:lpstr>
      <vt:lpstr>Communication Strategy</vt:lpstr>
      <vt:lpstr>Sustainability/Next Steps</vt:lpstr>
      <vt:lpstr>Sustainability/Next Steps</vt:lpstr>
      <vt:lpstr>What didn’t work?</vt:lpstr>
      <vt:lpstr>For More Information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ITSD PowerPoint Template</dc:title>
  <dc:creator>UNCW</dc:creator>
  <cp:lastModifiedBy>Piner, Jarrett</cp:lastModifiedBy>
  <cp:revision>309</cp:revision>
  <cp:lastPrinted>2010-05-20T20:04:04Z</cp:lastPrinted>
  <dcterms:created xsi:type="dcterms:W3CDTF">2008-11-13T01:03:50Z</dcterms:created>
  <dcterms:modified xsi:type="dcterms:W3CDTF">2010-06-07T18:50:25Z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0x010100D48C40164EDCE847A474F38198E7ECB1</vt:lpwstr>
  </property>
</Properties>
</file>